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1201" r:id="rId2"/>
    <p:sldId id="1206" r:id="rId3"/>
    <p:sldId id="1207" r:id="rId4"/>
    <p:sldId id="1310" r:id="rId5"/>
    <p:sldId id="1308" r:id="rId6"/>
    <p:sldId id="1299" r:id="rId7"/>
    <p:sldId id="1309" r:id="rId8"/>
    <p:sldId id="1281" r:id="rId9"/>
    <p:sldId id="1219" r:id="rId10"/>
    <p:sldId id="1287" r:id="rId11"/>
    <p:sldId id="1301" r:id="rId12"/>
    <p:sldId id="1283" r:id="rId13"/>
    <p:sldId id="1297" r:id="rId14"/>
    <p:sldId id="1278" r:id="rId15"/>
    <p:sldId id="1280" r:id="rId16"/>
    <p:sldId id="1307" r:id="rId17"/>
    <p:sldId id="1305" r:id="rId18"/>
    <p:sldId id="1306" r:id="rId19"/>
    <p:sldId id="1296" r:id="rId20"/>
    <p:sldId id="1303" r:id="rId21"/>
    <p:sldId id="1217" r:id="rId22"/>
    <p:sldId id="1218" r:id="rId23"/>
    <p:sldId id="1221" r:id="rId24"/>
    <p:sldId id="1223" r:id="rId25"/>
    <p:sldId id="1311" r:id="rId26"/>
    <p:sldId id="1290" r:id="rId27"/>
    <p:sldId id="1284" r:id="rId28"/>
    <p:sldId id="1224" r:id="rId29"/>
    <p:sldId id="1302" r:id="rId30"/>
    <p:sldId id="1286" r:id="rId31"/>
    <p:sldId id="1228" r:id="rId32"/>
    <p:sldId id="1232" r:id="rId33"/>
    <p:sldId id="1222" r:id="rId34"/>
    <p:sldId id="1238" r:id="rId35"/>
    <p:sldId id="1300" r:id="rId36"/>
    <p:sldId id="1242" r:id="rId37"/>
    <p:sldId id="1304" r:id="rId38"/>
    <p:sldId id="1245" r:id="rId39"/>
    <p:sldId id="1249" r:id="rId40"/>
    <p:sldId id="1250" r:id="rId41"/>
    <p:sldId id="1252" r:id="rId42"/>
    <p:sldId id="1257" r:id="rId43"/>
    <p:sldId id="1234" r:id="rId44"/>
    <p:sldId id="1258" r:id="rId45"/>
    <p:sldId id="1260" r:id="rId46"/>
    <p:sldId id="1264" r:id="rId47"/>
    <p:sldId id="1265" r:id="rId48"/>
    <p:sldId id="1266" r:id="rId49"/>
    <p:sldId id="1267" r:id="rId50"/>
    <p:sldId id="1291" r:id="rId51"/>
    <p:sldId id="1270" r:id="rId52"/>
    <p:sldId id="1276" r:id="rId53"/>
    <p:sldId id="1277" r:id="rId54"/>
    <p:sldId id="715" r:id="rId5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66FFCC"/>
    <a:srgbClr val="66CC00"/>
    <a:srgbClr val="009051"/>
    <a:srgbClr val="FF6666"/>
    <a:srgbClr val="FF66FF"/>
    <a:srgbClr val="FFFBD2"/>
    <a:srgbClr val="80FF00"/>
    <a:srgbClr val="FFFF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p:restoredTop sz="90635" autoAdjust="0"/>
  </p:normalViewPr>
  <p:slideViewPr>
    <p:cSldViewPr snapToObjects="1" showGuides="1">
      <p:cViewPr varScale="1">
        <p:scale>
          <a:sx n="199" d="100"/>
          <a:sy n="199" d="100"/>
        </p:scale>
        <p:origin x="2400" y="184"/>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2017/8/7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2017/8/7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ja.wikipedia.org/wiki/%E3%83%80%E3%83%BC%E3%83%88%E3%83%9E%E3%82%B9%E4%BC%9A%E8%AD%B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971216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a:t>
            </a:r>
          </a:p>
          <a:p>
            <a:r>
              <a:rPr kumimoji="1" lang="ja-JP" altLang="ja-JP" sz="1200" kern="1200" dirty="0" smtClean="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smtClean="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smtClean="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smtClean="0">
                <a:solidFill>
                  <a:schemeClr val="tx1"/>
                </a:solidFill>
                <a:effectLst/>
                <a:latin typeface="+mn-lt"/>
                <a:ea typeface="+mn-ea"/>
                <a:cs typeface="+mn-cs"/>
              </a:rPr>
              <a:t>「以下のフライトでは如何でしょうか？」</a:t>
            </a:r>
          </a:p>
          <a:p>
            <a:r>
              <a:rPr kumimoji="1" lang="ja-JP" altLang="ja-JP" sz="1200" kern="1200" dirty="0" smtClean="0">
                <a:solidFill>
                  <a:schemeClr val="tx1"/>
                </a:solidFill>
                <a:effectLst/>
                <a:latin typeface="+mn-lt"/>
                <a:ea typeface="+mn-ea"/>
                <a:cs typeface="+mn-cs"/>
              </a:rPr>
              <a:t>【予約可能なフライト一覧を示す】</a:t>
            </a:r>
          </a:p>
          <a:p>
            <a:r>
              <a:rPr kumimoji="1" lang="ja-JP" altLang="ja-JP" sz="1200" kern="1200" dirty="0" smtClean="0">
                <a:solidFill>
                  <a:schemeClr val="tx1"/>
                </a:solidFill>
                <a:effectLst/>
                <a:latin typeface="+mn-lt"/>
                <a:ea typeface="+mn-ea"/>
                <a:cs typeface="+mn-cs"/>
              </a:rPr>
              <a:t>「それじゃあ、</a:t>
            </a:r>
            <a:r>
              <a:rPr kumimoji="1" lang="en-US" altLang="ja-JP" sz="1200" kern="1200" dirty="0" smtClean="0">
                <a:solidFill>
                  <a:schemeClr val="tx1"/>
                </a:solidFill>
                <a:effectLst/>
                <a:latin typeface="+mn-lt"/>
                <a:ea typeface="+mn-ea"/>
                <a:cs typeface="+mn-cs"/>
              </a:rPr>
              <a:t>XXX123</a:t>
            </a:r>
            <a:r>
              <a:rPr kumimoji="1" lang="ja-JP" altLang="ja-JP" sz="1200" kern="1200" dirty="0" smtClean="0">
                <a:solidFill>
                  <a:schemeClr val="tx1"/>
                </a:solidFill>
                <a:effectLst/>
                <a:latin typeface="+mn-lt"/>
                <a:ea typeface="+mn-ea"/>
                <a:cs typeface="+mn-cs"/>
              </a:rPr>
              <a:t>便を予約して。」</a:t>
            </a:r>
          </a:p>
          <a:p>
            <a:r>
              <a:rPr kumimoji="1" lang="ja-JP" altLang="ja-JP" sz="1200" kern="1200" dirty="0" smtClean="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smtClean="0">
                <a:solidFill>
                  <a:schemeClr val="tx1"/>
                </a:solidFill>
                <a:effectLst/>
                <a:latin typeface="+mn-lt"/>
                <a:ea typeface="+mn-ea"/>
                <a:cs typeface="+mn-cs"/>
              </a:rPr>
              <a:t>「じゃあ、それでお願いします。できれば、前の方でね。」</a:t>
            </a:r>
          </a:p>
          <a:p>
            <a:r>
              <a:rPr kumimoji="1" lang="ja-JP" altLang="ja-JP" sz="1200" kern="1200" dirty="0" smtClean="0">
                <a:solidFill>
                  <a:schemeClr val="tx1"/>
                </a:solidFill>
                <a:effectLst/>
                <a:latin typeface="+mn-lt"/>
                <a:ea typeface="+mn-ea"/>
                <a:cs typeface="+mn-cs"/>
              </a:rPr>
              <a:t>「承知しました。支払いはいつものクレジットカードでいいですね。」</a:t>
            </a:r>
          </a:p>
          <a:p>
            <a:r>
              <a:rPr kumimoji="1" lang="ja-JP" altLang="ja-JP" sz="1200" kern="1200" dirty="0" smtClean="0">
                <a:solidFill>
                  <a:schemeClr val="tx1"/>
                </a:solidFill>
                <a:effectLst/>
                <a:latin typeface="+mn-lt"/>
                <a:ea typeface="+mn-ea"/>
                <a:cs typeface="+mn-cs"/>
              </a:rPr>
              <a:t>「いいよ。」</a:t>
            </a:r>
          </a:p>
          <a:p>
            <a:r>
              <a:rPr kumimoji="1" lang="ja-JP" altLang="ja-JP" sz="1200" kern="1200" dirty="0" smtClean="0">
                <a:solidFill>
                  <a:schemeClr val="tx1"/>
                </a:solidFill>
                <a:effectLst/>
                <a:latin typeface="+mn-lt"/>
                <a:ea typeface="+mn-ea"/>
                <a:cs typeface="+mn-cs"/>
              </a:rPr>
              <a:t>「予約しました。確認メールを送りましたので、ご確認下さい。」</a:t>
            </a:r>
          </a:p>
          <a:p>
            <a:r>
              <a:rPr kumimoji="1" lang="ja-JP" altLang="ja-JP" sz="1200" kern="1200" dirty="0" smtClean="0">
                <a:solidFill>
                  <a:schemeClr val="tx1"/>
                </a:solidFill>
                <a:effectLst/>
                <a:latin typeface="+mn-lt"/>
                <a:ea typeface="+mn-ea"/>
                <a:cs typeface="+mn-cs"/>
              </a:rPr>
              <a:t>あなたの秘書とやり取りをしている訳ではありません。</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といったスマートフォンのメッセージ・アプリでのやり取りです。</a:t>
            </a:r>
          </a:p>
          <a:p>
            <a:r>
              <a:rPr kumimoji="1" lang="ja-JP" altLang="ja-JP" sz="1200" kern="1200" dirty="0" smtClean="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（ボット）」と呼ばれるこの仕組みは、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と人との係わり方を大きく変えてしまうかもしれません。</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smtClean="0">
                <a:solidFill>
                  <a:schemeClr val="tx1"/>
                </a:solidFill>
                <a:effectLst/>
                <a:latin typeface="+mn-lt"/>
                <a:ea typeface="+mn-ea"/>
                <a:cs typeface="+mn-cs"/>
              </a:rPr>
              <a:t>商品検索とオンライン・ショッピング</a:t>
            </a:r>
          </a:p>
          <a:p>
            <a:pPr lvl="0"/>
            <a:r>
              <a:rPr kumimoji="1" lang="ja-JP" altLang="ja-JP" sz="1200" kern="1200" dirty="0" smtClean="0">
                <a:solidFill>
                  <a:schemeClr val="tx1"/>
                </a:solidFill>
                <a:effectLst/>
                <a:latin typeface="+mn-lt"/>
                <a:ea typeface="+mn-ea"/>
                <a:cs typeface="+mn-cs"/>
              </a:rPr>
              <a:t>銀行の取引残高の確認や振込手続き</a:t>
            </a:r>
          </a:p>
          <a:p>
            <a:pPr lvl="0"/>
            <a:r>
              <a:rPr kumimoji="1" lang="ja-JP" altLang="ja-JP" sz="1200" kern="1200" dirty="0" smtClean="0">
                <a:solidFill>
                  <a:schemeClr val="tx1"/>
                </a:solidFill>
                <a:effectLst/>
                <a:latin typeface="+mn-lt"/>
                <a:ea typeface="+mn-ea"/>
                <a:cs typeface="+mn-cs"/>
              </a:rPr>
              <a:t>ライブ・コンサートの検索とチケットの予約</a:t>
            </a:r>
          </a:p>
          <a:p>
            <a:pPr lvl="0"/>
            <a:r>
              <a:rPr kumimoji="1" lang="ja-JP" altLang="ja-JP" sz="1200" kern="1200" dirty="0" smtClean="0">
                <a:solidFill>
                  <a:schemeClr val="tx1"/>
                </a:solidFill>
                <a:effectLst/>
                <a:latin typeface="+mn-lt"/>
                <a:ea typeface="+mn-ea"/>
                <a:cs typeface="+mn-cs"/>
              </a:rPr>
              <a:t>スケジュールの確認とアポイント・メールの送信</a:t>
            </a:r>
          </a:p>
          <a:p>
            <a:pPr lvl="0"/>
            <a:r>
              <a:rPr kumimoji="1" lang="ja-JP" altLang="ja-JP" sz="1200" kern="1200" dirty="0" smtClean="0">
                <a:solidFill>
                  <a:schemeClr val="tx1"/>
                </a:solidFill>
                <a:effectLst/>
                <a:latin typeface="+mn-lt"/>
                <a:ea typeface="+mn-ea"/>
                <a:cs typeface="+mn-cs"/>
              </a:rPr>
              <a:t>タクシーの呼び出し</a:t>
            </a:r>
          </a:p>
          <a:p>
            <a:pPr lvl="0"/>
            <a:r>
              <a:rPr kumimoji="1" lang="ja-JP" altLang="ja-JP" sz="1200" kern="1200" dirty="0" smtClean="0">
                <a:solidFill>
                  <a:schemeClr val="tx1"/>
                </a:solidFill>
                <a:effectLst/>
                <a:latin typeface="+mn-lt"/>
                <a:ea typeface="+mn-ea"/>
                <a:cs typeface="+mn-cs"/>
              </a:rPr>
              <a:t>天気予報の確認</a:t>
            </a:r>
          </a:p>
          <a:p>
            <a:pPr lvl="0"/>
            <a:r>
              <a:rPr kumimoji="1" lang="ja-JP" altLang="ja-JP" sz="1200" kern="1200" dirty="0" smtClean="0">
                <a:solidFill>
                  <a:schemeClr val="tx1"/>
                </a:solidFill>
                <a:effectLst/>
                <a:latin typeface="+mn-lt"/>
                <a:ea typeface="+mn-ea"/>
                <a:cs typeface="+mn-cs"/>
              </a:rPr>
              <a:t>スポーツの対戦結果の照会　など</a:t>
            </a:r>
          </a:p>
          <a:p>
            <a:r>
              <a:rPr kumimoji="1" lang="ja-JP" altLang="ja-JP" sz="1200" kern="1200" dirty="0" smtClean="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が代わりにやってくれます。</a:t>
            </a:r>
          </a:p>
          <a:p>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とは、「ロボット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特定のタイトルや発信者のメールを</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などのメッセージ・アプリに転送する</a:t>
            </a:r>
          </a:p>
          <a:p>
            <a:pPr lvl="0"/>
            <a:r>
              <a:rPr kumimoji="1" lang="ja-JP" altLang="ja-JP" sz="1200" kern="1200" dirty="0" smtClean="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smtClean="0">
                <a:solidFill>
                  <a:schemeClr val="tx1"/>
                </a:solidFill>
                <a:effectLst/>
                <a:latin typeface="+mn-lt"/>
                <a:ea typeface="+mn-ea"/>
                <a:cs typeface="+mn-cs"/>
              </a:rPr>
              <a:t>最近では、冒頭で紹介したように、</a:t>
            </a:r>
          </a:p>
          <a:p>
            <a:pPr lvl="0"/>
            <a:r>
              <a:rPr kumimoji="1" lang="ja-JP" altLang="ja-JP" sz="1200" kern="1200" dirty="0" smtClean="0">
                <a:solidFill>
                  <a:schemeClr val="tx1"/>
                </a:solidFill>
                <a:effectLst/>
                <a:latin typeface="+mn-lt"/>
                <a:ea typeface="+mn-ea"/>
                <a:cs typeface="+mn-cs"/>
              </a:rPr>
              <a:t>人間が日常使っている言葉や表現を理解する</a:t>
            </a:r>
          </a:p>
          <a:p>
            <a:pPr lvl="0"/>
            <a:r>
              <a:rPr kumimoji="1" lang="ja-JP" altLang="ja-JP" sz="1200" kern="1200" dirty="0" smtClean="0">
                <a:solidFill>
                  <a:schemeClr val="tx1"/>
                </a:solidFill>
                <a:effectLst/>
                <a:latin typeface="+mn-lt"/>
                <a:ea typeface="+mn-ea"/>
                <a:cs typeface="+mn-cs"/>
              </a:rPr>
              <a:t>曖昧な表現から意図をくみ取る</a:t>
            </a:r>
          </a:p>
          <a:p>
            <a:pPr lvl="0"/>
            <a:r>
              <a:rPr kumimoji="1" lang="ja-JP" altLang="ja-JP" sz="1200" kern="1200" dirty="0" smtClean="0">
                <a:solidFill>
                  <a:schemeClr val="tx1"/>
                </a:solidFill>
                <a:effectLst/>
                <a:latin typeface="+mn-lt"/>
                <a:ea typeface="+mn-ea"/>
                <a:cs typeface="+mn-cs"/>
              </a:rPr>
              <a:t>日常の会話で使われる自然な表現で応答する</a:t>
            </a:r>
          </a:p>
          <a:p>
            <a:r>
              <a:rPr kumimoji="1" lang="ja-JP" altLang="ja-JP" sz="1200" kern="1200" dirty="0" smtClean="0">
                <a:solidFill>
                  <a:schemeClr val="tx1"/>
                </a:solidFill>
                <a:effectLst/>
                <a:latin typeface="+mn-lt"/>
                <a:ea typeface="+mn-ea"/>
                <a:cs typeface="+mn-cs"/>
              </a:rPr>
              <a:t>といったことを、人工知能の技術を使って実現した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smtClean="0">
                <a:solidFill>
                  <a:schemeClr val="tx1"/>
                </a:solidFill>
                <a:effectLst/>
                <a:latin typeface="+mn-lt"/>
                <a:ea typeface="+mn-ea"/>
                <a:cs typeface="+mn-cs"/>
              </a:rPr>
              <a:t>このような「進化した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」が使われる以前からグラフィカルな操作画面（</a:t>
            </a:r>
            <a:r>
              <a:rPr kumimoji="1" lang="en-US" altLang="ja-JP" sz="1200" kern="1200" dirty="0" smtClean="0">
                <a:solidFill>
                  <a:schemeClr val="tx1"/>
                </a:solidFill>
                <a:effectLst/>
                <a:latin typeface="+mn-lt"/>
                <a:ea typeface="+mn-ea"/>
                <a:cs typeface="+mn-cs"/>
              </a:rPr>
              <a:t>GUI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Graphical User Interface</a:t>
            </a:r>
            <a:r>
              <a:rPr kumimoji="1" lang="ja-JP" altLang="ja-JP" sz="1200" kern="1200" dirty="0" smtClean="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smtClean="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smtClean="0">
                <a:solidFill>
                  <a:schemeClr val="tx1"/>
                </a:solidFill>
                <a:effectLst/>
                <a:latin typeface="+mn-lt"/>
                <a:ea typeface="+mn-ea"/>
                <a:cs typeface="+mn-cs"/>
              </a:rPr>
              <a:t>カーナビ：目的地の検索や設定</a:t>
            </a:r>
          </a:p>
          <a:p>
            <a:pPr lvl="0"/>
            <a:r>
              <a:rPr kumimoji="1" lang="ja-JP" altLang="ja-JP" sz="1200" kern="1200" dirty="0" smtClean="0">
                <a:solidFill>
                  <a:schemeClr val="tx1"/>
                </a:solidFill>
                <a:effectLst/>
                <a:latin typeface="+mn-lt"/>
                <a:ea typeface="+mn-ea"/>
                <a:cs typeface="+mn-cs"/>
              </a:rPr>
              <a:t>エアコン：温度調整</a:t>
            </a:r>
          </a:p>
          <a:p>
            <a:pPr lvl="0"/>
            <a:r>
              <a:rPr kumimoji="1" lang="ja-JP" altLang="ja-JP" sz="1200" kern="1200" dirty="0" smtClean="0">
                <a:solidFill>
                  <a:schemeClr val="tx1"/>
                </a:solidFill>
                <a:effectLst/>
                <a:latin typeface="+mn-lt"/>
                <a:ea typeface="+mn-ea"/>
                <a:cs typeface="+mn-cs"/>
              </a:rPr>
              <a:t>テレビやビデオ：番組検索や録画予約　など</a:t>
            </a:r>
          </a:p>
          <a:p>
            <a:r>
              <a:rPr kumimoji="1" lang="ja-JP" altLang="ja-JP" sz="1200" kern="1200" dirty="0" smtClean="0">
                <a:solidFill>
                  <a:schemeClr val="tx1"/>
                </a:solidFill>
                <a:effectLst/>
                <a:latin typeface="+mn-lt"/>
                <a:ea typeface="+mn-ea"/>
                <a:cs typeface="+mn-cs"/>
              </a:rPr>
              <a:t>「進化した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」はそんな「難しい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26961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3338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私たちがはじめての道具を使おうとするとき、どのように操作すればいいのかを強く意識します。そして、マニュアルとつきあわせながら、ひとつひとつの操作についても意識し、操作の手順を確認し、記憶に定着させようとします。時には、やり方が分からなかったり失敗したりして、試行錯誤を繰り返しながら正しい操作を記憶に定着させてゆくはずです。そんな操作を繰り返してゆくうちに、マニュアルも必要なくなり、操作することを意識しなくても操作できるようになります。</a:t>
            </a:r>
          </a:p>
          <a:p>
            <a:r>
              <a:rPr kumimoji="1" lang="ja-JP" altLang="ja-JP" sz="1200" kern="1200" dirty="0" smtClean="0">
                <a:solidFill>
                  <a:schemeClr val="tx1"/>
                </a:solidFill>
                <a:effectLst/>
                <a:latin typeface="+mn-lt"/>
                <a:ea typeface="+mn-ea"/>
                <a:cs typeface="+mn-cs"/>
              </a:rPr>
              <a:t>例えば、パソコンであれば、キーボードというインターフェイスで操作します。最初は人差し指でひとつひとつキーを叩いていても、何度も使っているうちに五本の指でブラインドタッチできるまでに習熟してゆきます。人は、このようにして、当初意識しなければならなかった操作を、学習を重ねることで無意識にできるように習熟してゆくのです。</a:t>
            </a:r>
          </a:p>
          <a:p>
            <a:r>
              <a:rPr kumimoji="1" lang="ja-JP" altLang="ja-JP" sz="1200" kern="1200" dirty="0" smtClean="0">
                <a:solidFill>
                  <a:schemeClr val="tx1"/>
                </a:solidFill>
                <a:effectLst/>
                <a:latin typeface="+mn-lt"/>
                <a:ea typeface="+mn-ea"/>
                <a:cs typeface="+mn-cs"/>
              </a:rPr>
              <a:t>しかし、そもそもキーボードをはじめて使う人にとっては、これまでの生活には存在しなかったものなので、その存在自体が大きな心理的抵抗になります。その抵抗を少しでも減らそうと登場したのがタッチ操作というインターフェイスです。</a:t>
            </a:r>
          </a:p>
          <a:p>
            <a:r>
              <a:rPr kumimoji="1" lang="ja-JP" altLang="ja-JP" sz="1200" kern="1200" dirty="0" smtClean="0">
                <a:solidFill>
                  <a:schemeClr val="tx1"/>
                </a:solidFill>
                <a:effectLst/>
                <a:latin typeface="+mn-lt"/>
                <a:ea typeface="+mn-ea"/>
                <a:cs typeface="+mn-cs"/>
              </a:rPr>
              <a:t>タッチ操作の登場により、操作が簡単になり心理的抵抗は軽減されました。最初は操作方法を意識することはあっても、タッチ操作であれば容易に習熟でき、短期間のうちに操作を意識しなくてもできるようになります。ただ、使うアプリケーション毎に操作方法は異なるため、どうしても初めて使う時には意識しなくてはならず、それが心理的抵抗となって利用者拡大の足かせとなります。</a:t>
            </a:r>
          </a:p>
          <a:p>
            <a:r>
              <a:rPr kumimoji="1" lang="ja-JP" altLang="ja-JP" sz="1200" kern="1200" dirty="0" smtClean="0">
                <a:solidFill>
                  <a:schemeClr val="tx1"/>
                </a:solidFill>
                <a:effectLst/>
                <a:latin typeface="+mn-lt"/>
                <a:ea typeface="+mn-ea"/>
                <a:cs typeface="+mn-cs"/>
              </a:rPr>
              <a:t>道具やアプリケーションの存在を意識することなく、操作方法も意識しないでいい。そんな機械とのインターフェイスが音声操作です。普段使っている自然な言葉で語りかけるだけで、操作することができます。個々の機械やアプリケーションについての個別の操作方法を知らなくても、また、曖昧な表現でも、操作される機械やアプリケーションが、その意図を解釈したり、解釈できなかったら質問を返して確認したりすることで、操作できるようになります。</a:t>
            </a:r>
          </a:p>
          <a:p>
            <a:r>
              <a:rPr kumimoji="1" lang="ja-JP" altLang="ja-JP" sz="1200" kern="1200" dirty="0" smtClean="0">
                <a:solidFill>
                  <a:schemeClr val="tx1"/>
                </a:solidFill>
                <a:effectLst/>
                <a:latin typeface="+mn-lt"/>
                <a:ea typeface="+mn-ea"/>
                <a:cs typeface="+mn-cs"/>
              </a:rPr>
              <a:t>例えば、お年寄りがコタツの上に座っているクマのぬいぐるみに、「</a:t>
            </a:r>
            <a:r>
              <a:rPr kumimoji="1" lang="en-US" altLang="ja-JP" sz="1200" kern="1200" dirty="0" smtClean="0">
                <a:solidFill>
                  <a:schemeClr val="tx1"/>
                </a:solidFill>
                <a:effectLst/>
                <a:latin typeface="+mn-lt"/>
                <a:ea typeface="+mn-ea"/>
                <a:cs typeface="+mn-cs"/>
              </a:rPr>
              <a:t>NHK</a:t>
            </a:r>
            <a:r>
              <a:rPr kumimoji="1" lang="ja-JP" altLang="ja-JP" sz="1200" kern="1200" dirty="0" smtClean="0">
                <a:solidFill>
                  <a:schemeClr val="tx1"/>
                </a:solidFill>
                <a:effectLst/>
                <a:latin typeface="+mn-lt"/>
                <a:ea typeface="+mn-ea"/>
                <a:cs typeface="+mn-cs"/>
              </a:rPr>
              <a:t>みたいんだけど、テレビを付けてよ」と語りかけるだけで、テレビを付けることができるようになります。</a:t>
            </a:r>
          </a:p>
          <a:p>
            <a:r>
              <a:rPr kumimoji="1" lang="ja-JP" altLang="ja-JP" sz="1200" kern="1200" dirty="0" smtClean="0">
                <a:solidFill>
                  <a:schemeClr val="tx1"/>
                </a:solidFill>
                <a:effectLst/>
                <a:latin typeface="+mn-lt"/>
                <a:ea typeface="+mn-ea"/>
                <a:cs typeface="+mn-cs"/>
              </a:rPr>
              <a:t>残念ながら、現時点では完全に自然な日常対話で機械を操作できる段階ではありません。はっきりと喋る、定型的な表現を使うなど、意識しなければならないことがあります。しかし、近い将来、そんなことも気にしなくてもよくなるでしょう。そうなれば、利用者の裾野やアプリケーションの適用領域が拡がってゆくと期待されています。</a:t>
            </a:r>
          </a:p>
          <a:p>
            <a:r>
              <a:rPr kumimoji="1" lang="ja-JP" altLang="ja-JP" sz="1200" b="1" kern="1200" dirty="0" smtClean="0">
                <a:solidFill>
                  <a:schemeClr val="tx1"/>
                </a:solidFill>
                <a:effectLst/>
                <a:latin typeface="+mn-lt"/>
                <a:ea typeface="+mn-ea"/>
                <a:cs typeface="+mn-cs"/>
              </a:rPr>
              <a:t>人間が機械に合わせるのではなく、機械が人間に合わせてくれる。そんな、人間に寄り添う</a:t>
            </a:r>
            <a:r>
              <a:rPr kumimoji="1" lang="en-US" altLang="ja-JP" sz="1200" b="1" kern="1200" dirty="0" smtClean="0">
                <a:solidFill>
                  <a:schemeClr val="tx1"/>
                </a:solidFill>
                <a:effectLst/>
                <a:latin typeface="+mn-lt"/>
                <a:ea typeface="+mn-ea"/>
                <a:cs typeface="+mn-cs"/>
              </a:rPr>
              <a:t>IT</a:t>
            </a:r>
            <a:r>
              <a:rPr kumimoji="1" lang="ja-JP" altLang="ja-JP" sz="1200" b="1" kern="1200" dirty="0" smtClean="0">
                <a:solidFill>
                  <a:schemeClr val="tx1"/>
                </a:solidFill>
                <a:effectLst/>
                <a:latin typeface="+mn-lt"/>
                <a:ea typeface="+mn-ea"/>
                <a:cs typeface="+mn-cs"/>
              </a:rPr>
              <a:t>が普及してゆくでしょう。</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米国では、機器やサービスを音声で操作できる</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が爆発的に売れています。この</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には音声認識と機器やサービスの操作をおこなう</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と呼ばれるソフトウェアが搭載されています。この</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に呼びかけるだけで様々な操作が可能になるのです。</a:t>
            </a:r>
          </a:p>
          <a:p>
            <a:r>
              <a:rPr kumimoji="1" lang="ja-JP" altLang="ja-JP" sz="1200" kern="1200" dirty="0" smtClean="0">
                <a:solidFill>
                  <a:schemeClr val="tx1"/>
                </a:solidFill>
                <a:effectLst/>
                <a:latin typeface="+mn-lt"/>
                <a:ea typeface="+mn-ea"/>
                <a:cs typeface="+mn-cs"/>
              </a:rPr>
              <a:t>現在、</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に対応したサービスや機器は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万を超えています。現時点では独壇場とも言える快進撃です。これに対抗しようと</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なども製品を出し始めています。</a:t>
            </a:r>
          </a:p>
          <a:p>
            <a:r>
              <a:rPr kumimoji="1" lang="ja-JP" altLang="ja-JP" sz="1200" kern="1200" dirty="0" smtClean="0">
                <a:solidFill>
                  <a:schemeClr val="tx1"/>
                </a:solidFill>
                <a:effectLst/>
                <a:latin typeface="+mn-lt"/>
                <a:ea typeface="+mn-ea"/>
                <a:cs typeface="+mn-cs"/>
              </a:rPr>
              <a:t>まだ、登場して間もない領域ですが、人工知能の技術の発展と共に、今後、大きく拡大してゆくものと期待されています。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12126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0216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19955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1950</a:t>
            </a:r>
            <a:r>
              <a:rPr kumimoji="1" lang="ja-JP" altLang="en-US" sz="1200" b="0" i="0" kern="1200" dirty="0" smtClean="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年代に入りコンピューターが使えるようになると、「数を操作できる機械は記号も操作できるはず」との考えから、コンピューターを使った思考機械の研究が始まります。そして</a:t>
            </a:r>
            <a:r>
              <a:rPr kumimoji="1" lang="en-US" altLang="ja-JP" sz="1200" b="0" i="0" kern="1200" dirty="0" smtClean="0">
                <a:solidFill>
                  <a:schemeClr val="tx1"/>
                </a:solidFill>
                <a:effectLst/>
                <a:latin typeface="+mn-lt"/>
                <a:ea typeface="+mn-ea"/>
                <a:cs typeface="+mn-cs"/>
              </a:rPr>
              <a:t>1960</a:t>
            </a:r>
            <a:r>
              <a:rPr kumimoji="1" lang="ja-JP" altLang="en-US" sz="1200" b="0" i="0" kern="1200" dirty="0" smtClean="0">
                <a:solidFill>
                  <a:schemeClr val="tx1"/>
                </a:solidFill>
                <a:effectLst/>
                <a:latin typeface="+mn-lt"/>
                <a:ea typeface="+mn-ea"/>
                <a:cs typeface="+mn-cs"/>
              </a:rPr>
              <a:t>年代に入り、記号処理のためのルールや数式をプログラム化し思考や推論など人間が行う論理的な「知的活動」と同様のことを行わせようという研究も広がりを見せました。しかし、当時のコンピューター能力の低さ、また、記号処理のルールを全て人間が記述しなければならず、限界が見え始めました。その結果、実用に使える成果をあげることができないまま</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年代に入り、人工知能研究は冬の時代を迎えることになります。</a:t>
            </a:r>
          </a:p>
          <a:p>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en-US" sz="1200" b="0" i="0" kern="1200" dirty="0" smtClean="0">
                <a:solidFill>
                  <a:schemeClr val="tx1"/>
                </a:solidFill>
                <a:effectLst/>
                <a:latin typeface="+mn-lt"/>
                <a:ea typeface="+mn-ea"/>
                <a:cs typeface="+mn-cs"/>
              </a:rPr>
              <a:t>また、このルール処理を効率的に行う「推論コンピューター」の研究も始まります。</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a:t>
            </a:r>
          </a:p>
          <a:p>
            <a:r>
              <a:rPr kumimoji="1" lang="en-US" altLang="ja-JP" sz="1200" b="0" i="0" kern="1200" dirty="0" smtClean="0">
                <a:solidFill>
                  <a:schemeClr val="tx1"/>
                </a:solidFill>
                <a:effectLst/>
                <a:latin typeface="+mn-lt"/>
                <a:ea typeface="+mn-ea"/>
                <a:cs typeface="+mn-cs"/>
              </a:rPr>
              <a:t>1984</a:t>
            </a:r>
            <a:r>
              <a:rPr kumimoji="1" lang="ja-JP" altLang="en-US" sz="1200" b="0" i="0" kern="1200" dirty="0" smtClean="0">
                <a:solidFill>
                  <a:schemeClr val="tx1"/>
                </a:solidFill>
                <a:effectLst/>
                <a:latin typeface="+mn-lt"/>
                <a:ea typeface="+mn-ea"/>
                <a:cs typeface="+mn-cs"/>
              </a:rPr>
              <a:t>年、エキスパートシステムの延長線上で、人間の知識を全て記述しようという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はすべてを書ききれない」という限界に行き当たり、この取り組みも下火となっていったのです。</a:t>
            </a:r>
          </a:p>
          <a:p>
            <a:r>
              <a:rPr kumimoji="1" lang="en-US" altLang="ja-JP" sz="1200" b="0" i="0" kern="1200" dirty="0" smtClean="0">
                <a:solidFill>
                  <a:schemeClr val="tx1"/>
                </a:solidFill>
                <a:effectLst/>
                <a:latin typeface="+mn-lt"/>
                <a:ea typeface="+mn-ea"/>
                <a:cs typeface="+mn-cs"/>
              </a:rPr>
              <a:t>2000</a:t>
            </a:r>
            <a:r>
              <a:rPr kumimoji="1" lang="ja-JP" altLang="en-US" sz="1200" b="0" i="0" kern="1200" dirty="0" smtClean="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ゆきました。そこで、特定の業務や分野でのデータを解析し、その結果から分類や区別、判断や予測を行うための規則性やルールを見つけ出す手法「機械学習」が登場します。</a:t>
            </a:r>
          </a:p>
          <a:p>
            <a:r>
              <a:rPr kumimoji="1" lang="ja-JP" altLang="en-US" sz="1200" b="0" i="0" kern="1200" dirty="0" smtClean="0">
                <a:solidFill>
                  <a:schemeClr val="tx1"/>
                </a:solidFill>
                <a:effectLst/>
                <a:latin typeface="+mn-lt"/>
                <a:ea typeface="+mn-ea"/>
                <a:cs typeface="+mn-cs"/>
              </a:rPr>
              <a:t>「機械学習」以前は、先にも説明の通り人間がルールを記述し「</a:t>
            </a:r>
            <a:r>
              <a:rPr kumimoji="1" lang="ja-JP" altLang="en-US" sz="1200" b="1" i="0" u="sng" kern="1200" dirty="0" smtClean="0">
                <a:solidFill>
                  <a:schemeClr val="tx1"/>
                </a:solidFill>
                <a:effectLst/>
                <a:latin typeface="+mn-lt"/>
                <a:ea typeface="+mn-ea"/>
                <a:cs typeface="+mn-cs"/>
              </a:rPr>
              <a:t>論理的に思考</a:t>
            </a:r>
            <a:r>
              <a:rPr kumimoji="1" lang="ja-JP" altLang="en-US" sz="1200" b="0" i="0" kern="1200" dirty="0" smtClean="0">
                <a:solidFill>
                  <a:schemeClr val="tx1"/>
                </a:solidFill>
                <a:effectLst/>
                <a:latin typeface="+mn-lt"/>
                <a:ea typeface="+mn-ea"/>
                <a:cs typeface="+mn-cs"/>
              </a:rPr>
              <a:t>」させようというアプローチが主流でした。しかし、「機械学習」はデータの相互の関係から規則性あるいはパターンを見つけ出そうというもので、「</a:t>
            </a:r>
            <a:r>
              <a:rPr kumimoji="1" lang="ja-JP" altLang="en-US" sz="1200" b="1" i="0" u="sng" kern="1200" dirty="0" smtClean="0">
                <a:solidFill>
                  <a:schemeClr val="tx1"/>
                </a:solidFill>
                <a:effectLst/>
                <a:latin typeface="+mn-lt"/>
                <a:ea typeface="+mn-ea"/>
                <a:cs typeface="+mn-cs"/>
              </a:rPr>
              <a:t>感覚的に思考</a:t>
            </a:r>
            <a:r>
              <a:rPr kumimoji="1" lang="ja-JP" altLang="en-US" sz="1200" b="0" i="0" kern="1200" dirty="0" smtClean="0">
                <a:solidFill>
                  <a:schemeClr val="tx1"/>
                </a:solidFill>
                <a:effectLst/>
                <a:latin typeface="+mn-lt"/>
                <a:ea typeface="+mn-ea"/>
                <a:cs typeface="+mn-cs"/>
              </a:rPr>
              <a:t>」させようというアプローチと言えるでしょう。</a:t>
            </a:r>
          </a:p>
          <a:p>
            <a:r>
              <a:rPr kumimoji="1" lang="ja-JP" altLang="en-US" sz="1200" b="0" i="0" kern="1200" dirty="0" smtClean="0">
                <a:solidFill>
                  <a:schemeClr val="tx1"/>
                </a:solidFill>
                <a:effectLst/>
                <a:latin typeface="+mn-lt"/>
                <a:ea typeface="+mn-ea"/>
                <a:cs typeface="+mn-cs"/>
              </a:rPr>
              <a:t>例えば、ある子どもが、その母親より父親に似ているとします。それを完璧に論理的に説明することは容易なことではありません。精々、鼻のカタチがよく似ている、目元が似ている、笑顔がそっくりといった理由を付ける程度であり、「笑顔がそっくり」を論理的に説明することはできません。それでも、私たちはそれを瞬時に識別できるのは、特徴のパターンを感覚的に捉えることができるからです。これを機械にやらせようというのが、「機械学習」です。</a:t>
            </a:r>
          </a:p>
          <a:p>
            <a:r>
              <a:rPr kumimoji="1" lang="ja-JP" altLang="en-US" sz="1200" b="0" i="0" kern="1200" dirty="0" smtClean="0">
                <a:solidFill>
                  <a:schemeClr val="tx1"/>
                </a:solidFill>
                <a:effectLst/>
                <a:latin typeface="+mn-lt"/>
                <a:ea typeface="+mn-ea"/>
                <a:cs typeface="+mn-cs"/>
              </a:rPr>
              <a:t>「機械学習」の考え方は以前からありました。しかし、コンピューター性能が不十分であり、その能力を発揮するには至らなかったのですが、コンピューター性能の向上と手法の進化と共に、その能力を高めてゆきました。</a:t>
            </a:r>
          </a:p>
          <a:p>
            <a:r>
              <a:rPr kumimoji="1" lang="ja-JP" altLang="en-US" sz="1200" b="0" i="0" kern="1200" dirty="0" smtClean="0">
                <a:solidFill>
                  <a:schemeClr val="tx1"/>
                </a:solidFill>
                <a:effectLst/>
                <a:latin typeface="+mn-lt"/>
                <a:ea typeface="+mn-ea"/>
                <a:cs typeface="+mn-cs"/>
              </a:rPr>
              <a:t>現在、最新の脳科学の研究成果を取り入れ、感覚的思考の精度を高めようという機械学習のアプローチ「ディープラーニング（深層学習）」に注目が集まっています。この新たな取り組みは、これまでの人工知能の研究成果の限界をことごとく打ち破っています。そして、実用においても、これまでにない多くの成果をあげつつ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66833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「我々は、</a:t>
            </a:r>
            <a:r>
              <a:rPr lang="en-US" altLang="ja-JP" dirty="0" smtClean="0"/>
              <a:t>1956</a:t>
            </a:r>
            <a:r>
              <a:rPr lang="ja-JP" altLang="en-US" dirty="0" smtClean="0"/>
              <a:t>年の夏の</a:t>
            </a:r>
            <a:r>
              <a:rPr lang="en-US" altLang="ja-JP" dirty="0" smtClean="0"/>
              <a:t>2</a:t>
            </a:r>
            <a:r>
              <a:rPr lang="ja-JP" altLang="en-US" dirty="0" smtClean="0"/>
              <a:t>ヶ月間、</a:t>
            </a:r>
            <a:r>
              <a:rPr lang="en-US" altLang="ja-JP" dirty="0" smtClean="0"/>
              <a:t>10</a:t>
            </a:r>
            <a:r>
              <a:rPr lang="ja-JP" altLang="en-US" dirty="0" smtClean="0"/>
              <a:t>人の人工知能研究者がニューハンプシャー州ハノーバーのダートマス大学に集まることを提案する。そこで、学習のあらゆる観点や知能の他の機能を正確に説明することで機械がそれらをシミュレートできるようにするための基本的研究を進める。機械が言語を使うことができるようにする方法の探究、機械上での抽象化と概念の形成、今は人間にしか解けない問題を機械で解くこと、機械が自分自身を改善する方法などの探究の試みがなされるだろう。我々は、注意深く選ばれた科学者のグループがひと夏集まれば、それらの問題のうちいくつかで大きな進展が得られると考えている。</a:t>
            </a:r>
            <a:r>
              <a:rPr lang="en-US" altLang="ja-JP" dirty="0" smtClean="0"/>
              <a:t>(McCarthy et al 1955)</a:t>
            </a:r>
            <a:r>
              <a:rPr lang="ja-JP" altLang="en-US" dirty="0" smtClean="0"/>
              <a:t>」</a:t>
            </a:r>
          </a:p>
          <a:p>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月から</a:t>
            </a:r>
            <a:r>
              <a:rPr kumimoji="1" lang="en-US" altLang="ja-JP" sz="1200" b="0" i="0" kern="1200" dirty="0" smtClean="0">
                <a:solidFill>
                  <a:schemeClr val="tx1"/>
                </a:solidFill>
                <a:effectLst/>
                <a:latin typeface="+mn-lt"/>
                <a:ea typeface="+mn-ea"/>
                <a:cs typeface="+mn-cs"/>
              </a:rPr>
              <a:t>8</a:t>
            </a:r>
            <a:r>
              <a:rPr kumimoji="1" lang="ja-JP" altLang="en-US" sz="1200" b="0" i="0" kern="1200" dirty="0" smtClean="0">
                <a:solidFill>
                  <a:schemeClr val="tx1"/>
                </a:solidFill>
                <a:effectLst/>
                <a:latin typeface="+mn-lt"/>
                <a:ea typeface="+mn-ea"/>
                <a:cs typeface="+mn-cs"/>
              </a:rPr>
              <a:t>月にかけて、人工知能という学術研究分野を確立した</a:t>
            </a:r>
            <a:r>
              <a:rPr kumimoji="1" lang="ja-JP" altLang="en-US" sz="1200" b="0" i="0" kern="1200" dirty="0" smtClean="0">
                <a:solidFill>
                  <a:schemeClr val="tx1"/>
                </a:solidFill>
                <a:effectLst/>
                <a:latin typeface="+mn-lt"/>
                <a:ea typeface="+mn-ea"/>
                <a:cs typeface="+mn-cs"/>
                <a:hlinkClick r:id="rId3"/>
              </a:rPr>
              <a:t>ダートマス会議</a:t>
            </a:r>
            <a:r>
              <a:rPr kumimoji="1" lang="ja-JP" altLang="en-US" sz="1200" b="0" i="0" kern="1200" dirty="0" smtClean="0">
                <a:solidFill>
                  <a:schemeClr val="tx1"/>
                </a:solidFill>
                <a:effectLst/>
                <a:latin typeface="+mn-lt"/>
                <a:ea typeface="+mn-ea"/>
                <a:cs typeface="+mn-cs"/>
              </a:rPr>
              <a:t>が開催され、その開催提案書の序文に書かれていた言葉です。この提案書で、人類史上初めて「人工知能（</a:t>
            </a:r>
            <a:r>
              <a:rPr kumimoji="1" lang="en-US" altLang="ja-JP" sz="1200" b="0" i="0" kern="1200" dirty="0" smtClean="0">
                <a:solidFill>
                  <a:schemeClr val="tx1"/>
                </a:solidFill>
                <a:effectLst/>
                <a:latin typeface="+mn-lt"/>
                <a:ea typeface="+mn-ea"/>
                <a:cs typeface="+mn-cs"/>
              </a:rPr>
              <a:t>Artificial Intelligence</a:t>
            </a:r>
            <a:r>
              <a:rPr kumimoji="1" lang="ja-JP" altLang="en-US" sz="1200" b="0" i="0" kern="1200" dirty="0" smtClean="0">
                <a:solidFill>
                  <a:schemeClr val="tx1"/>
                </a:solidFill>
                <a:effectLst/>
                <a:latin typeface="+mn-lt"/>
                <a:ea typeface="+mn-ea"/>
                <a:cs typeface="+mn-cs"/>
              </a:rPr>
              <a:t>）」という用語が使われたとされています。</a:t>
            </a:r>
          </a:p>
          <a:p>
            <a:r>
              <a:rPr kumimoji="1" lang="ja-JP" altLang="en-US" sz="1200" b="0" i="0" kern="1200" dirty="0" smtClean="0">
                <a:solidFill>
                  <a:schemeClr val="tx1"/>
                </a:solidFill>
                <a:effectLst/>
                <a:latin typeface="+mn-lt"/>
                <a:ea typeface="+mn-ea"/>
                <a:cs typeface="+mn-cs"/>
              </a:rPr>
              <a:t>それからおよそ</a:t>
            </a:r>
            <a:r>
              <a:rPr kumimoji="1" lang="en-US" altLang="ja-JP" sz="1200" b="0" i="0" kern="1200" dirty="0" smtClean="0">
                <a:solidFill>
                  <a:schemeClr val="tx1"/>
                </a:solidFill>
                <a:effectLst/>
                <a:latin typeface="+mn-lt"/>
                <a:ea typeface="+mn-ea"/>
                <a:cs typeface="+mn-cs"/>
              </a:rPr>
              <a:t>60</a:t>
            </a:r>
            <a:r>
              <a:rPr kumimoji="1" lang="ja-JP" altLang="en-US" sz="1200" b="0" i="0" kern="1200" dirty="0" smtClean="0">
                <a:solidFill>
                  <a:schemeClr val="tx1"/>
                </a:solidFill>
                <a:effectLst/>
                <a:latin typeface="+mn-lt"/>
                <a:ea typeface="+mn-ea"/>
                <a:cs typeface="+mn-cs"/>
              </a:rPr>
              <a:t>年の歳月を経て、機械学習の進展やディープラーニングの登場と共に、人工知能の実用化が急速に進み、いま「第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ブーム」が到来しています。</a:t>
            </a:r>
          </a:p>
          <a:p>
            <a:r>
              <a:rPr kumimoji="1" lang="ja-JP" altLang="en-US" sz="1200" b="0" i="0" kern="1200" dirty="0" smtClean="0">
                <a:solidFill>
                  <a:schemeClr val="tx1"/>
                </a:solidFill>
                <a:effectLst/>
                <a:latin typeface="+mn-lt"/>
                <a:ea typeface="+mn-ea"/>
                <a:cs typeface="+mn-cs"/>
              </a:rPr>
              <a:t>振り返れば、</a:t>
            </a:r>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年のダートマス会議をきっかけとして、「第</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ブーム」が到来し、「人間の知能を機械でシミュレーションできる」ようにするための様々な研究が行われました。</a:t>
            </a:r>
            <a:r>
              <a:rPr kumimoji="1" lang="en-US" altLang="ja-JP" sz="1200" b="0" i="0" kern="1200" dirty="0" smtClean="0">
                <a:solidFill>
                  <a:schemeClr val="tx1"/>
                </a:solidFill>
                <a:effectLst/>
                <a:latin typeface="+mn-lt"/>
                <a:ea typeface="+mn-ea"/>
                <a:cs typeface="+mn-cs"/>
              </a:rPr>
              <a:t>1957</a:t>
            </a:r>
            <a:r>
              <a:rPr kumimoji="1" lang="ja-JP" altLang="en-US" sz="1200" b="0" i="0" kern="1200" dirty="0" smtClean="0">
                <a:solidFill>
                  <a:schemeClr val="tx1"/>
                </a:solidFill>
                <a:effectLst/>
                <a:latin typeface="+mn-lt"/>
                <a:ea typeface="+mn-ea"/>
                <a:cs typeface="+mn-cs"/>
              </a:rPr>
              <a:t>年には、いま話題のディープラーニングの原型とも言われるユーラル・ネットワークが考案され、翌</a:t>
            </a:r>
            <a:r>
              <a:rPr kumimoji="1" lang="en-US" altLang="ja-JP" sz="1200" b="0" i="0" kern="1200" dirty="0" smtClean="0">
                <a:solidFill>
                  <a:schemeClr val="tx1"/>
                </a:solidFill>
                <a:effectLst/>
                <a:latin typeface="+mn-lt"/>
                <a:ea typeface="+mn-ea"/>
                <a:cs typeface="+mn-cs"/>
              </a:rPr>
              <a:t>1958</a:t>
            </a:r>
            <a:r>
              <a:rPr kumimoji="1" lang="ja-JP" altLang="en-US" sz="1200" b="0" i="0" kern="1200" dirty="0" smtClean="0">
                <a:solidFill>
                  <a:schemeClr val="tx1"/>
                </a:solidFill>
                <a:effectLst/>
                <a:latin typeface="+mn-lt"/>
                <a:ea typeface="+mn-ea"/>
                <a:cs typeface="+mn-cs"/>
              </a:rPr>
              <a:t>年にはそれを機械に実装したパーセプトロンが登場しています。しかし、単純なゲームや迷路の探索程度以上の成果をあげることができず、このブームは終焉を迎えます。</a:t>
            </a:r>
          </a:p>
          <a:p>
            <a:r>
              <a:rPr kumimoji="1" lang="ja-JP" altLang="en-US" sz="1200" b="0" i="0" kern="1200" dirty="0" smtClean="0">
                <a:solidFill>
                  <a:schemeClr val="tx1"/>
                </a:solidFill>
                <a:effectLst/>
                <a:latin typeface="+mn-lt"/>
                <a:ea typeface="+mn-ea"/>
                <a:cs typeface="+mn-cs"/>
              </a:rPr>
              <a:t>その後、コンピュータは急速な発展を遂げます。ビジネス分野では、</a:t>
            </a:r>
            <a:r>
              <a:rPr kumimoji="1" lang="en-US" altLang="ja-JP" sz="1200" b="0" i="0" kern="1200" dirty="0" smtClean="0">
                <a:solidFill>
                  <a:schemeClr val="tx1"/>
                </a:solidFill>
                <a:effectLst/>
                <a:latin typeface="+mn-lt"/>
                <a:ea typeface="+mn-ea"/>
                <a:cs typeface="+mn-cs"/>
              </a:rPr>
              <a:t>1951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Remington Rand</a:t>
            </a:r>
            <a:r>
              <a:rPr kumimoji="1" lang="ja-JP" altLang="en-US" sz="1200" b="0" i="0" kern="1200" dirty="0" smtClean="0">
                <a:solidFill>
                  <a:schemeClr val="tx1"/>
                </a:solidFill>
                <a:effectLst/>
                <a:latin typeface="+mn-lt"/>
                <a:ea typeface="+mn-ea"/>
                <a:cs typeface="+mn-cs"/>
              </a:rPr>
              <a:t>社がビジネス・コンピュータの先駆けとなる</a:t>
            </a:r>
            <a:r>
              <a:rPr kumimoji="1" lang="en-US" altLang="ja-JP" sz="1200" b="0" i="0" kern="1200" dirty="0" smtClean="0">
                <a:solidFill>
                  <a:schemeClr val="tx1"/>
                </a:solidFill>
                <a:effectLst/>
                <a:latin typeface="+mn-lt"/>
                <a:ea typeface="+mn-ea"/>
                <a:cs typeface="+mn-cs"/>
              </a:rPr>
              <a:t>UNIVAC-I</a:t>
            </a:r>
            <a:r>
              <a:rPr kumimoji="1" lang="ja-JP" altLang="en-US" sz="1200" b="0" i="0" kern="1200" dirty="0" smtClean="0">
                <a:solidFill>
                  <a:schemeClr val="tx1"/>
                </a:solidFill>
                <a:effectLst/>
                <a:latin typeface="+mn-lt"/>
                <a:ea typeface="+mn-ea"/>
                <a:cs typeface="+mn-cs"/>
              </a:rPr>
              <a:t>の販売をきっかけとして、</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社がビジネス・コンピュータの普及の原動力となった</a:t>
            </a:r>
            <a:r>
              <a:rPr kumimoji="1" lang="en-US" altLang="ja-JP" sz="1200" b="0" i="0" kern="1200" dirty="0" smtClean="0">
                <a:solidFill>
                  <a:schemeClr val="tx1"/>
                </a:solidFill>
                <a:effectLst/>
                <a:latin typeface="+mn-lt"/>
                <a:ea typeface="+mn-ea"/>
                <a:cs typeface="+mn-cs"/>
              </a:rPr>
              <a:t>System/360</a:t>
            </a:r>
            <a:r>
              <a:rPr kumimoji="1" lang="ja-JP" altLang="en-US" sz="1200" b="0" i="0" kern="1200" dirty="0" smtClean="0">
                <a:solidFill>
                  <a:schemeClr val="tx1"/>
                </a:solidFill>
                <a:effectLst/>
                <a:latin typeface="+mn-lt"/>
                <a:ea typeface="+mn-ea"/>
                <a:cs typeface="+mn-cs"/>
              </a:rPr>
              <a:t>を発表しました。同年、米・</a:t>
            </a:r>
            <a:r>
              <a:rPr kumimoji="1" lang="en-US" altLang="ja-JP" sz="1200" b="0" i="0" kern="1200" dirty="0" smtClean="0">
                <a:solidFill>
                  <a:schemeClr val="tx1"/>
                </a:solidFill>
                <a:effectLst/>
                <a:latin typeface="+mn-lt"/>
                <a:ea typeface="+mn-ea"/>
                <a:cs typeface="+mn-cs"/>
              </a:rPr>
              <a:t>DEC</a:t>
            </a:r>
            <a:r>
              <a:rPr kumimoji="1" lang="ja-JP" altLang="en-US" sz="1200" b="0" i="0" kern="1200" dirty="0" smtClean="0">
                <a:solidFill>
                  <a:schemeClr val="tx1"/>
                </a:solidFill>
                <a:effectLst/>
                <a:latin typeface="+mn-lt"/>
                <a:ea typeface="+mn-ea"/>
                <a:cs typeface="+mn-cs"/>
              </a:rPr>
              <a:t>社は商業的にはじめて成功したといわれるミニコンピューター</a:t>
            </a:r>
            <a:r>
              <a:rPr kumimoji="1" lang="en-US" altLang="ja-JP" sz="1200" b="0" i="0" kern="1200" dirty="0" smtClean="0">
                <a:solidFill>
                  <a:schemeClr val="tx1"/>
                </a:solidFill>
                <a:effectLst/>
                <a:latin typeface="+mn-lt"/>
                <a:ea typeface="+mn-ea"/>
                <a:cs typeface="+mn-cs"/>
              </a:rPr>
              <a:t>PDP-8</a:t>
            </a:r>
            <a:r>
              <a:rPr kumimoji="1" lang="ja-JP" altLang="en-US" sz="1200" b="0" i="0" kern="1200" dirty="0" smtClean="0">
                <a:solidFill>
                  <a:schemeClr val="tx1"/>
                </a:solidFill>
                <a:effectLst/>
                <a:latin typeface="+mn-lt"/>
                <a:ea typeface="+mn-ea"/>
                <a:cs typeface="+mn-cs"/>
              </a:rPr>
              <a:t>を発売しています。</a:t>
            </a:r>
          </a:p>
          <a:p>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社が、当時需要を拡大していたパーソナル・コンピュータ分野に</a:t>
            </a:r>
            <a:r>
              <a:rPr kumimoji="1" lang="en-US" altLang="ja-JP" sz="1200" b="0" i="0" kern="1200" dirty="0" smtClean="0">
                <a:solidFill>
                  <a:schemeClr val="tx1"/>
                </a:solidFill>
                <a:effectLst/>
                <a:latin typeface="+mn-lt"/>
                <a:ea typeface="+mn-ea"/>
                <a:cs typeface="+mn-cs"/>
              </a:rPr>
              <a:t>Personal Computer 5150</a:t>
            </a:r>
            <a:r>
              <a:rPr kumimoji="1" lang="ja-JP" altLang="en-US" sz="1200" b="0" i="0" kern="1200" dirty="0" smtClean="0">
                <a:solidFill>
                  <a:schemeClr val="tx1"/>
                </a:solidFill>
                <a:effectLst/>
                <a:latin typeface="+mn-lt"/>
                <a:ea typeface="+mn-ea"/>
                <a:cs typeface="+mn-cs"/>
              </a:rPr>
              <a:t>を投入、ビジネス分野での圧倒的地位を確立することになります。</a:t>
            </a:r>
          </a:p>
          <a:p>
            <a:r>
              <a:rPr kumimoji="1" lang="ja-JP" altLang="en-US" sz="1200" b="0" i="0" kern="1200" dirty="0" smtClean="0">
                <a:solidFill>
                  <a:schemeClr val="tx1"/>
                </a:solidFill>
                <a:effectLst/>
                <a:latin typeface="+mn-lt"/>
                <a:ea typeface="+mn-ea"/>
                <a:cs typeface="+mn-cs"/>
              </a:rPr>
              <a:t>コンピュータ性能の向上とその普及を背景に、人工知能研究に新たなブームが登場します。「第</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と呼ばれるこの時代、知識をルールや辞書として人間が記述し、それに基づいて知的処理と同等の結果を得ようという取り組みです。「ルールベース」と言われるこのやり方は、やがて特定分野の専門家の知識を記述する「エキスパートシステム」として成果をあげることになります。しかし、ルールを記述するのは人間であり、世の中のあらゆる事象を記述することはできず、汎用性を持たせることはできないままにブームの終焉を迎えます。</a:t>
            </a:r>
          </a:p>
          <a:p>
            <a:r>
              <a:rPr kumimoji="1" lang="ja-JP" altLang="en-US" sz="1200" b="0" i="0" kern="1200" dirty="0" smtClean="0">
                <a:solidFill>
                  <a:schemeClr val="tx1"/>
                </a:solidFill>
                <a:effectLst/>
                <a:latin typeface="+mn-lt"/>
                <a:ea typeface="+mn-ea"/>
                <a:cs typeface="+mn-cs"/>
              </a:rPr>
              <a:t>その後、コンピュータ性能は「ムーアの法則」に従うように急激な向上を果たします。また、</a:t>
            </a:r>
            <a:r>
              <a:rPr kumimoji="1" lang="en-US" altLang="ja-JP" sz="1200" b="0" i="0" kern="1200" dirty="0" smtClean="0">
                <a:solidFill>
                  <a:schemeClr val="tx1"/>
                </a:solidFill>
                <a:effectLst/>
                <a:latin typeface="+mn-lt"/>
                <a:ea typeface="+mn-ea"/>
                <a:cs typeface="+mn-cs"/>
              </a:rPr>
              <a:t>1990</a:t>
            </a:r>
            <a:r>
              <a:rPr kumimoji="1" lang="ja-JP" altLang="en-US" sz="1200" b="0" i="0" kern="1200" dirty="0" smtClean="0">
                <a:solidFill>
                  <a:schemeClr val="tx1"/>
                </a:solidFill>
                <a:effectLst/>
                <a:latin typeface="+mn-lt"/>
                <a:ea typeface="+mn-ea"/>
                <a:cs typeface="+mn-cs"/>
              </a:rPr>
              <a:t>年代に始まるインターネットや</a:t>
            </a:r>
            <a:r>
              <a:rPr kumimoji="1" lang="en-US" altLang="ja-JP" sz="1200" b="0" i="0" kern="1200" dirty="0" smtClean="0">
                <a:solidFill>
                  <a:schemeClr val="tx1"/>
                </a:solidFill>
                <a:effectLst/>
                <a:latin typeface="+mn-lt"/>
                <a:ea typeface="+mn-ea"/>
                <a:cs typeface="+mn-cs"/>
              </a:rPr>
              <a:t>2007</a:t>
            </a:r>
            <a:r>
              <a:rPr kumimoji="1" lang="ja-JP" altLang="en-US" sz="1200" b="0" i="0" kern="1200" dirty="0" smtClean="0">
                <a:solidFill>
                  <a:schemeClr val="tx1"/>
                </a:solidFill>
                <a:effectLst/>
                <a:latin typeface="+mn-lt"/>
                <a:ea typeface="+mn-ea"/>
                <a:cs typeface="+mn-cs"/>
              </a:rPr>
              <a:t>年の</a:t>
            </a:r>
            <a:r>
              <a:rPr kumimoji="1" lang="en-US" altLang="ja-JP" sz="1200" b="0" i="0" kern="1200" dirty="0" smtClean="0">
                <a:solidFill>
                  <a:schemeClr val="tx1"/>
                </a:solidFill>
                <a:effectLst/>
                <a:latin typeface="+mn-lt"/>
                <a:ea typeface="+mn-ea"/>
                <a:cs typeface="+mn-cs"/>
              </a:rPr>
              <a:t>iPhone</a:t>
            </a:r>
            <a:r>
              <a:rPr kumimoji="1" lang="ja-JP" altLang="en-US" sz="1200" b="0" i="0" kern="1200" dirty="0" smtClean="0">
                <a:solidFill>
                  <a:schemeClr val="tx1"/>
                </a:solidFill>
                <a:effectLst/>
                <a:latin typeface="+mn-lt"/>
                <a:ea typeface="+mn-ea"/>
                <a:cs typeface="+mn-cs"/>
              </a:rPr>
              <a:t>の登場をきっかけとしたスマートフォンの普及により、データの流通量が爆発的に増大、これらを背景に「機械学習」の時代を迎えます。</a:t>
            </a:r>
          </a:p>
          <a:p>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年、米国の人気クイズ番組</a:t>
            </a:r>
            <a:r>
              <a:rPr kumimoji="1" lang="en-US" altLang="ja-JP" sz="1200" b="0" i="0" kern="1200" dirty="0" smtClean="0">
                <a:solidFill>
                  <a:schemeClr val="tx1"/>
                </a:solidFill>
                <a:effectLst/>
                <a:latin typeface="+mn-lt"/>
                <a:ea typeface="+mn-ea"/>
                <a:cs typeface="+mn-cs"/>
              </a:rPr>
              <a:t>Jeopardy</a:t>
            </a:r>
            <a:r>
              <a:rPr kumimoji="1" lang="ja-JP" altLang="en-US" sz="1200" b="0" i="0" kern="1200" dirty="0" smtClean="0">
                <a:solidFill>
                  <a:schemeClr val="tx1"/>
                </a:solidFill>
                <a:effectLst/>
                <a:latin typeface="+mn-lt"/>
                <a:ea typeface="+mn-ea"/>
                <a:cs typeface="+mn-cs"/>
              </a:rPr>
              <a:t>にて</a:t>
            </a:r>
            <a:r>
              <a:rPr kumimoji="1" lang="en-US" altLang="ja-JP" sz="1200" b="0" i="0" kern="1200" dirty="0" smtClean="0">
                <a:solidFill>
                  <a:schemeClr val="tx1"/>
                </a:solidFill>
                <a:effectLst/>
                <a:latin typeface="+mn-lt"/>
                <a:ea typeface="+mn-ea"/>
                <a:cs typeface="+mn-cs"/>
              </a:rPr>
              <a:t>IBM </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Watson</a:t>
            </a:r>
            <a:r>
              <a:rPr kumimoji="1" lang="ja-JP" altLang="en-US" sz="1200" b="0" i="0" kern="1200" dirty="0" smtClean="0">
                <a:solidFill>
                  <a:schemeClr val="tx1"/>
                </a:solidFill>
                <a:effectLst/>
                <a:latin typeface="+mn-lt"/>
                <a:ea typeface="+mn-ea"/>
                <a:cs typeface="+mn-cs"/>
              </a:rPr>
              <a:t>がクイズ・チャンピオンに勝利し、画像認識のコンテストでカナダ・トロント大学のチームがディープランニングで圧倒的な勝利を収めるなどの出来事が注目され、その後、実用面での応用が急速に拡大、いまの「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ブーム」に至っています。</a:t>
            </a:r>
          </a:p>
          <a:p>
            <a:r>
              <a:rPr kumimoji="1" lang="ja-JP" altLang="en-US" sz="1200" b="0" i="0" kern="1200" dirty="0" smtClean="0">
                <a:solidFill>
                  <a:schemeClr val="tx1"/>
                </a:solidFill>
                <a:effectLst/>
                <a:latin typeface="+mn-lt"/>
                <a:ea typeface="+mn-ea"/>
                <a:cs typeface="+mn-cs"/>
              </a:rPr>
              <a:t>今後、</a:t>
            </a:r>
            <a:r>
              <a:rPr kumimoji="1" lang="en-US" altLang="ja-JP" sz="1200" b="0" i="0" kern="1200" dirty="0" err="1" smtClean="0">
                <a:solidFill>
                  <a:schemeClr val="tx1"/>
                </a:solidFill>
                <a:effectLst/>
                <a:latin typeface="+mn-lt"/>
                <a:ea typeface="+mn-ea"/>
                <a:cs typeface="+mn-cs"/>
              </a:rPr>
              <a:t>IoT</a:t>
            </a:r>
            <a:r>
              <a:rPr kumimoji="1" lang="ja-JP" altLang="en-US" sz="1200" b="0" i="0" kern="1200" smtClean="0">
                <a:solidFill>
                  <a:schemeClr val="tx1"/>
                </a:solidFill>
                <a:effectLst/>
                <a:latin typeface="+mn-lt"/>
                <a:ea typeface="+mn-ea"/>
                <a:cs typeface="+mn-cs"/>
              </a:rPr>
              <a:t>の普及によるデータ流通量のさらなる増大、「ムーアの法則」に支えられたコンピュータに変わる新たなテクノロジーの登場により、人工知能の新たな発展の可能性が模索されています。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94208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【図解】コレ１枚でわかる統計確率的機械学習とディープラーニング</a:t>
            </a: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学習を行うには、入力された学習データにどのような特徴があるのかを見つけ出す必要があります。例えば、コップであれば、大きさ、重さ、直径、形状といった特徴の組合せを決めなくてはなりません。この特徴の組合せを「特徴量」と呼んでいます。この特徴量に対し、コップを識別するのに最適な値を決定してゆきます。</a:t>
            </a:r>
          </a:p>
          <a:p>
            <a:r>
              <a:rPr kumimoji="1" lang="ja-JP" altLang="ja-JP" sz="1200" kern="1200" dirty="0" smtClean="0">
                <a:solidFill>
                  <a:schemeClr val="tx1"/>
                </a:solidFill>
                <a:effectLst/>
                <a:latin typeface="+mn-lt"/>
                <a:ea typeface="+mn-ea"/>
                <a:cs typeface="+mn-cs"/>
              </a:rPr>
              <a:t>統計確率的機械学習では、特徴量の決定は人間が行い、その最適値を大量のデータを分析することで決定します。これに対し、機械学習のひとつの手法であるディープラーニングでは特徴量と最適値の両方を大量のデータを分析することで決定します。人間の経験や思い込みにとらわれることなく純粋にデータだけから特徴量や最適値を決定できることで、機械学習の性能は飛躍的に向上しました。</a:t>
            </a:r>
          </a:p>
          <a:p>
            <a:r>
              <a:rPr kumimoji="1" lang="ja-JP" altLang="ja-JP" sz="1200" kern="1200" dirty="0" smtClean="0">
                <a:solidFill>
                  <a:schemeClr val="tx1"/>
                </a:solidFill>
                <a:effectLst/>
                <a:latin typeface="+mn-lt"/>
                <a:ea typeface="+mn-ea"/>
                <a:cs typeface="+mn-cs"/>
              </a:rPr>
              <a:t>このようにして、「コップであること」を決定する特徴量の値とその組合せパターン、すなわち「推論モデル」が作られるのです。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コップの写真から、その特徴を抽出し、予め用意されている「推論モデル」とその特徴を照合します。それがコップの特徴を著す推論モデルと近いとなれば、「これはコップです」という推論結果が導か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49783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09802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【図解】コレ１枚で分かる人工知能・機械学習・ディープラーニングの関係</a:t>
            </a:r>
          </a:p>
          <a:p>
            <a:r>
              <a:rPr kumimoji="1" lang="ja-JP" altLang="ja-JP" sz="1200" kern="1200" dirty="0" smtClean="0">
                <a:solidFill>
                  <a:schemeClr val="tx1"/>
                </a:solidFill>
                <a:effectLst/>
                <a:latin typeface="+mn-lt"/>
                <a:ea typeface="+mn-ea"/>
                <a:cs typeface="+mn-cs"/>
              </a:rPr>
              <a:t>「人間の“知能”は機械で人工的に再現できる」</a:t>
            </a:r>
          </a:p>
          <a:p>
            <a:r>
              <a:rPr kumimoji="1" lang="ja-JP" altLang="ja-JP" sz="1200" kern="1200" dirty="0" smtClean="0">
                <a:solidFill>
                  <a:schemeClr val="tx1"/>
                </a:solidFill>
                <a:effectLst/>
                <a:latin typeface="+mn-lt"/>
                <a:ea typeface="+mn-ea"/>
                <a:cs typeface="+mn-cs"/>
              </a:rPr>
              <a:t>そんな研究者の理想から 「人工知能」という言葉が生まれたのは</a:t>
            </a:r>
            <a:r>
              <a:rPr kumimoji="1" lang="en-US" altLang="ja-JP" sz="1200" kern="1200" dirty="0" smtClean="0">
                <a:solidFill>
                  <a:schemeClr val="tx1"/>
                </a:solidFill>
                <a:effectLst/>
                <a:latin typeface="+mn-lt"/>
                <a:ea typeface="+mn-ea"/>
                <a:cs typeface="+mn-cs"/>
              </a:rPr>
              <a:t>1956</a:t>
            </a:r>
            <a:r>
              <a:rPr kumimoji="1" lang="ja-JP" altLang="ja-JP" sz="1200" kern="1200" dirty="0" smtClean="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smtClean="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smtClean="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smtClean="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29286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886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機械学習の方法には、大別して「教師あり学習」、「教師なし学習」そして、「強化学習」があります。</a:t>
            </a:r>
          </a:p>
          <a:p>
            <a:r>
              <a:rPr kumimoji="1" lang="ja-JP" altLang="ja-JP" sz="1200" kern="1200" dirty="0" smtClean="0">
                <a:solidFill>
                  <a:schemeClr val="tx1"/>
                </a:solidFill>
                <a:effectLst/>
                <a:latin typeface="+mn-lt"/>
                <a:ea typeface="+mn-ea"/>
                <a:cs typeface="+mn-cs"/>
              </a:rPr>
              <a:t>教師あり学習</a:t>
            </a:r>
          </a:p>
          <a:p>
            <a:r>
              <a:rPr kumimoji="1" lang="ja-JP" altLang="ja-JP" sz="1200" kern="1200" dirty="0" smtClean="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smtClean="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r>
              <a:rPr kumimoji="1" lang="ja-JP" altLang="ja-JP" sz="1200" kern="1200" dirty="0" smtClean="0">
                <a:solidFill>
                  <a:schemeClr val="tx1"/>
                </a:solidFill>
                <a:effectLst/>
                <a:latin typeface="+mn-lt"/>
                <a:ea typeface="+mn-ea"/>
                <a:cs typeface="+mn-cs"/>
              </a:rPr>
              <a:t>教師なし学習</a:t>
            </a:r>
          </a:p>
          <a:p>
            <a:r>
              <a:rPr kumimoji="1" lang="ja-JP" altLang="ja-JP" sz="1200" kern="1200" dirty="0" smtClean="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smtClean="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p>
          <a:p>
            <a:r>
              <a:rPr kumimoji="1" lang="ja-JP" altLang="ja-JP" sz="1200" kern="1200" dirty="0" smtClean="0">
                <a:solidFill>
                  <a:schemeClr val="tx1"/>
                </a:solidFill>
                <a:effectLst/>
                <a:latin typeface="+mn-lt"/>
                <a:ea typeface="+mn-ea"/>
                <a:cs typeface="+mn-cs"/>
              </a:rPr>
              <a:t>強化学習</a:t>
            </a:r>
          </a:p>
          <a:p>
            <a:r>
              <a:rPr kumimoji="1" lang="ja-JP" altLang="ja-JP" sz="1200" kern="1200" dirty="0" smtClean="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smtClean="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dirty="0" smtClean="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981515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0276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【図解】コレ１枚で分かる人工知能の適用領域</a:t>
            </a:r>
          </a:p>
          <a:p>
            <a:r>
              <a:rPr kumimoji="1" lang="ja-JP" altLang="ja-JP" sz="1200" kern="1200" dirty="0" smtClean="0">
                <a:solidFill>
                  <a:schemeClr val="tx1"/>
                </a:solidFill>
                <a:effectLst/>
                <a:latin typeface="+mn-lt"/>
                <a:ea typeface="+mn-ea"/>
                <a:cs typeface="+mn-cs"/>
              </a:rPr>
              <a:t>人工知能は、</a:t>
            </a:r>
            <a:r>
              <a:rPr kumimoji="1" lang="ja-JP" altLang="ja-JP" sz="1200" b="1" u="sng" kern="1200" dirty="0" smtClean="0">
                <a:solidFill>
                  <a:schemeClr val="tx1"/>
                </a:solidFill>
                <a:effectLst/>
                <a:latin typeface="+mn-lt"/>
                <a:ea typeface="+mn-ea"/>
                <a:cs typeface="+mn-cs"/>
              </a:rPr>
              <a:t>人間の関与を前提</a:t>
            </a:r>
            <a:r>
              <a:rPr kumimoji="1" lang="ja-JP" altLang="ja-JP" sz="1200" kern="1200" dirty="0" smtClean="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smtClean="0">
                <a:solidFill>
                  <a:schemeClr val="tx1"/>
                </a:solidFill>
                <a:effectLst/>
                <a:latin typeface="+mn-lt"/>
                <a:ea typeface="+mn-ea"/>
                <a:cs typeface="+mn-cs"/>
              </a:rPr>
              <a:t>人間の関与を前提としない</a:t>
            </a:r>
            <a:r>
              <a:rPr kumimoji="1" lang="ja-JP" altLang="ja-JP" sz="1200" kern="1200" dirty="0" smtClean="0">
                <a:solidFill>
                  <a:schemeClr val="tx1"/>
                </a:solidFill>
                <a:effectLst/>
                <a:latin typeface="+mn-lt"/>
                <a:ea typeface="+mn-ea"/>
                <a:cs typeface="+mn-cs"/>
              </a:rPr>
              <a:t>「知的作業の自律化」の２つの方向に拡がっています。</a:t>
            </a:r>
          </a:p>
          <a:p>
            <a:r>
              <a:rPr kumimoji="1" lang="ja-JP" altLang="ja-JP" sz="1200" kern="1200" dirty="0" smtClean="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Cortana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smtClean="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smtClean="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smtClean="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634204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766890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0274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smtClean="0">
                <a:solidFill>
                  <a:schemeClr val="tx1"/>
                </a:solidFill>
                <a:effectLst/>
                <a:latin typeface="+mn-lt"/>
                <a:ea typeface="+mn-ea"/>
                <a:cs typeface="+mn-cs"/>
              </a:rPr>
              <a:t>AI: Artificial Intelligence</a:t>
            </a:r>
            <a:r>
              <a:rPr kumimoji="1" lang="ja-JP" altLang="ja-JP" sz="1200" kern="1200" dirty="0" smtClean="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smtClean="0">
                <a:solidFill>
                  <a:schemeClr val="tx1"/>
                </a:solidFill>
                <a:effectLst/>
                <a:latin typeface="+mn-lt"/>
                <a:ea typeface="+mn-ea"/>
                <a:cs typeface="+mn-cs"/>
              </a:rPr>
              <a:t>人工知能には、「</a:t>
            </a:r>
            <a:r>
              <a:rPr kumimoji="1" lang="ja-JP" altLang="ja-JP" sz="1200" b="1" kern="1200" dirty="0" smtClean="0">
                <a:solidFill>
                  <a:schemeClr val="tx1"/>
                </a:solidFill>
                <a:effectLst/>
                <a:latin typeface="+mn-lt"/>
                <a:ea typeface="+mn-ea"/>
                <a:cs typeface="+mn-cs"/>
              </a:rPr>
              <a:t>人間のような知的処理の実現</a:t>
            </a:r>
            <a:r>
              <a:rPr kumimoji="1" lang="ja-JP" altLang="ja-JP" sz="1200" kern="1200" dirty="0" smtClean="0">
                <a:solidFill>
                  <a:schemeClr val="tx1"/>
                </a:solidFill>
                <a:effectLst/>
                <a:latin typeface="+mn-lt"/>
                <a:ea typeface="+mn-ea"/>
                <a:cs typeface="+mn-cs"/>
              </a:rPr>
              <a:t>」と「</a:t>
            </a:r>
            <a:r>
              <a:rPr kumimoji="1" lang="ja-JP" altLang="ja-JP" sz="1200" b="1" kern="1200" dirty="0" smtClean="0">
                <a:solidFill>
                  <a:schemeClr val="tx1"/>
                </a:solidFill>
                <a:effectLst/>
                <a:latin typeface="+mn-lt"/>
                <a:ea typeface="+mn-ea"/>
                <a:cs typeface="+mn-cs"/>
              </a:rPr>
              <a:t>人間と同等の知能の実現</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」の２つのアプローチがあります。</a:t>
            </a:r>
          </a:p>
          <a:p>
            <a:r>
              <a:rPr kumimoji="1" lang="ja-JP" altLang="ja-JP" sz="1200" kern="1200" dirty="0" smtClean="0">
                <a:solidFill>
                  <a:schemeClr val="tx1"/>
                </a:solidFill>
                <a:effectLst/>
                <a:latin typeface="+mn-lt"/>
                <a:ea typeface="+mn-ea"/>
                <a:cs typeface="+mn-cs"/>
              </a:rPr>
              <a:t>前者は「弱い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smtClean="0">
                <a:solidFill>
                  <a:schemeClr val="tx1"/>
                </a:solidFill>
                <a:effectLst/>
                <a:latin typeface="+mn-lt"/>
                <a:ea typeface="+mn-ea"/>
                <a:cs typeface="+mn-cs"/>
              </a:rPr>
              <a:t>これに対して、後者は、知能そのものをもつ機械を作る取り組みで、「強い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smtClean="0">
                <a:solidFill>
                  <a:schemeClr val="tx1"/>
                </a:solidFill>
                <a:effectLst/>
                <a:latin typeface="+mn-lt"/>
                <a:ea typeface="+mn-ea"/>
                <a:cs typeface="+mn-cs"/>
              </a:rPr>
              <a:t>「弱い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smtClean="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smtClean="0">
                <a:solidFill>
                  <a:schemeClr val="tx1"/>
                </a:solidFill>
                <a:effectLst/>
                <a:latin typeface="+mn-lt"/>
                <a:ea typeface="+mn-ea"/>
                <a:cs typeface="+mn-cs"/>
              </a:rPr>
              <a:t>「強い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smtClean="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smtClean="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85756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【図解】コレ１枚でわかる特化型人工知能と汎用型人工知能</a:t>
            </a:r>
          </a:p>
          <a:p>
            <a:r>
              <a:rPr kumimoji="1" lang="ja-JP" altLang="ja-JP" sz="1200" kern="1200" dirty="0" smtClean="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smtClean="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smtClean="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の人工知能</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が囲碁の世界チャンピオンに勝ちましたが、</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smtClean="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025252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「日本の労働人口の</a:t>
            </a:r>
            <a:r>
              <a:rPr kumimoji="1" lang="en-US" altLang="ja-JP" sz="1200" kern="1200" dirty="0" smtClean="0">
                <a:solidFill>
                  <a:schemeClr val="tx1"/>
                </a:solidFill>
                <a:effectLst/>
                <a:latin typeface="+mn-lt"/>
                <a:ea typeface="+mn-ea"/>
                <a:cs typeface="+mn-cs"/>
              </a:rPr>
              <a:t>49</a:t>
            </a:r>
            <a:r>
              <a:rPr kumimoji="1" lang="ja-JP" altLang="ja-JP" sz="1200" kern="1200" dirty="0" smtClean="0">
                <a:solidFill>
                  <a:schemeClr val="tx1"/>
                </a:solidFill>
                <a:effectLst/>
                <a:latin typeface="+mn-lt"/>
                <a:ea typeface="+mn-ea"/>
                <a:cs typeface="+mn-cs"/>
              </a:rPr>
              <a:t>％が人工知能やロボット等で代替可能に」</a:t>
            </a:r>
          </a:p>
          <a:p>
            <a:r>
              <a:rPr kumimoji="1" lang="ja-JP" altLang="ja-JP" sz="1200" kern="1200" dirty="0" smtClean="0">
                <a:solidFill>
                  <a:schemeClr val="tx1"/>
                </a:solidFill>
                <a:effectLst/>
                <a:latin typeface="+mn-lt"/>
                <a:ea typeface="+mn-ea"/>
                <a:cs typeface="+mn-cs"/>
              </a:rPr>
              <a:t>野村総研が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年末、今から</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2030</a:t>
            </a:r>
            <a:r>
              <a:rPr kumimoji="1" lang="ja-JP" altLang="ja-JP" sz="1200" kern="1200" dirty="0" smtClean="0">
                <a:solidFill>
                  <a:schemeClr val="tx1"/>
                </a:solidFill>
                <a:effectLst/>
                <a:latin typeface="+mn-lt"/>
                <a:ea typeface="+mn-ea"/>
                <a:cs typeface="+mn-cs"/>
              </a:rPr>
              <a:t>年の日本に備える」をテーマにこのようなレポートを発表しています。</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smtClean="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smtClean="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smtClean="0">
                <a:solidFill>
                  <a:schemeClr val="tx1"/>
                </a:solidFill>
                <a:effectLst/>
                <a:latin typeface="+mn-lt"/>
                <a:ea typeface="+mn-ea"/>
                <a:cs typeface="+mn-cs"/>
              </a:rPr>
              <a:t>置き換えられる能力</a:t>
            </a:r>
            <a:r>
              <a:rPr kumimoji="1" lang="ja-JP" altLang="ja-JP" sz="1200" kern="1200" dirty="0" smtClean="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smtClean="0">
                <a:solidFill>
                  <a:schemeClr val="tx1"/>
                </a:solidFill>
                <a:effectLst/>
                <a:latin typeface="+mn-lt"/>
                <a:ea typeface="+mn-ea"/>
                <a:cs typeface="+mn-cs"/>
              </a:rPr>
              <a:t>置き換えられない能力</a:t>
            </a:r>
            <a:r>
              <a:rPr kumimoji="1" lang="ja-JP" altLang="ja-JP" sz="1200" kern="1200" dirty="0" smtClean="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smtClean="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smtClean="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74456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）」と呼ばれるこの技術は、もはや</a:t>
            </a:r>
            <a:r>
              <a:rPr kumimoji="1" lang="en-US" altLang="ja-JP" sz="1200" kern="1200" dirty="0" smtClean="0">
                <a:solidFill>
                  <a:schemeClr val="tx1"/>
                </a:solidFill>
                <a:effectLst/>
                <a:latin typeface="+mn-lt"/>
                <a:ea typeface="+mn-ea"/>
                <a:cs typeface="+mn-cs"/>
              </a:rPr>
              <a:t>SF</a:t>
            </a:r>
            <a:r>
              <a:rPr kumimoji="1" lang="ja-JP" altLang="ja-JP" sz="1200" kern="1200" dirty="0" smtClean="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smtClean="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smtClean="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pPr lvl="0"/>
            <a:r>
              <a:rPr kumimoji="1" lang="ja-JP" altLang="ja-JP" sz="1200" kern="1200" dirty="0" smtClean="0">
                <a:solidFill>
                  <a:schemeClr val="tx1"/>
                </a:solidFill>
                <a:effectLst/>
                <a:latin typeface="+mn-lt"/>
                <a:ea typeface="+mn-ea"/>
                <a:cs typeface="+mn-cs"/>
              </a:rPr>
              <a:t>工場のものづくりに使われてきた産業用ロボット</a:t>
            </a:r>
          </a:p>
          <a:p>
            <a:pPr lvl="0"/>
            <a:r>
              <a:rPr kumimoji="1" lang="ja-JP" altLang="ja-JP" sz="1200" kern="1200" dirty="0" smtClean="0">
                <a:solidFill>
                  <a:schemeClr val="tx1"/>
                </a:solidFill>
                <a:effectLst/>
                <a:latin typeface="+mn-lt"/>
                <a:ea typeface="+mn-ea"/>
                <a:cs typeface="+mn-cs"/>
              </a:rPr>
              <a:t>倉庫で貨物を移送するための搬送ロボット</a:t>
            </a:r>
          </a:p>
          <a:p>
            <a:pPr lvl="0"/>
            <a:r>
              <a:rPr kumimoji="1" lang="ja-JP" altLang="ja-JP" sz="1200" kern="1200" dirty="0" smtClean="0">
                <a:solidFill>
                  <a:schemeClr val="tx1"/>
                </a:solidFill>
                <a:effectLst/>
                <a:latin typeface="+mn-lt"/>
                <a:ea typeface="+mn-ea"/>
                <a:cs typeface="+mn-cs"/>
              </a:rPr>
              <a:t>宇宙ステーションの船外活動を助けるロボット・アーム　など</a:t>
            </a:r>
          </a:p>
          <a:p>
            <a:r>
              <a:rPr kumimoji="1" lang="ja-JP" altLang="ja-JP" sz="1200" kern="1200" dirty="0" smtClean="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smtClean="0">
                <a:solidFill>
                  <a:schemeClr val="tx1"/>
                </a:solidFill>
                <a:effectLst/>
                <a:latin typeface="+mn-lt"/>
                <a:ea typeface="+mn-ea"/>
                <a:cs typeface="+mn-cs"/>
              </a:rPr>
              <a:t>Automation</a:t>
            </a:r>
            <a:r>
              <a:rPr kumimoji="1" lang="ja-JP" altLang="ja-JP" sz="1200" kern="1200" dirty="0" smtClean="0">
                <a:solidFill>
                  <a:schemeClr val="tx1"/>
                </a:solidFill>
                <a:effectLst/>
                <a:latin typeface="+mn-lt"/>
                <a:ea typeface="+mn-ea"/>
                <a:cs typeface="+mn-cs"/>
              </a:rPr>
              <a:t>）」、後者を「自律化（</a:t>
            </a:r>
            <a:r>
              <a:rPr kumimoji="1" lang="en-US" altLang="ja-JP" sz="1200" kern="1200" dirty="0" smtClean="0">
                <a:solidFill>
                  <a:schemeClr val="tx1"/>
                </a:solidFill>
                <a:effectLst/>
                <a:latin typeface="+mn-lt"/>
                <a:ea typeface="+mn-ea"/>
                <a:cs typeface="+mn-cs"/>
              </a:rPr>
              <a:t>Autonomy</a:t>
            </a:r>
            <a:r>
              <a:rPr kumimoji="1" lang="ja-JP" altLang="ja-JP" sz="1200" kern="1200" dirty="0" smtClean="0">
                <a:solidFill>
                  <a:schemeClr val="tx1"/>
                </a:solidFill>
                <a:effectLst/>
                <a:latin typeface="+mn-lt"/>
                <a:ea typeface="+mn-ea"/>
                <a:cs typeface="+mn-cs"/>
              </a:rPr>
              <a:t>）」と呼び、両者を区別しています。</a:t>
            </a:r>
          </a:p>
          <a:p>
            <a:r>
              <a:rPr kumimoji="1" lang="ja-JP" altLang="ja-JP" sz="1200" kern="1200" dirty="0" smtClean="0">
                <a:solidFill>
                  <a:schemeClr val="tx1"/>
                </a:solidFill>
                <a:effectLst/>
                <a:latin typeface="+mn-lt"/>
                <a:ea typeface="+mn-ea"/>
                <a:cs typeface="+mn-cs"/>
              </a:rPr>
              <a:t>ロボットには、機械の身体を持たないソフトウェアだけのものもあり、「</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（ボット）」とも呼ばれています。「ロボット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用意されたメッセージを指定した時間にソーシャル・メディアに発信する</a:t>
            </a:r>
          </a:p>
          <a:p>
            <a:pPr lvl="0"/>
            <a:r>
              <a:rPr kumimoji="1" lang="ja-JP" altLang="ja-JP" sz="1200" kern="1200" dirty="0" smtClean="0">
                <a:solidFill>
                  <a:schemeClr val="tx1"/>
                </a:solidFill>
                <a:effectLst/>
                <a:latin typeface="+mn-lt"/>
                <a:ea typeface="+mn-ea"/>
                <a:cs typeface="+mn-cs"/>
              </a:rPr>
              <a:t>オンライン・ゲームで一定の動作を自動で繰り返し行う　など</a:t>
            </a:r>
          </a:p>
          <a:p>
            <a:r>
              <a:rPr kumimoji="1" lang="ja-JP" altLang="ja-JP" sz="1200" kern="1200" dirty="0" smtClean="0">
                <a:solidFill>
                  <a:schemeClr val="tx1"/>
                </a:solidFill>
                <a:effectLst/>
                <a:latin typeface="+mn-lt"/>
                <a:ea typeface="+mn-ea"/>
                <a:cs typeface="+mn-cs"/>
              </a:rPr>
              <a:t>これに人工知能の技術を組合せ、</a:t>
            </a:r>
          </a:p>
          <a:p>
            <a:pPr lvl="0"/>
            <a:r>
              <a:rPr kumimoji="1" lang="ja-JP" altLang="ja-JP" sz="1200" kern="1200" dirty="0" smtClean="0">
                <a:solidFill>
                  <a:schemeClr val="tx1"/>
                </a:solidFill>
                <a:effectLst/>
                <a:latin typeface="+mn-lt"/>
                <a:ea typeface="+mn-ea"/>
                <a:cs typeface="+mn-cs"/>
              </a:rPr>
              <a:t>音声を理解して自然な対話で応対する</a:t>
            </a:r>
          </a:p>
          <a:p>
            <a:pPr lvl="0"/>
            <a:r>
              <a:rPr kumimoji="1" lang="ja-JP" altLang="ja-JP" sz="1200" kern="1200" dirty="0" smtClean="0">
                <a:solidFill>
                  <a:schemeClr val="tx1"/>
                </a:solidFill>
                <a:effectLst/>
                <a:latin typeface="+mn-lt"/>
                <a:ea typeface="+mn-ea"/>
                <a:cs typeface="+mn-cs"/>
              </a:rPr>
              <a:t>曖昧な指示からその人のやりたいことを推察する</a:t>
            </a:r>
          </a:p>
          <a:p>
            <a:pPr lvl="0"/>
            <a:r>
              <a:rPr kumimoji="1" lang="ja-JP" altLang="ja-JP" sz="1200" kern="1200" dirty="0" smtClean="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smtClean="0">
                <a:solidFill>
                  <a:schemeClr val="tx1"/>
                </a:solidFill>
                <a:effectLst/>
                <a:latin typeface="+mn-lt"/>
                <a:ea typeface="+mn-ea"/>
                <a:cs typeface="+mn-cs"/>
              </a:rPr>
              <a:t>ができる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も登場しています。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人工知能やロボットが実現しようとしていること</a:t>
            </a:r>
          </a:p>
          <a:p>
            <a:r>
              <a:rPr kumimoji="1" lang="ja-JP" altLang="ja-JP" sz="1200" kern="1200" dirty="0" smtClean="0">
                <a:solidFill>
                  <a:schemeClr val="tx1"/>
                </a:solidFill>
                <a:effectLst/>
                <a:latin typeface="+mn-lt"/>
                <a:ea typeface="+mn-ea"/>
                <a:cs typeface="+mn-cs"/>
              </a:rPr>
              <a:t>人工知能やそれを搭載したロボットは次のふたつを実現しようとしています。ひとつは「人間にしかできなかったこと」を代替し</a:t>
            </a:r>
            <a:r>
              <a:rPr kumimoji="1" lang="ja-JP" altLang="ja-JP" sz="1200" b="1" u="sng" kern="1200" dirty="0" smtClean="0">
                <a:solidFill>
                  <a:schemeClr val="tx1"/>
                </a:solidFill>
                <a:effectLst/>
                <a:latin typeface="+mn-lt"/>
                <a:ea typeface="+mn-ea"/>
                <a:cs typeface="+mn-cs"/>
              </a:rPr>
              <a:t>人間の作業を効率化</a:t>
            </a:r>
            <a:r>
              <a:rPr kumimoji="1" lang="ja-JP" altLang="ja-JP" sz="1200" kern="1200" dirty="0" smtClean="0">
                <a:solidFill>
                  <a:schemeClr val="tx1"/>
                </a:solidFill>
                <a:effectLst/>
                <a:latin typeface="+mn-lt"/>
                <a:ea typeface="+mn-ea"/>
                <a:cs typeface="+mn-cs"/>
              </a:rPr>
              <a:t>すること、そして「人間にはできなかったこと」を実現し</a:t>
            </a:r>
            <a:r>
              <a:rPr kumimoji="1" lang="ja-JP" altLang="ja-JP" sz="1200" b="1" u="sng" kern="1200" dirty="0" smtClean="0">
                <a:solidFill>
                  <a:schemeClr val="tx1"/>
                </a:solidFill>
                <a:effectLst/>
                <a:latin typeface="+mn-lt"/>
                <a:ea typeface="+mn-ea"/>
                <a:cs typeface="+mn-cs"/>
              </a:rPr>
              <a:t>人間の能力を拡張</a:t>
            </a:r>
            <a:r>
              <a:rPr kumimoji="1" lang="ja-JP" altLang="ja-JP" sz="1200" kern="1200" dirty="0" smtClean="0">
                <a:solidFill>
                  <a:schemeClr val="tx1"/>
                </a:solidFill>
                <a:effectLst/>
                <a:latin typeface="+mn-lt"/>
                <a:ea typeface="+mn-ea"/>
                <a:cs typeface="+mn-cs"/>
              </a:rPr>
              <a:t>することです。</a:t>
            </a:r>
          </a:p>
          <a:p>
            <a:r>
              <a:rPr kumimoji="1" lang="ja-JP" altLang="ja-JP" sz="1200" kern="1200" dirty="0" smtClean="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smtClean="0">
                <a:solidFill>
                  <a:schemeClr val="tx1"/>
                </a:solidFill>
                <a:effectLst/>
                <a:latin typeface="+mn-lt"/>
                <a:ea typeface="+mn-ea"/>
                <a:cs typeface="+mn-cs"/>
              </a:rPr>
              <a:t>後者の例としては、</a:t>
            </a:r>
          </a:p>
          <a:p>
            <a:pPr lvl="0"/>
            <a:r>
              <a:rPr kumimoji="1" lang="ja-JP" altLang="ja-JP" sz="1200" kern="1200" dirty="0" smtClean="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pPr lvl="0"/>
            <a:r>
              <a:rPr kumimoji="1" lang="ja-JP" altLang="ja-JP" sz="1200" kern="1200" dirty="0" smtClean="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pPr lvl="0"/>
            <a:r>
              <a:rPr kumimoji="1" lang="ja-JP" altLang="ja-JP" sz="1200" kern="1200" dirty="0" smtClean="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pPr lvl="0"/>
            <a:r>
              <a:rPr kumimoji="1" lang="ja-JP" altLang="ja-JP" sz="1200" kern="1200" dirty="0" smtClean="0">
                <a:solidFill>
                  <a:schemeClr val="tx1"/>
                </a:solidFill>
                <a:effectLst/>
                <a:latin typeface="+mn-lt"/>
                <a:ea typeface="+mn-ea"/>
                <a:cs typeface="+mn-cs"/>
              </a:rPr>
              <a:t>障害者や高齢者の筋力や認知能力をロボットとともに補完し日常生活を快適なものにしてくれる</a:t>
            </a:r>
          </a:p>
          <a:p>
            <a:pPr lvl="0"/>
            <a:r>
              <a:rPr kumimoji="1" lang="ja-JP" altLang="ja-JP" sz="1200" kern="1200" dirty="0" smtClean="0">
                <a:solidFill>
                  <a:schemeClr val="tx1"/>
                </a:solidFill>
                <a:effectLst/>
                <a:latin typeface="+mn-lt"/>
                <a:ea typeface="+mn-ea"/>
                <a:cs typeface="+mn-cs"/>
              </a:rPr>
              <a:t>言葉の異なる人同士がリアルタイムで対話し、意思疎通が図る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a:t>
            </a:r>
          </a:p>
          <a:p>
            <a:r>
              <a:rPr kumimoji="1" lang="ja-JP" altLang="ja-JP" sz="1200" kern="1200" dirty="0" smtClean="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方法の見通しもないのが現実です。それ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p>
          <a:p>
            <a:r>
              <a:rPr kumimoji="1" lang="ja-JP" altLang="ja-JP" sz="1200" kern="1200" dirty="0" smtClean="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smtClean="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3004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9462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smtClean="0">
                <a:solidFill>
                  <a:schemeClr val="tx1"/>
                </a:solidFill>
                <a:effectLst/>
                <a:latin typeface="+mn-lt"/>
                <a:ea typeface="+mn-ea"/>
                <a:cs typeface="+mn-cs"/>
              </a:rPr>
              <a:t>UGV (unmanned ground vehicle)</a:t>
            </a:r>
            <a:r>
              <a:rPr kumimoji="1" lang="ja-JP" altLang="en-US" sz="1200" b="0" i="0" kern="1200" dirty="0" smtClean="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smtClean="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0】</a:t>
            </a:r>
            <a:r>
              <a:rPr kumimoji="1" lang="ja-JP" altLang="en-US" sz="1200" b="0" i="0" kern="1200" dirty="0" smtClean="0">
                <a:solidFill>
                  <a:schemeClr val="tx1"/>
                </a:solidFill>
                <a:effectLst/>
                <a:latin typeface="+mn-lt"/>
                <a:ea typeface="+mn-ea"/>
                <a:cs typeface="+mn-cs"/>
              </a:rPr>
              <a:t>ドライバーが常にすべての操作（加速・操舵・制動）を行う。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加速・操舵・制動のいずれかをシステムが行う。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smtClean="0">
                <a:solidFill>
                  <a:schemeClr val="tx1"/>
                </a:solidFill>
                <a:effectLst/>
                <a:latin typeface="+mn-lt"/>
                <a:ea typeface="+mn-ea"/>
                <a:cs typeface="+mn-cs"/>
              </a:rPr>
              <a:t>事故責任はレベル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までは運転者、レベル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は自動車になると考えられています。</a:t>
            </a:r>
          </a:p>
          <a:p>
            <a:r>
              <a:rPr kumimoji="1" lang="ja-JP" altLang="en-US" sz="1200" b="0" i="0" kern="1200" dirty="0" smtClean="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smtClean="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smtClean="0">
                <a:solidFill>
                  <a:schemeClr val="tx1"/>
                </a:solidFill>
                <a:effectLst/>
                <a:latin typeface="+mn-lt"/>
                <a:ea typeface="+mn-ea"/>
                <a:cs typeface="+mn-cs"/>
              </a:rPr>
              <a:t>相互に速度を確認しながら走行するので渋滞が解消される。</a:t>
            </a:r>
          </a:p>
          <a:p>
            <a:r>
              <a:rPr kumimoji="1" lang="ja-JP" altLang="en-US" sz="1200" b="0" i="0" kern="1200" dirty="0" smtClean="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smtClean="0">
                <a:solidFill>
                  <a:schemeClr val="tx1"/>
                </a:solidFill>
                <a:effectLst/>
                <a:latin typeface="+mn-lt"/>
                <a:ea typeface="+mn-ea"/>
                <a:cs typeface="+mn-cs"/>
              </a:rPr>
              <a:t>過疎地域で、公共交通機関に代わる輸送手段を低コストで提供できる。</a:t>
            </a:r>
          </a:p>
          <a:p>
            <a:r>
              <a:rPr kumimoji="1" lang="ja-JP" altLang="en-US" sz="1200" b="0" i="0" kern="1200" smtClean="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91767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3368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0485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」というネット接続機能付きスピーカー端末を米国で発売しています。</a:t>
            </a:r>
            <a:r>
              <a:rPr kumimoji="1" lang="en-US" altLang="ja-JP" sz="1200" b="0" i="0" kern="1200" dirty="0" smtClean="0">
                <a:solidFill>
                  <a:schemeClr val="tx1"/>
                </a:solidFill>
                <a:effectLst/>
                <a:latin typeface="+mn-lt"/>
                <a:ea typeface="+mn-ea"/>
                <a:cs typeface="+mn-cs"/>
              </a:rPr>
              <a:t>2014</a:t>
            </a:r>
            <a:r>
              <a:rPr kumimoji="1" lang="ja-JP" altLang="en-US" sz="1200" b="0" i="0" kern="1200" dirty="0" smtClean="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には「</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つ注文して」といえば、</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smtClean="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はこの</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と連係させるためのプログラム「</a:t>
            </a:r>
            <a:r>
              <a:rPr kumimoji="1" lang="en-US" altLang="ja-JP" sz="1200" b="0" i="0" kern="1200" dirty="0" smtClean="0">
                <a:solidFill>
                  <a:schemeClr val="tx1"/>
                </a:solidFill>
                <a:effectLst/>
                <a:latin typeface="+mn-lt"/>
                <a:ea typeface="+mn-ea"/>
                <a:cs typeface="+mn-cs"/>
              </a:rPr>
              <a:t>Skill</a:t>
            </a:r>
            <a:r>
              <a:rPr kumimoji="1" lang="ja-JP" altLang="en-US" sz="1200" b="0" i="0" kern="1200" dirty="0" smtClean="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を使って</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」の地位を手中に収めようとしているのです。</a:t>
            </a:r>
          </a:p>
          <a:p>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smtClean="0">
                <a:solidFill>
                  <a:schemeClr val="tx1"/>
                </a:solidFill>
                <a:effectLst/>
                <a:latin typeface="+mn-lt"/>
                <a:ea typeface="+mn-ea"/>
                <a:cs typeface="+mn-cs"/>
              </a:rPr>
              <a:t>Windows</a:t>
            </a:r>
            <a:r>
              <a:rPr kumimoji="1" lang="ja-JP" altLang="en-US" sz="1200" b="0" i="0" kern="1200" dirty="0" smtClean="0">
                <a:solidFill>
                  <a:schemeClr val="tx1"/>
                </a:solidFill>
                <a:effectLst/>
                <a:latin typeface="+mn-lt"/>
                <a:ea typeface="+mn-ea"/>
                <a:cs typeface="+mn-cs"/>
              </a:rPr>
              <a:t>がコンピュータ</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の覇権を握ったように、</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Google Home</a:t>
            </a:r>
            <a:r>
              <a:rPr kumimoji="1" lang="ja-JP" altLang="en-US" sz="1200" b="0" i="0" kern="1200" dirty="0" smtClean="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5949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ドアノブに手をかけるとウェアラブルとの通信でロックが解除される。寒い冬の夜、帰宅時間にあわせて室温は自分好みになっていた。ドアを開けると明かりが灯り、お気に入りの曲が流れ始める。風呂も適温だ。」</a:t>
            </a:r>
          </a:p>
          <a:p>
            <a:r>
              <a:rPr kumimoji="1" lang="ja-JP" altLang="ja-JP" sz="1200" kern="1200" dirty="0" smtClean="0">
                <a:solidFill>
                  <a:schemeClr val="tx1"/>
                </a:solidFill>
                <a:effectLst/>
                <a:latin typeface="+mn-lt"/>
                <a:ea typeface="+mn-ea"/>
                <a:cs typeface="+mn-cs"/>
              </a:rPr>
              <a:t>「帰宅時間は、スマートフォンの</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や電車の運行情報などから予測されていた。お好みの室温や帰宅したらすぐ風呂に入ることなどは、室温を調整するサーモスタットや給湯器がいつの間にか覚えてしまった。」</a:t>
            </a:r>
          </a:p>
          <a:p>
            <a:r>
              <a:rPr kumimoji="1" lang="ja-JP" altLang="ja-JP" sz="1200" kern="1200" dirty="0" smtClean="0">
                <a:solidFill>
                  <a:schemeClr val="tx1"/>
                </a:solidFill>
                <a:effectLst/>
                <a:latin typeface="+mn-lt"/>
                <a:ea typeface="+mn-ea"/>
                <a:cs typeface="+mn-cs"/>
              </a:rPr>
              <a:t>「一息ついて、テレビをつけると、自分の好みに合った番組が録画されていて、そのリストが表示される。さあ、どの番組から見ることにしようか・・・」</a:t>
            </a:r>
          </a:p>
          <a:p>
            <a:r>
              <a:rPr kumimoji="1" lang="ja-JP" altLang="ja-JP" sz="1200" kern="1200" dirty="0" smtClean="0">
                <a:solidFill>
                  <a:schemeClr val="tx1"/>
                </a:solidFill>
                <a:effectLst/>
                <a:latin typeface="+mn-lt"/>
                <a:ea typeface="+mn-ea"/>
                <a:cs typeface="+mn-cs"/>
              </a:rPr>
              <a:t>コンテキスト・テクノロジーが実現しようとしている未来です。コンテキストとは、「文脈」、「背景」、「脈絡」を意味し、コンピュータがユーザーの事情や背景を知り、必要とするサービスや情報を的確に予測したり、判断したりできるようになるでしょう。</a:t>
            </a:r>
          </a:p>
          <a:p>
            <a:r>
              <a:rPr kumimoji="1" lang="ja-JP" altLang="ja-JP" sz="1200" kern="1200" dirty="0" smtClean="0">
                <a:solidFill>
                  <a:schemeClr val="tx1"/>
                </a:solidFill>
                <a:effectLst/>
                <a:latin typeface="+mn-lt"/>
                <a:ea typeface="+mn-ea"/>
                <a:cs typeface="+mn-cs"/>
              </a:rPr>
              <a:t>この動きは、ウェアラブルや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の普及で加速するでしょう。コンピュータはもはや受け身の機械ではなく、個人を識別し、その人が無意識に望んでいるものさえも予測し、手助けするアシスタントになろうとしています。</a:t>
            </a:r>
          </a:p>
          <a:p>
            <a:r>
              <a:rPr kumimoji="1" lang="ja-JP" altLang="ja-JP" sz="1200" kern="1200" dirty="0" smtClean="0">
                <a:solidFill>
                  <a:schemeClr val="tx1"/>
                </a:solidFill>
                <a:effectLst/>
                <a:latin typeface="+mn-lt"/>
                <a:ea typeface="+mn-ea"/>
                <a:cs typeface="+mn-cs"/>
              </a:rPr>
              <a:t>一方で、メールで打ち合わせ日程のやり取りをしていた相手が、予定を早めて前日のフライトでこちらに到着することまで、コンピュータが気を利かせてくれたとしたらどうでしょうか。先方にとっては、他人には、知られたくない、お忍びでの予定かもしれません。</a:t>
            </a:r>
          </a:p>
          <a:p>
            <a:r>
              <a:rPr kumimoji="1" lang="ja-JP" altLang="ja-JP" sz="1200" kern="1200" dirty="0" smtClean="0">
                <a:solidFill>
                  <a:schemeClr val="tx1"/>
                </a:solidFill>
                <a:effectLst/>
                <a:latin typeface="+mn-lt"/>
                <a:ea typeface="+mn-ea"/>
                <a:cs typeface="+mn-cs"/>
              </a:rPr>
              <a:t>コンテキスト・テクノロジーは、生活を便利にし、快適にしてくれそうです。しかし、その一方で、余計なお世話になるかもしれません。</a:t>
            </a:r>
          </a:p>
          <a:p>
            <a:r>
              <a:rPr kumimoji="1" lang="ja-JP" altLang="ja-JP" sz="1200" kern="1200" smtClean="0">
                <a:solidFill>
                  <a:schemeClr val="tx1"/>
                </a:solidFill>
                <a:effectLst/>
                <a:latin typeface="+mn-lt"/>
                <a:ea typeface="+mn-ea"/>
                <a:cs typeface="+mn-cs"/>
              </a:rPr>
              <a:t>プライバシーをどこまで提供するかは、悩ましいことです。沈黙する権利、情報を削除する権利などが正しく行使され、自らの意志でプライバシーを管理できる社会的コンセンサスやリテラシーが求められるよう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2485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f"/><Relationship Id="rId3"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18.png"/><Relationship Id="rId6" Type="http://schemas.openxmlformats.org/officeDocument/2006/relationships/image" Target="../media/image9.png"/><Relationship Id="rId7"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tiff"/><Relationship Id="rId6" Type="http://schemas.openxmlformats.org/officeDocument/2006/relationships/image" Target="../media/image21.tiff"/><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jpeg"/><Relationship Id="rId13"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8.png"/><Relationship Id="rId9" Type="http://schemas.openxmlformats.org/officeDocument/2006/relationships/image" Target="../media/image7.png"/><Relationship Id="rId10"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1" Type="http://schemas.openxmlformats.org/officeDocument/2006/relationships/image" Target="../media/image41.tiff"/><Relationship Id="rId12" Type="http://schemas.openxmlformats.org/officeDocument/2006/relationships/image" Target="../media/image42.tiff"/><Relationship Id="rId13" Type="http://schemas.openxmlformats.org/officeDocument/2006/relationships/image" Target="../media/image43.tiff"/><Relationship Id="rId14" Type="http://schemas.openxmlformats.org/officeDocument/2006/relationships/image" Target="../media/image44.tiff"/><Relationship Id="rId15" Type="http://schemas.openxmlformats.org/officeDocument/2006/relationships/image" Target="../media/image45.tiff"/><Relationship Id="rId1" Type="http://schemas.openxmlformats.org/officeDocument/2006/relationships/slideLayout" Target="../slideLayouts/slideLayout6.xml"/><Relationship Id="rId2" Type="http://schemas.openxmlformats.org/officeDocument/2006/relationships/image" Target="../media/image32.tiff"/><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9" Type="http://schemas.openxmlformats.org/officeDocument/2006/relationships/image" Target="../media/image39.tiff"/><Relationship Id="rId10" Type="http://schemas.openxmlformats.org/officeDocument/2006/relationships/image" Target="../media/image4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50.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1.tiff"/><Relationship Id="rId5" Type="http://schemas.openxmlformats.org/officeDocument/2006/relationships/image" Target="../media/image52.png"/><Relationship Id="rId6" Type="http://schemas.microsoft.com/office/2007/relationships/hdphoto" Target="../media/hdphoto2.wdp"/><Relationship Id="rId7"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3.tiff"/></Relationships>
</file>

<file path=ppt/slides/_rels/slide28.xml.rels><?xml version="1.0" encoding="UTF-8" standalone="yes"?>
<Relationships xmlns="http://schemas.openxmlformats.org/package/2006/relationships"><Relationship Id="rId11" Type="http://schemas.openxmlformats.org/officeDocument/2006/relationships/image" Target="../media/image50.jpg"/><Relationship Id="rId12" Type="http://schemas.openxmlformats.org/officeDocument/2006/relationships/image" Target="../media/image5.jpg"/><Relationship Id="rId13" Type="http://schemas.openxmlformats.org/officeDocument/2006/relationships/image" Target="../media/image58.tiff"/><Relationship Id="rId1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52.png"/><Relationship Id="rId3" Type="http://schemas.microsoft.com/office/2007/relationships/hdphoto" Target="../media/hdphoto3.wdp"/><Relationship Id="rId4" Type="http://schemas.openxmlformats.org/officeDocument/2006/relationships/image" Target="../media/image6.jpg"/><Relationship Id="rId5" Type="http://schemas.openxmlformats.org/officeDocument/2006/relationships/image" Target="../media/image27.png"/><Relationship Id="rId6" Type="http://schemas.openxmlformats.org/officeDocument/2006/relationships/image" Target="../media/image8.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tif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tiff"/><Relationship Id="rId5" Type="http://schemas.openxmlformats.org/officeDocument/2006/relationships/image" Target="../media/image62.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tiff"/><Relationship Id="rId5" Type="http://schemas.openxmlformats.org/officeDocument/2006/relationships/image" Target="../media/image65.tiff"/><Relationship Id="rId6" Type="http://schemas.openxmlformats.org/officeDocument/2006/relationships/image" Target="../media/image66.tiff"/><Relationship Id="rId7" Type="http://schemas.openxmlformats.org/officeDocument/2006/relationships/image" Target="../media/image67.tiff"/><Relationship Id="rId8" Type="http://schemas.openxmlformats.org/officeDocument/2006/relationships/image" Target="../media/image68.tiff"/><Relationship Id="rId9" Type="http://schemas.openxmlformats.org/officeDocument/2006/relationships/image" Target="../media/image69.tiff"/><Relationship Id="rId10" Type="http://schemas.openxmlformats.org/officeDocument/2006/relationships/image" Target="../media/image70.tif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tif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tiff"/><Relationship Id="rId8" Type="http://schemas.openxmlformats.org/officeDocument/2006/relationships/image" Target="../media/image76.tiff"/><Relationship Id="rId9" Type="http://schemas.openxmlformats.org/officeDocument/2006/relationships/image" Target="../media/image7.png"/><Relationship Id="rId10" Type="http://schemas.openxmlformats.org/officeDocument/2006/relationships/image" Target="../media/image77.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50.jpg"/><Relationship Id="rId5" Type="http://schemas.openxmlformats.org/officeDocument/2006/relationships/image" Target="../media/image61.tiff"/><Relationship Id="rId6" Type="http://schemas.openxmlformats.org/officeDocument/2006/relationships/image" Target="../media/image77.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tiff"/><Relationship Id="rId1" Type="http://schemas.openxmlformats.org/officeDocument/2006/relationships/slideLayout" Target="../slideLayouts/slideLayout6.xml"/><Relationship Id="rId2" Type="http://schemas.openxmlformats.org/officeDocument/2006/relationships/image" Target="../media/image7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tiff"/></Relationships>
</file>

<file path=ppt/slides/_rels/slide36.xml.rels><?xml version="1.0" encoding="UTF-8" standalone="yes"?>
<Relationships xmlns="http://schemas.openxmlformats.org/package/2006/relationships"><Relationship Id="rId11" Type="http://schemas.openxmlformats.org/officeDocument/2006/relationships/image" Target="../media/image90.jpg"/><Relationship Id="rId12" Type="http://schemas.openxmlformats.org/officeDocument/2006/relationships/image" Target="../media/image91.jpg"/><Relationship Id="rId13" Type="http://schemas.openxmlformats.org/officeDocument/2006/relationships/image" Target="../media/image92.jpg"/><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2.jpg"/><Relationship Id="rId4" Type="http://schemas.openxmlformats.org/officeDocument/2006/relationships/image" Target="../media/image83.jpg"/><Relationship Id="rId5" Type="http://schemas.openxmlformats.org/officeDocument/2006/relationships/image" Target="../media/image84.jpg"/><Relationship Id="rId6" Type="http://schemas.openxmlformats.org/officeDocument/2006/relationships/image" Target="../media/image85.jpg"/><Relationship Id="rId7" Type="http://schemas.openxmlformats.org/officeDocument/2006/relationships/image" Target="../media/image86.jpg"/><Relationship Id="rId8" Type="http://schemas.openxmlformats.org/officeDocument/2006/relationships/image" Target="../media/image87.jpg"/><Relationship Id="rId9" Type="http://schemas.openxmlformats.org/officeDocument/2006/relationships/image" Target="../media/image88.jpg"/><Relationship Id="rId10" Type="http://schemas.openxmlformats.org/officeDocument/2006/relationships/image" Target="../media/image8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50.jpg"/><Relationship Id="rId5" Type="http://schemas.openxmlformats.org/officeDocument/2006/relationships/image" Target="../media/image93.png"/><Relationship Id="rId6" Type="http://schemas.openxmlformats.org/officeDocument/2006/relationships/image" Target="../media/image94.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62.jpg"/><Relationship Id="rId5" Type="http://schemas.openxmlformats.org/officeDocument/2006/relationships/image" Target="../media/image96.jpg"/><Relationship Id="rId6" Type="http://schemas.openxmlformats.org/officeDocument/2006/relationships/image" Target="../media/image5.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smtClean="0">
                <a:latin typeface="Hiragino Kaku Gothic StdN W8" charset="-128"/>
                <a:ea typeface="Hiragino Kaku Gothic StdN W8" charset="-128"/>
                <a:cs typeface="Hiragino Kaku Gothic StdN W8" charset="-128"/>
              </a:rPr>
              <a:t>AI</a:t>
            </a:r>
            <a:r>
              <a:rPr lang="ja-JP" altLang="en-US" sz="2800" dirty="0" smtClean="0">
                <a:latin typeface="Hiragino Kaku Gothic StdN W8" charset="-128"/>
                <a:ea typeface="Hiragino Kaku Gothic StdN W8" charset="-128"/>
                <a:cs typeface="Hiragino Kaku Gothic StdN W8" charset="-128"/>
              </a:rPr>
              <a:t>／人工知能</a:t>
            </a:r>
            <a:r>
              <a:rPr lang="en-US" altLang="ja-JP" sz="2800" dirty="0" smtClean="0">
                <a:latin typeface="Hiragino Kaku Gothic StdN W8" charset="-128"/>
                <a:ea typeface="Hiragino Kaku Gothic StdN W8" charset="-128"/>
                <a:cs typeface="Hiragino Kaku Gothic StdN W8" charset="-128"/>
              </a:rPr>
              <a:t/>
            </a:r>
            <a:br>
              <a:rPr lang="en-US" altLang="ja-JP" sz="2800" dirty="0" smtClean="0">
                <a:latin typeface="Hiragino Kaku Gothic StdN W8" charset="-128"/>
                <a:ea typeface="Hiragino Kaku Gothic StdN W8" charset="-128"/>
                <a:cs typeface="Hiragino Kaku Gothic StdN W8" charset="-128"/>
              </a:rPr>
            </a:br>
            <a:r>
              <a:rPr lang="en-US" altLang="ja-JP" sz="1200" dirty="0" smtClean="0">
                <a:latin typeface="Hiragino Kaku Gothic Std W8" charset="-128"/>
                <a:ea typeface="Hiragino Kaku Gothic Std W8" charset="-128"/>
                <a:cs typeface="Hiragino Kaku Gothic Std W8" charset="-128"/>
              </a:rPr>
              <a:t>Artificial Intelligence</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latin typeface="Meiryo" charset="-128"/>
                <a:ea typeface="Meiryo" charset="-128"/>
                <a:cs typeface="Meiryo" charset="-128"/>
              </a:rPr>
              <a:t>IT</a:t>
            </a:r>
            <a:r>
              <a:rPr kumimoji="1" lang="ja-JP" altLang="en-US" dirty="0" smtClean="0">
                <a:latin typeface="Meiryo" charset="-128"/>
                <a:ea typeface="Meiryo" charset="-128"/>
                <a:cs typeface="Meiryo" charset="-128"/>
              </a:rPr>
              <a:t>ソリューション塾</a:t>
            </a:r>
            <a:r>
              <a:rPr kumimoji="1" lang="ja-JP" altLang="en-US" dirty="0" smtClean="0">
                <a:latin typeface="Meiryo" charset="-128"/>
                <a:ea typeface="Meiryo" charset="-128"/>
                <a:cs typeface="Meiryo" charset="-128"/>
              </a:rPr>
              <a:t>・福岡</a:t>
            </a:r>
            <a:endParaRPr kumimoji="1" lang="en-US" altLang="ja-JP" dirty="0" smtClean="0">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a:latin typeface="Meiryo" charset="-128"/>
                <a:ea typeface="Meiryo" charset="-128"/>
                <a:cs typeface="Meiryo" charset="-128"/>
              </a:rPr>
              <a:t>8</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8</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自律走行できる自動車</a:t>
            </a:r>
            <a:endParaRPr kumimoji="1" lang="ja-JP" altLang="en-US" dirty="0"/>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10</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947438"/>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4</a:t>
            </a:r>
            <a:endParaRPr kumimoji="1" lang="ja-JP" altLang="en-US" sz="32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051689"/>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3</a:t>
            </a:r>
            <a:endParaRPr kumimoji="1" lang="ja-JP" altLang="en-US" sz="32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148517"/>
            <a:ext cx="1693092" cy="584775"/>
          </a:xfrm>
          <a:prstGeom prst="rect">
            <a:avLst/>
          </a:prstGeom>
          <a:noFill/>
        </p:spPr>
        <p:txBody>
          <a:bodyPr wrap="none" rtlCol="0">
            <a:spAutoFit/>
          </a:bodyPr>
          <a:lstStyle/>
          <a:p>
            <a:r>
              <a:rPr kumimoji="1" lang="ja-JP" altLang="en-US" sz="3200" b="1" dirty="0" smtClean="0">
                <a:solidFill>
                  <a:srgbClr val="0070C0"/>
                </a:solidFill>
                <a:latin typeface="Meiryo" charset="-128"/>
                <a:ea typeface="Meiryo" charset="-128"/>
                <a:cs typeface="Meiryo" charset="-128"/>
              </a:rPr>
              <a:t>レベル</a:t>
            </a:r>
            <a:r>
              <a:rPr lang="en-US" altLang="ja-JP" sz="3200" b="1" dirty="0">
                <a:solidFill>
                  <a:srgbClr val="0070C0"/>
                </a:solidFill>
                <a:latin typeface="Meiryo" charset="-128"/>
                <a:ea typeface="Meiryo" charset="-128"/>
                <a:cs typeface="Meiryo" charset="-128"/>
              </a:rPr>
              <a:t>2</a:t>
            </a:r>
            <a:endParaRPr kumimoji="1" lang="ja-JP" altLang="en-US" sz="32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281943"/>
            <a:ext cx="1693092" cy="584775"/>
          </a:xfrm>
          <a:prstGeom prst="rect">
            <a:avLst/>
          </a:prstGeom>
          <a:noFill/>
        </p:spPr>
        <p:txBody>
          <a:bodyPr wrap="none" rtlCol="0">
            <a:spAutoFit/>
          </a:bodyPr>
          <a:lstStyle/>
          <a:p>
            <a:r>
              <a:rPr kumimoji="1" lang="ja-JP" altLang="en-US" sz="3200" b="1" dirty="0" smtClean="0">
                <a:solidFill>
                  <a:srgbClr val="00B0F0"/>
                </a:solidFill>
                <a:latin typeface="Meiryo" charset="-128"/>
                <a:ea typeface="Meiryo" charset="-128"/>
                <a:cs typeface="Meiryo" charset="-128"/>
              </a:rPr>
              <a:t>レベル</a:t>
            </a:r>
            <a:r>
              <a:rPr kumimoji="1" lang="en-US" altLang="ja-JP" sz="3200" b="1" dirty="0" smtClean="0">
                <a:solidFill>
                  <a:srgbClr val="00B0F0"/>
                </a:solidFill>
                <a:latin typeface="Meiryo" charset="-128"/>
                <a:ea typeface="Meiryo" charset="-128"/>
                <a:cs typeface="Meiryo" charset="-128"/>
              </a:rPr>
              <a:t>1</a:t>
            </a:r>
            <a:endParaRPr kumimoji="1" lang="ja-JP" altLang="en-US" sz="32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21438"/>
            <a:ext cx="1693092" cy="584775"/>
          </a:xfrm>
          <a:prstGeom prst="rect">
            <a:avLst/>
          </a:prstGeom>
          <a:noFill/>
        </p:spPr>
        <p:txBody>
          <a:bodyPr wrap="none" rtlCol="0">
            <a:spAutoFit/>
          </a:bodyPr>
          <a:lstStyle/>
          <a:p>
            <a:r>
              <a:rPr kumimoji="1" lang="ja-JP" altLang="en-US" sz="3200" b="1" dirty="0" smtClean="0">
                <a:solidFill>
                  <a:schemeClr val="tx1">
                    <a:lumMod val="50000"/>
                    <a:lumOff val="50000"/>
                  </a:schemeClr>
                </a:solidFill>
                <a:latin typeface="Meiryo" charset="-128"/>
                <a:ea typeface="Meiryo" charset="-128"/>
                <a:cs typeface="Meiryo" charset="-128"/>
              </a:rPr>
              <a:t>レベル</a:t>
            </a:r>
            <a:r>
              <a:rPr kumimoji="1" lang="en-US" altLang="ja-JP" sz="3200" b="1" dirty="0" smtClean="0">
                <a:solidFill>
                  <a:schemeClr val="tx1">
                    <a:lumMod val="50000"/>
                    <a:lumOff val="50000"/>
                  </a:schemeClr>
                </a:solidFill>
                <a:latin typeface="Meiryo" charset="-128"/>
                <a:ea typeface="Meiryo" charset="-128"/>
                <a:cs typeface="Meiryo" charset="-128"/>
              </a:rPr>
              <a:t>0</a:t>
            </a:r>
            <a:endParaRPr kumimoji="1" lang="ja-JP" altLang="en-US" sz="32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smtClean="0">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準</a:t>
            </a:r>
            <a:r>
              <a:rPr kumimoji="1" lang="ja-JP" altLang="en-US" sz="2000" b="1" smtClean="0">
                <a:solidFill>
                  <a:schemeClr val="bg1"/>
                </a:solidFill>
                <a:latin typeface="Meiryo" charset="-128"/>
                <a:ea typeface="Meiryo" charset="-128"/>
                <a:cs typeface="Meiryo" charset="-128"/>
              </a:rPr>
              <a:t>自動</a:t>
            </a:r>
            <a:r>
              <a:rPr kumimoji="1" lang="ja-JP" altLang="en-US" sz="2000" b="1" dirty="0" smtClean="0">
                <a:solidFill>
                  <a:schemeClr val="bg1"/>
                </a:solidFill>
                <a:latin typeface="Meiryo" charset="-128"/>
                <a:ea typeface="Meiryo" charset="-128"/>
                <a:cs typeface="Meiryo" charset="-128"/>
              </a:rPr>
              <a:t>走行</a:t>
            </a:r>
            <a:endParaRPr kumimoji="1" lang="ja-JP" altLang="en-US" sz="2000" b="1" dirty="0">
              <a:solidFill>
                <a:schemeClr val="bg1"/>
              </a:solidFill>
              <a:latin typeface="Meiryo" charset="-128"/>
              <a:ea typeface="Meiryo" charset="-128"/>
              <a:cs typeface="Meiryo" charset="-128"/>
            </a:endParaRP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smtClean="0">
                <a:solidFill>
                  <a:srgbClr val="0070C0"/>
                </a:solidFill>
                <a:latin typeface="Meiryo" charset="-128"/>
                <a:ea typeface="Meiryo" charset="-128"/>
                <a:cs typeface="Meiryo" charset="-128"/>
              </a:rPr>
              <a:t>準</a:t>
            </a:r>
            <a:r>
              <a:rPr kumimoji="1" lang="ja-JP" altLang="en-US" sz="2000" b="1" dirty="0" smtClean="0">
                <a:solidFill>
                  <a:srgbClr val="0070C0"/>
                </a:solidFill>
                <a:latin typeface="Meiryo" charset="-128"/>
                <a:ea typeface="Meiryo" charset="-128"/>
                <a:cs typeface="Meiryo" charset="-128"/>
              </a:rPr>
              <a:t>自動走行</a:t>
            </a:r>
            <a:endParaRPr kumimoji="1" lang="ja-JP" altLang="en-US" sz="2000" b="1" dirty="0">
              <a:solidFill>
                <a:srgbClr val="0070C0"/>
              </a:solidFill>
              <a:latin typeface="Meiryo" charset="-128"/>
              <a:ea typeface="Meiryo" charset="-128"/>
              <a:cs typeface="Meiryo" charset="-128"/>
            </a:endParaRP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smtClean="0">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smtClean="0">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a:t>
            </a:r>
            <a:r>
              <a:rPr lang="ja-JP" altLang="en-US" sz="1600" dirty="0" smtClean="0">
                <a:solidFill>
                  <a:srgbClr val="0070C0"/>
                </a:solidFill>
                <a:latin typeface="Meiryo" charset="-128"/>
                <a:ea typeface="Meiryo" charset="-128"/>
                <a:cs typeface="Meiryo" charset="-128"/>
              </a:rPr>
              <a:t>行う</a:t>
            </a:r>
            <a:r>
              <a:rPr lang="ja-JP" altLang="ja-JP" sz="1600" dirty="0" smtClean="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a:t>
            </a:r>
            <a:r>
              <a:rPr lang="ja-JP" altLang="ja-JP" sz="1600" dirty="0" smtClean="0">
                <a:solidFill>
                  <a:schemeClr val="bg1"/>
                </a:solidFill>
                <a:latin typeface="Meiryo" charset="-128"/>
                <a:ea typeface="Meiryo" charset="-128"/>
                <a:cs typeface="Meiryo" charset="-128"/>
              </a:rPr>
              <a:t>を</a:t>
            </a:r>
            <a:r>
              <a:rPr lang="ja-JP" altLang="en-US" sz="1600" dirty="0" smtClean="0">
                <a:solidFill>
                  <a:schemeClr val="bg1"/>
                </a:solidFill>
                <a:latin typeface="Meiryo" charset="-128"/>
                <a:ea typeface="Meiryo" charset="-128"/>
                <a:cs typeface="Meiryo" charset="-128"/>
              </a:rPr>
              <a:t>全て</a:t>
            </a:r>
            <a:r>
              <a:rPr lang="ja-JP" altLang="ja-JP" sz="1600" dirty="0" smtClean="0">
                <a:solidFill>
                  <a:schemeClr val="bg1"/>
                </a:solidFill>
                <a:latin typeface="Meiryo" charset="-128"/>
                <a:ea typeface="Meiryo" charset="-128"/>
                <a:cs typeface="Meiryo" charset="-128"/>
              </a:rPr>
              <a:t>システム</a:t>
            </a:r>
            <a:r>
              <a:rPr lang="ja-JP" altLang="ja-JP" sz="1600" dirty="0">
                <a:solidFill>
                  <a:schemeClr val="bg1"/>
                </a:solidFill>
                <a:latin typeface="Meiryo" charset="-128"/>
                <a:ea typeface="Meiryo" charset="-128"/>
                <a:cs typeface="Meiryo" charset="-128"/>
              </a:rPr>
              <a:t>が</a:t>
            </a:r>
            <a:r>
              <a:rPr lang="ja-JP" altLang="ja-JP" sz="1600" dirty="0" smtClean="0">
                <a:solidFill>
                  <a:schemeClr val="bg1"/>
                </a:solidFill>
                <a:latin typeface="Meiryo" charset="-128"/>
                <a:ea typeface="Meiryo" charset="-128"/>
                <a:cs typeface="Meiryo" charset="-128"/>
              </a:rPr>
              <a:t>行うが</a:t>
            </a:r>
            <a:r>
              <a:rPr lang="ja-JP" altLang="ja-JP" sz="1600" dirty="0">
                <a:solidFill>
                  <a:schemeClr val="bg1"/>
                </a:solidFill>
                <a:latin typeface="Meiryo" charset="-128"/>
                <a:ea typeface="Meiryo" charset="-128"/>
                <a:cs typeface="Meiryo" charset="-128"/>
              </a:rPr>
              <a:t>、システムから要請があればドライバーはこれに</a:t>
            </a:r>
            <a:r>
              <a:rPr lang="ja-JP" altLang="ja-JP" sz="1600" dirty="0" smtClean="0">
                <a:solidFill>
                  <a:schemeClr val="bg1"/>
                </a:solidFill>
                <a:latin typeface="Meiryo" charset="-128"/>
                <a:ea typeface="Meiryo" charset="-128"/>
                <a:cs typeface="Meiryo" charset="-128"/>
              </a:rPr>
              <a:t>応じる</a:t>
            </a:r>
            <a:r>
              <a:rPr lang="ja-JP" altLang="en-US" sz="1600" dirty="0" smtClean="0">
                <a:solidFill>
                  <a:schemeClr val="bg1"/>
                </a:solidFill>
                <a:latin typeface="Meiryo" charset="-128"/>
                <a:ea typeface="Meiryo" charset="-128"/>
                <a:cs typeface="Meiryo" charset="-128"/>
              </a:rPr>
              <a:t>。</a:t>
            </a:r>
            <a:endParaRPr lang="ja-JP" altLang="en-US" sz="1600" dirty="0">
              <a:solidFill>
                <a:schemeClr val="bg1"/>
              </a:solidFill>
              <a:latin typeface="Meiryo" charset="-128"/>
              <a:ea typeface="Meiryo" charset="-128"/>
              <a:cs typeface="Meiryo" charset="-128"/>
            </a:endParaRPr>
          </a:p>
        </p:txBody>
      </p:sp>
      <p:sp>
        <p:nvSpPr>
          <p:cNvPr id="57" name="正方形/長方形 56"/>
          <p:cNvSpPr/>
          <p:nvPr/>
        </p:nvSpPr>
        <p:spPr>
          <a:xfrm>
            <a:off x="2493659" y="978174"/>
            <a:ext cx="3360360" cy="584775"/>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a:t>
            </a:r>
            <a:r>
              <a:rPr lang="ja-JP" altLang="ja-JP" sz="1600" dirty="0" smtClean="0">
                <a:solidFill>
                  <a:schemeClr val="bg1"/>
                </a:solidFill>
                <a:latin typeface="Meiryo" charset="-128"/>
                <a:ea typeface="Meiryo" charset="-128"/>
                <a:cs typeface="Meiryo" charset="-128"/>
              </a:rPr>
              <a:t>、</a:t>
            </a:r>
            <a:r>
              <a:rPr lang="ja-JP" altLang="ja-JP" sz="1600" smtClean="0">
                <a:solidFill>
                  <a:schemeClr val="bg1"/>
                </a:solidFill>
                <a:latin typeface="Meiryo" charset="-128"/>
                <a:ea typeface="Meiryo" charset="-128"/>
                <a:cs typeface="Meiryo" charset="-128"/>
              </a:rPr>
              <a:t>ドライバーは関与</a:t>
            </a:r>
            <a:r>
              <a:rPr lang="ja-JP" altLang="ja-JP" sz="1600" dirty="0" smtClean="0">
                <a:solidFill>
                  <a:schemeClr val="bg1"/>
                </a:solidFill>
                <a:latin typeface="Meiryo" charset="-128"/>
                <a:ea typeface="Meiryo" charset="-128"/>
                <a:cs typeface="Meiryo" charset="-128"/>
              </a:rPr>
              <a:t>しない</a:t>
            </a:r>
            <a:r>
              <a:rPr lang="ja-JP" altLang="en-US" sz="1600" dirty="0" smtClean="0">
                <a:solidFill>
                  <a:schemeClr val="bg1"/>
                </a:solidFill>
                <a:latin typeface="Meiryo" charset="-128"/>
                <a:ea typeface="Meiryo" charset="-128"/>
                <a:cs typeface="Meiryo" charset="-128"/>
              </a:rPr>
              <a:t>。</a:t>
            </a:r>
            <a:r>
              <a:rPr lang="ja-JP" altLang="ja-JP" sz="1600" dirty="0" smtClean="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7819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知的望遠鏡</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3541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706654"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専門家と</a:t>
            </a:r>
            <a:r>
              <a:rPr lang="ja-JP" altLang="en-US" dirty="0" smtClean="0"/>
              <a:t>人工知能</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12</a:t>
            </a:fld>
            <a:endParaRPr kumimoji="1" lang="ja-JP" altLang="en-US"/>
          </a:p>
        </p:txBody>
      </p:sp>
      <p:pic>
        <p:nvPicPr>
          <p:cNvPr id="18" name="図 17"/>
          <p:cNvPicPr>
            <a:picLocks noChangeAspect="1"/>
          </p:cNvPicPr>
          <p:nvPr/>
        </p:nvPicPr>
        <p:blipFill>
          <a:blip r:embed="rId2">
            <a:duotone>
              <a:schemeClr val="accent5">
                <a:shade val="45000"/>
                <a:satMod val="135000"/>
              </a:schemeClr>
              <a:prstClr val="white"/>
            </a:duotone>
          </a:blip>
          <a:stretch>
            <a:fillRect/>
          </a:stretch>
        </p:blipFill>
        <p:spPr>
          <a:xfrm>
            <a:off x="662039" y="1729948"/>
            <a:ext cx="783303" cy="783303"/>
          </a:xfrm>
          <a:prstGeom prst="rect">
            <a:avLst/>
          </a:prstGeom>
        </p:spPr>
      </p:pic>
      <p:pic>
        <p:nvPicPr>
          <p:cNvPr id="37" name="図 36"/>
          <p:cNvPicPr>
            <a:picLocks noChangeAspect="1"/>
          </p:cNvPicPr>
          <p:nvPr/>
        </p:nvPicPr>
        <p:blipFill>
          <a:blip r:embed="rId2">
            <a:duotone>
              <a:schemeClr val="bg2">
                <a:shade val="45000"/>
                <a:satMod val="135000"/>
              </a:schemeClr>
              <a:prstClr val="white"/>
            </a:duotone>
          </a:blip>
          <a:stretch>
            <a:fillRect/>
          </a:stretch>
        </p:blipFill>
        <p:spPr>
          <a:xfrm>
            <a:off x="1445342" y="1729948"/>
            <a:ext cx="783303" cy="783303"/>
          </a:xfrm>
          <a:prstGeom prst="rect">
            <a:avLst/>
          </a:prstGeom>
        </p:spPr>
      </p:pic>
      <p:pic>
        <p:nvPicPr>
          <p:cNvPr id="38" name="図 37"/>
          <p:cNvPicPr>
            <a:picLocks noChangeAspect="1"/>
          </p:cNvPicPr>
          <p:nvPr/>
        </p:nvPicPr>
        <p:blipFill>
          <a:blip r:embed="rId2">
            <a:duotone>
              <a:schemeClr val="accent3">
                <a:shade val="45000"/>
                <a:satMod val="135000"/>
              </a:schemeClr>
              <a:prstClr val="white"/>
            </a:duotone>
          </a:blip>
          <a:stretch>
            <a:fillRect/>
          </a:stretch>
        </p:blipFill>
        <p:spPr>
          <a:xfrm>
            <a:off x="1445342" y="1753177"/>
            <a:ext cx="783303" cy="783303"/>
          </a:xfrm>
          <a:prstGeom prst="rect">
            <a:avLst/>
          </a:prstGeom>
        </p:spPr>
      </p:pic>
      <p:pic>
        <p:nvPicPr>
          <p:cNvPr id="41" name="図 40"/>
          <p:cNvPicPr>
            <a:picLocks noChangeAspect="1"/>
          </p:cNvPicPr>
          <p:nvPr/>
        </p:nvPicPr>
        <p:blipFill>
          <a:blip r:embed="rId2">
            <a:duotone>
              <a:schemeClr val="accent6">
                <a:shade val="45000"/>
                <a:satMod val="135000"/>
              </a:schemeClr>
              <a:prstClr val="white"/>
            </a:duotone>
          </a:blip>
          <a:stretch>
            <a:fillRect/>
          </a:stretch>
        </p:blipFill>
        <p:spPr>
          <a:xfrm>
            <a:off x="706654" y="2357400"/>
            <a:ext cx="783303" cy="783303"/>
          </a:xfrm>
          <a:prstGeom prst="rect">
            <a:avLst/>
          </a:prstGeom>
        </p:spPr>
      </p:pic>
      <p:pic>
        <p:nvPicPr>
          <p:cNvPr id="39" name="図 38"/>
          <p:cNvPicPr>
            <a:picLocks noChangeAspect="1"/>
          </p:cNvPicPr>
          <p:nvPr/>
        </p:nvPicPr>
        <p:blipFill>
          <a:blip r:embed="rId2">
            <a:duotone>
              <a:schemeClr val="accent4">
                <a:shade val="45000"/>
                <a:satMod val="135000"/>
              </a:schemeClr>
              <a:prstClr val="white"/>
            </a:duotone>
          </a:blip>
          <a:stretch>
            <a:fillRect/>
          </a:stretch>
        </p:blipFill>
        <p:spPr>
          <a:xfrm>
            <a:off x="1053690" y="2007658"/>
            <a:ext cx="783303" cy="783303"/>
          </a:xfrm>
          <a:prstGeom prst="rect">
            <a:avLst/>
          </a:prstGeom>
        </p:spPr>
      </p:pic>
      <p:grpSp>
        <p:nvGrpSpPr>
          <p:cNvPr id="14" name="図形グループ 13"/>
          <p:cNvGrpSpPr/>
          <p:nvPr/>
        </p:nvGrpSpPr>
        <p:grpSpPr>
          <a:xfrm>
            <a:off x="1621527" y="2104740"/>
            <a:ext cx="430933" cy="929476"/>
            <a:chOff x="1946324" y="4125162"/>
            <a:chExt cx="969964" cy="2007872"/>
          </a:xfrm>
          <a:solidFill>
            <a:srgbClr val="0432FF"/>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学習・考察</a:t>
            </a:r>
            <a:endParaRPr kumimoji="1" lang="ja-JP" altLang="en-US" sz="28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a:t>
            </a:r>
            <a:r>
              <a:rPr lang="ja-JP" altLang="en-US" sz="1400" dirty="0" smtClean="0">
                <a:solidFill>
                  <a:srgbClr val="FFFFFF"/>
                </a:solidFill>
                <a:latin typeface="Meiryo" charset="-128"/>
                <a:ea typeface="Meiryo" charset="-128"/>
                <a:cs typeface="Meiryo" charset="-128"/>
              </a:rPr>
              <a:t>ディープラーニング</a:t>
            </a:r>
            <a:r>
              <a:rPr lang="en-US" altLang="ja-JP" sz="1400" dirty="0" smtClean="0">
                <a:solidFill>
                  <a:srgbClr val="FFFFFF"/>
                </a:solidFill>
                <a:latin typeface="Meiryo" charset="-128"/>
                <a:ea typeface="Meiryo" charset="-128"/>
                <a:cs typeface="Meiryo" charset="-128"/>
              </a:rPr>
              <a:t>)</a:t>
            </a: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84346"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grpSp>
        <p:nvGrpSpPr>
          <p:cNvPr id="71" name="図形グループ 70"/>
          <p:cNvGrpSpPr/>
          <p:nvPr/>
        </p:nvGrpSpPr>
        <p:grpSpPr>
          <a:xfrm>
            <a:off x="4943093" y="1321002"/>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6615156" y="1321002"/>
            <a:ext cx="317090" cy="689732"/>
            <a:chOff x="1946324" y="4125162"/>
            <a:chExt cx="969964" cy="2007872"/>
          </a:xfrm>
          <a:solidFill>
            <a:srgbClr val="0432FF"/>
          </a:solidFill>
        </p:grpSpPr>
        <p:sp>
          <p:nvSpPr>
            <p:cNvPr id="75" name="円/楕円 7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8217065" y="1321002"/>
            <a:ext cx="317090" cy="689732"/>
            <a:chOff x="1946324" y="4125162"/>
            <a:chExt cx="969964" cy="2007872"/>
          </a:xfrm>
          <a:solidFill>
            <a:srgbClr val="0432FF"/>
          </a:solidFill>
        </p:grpSpPr>
        <p:sp>
          <p:nvSpPr>
            <p:cNvPr id="78" name="円/楕円 7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0" name="図 79"/>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grpSp>
        <p:nvGrpSpPr>
          <p:cNvPr id="83" name="図形グループ 82"/>
          <p:cNvGrpSpPr/>
          <p:nvPr/>
        </p:nvGrpSpPr>
        <p:grpSpPr>
          <a:xfrm>
            <a:off x="8286640" y="3850138"/>
            <a:ext cx="317090" cy="689732"/>
            <a:chOff x="1946324" y="4125162"/>
            <a:chExt cx="969964" cy="2007872"/>
          </a:xfrm>
          <a:solidFill>
            <a:srgbClr val="0432FF"/>
          </a:solidFill>
        </p:grpSpPr>
        <p:sp>
          <p:nvSpPr>
            <p:cNvPr id="84" name="円/楕円 8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2723823" cy="369332"/>
          </a:xfrm>
          <a:prstGeom prst="rect">
            <a:avLst/>
          </a:prstGeom>
          <a:noFill/>
        </p:spPr>
        <p:txBody>
          <a:bodyPr wrap="none" rtlCol="0">
            <a:spAutoFit/>
          </a:bodyPr>
          <a:lstStyle/>
          <a:p>
            <a:r>
              <a:rPr kumimoji="1" lang="ja-JP" altLang="en-US" smtClean="0">
                <a:solidFill>
                  <a:srgbClr val="0070C0"/>
                </a:solidFill>
                <a:latin typeface="Meiryo" charset="-128"/>
                <a:ea typeface="Meiryo" charset="-128"/>
                <a:cs typeface="Meiryo" charset="-128"/>
              </a:rPr>
              <a:t>専門家によるアプローチ</a:t>
            </a:r>
            <a:endParaRPr kumimoji="1" lang="ja-JP" altLang="en-US">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2954655" cy="369332"/>
          </a:xfrm>
          <a:prstGeom prst="rect">
            <a:avLst/>
          </a:prstGeom>
          <a:noFill/>
        </p:spPr>
        <p:txBody>
          <a:bodyPr wrap="none" rtlCol="0">
            <a:spAutoFit/>
          </a:bodyPr>
          <a:lstStyle/>
          <a:p>
            <a:r>
              <a:rPr kumimoji="1" lang="ja-JP" altLang="en-US" smtClean="0">
                <a:solidFill>
                  <a:schemeClr val="accent3">
                    <a:lumMod val="75000"/>
                  </a:schemeClr>
                </a:solidFill>
                <a:latin typeface="Meiryo" charset="-128"/>
                <a:ea typeface="Meiryo" charset="-128"/>
                <a:cs typeface="Meiryo" charset="-128"/>
              </a:rPr>
              <a:t>人工知能によるアプローチ</a:t>
            </a:r>
            <a:endParaRPr kumimoji="1" lang="ja-JP" altLang="en-US">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17610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人工知能は「知的望遠鏡」である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p:cNvPicPr>
            <a:picLocks noChangeAspect="1"/>
          </p:cNvPicPr>
          <p:nvPr/>
        </p:nvPicPr>
        <p:blipFill>
          <a:blip r:embed="rId2"/>
          <a:stretch>
            <a:fillRect/>
          </a:stretch>
        </p:blipFill>
        <p:spPr>
          <a:xfrm>
            <a:off x="404511" y="912082"/>
            <a:ext cx="8334977" cy="5209361"/>
          </a:xfrm>
          <a:prstGeom prst="rect">
            <a:avLst/>
          </a:prstGeom>
        </p:spPr>
      </p:pic>
      <p:pic>
        <p:nvPicPr>
          <p:cNvPr id="7" name="図 6"/>
          <p:cNvPicPr>
            <a:picLocks noChangeAspect="1"/>
          </p:cNvPicPr>
          <p:nvPr/>
        </p:nvPicPr>
        <p:blipFill>
          <a:blip r:embed="rId3"/>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が教えなくても森羅万象の中からパターンを</a:t>
            </a:r>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見つけ出し世界</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870025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知的補完</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smtClean="0">
                <a:solidFill>
                  <a:schemeClr val="bg1"/>
                </a:solidFill>
                <a:latin typeface="Arial Black" panose="020B0A04020102020204" pitchFamily="34" charset="0"/>
                <a:ea typeface="HGP創英角ｺﾞｼｯｸUB" pitchFamily="50" charset="-128"/>
                <a:cs typeface="Arial" pitchFamily="34" charset="0"/>
              </a:rPr>
              <a:t>人に寄り添う技術</a:t>
            </a:r>
            <a:endParaRPr lang="ja-JP" altLang="en-US" sz="1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614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15</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自動車を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ガレージから出す</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空調の温度を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調整する</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配車サービスで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車を呼ぶ</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預金残高を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クラウド・サービス</a:t>
            </a:r>
            <a:endParaRPr kumimoji="1" lang="ja-JP" altLang="en-US" sz="2000" b="1">
              <a:solidFill>
                <a:schemeClr val="bg1"/>
              </a:solidFill>
              <a:latin typeface="Meiryo" charset="-128"/>
              <a:ea typeface="Meiryo" charset="-128"/>
              <a:cs typeface="Meiryo" charset="-128"/>
            </a:endParaRP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サービス提供者を巻き込む</a:t>
            </a:r>
            <a:endParaRPr kumimoji="1" lang="en-US" altLang="ja-JP" sz="1200" b="1" dirty="0" smtClean="0">
              <a:solidFill>
                <a:srgbClr val="FFFFFF"/>
              </a:solidFill>
              <a:latin typeface="Meiryo" charset="-128"/>
              <a:ea typeface="Meiryo" charset="-128"/>
              <a:cs typeface="Meiryo" charset="-128"/>
            </a:endParaRPr>
          </a:p>
          <a:p>
            <a:pPr algn="ctr"/>
            <a:r>
              <a:rPr kumimoji="1" lang="en-US" altLang="ja-JP" sz="2000" dirty="0" smtClean="0">
                <a:solidFill>
                  <a:srgbClr val="FFFFFF"/>
                </a:solidFill>
                <a:latin typeface="Meiryo" charset="-128"/>
                <a:ea typeface="Meiryo" charset="-128"/>
                <a:cs typeface="Meiryo" charset="-128"/>
              </a:rPr>
              <a:t>“</a:t>
            </a:r>
            <a:r>
              <a:rPr kumimoji="1" lang="en-US" altLang="ja-JP" sz="2000" dirty="0" err="1" smtClean="0">
                <a:solidFill>
                  <a:srgbClr val="FFFFFF"/>
                </a:solidFill>
                <a:latin typeface="Meiryo" charset="-128"/>
                <a:ea typeface="Meiryo" charset="-128"/>
                <a:cs typeface="Meiryo" charset="-128"/>
              </a:rPr>
              <a:t>Skill”SDK</a:t>
            </a:r>
            <a:r>
              <a:rPr kumimoji="1" lang="ja-JP" altLang="en-US" sz="2000" dirty="0" smtClean="0">
                <a:solidFill>
                  <a:srgbClr val="FFFFFF"/>
                </a:solidFill>
                <a:latin typeface="Meiryo" charset="-128"/>
                <a:ea typeface="Meiryo" charset="-128"/>
                <a:cs typeface="Meiryo" charset="-128"/>
              </a:rPr>
              <a:t>を提供</a:t>
            </a:r>
            <a:endParaRPr kumimoji="1" lang="en-US" altLang="ja-JP" sz="2000" dirty="0" smtClean="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サービス利用者の抵抗を無くす</a:t>
            </a:r>
            <a:endParaRPr kumimoji="1" lang="en-US" altLang="ja-JP" sz="1200" b="1"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自然な音声対話</a:t>
            </a:r>
            <a:endParaRPr kumimoji="1" lang="ja-JP" altLang="en-US" sz="2000" dirty="0">
              <a:solidFill>
                <a:srgbClr val="FFFFFF"/>
              </a:solidFill>
              <a:latin typeface="Meiryo" charset="-128"/>
              <a:ea typeface="Meiryo" charset="-128"/>
              <a:cs typeface="Meiryo" charset="-128"/>
            </a:endParaRP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生活サービス</a:t>
            </a:r>
            <a:r>
              <a:rPr kumimoji="1" lang="en-US" altLang="ja-JP" sz="2000" b="1" dirty="0" smtClean="0">
                <a:solidFill>
                  <a:srgbClr val="FFFFFF"/>
                </a:solidFill>
                <a:latin typeface="Meiryo" charset="-128"/>
                <a:ea typeface="Meiryo" charset="-128"/>
                <a:cs typeface="Meiryo" charset="-128"/>
              </a:rPr>
              <a:t>OS</a:t>
            </a:r>
          </a:p>
          <a:p>
            <a:pPr algn="ctr"/>
            <a:r>
              <a:rPr lang="ja-JP" altLang="en-US" sz="2000" dirty="0" smtClean="0">
                <a:solidFill>
                  <a:srgbClr val="FFFFFF"/>
                </a:solidFill>
                <a:latin typeface="Meiryo" charset="-128"/>
                <a:ea typeface="Meiryo" charset="-128"/>
                <a:cs typeface="Meiryo" charset="-128"/>
              </a:rPr>
              <a:t>覇権を握る戦略</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853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3112647" y="2616804"/>
            <a:ext cx="5019772" cy="70750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2699792" y="3173258"/>
            <a:ext cx="5832648" cy="315555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699792" y="836712"/>
            <a:ext cx="5832648" cy="189238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ja-JP" dirty="0" smtClean="0"/>
              <a:t>Amazon</a:t>
            </a:r>
            <a:r>
              <a:rPr lang="ja-JP" altLang="en-US" dirty="0" smtClean="0"/>
              <a:t>の戦略と日本の現状</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640" y="1691846"/>
            <a:ext cx="498719" cy="619489"/>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02" y="1964264"/>
            <a:ext cx="650757" cy="347071"/>
          </a:xfrm>
          <a:prstGeom prst="rect">
            <a:avLst/>
          </a:prstGeom>
          <a:effectLst>
            <a:outerShdw blurRad="50800" dist="38100" dir="2700000" algn="tl" rotWithShape="0">
              <a:prstClr val="black">
                <a:alpha val="40000"/>
              </a:prstClr>
            </a:outerShdw>
          </a:effectLst>
        </p:spPr>
      </p:pic>
      <p:sp>
        <p:nvSpPr>
          <p:cNvPr id="12" name="正方形/長方形 11"/>
          <p:cNvSpPr/>
          <p:nvPr/>
        </p:nvSpPr>
        <p:spPr>
          <a:xfrm>
            <a:off x="5438952" y="4717423"/>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161" y="1685652"/>
            <a:ext cx="1712397" cy="381865"/>
          </a:xfrm>
          <a:prstGeom prst="rect">
            <a:avLst/>
          </a:prstGeom>
        </p:spPr>
      </p:pic>
      <p:sp>
        <p:nvSpPr>
          <p:cNvPr id="16" name="正方形/長方形 15"/>
          <p:cNvSpPr/>
          <p:nvPr/>
        </p:nvSpPr>
        <p:spPr>
          <a:xfrm>
            <a:off x="2829142"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家電製品</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4723510"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オンライン通販</a:t>
            </a: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6617878"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オンライン・</a:t>
            </a:r>
            <a:r>
              <a:rPr kumimoji="1" lang="ja-JP" altLang="en-US" sz="1200" dirty="0" smtClean="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2829142" y="4699703"/>
            <a:ext cx="1780883" cy="3027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メーカー</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4723510" y="4699703"/>
            <a:ext cx="1780883" cy="3027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小売店</a:t>
            </a:r>
            <a:endParaRPr kumimoji="1" lang="ja-JP" altLang="en-US" sz="1200" dirty="0">
              <a:solidFill>
                <a:srgbClr val="FFFFFF"/>
              </a:solidFill>
              <a:latin typeface="Meiryo" charset="-128"/>
              <a:ea typeface="Meiryo" charset="-128"/>
              <a:cs typeface="Meiryo" charset="-128"/>
            </a:endParaRPr>
          </a:p>
        </p:txBody>
      </p:sp>
      <p:sp>
        <p:nvSpPr>
          <p:cNvPr id="23" name="正方形/長方形 22"/>
          <p:cNvSpPr/>
          <p:nvPr/>
        </p:nvSpPr>
        <p:spPr>
          <a:xfrm>
            <a:off x="6617878" y="4699703"/>
            <a:ext cx="1780883" cy="30278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物流事業者</a:t>
            </a: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2824956" y="5055499"/>
            <a:ext cx="5569619" cy="3693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商品個別の情報を識別し、詳細な商品管理を実現</a:t>
            </a:r>
            <a:endParaRPr kumimoji="1" lang="ja-JP" altLang="en-US" sz="1400" dirty="0">
              <a:solidFill>
                <a:srgbClr val="FFFFFF"/>
              </a:solidFill>
              <a:latin typeface="Meiryo" charset="-128"/>
              <a:ea typeface="Meiryo" charset="-128"/>
              <a:cs typeface="Meiryo" charset="-128"/>
            </a:endParaRPr>
          </a:p>
        </p:txBody>
      </p:sp>
      <p:sp>
        <p:nvSpPr>
          <p:cNvPr id="25" name="正方形/長方形 24"/>
          <p:cNvSpPr/>
          <p:nvPr/>
        </p:nvSpPr>
        <p:spPr>
          <a:xfrm>
            <a:off x="2829141" y="5466628"/>
            <a:ext cx="1780883" cy="36937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詳細なマーケティング分析</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販促・宣伝</a:t>
            </a:r>
            <a:endParaRPr kumimoji="1" lang="ja-JP" altLang="en-US" sz="1000" dirty="0">
              <a:solidFill>
                <a:srgbClr val="FFFFFF"/>
              </a:solidFill>
              <a:latin typeface="Meiryo" charset="-128"/>
              <a:ea typeface="Meiryo" charset="-128"/>
              <a:cs typeface="Meiryo" charset="-128"/>
            </a:endParaRPr>
          </a:p>
        </p:txBody>
      </p:sp>
      <p:sp>
        <p:nvSpPr>
          <p:cNvPr id="26" name="正方形/長方形 25"/>
          <p:cNvSpPr/>
          <p:nvPr/>
        </p:nvSpPr>
        <p:spPr>
          <a:xfrm>
            <a:off x="4723510" y="5885946"/>
            <a:ext cx="1780884" cy="3693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仕入れの最適化</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2829141" y="5886578"/>
            <a:ext cx="1780884" cy="36937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商品開発</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617875" y="5476130"/>
            <a:ext cx="1780885" cy="36937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棚卸し作業の効率化</a:t>
            </a: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6617876" y="5885946"/>
            <a:ext cx="1780884" cy="36937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配送の追跡</a:t>
            </a: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723508" y="5474817"/>
            <a:ext cx="1780884" cy="3693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レジ人員の削減</a:t>
            </a:r>
            <a:endParaRPr kumimoji="1" lang="ja-JP" altLang="en-US" sz="1200" dirty="0">
              <a:solidFill>
                <a:srgbClr val="FFFFFF"/>
              </a:solidFill>
              <a:latin typeface="Meiryo" charset="-128"/>
              <a:ea typeface="Meiryo" charset="-128"/>
              <a:cs typeface="Meiryo" charset="-128"/>
            </a:endParaRPr>
          </a:p>
        </p:txBody>
      </p:sp>
      <p:pic>
        <p:nvPicPr>
          <p:cNvPr id="31" name="図 30"/>
          <p:cNvPicPr>
            <a:picLocks noChangeAspect="1"/>
          </p:cNvPicPr>
          <p:nvPr/>
        </p:nvPicPr>
        <p:blipFill>
          <a:blip r:embed="rId5"/>
          <a:stretch>
            <a:fillRect/>
          </a:stretch>
        </p:blipFill>
        <p:spPr>
          <a:xfrm>
            <a:off x="4471932" y="3754291"/>
            <a:ext cx="2275668" cy="442130"/>
          </a:xfrm>
          <a:prstGeom prst="rect">
            <a:avLst/>
          </a:prstGeom>
          <a:effectLst>
            <a:outerShdw blurRad="50800" dist="38100" dir="2700000" algn="tl" rotWithShape="0">
              <a:prstClr val="black">
                <a:alpha val="40000"/>
              </a:prstClr>
            </a:outerShdw>
          </a:effectLst>
        </p:spPr>
      </p:pic>
      <p:sp>
        <p:nvSpPr>
          <p:cNvPr id="32" name="テキスト ボックス 31"/>
          <p:cNvSpPr txBox="1"/>
          <p:nvPr/>
        </p:nvSpPr>
        <p:spPr>
          <a:xfrm>
            <a:off x="3362995" y="4269144"/>
            <a:ext cx="4493538" cy="338554"/>
          </a:xfrm>
          <a:prstGeom prst="rect">
            <a:avLst/>
          </a:prstGeom>
          <a:noFill/>
        </p:spPr>
        <p:txBody>
          <a:bodyPr wrap="none" rtlCol="0">
            <a:spAutoFit/>
          </a:bodyPr>
          <a:lstStyle/>
          <a:p>
            <a:r>
              <a:rPr kumimoji="1" lang="ja-JP" altLang="en-US" sz="1600" dirty="0" smtClean="0">
                <a:latin typeface="Meiryo" charset="-128"/>
                <a:ea typeface="Meiryo" charset="-128"/>
                <a:cs typeface="Meiryo" charset="-128"/>
              </a:rPr>
              <a:t>購入時の作業時間が圧倒的に短縮される利便性</a:t>
            </a:r>
            <a:endParaRPr kumimoji="1" lang="ja-JP" altLang="en-US" sz="1600" dirty="0">
              <a:latin typeface="Meiryo" charset="-128"/>
              <a:ea typeface="Meiryo" charset="-128"/>
              <a:cs typeface="Meiryo" charset="-128"/>
            </a:endParaRPr>
          </a:p>
        </p:txBody>
      </p:sp>
      <p:sp>
        <p:nvSpPr>
          <p:cNvPr id="33" name="テキスト ボックス 32"/>
          <p:cNvSpPr txBox="1"/>
          <p:nvPr/>
        </p:nvSpPr>
        <p:spPr>
          <a:xfrm>
            <a:off x="2771800" y="2357792"/>
            <a:ext cx="1923925" cy="338554"/>
          </a:xfrm>
          <a:prstGeom prst="rect">
            <a:avLst/>
          </a:prstGeom>
          <a:noFill/>
        </p:spPr>
        <p:txBody>
          <a:bodyPr wrap="none" rtlCol="0">
            <a:spAutoFit/>
          </a:bodyPr>
          <a:lstStyle/>
          <a:p>
            <a:r>
              <a:rPr kumimoji="1" lang="ja-JP" altLang="en-US" sz="1600" b="1" dirty="0" smtClean="0">
                <a:solidFill>
                  <a:srgbClr val="3366FF"/>
                </a:solidFill>
                <a:latin typeface="Meiryo" charset="-128"/>
                <a:ea typeface="Meiryo" charset="-128"/>
                <a:cs typeface="Meiryo" charset="-128"/>
              </a:rPr>
              <a:t>家庭サービスの</a:t>
            </a:r>
            <a:r>
              <a:rPr kumimoji="1" lang="en-US" altLang="ja-JP" sz="1600" b="1" dirty="0" smtClean="0">
                <a:solidFill>
                  <a:srgbClr val="3366FF"/>
                </a:solidFill>
                <a:latin typeface="Meiryo" charset="-128"/>
                <a:ea typeface="Meiryo" charset="-128"/>
                <a:cs typeface="Meiryo" charset="-128"/>
              </a:rPr>
              <a:t>OS</a:t>
            </a:r>
            <a:endParaRPr kumimoji="1" lang="ja-JP" altLang="en-US" sz="1600" b="1" dirty="0">
              <a:solidFill>
                <a:srgbClr val="3366FF"/>
              </a:solidFill>
              <a:latin typeface="Meiryo" charset="-128"/>
              <a:ea typeface="Meiryo" charset="-128"/>
              <a:cs typeface="Meiryo" charset="-128"/>
            </a:endParaRPr>
          </a:p>
        </p:txBody>
      </p:sp>
      <p:sp>
        <p:nvSpPr>
          <p:cNvPr id="36" name="上下矢印 35"/>
          <p:cNvSpPr/>
          <p:nvPr/>
        </p:nvSpPr>
        <p:spPr>
          <a:xfrm>
            <a:off x="5042654" y="2063485"/>
            <a:ext cx="1129235" cy="1744997"/>
          </a:xfrm>
          <a:prstGeom prst="upDownArrow">
            <a:avLst>
              <a:gd name="adj1" fmla="val 58112"/>
              <a:gd name="adj2" fmla="val 54056"/>
            </a:avLst>
          </a:prstGeom>
          <a:solidFill>
            <a:srgbClr val="FFC000">
              <a:alpha val="54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5387451" y="2399403"/>
            <a:ext cx="457329" cy="982237"/>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正方形/長方形 10"/>
          <p:cNvSpPr/>
          <p:nvPr/>
        </p:nvSpPr>
        <p:spPr>
          <a:xfrm>
            <a:off x="5432535" y="3218123"/>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p:cNvPicPr>
            <a:picLocks noChangeAspect="1"/>
          </p:cNvPicPr>
          <p:nvPr/>
        </p:nvPicPr>
        <p:blipFill>
          <a:blip r:embed="rId6">
            <a:clrChange>
              <a:clrFrom>
                <a:srgbClr val="FFFFFF"/>
              </a:clrFrom>
              <a:clrTo>
                <a:srgbClr val="FFFFFF">
                  <a:alpha val="0"/>
                </a:srgbClr>
              </a:clrTo>
            </a:clrChange>
          </a:blip>
          <a:stretch>
            <a:fillRect/>
          </a:stretch>
        </p:blipFill>
        <p:spPr>
          <a:xfrm>
            <a:off x="5924506" y="2813542"/>
            <a:ext cx="936104" cy="342988"/>
          </a:xfrm>
          <a:prstGeom prst="rect">
            <a:avLst/>
          </a:prstGeom>
        </p:spPr>
      </p:pic>
      <p:sp>
        <p:nvSpPr>
          <p:cNvPr id="35" name="テキスト ボックス 34"/>
          <p:cNvSpPr txBox="1"/>
          <p:nvPr/>
        </p:nvSpPr>
        <p:spPr>
          <a:xfrm>
            <a:off x="6699225" y="2825443"/>
            <a:ext cx="1308371" cy="276999"/>
          </a:xfrm>
          <a:prstGeom prst="rect">
            <a:avLst/>
          </a:prstGeom>
          <a:noFill/>
        </p:spPr>
        <p:txBody>
          <a:bodyPr wrap="none" rtlCol="0">
            <a:spAutoFit/>
          </a:bodyPr>
          <a:lstStyle/>
          <a:p>
            <a:r>
              <a:rPr kumimoji="1" lang="en-US" altLang="ja-JP" sz="1200" b="1" dirty="0" smtClean="0">
                <a:latin typeface="Meiryo" charset="-128"/>
                <a:ea typeface="Meiryo" charset="-128"/>
                <a:cs typeface="Meiryo" charset="-128"/>
              </a:rPr>
              <a:t>ID</a:t>
            </a:r>
            <a:r>
              <a:rPr kumimoji="1" lang="ja-JP" altLang="en-US" sz="1200" dirty="0" smtClean="0">
                <a:latin typeface="Meiryo" charset="-128"/>
                <a:ea typeface="Meiryo" charset="-128"/>
                <a:cs typeface="Meiryo" charset="-128"/>
              </a:rPr>
              <a:t>による一元化</a:t>
            </a:r>
            <a:endParaRPr kumimoji="1" lang="ja-JP" altLang="en-US" sz="1200" dirty="0">
              <a:latin typeface="Meiryo" charset="-128"/>
              <a:ea typeface="Meiryo" charset="-128"/>
              <a:cs typeface="Meiryo" charset="-128"/>
            </a:endParaRPr>
          </a:p>
        </p:txBody>
      </p:sp>
      <p:sp>
        <p:nvSpPr>
          <p:cNvPr id="37" name="正方形/長方形 36"/>
          <p:cNvSpPr/>
          <p:nvPr/>
        </p:nvSpPr>
        <p:spPr>
          <a:xfrm>
            <a:off x="559911" y="836712"/>
            <a:ext cx="1907324" cy="54921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8" name="正方形/長方形 37"/>
          <p:cNvSpPr/>
          <p:nvPr/>
        </p:nvSpPr>
        <p:spPr>
          <a:xfrm>
            <a:off x="1043609" y="4699702"/>
            <a:ext cx="1584554" cy="158688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9" name="テキスト ボックス 38"/>
          <p:cNvSpPr txBox="1"/>
          <p:nvPr/>
        </p:nvSpPr>
        <p:spPr>
          <a:xfrm>
            <a:off x="1123092" y="4804891"/>
            <a:ext cx="1415772" cy="492443"/>
          </a:xfrm>
          <a:prstGeom prst="rect">
            <a:avLst/>
          </a:prstGeom>
          <a:noFill/>
        </p:spPr>
        <p:txBody>
          <a:bodyPr wrap="none" rtlCol="0">
            <a:spAutoFit/>
          </a:bodyPr>
          <a:lstStyle/>
          <a:p>
            <a:pPr algn="ctr"/>
            <a:r>
              <a:rPr lang="ja-JP" altLang="en-US" sz="1200" b="1" dirty="0">
                <a:solidFill>
                  <a:schemeClr val="accent3">
                    <a:lumMod val="50000"/>
                  </a:schemeClr>
                </a:solidFill>
                <a:latin typeface="Meiryo" charset="-128"/>
                <a:ea typeface="Meiryo" charset="-128"/>
                <a:cs typeface="Meiryo" charset="-128"/>
              </a:rPr>
              <a:t>コンビニ電子</a:t>
            </a:r>
            <a:r>
              <a:rPr lang="ja-JP" altLang="en-US" sz="1200" b="1" dirty="0" smtClean="0">
                <a:solidFill>
                  <a:schemeClr val="accent3">
                    <a:lumMod val="50000"/>
                  </a:schemeClr>
                </a:solidFill>
                <a:latin typeface="Meiryo" charset="-128"/>
                <a:ea typeface="Meiryo" charset="-128"/>
                <a:cs typeface="Meiryo" charset="-128"/>
              </a:rPr>
              <a:t>タグ</a:t>
            </a:r>
            <a:endParaRPr lang="en-US" altLang="ja-JP" sz="1200" b="1" dirty="0" smtClean="0">
              <a:solidFill>
                <a:schemeClr val="accent3">
                  <a:lumMod val="50000"/>
                </a:schemeClr>
              </a:solidFill>
              <a:latin typeface="Meiryo" charset="-128"/>
              <a:ea typeface="Meiryo" charset="-128"/>
              <a:cs typeface="Meiryo" charset="-128"/>
            </a:endParaRPr>
          </a:p>
          <a:p>
            <a:pPr algn="ctr"/>
            <a:r>
              <a:rPr lang="en-US" altLang="ja-JP" sz="1400" b="1" dirty="0" smtClean="0">
                <a:solidFill>
                  <a:schemeClr val="accent3">
                    <a:lumMod val="50000"/>
                  </a:schemeClr>
                </a:solidFill>
                <a:latin typeface="Meiryo" charset="-128"/>
                <a:ea typeface="Meiryo" charset="-128"/>
                <a:cs typeface="Meiryo" charset="-128"/>
              </a:rPr>
              <a:t>1000</a:t>
            </a:r>
            <a:r>
              <a:rPr lang="ja-JP" altLang="en-US" sz="1400" b="1" dirty="0">
                <a:solidFill>
                  <a:schemeClr val="accent3">
                    <a:lumMod val="50000"/>
                  </a:schemeClr>
                </a:solidFill>
                <a:latin typeface="Meiryo" charset="-128"/>
                <a:ea typeface="Meiryo" charset="-128"/>
                <a:cs typeface="Meiryo" charset="-128"/>
              </a:rPr>
              <a:t>億枚宣言</a:t>
            </a:r>
            <a:endParaRPr kumimoji="1" lang="ja-JP" altLang="en-US" sz="1400" b="1" dirty="0">
              <a:solidFill>
                <a:schemeClr val="accent3">
                  <a:lumMod val="50000"/>
                </a:schemeClr>
              </a:solidFill>
              <a:latin typeface="Meiryo" charset="-128"/>
              <a:ea typeface="Meiryo" charset="-128"/>
              <a:cs typeface="Meiryo" charset="-128"/>
            </a:endParaRPr>
          </a:p>
        </p:txBody>
      </p:sp>
      <p:sp>
        <p:nvSpPr>
          <p:cNvPr id="40" name="テキスト ボックス 39"/>
          <p:cNvSpPr txBox="1"/>
          <p:nvPr/>
        </p:nvSpPr>
        <p:spPr>
          <a:xfrm>
            <a:off x="1038701" y="5338512"/>
            <a:ext cx="1584554" cy="805349"/>
          </a:xfrm>
          <a:prstGeom prst="rect">
            <a:avLst/>
          </a:prstGeom>
          <a:noFill/>
        </p:spPr>
        <p:txBody>
          <a:bodyPr wrap="square" rtlCol="0">
            <a:spAutoFit/>
          </a:bodyPr>
          <a:lstStyle/>
          <a:p>
            <a:pPr algn="ctr"/>
            <a:r>
              <a:rPr lang="ja-JP" altLang="en-US" sz="900" b="1" dirty="0" smtClean="0">
                <a:solidFill>
                  <a:schemeClr val="accent3">
                    <a:lumMod val="50000"/>
                  </a:schemeClr>
                </a:solidFill>
                <a:latin typeface="Meiryo" charset="-128"/>
                <a:ea typeface="Meiryo" charset="-128"/>
                <a:cs typeface="Meiryo" charset="-128"/>
              </a:rPr>
              <a:t>経済産業省</a:t>
            </a:r>
            <a:r>
              <a:rPr lang="en-US" altLang="ja-JP" sz="900" b="1" dirty="0" smtClean="0">
                <a:solidFill>
                  <a:schemeClr val="accent3">
                    <a:lumMod val="50000"/>
                  </a:schemeClr>
                </a:solidFill>
                <a:latin typeface="Meiryo" charset="-128"/>
                <a:ea typeface="Meiryo" charset="-128"/>
                <a:cs typeface="Meiryo" charset="-128"/>
              </a:rPr>
              <a:t>+</a:t>
            </a:r>
            <a:r>
              <a:rPr lang="ja-JP" altLang="en-US" sz="900" b="1" dirty="0" smtClean="0">
                <a:solidFill>
                  <a:schemeClr val="accent3">
                    <a:lumMod val="50000"/>
                  </a:schemeClr>
                </a:solidFill>
                <a:latin typeface="Meiryo" charset="-128"/>
                <a:ea typeface="Meiryo" charset="-128"/>
                <a:cs typeface="Meiryo" charset="-128"/>
              </a:rPr>
              <a:t>コンビニ</a:t>
            </a:r>
            <a:r>
              <a:rPr lang="en-US" altLang="ja-JP" sz="900" b="1" dirty="0" smtClean="0">
                <a:solidFill>
                  <a:schemeClr val="accent3">
                    <a:lumMod val="50000"/>
                  </a:schemeClr>
                </a:solidFill>
                <a:latin typeface="Meiryo" charset="-128"/>
                <a:ea typeface="Meiryo" charset="-128"/>
                <a:cs typeface="Meiryo" charset="-128"/>
              </a:rPr>
              <a:t>5</a:t>
            </a:r>
            <a:r>
              <a:rPr lang="ja-JP" altLang="en-US" sz="900" b="1" dirty="0" smtClean="0">
                <a:solidFill>
                  <a:schemeClr val="accent3">
                    <a:lumMod val="50000"/>
                  </a:schemeClr>
                </a:solidFill>
                <a:latin typeface="Meiryo" charset="-128"/>
                <a:ea typeface="Meiryo" charset="-128"/>
                <a:cs typeface="Meiryo" charset="-128"/>
              </a:rPr>
              <a:t>社</a:t>
            </a:r>
            <a:r>
              <a:rPr lang="ja-JP" altLang="en-US" sz="900" b="1" baseline="30000" dirty="0" smtClean="0">
                <a:solidFill>
                  <a:schemeClr val="accent3">
                    <a:lumMod val="50000"/>
                  </a:schemeClr>
                </a:solidFill>
                <a:latin typeface="Meiryo" charset="-128"/>
                <a:ea typeface="Meiryo" charset="-128"/>
                <a:cs typeface="Meiryo" charset="-128"/>
              </a:rPr>
              <a:t>＊</a:t>
            </a:r>
            <a:endParaRPr lang="en-US" altLang="ja-JP" sz="900" b="1" baseline="30000" dirty="0" smtClean="0">
              <a:solidFill>
                <a:schemeClr val="accent3">
                  <a:lumMod val="50000"/>
                </a:schemeClr>
              </a:solidFill>
              <a:latin typeface="Meiryo" charset="-128"/>
              <a:ea typeface="Meiryo" charset="-128"/>
              <a:cs typeface="Meiryo" charset="-128"/>
            </a:endParaRPr>
          </a:p>
          <a:p>
            <a:pPr algn="ctr"/>
            <a:endParaRPr lang="en-US" altLang="ja-JP" sz="800" baseline="30000" dirty="0" smtClean="0">
              <a:solidFill>
                <a:schemeClr val="accent3">
                  <a:lumMod val="50000"/>
                </a:schemeClr>
              </a:solidFill>
              <a:latin typeface="Meiryo" charset="-128"/>
              <a:ea typeface="Meiryo" charset="-128"/>
              <a:cs typeface="Meiryo" charset="-128"/>
            </a:endParaRPr>
          </a:p>
          <a:p>
            <a:r>
              <a:rPr lang="en-US" altLang="ja-JP" sz="800" dirty="0" smtClean="0">
                <a:solidFill>
                  <a:schemeClr val="accent3">
                    <a:lumMod val="50000"/>
                  </a:schemeClr>
                </a:solidFill>
                <a:latin typeface="Meiryo" charset="-128"/>
                <a:ea typeface="Meiryo" charset="-128"/>
                <a:cs typeface="Meiryo" charset="-128"/>
              </a:rPr>
              <a:t>2025</a:t>
            </a:r>
            <a:r>
              <a:rPr lang="ja-JP" altLang="en-US" sz="800" dirty="0" smtClean="0">
                <a:solidFill>
                  <a:schemeClr val="accent3">
                    <a:lumMod val="50000"/>
                  </a:schemeClr>
                </a:solidFill>
                <a:latin typeface="Meiryo" charset="-128"/>
                <a:ea typeface="Meiryo" charset="-128"/>
                <a:cs typeface="Meiryo" charset="-128"/>
              </a:rPr>
              <a:t>年までに全商品に</a:t>
            </a:r>
            <a:r>
              <a:rPr lang="en-US" altLang="ja-JP" sz="800" dirty="0" smtClean="0">
                <a:solidFill>
                  <a:schemeClr val="accent3">
                    <a:lumMod val="50000"/>
                  </a:schemeClr>
                </a:solidFill>
                <a:latin typeface="Meiryo" charset="-128"/>
                <a:ea typeface="Meiryo" charset="-128"/>
                <a:cs typeface="Meiryo" charset="-128"/>
              </a:rPr>
              <a:t>RFID</a:t>
            </a:r>
            <a:r>
              <a:rPr lang="ja-JP" altLang="en-US" sz="800" dirty="0" smtClean="0">
                <a:solidFill>
                  <a:schemeClr val="accent3">
                    <a:lumMod val="50000"/>
                  </a:schemeClr>
                </a:solidFill>
                <a:latin typeface="Meiryo" charset="-128"/>
                <a:ea typeface="Meiryo" charset="-128"/>
                <a:cs typeface="Meiryo" charset="-128"/>
              </a:rPr>
              <a:t>（</a:t>
            </a:r>
            <a:r>
              <a:rPr lang="en-US" altLang="ja-JP" sz="800" dirty="0" smtClean="0">
                <a:solidFill>
                  <a:schemeClr val="accent3">
                    <a:lumMod val="50000"/>
                  </a:schemeClr>
                </a:solidFill>
                <a:latin typeface="Meiryo" charset="-128"/>
                <a:ea typeface="Meiryo" charset="-128"/>
                <a:cs typeface="Meiryo" charset="-128"/>
              </a:rPr>
              <a:t>IC</a:t>
            </a:r>
            <a:r>
              <a:rPr lang="ja-JP" altLang="en-US" sz="800" dirty="0" smtClean="0">
                <a:solidFill>
                  <a:schemeClr val="accent3">
                    <a:lumMod val="50000"/>
                  </a:schemeClr>
                </a:solidFill>
                <a:latin typeface="Meiryo" charset="-128"/>
                <a:ea typeface="Meiryo" charset="-128"/>
                <a:cs typeface="Meiryo" charset="-128"/>
              </a:rPr>
              <a:t>タグ）を付け、カゴに入れた商品を一括で集計できるセルフレジを実現。</a:t>
            </a:r>
            <a:endParaRPr lang="en-US" altLang="ja-JP" sz="800" dirty="0" smtClean="0">
              <a:solidFill>
                <a:schemeClr val="accent3">
                  <a:lumMod val="50000"/>
                </a:schemeClr>
              </a:solidFill>
              <a:latin typeface="Meiryo" charset="-128"/>
              <a:ea typeface="Meiryo" charset="-128"/>
              <a:cs typeface="Meiryo" charset="-128"/>
            </a:endParaRPr>
          </a:p>
        </p:txBody>
      </p:sp>
      <p:sp>
        <p:nvSpPr>
          <p:cNvPr id="41" name="正方形/長方形 40"/>
          <p:cNvSpPr/>
          <p:nvPr/>
        </p:nvSpPr>
        <p:spPr>
          <a:xfrm>
            <a:off x="488204" y="6341979"/>
            <a:ext cx="5091320" cy="215444"/>
          </a:xfrm>
          <a:prstGeom prst="rect">
            <a:avLst/>
          </a:prstGeom>
        </p:spPr>
        <p:txBody>
          <a:bodyPr wrap="square">
            <a:spAutoFit/>
          </a:bodyPr>
          <a:lstStyle/>
          <a:p>
            <a:r>
              <a:rPr lang="ja-JP" altLang="en-US" sz="800" dirty="0" smtClean="0">
                <a:solidFill>
                  <a:schemeClr val="accent3">
                    <a:lumMod val="50000"/>
                  </a:schemeClr>
                </a:solidFill>
                <a:latin typeface="Meiryo" charset="-128"/>
                <a:ea typeface="Meiryo" charset="-128"/>
                <a:cs typeface="Meiryo" charset="-128"/>
              </a:rPr>
              <a:t>＊セブンイレブン</a:t>
            </a:r>
            <a:r>
              <a:rPr lang="ja-JP" altLang="en-US" sz="800" dirty="0">
                <a:solidFill>
                  <a:schemeClr val="accent3">
                    <a:lumMod val="50000"/>
                  </a:schemeClr>
                </a:solidFill>
                <a:latin typeface="Meiryo" charset="-128"/>
                <a:ea typeface="Meiryo" charset="-128"/>
                <a:cs typeface="Meiryo" charset="-128"/>
              </a:rPr>
              <a:t>、ファミマ、ローソン、ミニストップ、</a:t>
            </a:r>
            <a:r>
              <a:rPr lang="ja-JP" altLang="en-US" sz="800" dirty="0" smtClean="0">
                <a:solidFill>
                  <a:schemeClr val="accent3">
                    <a:lumMod val="50000"/>
                  </a:schemeClr>
                </a:solidFill>
                <a:latin typeface="Meiryo" charset="-128"/>
                <a:ea typeface="Meiryo" charset="-128"/>
                <a:cs typeface="Meiryo" charset="-128"/>
              </a:rPr>
              <a:t>ニューデイズ（今後</a:t>
            </a:r>
            <a:r>
              <a:rPr lang="ja-JP" altLang="en-US" sz="800" smtClean="0">
                <a:solidFill>
                  <a:schemeClr val="accent3">
                    <a:lumMod val="50000"/>
                  </a:schemeClr>
                </a:solidFill>
                <a:latin typeface="Meiryo" charset="-128"/>
                <a:ea typeface="Meiryo" charset="-128"/>
                <a:cs typeface="Meiryo" charset="-128"/>
              </a:rPr>
              <a:t>、増やしたい意向）</a:t>
            </a:r>
            <a:endParaRPr lang="en-US" altLang="ja-JP" sz="800" dirty="0">
              <a:solidFill>
                <a:schemeClr val="accent3">
                  <a:lumMod val="50000"/>
                </a:schemeClr>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632913" y="1320309"/>
            <a:ext cx="1771078" cy="648922"/>
          </a:xfrm>
          <a:prstGeom prst="rect">
            <a:avLst/>
          </a:prstGeom>
        </p:spPr>
      </p:pic>
      <p:sp>
        <p:nvSpPr>
          <p:cNvPr id="43" name="テキスト ボックス 42"/>
          <p:cNvSpPr txBox="1"/>
          <p:nvPr/>
        </p:nvSpPr>
        <p:spPr>
          <a:xfrm>
            <a:off x="559911" y="2998034"/>
            <a:ext cx="1907324" cy="1200329"/>
          </a:xfrm>
          <a:prstGeom prst="rect">
            <a:avLst/>
          </a:prstGeom>
          <a:noFill/>
        </p:spPr>
        <p:txBody>
          <a:bodyPr wrap="square" rtlCol="0">
            <a:spAutoFit/>
          </a:bodyPr>
          <a:lstStyle/>
          <a:p>
            <a:r>
              <a:rPr kumimoji="1" lang="ja-JP" altLang="en-US" sz="1200" b="1" dirty="0" smtClean="0">
                <a:latin typeface="Meiryo" charset="-128"/>
                <a:ea typeface="Meiryo" charset="-128"/>
                <a:cs typeface="Meiryo" charset="-128"/>
              </a:rPr>
              <a:t>家庭サービスの全領域</a:t>
            </a:r>
            <a:r>
              <a:rPr kumimoji="1" lang="ja-JP" altLang="en-US" sz="1000" dirty="0" smtClean="0">
                <a:latin typeface="Meiryo" charset="-128"/>
                <a:ea typeface="Meiryo" charset="-128"/>
                <a:cs typeface="Meiryo" charset="-128"/>
              </a:rPr>
              <a:t>を</a:t>
            </a:r>
            <a:r>
              <a:rPr kumimoji="1" lang="en-US" altLang="ja-JP" sz="1000" dirty="0" smtClean="0">
                <a:latin typeface="Meiryo" charset="-128"/>
                <a:ea typeface="Meiryo" charset="-128"/>
                <a:cs typeface="Meiryo" charset="-128"/>
              </a:rPr>
              <a:t>amazon ID</a:t>
            </a:r>
            <a:r>
              <a:rPr kumimoji="1" lang="ja-JP" altLang="en-US" sz="1000" dirty="0" smtClean="0">
                <a:latin typeface="Meiryo" charset="-128"/>
                <a:ea typeface="Meiryo" charset="-128"/>
                <a:cs typeface="Meiryo" charset="-128"/>
              </a:rPr>
              <a:t>で紐付けることで、個人の生活全判に関わる行動データを手に入れ、様々なビジネス分野での「絶対的仲介者」としての地位を得ようとしている。</a:t>
            </a:r>
            <a:endParaRPr kumimoji="1" lang="ja-JP" altLang="en-US" sz="1000" dirty="0">
              <a:latin typeface="Meiryo" charset="-128"/>
              <a:ea typeface="Meiryo" charset="-128"/>
              <a:cs typeface="Meiryo" charset="-128"/>
            </a:endParaRPr>
          </a:p>
        </p:txBody>
      </p:sp>
      <p:sp>
        <p:nvSpPr>
          <p:cNvPr id="44" name="テキスト ボックス 43"/>
          <p:cNvSpPr txBox="1"/>
          <p:nvPr/>
        </p:nvSpPr>
        <p:spPr>
          <a:xfrm>
            <a:off x="2771800" y="3218123"/>
            <a:ext cx="1513556" cy="338554"/>
          </a:xfrm>
          <a:prstGeom prst="rect">
            <a:avLst/>
          </a:prstGeom>
          <a:noFill/>
        </p:spPr>
        <p:txBody>
          <a:bodyPr wrap="none" rtlCol="0">
            <a:spAutoFit/>
          </a:bodyPr>
          <a:lstStyle/>
          <a:p>
            <a:r>
              <a:rPr lang="ja-JP" altLang="en-US" sz="1600" b="1" smtClean="0">
                <a:solidFill>
                  <a:srgbClr val="00B050"/>
                </a:solidFill>
                <a:latin typeface="Meiryo" charset="-128"/>
                <a:ea typeface="Meiryo" charset="-128"/>
                <a:cs typeface="Meiryo" charset="-128"/>
              </a:rPr>
              <a:t>小売店舗</a:t>
            </a:r>
            <a:r>
              <a:rPr kumimoji="1" lang="ja-JP" altLang="en-US" sz="1600" b="1" smtClean="0">
                <a:solidFill>
                  <a:srgbClr val="00B050"/>
                </a:solidFill>
                <a:latin typeface="Meiryo" charset="-128"/>
                <a:ea typeface="Meiryo" charset="-128"/>
                <a:cs typeface="Meiryo" charset="-128"/>
              </a:rPr>
              <a:t>の</a:t>
            </a:r>
            <a:r>
              <a:rPr kumimoji="1" lang="en-US" altLang="ja-JP" sz="1600" b="1" dirty="0" smtClean="0">
                <a:solidFill>
                  <a:srgbClr val="00B050"/>
                </a:solidFill>
                <a:latin typeface="Meiryo" charset="-128"/>
                <a:ea typeface="Meiryo" charset="-128"/>
                <a:cs typeface="Meiryo" charset="-128"/>
              </a:rPr>
              <a:t>OS</a:t>
            </a:r>
            <a:endParaRPr kumimoji="1" lang="ja-JP" altLang="en-US" sz="1600" b="1" dirty="0">
              <a:solidFill>
                <a:srgbClr val="00B050"/>
              </a:solidFill>
              <a:latin typeface="Meiryo" charset="-128"/>
              <a:ea typeface="Meiryo" charset="-128"/>
              <a:cs typeface="Meiryo" charset="-128"/>
            </a:endParaRPr>
          </a:p>
        </p:txBody>
      </p:sp>
      <p:sp>
        <p:nvSpPr>
          <p:cNvPr id="45" name="テキスト ボックス 44"/>
          <p:cNvSpPr txBox="1"/>
          <p:nvPr/>
        </p:nvSpPr>
        <p:spPr>
          <a:xfrm>
            <a:off x="559910" y="2033455"/>
            <a:ext cx="1916201" cy="565317"/>
          </a:xfrm>
          <a:prstGeom prst="rect">
            <a:avLst/>
          </a:prstGeom>
          <a:noFill/>
        </p:spPr>
        <p:txBody>
          <a:bodyPr wrap="square" rtlCol="0">
            <a:spAutoFit/>
          </a:bodyPr>
          <a:lstStyle/>
          <a:p>
            <a:r>
              <a:rPr kumimoji="1" lang="ja-JP" altLang="en-US" sz="1000" dirty="0" smtClean="0">
                <a:latin typeface="Meiryo" charset="-128"/>
                <a:ea typeface="Meiryo" charset="-128"/>
                <a:cs typeface="Meiryo" charset="-128"/>
              </a:rPr>
              <a:t>画像認識</a:t>
            </a:r>
            <a:r>
              <a:rPr lang="ja-JP" altLang="en-US" sz="1000" dirty="0" smtClean="0">
                <a:latin typeface="Meiryo" charset="-128"/>
                <a:ea typeface="Meiryo" charset="-128"/>
                <a:cs typeface="Meiryo" charset="-128"/>
              </a:rPr>
              <a:t>やディープラーニング、センサー技術などを駆使して実現（</a:t>
            </a:r>
            <a:r>
              <a:rPr lang="en-US" altLang="ja-JP" sz="1000" dirty="0" smtClean="0">
                <a:latin typeface="Meiryo" charset="-128"/>
                <a:ea typeface="Meiryo" charset="-128"/>
                <a:cs typeface="Meiryo" charset="-128"/>
              </a:rPr>
              <a:t>RFID</a:t>
            </a:r>
            <a:r>
              <a:rPr lang="ja-JP" altLang="en-US" sz="1000" dirty="0" smtClean="0">
                <a:latin typeface="Meiryo" charset="-128"/>
                <a:ea typeface="Meiryo" charset="-128"/>
                <a:cs typeface="Meiryo" charset="-128"/>
              </a:rPr>
              <a:t>は使用せず）</a:t>
            </a:r>
            <a:endParaRPr kumimoji="1" lang="ja-JP" altLang="en-US" sz="1000" dirty="0">
              <a:latin typeface="Meiryo" charset="-128"/>
              <a:ea typeface="Meiryo" charset="-128"/>
              <a:cs typeface="Meiryo" charset="-128"/>
            </a:endParaRPr>
          </a:p>
        </p:txBody>
      </p:sp>
      <p:sp>
        <p:nvSpPr>
          <p:cNvPr id="46" name="テキスト ボックス 45"/>
          <p:cNvSpPr txBox="1"/>
          <p:nvPr/>
        </p:nvSpPr>
        <p:spPr>
          <a:xfrm>
            <a:off x="2690916" y="1322678"/>
            <a:ext cx="5841524" cy="338554"/>
          </a:xfrm>
          <a:prstGeom prst="rect">
            <a:avLst/>
          </a:prstGeom>
          <a:noFill/>
        </p:spPr>
        <p:txBody>
          <a:bodyPr wrap="square" rtlCol="0">
            <a:spAutoFit/>
          </a:bodyPr>
          <a:lstStyle/>
          <a:p>
            <a:pPr algn="ctr"/>
            <a:r>
              <a:rPr lang="ja-JP" altLang="en-US" sz="1600" dirty="0">
                <a:latin typeface="Meiryo" charset="-128"/>
                <a:ea typeface="Meiryo" charset="-128"/>
                <a:cs typeface="Meiryo" charset="-128"/>
              </a:rPr>
              <a:t>音声というハードルの低い</a:t>
            </a:r>
            <a:r>
              <a:rPr lang="en-US" altLang="ja-JP" sz="1600" dirty="0">
                <a:latin typeface="Meiryo" charset="-128"/>
                <a:ea typeface="Meiryo" charset="-128"/>
                <a:cs typeface="Meiryo" charset="-128"/>
              </a:rPr>
              <a:t>UI</a:t>
            </a:r>
            <a:r>
              <a:rPr lang="ja-JP" altLang="en-US" sz="1600" dirty="0">
                <a:latin typeface="Meiryo" charset="-128"/>
                <a:ea typeface="Meiryo" charset="-128"/>
                <a:cs typeface="Meiryo" charset="-128"/>
              </a:rPr>
              <a:t>に</a:t>
            </a:r>
            <a:r>
              <a:rPr lang="ja-JP" altLang="en-US" sz="1600" dirty="0" smtClean="0">
                <a:latin typeface="Meiryo" charset="-128"/>
                <a:ea typeface="Meiryo" charset="-128"/>
                <a:cs typeface="Meiryo" charset="-128"/>
              </a:rPr>
              <a:t>よる</a:t>
            </a:r>
            <a:r>
              <a:rPr kumimoji="1" lang="ja-JP" altLang="en-US" sz="1600" dirty="0" smtClean="0">
                <a:latin typeface="Meiryo" charset="-128"/>
                <a:ea typeface="Meiryo" charset="-128"/>
                <a:cs typeface="Meiryo" charset="-128"/>
              </a:rPr>
              <a:t>手軽さと操作の利便性</a:t>
            </a:r>
            <a:endParaRPr kumimoji="1" lang="ja-JP" altLang="en-US" sz="1600" dirty="0">
              <a:latin typeface="Meiryo" charset="-128"/>
              <a:ea typeface="Meiryo" charset="-128"/>
              <a:cs typeface="Meiryo" charset="-128"/>
            </a:endParaRPr>
          </a:p>
        </p:txBody>
      </p:sp>
    </p:spTree>
    <p:extLst>
      <p:ext uri="{BB962C8B-B14F-4D97-AF65-F5344CB8AC3E}">
        <p14:creationId xmlns:p14="http://schemas.microsoft.com/office/powerpoint/2010/main" val="1089386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1106644" y="1880674"/>
            <a:ext cx="6930712" cy="8445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106644" y="883724"/>
            <a:ext cx="6930712" cy="8445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コンテキスト・テクノロジー</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50" name="図形グループ 49"/>
          <p:cNvGrpSpPr/>
          <p:nvPr/>
        </p:nvGrpSpPr>
        <p:grpSpPr>
          <a:xfrm>
            <a:off x="3014582" y="3434071"/>
            <a:ext cx="3092924" cy="1809750"/>
            <a:chOff x="3039177" y="3181655"/>
            <a:chExt cx="3092924" cy="1809750"/>
          </a:xfrm>
        </p:grpSpPr>
        <p:sp>
          <p:nvSpPr>
            <p:cNvPr id="4" name="フローチャート: 磁気ディスク 3"/>
            <p:cNvSpPr/>
            <p:nvPr/>
          </p:nvSpPr>
          <p:spPr>
            <a:xfrm>
              <a:off x="3039177" y="3181655"/>
              <a:ext cx="3092924" cy="1809750"/>
            </a:xfrm>
            <a:prstGeom prst="flowChartMagneticDisk">
              <a:avLst/>
            </a:prstGeom>
            <a:solidFill>
              <a:srgbClr val="FFFBD2"/>
            </a:solidFill>
            <a:ln w="9525" cmpd="sng">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4992506" y="4370485"/>
              <a:ext cx="625872" cy="513874"/>
            </a:xfrm>
            <a:prstGeom prst="rect">
              <a:avLst/>
            </a:prstGeom>
          </p:spPr>
        </p:pic>
        <p:pic>
          <p:nvPicPr>
            <p:cNvPr id="6" name="図 5"/>
            <p:cNvPicPr>
              <a:picLocks noChangeAspect="1"/>
            </p:cNvPicPr>
            <p:nvPr/>
          </p:nvPicPr>
          <p:blipFill>
            <a:blip r:embed="rId4">
              <a:clrChange>
                <a:clrFrom>
                  <a:srgbClr val="FEFEFE"/>
                </a:clrFrom>
                <a:clrTo>
                  <a:srgbClr val="FEFEFE">
                    <a:alpha val="0"/>
                  </a:srgbClr>
                </a:clrTo>
              </a:clrChange>
            </a:blip>
            <a:stretch>
              <a:fillRect/>
            </a:stretch>
          </p:blipFill>
          <p:spPr>
            <a:xfrm>
              <a:off x="5071564" y="3751862"/>
              <a:ext cx="546814" cy="527050"/>
            </a:xfrm>
            <a:prstGeom prst="rect">
              <a:avLst/>
            </a:prstGeom>
          </p:spPr>
        </p:pic>
        <p:pic>
          <p:nvPicPr>
            <p:cNvPr id="7" name="図 6"/>
            <p:cNvPicPr>
              <a:picLocks noChangeAspect="1"/>
            </p:cNvPicPr>
            <p:nvPr/>
          </p:nvPicPr>
          <p:blipFill>
            <a:blip r:embed="rId5">
              <a:clrChange>
                <a:clrFrom>
                  <a:srgbClr val="FEFEFE"/>
                </a:clrFrom>
                <a:clrTo>
                  <a:srgbClr val="FEFEFE">
                    <a:alpha val="0"/>
                  </a:srgbClr>
                </a:clrTo>
              </a:clrChange>
            </a:blip>
            <a:stretch>
              <a:fillRect/>
            </a:stretch>
          </p:blipFill>
          <p:spPr>
            <a:xfrm>
              <a:off x="3477613" y="3751862"/>
              <a:ext cx="671988" cy="487521"/>
            </a:xfrm>
            <a:prstGeom prst="rect">
              <a:avLst/>
            </a:prstGeom>
          </p:spPr>
        </p:pic>
        <p:pic>
          <p:nvPicPr>
            <p:cNvPr id="8" name="図 7"/>
            <p:cNvPicPr>
              <a:picLocks noChangeAspect="1"/>
            </p:cNvPicPr>
            <p:nvPr/>
          </p:nvPicPr>
          <p:blipFill>
            <a:blip r:embed="rId6">
              <a:clrChange>
                <a:clrFrom>
                  <a:srgbClr val="FEFEFE"/>
                </a:clrFrom>
                <a:clrTo>
                  <a:srgbClr val="FEFEFE">
                    <a:alpha val="0"/>
                  </a:srgbClr>
                </a:clrTo>
              </a:clrChange>
            </a:blip>
            <a:stretch>
              <a:fillRect/>
            </a:stretch>
          </p:blipFill>
          <p:spPr>
            <a:xfrm>
              <a:off x="3563258" y="4357309"/>
              <a:ext cx="586343" cy="527050"/>
            </a:xfrm>
            <a:prstGeom prst="rect">
              <a:avLst/>
            </a:prstGeom>
          </p:spPr>
        </p:pic>
        <p:pic>
          <p:nvPicPr>
            <p:cNvPr id="9" name="図 8"/>
            <p:cNvPicPr>
              <a:picLocks noChangeAspect="1"/>
            </p:cNvPicPr>
            <p:nvPr/>
          </p:nvPicPr>
          <p:blipFill>
            <a:blip r:embed="rId7">
              <a:clrChange>
                <a:clrFrom>
                  <a:srgbClr val="FEFEFE"/>
                </a:clrFrom>
                <a:clrTo>
                  <a:srgbClr val="FEFEFE">
                    <a:alpha val="0"/>
                  </a:srgbClr>
                </a:clrTo>
              </a:clrChange>
            </a:blip>
            <a:stretch>
              <a:fillRect/>
            </a:stretch>
          </p:blipFill>
          <p:spPr>
            <a:xfrm>
              <a:off x="4327241" y="4074508"/>
              <a:ext cx="516795" cy="546326"/>
            </a:xfrm>
            <a:prstGeom prst="rect">
              <a:avLst/>
            </a:prstGeom>
          </p:spPr>
        </p:pic>
        <p:sp>
          <p:nvSpPr>
            <p:cNvPr id="10" name="テキスト ボックス 9"/>
            <p:cNvSpPr txBox="1"/>
            <p:nvPr/>
          </p:nvSpPr>
          <p:spPr>
            <a:xfrm>
              <a:off x="3832368" y="3295955"/>
              <a:ext cx="1506542" cy="369332"/>
            </a:xfrm>
            <a:prstGeom prst="rect">
              <a:avLst/>
            </a:prstGeom>
            <a:noFill/>
          </p:spPr>
          <p:txBody>
            <a:bodyPr wrap="none" rtlCol="0">
              <a:spAutoFit/>
            </a:bodyPr>
            <a:lstStyle/>
            <a:p>
              <a:r>
                <a:rPr kumimoji="1" lang="ja-JP" altLang="en-US" dirty="0" smtClean="0">
                  <a:latin typeface="HGP創英角ｺﾞｼｯｸUB"/>
                  <a:ea typeface="HGP創英角ｺﾞｼｯｸUB"/>
                  <a:cs typeface="HGP創英角ｺﾞｼｯｸUB"/>
                </a:rPr>
                <a:t>ビッグ・データ</a:t>
              </a:r>
              <a:endParaRPr kumimoji="1" lang="ja-JP" altLang="en-US" dirty="0">
                <a:latin typeface="HGP創英角ｺﾞｼｯｸUB"/>
                <a:ea typeface="HGP創英角ｺﾞｼｯｸUB"/>
                <a:cs typeface="HGP創英角ｺﾞｼｯｸUB"/>
              </a:endParaRPr>
            </a:p>
          </p:txBody>
        </p:sp>
      </p:grpSp>
      <p:pic>
        <p:nvPicPr>
          <p:cNvPr id="11" name="図 10"/>
          <p:cNvPicPr>
            <a:picLocks noChangeAspect="1"/>
          </p:cNvPicPr>
          <p:nvPr/>
        </p:nvPicPr>
        <p:blipFill>
          <a:blip r:embed="rId8">
            <a:clrChange>
              <a:clrFrom>
                <a:srgbClr val="FFFFFF"/>
              </a:clrFrom>
              <a:clrTo>
                <a:srgbClr val="FFFFFF">
                  <a:alpha val="0"/>
                </a:srgbClr>
              </a:clrTo>
            </a:clrChange>
          </a:blip>
          <a:stretch>
            <a:fillRect/>
          </a:stretch>
        </p:blipFill>
        <p:spPr>
          <a:xfrm>
            <a:off x="5405513" y="5414586"/>
            <a:ext cx="341289" cy="550466"/>
          </a:xfrm>
          <a:prstGeom prst="rect">
            <a:avLst/>
          </a:prstGeom>
        </p:spPr>
      </p:pic>
      <p:grpSp>
        <p:nvGrpSpPr>
          <p:cNvPr id="12" name="図形グループ 11"/>
          <p:cNvGrpSpPr/>
          <p:nvPr/>
        </p:nvGrpSpPr>
        <p:grpSpPr>
          <a:xfrm>
            <a:off x="2513270" y="5245000"/>
            <a:ext cx="530176" cy="1101571"/>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フローチャート: 論理積ゲート 14"/>
          <p:cNvSpPr/>
          <p:nvPr/>
        </p:nvSpPr>
        <p:spPr>
          <a:xfrm>
            <a:off x="2975219" y="5889566"/>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図形グループ 15"/>
          <p:cNvGrpSpPr/>
          <p:nvPr/>
        </p:nvGrpSpPr>
        <p:grpSpPr>
          <a:xfrm>
            <a:off x="5912303" y="5243821"/>
            <a:ext cx="530176" cy="1101571"/>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フローチャート: 論理積ゲート 18"/>
          <p:cNvSpPr/>
          <p:nvPr/>
        </p:nvSpPr>
        <p:spPr>
          <a:xfrm flipH="1">
            <a:off x="5627108" y="588838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9">
            <a:clrChange>
              <a:clrFrom>
                <a:srgbClr val="FFFFFF"/>
              </a:clrFrom>
              <a:clrTo>
                <a:srgbClr val="FFFFFF">
                  <a:alpha val="0"/>
                </a:srgbClr>
              </a:clrTo>
            </a:clrChange>
          </a:blip>
          <a:stretch>
            <a:fillRect/>
          </a:stretch>
        </p:blipFill>
        <p:spPr>
          <a:xfrm>
            <a:off x="4250835" y="5306628"/>
            <a:ext cx="681672" cy="722281"/>
          </a:xfrm>
          <a:prstGeom prst="rect">
            <a:avLst/>
          </a:prstGeom>
        </p:spPr>
      </p:pic>
      <p:grpSp>
        <p:nvGrpSpPr>
          <p:cNvPr id="21" name="図形グループ 20"/>
          <p:cNvGrpSpPr/>
          <p:nvPr/>
        </p:nvGrpSpPr>
        <p:grpSpPr>
          <a:xfrm>
            <a:off x="4362913" y="5535573"/>
            <a:ext cx="457516" cy="941963"/>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6949267" y="4446407"/>
            <a:ext cx="530176" cy="1101571"/>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フローチャート: 論理積ゲート 26"/>
          <p:cNvSpPr/>
          <p:nvPr/>
        </p:nvSpPr>
        <p:spPr>
          <a:xfrm>
            <a:off x="1895068" y="509883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a:off x="1427337" y="4449562"/>
            <a:ext cx="530176" cy="1101571"/>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 name="フローチャート: 論理積ゲート 31"/>
          <p:cNvSpPr/>
          <p:nvPr/>
        </p:nvSpPr>
        <p:spPr>
          <a:xfrm flipH="1">
            <a:off x="6651658" y="5090973"/>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p:cNvPicPr>
            <a:picLocks noChangeAspect="1"/>
          </p:cNvPicPr>
          <p:nvPr/>
        </p:nvPicPr>
        <p:blipFill>
          <a:blip r:embed="rId10">
            <a:clrChange>
              <a:clrFrom>
                <a:srgbClr val="FFFFFF"/>
              </a:clrFrom>
              <a:clrTo>
                <a:srgbClr val="FFFFFF">
                  <a:alpha val="0"/>
                </a:srgbClr>
              </a:clrTo>
            </a:clrChange>
          </a:blip>
          <a:stretch>
            <a:fillRect/>
          </a:stretch>
        </p:blipFill>
        <p:spPr>
          <a:xfrm>
            <a:off x="3117441" y="5359756"/>
            <a:ext cx="679541" cy="593816"/>
          </a:xfrm>
          <a:prstGeom prst="rect">
            <a:avLst/>
          </a:prstGeom>
        </p:spPr>
      </p:pic>
      <p:grpSp>
        <p:nvGrpSpPr>
          <p:cNvPr id="35" name="図形グループ 34"/>
          <p:cNvGrpSpPr/>
          <p:nvPr/>
        </p:nvGrpSpPr>
        <p:grpSpPr>
          <a:xfrm>
            <a:off x="2030154" y="5072228"/>
            <a:ext cx="161020" cy="300733"/>
            <a:chOff x="5118100" y="4941610"/>
            <a:chExt cx="190500" cy="405090"/>
          </a:xfrm>
        </p:grpSpPr>
        <p:sp>
          <p:nvSpPr>
            <p:cNvPr id="36" name="正方形/長方形 35"/>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6943251" y="4602477"/>
            <a:ext cx="441102" cy="177800"/>
            <a:chOff x="4715098" y="3962400"/>
            <a:chExt cx="441102" cy="177800"/>
          </a:xfrm>
        </p:grpSpPr>
        <p:sp>
          <p:nvSpPr>
            <p:cNvPr id="40" name="角丸四角形 39"/>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4" name="図 43" descr="l_e_company_15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1576" y="3515525"/>
            <a:ext cx="515538" cy="698246"/>
          </a:xfrm>
          <a:prstGeom prst="rect">
            <a:avLst/>
          </a:prstGeom>
          <a:effectLst>
            <a:outerShdw blurRad="50800" dist="38100" dir="2700000" algn="tl" rotWithShape="0">
              <a:prstClr val="black">
                <a:alpha val="40000"/>
              </a:prstClr>
            </a:outerShdw>
          </a:effectLst>
        </p:spPr>
      </p:pic>
      <p:pic>
        <p:nvPicPr>
          <p:cNvPr id="45" name="図 44" descr="552234196_512.png"/>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842051" y="3515525"/>
            <a:ext cx="698246" cy="698246"/>
          </a:xfrm>
          <a:prstGeom prst="rect">
            <a:avLst/>
          </a:prstGeom>
          <a:ln>
            <a:noFill/>
          </a:ln>
          <a:effectLst>
            <a:outerShdw blurRad="292100" dist="139700" dir="2700000" algn="tl" rotWithShape="0">
              <a:srgbClr val="333333">
                <a:alpha val="65000"/>
              </a:srgbClr>
            </a:outerShdw>
          </a:effectLst>
        </p:spPr>
      </p:pic>
      <p:sp>
        <p:nvSpPr>
          <p:cNvPr id="46" name="正方形/長方形 45"/>
          <p:cNvSpPr/>
          <p:nvPr/>
        </p:nvSpPr>
        <p:spPr>
          <a:xfrm>
            <a:off x="3512452"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行動パターン</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生活習慣</a:t>
            </a:r>
            <a:endParaRPr kumimoji="1" lang="ja-JP" altLang="en-US" sz="1400" dirty="0">
              <a:solidFill>
                <a:srgbClr val="FFFFFF"/>
              </a:solidFill>
              <a:latin typeface="ＭＳ Ｐゴシック"/>
              <a:ea typeface="ＭＳ Ｐゴシック"/>
              <a:cs typeface="ＭＳ Ｐゴシック"/>
            </a:endParaRPr>
          </a:p>
        </p:txBody>
      </p:sp>
      <p:sp>
        <p:nvSpPr>
          <p:cNvPr id="47" name="正方形/長方形 46"/>
          <p:cNvSpPr/>
          <p:nvPr/>
        </p:nvSpPr>
        <p:spPr>
          <a:xfrm>
            <a:off x="1365146"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興味・関心</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好き嫌い</a:t>
            </a:r>
            <a:endParaRPr kumimoji="1" lang="ja-JP" altLang="en-US" sz="1400" dirty="0">
              <a:solidFill>
                <a:srgbClr val="FFFFFF"/>
              </a:solidFill>
              <a:latin typeface="ＭＳ Ｐゴシック"/>
              <a:ea typeface="ＭＳ Ｐゴシック"/>
              <a:cs typeface="ＭＳ Ｐゴシック"/>
            </a:endParaRPr>
          </a:p>
        </p:txBody>
      </p:sp>
      <p:sp>
        <p:nvSpPr>
          <p:cNvPr id="48" name="正方形/長方形 47"/>
          <p:cNvSpPr/>
          <p:nvPr/>
        </p:nvSpPr>
        <p:spPr>
          <a:xfrm>
            <a:off x="5663630"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ＭＳ Ｐゴシック"/>
                <a:ea typeface="ＭＳ Ｐゴシック"/>
                <a:cs typeface="ＭＳ Ｐゴシック"/>
              </a:rPr>
              <a:t>スケジュール</a:t>
            </a:r>
            <a:endParaRPr lang="en-US" altLang="ja-JP" sz="1400" dirty="0" smtClean="0">
              <a:solidFill>
                <a:srgbClr val="FFFFFF"/>
              </a:solidFill>
              <a:latin typeface="ＭＳ Ｐゴシック"/>
              <a:ea typeface="ＭＳ Ｐゴシック"/>
              <a:cs typeface="ＭＳ Ｐゴシック"/>
            </a:endParaRPr>
          </a:p>
          <a:p>
            <a:pPr algn="ctr"/>
            <a:r>
              <a:rPr kumimoji="1" lang="ja-JP" altLang="en-US" sz="1400" dirty="0" smtClean="0">
                <a:solidFill>
                  <a:srgbClr val="FFFFFF"/>
                </a:solidFill>
                <a:latin typeface="ＭＳ Ｐゴシック"/>
                <a:ea typeface="ＭＳ Ｐゴシック"/>
                <a:cs typeface="ＭＳ Ｐゴシック"/>
              </a:rPr>
              <a:t>行先・訪問相手</a:t>
            </a: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1106644" y="2921305"/>
            <a:ext cx="6930712" cy="39974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アナリティクス（人工知能）</a:t>
            </a:r>
            <a:endParaRPr kumimoji="1" lang="ja-JP" altLang="en-US" sz="1400" dirty="0">
              <a:solidFill>
                <a:srgbClr val="FFFFFF"/>
              </a:solidFill>
              <a:latin typeface="ＭＳ Ｐゴシック"/>
              <a:ea typeface="ＭＳ Ｐゴシック"/>
              <a:cs typeface="ＭＳ Ｐゴシック"/>
            </a:endParaRPr>
          </a:p>
        </p:txBody>
      </p:sp>
      <p:sp>
        <p:nvSpPr>
          <p:cNvPr id="51" name="正方形/長方形 50"/>
          <p:cNvSpPr/>
          <p:nvPr/>
        </p:nvSpPr>
        <p:spPr>
          <a:xfrm>
            <a:off x="1365146"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おすすめ情報</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アドバイス</a:t>
            </a:r>
            <a:endParaRPr kumimoji="1" lang="ja-JP" altLang="en-US" sz="1400" dirty="0">
              <a:solidFill>
                <a:srgbClr val="FFFFFF"/>
              </a:solidFill>
              <a:latin typeface="ＭＳ Ｐゴシック"/>
              <a:ea typeface="ＭＳ Ｐゴシック"/>
              <a:cs typeface="ＭＳ Ｐゴシック"/>
            </a:endParaRPr>
          </a:p>
        </p:txBody>
      </p:sp>
      <p:sp>
        <p:nvSpPr>
          <p:cNvPr id="52" name="正方形/長方形 51"/>
          <p:cNvSpPr/>
          <p:nvPr/>
        </p:nvSpPr>
        <p:spPr>
          <a:xfrm>
            <a:off x="35171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自動操作</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自動設定</a:t>
            </a:r>
            <a:endParaRPr kumimoji="1" lang="ja-JP" altLang="en-US" sz="1400" dirty="0">
              <a:solidFill>
                <a:srgbClr val="FFFFFF"/>
              </a:solidFill>
              <a:latin typeface="ＭＳ Ｐゴシック"/>
              <a:ea typeface="ＭＳ Ｐゴシック"/>
              <a:cs typeface="ＭＳ Ｐゴシック"/>
            </a:endParaRPr>
          </a:p>
        </p:txBody>
      </p:sp>
      <p:sp>
        <p:nvSpPr>
          <p:cNvPr id="53" name="正方形/長方形 52"/>
          <p:cNvSpPr/>
          <p:nvPr/>
        </p:nvSpPr>
        <p:spPr>
          <a:xfrm>
            <a:off x="56652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案内・予約</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事前告知</a:t>
            </a:r>
            <a:endParaRPr kumimoji="1" lang="ja-JP" altLang="en-US" sz="1400" dirty="0">
              <a:solidFill>
                <a:srgbClr val="FFFFFF"/>
              </a:solidFill>
              <a:latin typeface="ＭＳ Ｐゴシック"/>
              <a:ea typeface="ＭＳ Ｐゴシック"/>
              <a:cs typeface="ＭＳ Ｐゴシック"/>
            </a:endParaRPr>
          </a:p>
        </p:txBody>
      </p:sp>
      <p:sp>
        <p:nvSpPr>
          <p:cNvPr id="56" name="上矢印 55"/>
          <p:cNvSpPr/>
          <p:nvPr/>
        </p:nvSpPr>
        <p:spPr>
          <a:xfrm>
            <a:off x="4110194" y="1590112"/>
            <a:ext cx="892932" cy="392162"/>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a:off x="4110194" y="2649024"/>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4110194" y="3220127"/>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U ターン矢印 58"/>
          <p:cNvSpPr/>
          <p:nvPr/>
        </p:nvSpPr>
        <p:spPr>
          <a:xfrm rot="5400000">
            <a:off x="598003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U ターン矢印 59"/>
          <p:cNvSpPr/>
          <p:nvPr/>
        </p:nvSpPr>
        <p:spPr>
          <a:xfrm rot="16200000" flipH="1">
            <a:off x="-136756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8538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進化した</a:t>
            </a:r>
            <a:r>
              <a:rPr kumimoji="1" lang="en-US" altLang="ja-JP" dirty="0" smtClean="0"/>
              <a:t>bot</a:t>
            </a:r>
            <a:r>
              <a:rPr kumimoji="1" lang="ja-JP" altLang="en-US" dirty="0" smtClean="0"/>
              <a:t>（ボット）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福岡行き</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航空券を</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予約して！</a:t>
            </a:r>
            <a:endParaRPr kumimoji="1" lang="ja-JP" altLang="en-US" sz="1200" dirty="0">
              <a:solidFill>
                <a:srgbClr val="FFFFFF"/>
              </a:solidFill>
              <a:latin typeface="Meiryo" charset="-128"/>
              <a:ea typeface="Meiryo" charset="-128"/>
              <a:cs typeface="Meiryo" charset="-128"/>
            </a:endParaRP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smtClean="0">
                <a:solidFill>
                  <a:srgbClr val="FFFFFF"/>
                </a:solidFill>
                <a:latin typeface="Meiryo" charset="-128"/>
                <a:ea typeface="Meiryo" charset="-128"/>
                <a:cs typeface="Meiryo" charset="-128"/>
              </a:rPr>
              <a:t>ご希望の</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日時を</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教えて</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来週金曜日</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の午前中で</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お願い！</a:t>
            </a: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smtClean="0">
                <a:latin typeface="Meiryo" charset="-128"/>
                <a:ea typeface="Meiryo" charset="-128"/>
                <a:cs typeface="Meiryo" charset="-128"/>
              </a:rPr>
              <a:t>メッセージ</a:t>
            </a:r>
            <a:endParaRPr kumimoji="1" lang="en-US" altLang="ja-JP" sz="1400" dirty="0" smtClean="0">
              <a:latin typeface="Meiryo" charset="-128"/>
              <a:ea typeface="Meiryo" charset="-128"/>
              <a:cs typeface="Meiryo" charset="-128"/>
            </a:endParaRPr>
          </a:p>
          <a:p>
            <a:r>
              <a:rPr lang="ja-JP" altLang="en-US" sz="1400" dirty="0" smtClean="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では</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音声認識</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意味の解析</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a:t>
            </a:r>
            <a:r>
              <a:rPr lang="ja-JP" altLang="ja-JP" sz="1200" dirty="0" smtClean="0">
                <a:solidFill>
                  <a:srgbClr val="0070C0"/>
                </a:solidFill>
                <a:latin typeface="Meiryo" charset="-128"/>
                <a:ea typeface="Meiryo" charset="-128"/>
                <a:cs typeface="Meiryo" charset="-128"/>
              </a:rPr>
              <a:t>で</a:t>
            </a:r>
            <a:endParaRPr lang="en-US" altLang="ja-JP" sz="1200" dirty="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普通</a:t>
            </a:r>
            <a:r>
              <a:rPr lang="ja-JP" altLang="ja-JP" sz="1200" dirty="0">
                <a:solidFill>
                  <a:srgbClr val="0070C0"/>
                </a:solidFill>
                <a:latin typeface="Meiryo" charset="-128"/>
                <a:ea typeface="Meiryo" charset="-128"/>
                <a:cs typeface="Meiryo" charset="-128"/>
              </a:rPr>
              <a:t>に会話をするよう</a:t>
            </a:r>
            <a:r>
              <a:rPr lang="ja-JP" altLang="ja-JP" sz="1200" dirty="0" smtClean="0">
                <a:solidFill>
                  <a:srgbClr val="0070C0"/>
                </a:solidFill>
                <a:latin typeface="Meiryo" charset="-128"/>
                <a:ea typeface="Meiryo" charset="-128"/>
                <a:cs typeface="Meiryo" charset="-128"/>
              </a:rPr>
              <a:t>に</a:t>
            </a:r>
            <a:endParaRPr lang="en-US" altLang="ja-JP" sz="1200" dirty="0" smtClean="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操作</a:t>
            </a:r>
            <a:r>
              <a:rPr lang="ja-JP" altLang="ja-JP" sz="1200" dirty="0">
                <a:solidFill>
                  <a:srgbClr val="0070C0"/>
                </a:solidFill>
                <a:latin typeface="Meiryo" charset="-128"/>
                <a:ea typeface="Meiryo" charset="-128"/>
                <a:cs typeface="Meiryo" charset="-128"/>
              </a:rPr>
              <a:t>や指示が</a:t>
            </a:r>
            <a:r>
              <a:rPr lang="ja-JP" altLang="ja-JP" sz="1200" dirty="0" smtClean="0">
                <a:solidFill>
                  <a:srgbClr val="0070C0"/>
                </a:solidFill>
                <a:latin typeface="Meiryo" charset="-128"/>
                <a:ea typeface="Meiryo" charset="-128"/>
                <a:cs typeface="Meiryo" charset="-128"/>
              </a:rPr>
              <a:t>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smtClean="0">
                <a:solidFill>
                  <a:srgbClr val="0070C0"/>
                </a:solidFill>
                <a:latin typeface="Meiryo" charset="-128"/>
                <a:ea typeface="Meiryo" charset="-128"/>
                <a:cs typeface="Meiryo" charset="-128"/>
              </a:rPr>
              <a:t>「難しい</a:t>
            </a:r>
            <a:r>
              <a:rPr lang="ja-JP" altLang="en-US" sz="1200" dirty="0" smtClean="0">
                <a:solidFill>
                  <a:srgbClr val="0070C0"/>
                </a:solidFill>
                <a:latin typeface="Meiryo" charset="-128"/>
                <a:ea typeface="Meiryo" charset="-128"/>
                <a:cs typeface="Meiryo" charset="-128"/>
              </a:rPr>
              <a:t>」を解消し</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利用者の裾野を拡げ</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利用頻度を増やす</a:t>
            </a:r>
            <a:endParaRPr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381942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6184563" y="5449228"/>
            <a:ext cx="1869695" cy="949686"/>
          </a:xfrm>
          <a:prstGeom prst="rect">
            <a:avLst/>
          </a:prstGeom>
        </p:spPr>
      </p:pic>
      <p:pic>
        <p:nvPicPr>
          <p:cNvPr id="37" name="図 36"/>
          <p:cNvPicPr>
            <a:picLocks noChangeAspect="1"/>
          </p:cNvPicPr>
          <p:nvPr/>
        </p:nvPicPr>
        <p:blipFill>
          <a:blip r:embed="rId3"/>
          <a:stretch>
            <a:fillRect/>
          </a:stretch>
        </p:blipFill>
        <p:spPr>
          <a:xfrm>
            <a:off x="554274" y="849345"/>
            <a:ext cx="2408996" cy="1359917"/>
          </a:xfrm>
          <a:prstGeom prst="rect">
            <a:avLst/>
          </a:prstGeom>
        </p:spPr>
      </p:pic>
      <p:sp>
        <p:nvSpPr>
          <p:cNvPr id="47" name="右カーブ矢印 46"/>
          <p:cNvSpPr/>
          <p:nvPr/>
        </p:nvSpPr>
        <p:spPr>
          <a:xfrm rot="17394653">
            <a:off x="2233337" y="978384"/>
            <a:ext cx="2712066" cy="6474523"/>
          </a:xfrm>
          <a:prstGeom prst="curvedRightArrow">
            <a:avLst>
              <a:gd name="adj1" fmla="val 25000"/>
              <a:gd name="adj2" fmla="val 42591"/>
              <a:gd name="adj3" fmla="val 25000"/>
            </a:avLst>
          </a:prstGeom>
          <a:solidFill>
            <a:srgbClr val="92D050">
              <a:alpha val="4431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IT</a:t>
            </a:r>
            <a:r>
              <a:rPr kumimoji="1" lang="ja-JP" altLang="en-US" dirty="0" smtClean="0"/>
              <a:t>と人間との関係の変遷</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5" name="図 4"/>
          <p:cNvPicPr>
            <a:picLocks noChangeAspect="1"/>
          </p:cNvPicPr>
          <p:nvPr/>
        </p:nvPicPr>
        <p:blipFill>
          <a:blip r:embed="rId4"/>
          <a:stretch>
            <a:fillRect/>
          </a:stretch>
        </p:blipFill>
        <p:spPr>
          <a:xfrm>
            <a:off x="7518464" y="5120017"/>
            <a:ext cx="1313363" cy="875575"/>
          </a:xfrm>
          <a:prstGeom prst="rect">
            <a:avLst/>
          </a:prstGeom>
          <a:effectLst>
            <a:outerShdw blurRad="50800" dist="38100" dir="5400000" algn="t" rotWithShape="0">
              <a:prstClr val="black">
                <a:alpha val="40000"/>
              </a:prstClr>
            </a:outerShdw>
          </a:effectLst>
        </p:spPr>
      </p:pic>
      <p:pic>
        <p:nvPicPr>
          <p:cNvPr id="8" name="図 7"/>
          <p:cNvPicPr>
            <a:picLocks noChangeAspect="1"/>
          </p:cNvPicPr>
          <p:nvPr/>
        </p:nvPicPr>
        <p:blipFill>
          <a:blip r:embed="rId5">
            <a:clrChange>
              <a:clrFrom>
                <a:srgbClr val="FFFFFF"/>
              </a:clrFrom>
              <a:clrTo>
                <a:srgbClr val="FFFFFF">
                  <a:alpha val="0"/>
                </a:srgbClr>
              </a:clrTo>
            </a:clrChange>
          </a:blip>
          <a:stretch>
            <a:fillRect/>
          </a:stretch>
        </p:blipFill>
        <p:spPr>
          <a:xfrm>
            <a:off x="582217" y="2460861"/>
            <a:ext cx="1665853" cy="1217771"/>
          </a:xfrm>
          <a:prstGeom prst="rect">
            <a:avLst/>
          </a:prstGeom>
        </p:spPr>
      </p:pic>
      <p:pic>
        <p:nvPicPr>
          <p:cNvPr id="12" name="図 11"/>
          <p:cNvPicPr>
            <a:picLocks noChangeAspect="1"/>
          </p:cNvPicPr>
          <p:nvPr/>
        </p:nvPicPr>
        <p:blipFill>
          <a:blip r:embed="rId6">
            <a:clrChange>
              <a:clrFrom>
                <a:srgbClr val="FFFFFF"/>
              </a:clrFrom>
              <a:clrTo>
                <a:srgbClr val="FFFFFF">
                  <a:alpha val="0"/>
                </a:srgbClr>
              </a:clrTo>
            </a:clrChange>
          </a:blip>
          <a:stretch>
            <a:fillRect/>
          </a:stretch>
        </p:blipFill>
        <p:spPr>
          <a:xfrm>
            <a:off x="759975" y="4897451"/>
            <a:ext cx="1219937" cy="1501462"/>
          </a:xfrm>
          <a:prstGeom prst="rect">
            <a:avLst/>
          </a:prstGeom>
        </p:spPr>
      </p:pic>
      <p:pic>
        <p:nvPicPr>
          <p:cNvPr id="13" name="図 12"/>
          <p:cNvPicPr>
            <a:picLocks noChangeAspect="1"/>
          </p:cNvPicPr>
          <p:nvPr/>
        </p:nvPicPr>
        <p:blipFill>
          <a:blip r:embed="rId7">
            <a:clrChange>
              <a:clrFrom>
                <a:srgbClr val="FFFFFF"/>
              </a:clrFrom>
              <a:clrTo>
                <a:srgbClr val="FFFFFF">
                  <a:alpha val="0"/>
                </a:srgbClr>
              </a:clrTo>
            </a:clrChange>
          </a:blip>
          <a:stretch>
            <a:fillRect/>
          </a:stretch>
        </p:blipFill>
        <p:spPr>
          <a:xfrm>
            <a:off x="2567845" y="5412158"/>
            <a:ext cx="1489160" cy="994329"/>
          </a:xfrm>
          <a:prstGeom prst="rect">
            <a:avLst/>
          </a:prstGeom>
        </p:spPr>
      </p:pic>
      <p:pic>
        <p:nvPicPr>
          <p:cNvPr id="14" name="図 13"/>
          <p:cNvPicPr>
            <a:picLocks noChangeAspect="1"/>
          </p:cNvPicPr>
          <p:nvPr/>
        </p:nvPicPr>
        <p:blipFill>
          <a:blip r:embed="rId8">
            <a:clrChange>
              <a:clrFrom>
                <a:srgbClr val="FFFFFF"/>
              </a:clrFrom>
              <a:clrTo>
                <a:srgbClr val="FFFFFF">
                  <a:alpha val="0"/>
                </a:srgbClr>
              </a:clrTo>
            </a:clrChange>
          </a:blip>
          <a:stretch>
            <a:fillRect/>
          </a:stretch>
        </p:blipFill>
        <p:spPr>
          <a:xfrm>
            <a:off x="2653241" y="4424909"/>
            <a:ext cx="805274" cy="820187"/>
          </a:xfrm>
          <a:prstGeom prst="rect">
            <a:avLst/>
          </a:prstGeom>
        </p:spPr>
      </p:pic>
      <p:pic>
        <p:nvPicPr>
          <p:cNvPr id="15" name="図 14"/>
          <p:cNvPicPr>
            <a:picLocks noChangeAspect="1"/>
          </p:cNvPicPr>
          <p:nvPr/>
        </p:nvPicPr>
        <p:blipFill>
          <a:blip r:embed="rId9"/>
          <a:stretch>
            <a:fillRect/>
          </a:stretch>
        </p:blipFill>
        <p:spPr>
          <a:xfrm>
            <a:off x="3521923" y="4424909"/>
            <a:ext cx="535082" cy="792713"/>
          </a:xfrm>
          <a:prstGeom prst="rect">
            <a:avLst/>
          </a:prstGeom>
        </p:spPr>
      </p:pic>
      <p:pic>
        <p:nvPicPr>
          <p:cNvPr id="17" name="図 16"/>
          <p:cNvPicPr>
            <a:picLocks noChangeAspect="1"/>
          </p:cNvPicPr>
          <p:nvPr/>
        </p:nvPicPr>
        <p:blipFill>
          <a:blip r:embed="rId10"/>
          <a:stretch>
            <a:fillRect/>
          </a:stretch>
        </p:blipFill>
        <p:spPr>
          <a:xfrm>
            <a:off x="7162324" y="3287495"/>
            <a:ext cx="1673444" cy="1369777"/>
          </a:xfrm>
          <a:prstGeom prst="rect">
            <a:avLst/>
          </a:prstGeom>
          <a:effectLst>
            <a:outerShdw blurRad="50800" dist="38100" dir="5400000" algn="t" rotWithShape="0">
              <a:prstClr val="black">
                <a:alpha val="40000"/>
              </a:prstClr>
            </a:outerShdw>
          </a:effectLst>
        </p:spPr>
      </p:pic>
      <p:pic>
        <p:nvPicPr>
          <p:cNvPr id="19" name="図 18"/>
          <p:cNvPicPr>
            <a:picLocks noChangeAspect="1"/>
          </p:cNvPicPr>
          <p:nvPr/>
        </p:nvPicPr>
        <p:blipFill>
          <a:blip r:embed="rId11"/>
          <a:stretch>
            <a:fillRect/>
          </a:stretch>
        </p:blipFill>
        <p:spPr>
          <a:xfrm>
            <a:off x="4920881" y="156772"/>
            <a:ext cx="3275765" cy="3275765"/>
          </a:xfrm>
          <a:prstGeom prst="rect">
            <a:avLst/>
          </a:prstGeom>
        </p:spPr>
      </p:pic>
      <p:cxnSp>
        <p:nvCxnSpPr>
          <p:cNvPr id="21" name="直線コネクタ 20"/>
          <p:cNvCxnSpPr/>
          <p:nvPr/>
        </p:nvCxnSpPr>
        <p:spPr>
          <a:xfrm>
            <a:off x="7579894" y="2674994"/>
            <a:ext cx="160458" cy="612501"/>
          </a:xfrm>
          <a:prstGeom prst="line">
            <a:avLst/>
          </a:prstGeom>
          <a:ln w="7620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7061485" y="4776792"/>
            <a:ext cx="1826141"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インプランタブル</a:t>
            </a:r>
            <a:endParaRPr kumimoji="1" lang="ja-JP" altLang="en-US" sz="1600" b="1" dirty="0">
              <a:solidFill>
                <a:srgbClr val="0432FF"/>
              </a:solidFill>
              <a:latin typeface="Meiryo" charset="-128"/>
              <a:ea typeface="Meiryo" charset="-128"/>
              <a:cs typeface="Meiryo" charset="-128"/>
            </a:endParaRPr>
          </a:p>
        </p:txBody>
      </p:sp>
      <p:sp>
        <p:nvSpPr>
          <p:cNvPr id="23" name="テキスト ボックス 22"/>
          <p:cNvSpPr txBox="1"/>
          <p:nvPr/>
        </p:nvSpPr>
        <p:spPr>
          <a:xfrm>
            <a:off x="2677672" y="5210083"/>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ウェアラブル</a:t>
            </a:r>
            <a:endParaRPr kumimoji="1" lang="ja-JP" altLang="en-US" sz="1600" b="1" dirty="0">
              <a:solidFill>
                <a:srgbClr val="0432FF"/>
              </a:solidFill>
              <a:latin typeface="Meiryo" charset="-128"/>
              <a:ea typeface="Meiryo" charset="-128"/>
              <a:cs typeface="Meiryo" charset="-128"/>
            </a:endParaRPr>
          </a:p>
        </p:txBody>
      </p:sp>
      <p:sp>
        <p:nvSpPr>
          <p:cNvPr id="24" name="テキスト ボックス 23"/>
          <p:cNvSpPr txBox="1"/>
          <p:nvPr/>
        </p:nvSpPr>
        <p:spPr>
          <a:xfrm>
            <a:off x="866381" y="4488693"/>
            <a:ext cx="1005403"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モバイル</a:t>
            </a:r>
            <a:endParaRPr kumimoji="1" lang="ja-JP" altLang="en-US" sz="1600" b="1" dirty="0">
              <a:solidFill>
                <a:srgbClr val="0432FF"/>
              </a:solidFill>
              <a:latin typeface="Meiryo" charset="-128"/>
              <a:ea typeface="Meiryo" charset="-128"/>
              <a:cs typeface="Meiryo" charset="-128"/>
            </a:endParaRPr>
          </a:p>
        </p:txBody>
      </p:sp>
      <p:sp>
        <p:nvSpPr>
          <p:cNvPr id="25" name="テキスト ボックス 24"/>
          <p:cNvSpPr txBox="1"/>
          <p:nvPr/>
        </p:nvSpPr>
        <p:spPr>
          <a:xfrm>
            <a:off x="2215160" y="2798057"/>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デスクトップ</a:t>
            </a:r>
            <a:endParaRPr kumimoji="1" lang="ja-JP" altLang="en-US" sz="1600" b="1" dirty="0">
              <a:solidFill>
                <a:srgbClr val="0432FF"/>
              </a:solidFill>
              <a:latin typeface="Meiryo" charset="-128"/>
              <a:ea typeface="Meiryo" charset="-128"/>
              <a:cs typeface="Meiryo" charset="-128"/>
            </a:endParaRPr>
          </a:p>
        </p:txBody>
      </p:sp>
      <p:sp>
        <p:nvSpPr>
          <p:cNvPr id="26" name="テキスト ボックス 25"/>
          <p:cNvSpPr txBox="1"/>
          <p:nvPr/>
        </p:nvSpPr>
        <p:spPr>
          <a:xfrm>
            <a:off x="5569628" y="1684396"/>
            <a:ext cx="1800494" cy="646331"/>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インターネット</a:t>
            </a:r>
            <a:endParaRPr kumimoji="1" lang="en-US" altLang="ja-JP"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&amp; </a:t>
            </a:r>
            <a:r>
              <a:rPr lang="ja-JP" altLang="en-US" dirty="0" smtClean="0">
                <a:solidFill>
                  <a:srgbClr val="0432FF"/>
                </a:solidFill>
                <a:latin typeface="Meiryo" charset="-128"/>
                <a:ea typeface="Meiryo" charset="-128"/>
                <a:cs typeface="Meiryo" charset="-128"/>
              </a:rPr>
              <a:t>クラウド</a:t>
            </a:r>
            <a:endParaRPr kumimoji="1" lang="ja-JP" altLang="en-US" dirty="0">
              <a:solidFill>
                <a:srgbClr val="0432FF"/>
              </a:solidFill>
              <a:latin typeface="Meiryo" charset="-128"/>
              <a:ea typeface="Meiryo" charset="-128"/>
              <a:cs typeface="Meiryo" charset="-128"/>
            </a:endParaRPr>
          </a:p>
        </p:txBody>
      </p:sp>
      <p:cxnSp>
        <p:nvCxnSpPr>
          <p:cNvPr id="27" name="直線コネクタ 26"/>
          <p:cNvCxnSpPr/>
          <p:nvPr/>
        </p:nvCxnSpPr>
        <p:spPr>
          <a:xfrm flipH="1">
            <a:off x="2787418" y="2342484"/>
            <a:ext cx="2391512" cy="1165708"/>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3484065" y="2622821"/>
            <a:ext cx="2031282" cy="1848650"/>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6662531" y="2665559"/>
            <a:ext cx="418514" cy="2781452"/>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H="1">
            <a:off x="1862180" y="2525206"/>
            <a:ext cx="3466185" cy="2626271"/>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9" name="図 8"/>
          <p:cNvPicPr>
            <a:picLocks noChangeAspect="1"/>
          </p:cNvPicPr>
          <p:nvPr/>
        </p:nvPicPr>
        <p:blipFill>
          <a:blip r:embed="rId12">
            <a:clrChange>
              <a:clrFrom>
                <a:srgbClr val="FFFFFF"/>
              </a:clrFrom>
              <a:clrTo>
                <a:srgbClr val="FFFFFF">
                  <a:alpha val="0"/>
                </a:srgbClr>
              </a:clrTo>
            </a:clrChange>
          </a:blip>
          <a:stretch>
            <a:fillRect/>
          </a:stretch>
        </p:blipFill>
        <p:spPr>
          <a:xfrm>
            <a:off x="1114530" y="3432537"/>
            <a:ext cx="2020654" cy="1010327"/>
          </a:xfrm>
          <a:prstGeom prst="rect">
            <a:avLst/>
          </a:prstGeom>
        </p:spPr>
      </p:pic>
      <p:cxnSp>
        <p:nvCxnSpPr>
          <p:cNvPr id="56" name="直線コネクタ 55"/>
          <p:cNvCxnSpPr/>
          <p:nvPr/>
        </p:nvCxnSpPr>
        <p:spPr>
          <a:xfrm flipH="1">
            <a:off x="2213786" y="2018089"/>
            <a:ext cx="2915087" cy="710374"/>
          </a:xfrm>
          <a:prstGeom prst="line">
            <a:avLst/>
          </a:prstGeom>
          <a:ln w="3175">
            <a:solidFill>
              <a:srgbClr val="00B0F0"/>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2951043" y="892934"/>
            <a:ext cx="1620957"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メインフレーム</a:t>
            </a:r>
            <a:endParaRPr kumimoji="1" lang="ja-JP" altLang="en-US" sz="1600" b="1" dirty="0">
              <a:solidFill>
                <a:srgbClr val="0432FF"/>
              </a:solidFill>
              <a:latin typeface="Meiryo" charset="-128"/>
              <a:ea typeface="Meiryo" charset="-128"/>
              <a:cs typeface="Meiryo" charset="-128"/>
            </a:endParaRPr>
          </a:p>
        </p:txBody>
      </p:sp>
      <p:pic>
        <p:nvPicPr>
          <p:cNvPr id="11" name="図 10"/>
          <p:cNvPicPr>
            <a:picLocks noChangeAspect="1"/>
          </p:cNvPicPr>
          <p:nvPr/>
        </p:nvPicPr>
        <p:blipFill>
          <a:blip r:embed="rId13"/>
          <a:stretch>
            <a:fillRect/>
          </a:stretch>
        </p:blipFill>
        <p:spPr>
          <a:xfrm>
            <a:off x="4333322" y="4523644"/>
            <a:ext cx="1010280" cy="1010280"/>
          </a:xfrm>
          <a:prstGeom prst="rect">
            <a:avLst/>
          </a:prstGeom>
        </p:spPr>
      </p:pic>
      <p:pic>
        <p:nvPicPr>
          <p:cNvPr id="18" name="図 17"/>
          <p:cNvPicPr>
            <a:picLocks noChangeAspect="1"/>
          </p:cNvPicPr>
          <p:nvPr/>
        </p:nvPicPr>
        <p:blipFill>
          <a:blip r:embed="rId14"/>
          <a:stretch>
            <a:fillRect/>
          </a:stretch>
        </p:blipFill>
        <p:spPr>
          <a:xfrm>
            <a:off x="4649807" y="5251265"/>
            <a:ext cx="1620208" cy="1147648"/>
          </a:xfrm>
          <a:prstGeom prst="rect">
            <a:avLst/>
          </a:prstGeom>
        </p:spPr>
      </p:pic>
      <p:pic>
        <p:nvPicPr>
          <p:cNvPr id="20" name="図 19"/>
          <p:cNvPicPr>
            <a:picLocks noChangeAspect="1"/>
          </p:cNvPicPr>
          <p:nvPr/>
        </p:nvPicPr>
        <p:blipFill>
          <a:blip r:embed="rId15">
            <a:clrChange>
              <a:clrFrom>
                <a:srgbClr val="FFFFFF"/>
              </a:clrFrom>
              <a:clrTo>
                <a:srgbClr val="FFFFFF">
                  <a:alpha val="0"/>
                </a:srgbClr>
              </a:clrTo>
            </a:clrChange>
          </a:blip>
          <a:stretch>
            <a:fillRect/>
          </a:stretch>
        </p:blipFill>
        <p:spPr>
          <a:xfrm>
            <a:off x="4155103" y="5731891"/>
            <a:ext cx="1023827" cy="682551"/>
          </a:xfrm>
          <a:prstGeom prst="rect">
            <a:avLst/>
          </a:prstGeom>
        </p:spPr>
      </p:pic>
      <p:sp>
        <p:nvSpPr>
          <p:cNvPr id="39" name="テキスト ボックス 38"/>
          <p:cNvSpPr txBox="1"/>
          <p:nvPr/>
        </p:nvSpPr>
        <p:spPr>
          <a:xfrm>
            <a:off x="4480542" y="5424046"/>
            <a:ext cx="800219" cy="338554"/>
          </a:xfrm>
          <a:prstGeom prst="rect">
            <a:avLst/>
          </a:prstGeom>
          <a:noFill/>
        </p:spPr>
        <p:txBody>
          <a:bodyPr wrap="none" rtlCol="0">
            <a:spAutoFit/>
          </a:bodyPr>
          <a:lstStyle/>
          <a:p>
            <a:r>
              <a:rPr lang="ja-JP" altLang="en-US" sz="1600" b="1" dirty="0" smtClean="0">
                <a:solidFill>
                  <a:srgbClr val="0432FF"/>
                </a:solidFill>
                <a:latin typeface="Meiryo" charset="-128"/>
                <a:ea typeface="Meiryo" charset="-128"/>
                <a:cs typeface="Meiryo" charset="-128"/>
              </a:rPr>
              <a:t>ホーム</a:t>
            </a:r>
            <a:endParaRPr kumimoji="1" lang="ja-JP" altLang="en-US" sz="1600" b="1" dirty="0">
              <a:solidFill>
                <a:srgbClr val="0432FF"/>
              </a:solidFill>
              <a:latin typeface="Meiryo" charset="-128"/>
              <a:ea typeface="Meiryo" charset="-128"/>
              <a:cs typeface="Meiryo" charset="-128"/>
            </a:endParaRPr>
          </a:p>
        </p:txBody>
      </p:sp>
      <p:cxnSp>
        <p:nvCxnSpPr>
          <p:cNvPr id="41" name="直線コネクタ 40"/>
          <p:cNvCxnSpPr/>
          <p:nvPr/>
        </p:nvCxnSpPr>
        <p:spPr>
          <a:xfrm flipH="1">
            <a:off x="5317888" y="2674994"/>
            <a:ext cx="756710" cy="2200565"/>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7802894" y="2871104"/>
            <a:ext cx="1107996" cy="369332"/>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ブレイン・マシン</a:t>
            </a:r>
            <a:endParaRPr kumimoji="1" lang="en-US" altLang="ja-JP" sz="900" b="1" dirty="0" smtClean="0">
              <a:solidFill>
                <a:srgbClr val="0432FF"/>
              </a:solidFill>
              <a:latin typeface="Meiryo" charset="-128"/>
              <a:ea typeface="Meiryo" charset="-128"/>
              <a:cs typeface="Meiryo" charset="-128"/>
            </a:endParaRPr>
          </a:p>
          <a:p>
            <a:r>
              <a:rPr lang="ja-JP" altLang="en-US" sz="900" b="1" dirty="0" smtClean="0">
                <a:solidFill>
                  <a:srgbClr val="0432FF"/>
                </a:solidFill>
                <a:latin typeface="Meiryo" charset="-128"/>
                <a:ea typeface="Meiryo" charset="-128"/>
                <a:cs typeface="Meiryo" charset="-128"/>
              </a:rPr>
              <a:t>インターフェイス</a:t>
            </a:r>
            <a:endParaRPr kumimoji="1" lang="ja-JP" altLang="en-US" sz="900" b="1" dirty="0">
              <a:solidFill>
                <a:srgbClr val="0432FF"/>
              </a:solidFill>
              <a:latin typeface="Meiryo" charset="-128"/>
              <a:ea typeface="Meiryo" charset="-128"/>
              <a:cs typeface="Meiryo" charset="-128"/>
            </a:endParaRPr>
          </a:p>
        </p:txBody>
      </p:sp>
      <p:sp>
        <p:nvSpPr>
          <p:cNvPr id="43" name="テキスト ボックス 42"/>
          <p:cNvSpPr txBox="1"/>
          <p:nvPr/>
        </p:nvSpPr>
        <p:spPr>
          <a:xfrm>
            <a:off x="3182009" y="2231186"/>
            <a:ext cx="1082348"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キーボード</a:t>
            </a:r>
            <a:endParaRPr kumimoji="1" lang="ja-JP" altLang="en-US" sz="1400" dirty="0">
              <a:solidFill>
                <a:srgbClr val="00B050"/>
              </a:solidFill>
              <a:latin typeface="Meiryo" charset="-128"/>
              <a:ea typeface="Meiryo" charset="-128"/>
              <a:cs typeface="Meiryo" charset="-128"/>
            </a:endParaRPr>
          </a:p>
        </p:txBody>
      </p:sp>
      <p:sp>
        <p:nvSpPr>
          <p:cNvPr id="48" name="テキスト ボックス 47"/>
          <p:cNvSpPr txBox="1"/>
          <p:nvPr/>
        </p:nvSpPr>
        <p:spPr>
          <a:xfrm>
            <a:off x="3369907" y="3206205"/>
            <a:ext cx="723275"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タッチ</a:t>
            </a:r>
            <a:endParaRPr kumimoji="1" lang="ja-JP" altLang="en-US" sz="1400" dirty="0">
              <a:solidFill>
                <a:srgbClr val="00B050"/>
              </a:solidFill>
              <a:latin typeface="Meiryo" charset="-128"/>
              <a:ea typeface="Meiryo" charset="-128"/>
              <a:cs typeface="Meiryo" charset="-128"/>
            </a:endParaRPr>
          </a:p>
        </p:txBody>
      </p:sp>
      <p:sp>
        <p:nvSpPr>
          <p:cNvPr id="49" name="テキスト ボックス 48"/>
          <p:cNvSpPr txBox="1"/>
          <p:nvPr/>
        </p:nvSpPr>
        <p:spPr>
          <a:xfrm>
            <a:off x="2884233" y="4028008"/>
            <a:ext cx="902811"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センサー</a:t>
            </a:r>
            <a:endParaRPr kumimoji="1" lang="ja-JP" altLang="en-US" sz="1400" dirty="0">
              <a:solidFill>
                <a:srgbClr val="00B050"/>
              </a:solidFill>
              <a:latin typeface="Meiryo" charset="-128"/>
              <a:ea typeface="Meiryo" charset="-128"/>
              <a:cs typeface="Meiryo" charset="-128"/>
            </a:endParaRPr>
          </a:p>
        </p:txBody>
      </p:sp>
      <p:sp>
        <p:nvSpPr>
          <p:cNvPr id="50" name="テキスト ボックス 49"/>
          <p:cNvSpPr txBox="1"/>
          <p:nvPr/>
        </p:nvSpPr>
        <p:spPr>
          <a:xfrm>
            <a:off x="4667016" y="4393889"/>
            <a:ext cx="543739"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音声</a:t>
            </a:r>
            <a:endParaRPr kumimoji="1" lang="ja-JP" altLang="en-US" sz="1400" dirty="0">
              <a:solidFill>
                <a:srgbClr val="00B050"/>
              </a:solidFill>
              <a:latin typeface="Meiryo" charset="-128"/>
              <a:ea typeface="Meiryo" charset="-128"/>
              <a:cs typeface="Meiryo" charset="-128"/>
            </a:endParaRPr>
          </a:p>
        </p:txBody>
      </p:sp>
      <p:sp>
        <p:nvSpPr>
          <p:cNvPr id="51" name="テキスト ボックス 50"/>
          <p:cNvSpPr txBox="1"/>
          <p:nvPr/>
        </p:nvSpPr>
        <p:spPr>
          <a:xfrm>
            <a:off x="6725642" y="2914557"/>
            <a:ext cx="902811" cy="307777"/>
          </a:xfrm>
          <a:prstGeom prst="rect">
            <a:avLst/>
          </a:prstGeom>
          <a:noFill/>
        </p:spPr>
        <p:txBody>
          <a:bodyPr wrap="none" rtlCol="0">
            <a:spAutoFit/>
          </a:bodyPr>
          <a:lstStyle/>
          <a:p>
            <a:r>
              <a:rPr lang="ja-JP" altLang="en-US" sz="1400" dirty="0" smtClean="0">
                <a:solidFill>
                  <a:srgbClr val="00B050"/>
                </a:solidFill>
                <a:latin typeface="Meiryo" charset="-128"/>
                <a:ea typeface="Meiryo" charset="-128"/>
                <a:cs typeface="Meiryo" charset="-128"/>
              </a:rPr>
              <a:t>生体器官</a:t>
            </a:r>
            <a:endParaRPr kumimoji="1" lang="ja-JP" altLang="en-US" sz="14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353329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人工知能とは何か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257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人工知能と人間の進化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8884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操作の無意識化と利用者の拡大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9" name="正方形/長方形 8"/>
          <p:cNvSpPr/>
          <p:nvPr/>
        </p:nvSpPr>
        <p:spPr>
          <a:xfrm>
            <a:off x="1374310" y="3974814"/>
            <a:ext cx="2088232" cy="168643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642562" y="3172777"/>
            <a:ext cx="2088232" cy="2488545"/>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910814" y="1772816"/>
            <a:ext cx="2088232" cy="38884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3"/>
          <a:stretch>
            <a:fillRect/>
          </a:stretch>
        </p:blipFill>
        <p:spPr>
          <a:xfrm>
            <a:off x="4195831" y="4437762"/>
            <a:ext cx="1066911" cy="1166023"/>
          </a:xfrm>
          <a:prstGeom prst="rect">
            <a:avLst/>
          </a:prstGeom>
        </p:spPr>
      </p:pic>
      <p:pic>
        <p:nvPicPr>
          <p:cNvPr id="14" name="図 13"/>
          <p:cNvPicPr>
            <a:picLocks noChangeAspect="1"/>
          </p:cNvPicPr>
          <p:nvPr/>
        </p:nvPicPr>
        <p:blipFill>
          <a:blip r:embed="rId4"/>
          <a:stretch>
            <a:fillRect/>
          </a:stretch>
        </p:blipFill>
        <p:spPr>
          <a:xfrm>
            <a:off x="1806358" y="4464975"/>
            <a:ext cx="1319404" cy="1166023"/>
          </a:xfrm>
          <a:prstGeom prst="rect">
            <a:avLst/>
          </a:prstGeom>
        </p:spPr>
      </p:pic>
      <p:pic>
        <p:nvPicPr>
          <p:cNvPr id="15" name="図 14"/>
          <p:cNvPicPr>
            <a:picLocks noChangeAspect="1"/>
          </p:cNvPicPr>
          <p:nvPr/>
        </p:nvPicPr>
        <p:blipFill>
          <a:blip r:embed="rId5"/>
          <a:stretch>
            <a:fillRect/>
          </a:stretch>
        </p:blipFill>
        <p:spPr>
          <a:xfrm>
            <a:off x="6198846" y="4334854"/>
            <a:ext cx="1609415" cy="1398403"/>
          </a:xfrm>
          <a:prstGeom prst="rect">
            <a:avLst/>
          </a:prstGeom>
        </p:spPr>
      </p:pic>
      <p:sp>
        <p:nvSpPr>
          <p:cNvPr id="17" name="正方形/長方形 16"/>
          <p:cNvSpPr/>
          <p:nvPr/>
        </p:nvSpPr>
        <p:spPr>
          <a:xfrm flipH="1">
            <a:off x="7165572" y="4334854"/>
            <a:ext cx="689458" cy="129614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6"/>
          <a:stretch>
            <a:fillRect/>
          </a:stretch>
        </p:blipFill>
        <p:spPr>
          <a:xfrm>
            <a:off x="7073729" y="4550879"/>
            <a:ext cx="784536" cy="942400"/>
          </a:xfrm>
          <a:prstGeom prst="rect">
            <a:avLst/>
          </a:prstGeom>
        </p:spPr>
      </p:pic>
      <p:sp>
        <p:nvSpPr>
          <p:cNvPr id="18" name="上矢印 17"/>
          <p:cNvSpPr/>
          <p:nvPr/>
        </p:nvSpPr>
        <p:spPr>
          <a:xfrm>
            <a:off x="1806358" y="2894694"/>
            <a:ext cx="1301402" cy="1302232"/>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a:off x="4035977" y="2319081"/>
            <a:ext cx="1301402" cy="105450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a:off x="6352852" y="1310518"/>
            <a:ext cx="1301402" cy="678327"/>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194190" y="3390310"/>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4442288" y="2715035"/>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6731683" y="1439197"/>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4" name="右矢印 23"/>
          <p:cNvSpPr/>
          <p:nvPr/>
        </p:nvSpPr>
        <p:spPr>
          <a:xfrm>
            <a:off x="1401790" y="5751070"/>
            <a:ext cx="6624736" cy="6480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利用者の拡大</a:t>
            </a:r>
            <a:endParaRPr kumimoji="1" lang="ja-JP" altLang="en-US" sz="1400" dirty="0">
              <a:solidFill>
                <a:srgbClr val="FFFFFF"/>
              </a:solidFill>
              <a:latin typeface="Meiryo" charset="-128"/>
              <a:ea typeface="Meiryo" charset="-128"/>
              <a:cs typeface="Meiryo" charset="-128"/>
            </a:endParaRPr>
          </a:p>
        </p:txBody>
      </p:sp>
      <p:sp>
        <p:nvSpPr>
          <p:cNvPr id="25" name="テキスト ボックス 24"/>
          <p:cNvSpPr txBox="1"/>
          <p:nvPr/>
        </p:nvSpPr>
        <p:spPr>
          <a:xfrm>
            <a:off x="1607948" y="4311086"/>
            <a:ext cx="1620957"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キーボード操作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081384" y="3820925"/>
            <a:ext cx="1210589"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タッチ操作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7" name="テキスト ボックス 26"/>
          <p:cNvSpPr txBox="1"/>
          <p:nvPr/>
        </p:nvSpPr>
        <p:spPr>
          <a:xfrm>
            <a:off x="6500851" y="3322404"/>
            <a:ext cx="1005403"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音声操作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8" name="上矢印 27"/>
          <p:cNvSpPr/>
          <p:nvPr/>
        </p:nvSpPr>
        <p:spPr>
          <a:xfrm>
            <a:off x="622912" y="1310518"/>
            <a:ext cx="720080" cy="435073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操作の無意識化</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55566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矢印 20"/>
          <p:cNvSpPr/>
          <p:nvPr/>
        </p:nvSpPr>
        <p:spPr>
          <a:xfrm>
            <a:off x="3203848" y="4683926"/>
            <a:ext cx="2736304" cy="67385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02143" y="785539"/>
            <a:ext cx="6139714" cy="38164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自動化・自律化によってもたらされる進歩・進化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2231740" y="1505618"/>
            <a:ext cx="4608512" cy="252028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599892" y="2162753"/>
            <a:ext cx="1944216" cy="12150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意識しなければ</a:t>
            </a:r>
            <a:endParaRPr kumimoji="1" lang="en-US" altLang="ja-JP" b="1"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できないこと</a:t>
            </a:r>
            <a:endParaRPr kumimoji="1" lang="ja-JP" altLang="en-US" dirty="0">
              <a:solidFill>
                <a:srgbClr val="FFFFFF"/>
              </a:solidFill>
              <a:latin typeface="Meiryo" charset="-128"/>
              <a:ea typeface="Meiryo" charset="-128"/>
              <a:cs typeface="Meiryo" charset="-128"/>
            </a:endParaRPr>
          </a:p>
        </p:txBody>
      </p:sp>
      <p:sp>
        <p:nvSpPr>
          <p:cNvPr id="6" name="右矢印 5"/>
          <p:cNvSpPr/>
          <p:nvPr/>
        </p:nvSpPr>
        <p:spPr>
          <a:xfrm rot="1959700">
            <a:off x="2223113"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rot="19640300" flipV="1">
            <a:off x="2223112"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8" name="テキスト ボックス 7"/>
          <p:cNvSpPr txBox="1"/>
          <p:nvPr/>
        </p:nvSpPr>
        <p:spPr>
          <a:xfrm rot="19609784">
            <a:off x="2543082"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9" name="右矢印 8"/>
          <p:cNvSpPr/>
          <p:nvPr/>
        </p:nvSpPr>
        <p:spPr>
          <a:xfrm rot="19640300" flipH="1">
            <a:off x="5480727"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10" name="右矢印 9"/>
          <p:cNvSpPr/>
          <p:nvPr/>
        </p:nvSpPr>
        <p:spPr>
          <a:xfrm rot="1959700" flipH="1" flipV="1">
            <a:off x="5480726"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11" name="テキスト ボックス 10"/>
          <p:cNvSpPr txBox="1"/>
          <p:nvPr/>
        </p:nvSpPr>
        <p:spPr>
          <a:xfrm rot="1990216" flipH="1">
            <a:off x="5800696"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12" name="テキスト ボックス 11"/>
          <p:cNvSpPr txBox="1"/>
          <p:nvPr/>
        </p:nvSpPr>
        <p:spPr>
          <a:xfrm>
            <a:off x="3671754" y="1178356"/>
            <a:ext cx="1800493" cy="646331"/>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意識しなくても</a:t>
            </a:r>
            <a:endParaRPr kumimoji="1" lang="en-US" altLang="ja-JP" b="1" dirty="0" smtClean="0">
              <a:solidFill>
                <a:schemeClr val="bg1"/>
              </a:solidFill>
              <a:latin typeface="Meiryo" charset="-128"/>
              <a:ea typeface="Meiryo" charset="-128"/>
              <a:cs typeface="Meiryo" charset="-128"/>
            </a:endParaRPr>
          </a:p>
          <a:p>
            <a:pPr algn="ctr"/>
            <a:r>
              <a:rPr kumimoji="1" lang="ja-JP" altLang="en-US" dirty="0" smtClean="0">
                <a:solidFill>
                  <a:schemeClr val="bg1"/>
                </a:solidFill>
                <a:latin typeface="Meiryo" charset="-128"/>
                <a:ea typeface="Meiryo" charset="-128"/>
                <a:cs typeface="Meiryo" charset="-128"/>
              </a:rPr>
              <a:t>できること</a:t>
            </a:r>
            <a:endParaRPr kumimoji="1" lang="ja-JP" altLang="en-US" dirty="0">
              <a:solidFill>
                <a:schemeClr val="bg1"/>
              </a:solidFill>
              <a:latin typeface="Meiryo" charset="-128"/>
              <a:ea typeface="Meiryo" charset="-128"/>
              <a:cs typeface="Meiryo" charset="-128"/>
            </a:endParaRPr>
          </a:p>
        </p:txBody>
      </p:sp>
      <p:sp>
        <p:nvSpPr>
          <p:cNvPr id="14" name="テキスト ボックス 13"/>
          <p:cNvSpPr txBox="1"/>
          <p:nvPr/>
        </p:nvSpPr>
        <p:spPr>
          <a:xfrm>
            <a:off x="3966705" y="4168495"/>
            <a:ext cx="1210589"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肉体労働</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3930702" y="3534179"/>
            <a:ext cx="1210589"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知識労働</a:t>
            </a:r>
            <a:endParaRPr kumimoji="1" lang="ja-JP" altLang="en-US" sz="2000" dirty="0">
              <a:solidFill>
                <a:schemeClr val="bg1"/>
              </a:solidFill>
              <a:latin typeface="Meiryo" charset="-128"/>
              <a:ea typeface="Meiryo" charset="-128"/>
              <a:cs typeface="Meiryo" charset="-128"/>
            </a:endParaRPr>
          </a:p>
        </p:txBody>
      </p:sp>
      <p:sp>
        <p:nvSpPr>
          <p:cNvPr id="16" name="テキスト ボックス 15"/>
          <p:cNvSpPr txBox="1"/>
          <p:nvPr/>
        </p:nvSpPr>
        <p:spPr>
          <a:xfrm>
            <a:off x="1550303" y="4797152"/>
            <a:ext cx="1362874" cy="461665"/>
          </a:xfrm>
          <a:prstGeom prst="rect">
            <a:avLst/>
          </a:prstGeom>
          <a:noFill/>
        </p:spPr>
        <p:txBody>
          <a:bodyPr wrap="none" rtlCol="0">
            <a:spAutoFit/>
          </a:bodyPr>
          <a:lstStyle/>
          <a:p>
            <a:pPr algn="ctr"/>
            <a:r>
              <a:rPr kumimoji="1" lang="ja-JP" altLang="en-US" sz="2400" b="1" dirty="0" smtClean="0">
                <a:solidFill>
                  <a:srgbClr val="00B050"/>
                </a:solidFill>
              </a:rPr>
              <a:t>意識する</a:t>
            </a:r>
            <a:endParaRPr kumimoji="1" lang="ja-JP" altLang="en-US" sz="2400" b="1" dirty="0">
              <a:solidFill>
                <a:srgbClr val="00B050"/>
              </a:solidFill>
            </a:endParaRPr>
          </a:p>
        </p:txBody>
      </p:sp>
      <p:sp>
        <p:nvSpPr>
          <p:cNvPr id="17" name="テキスト ボックス 16"/>
          <p:cNvSpPr txBox="1"/>
          <p:nvPr/>
        </p:nvSpPr>
        <p:spPr>
          <a:xfrm>
            <a:off x="6036930" y="4797152"/>
            <a:ext cx="1604927" cy="461665"/>
          </a:xfrm>
          <a:prstGeom prst="rect">
            <a:avLst/>
          </a:prstGeom>
          <a:noFill/>
        </p:spPr>
        <p:txBody>
          <a:bodyPr wrap="none" rtlCol="0">
            <a:spAutoFit/>
          </a:bodyPr>
          <a:lstStyle/>
          <a:p>
            <a:pPr algn="ctr"/>
            <a:r>
              <a:rPr kumimoji="1" lang="ja-JP" altLang="en-US" sz="2400" b="1" dirty="0" smtClean="0">
                <a:solidFill>
                  <a:srgbClr val="7030A0"/>
                </a:solidFill>
              </a:rPr>
              <a:t>意識しない</a:t>
            </a:r>
            <a:endParaRPr kumimoji="1" lang="ja-JP" altLang="en-US" sz="2400" b="1" dirty="0">
              <a:solidFill>
                <a:srgbClr val="7030A0"/>
              </a:solidFill>
            </a:endParaRPr>
          </a:p>
        </p:txBody>
      </p:sp>
      <p:sp>
        <p:nvSpPr>
          <p:cNvPr id="18" name="テキスト ボックス 17"/>
          <p:cNvSpPr txBox="1"/>
          <p:nvPr/>
        </p:nvSpPr>
        <p:spPr>
          <a:xfrm>
            <a:off x="3150844" y="5504458"/>
            <a:ext cx="2852063" cy="338554"/>
          </a:xfrm>
          <a:prstGeom prst="rect">
            <a:avLst/>
          </a:prstGeom>
          <a:noFill/>
        </p:spPr>
        <p:txBody>
          <a:bodyPr wrap="none" rtlCol="0">
            <a:spAutoFit/>
          </a:bodyPr>
          <a:lstStyle/>
          <a:p>
            <a:pPr algn="ctr"/>
            <a:r>
              <a:rPr kumimoji="1" lang="ja-JP" altLang="en-US" sz="1600" dirty="0" smtClean="0">
                <a:solidFill>
                  <a:srgbClr val="FF6666"/>
                </a:solidFill>
                <a:latin typeface="Meiryo" charset="-128"/>
                <a:ea typeface="Meiryo" charset="-128"/>
                <a:cs typeface="Meiryo" charset="-128"/>
              </a:rPr>
              <a:t>意識</a:t>
            </a:r>
            <a:r>
              <a:rPr kumimoji="1" lang="ja-JP" altLang="en-US" sz="1600" smtClean="0">
                <a:solidFill>
                  <a:srgbClr val="FF6666"/>
                </a:solidFill>
                <a:latin typeface="Meiryo" charset="-128"/>
                <a:ea typeface="Meiryo" charset="-128"/>
                <a:cs typeface="Meiryo" charset="-128"/>
              </a:rPr>
              <a:t>すべき新た</a:t>
            </a:r>
            <a:r>
              <a:rPr kumimoji="1" lang="ja-JP" altLang="en-US" sz="1600" dirty="0" smtClean="0">
                <a:solidFill>
                  <a:srgbClr val="FF6666"/>
                </a:solidFill>
                <a:latin typeface="Meiryo" charset="-128"/>
                <a:ea typeface="Meiryo" charset="-128"/>
                <a:cs typeface="Meiryo" charset="-128"/>
              </a:rPr>
              <a:t>な</a:t>
            </a:r>
            <a:r>
              <a:rPr kumimoji="1" lang="ja-JP" altLang="en-US" sz="1600" smtClean="0">
                <a:solidFill>
                  <a:srgbClr val="FF6666"/>
                </a:solidFill>
                <a:latin typeface="Meiryo" charset="-128"/>
                <a:ea typeface="Meiryo" charset="-128"/>
                <a:cs typeface="Meiryo" charset="-128"/>
              </a:rPr>
              <a:t>領域を拡大</a:t>
            </a:r>
            <a:endParaRPr kumimoji="1" lang="ja-JP" altLang="en-US" sz="1600" dirty="0">
              <a:solidFill>
                <a:srgbClr val="FF6666"/>
              </a:solidFill>
              <a:latin typeface="Meiryo" charset="-128"/>
              <a:ea typeface="Meiryo" charset="-128"/>
              <a:cs typeface="Meiryo" charset="-128"/>
            </a:endParaRPr>
          </a:p>
        </p:txBody>
      </p:sp>
      <p:sp>
        <p:nvSpPr>
          <p:cNvPr id="20" name="テキスト ボックス 19"/>
          <p:cNvSpPr txBox="1"/>
          <p:nvPr/>
        </p:nvSpPr>
        <p:spPr>
          <a:xfrm>
            <a:off x="3743907" y="4873516"/>
            <a:ext cx="1620958" cy="338554"/>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自動化・自律化</a:t>
            </a:r>
            <a:endParaRPr kumimoji="1" lang="ja-JP" altLang="en-US" sz="1600" dirty="0">
              <a:solidFill>
                <a:schemeClr val="bg1"/>
              </a:solidFill>
              <a:latin typeface="Meiryo" charset="-128"/>
              <a:ea typeface="Meiryo" charset="-128"/>
              <a:cs typeface="Meiryo" charset="-128"/>
            </a:endParaRPr>
          </a:p>
        </p:txBody>
      </p:sp>
      <p:sp>
        <p:nvSpPr>
          <p:cNvPr id="22" name="下カーブ矢印 21"/>
          <p:cNvSpPr/>
          <p:nvPr/>
        </p:nvSpPr>
        <p:spPr>
          <a:xfrm rot="10800000">
            <a:off x="2463712" y="5258817"/>
            <a:ext cx="4216573" cy="80738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515664" y="6144469"/>
            <a:ext cx="4185761" cy="461665"/>
          </a:xfrm>
          <a:prstGeom prst="rect">
            <a:avLst/>
          </a:prstGeom>
          <a:noFill/>
        </p:spPr>
        <p:txBody>
          <a:bodyPr wrap="none" rtlCol="0">
            <a:spAutoFit/>
          </a:bodyPr>
          <a:lstStyle/>
          <a:p>
            <a:pPr algn="ctr"/>
            <a:r>
              <a:rPr kumimoji="1" lang="ja-JP" altLang="en-US" sz="2400" dirty="0" smtClean="0">
                <a:solidFill>
                  <a:schemeClr val="accent6">
                    <a:lumMod val="75000"/>
                  </a:schemeClr>
                </a:solidFill>
                <a:latin typeface="Meiryo" charset="-128"/>
                <a:ea typeface="Meiryo" charset="-128"/>
                <a:cs typeface="Meiryo" charset="-128"/>
              </a:rPr>
              <a:t>人間</a:t>
            </a:r>
            <a:r>
              <a:rPr kumimoji="1" lang="ja-JP" altLang="en-US" sz="2400" smtClean="0">
                <a:solidFill>
                  <a:schemeClr val="accent6">
                    <a:lumMod val="75000"/>
                  </a:schemeClr>
                </a:solidFill>
                <a:latin typeface="Meiryo" charset="-128"/>
                <a:ea typeface="Meiryo" charset="-128"/>
                <a:cs typeface="Meiryo" charset="-128"/>
              </a:rPr>
              <a:t>独自の進歩・文明の進化</a:t>
            </a:r>
            <a:endParaRPr kumimoji="1" lang="ja-JP" altLang="en-US" sz="2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15779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586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smtClean="0">
                <a:solidFill>
                  <a:schemeClr val="accent6">
                    <a:lumMod val="50000"/>
                  </a:schemeClr>
                </a:solidFill>
                <a:latin typeface="Meiryo" charset="-128"/>
                <a:ea typeface="Meiryo" charset="-128"/>
                <a:cs typeface="Meiryo" charset="-128"/>
              </a:rPr>
              <a:t>基礎的</a:t>
            </a:r>
            <a:endParaRPr kumimoji="1" lang="ja-JP" altLang="en-US" sz="3200" b="1" dirty="0">
              <a:solidFill>
                <a:schemeClr val="accent6">
                  <a:lumMod val="50000"/>
                </a:schemeClr>
              </a:solidFill>
              <a:latin typeface="Meiryo" charset="-128"/>
              <a:ea typeface="Meiryo" charset="-128"/>
              <a:cs typeface="Meiryo" charset="-128"/>
            </a:endParaRP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smtClean="0">
                <a:solidFill>
                  <a:srgbClr val="009051"/>
                </a:solidFill>
                <a:latin typeface="Meiryo" charset="-128"/>
                <a:ea typeface="Meiryo" charset="-128"/>
                <a:cs typeface="Meiryo" charset="-128"/>
              </a:rPr>
              <a:t>応用的</a:t>
            </a:r>
            <a:endParaRPr kumimoji="1" lang="ja-JP" altLang="en-US" sz="3200" b="1" dirty="0">
              <a:solidFill>
                <a:srgbClr val="009051"/>
              </a:solidFill>
              <a:latin typeface="Meiryo" charset="-128"/>
              <a:ea typeface="Meiryo" charset="-128"/>
              <a:cs typeface="Meiryo" charset="-128"/>
            </a:endParaRP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bg1"/>
                </a:solidFill>
                <a:latin typeface="Meiryo" charset="-128"/>
                <a:ea typeface="Meiryo" charset="-128"/>
                <a:cs typeface="Meiryo" charset="-128"/>
              </a:rPr>
              <a:t>人工</a:t>
            </a:r>
            <a:r>
              <a:rPr kumimoji="1" lang="ja-JP" altLang="en-US" sz="1400" dirty="0" smtClean="0">
                <a:solidFill>
                  <a:schemeClr val="bg1"/>
                </a:solidFill>
                <a:latin typeface="Meiryo" charset="-128"/>
                <a:ea typeface="Meiryo" charset="-128"/>
                <a:cs typeface="Meiryo" charset="-128"/>
              </a:rPr>
              <a:t>知能の一研究分野</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59136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p:cNvSpPr/>
          <p:nvPr/>
        </p:nvSpPr>
        <p:spPr>
          <a:xfrm>
            <a:off x="395536" y="856673"/>
            <a:ext cx="8374424" cy="266417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395536" y="3522634"/>
            <a:ext cx="8374424" cy="29897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p:cNvSpPr/>
          <p:nvPr/>
        </p:nvSpPr>
        <p:spPr>
          <a:xfrm>
            <a:off x="3233750" y="2902730"/>
            <a:ext cx="2672042" cy="60696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315704" y="5016102"/>
            <a:ext cx="2672042"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ルールベースと機械学習</a:t>
            </a:r>
            <a:endParaRPr kumimoji="1" lang="ja-JP" altLang="en-US" dirty="0"/>
          </a:p>
        </p:txBody>
      </p:sp>
      <p:sp>
        <p:nvSpPr>
          <p:cNvPr id="3" name="スライド番号プレースホルダー 2"/>
          <p:cNvSpPr>
            <a:spLocks noGrp="1"/>
          </p:cNvSpPr>
          <p:nvPr>
            <p:ph type="sldNum" sz="quarter" idx="12"/>
          </p:nvPr>
        </p:nvSpPr>
        <p:spPr>
          <a:xfrm>
            <a:off x="6919302" y="6660387"/>
            <a:ext cx="2133600" cy="217800"/>
          </a:xfrm>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3233750" y="3516765"/>
            <a:ext cx="2672042" cy="6069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3233750" y="1095678"/>
            <a:ext cx="648072" cy="1273536"/>
            <a:chOff x="1684118" y="2708920"/>
            <a:chExt cx="1375714" cy="2957396"/>
          </a:xfrm>
        </p:grpSpPr>
        <p:sp>
          <p:nvSpPr>
            <p:cNvPr id="6" name="円/楕円 5"/>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4178677" y="933653"/>
            <a:ext cx="1727114" cy="1608959"/>
            <a:chOff x="6696236" y="908720"/>
            <a:chExt cx="1800201" cy="1944216"/>
          </a:xfrm>
        </p:grpSpPr>
        <p:grpSp>
          <p:nvGrpSpPr>
            <p:cNvPr id="11" name="図形グループ 10"/>
            <p:cNvGrpSpPr/>
            <p:nvPr/>
          </p:nvGrpSpPr>
          <p:grpSpPr>
            <a:xfrm>
              <a:off x="6696236" y="908720"/>
              <a:ext cx="1800201" cy="1944216"/>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3" name="図 12"/>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14" name="テキスト ボックス 13"/>
            <p:cNvSpPr txBox="1"/>
            <p:nvPr/>
          </p:nvSpPr>
          <p:spPr>
            <a:xfrm>
              <a:off x="6842946" y="1176630"/>
              <a:ext cx="1595984" cy="697327"/>
            </a:xfrm>
            <a:prstGeom prst="rect">
              <a:avLst/>
            </a:prstGeom>
            <a:noFill/>
          </p:spPr>
          <p:txBody>
            <a:bodyPr wrap="none" rtlCol="0">
              <a:spAutoFit/>
            </a:bodyPr>
            <a:lstStyle/>
            <a:p>
              <a:r>
                <a:rPr kumimoji="1" lang="ja-JP" altLang="en-US" sz="1050" dirty="0" smtClean="0">
                  <a:latin typeface="Meiryo" charset="-128"/>
                  <a:ea typeface="Meiryo" charset="-128"/>
                  <a:cs typeface="Meiryo" charset="-128"/>
                </a:rPr>
                <a:t>答えを出すための</a:t>
              </a:r>
              <a:endParaRPr kumimoji="1" lang="en-US" altLang="ja-JP" sz="1050" dirty="0" smtClean="0">
                <a:latin typeface="Meiryo" charset="-128"/>
                <a:ea typeface="Meiryo" charset="-128"/>
                <a:cs typeface="Meiryo" charset="-128"/>
              </a:endParaRPr>
            </a:p>
            <a:p>
              <a:r>
                <a:rPr kumimoji="1" lang="ja-JP" altLang="en-US" sz="1050" dirty="0" smtClean="0">
                  <a:latin typeface="Meiryo" charset="-128"/>
                  <a:ea typeface="Meiryo" charset="-128"/>
                  <a:cs typeface="Meiryo" charset="-128"/>
                </a:rPr>
                <a:t>ルール（</a:t>
              </a:r>
              <a:r>
                <a:rPr lang="ja-JP" altLang="en-US" sz="1050" dirty="0" smtClean="0">
                  <a:latin typeface="Meiryo" charset="-128"/>
                  <a:ea typeface="Meiryo" charset="-128"/>
                  <a:cs typeface="Meiryo" charset="-128"/>
                </a:rPr>
                <a:t>知識</a:t>
              </a:r>
              <a:r>
                <a:rPr kumimoji="1" lang="ja-JP" altLang="en-US" sz="1050" dirty="0" smtClean="0">
                  <a:latin typeface="Meiryo" charset="-128"/>
                  <a:ea typeface="Meiryo" charset="-128"/>
                  <a:cs typeface="Meiryo" charset="-128"/>
                </a:rPr>
                <a:t>）を</a:t>
              </a:r>
              <a:endParaRPr kumimoji="1" lang="en-US" altLang="ja-JP" sz="1050" dirty="0" smtClean="0">
                <a:latin typeface="Meiryo" charset="-128"/>
                <a:ea typeface="Meiryo" charset="-128"/>
                <a:cs typeface="Meiryo" charset="-128"/>
              </a:endParaRPr>
            </a:p>
            <a:p>
              <a:r>
                <a:rPr kumimoji="1" lang="ja-JP" altLang="en-US" sz="1050" dirty="0" smtClean="0">
                  <a:latin typeface="Meiryo" charset="-128"/>
                  <a:ea typeface="Meiryo" charset="-128"/>
                  <a:cs typeface="Meiryo" charset="-128"/>
                </a:rPr>
                <a:t>人間が記述がして登録</a:t>
              </a:r>
              <a:endParaRPr kumimoji="1" lang="ja-JP" altLang="en-US" sz="1050" dirty="0">
                <a:latin typeface="Meiryo" charset="-128"/>
                <a:ea typeface="Meiryo" charset="-128"/>
                <a:cs typeface="Meiryo" charset="-128"/>
              </a:endParaRPr>
            </a:p>
          </p:txBody>
        </p:sp>
        <p:sp>
          <p:nvSpPr>
            <p:cNvPr id="15" name="テキスト ボックス 14"/>
            <p:cNvSpPr txBox="1"/>
            <p:nvPr/>
          </p:nvSpPr>
          <p:spPr>
            <a:xfrm>
              <a:off x="6949850" y="1800276"/>
              <a:ext cx="1310272" cy="334717"/>
            </a:xfrm>
            <a:prstGeom prst="rect">
              <a:avLst/>
            </a:prstGeom>
            <a:noFill/>
          </p:spPr>
          <p:txBody>
            <a:bodyPr wrap="none" rtlCol="0">
              <a:spAutoFit/>
            </a:bodyPr>
            <a:lstStyle/>
            <a:p>
              <a:r>
                <a:rPr kumimoji="1" lang="en-US" altLang="ja-JP" sz="1200" dirty="0" smtClean="0"/>
                <a:t>If 〜</a:t>
              </a:r>
              <a:r>
                <a:rPr lang="en-US" altLang="ja-JP" sz="1200" dirty="0"/>
                <a:t> </a:t>
              </a:r>
              <a:r>
                <a:rPr lang="en-US" altLang="ja-JP" sz="1200" dirty="0" smtClean="0"/>
                <a:t>then </a:t>
              </a:r>
              <a:r>
                <a:rPr lang="en-US" altLang="ja-JP" sz="1200" smtClean="0"/>
                <a:t>〜 else</a:t>
              </a:r>
              <a:endParaRPr kumimoji="1" lang="ja-JP" altLang="en-US" sz="1200" dirty="0"/>
            </a:p>
          </p:txBody>
        </p:sp>
      </p:grpSp>
      <p:sp>
        <p:nvSpPr>
          <p:cNvPr id="17" name="正方形/長方形 16"/>
          <p:cNvSpPr/>
          <p:nvPr/>
        </p:nvSpPr>
        <p:spPr>
          <a:xfrm>
            <a:off x="3233750" y="4491243"/>
            <a:ext cx="2672042" cy="129614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3324925" y="4788574"/>
            <a:ext cx="745739" cy="697660"/>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324925" y="3113086"/>
            <a:ext cx="745739" cy="697660"/>
          </a:xfrm>
          <a:prstGeom prst="rect">
            <a:avLst/>
          </a:prstGeom>
          <a:effectLst>
            <a:outerShdw blurRad="50800" dist="38100" dir="2700000" algn="tl" rotWithShape="0">
              <a:prstClr val="black">
                <a:alpha val="40000"/>
              </a:prstClr>
            </a:outerShdw>
          </a:effectLst>
        </p:spPr>
      </p:pic>
      <p:sp>
        <p:nvSpPr>
          <p:cNvPr id="32" name="テキスト ボックス 31"/>
          <p:cNvSpPr txBox="1"/>
          <p:nvPr/>
        </p:nvSpPr>
        <p:spPr>
          <a:xfrm>
            <a:off x="4070664" y="3134220"/>
            <a:ext cx="1656185" cy="830997"/>
          </a:xfrm>
          <a:prstGeom prst="rect">
            <a:avLst/>
          </a:prstGeom>
          <a:noFill/>
        </p:spPr>
        <p:txBody>
          <a:bodyPr wrap="square" rtlCol="0">
            <a:spAutoFit/>
          </a:bodyPr>
          <a:lstStyle/>
          <a:p>
            <a:pPr algn="ctr"/>
            <a:r>
              <a:rPr kumimoji="1" lang="ja-JP" altLang="en-US" sz="4800" dirty="0" smtClean="0">
                <a:solidFill>
                  <a:schemeClr val="bg1"/>
                </a:solidFill>
                <a:latin typeface="Meiryo" charset="-128"/>
                <a:ea typeface="Meiryo" charset="-128"/>
                <a:cs typeface="Meiryo" charset="-128"/>
              </a:rPr>
              <a:t>推論</a:t>
            </a:r>
            <a:endParaRPr kumimoji="1" lang="ja-JP" altLang="en-US" sz="4800" dirty="0">
              <a:solidFill>
                <a:schemeClr val="bg1"/>
              </a:solidFill>
              <a:latin typeface="Meiryo" charset="-128"/>
              <a:ea typeface="Meiryo" charset="-128"/>
              <a:cs typeface="Meiryo" charset="-128"/>
            </a:endParaRPr>
          </a:p>
        </p:txBody>
      </p:sp>
      <p:pic>
        <p:nvPicPr>
          <p:cNvPr id="34" name="図 33"/>
          <p:cNvPicPr>
            <a:picLocks noChangeAspect="1"/>
          </p:cNvPicPr>
          <p:nvPr/>
        </p:nvPicPr>
        <p:blipFill>
          <a:blip r:embed="rId4">
            <a:clrChange>
              <a:clrFrom>
                <a:srgbClr val="FEFEFE"/>
              </a:clrFrom>
              <a:clrTo>
                <a:srgbClr val="FEFEFE">
                  <a:alpha val="0"/>
                </a:srgbClr>
              </a:clrTo>
            </a:clrChange>
          </a:blip>
          <a:stretch>
            <a:fillRect/>
          </a:stretch>
        </p:blipFill>
        <p:spPr>
          <a:xfrm>
            <a:off x="4035005" y="4566430"/>
            <a:ext cx="1801281" cy="1215447"/>
          </a:xfrm>
          <a:prstGeom prst="rect">
            <a:avLst/>
          </a:prstGeom>
        </p:spPr>
      </p:pic>
      <p:sp>
        <p:nvSpPr>
          <p:cNvPr id="33" name="テキスト ボックス 32"/>
          <p:cNvSpPr txBox="1"/>
          <p:nvPr/>
        </p:nvSpPr>
        <p:spPr>
          <a:xfrm>
            <a:off x="4107747" y="4827351"/>
            <a:ext cx="1727115" cy="707886"/>
          </a:xfrm>
          <a:prstGeom prst="rect">
            <a:avLst/>
          </a:prstGeom>
          <a:solidFill>
            <a:srgbClr val="FFFED6">
              <a:alpha val="51373"/>
            </a:srgbClr>
          </a:solidFill>
        </p:spPr>
        <p:txBody>
          <a:bodyPr wrap="square" rtlCol="0">
            <a:spAutoFit/>
          </a:bodyPr>
          <a:lstStyle/>
          <a:p>
            <a:pPr algn="ctr"/>
            <a:r>
              <a:rPr lang="ja-JP" altLang="en-US" sz="2800" b="1" dirty="0" smtClean="0">
                <a:solidFill>
                  <a:schemeClr val="accent3">
                    <a:lumMod val="50000"/>
                  </a:schemeClr>
                </a:solidFill>
                <a:latin typeface="Meiryo" charset="-128"/>
                <a:ea typeface="Meiryo" charset="-128"/>
                <a:cs typeface="Meiryo" charset="-128"/>
              </a:rPr>
              <a:t>機械</a:t>
            </a:r>
            <a:r>
              <a:rPr kumimoji="1" lang="ja-JP" altLang="en-US" sz="2800" b="1" dirty="0" smtClean="0">
                <a:solidFill>
                  <a:schemeClr val="accent3">
                    <a:lumMod val="50000"/>
                  </a:schemeClr>
                </a:solidFill>
                <a:latin typeface="Meiryo" charset="-128"/>
                <a:ea typeface="Meiryo" charset="-128"/>
                <a:cs typeface="Meiryo" charset="-128"/>
              </a:rPr>
              <a:t>学習</a:t>
            </a:r>
            <a:endParaRPr kumimoji="1" lang="en-US" altLang="ja-JP" sz="2800" b="1" dirty="0" smtClean="0">
              <a:solidFill>
                <a:schemeClr val="accent3">
                  <a:lumMod val="50000"/>
                </a:schemeClr>
              </a:solidFill>
              <a:latin typeface="Meiryo" charset="-128"/>
              <a:ea typeface="Meiryo" charset="-128"/>
              <a:cs typeface="Meiryo" charset="-128"/>
            </a:endParaRPr>
          </a:p>
          <a:p>
            <a:pPr algn="ctr"/>
            <a:r>
              <a:rPr lang="en-US" altLang="ja-JP" sz="1200" b="1" dirty="0" smtClean="0">
                <a:solidFill>
                  <a:schemeClr val="accent3">
                    <a:lumMod val="50000"/>
                  </a:schemeClr>
                </a:solidFill>
                <a:latin typeface="Meiryo" charset="-128"/>
                <a:ea typeface="Meiryo" charset="-128"/>
                <a:cs typeface="Meiryo" charset="-128"/>
              </a:rPr>
              <a:t>Machine Learning</a:t>
            </a:r>
            <a:endParaRPr kumimoji="1" lang="ja-JP" altLang="en-US" sz="1200" b="1" dirty="0">
              <a:solidFill>
                <a:schemeClr val="accent3">
                  <a:lumMod val="50000"/>
                </a:schemeClr>
              </a:solidFill>
              <a:latin typeface="Meiryo" charset="-128"/>
              <a:ea typeface="Meiryo" charset="-128"/>
              <a:cs typeface="Meiryo" charset="-128"/>
            </a:endParaRPr>
          </a:p>
        </p:txBody>
      </p:sp>
      <p:sp>
        <p:nvSpPr>
          <p:cNvPr id="35" name="円柱 34"/>
          <p:cNvSpPr/>
          <p:nvPr/>
        </p:nvSpPr>
        <p:spPr>
          <a:xfrm>
            <a:off x="1879929" y="4495607"/>
            <a:ext cx="1240154" cy="129614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descr="design_img_f_1133791_s.png"/>
          <p:cNvPicPr>
            <a:picLocks noChangeAspect="1"/>
          </p:cNvPicPr>
          <p:nvPr/>
        </p:nvPicPr>
        <p:blipFill>
          <a:blip r:embed="rId5">
            <a:alphaModFix amt="70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0568" y="4267820"/>
            <a:ext cx="1248922" cy="1019599"/>
          </a:xfrm>
          <a:prstGeom prst="rect">
            <a:avLst/>
          </a:prstGeom>
          <a:ln>
            <a:noFill/>
          </a:ln>
          <a:effectLst>
            <a:outerShdw blurRad="292100" dist="139700" dir="2700000" algn="tl" rotWithShape="0">
              <a:srgbClr val="333333">
                <a:alpha val="65000"/>
              </a:srgbClr>
            </a:outerShdw>
          </a:effectLst>
        </p:spPr>
      </p:pic>
      <p:grpSp>
        <p:nvGrpSpPr>
          <p:cNvPr id="41" name="図形グループ 40"/>
          <p:cNvGrpSpPr/>
          <p:nvPr/>
        </p:nvGrpSpPr>
        <p:grpSpPr>
          <a:xfrm>
            <a:off x="1375758" y="5099258"/>
            <a:ext cx="290116" cy="386976"/>
            <a:chOff x="6373788" y="4940591"/>
            <a:chExt cx="499492" cy="545661"/>
          </a:xfrm>
        </p:grpSpPr>
        <p:sp>
          <p:nvSpPr>
            <p:cNvPr id="42" name="角丸四角形 41"/>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5" name="図 44"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938" y="5105086"/>
            <a:ext cx="401980" cy="381148"/>
          </a:xfrm>
          <a:prstGeom prst="rect">
            <a:avLst/>
          </a:prstGeom>
          <a:effectLst>
            <a:outerShdw blurRad="50800" dist="38100" dir="2700000" algn="tl" rotWithShape="0">
              <a:prstClr val="black">
                <a:alpha val="40000"/>
              </a:prstClr>
            </a:outerShdw>
          </a:effectLst>
        </p:spPr>
      </p:pic>
      <p:grpSp>
        <p:nvGrpSpPr>
          <p:cNvPr id="46" name="図形グループ 45"/>
          <p:cNvGrpSpPr/>
          <p:nvPr/>
        </p:nvGrpSpPr>
        <p:grpSpPr>
          <a:xfrm>
            <a:off x="978712" y="5375484"/>
            <a:ext cx="139310" cy="320554"/>
            <a:chOff x="1946324" y="4125162"/>
            <a:chExt cx="969964" cy="2007872"/>
          </a:xfrm>
        </p:grpSpPr>
        <p:sp>
          <p:nvSpPr>
            <p:cNvPr id="47" name="円/楕円 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a:off x="1194925" y="5365904"/>
            <a:ext cx="139310" cy="320554"/>
            <a:chOff x="1946324" y="4125162"/>
            <a:chExt cx="969964" cy="2007872"/>
          </a:xfrm>
        </p:grpSpPr>
        <p:sp>
          <p:nvSpPr>
            <p:cNvPr id="50" name="円/楕円 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1082443" y="5349222"/>
            <a:ext cx="139310" cy="320554"/>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テキスト ボックス 56"/>
          <p:cNvSpPr txBox="1"/>
          <p:nvPr/>
        </p:nvSpPr>
        <p:spPr>
          <a:xfrm>
            <a:off x="1879929" y="5037444"/>
            <a:ext cx="1240155" cy="461665"/>
          </a:xfrm>
          <a:prstGeom prst="rect">
            <a:avLst/>
          </a:prstGeom>
          <a:noFill/>
        </p:spPr>
        <p:txBody>
          <a:bodyPr wrap="squar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en-US" altLang="ja-JP" sz="1200" b="1" dirty="0" smtClean="0">
                <a:solidFill>
                  <a:schemeClr val="bg1"/>
                </a:solidFill>
                <a:latin typeface="Meiryo" charset="-128"/>
                <a:ea typeface="Meiryo" charset="-128"/>
                <a:cs typeface="Meiryo" charset="-128"/>
              </a:rPr>
              <a:t>(</a:t>
            </a:r>
            <a:r>
              <a:rPr lang="ja-JP" altLang="en-US" sz="1200" b="1" dirty="0" smtClean="0">
                <a:solidFill>
                  <a:schemeClr val="bg1"/>
                </a:solidFill>
                <a:latin typeface="Meiryo" charset="-128"/>
                <a:ea typeface="Meiryo" charset="-128"/>
                <a:cs typeface="Meiryo" charset="-128"/>
              </a:rPr>
              <a:t>学習データ</a:t>
            </a:r>
            <a:r>
              <a:rPr lang="en-US" altLang="ja-JP" sz="1200" b="1" dirty="0" smtClean="0">
                <a:solidFill>
                  <a:schemeClr val="bg1"/>
                </a:solidFill>
                <a:latin typeface="Meiryo" charset="-128"/>
                <a:ea typeface="Meiryo" charset="-128"/>
                <a:cs typeface="Meiryo" charset="-128"/>
              </a:rPr>
              <a:t>)</a:t>
            </a:r>
          </a:p>
        </p:txBody>
      </p:sp>
      <p:sp>
        <p:nvSpPr>
          <p:cNvPr id="58" name="テキスト ボックス 57"/>
          <p:cNvSpPr txBox="1"/>
          <p:nvPr/>
        </p:nvSpPr>
        <p:spPr>
          <a:xfrm>
            <a:off x="444930" y="4645785"/>
            <a:ext cx="1220944" cy="253916"/>
          </a:xfrm>
          <a:prstGeom prst="rect">
            <a:avLst/>
          </a:prstGeom>
          <a:noFill/>
        </p:spPr>
        <p:txBody>
          <a:bodyPr wrap="square" rtlCol="0">
            <a:spAutoFit/>
          </a:bodyPr>
          <a:lstStyle/>
          <a:p>
            <a:pPr algn="ctr"/>
            <a:r>
              <a:rPr kumimoji="1" lang="ja-JP" altLang="en-US" sz="1050" smtClean="0">
                <a:solidFill>
                  <a:schemeClr val="bg1"/>
                </a:solidFill>
                <a:latin typeface="Meiryo" charset="-128"/>
                <a:ea typeface="Meiryo" charset="-128"/>
                <a:cs typeface="Meiryo" charset="-128"/>
              </a:rPr>
              <a:t>インターネット</a:t>
            </a:r>
            <a:endParaRPr lang="en-US" altLang="ja-JP" sz="1050" dirty="0" smtClean="0">
              <a:solidFill>
                <a:schemeClr val="bg1"/>
              </a:solidFill>
              <a:latin typeface="Meiryo" charset="-128"/>
              <a:ea typeface="Meiryo" charset="-128"/>
              <a:cs typeface="Meiryo" charset="-128"/>
            </a:endParaRPr>
          </a:p>
        </p:txBody>
      </p:sp>
      <p:sp>
        <p:nvSpPr>
          <p:cNvPr id="59" name="テキスト ボックス 58"/>
          <p:cNvSpPr txBox="1"/>
          <p:nvPr/>
        </p:nvSpPr>
        <p:spPr>
          <a:xfrm>
            <a:off x="541626" y="5082576"/>
            <a:ext cx="1220944" cy="253916"/>
          </a:xfrm>
          <a:prstGeom prst="rect">
            <a:avLst/>
          </a:prstGeom>
          <a:noFill/>
        </p:spPr>
        <p:txBody>
          <a:bodyPr wrap="square" rtlCol="0">
            <a:spAutoFit/>
          </a:bodyPr>
          <a:lstStyle/>
          <a:p>
            <a:pPr algn="ctr"/>
            <a:r>
              <a:rPr kumimoji="1" lang="en-US" altLang="ja-JP" sz="1050" b="1" dirty="0" err="1" smtClean="0">
                <a:solidFill>
                  <a:schemeClr val="tx1">
                    <a:lumMod val="50000"/>
                    <a:lumOff val="50000"/>
                  </a:schemeClr>
                </a:solidFill>
                <a:latin typeface="Meiryo" charset="-128"/>
                <a:ea typeface="Meiryo" charset="-128"/>
                <a:cs typeface="Meiryo" charset="-128"/>
              </a:rPr>
              <a:t>IoT</a:t>
            </a:r>
            <a:endParaRPr lang="en-US" altLang="ja-JP" sz="1050" b="1" dirty="0" smtClean="0">
              <a:solidFill>
                <a:schemeClr val="tx1">
                  <a:lumMod val="50000"/>
                  <a:lumOff val="50000"/>
                </a:schemeClr>
              </a:solidFill>
              <a:latin typeface="Meiryo" charset="-128"/>
              <a:ea typeface="Meiryo" charset="-128"/>
              <a:cs typeface="Meiryo" charset="-128"/>
            </a:endParaRPr>
          </a:p>
        </p:txBody>
      </p:sp>
      <p:sp>
        <p:nvSpPr>
          <p:cNvPr id="60" name="左矢印 59"/>
          <p:cNvSpPr/>
          <p:nvPr/>
        </p:nvSpPr>
        <p:spPr>
          <a:xfrm rot="10800000">
            <a:off x="1688478" y="4942015"/>
            <a:ext cx="317996" cy="535038"/>
          </a:xfrm>
          <a:prstGeom prst="lef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矢印 60"/>
          <p:cNvSpPr/>
          <p:nvPr/>
        </p:nvSpPr>
        <p:spPr>
          <a:xfrm rot="10800000">
            <a:off x="3025035" y="4913775"/>
            <a:ext cx="317996" cy="535038"/>
          </a:xfrm>
          <a:prstGeom prst="left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15704" y="5787494"/>
            <a:ext cx="2672042" cy="276999"/>
          </a:xfrm>
          <a:prstGeom prst="rect">
            <a:avLst/>
          </a:prstGeom>
        </p:spPr>
        <p:txBody>
          <a:bodyPr wrap="square">
            <a:spAutoFit/>
          </a:bodyPr>
          <a:lstStyle/>
          <a:p>
            <a:pPr algn="ctr"/>
            <a:r>
              <a:rPr lang="en-US" altLang="ja-JP" sz="1200" b="1" dirty="0" smtClean="0">
                <a:solidFill>
                  <a:schemeClr val="bg1"/>
                </a:solidFill>
                <a:latin typeface="Arial" charset="0"/>
              </a:rPr>
              <a:t>HPC </a:t>
            </a:r>
            <a:r>
              <a:rPr lang="ja-JP" altLang="en-US" sz="1200" dirty="0" smtClean="0">
                <a:solidFill>
                  <a:schemeClr val="bg1"/>
                </a:solidFill>
                <a:latin typeface="Arial" charset="0"/>
              </a:rPr>
              <a:t>（</a:t>
            </a:r>
            <a:r>
              <a:rPr lang="en-US" altLang="ja-JP" sz="1200" dirty="0">
                <a:solidFill>
                  <a:schemeClr val="bg1"/>
                </a:solidFill>
                <a:latin typeface="Arial" charset="0"/>
              </a:rPr>
              <a:t>high-performance </a:t>
            </a:r>
            <a:r>
              <a:rPr lang="en-US" altLang="ja-JP" sz="1200" dirty="0" smtClean="0">
                <a:solidFill>
                  <a:schemeClr val="bg1"/>
                </a:solidFill>
                <a:latin typeface="Arial" charset="0"/>
              </a:rPr>
              <a:t>computing</a:t>
            </a:r>
            <a:r>
              <a:rPr lang="ja-JP" altLang="en-US" sz="1200" dirty="0" smtClean="0">
                <a:solidFill>
                  <a:schemeClr val="bg1"/>
                </a:solidFill>
                <a:latin typeface="Arial" charset="0"/>
              </a:rPr>
              <a:t>）</a:t>
            </a:r>
            <a:endParaRPr lang="ja-JP" altLang="en-US" sz="1200" dirty="0">
              <a:solidFill>
                <a:schemeClr val="bg1"/>
              </a:solidFill>
            </a:endParaRPr>
          </a:p>
        </p:txBody>
      </p:sp>
      <p:sp>
        <p:nvSpPr>
          <p:cNvPr id="65" name="テキスト ボックス 64"/>
          <p:cNvSpPr txBox="1"/>
          <p:nvPr/>
        </p:nvSpPr>
        <p:spPr>
          <a:xfrm>
            <a:off x="3305843" y="6033445"/>
            <a:ext cx="2691763" cy="230832"/>
          </a:xfrm>
          <a:prstGeom prst="rect">
            <a:avLst/>
          </a:prstGeom>
          <a:noFill/>
        </p:spPr>
        <p:txBody>
          <a:bodyPr wrap="none" rtlCol="0">
            <a:spAutoFit/>
          </a:bodyPr>
          <a:lstStyle/>
          <a:p>
            <a:pPr algn="ctr"/>
            <a:r>
              <a:rPr kumimoji="1" lang="en-US" altLang="ja-JP" sz="900" dirty="0" smtClean="0">
                <a:solidFill>
                  <a:schemeClr val="bg1"/>
                </a:solidFill>
                <a:latin typeface="Meiryo" charset="-128"/>
                <a:ea typeface="Meiryo" charset="-128"/>
                <a:cs typeface="Meiryo" charset="-128"/>
              </a:rPr>
              <a:t>GPU</a:t>
            </a:r>
            <a:r>
              <a:rPr kumimoji="1" lang="ja-JP" altLang="en-US" sz="900" dirty="0" smtClean="0">
                <a:solidFill>
                  <a:schemeClr val="bg1"/>
                </a:solidFill>
                <a:latin typeface="Meiryo" charset="-128"/>
                <a:ea typeface="Meiryo" charset="-128"/>
                <a:cs typeface="Meiryo" charset="-128"/>
              </a:rPr>
              <a:t>、</a:t>
            </a:r>
            <a:r>
              <a:rPr kumimoji="1" lang="en-US" altLang="ja-JP" sz="900" dirty="0" smtClean="0">
                <a:solidFill>
                  <a:schemeClr val="bg1"/>
                </a:solidFill>
                <a:latin typeface="Meiryo" charset="-128"/>
                <a:ea typeface="Meiryo" charset="-128"/>
                <a:cs typeface="Meiryo" charset="-128"/>
              </a:rPr>
              <a:t>AI</a:t>
            </a:r>
            <a:r>
              <a:rPr kumimoji="1" lang="ja-JP" altLang="en-US" sz="900" dirty="0" smtClean="0">
                <a:solidFill>
                  <a:schemeClr val="bg1"/>
                </a:solidFill>
                <a:latin typeface="Meiryo" charset="-128"/>
                <a:ea typeface="Meiryo" charset="-128"/>
                <a:cs typeface="Meiryo" charset="-128"/>
              </a:rPr>
              <a:t>専用</a:t>
            </a:r>
            <a:r>
              <a:rPr kumimoji="1" lang="en-US" altLang="ja-JP" sz="900" dirty="0" smtClean="0">
                <a:solidFill>
                  <a:schemeClr val="bg1"/>
                </a:solidFill>
                <a:latin typeface="Meiryo" charset="-128"/>
                <a:ea typeface="Meiryo" charset="-128"/>
                <a:cs typeface="Meiryo" charset="-128"/>
              </a:rPr>
              <a:t>LSI</a:t>
            </a:r>
            <a:r>
              <a:rPr kumimoji="1" lang="ja-JP" altLang="en-US" sz="900" dirty="0" smtClean="0">
                <a:solidFill>
                  <a:schemeClr val="bg1"/>
                </a:solidFill>
                <a:latin typeface="Meiryo" charset="-128"/>
                <a:ea typeface="Meiryo" charset="-128"/>
                <a:cs typeface="Meiryo" charset="-128"/>
              </a:rPr>
              <a:t>、量子コンピュータなどを利用</a:t>
            </a:r>
            <a:endParaRPr kumimoji="1" lang="ja-JP" altLang="en-US" sz="900" dirty="0">
              <a:solidFill>
                <a:schemeClr val="bg1"/>
              </a:solidFill>
              <a:latin typeface="Meiryo" charset="-128"/>
              <a:ea typeface="Meiryo" charset="-128"/>
              <a:cs typeface="Meiryo" charset="-128"/>
            </a:endParaRPr>
          </a:p>
        </p:txBody>
      </p:sp>
      <p:sp>
        <p:nvSpPr>
          <p:cNvPr id="66" name="下矢印 65"/>
          <p:cNvSpPr/>
          <p:nvPr/>
        </p:nvSpPr>
        <p:spPr>
          <a:xfrm>
            <a:off x="4463988" y="2564939"/>
            <a:ext cx="216024" cy="369700"/>
          </a:xfrm>
          <a:prstGeom prst="down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矢印 66"/>
          <p:cNvSpPr/>
          <p:nvPr/>
        </p:nvSpPr>
        <p:spPr>
          <a:xfrm>
            <a:off x="3959932" y="4099156"/>
            <a:ext cx="1224136" cy="454518"/>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466278" y="2827583"/>
            <a:ext cx="1652992" cy="129614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smtClean="0">
                <a:solidFill>
                  <a:srgbClr val="FFFFFF"/>
                </a:solidFill>
                <a:latin typeface="Meiryo" charset="-128"/>
                <a:ea typeface="Meiryo" charset="-128"/>
                <a:cs typeface="Meiryo" charset="-128"/>
              </a:rPr>
              <a:t>INPUT</a:t>
            </a:r>
          </a:p>
          <a:p>
            <a:pPr marL="171450" indent="-171450">
              <a:buFont typeface="Wingdings" charset="2"/>
              <a:buChar char="ü"/>
            </a:pPr>
            <a:r>
              <a:rPr kumimoji="1" lang="ja-JP" altLang="en-US" sz="1050" dirty="0" smtClean="0">
                <a:solidFill>
                  <a:srgbClr val="FFFFFF"/>
                </a:solidFill>
                <a:latin typeface="Meiryo" charset="-128"/>
                <a:ea typeface="Meiryo" charset="-128"/>
                <a:cs typeface="Meiryo" charset="-128"/>
              </a:rPr>
              <a:t>レントゲン写真</a:t>
            </a:r>
            <a:endParaRPr kumimoji="1"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FFFFFF"/>
                </a:solidFill>
                <a:latin typeface="Meiryo" charset="-128"/>
                <a:ea typeface="Meiryo" charset="-128"/>
                <a:cs typeface="Meiryo" charset="-128"/>
              </a:rPr>
              <a:t>遺伝子データ</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FFFF"/>
                </a:solidFill>
                <a:latin typeface="Meiryo" charset="-128"/>
                <a:ea typeface="Meiryo" charset="-128"/>
                <a:cs typeface="Meiryo" charset="-128"/>
              </a:rPr>
              <a:t>電子メール</a:t>
            </a:r>
            <a:endParaRPr kumimoji="1"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FFFFFF"/>
                </a:solidFill>
                <a:latin typeface="Meiryo" charset="-128"/>
                <a:ea typeface="Meiryo" charset="-128"/>
                <a:cs typeface="Meiryo" charset="-128"/>
              </a:rPr>
              <a:t>外国語音声</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FFFF"/>
                </a:solidFill>
                <a:latin typeface="Meiryo" charset="-128"/>
                <a:ea typeface="Meiryo" charset="-128"/>
                <a:cs typeface="Meiryo" charset="-128"/>
              </a:rPr>
              <a:t>・・・</a:t>
            </a:r>
            <a:endParaRPr kumimoji="1" lang="en-US" altLang="ja-JP" sz="1050" dirty="0" smtClean="0">
              <a:solidFill>
                <a:srgbClr val="FFFFFF"/>
              </a:solidFill>
              <a:latin typeface="Meiryo" charset="-128"/>
              <a:ea typeface="Meiryo" charset="-128"/>
              <a:cs typeface="Meiryo" charset="-128"/>
            </a:endParaRPr>
          </a:p>
        </p:txBody>
      </p:sp>
      <p:sp>
        <p:nvSpPr>
          <p:cNvPr id="75" name="正方形/長方形 74"/>
          <p:cNvSpPr/>
          <p:nvPr/>
        </p:nvSpPr>
        <p:spPr>
          <a:xfrm>
            <a:off x="7020272" y="2827583"/>
            <a:ext cx="1652992" cy="129614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smtClean="0">
                <a:solidFill>
                  <a:srgbClr val="FFFFFF"/>
                </a:solidFill>
                <a:latin typeface="Meiryo" charset="-128"/>
                <a:ea typeface="Meiryo" charset="-128"/>
                <a:cs typeface="Meiryo" charset="-128"/>
              </a:rPr>
              <a:t>OUTPUT</a:t>
            </a:r>
          </a:p>
          <a:p>
            <a:pPr marL="171450" indent="-171450">
              <a:buFont typeface="Wingdings" charset="2"/>
              <a:buChar char="ü"/>
            </a:pPr>
            <a:r>
              <a:rPr lang="ja-JP" altLang="en-US" sz="1050" dirty="0" smtClean="0">
                <a:solidFill>
                  <a:srgbClr val="FFFFFF"/>
                </a:solidFill>
                <a:latin typeface="Meiryo" charset="-128"/>
                <a:ea typeface="Meiryo" charset="-128"/>
                <a:cs typeface="Meiryo" charset="-128"/>
              </a:rPr>
              <a:t>癌病巣の発見</a:t>
            </a:r>
            <a:endParaRPr kumimoji="1"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FFFFFF"/>
                </a:solidFill>
                <a:latin typeface="Meiryo" charset="-128"/>
                <a:ea typeface="Meiryo" charset="-128"/>
                <a:cs typeface="Meiryo" charset="-128"/>
              </a:rPr>
              <a:t>病気の診断</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FFFF"/>
                </a:solidFill>
                <a:latin typeface="Meiryo" charset="-128"/>
                <a:ea typeface="Meiryo" charset="-128"/>
                <a:cs typeface="Meiryo" charset="-128"/>
              </a:rPr>
              <a:t>犯罪の証拠を発見</a:t>
            </a:r>
            <a:endParaRPr kumimoji="1"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FFFFFF"/>
                </a:solidFill>
                <a:latin typeface="Meiryo" charset="-128"/>
                <a:ea typeface="Meiryo" charset="-128"/>
                <a:cs typeface="Meiryo" charset="-128"/>
              </a:rPr>
              <a:t>翻訳</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FFFF"/>
                </a:solidFill>
                <a:latin typeface="Meiryo" charset="-128"/>
                <a:ea typeface="Meiryo" charset="-128"/>
                <a:cs typeface="Meiryo" charset="-128"/>
              </a:rPr>
              <a:t>・・・</a:t>
            </a:r>
            <a:endParaRPr kumimoji="1" lang="en-US" altLang="ja-JP" sz="1050" dirty="0" smtClean="0">
              <a:solidFill>
                <a:srgbClr val="FFFFFF"/>
              </a:solidFill>
              <a:latin typeface="Meiryo" charset="-128"/>
              <a:ea typeface="Meiryo" charset="-128"/>
              <a:cs typeface="Meiryo" charset="-128"/>
            </a:endParaRPr>
          </a:p>
        </p:txBody>
      </p:sp>
      <p:sp>
        <p:nvSpPr>
          <p:cNvPr id="76" name="右矢印 75"/>
          <p:cNvSpPr/>
          <p:nvPr/>
        </p:nvSpPr>
        <p:spPr>
          <a:xfrm>
            <a:off x="5842065" y="3154006"/>
            <a:ext cx="1224134" cy="72551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右矢印 76"/>
          <p:cNvSpPr/>
          <p:nvPr/>
        </p:nvSpPr>
        <p:spPr>
          <a:xfrm>
            <a:off x="2064443" y="3154006"/>
            <a:ext cx="1224134" cy="72551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p:cNvSpPr txBox="1"/>
          <p:nvPr/>
        </p:nvSpPr>
        <p:spPr>
          <a:xfrm>
            <a:off x="6334162" y="992539"/>
            <a:ext cx="2339102" cy="523220"/>
          </a:xfrm>
          <a:prstGeom prst="rect">
            <a:avLst/>
          </a:prstGeom>
          <a:noFill/>
        </p:spPr>
        <p:txBody>
          <a:bodyPr wrap="none" rtlCol="0">
            <a:spAutoFit/>
          </a:bodyPr>
          <a:lstStyle/>
          <a:p>
            <a:pPr algn="r"/>
            <a:r>
              <a:rPr kumimoji="1" lang="ja-JP" altLang="en-US" sz="2800" b="1" dirty="0" smtClean="0">
                <a:solidFill>
                  <a:schemeClr val="bg1">
                    <a:lumMod val="50000"/>
                  </a:schemeClr>
                </a:solidFill>
                <a:latin typeface="Meiryo" charset="-128"/>
                <a:ea typeface="Meiryo" charset="-128"/>
                <a:cs typeface="Meiryo" charset="-128"/>
              </a:rPr>
              <a:t>ルールベース</a:t>
            </a:r>
            <a:endParaRPr kumimoji="1" lang="ja-JP" altLang="en-US" sz="2800" b="1" dirty="0">
              <a:solidFill>
                <a:schemeClr val="bg1">
                  <a:lumMod val="50000"/>
                </a:schemeClr>
              </a:solidFill>
              <a:latin typeface="Meiryo" charset="-128"/>
              <a:ea typeface="Meiryo" charset="-128"/>
              <a:cs typeface="Meiryo" charset="-128"/>
            </a:endParaRPr>
          </a:p>
        </p:txBody>
      </p:sp>
      <p:sp>
        <p:nvSpPr>
          <p:cNvPr id="80" name="テキスト ボックス 79"/>
          <p:cNvSpPr txBox="1"/>
          <p:nvPr/>
        </p:nvSpPr>
        <p:spPr>
          <a:xfrm>
            <a:off x="7052307" y="5925993"/>
            <a:ext cx="1620957" cy="523220"/>
          </a:xfrm>
          <a:prstGeom prst="rect">
            <a:avLst/>
          </a:prstGeom>
          <a:noFill/>
        </p:spPr>
        <p:txBody>
          <a:bodyPr wrap="none" rtlCol="0">
            <a:spAutoFit/>
          </a:bodyPr>
          <a:lstStyle/>
          <a:p>
            <a:pPr algn="r"/>
            <a:r>
              <a:rPr kumimoji="1" lang="ja-JP" altLang="en-US" sz="2800" b="1" smtClean="0">
                <a:solidFill>
                  <a:schemeClr val="accent3">
                    <a:lumMod val="75000"/>
                  </a:schemeClr>
                </a:solidFill>
                <a:latin typeface="Meiryo" charset="-128"/>
                <a:ea typeface="Meiryo" charset="-128"/>
                <a:cs typeface="Meiryo" charset="-128"/>
              </a:rPr>
              <a:t>機械学習</a:t>
            </a:r>
            <a:endParaRPr kumimoji="1" lang="ja-JP" altLang="en-US" sz="2800" b="1" dirty="0">
              <a:solidFill>
                <a:schemeClr val="accent3">
                  <a:lumMod val="75000"/>
                </a:schemeClr>
              </a:solidFill>
              <a:latin typeface="Meiryo" charset="-128"/>
              <a:ea typeface="Meiryo" charset="-128"/>
              <a:cs typeface="Meiryo" charset="-128"/>
            </a:endParaRPr>
          </a:p>
        </p:txBody>
      </p:sp>
      <p:sp>
        <p:nvSpPr>
          <p:cNvPr id="55" name="四角形吹き出し 54"/>
          <p:cNvSpPr/>
          <p:nvPr/>
        </p:nvSpPr>
        <p:spPr>
          <a:xfrm>
            <a:off x="918918" y="1039700"/>
            <a:ext cx="2052911" cy="562888"/>
          </a:xfrm>
          <a:prstGeom prst="wedgeRectCallout">
            <a:avLst>
              <a:gd name="adj1" fmla="val 60209"/>
              <a:gd name="adj2" fmla="val 8934"/>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人間の体験や伝聞</a:t>
            </a:r>
            <a:r>
              <a:rPr kumimoji="1" lang="ja-JP" altLang="en-US" sz="1200" smtClean="0">
                <a:solidFill>
                  <a:srgbClr val="FFFFFF"/>
                </a:solidFill>
                <a:latin typeface="Meiryo" charset="-128"/>
                <a:ea typeface="Meiryo" charset="-128"/>
                <a:cs typeface="Meiryo" charset="-128"/>
              </a:rPr>
              <a:t>によって得られた</a:t>
            </a:r>
            <a:r>
              <a:rPr kumimoji="1" lang="ja-JP" altLang="en-US" sz="1200" smtClean="0">
                <a:solidFill>
                  <a:srgbClr val="FFFFFF"/>
                </a:solidFill>
                <a:latin typeface="Meiryo" charset="-128"/>
                <a:ea typeface="Meiryo" charset="-128"/>
                <a:cs typeface="Meiryo" charset="-128"/>
              </a:rPr>
              <a:t>知識に依存</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54783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学習と推論</a:t>
            </a:r>
            <a:endParaRPr kumimoji="1" lang="ja-JP" altLang="en-US"/>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円柱 3"/>
          <p:cNvSpPr/>
          <p:nvPr/>
        </p:nvSpPr>
        <p:spPr>
          <a:xfrm>
            <a:off x="1187624" y="1484784"/>
            <a:ext cx="2016224" cy="1584176"/>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大量の学習データ</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1187624" y="4192833"/>
            <a:ext cx="2016224" cy="79278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円柱 5"/>
          <p:cNvSpPr/>
          <p:nvPr/>
        </p:nvSpPr>
        <p:spPr>
          <a:xfrm>
            <a:off x="4085946" y="4192833"/>
            <a:ext cx="972108" cy="792782"/>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学習済</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推論モデル</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5831884" y="2923556"/>
            <a:ext cx="2016224" cy="79278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80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5831884" y="1650642"/>
            <a:ext cx="1096138" cy="7927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対象</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22508" y="3068960"/>
            <a:ext cx="920086" cy="49470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エンジン</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932904" y="1754645"/>
            <a:ext cx="1075936" cy="584775"/>
          </a:xfrm>
          <a:prstGeom prst="rect">
            <a:avLst/>
          </a:prstGeom>
          <a:noFill/>
        </p:spPr>
        <p:txBody>
          <a:bodyPr wrap="none" rtlCol="0">
            <a:spAutoFit/>
          </a:bodyPr>
          <a:lstStyle/>
          <a:p>
            <a:pPr marL="171450" indent="-171450">
              <a:buFont typeface="Wingdings" charset="2"/>
              <a:buChar char="Ø"/>
            </a:pPr>
            <a:r>
              <a:rPr kumimoji="1" lang="en-US" altLang="ja-JP" sz="800" dirty="0" smtClean="0">
                <a:solidFill>
                  <a:schemeClr val="accent3">
                    <a:lumMod val="50000"/>
                  </a:schemeClr>
                </a:solidFill>
                <a:latin typeface="Meiryo" charset="-128"/>
                <a:ea typeface="Meiryo" charset="-128"/>
                <a:cs typeface="Meiryo" charset="-128"/>
              </a:rPr>
              <a:t>CT</a:t>
            </a:r>
            <a:r>
              <a:rPr kumimoji="1" lang="ja-JP" altLang="en-US" sz="800" dirty="0" smtClean="0">
                <a:solidFill>
                  <a:schemeClr val="accent3">
                    <a:lumMod val="50000"/>
                  </a:schemeClr>
                </a:solidFill>
                <a:latin typeface="Meiryo" charset="-128"/>
                <a:ea typeface="Meiryo" charset="-128"/>
                <a:cs typeface="Meiryo" charset="-128"/>
              </a:rPr>
              <a:t>画像データ</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通話音声データ</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smtClean="0">
                <a:solidFill>
                  <a:schemeClr val="accent3">
                    <a:lumMod val="50000"/>
                  </a:schemeClr>
                </a:solidFill>
                <a:latin typeface="Meiryo" charset="-128"/>
                <a:ea typeface="Meiryo" charset="-128"/>
                <a:cs typeface="Meiryo" charset="-128"/>
              </a:rPr>
              <a:t>LIDER</a:t>
            </a:r>
            <a:r>
              <a:rPr lang="ja-JP" altLang="en-US" sz="800" dirty="0" smtClean="0">
                <a:solidFill>
                  <a:schemeClr val="accent3">
                    <a:lumMod val="50000"/>
                  </a:schemeClr>
                </a:solidFill>
                <a:latin typeface="Meiryo" charset="-128"/>
                <a:ea typeface="Meiryo" charset="-128"/>
                <a:cs typeface="Meiryo" charset="-128"/>
              </a:rPr>
              <a:t>データ</a:t>
            </a:r>
            <a:endParaRPr kumimoji="1" lang="en-US" altLang="ja-JP" sz="800" dirty="0" smtClean="0">
              <a:solidFill>
                <a:schemeClr val="accent3">
                  <a:lumMod val="50000"/>
                </a:schemeClr>
              </a:solidFill>
              <a:latin typeface="Meiryo" charset="-128"/>
              <a:ea typeface="Meiryo" charset="-128"/>
              <a:cs typeface="Meiryo" charset="-128"/>
            </a:endParaRPr>
          </a:p>
          <a:p>
            <a:r>
              <a:rPr lang="ja-JP" altLang="en-US" sz="800" dirty="0" smtClean="0">
                <a:solidFill>
                  <a:schemeClr val="accent3">
                    <a:lumMod val="50000"/>
                  </a:schemeClr>
                </a:solidFill>
                <a:latin typeface="Meiryo" charset="-128"/>
                <a:ea typeface="Meiryo" charset="-128"/>
                <a:cs typeface="Meiryo" charset="-128"/>
              </a:rPr>
              <a:t>　　　　　　</a:t>
            </a:r>
            <a:r>
              <a:rPr kumimoji="1" lang="ja-JP" altLang="en-US" sz="800" dirty="0" smtClean="0">
                <a:solidFill>
                  <a:schemeClr val="accent3">
                    <a:lumMod val="50000"/>
                  </a:schemeClr>
                </a:solidFill>
                <a:latin typeface="Meiryo" charset="-128"/>
                <a:ea typeface="Meiryo" charset="-128"/>
                <a:cs typeface="Meiryo" charset="-128"/>
              </a:rPr>
              <a:t>など</a:t>
            </a:r>
            <a:endParaRPr kumimoji="1" lang="ja-JP" altLang="en-US" sz="800" dirty="0">
              <a:solidFill>
                <a:schemeClr val="accent3">
                  <a:lumMod val="50000"/>
                </a:schemeClr>
              </a:solidFill>
              <a:latin typeface="Meiryo" charset="-128"/>
              <a:ea typeface="Meiryo" charset="-128"/>
              <a:cs typeface="Meiryo" charset="-128"/>
            </a:endParaRPr>
          </a:p>
        </p:txBody>
      </p:sp>
      <p:sp>
        <p:nvSpPr>
          <p:cNvPr id="11" name="正方形/長方形 10"/>
          <p:cNvSpPr/>
          <p:nvPr/>
        </p:nvSpPr>
        <p:spPr>
          <a:xfrm>
            <a:off x="5831884" y="4189197"/>
            <a:ext cx="1096138" cy="80005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判別</a:t>
            </a:r>
            <a:endParaRPr kumimoji="1" lang="ja-JP" altLang="en-US" sz="1400" dirty="0">
              <a:solidFill>
                <a:srgbClr val="FFFFFF"/>
              </a:solidFill>
              <a:latin typeface="Meiryo" charset="-128"/>
              <a:ea typeface="Meiryo" charset="-128"/>
              <a:cs typeface="Meiryo" charset="-128"/>
            </a:endParaRPr>
          </a:p>
        </p:txBody>
      </p:sp>
      <p:sp>
        <p:nvSpPr>
          <p:cNvPr id="12" name="テキスト ボックス 11"/>
          <p:cNvSpPr txBox="1"/>
          <p:nvPr/>
        </p:nvSpPr>
        <p:spPr>
          <a:xfrm>
            <a:off x="6928022" y="4374121"/>
            <a:ext cx="1316386" cy="584775"/>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画像：癌病巣の発見</a:t>
            </a:r>
            <a:endParaRPr kumimoji="1"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音声：話者の特定</a:t>
            </a:r>
            <a:endParaRPr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センサ：障害物回避</a:t>
            </a:r>
            <a:r>
              <a:rPr kumimoji="1" lang="en-US" altLang="ja-JP" sz="800" dirty="0" smtClean="0">
                <a:solidFill>
                  <a:schemeClr val="accent6">
                    <a:lumMod val="50000"/>
                  </a:schemeClr>
                </a:solidFill>
                <a:latin typeface="Meiryo" charset="-128"/>
                <a:ea typeface="Meiryo" charset="-128"/>
                <a:cs typeface="Meiryo" charset="-128"/>
              </a:rPr>
              <a:t> </a:t>
            </a:r>
          </a:p>
          <a:p>
            <a:r>
              <a:rPr lang="ja-JP" altLang="en-US" sz="800" dirty="0" smtClean="0">
                <a:solidFill>
                  <a:schemeClr val="accent6">
                    <a:lumMod val="50000"/>
                  </a:schemeClr>
                </a:solidFill>
                <a:latin typeface="Meiryo" charset="-128"/>
                <a:ea typeface="Meiryo" charset="-128"/>
                <a:cs typeface="Meiryo" charset="-128"/>
              </a:rPr>
              <a:t>　　　　　　</a:t>
            </a:r>
            <a:r>
              <a:rPr kumimoji="1" lang="ja-JP" altLang="en-US" sz="800" dirty="0" smtClean="0">
                <a:solidFill>
                  <a:schemeClr val="accent6">
                    <a:lumMod val="50000"/>
                  </a:schemeClr>
                </a:solidFill>
                <a:latin typeface="Meiryo" charset="-128"/>
                <a:ea typeface="Meiryo" charset="-128"/>
                <a:cs typeface="Meiryo" charset="-128"/>
              </a:rPr>
              <a:t>など</a:t>
            </a:r>
            <a:endParaRPr kumimoji="1" lang="ja-JP" altLang="en-US" sz="800" dirty="0">
              <a:solidFill>
                <a:schemeClr val="accent6">
                  <a:lumMod val="50000"/>
                </a:schemeClr>
              </a:solidFill>
              <a:latin typeface="Meiryo" charset="-128"/>
              <a:ea typeface="Meiryo" charset="-128"/>
              <a:cs typeface="Meiryo" charset="-128"/>
            </a:endParaRPr>
          </a:p>
        </p:txBody>
      </p:sp>
      <p:cxnSp>
        <p:nvCxnSpPr>
          <p:cNvPr id="14" name="カギ線コネクタ 13"/>
          <p:cNvCxnSpPr>
            <a:stCxn id="6" idx="4"/>
            <a:endCxn id="9" idx="1"/>
          </p:cNvCxnSpPr>
          <p:nvPr/>
        </p:nvCxnSpPr>
        <p:spPr>
          <a:xfrm flipV="1">
            <a:off x="5058054" y="3316311"/>
            <a:ext cx="864454" cy="1272913"/>
          </a:xfrm>
          <a:prstGeom prst="bentConnector3">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68960"/>
            <a:ext cx="0" cy="112387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a:off x="3203848" y="4589224"/>
            <a:ext cx="88209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a:off x="6379953" y="2443424"/>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flipH="1">
            <a:off x="6379953" y="3563661"/>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1401456" y="5189877"/>
            <a:ext cx="2411238" cy="523220"/>
          </a:xfrm>
          <a:prstGeom prst="rect">
            <a:avLst/>
          </a:prstGeom>
          <a:noFill/>
        </p:spPr>
        <p:txBody>
          <a:bodyPr wrap="none" rtlCol="0">
            <a:spAutoFit/>
          </a:bodyPr>
          <a:lstStyle/>
          <a:p>
            <a:r>
              <a:rPr kumimoji="1" lang="en-US" altLang="ja-JP" dirty="0" smtClean="0">
                <a:solidFill>
                  <a:srgbClr val="3366FF"/>
                </a:solidFill>
                <a:latin typeface="Meiryo" charset="-128"/>
                <a:ea typeface="Meiryo" charset="-128"/>
                <a:cs typeface="Meiryo" charset="-128"/>
              </a:rPr>
              <a:t>GPU</a:t>
            </a:r>
            <a:r>
              <a:rPr kumimoji="1" lang="ja-JP" altLang="en-US" dirty="0" smtClean="0">
                <a:solidFill>
                  <a:srgbClr val="3366FF"/>
                </a:solidFill>
                <a:latin typeface="Meiryo" charset="-128"/>
                <a:ea typeface="Meiryo" charset="-128"/>
                <a:cs typeface="Meiryo" charset="-128"/>
              </a:rPr>
              <a:t>や専用</a:t>
            </a:r>
            <a:r>
              <a:rPr kumimoji="1" lang="en-US" altLang="ja-JP" dirty="0" smtClean="0">
                <a:solidFill>
                  <a:srgbClr val="3366FF"/>
                </a:solidFill>
                <a:latin typeface="Meiryo" charset="-128"/>
                <a:ea typeface="Meiryo" charset="-128"/>
                <a:cs typeface="Meiryo" charset="-128"/>
              </a:rPr>
              <a:t>LSI</a:t>
            </a:r>
            <a:r>
              <a:rPr kumimoji="1" lang="ja-JP" altLang="en-US" dirty="0" smtClean="0">
                <a:solidFill>
                  <a:srgbClr val="3366FF"/>
                </a:solidFill>
                <a:latin typeface="Meiryo" charset="-128"/>
                <a:ea typeface="Meiryo" charset="-128"/>
                <a:cs typeface="Meiryo" charset="-128"/>
              </a:rPr>
              <a:t>を使用</a:t>
            </a:r>
            <a:endParaRPr lang="en-US" altLang="ja-JP" dirty="0">
              <a:solidFill>
                <a:srgbClr val="3366FF"/>
              </a:solidFill>
              <a:latin typeface="Meiryo" charset="-128"/>
              <a:ea typeface="Meiryo" charset="-128"/>
              <a:cs typeface="Meiryo" charset="-128"/>
            </a:endParaRPr>
          </a:p>
          <a:p>
            <a:pPr algn="ctr"/>
            <a:r>
              <a:rPr kumimoji="1" lang="ja-JP" altLang="en-US" sz="1000" dirty="0" smtClean="0">
                <a:solidFill>
                  <a:srgbClr val="3366FF"/>
                </a:solidFill>
                <a:latin typeface="Meiryo" charset="-128"/>
                <a:ea typeface="Meiryo" charset="-128"/>
                <a:cs typeface="Meiryo" charset="-128"/>
              </a:rPr>
              <a:t>消費電力より並列処理性能を優先</a:t>
            </a:r>
            <a:endParaRPr kumimoji="1" lang="en-US" altLang="ja-JP" sz="1000" dirty="0" smtClean="0">
              <a:solidFill>
                <a:srgbClr val="3366FF"/>
              </a:solidFill>
              <a:latin typeface="Meiryo" charset="-128"/>
              <a:ea typeface="Meiryo" charset="-128"/>
              <a:cs typeface="Meiryo" charset="-128"/>
            </a:endParaRPr>
          </a:p>
        </p:txBody>
      </p:sp>
      <p:sp>
        <p:nvSpPr>
          <p:cNvPr id="31" name="テキスト ボックス 30"/>
          <p:cNvSpPr txBox="1"/>
          <p:nvPr/>
        </p:nvSpPr>
        <p:spPr>
          <a:xfrm>
            <a:off x="5377815" y="5189877"/>
            <a:ext cx="2621231" cy="523220"/>
          </a:xfrm>
          <a:prstGeom prst="rect">
            <a:avLst/>
          </a:prstGeom>
          <a:noFill/>
        </p:spPr>
        <p:txBody>
          <a:bodyPr wrap="none" rtlCol="0">
            <a:spAutoFit/>
          </a:bodyPr>
          <a:lstStyle/>
          <a:p>
            <a:pPr algn="ctr"/>
            <a:r>
              <a:rPr kumimoji="1" lang="en-US" altLang="ja-JP" dirty="0" smtClean="0">
                <a:solidFill>
                  <a:schemeClr val="accent3">
                    <a:lumMod val="50000"/>
                  </a:schemeClr>
                </a:solidFill>
                <a:latin typeface="Meiryo" charset="-128"/>
                <a:ea typeface="Meiryo" charset="-128"/>
                <a:cs typeface="Meiryo" charset="-128"/>
              </a:rPr>
              <a:t>FPGA</a:t>
            </a:r>
            <a:r>
              <a:rPr kumimoji="1" lang="ja-JP" altLang="en-US" dirty="0" smtClean="0">
                <a:solidFill>
                  <a:schemeClr val="accent3">
                    <a:lumMod val="50000"/>
                  </a:schemeClr>
                </a:solidFill>
                <a:latin typeface="Meiryo" charset="-128"/>
                <a:ea typeface="Meiryo" charset="-128"/>
                <a:cs typeface="Meiryo" charset="-128"/>
              </a:rPr>
              <a:t>や</a:t>
            </a:r>
            <a:r>
              <a:rPr kumimoji="1" lang="en-US" altLang="ja-JP" dirty="0" smtClean="0">
                <a:solidFill>
                  <a:schemeClr val="accent3">
                    <a:lumMod val="50000"/>
                  </a:schemeClr>
                </a:solidFill>
                <a:latin typeface="Meiryo" charset="-128"/>
                <a:ea typeface="Meiryo" charset="-128"/>
                <a:cs typeface="Meiryo" charset="-128"/>
              </a:rPr>
              <a:t>DSP</a:t>
            </a:r>
            <a:r>
              <a:rPr kumimoji="1" lang="ja-JP" altLang="en-US" dirty="0" smtClean="0">
                <a:solidFill>
                  <a:schemeClr val="accent3">
                    <a:lumMod val="50000"/>
                  </a:schemeClr>
                </a:solidFill>
                <a:latin typeface="Meiryo" charset="-128"/>
                <a:ea typeface="Meiryo" charset="-128"/>
                <a:cs typeface="Meiryo" charset="-128"/>
              </a:rPr>
              <a:t>などを使用</a:t>
            </a:r>
            <a:endParaRPr lang="en-US" altLang="ja-JP" dirty="0" smtClean="0">
              <a:solidFill>
                <a:schemeClr val="accent3">
                  <a:lumMod val="50000"/>
                </a:schemeClr>
              </a:solidFill>
              <a:latin typeface="Meiryo" charset="-128"/>
              <a:ea typeface="Meiryo" charset="-128"/>
              <a:cs typeface="Meiryo" charset="-128"/>
            </a:endParaRPr>
          </a:p>
          <a:p>
            <a:pPr algn="ctr"/>
            <a:r>
              <a:rPr kumimoji="1" lang="ja-JP" altLang="en-US" sz="1000" dirty="0" smtClean="0">
                <a:solidFill>
                  <a:schemeClr val="accent3">
                    <a:lumMod val="50000"/>
                  </a:schemeClr>
                </a:solidFill>
                <a:latin typeface="Meiryo" charset="-128"/>
                <a:ea typeface="Meiryo" charset="-128"/>
                <a:cs typeface="Meiryo" charset="-128"/>
              </a:rPr>
              <a:t>高速処理と低消費電力を優先</a:t>
            </a:r>
            <a:endParaRPr kumimoji="1" lang="en-US" altLang="ja-JP" sz="1000" dirty="0" smtClean="0">
              <a:solidFill>
                <a:schemeClr val="accent3">
                  <a:lumMod val="50000"/>
                </a:schemeClr>
              </a:solidFill>
              <a:latin typeface="Meiryo" charset="-128"/>
              <a:ea typeface="Meiryo" charset="-128"/>
              <a:cs typeface="Meiryo" charset="-128"/>
            </a:endParaRPr>
          </a:p>
        </p:txBody>
      </p:sp>
      <p:sp>
        <p:nvSpPr>
          <p:cNvPr id="34" name="テキスト ボックス 33"/>
          <p:cNvSpPr txBox="1"/>
          <p:nvPr/>
        </p:nvSpPr>
        <p:spPr>
          <a:xfrm>
            <a:off x="5040583" y="6017460"/>
            <a:ext cx="3482043" cy="584775"/>
          </a:xfrm>
          <a:prstGeom prst="rect">
            <a:avLst/>
          </a:prstGeom>
          <a:noFill/>
        </p:spPr>
        <p:txBody>
          <a:bodyPr wrap="none" rtlCol="0">
            <a:spAutoFit/>
          </a:bodyPr>
          <a:lstStyle/>
          <a:p>
            <a:r>
              <a:rPr kumimoji="1" lang="en-US" altLang="ja-JP" sz="800" dirty="0" smtClean="0">
                <a:solidFill>
                  <a:schemeClr val="tx1">
                    <a:lumMod val="50000"/>
                    <a:lumOff val="50000"/>
                  </a:schemeClr>
                </a:solidFill>
                <a:latin typeface="Meiryo" charset="-128"/>
                <a:ea typeface="Meiryo" charset="-128"/>
                <a:cs typeface="Meiryo" charset="-128"/>
              </a:rPr>
              <a:t>GPU: </a:t>
            </a:r>
            <a:r>
              <a:rPr kumimoji="1" lang="ja-JP" altLang="en-US" sz="800" dirty="0" smtClean="0">
                <a:solidFill>
                  <a:schemeClr val="tx1">
                    <a:lumMod val="50000"/>
                    <a:lumOff val="50000"/>
                  </a:schemeClr>
                </a:solidFill>
                <a:latin typeface="Meiryo" charset="-128"/>
                <a:ea typeface="Meiryo" charset="-128"/>
                <a:cs typeface="Meiryo" charset="-128"/>
              </a:rPr>
              <a:t>大規模並列処理可能なプロセッサ</a:t>
            </a:r>
            <a:endParaRPr lang="en-US" altLang="ja-JP" sz="800" dirty="0" smtClean="0">
              <a:solidFill>
                <a:schemeClr val="tx1">
                  <a:lumMod val="50000"/>
                  <a:lumOff val="50000"/>
                </a:schemeClr>
              </a:solidFill>
              <a:latin typeface="Meiryo" charset="-128"/>
              <a:ea typeface="Meiryo" charset="-128"/>
              <a:cs typeface="Meiryo" charset="-128"/>
            </a:endParaRPr>
          </a:p>
          <a:p>
            <a:r>
              <a:rPr kumimoji="1" lang="en-US" altLang="ja-JP" sz="800" dirty="0" smtClean="0">
                <a:solidFill>
                  <a:schemeClr val="tx1">
                    <a:lumMod val="50000"/>
                    <a:lumOff val="50000"/>
                  </a:schemeClr>
                </a:solidFill>
                <a:latin typeface="Meiryo" charset="-128"/>
                <a:ea typeface="Meiryo" charset="-128"/>
                <a:cs typeface="Meiryo" charset="-128"/>
              </a:rPr>
              <a:t>FPGA:</a:t>
            </a:r>
            <a:r>
              <a:rPr lang="ja-JP" altLang="en-US" sz="800" dirty="0" smtClean="0">
                <a:solidFill>
                  <a:schemeClr val="tx1">
                    <a:lumMod val="50000"/>
                    <a:lumOff val="50000"/>
                  </a:schemeClr>
                </a:solidFill>
                <a:latin typeface="Meiryo" charset="-128"/>
                <a:ea typeface="Meiryo" charset="-128"/>
                <a:cs typeface="Meiryo" charset="-128"/>
              </a:rPr>
              <a:t>プログラミング可能な</a:t>
            </a:r>
            <a:r>
              <a:rPr lang="en-US" altLang="ja-JP" sz="800" dirty="0" smtClean="0">
                <a:solidFill>
                  <a:schemeClr val="tx1">
                    <a:lumMod val="50000"/>
                    <a:lumOff val="50000"/>
                  </a:schemeClr>
                </a:solidFill>
                <a:latin typeface="Meiryo" charset="-128"/>
                <a:ea typeface="Meiryo" charset="-128"/>
                <a:cs typeface="Meiryo" charset="-128"/>
              </a:rPr>
              <a:t>LSI</a:t>
            </a:r>
          </a:p>
          <a:p>
            <a:r>
              <a:rPr kumimoji="1" lang="en-US" altLang="ja-JP" sz="800" dirty="0" smtClean="0">
                <a:solidFill>
                  <a:schemeClr val="tx1">
                    <a:lumMod val="50000"/>
                    <a:lumOff val="50000"/>
                  </a:schemeClr>
                </a:solidFill>
                <a:latin typeface="Meiryo" charset="-128"/>
                <a:ea typeface="Meiryo" charset="-128"/>
                <a:cs typeface="Meiryo" charset="-128"/>
              </a:rPr>
              <a:t>DSP:</a:t>
            </a:r>
            <a:r>
              <a:rPr kumimoji="1" lang="ja-JP" altLang="en-US" sz="800" dirty="0" smtClean="0">
                <a:solidFill>
                  <a:schemeClr val="tx1">
                    <a:lumMod val="50000"/>
                    <a:lumOff val="50000"/>
                  </a:schemeClr>
                </a:solidFill>
                <a:latin typeface="Meiryo" charset="-128"/>
                <a:ea typeface="Meiryo" charset="-128"/>
                <a:cs typeface="Meiryo" charset="-128"/>
              </a:rPr>
              <a:t>信号処理に特化した</a:t>
            </a:r>
            <a:r>
              <a:rPr kumimoji="1" lang="en-US" altLang="ja-JP" sz="800" dirty="0" smtClean="0">
                <a:solidFill>
                  <a:schemeClr val="tx1">
                    <a:lumMod val="50000"/>
                    <a:lumOff val="50000"/>
                  </a:schemeClr>
                </a:solidFill>
                <a:latin typeface="Meiryo" charset="-128"/>
                <a:ea typeface="Meiryo" charset="-128"/>
                <a:cs typeface="Meiryo" charset="-128"/>
              </a:rPr>
              <a:t>LSI</a:t>
            </a:r>
          </a:p>
          <a:p>
            <a:r>
              <a:rPr lang="en-US" altLang="ja-JP" sz="800" dirty="0">
                <a:solidFill>
                  <a:schemeClr val="tx1">
                    <a:lumMod val="50000"/>
                    <a:lumOff val="50000"/>
                  </a:schemeClr>
                </a:solidFill>
                <a:latin typeface="Meiryo" charset="-128"/>
                <a:ea typeface="Meiryo" charset="-128"/>
                <a:cs typeface="Meiryo" charset="-128"/>
              </a:rPr>
              <a:t>LIDAR:</a:t>
            </a:r>
            <a:r>
              <a:rPr lang="ja-JP" altLang="en-US" sz="800" dirty="0">
                <a:solidFill>
                  <a:schemeClr val="tx1">
                    <a:lumMod val="50000"/>
                    <a:lumOff val="50000"/>
                  </a:schemeClr>
                </a:solidFill>
                <a:latin typeface="Meiryo" charset="-128"/>
                <a:ea typeface="Meiryo" charset="-128"/>
                <a:cs typeface="Meiryo" charset="-128"/>
              </a:rPr>
              <a:t>レーザーの反射光から周辺環境の</a:t>
            </a:r>
            <a:r>
              <a:rPr lang="en-US" altLang="ja-JP" sz="800" dirty="0">
                <a:solidFill>
                  <a:schemeClr val="tx1">
                    <a:lumMod val="50000"/>
                    <a:lumOff val="50000"/>
                  </a:schemeClr>
                </a:solidFill>
                <a:latin typeface="Meiryo" charset="-128"/>
                <a:ea typeface="Meiryo" charset="-128"/>
                <a:cs typeface="Meiryo" charset="-128"/>
              </a:rPr>
              <a:t>3</a:t>
            </a:r>
            <a:r>
              <a:rPr lang="ja-JP" altLang="en-US" sz="800" dirty="0">
                <a:solidFill>
                  <a:schemeClr val="tx1">
                    <a:lumMod val="50000"/>
                    <a:lumOff val="50000"/>
                  </a:schemeClr>
                </a:solidFill>
                <a:latin typeface="Meiryo" charset="-128"/>
                <a:ea typeface="Meiryo" charset="-128"/>
                <a:cs typeface="Meiryo" charset="-128"/>
              </a:rPr>
              <a:t>次元的な構造を読み取る</a:t>
            </a:r>
            <a:r>
              <a:rPr lang="ja-JP" altLang="en-US" sz="800" dirty="0" smtClean="0">
                <a:solidFill>
                  <a:schemeClr val="tx1">
                    <a:lumMod val="50000"/>
                    <a:lumOff val="50000"/>
                  </a:schemeClr>
                </a:solidFill>
                <a:latin typeface="Meiryo" charset="-128"/>
                <a:ea typeface="Meiryo" charset="-128"/>
                <a:cs typeface="Meiryo" charset="-128"/>
              </a:rPr>
              <a:t>装置</a:t>
            </a:r>
            <a:endParaRPr lang="ja-JP" altLang="en-US" sz="800" dirty="0">
              <a:solidFill>
                <a:schemeClr val="tx1">
                  <a:lumMod val="50000"/>
                  <a:lumOff val="50000"/>
                </a:schemeClr>
              </a:solidFill>
              <a:latin typeface="Meiryo" charset="-128"/>
              <a:ea typeface="Meiryo" charset="-128"/>
              <a:cs typeface="Meiryo" charset="-128"/>
            </a:endParaRPr>
          </a:p>
        </p:txBody>
      </p: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学習</a:t>
            </a:r>
            <a:endParaRPr lang="en-US" altLang="ja-JP" sz="2800" dirty="0" smtClean="0">
              <a:solidFill>
                <a:srgbClr val="3366FF"/>
              </a:solidFill>
              <a:latin typeface="Meiryo" charset="-128"/>
              <a:ea typeface="Meiryo" charset="-128"/>
              <a:cs typeface="Meiryo" charset="-128"/>
            </a:endParaRPr>
          </a:p>
          <a:p>
            <a:pPr algn="ctr"/>
            <a:r>
              <a:rPr kumimoji="1" lang="en-US" altLang="ja-JP" sz="1200" dirty="0" smtClean="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smtClean="0">
                <a:solidFill>
                  <a:srgbClr val="00B050"/>
                </a:solidFill>
                <a:latin typeface="Meiryo" charset="-128"/>
                <a:ea typeface="Meiryo" charset="-128"/>
                <a:cs typeface="Meiryo" charset="-128"/>
              </a:rPr>
              <a:t>推論</a:t>
            </a:r>
            <a:endParaRPr lang="en-US" altLang="ja-JP" sz="2800" dirty="0" smtClean="0">
              <a:solidFill>
                <a:srgbClr val="00B050"/>
              </a:solidFill>
              <a:latin typeface="Meiryo" charset="-128"/>
              <a:ea typeface="Meiryo" charset="-128"/>
              <a:cs typeface="Meiryo" charset="-128"/>
            </a:endParaRPr>
          </a:p>
          <a:p>
            <a:pPr algn="ctr"/>
            <a:r>
              <a:rPr lang="en-US" altLang="ja-JP" sz="1200" dirty="0" smtClean="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275892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677158"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これまでの機械学習とディープラーニング</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27</a:t>
            </a:fld>
            <a:endParaRPr kumimoji="1" lang="ja-JP" altLang="en-US"/>
          </a:p>
        </p:txBody>
      </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計算式</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ルール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特徴量</a:t>
            </a: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（ディープラーニング）</a:t>
            </a:r>
            <a:endParaRPr lang="en-US" altLang="ja-JP" sz="1400" dirty="0" smtClean="0">
              <a:solidFill>
                <a:srgbClr val="FFFFFF"/>
              </a:solidFill>
              <a:latin typeface="Meiryo" charset="-128"/>
              <a:ea typeface="Meiryo" charset="-128"/>
              <a:cs typeface="Meiryo" charset="-128"/>
            </a:endParaRP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54850"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80" name="図 79"/>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3647152" cy="369332"/>
          </a:xfrm>
          <a:prstGeom prst="rect">
            <a:avLst/>
          </a:prstGeom>
          <a:noFill/>
        </p:spPr>
        <p:txBody>
          <a:bodyPr wrap="none" rtlCol="0">
            <a:spAutoFit/>
          </a:bodyPr>
          <a:lstStyle/>
          <a:p>
            <a:r>
              <a:rPr lang="ja-JP" altLang="en-US" dirty="0" smtClean="0">
                <a:solidFill>
                  <a:srgbClr val="0070C0"/>
                </a:solidFill>
                <a:latin typeface="Meiryo" charset="-128"/>
                <a:ea typeface="Meiryo" charset="-128"/>
                <a:cs typeface="Meiryo" charset="-128"/>
              </a:rPr>
              <a:t>これまでの機械学習の</a:t>
            </a:r>
            <a:r>
              <a:rPr kumimoji="1" lang="ja-JP" altLang="en-US" dirty="0" smtClean="0">
                <a:solidFill>
                  <a:srgbClr val="0070C0"/>
                </a:solidFill>
                <a:latin typeface="Meiryo" charset="-128"/>
                <a:ea typeface="Meiryo" charset="-128"/>
                <a:cs typeface="Meiryo" charset="-128"/>
              </a:rPr>
              <a:t>アプローチ</a:t>
            </a:r>
            <a:endParaRPr kumimoji="1" lang="ja-JP" altLang="en-US" dirty="0">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4108817" cy="369332"/>
          </a:xfrm>
          <a:prstGeom prst="rect">
            <a:avLst/>
          </a:prstGeom>
          <a:noFill/>
        </p:spPr>
        <p:txBody>
          <a:bodyPr wrap="none" rtlCol="0">
            <a:spAutoFit/>
          </a:bodyPr>
          <a:lstStyle/>
          <a:p>
            <a:r>
              <a:rPr kumimoji="1" lang="ja-JP" altLang="en-US" dirty="0" smtClean="0">
                <a:solidFill>
                  <a:schemeClr val="accent3">
                    <a:lumMod val="75000"/>
                  </a:schemeClr>
                </a:solidFill>
                <a:latin typeface="Meiryo" charset="-128"/>
                <a:ea typeface="Meiryo" charset="-128"/>
                <a:cs typeface="Meiryo" charset="-128"/>
              </a:rPr>
              <a:t>ディープラーニングによるアプローチ</a:t>
            </a:r>
            <a:endParaRPr kumimoji="1" lang="ja-JP" altLang="en-US" dirty="0">
              <a:solidFill>
                <a:schemeClr val="accent3">
                  <a:lumMod val="75000"/>
                </a:schemeClr>
              </a:solidFill>
              <a:latin typeface="Meiryo" charset="-128"/>
              <a:ea typeface="Meiryo" charset="-128"/>
              <a:cs typeface="Meiryo" charset="-128"/>
            </a:endParaRPr>
          </a:p>
        </p:txBody>
      </p:sp>
      <p:pic>
        <p:nvPicPr>
          <p:cNvPr id="49" name="図 48"/>
          <p:cNvPicPr>
            <a:picLocks noChangeAspect="1"/>
          </p:cNvPicPr>
          <p:nvPr/>
        </p:nvPicPr>
        <p:blipFill>
          <a:blip r:embed="rId3"/>
          <a:stretch>
            <a:fillRect/>
          </a:stretch>
        </p:blipFill>
        <p:spPr>
          <a:xfrm>
            <a:off x="2785085" y="2451697"/>
            <a:ext cx="884641" cy="884641"/>
          </a:xfrm>
          <a:prstGeom prst="rect">
            <a:avLst/>
          </a:prstGeom>
        </p:spPr>
      </p:pic>
      <p:grpSp>
        <p:nvGrpSpPr>
          <p:cNvPr id="71" name="図形グループ 70"/>
          <p:cNvGrpSpPr/>
          <p:nvPr/>
        </p:nvGrpSpPr>
        <p:grpSpPr>
          <a:xfrm>
            <a:off x="2936546" y="2621733"/>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フローチャート: 磁気ディスク 49"/>
          <p:cNvSpPr/>
          <p:nvPr/>
        </p:nvSpPr>
        <p:spPr>
          <a:xfrm>
            <a:off x="677158" y="1756072"/>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654850" y="2304617"/>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52" name="図 5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2710773"/>
            <a:ext cx="745739" cy="697660"/>
          </a:xfrm>
          <a:prstGeom prst="rect">
            <a:avLst/>
          </a:prstGeom>
          <a:effectLst>
            <a:outerShdw blurRad="50800" dist="38100" dir="2700000" algn="tl" rotWithShape="0">
              <a:prstClr val="black">
                <a:alpha val="40000"/>
              </a:prstClr>
            </a:outerShdw>
          </a:effectLst>
        </p:spPr>
      </p:pic>
      <p:pic>
        <p:nvPicPr>
          <p:cNvPr id="56" name="図 55"/>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2710773"/>
            <a:ext cx="745739" cy="697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760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smtClean="0"/>
              <a:t>なぜいま人工知能なのか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smtClean="0">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smtClean="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ウェブサイト</a:t>
            </a:r>
            <a:endParaRPr kumimoji="1" lang="ja-JP" altLang="en-US" sz="1200" dirty="0">
              <a:latin typeface="Meiryo" charset="-128"/>
              <a:ea typeface="Meiryo" charset="-128"/>
              <a:cs typeface="Meiryo" charset="-128"/>
            </a:endParaRP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smtClean="0">
                <a:solidFill>
                  <a:schemeClr val="bg1"/>
                </a:solidFill>
                <a:latin typeface="Meiryo" charset="-128"/>
                <a:ea typeface="Meiryo" charset="-128"/>
                <a:cs typeface="Meiryo" charset="-128"/>
              </a:rPr>
              <a:t>GPU</a:t>
            </a:r>
            <a:r>
              <a:rPr lang="ja-JP" altLang="en-US" sz="800" b="1" dirty="0" smtClean="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smtClean="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脳科学の研究成果を反映</a:t>
            </a:r>
            <a:endParaRPr kumimoji="1" lang="ja-JP" altLang="en-US" sz="1200" dirty="0">
              <a:solidFill>
                <a:schemeClr val="bg1"/>
              </a:solidFill>
              <a:latin typeface="Meiryo" charset="-128"/>
              <a:ea typeface="Meiryo" charset="-128"/>
              <a:cs typeface="Meiryo" charset="-128"/>
            </a:endParaRP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高速・並列・大規模計算能力</a:t>
            </a:r>
            <a:endParaRPr kumimoji="1" lang="ja-JP" altLang="en-US" sz="1200" dirty="0">
              <a:solidFill>
                <a:schemeClr val="bg1"/>
              </a:solidFill>
              <a:latin typeface="Meiryo" charset="-128"/>
              <a:ea typeface="Meiryo" charset="-128"/>
              <a:cs typeface="Meiryo" charset="-128"/>
            </a:endParaRP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a:t>
            </a:r>
            <a:r>
              <a:rPr lang="en-US" altLang="ja-JP" sz="2400" dirty="0" smtClean="0">
                <a:solidFill>
                  <a:srgbClr val="0432FF"/>
                </a:solidFill>
                <a:latin typeface="Meiryo" charset="-128"/>
                <a:ea typeface="Meiryo" charset="-128"/>
                <a:cs typeface="Meiryo" charset="-128"/>
              </a:rPr>
              <a:t>Intelligence</a:t>
            </a:r>
            <a:r>
              <a:rPr lang="ja-JP" altLang="en-US" sz="2400" dirty="0" smtClean="0">
                <a:solidFill>
                  <a:srgbClr val="0432FF"/>
                </a:solidFill>
                <a:latin typeface="Meiryo" charset="-128"/>
                <a:ea typeface="Meiryo" charset="-128"/>
                <a:cs typeface="Meiryo" charset="-128"/>
              </a:rPr>
              <a:t>）</a:t>
            </a:r>
            <a:endParaRPr lang="ja-JP" altLang="en-US" sz="2400" dirty="0">
              <a:solidFill>
                <a:srgbClr val="0432FF"/>
              </a:solidFill>
              <a:latin typeface="Meiryo" charset="-128"/>
              <a:ea typeface="Meiryo" charset="-128"/>
              <a:cs typeface="Meiryo" charset="-128"/>
            </a:endParaRP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2256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「記号処理」から「パターン認識」へ</a:t>
            </a:r>
            <a:endParaRPr kumimoji="1" lang="ja-JP" altLang="en-US" dirty="0"/>
          </a:p>
        </p:txBody>
      </p:sp>
      <p:sp>
        <p:nvSpPr>
          <p:cNvPr id="4" name="正方形/長方形 3"/>
          <p:cNvSpPr/>
          <p:nvPr/>
        </p:nvSpPr>
        <p:spPr>
          <a:xfrm>
            <a:off x="1475656" y="1299206"/>
            <a:ext cx="3508406"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コンピューターの登場</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数値計算だけではなく</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記号処理への適用拡大</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475656" y="2492150"/>
            <a:ext cx="3508406"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論理的思考の機械化</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2400" dirty="0" smtClean="0">
                <a:solidFill>
                  <a:srgbClr val="FFFFFF"/>
                </a:solidFill>
                <a:latin typeface="Meiryo" charset="-128"/>
                <a:ea typeface="Meiryo" charset="-128"/>
                <a:cs typeface="Meiryo" charset="-128"/>
              </a:rPr>
              <a:t>論理計算・記号処理</a:t>
            </a:r>
            <a:endParaRPr kumimoji="1" lang="ja-JP" altLang="en-US" sz="2400" dirty="0">
              <a:solidFill>
                <a:srgbClr val="FFFFFF"/>
              </a:solidFill>
              <a:latin typeface="Meiryo" charset="-128"/>
              <a:ea typeface="Meiryo" charset="-128"/>
              <a:cs typeface="Meiryo" charset="-128"/>
            </a:endParaRPr>
          </a:p>
        </p:txBody>
      </p:sp>
      <p:sp>
        <p:nvSpPr>
          <p:cNvPr id="6" name="ホームベース 5"/>
          <p:cNvSpPr/>
          <p:nvPr/>
        </p:nvSpPr>
        <p:spPr>
          <a:xfrm>
            <a:off x="323528" y="1299206"/>
            <a:ext cx="1080120" cy="1080120"/>
          </a:xfrm>
          <a:prstGeom prst="homePlate">
            <a:avLst>
              <a:gd name="adj" fmla="val 2405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a:off x="323528" y="2492150"/>
            <a:ext cx="1080120" cy="1080120"/>
          </a:xfrm>
          <a:prstGeom prst="homePlate">
            <a:avLst>
              <a:gd name="adj" fmla="val 2405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475656" y="5013176"/>
            <a:ext cx="3508406" cy="108012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ルールベース</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人間が知識を記述する</a:t>
            </a:r>
            <a:endParaRPr kumimoji="1" lang="ja-JP" altLang="en-US" sz="1400" dirty="0">
              <a:solidFill>
                <a:srgbClr val="FFFFFF"/>
              </a:solidFill>
              <a:latin typeface="Meiryo" charset="-128"/>
              <a:ea typeface="Meiryo" charset="-128"/>
              <a:cs typeface="Meiryo" charset="-128"/>
            </a:endParaRPr>
          </a:p>
        </p:txBody>
      </p:sp>
      <p:sp>
        <p:nvSpPr>
          <p:cNvPr id="9" name="ホームベース 8"/>
          <p:cNvSpPr/>
          <p:nvPr/>
        </p:nvSpPr>
        <p:spPr>
          <a:xfrm>
            <a:off x="323528" y="5013176"/>
            <a:ext cx="1080120" cy="1080120"/>
          </a:xfrm>
          <a:prstGeom prst="homePlate">
            <a:avLst>
              <a:gd name="adj" fmla="val 2405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248076" y="1299206"/>
            <a:ext cx="3572073"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コンピューター性能の向上</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大規模並列処理技術の向上</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利用可能データの拡大</a:t>
            </a: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5248076" y="2492150"/>
            <a:ext cx="3572073"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感覚的思考の機械化</a:t>
            </a:r>
            <a:endParaRPr kumimoji="1" lang="en-US" altLang="ja-JP" sz="2400" b="1" dirty="0" smtClean="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パターン認識</a:t>
            </a:r>
            <a:endParaRPr kumimoji="1" lang="ja-JP" altLang="en-US" sz="2400" dirty="0">
              <a:solidFill>
                <a:srgbClr val="FFFFFF"/>
              </a:solidFill>
              <a:latin typeface="Meiryo" charset="-128"/>
              <a:ea typeface="Meiryo" charset="-128"/>
              <a:cs typeface="Meiryo" charset="-128"/>
            </a:endParaRPr>
          </a:p>
        </p:txBody>
      </p:sp>
      <p:sp>
        <p:nvSpPr>
          <p:cNvPr id="12" name="正方形/長方形 11"/>
          <p:cNvSpPr/>
          <p:nvPr/>
        </p:nvSpPr>
        <p:spPr>
          <a:xfrm>
            <a:off x="5248076" y="5013176"/>
            <a:ext cx="3572073"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確率・統計的</a:t>
            </a:r>
            <a:r>
              <a:rPr lang="ja-JP" altLang="en-US" sz="1400" dirty="0" smtClean="0">
                <a:solidFill>
                  <a:srgbClr val="FFFFFF"/>
                </a:solidFill>
                <a:latin typeface="Meiryo" charset="-128"/>
                <a:ea typeface="Meiryo" charset="-128"/>
                <a:cs typeface="Meiryo" charset="-128"/>
              </a:rPr>
              <a:t>アプローチから</a:t>
            </a:r>
            <a:endParaRPr lang="en-US" altLang="ja-JP" sz="1400"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脳科学的アプローチ</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データから知識を見つけ出す</a:t>
            </a:r>
            <a:endParaRPr kumimoji="1" lang="ja-JP" altLang="en-US" sz="1400" dirty="0">
              <a:solidFill>
                <a:srgbClr val="FFFFFF"/>
              </a:solidFill>
              <a:latin typeface="Meiryo" charset="-128"/>
              <a:ea typeface="Meiryo" charset="-128"/>
              <a:cs typeface="Meiryo" charset="-128"/>
            </a:endParaRPr>
          </a:p>
        </p:txBody>
      </p:sp>
      <p:sp>
        <p:nvSpPr>
          <p:cNvPr id="13" name="テキスト ボックス 12"/>
          <p:cNvSpPr txBox="1"/>
          <p:nvPr/>
        </p:nvSpPr>
        <p:spPr>
          <a:xfrm>
            <a:off x="1403648" y="836712"/>
            <a:ext cx="1492716" cy="400110"/>
          </a:xfrm>
          <a:prstGeom prst="rect">
            <a:avLst/>
          </a:prstGeom>
          <a:noFill/>
        </p:spPr>
        <p:txBody>
          <a:bodyPr wrap="none" rtlCol="0">
            <a:spAutoFit/>
          </a:bodyPr>
          <a:lstStyle/>
          <a:p>
            <a:pPr algn="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4" name="テキスト ボックス 13"/>
          <p:cNvSpPr txBox="1"/>
          <p:nvPr/>
        </p:nvSpPr>
        <p:spPr>
          <a:xfrm>
            <a:off x="5146308" y="836712"/>
            <a:ext cx="1492716" cy="400110"/>
          </a:xfrm>
          <a:prstGeom prst="rect">
            <a:avLst/>
          </a:prstGeom>
          <a:noFill/>
        </p:spPr>
        <p:txBody>
          <a:bodyPr wrap="none" rtlCol="0">
            <a:spAutoFit/>
          </a:bodyPr>
          <a:lstStyle/>
          <a:p>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5" name="テキスト ボックス 14"/>
          <p:cNvSpPr txBox="1"/>
          <p:nvPr/>
        </p:nvSpPr>
        <p:spPr>
          <a:xfrm>
            <a:off x="460091" y="1371214"/>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背景</a:t>
            </a:r>
            <a:endParaRPr kumimoji="1" lang="ja-JP" altLang="en-US" sz="2800" b="1" dirty="0">
              <a:solidFill>
                <a:schemeClr val="bg1"/>
              </a:solidFill>
              <a:latin typeface="Meiryo" charset="-128"/>
              <a:ea typeface="Meiryo" charset="-128"/>
              <a:cs typeface="Meiryo" charset="-128"/>
            </a:endParaRPr>
          </a:p>
        </p:txBody>
      </p:sp>
      <p:sp>
        <p:nvSpPr>
          <p:cNvPr id="16" name="テキスト ボックス 15"/>
          <p:cNvSpPr txBox="1"/>
          <p:nvPr/>
        </p:nvSpPr>
        <p:spPr>
          <a:xfrm>
            <a:off x="457200" y="2559346"/>
            <a:ext cx="615553" cy="945728"/>
          </a:xfrm>
          <a:prstGeom prst="rect">
            <a:avLst/>
          </a:prstGeom>
          <a:noFill/>
        </p:spPr>
        <p:txBody>
          <a:bodyPr vert="eaVert" wrap="square" rtlCol="0">
            <a:spAutoFit/>
          </a:bodyPr>
          <a:lstStyle/>
          <a:p>
            <a:r>
              <a:rPr kumimoji="1" lang="ja-JP" altLang="en-US" sz="2800" b="1" smtClean="0">
                <a:solidFill>
                  <a:schemeClr val="bg1"/>
                </a:solidFill>
                <a:latin typeface="Meiryo" charset="-128"/>
                <a:ea typeface="Meiryo" charset="-128"/>
                <a:cs typeface="Meiryo" charset="-128"/>
              </a:rPr>
              <a:t>目的</a:t>
            </a:r>
            <a:endParaRPr kumimoji="1" lang="ja-JP" altLang="en-US" sz="2800" b="1" dirty="0">
              <a:solidFill>
                <a:schemeClr val="bg1"/>
              </a:solidFill>
              <a:latin typeface="Meiryo" charset="-128"/>
              <a:ea typeface="Meiryo" charset="-128"/>
              <a:cs typeface="Meiryo" charset="-128"/>
            </a:endParaRPr>
          </a:p>
        </p:txBody>
      </p:sp>
      <p:sp>
        <p:nvSpPr>
          <p:cNvPr id="17" name="テキスト ボックス 16"/>
          <p:cNvSpPr txBox="1"/>
          <p:nvPr/>
        </p:nvSpPr>
        <p:spPr>
          <a:xfrm>
            <a:off x="460091" y="5080372"/>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手法</a:t>
            </a:r>
            <a:endParaRPr kumimoji="1" lang="ja-JP" altLang="en-US" sz="2800" b="1" dirty="0">
              <a:solidFill>
                <a:schemeClr val="bg1"/>
              </a:solidFill>
              <a:latin typeface="Meiryo" charset="-128"/>
              <a:ea typeface="Meiryo" charset="-128"/>
              <a:cs typeface="Meiryo" charset="-128"/>
            </a:endParaRPr>
          </a:p>
        </p:txBody>
      </p:sp>
      <p:sp>
        <p:nvSpPr>
          <p:cNvPr id="18" name="右矢印 17"/>
          <p:cNvSpPr/>
          <p:nvPr/>
        </p:nvSpPr>
        <p:spPr>
          <a:xfrm>
            <a:off x="4932040" y="151523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932040" y="2761729"/>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4932040" y="522920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図形グループ 26"/>
          <p:cNvGrpSpPr/>
          <p:nvPr/>
        </p:nvGrpSpPr>
        <p:grpSpPr>
          <a:xfrm>
            <a:off x="1475656" y="3685094"/>
            <a:ext cx="3508406" cy="1256074"/>
            <a:chOff x="663530" y="2299279"/>
            <a:chExt cx="2415395" cy="981974"/>
          </a:xfrm>
        </p:grpSpPr>
        <p:sp>
          <p:nvSpPr>
            <p:cNvPr id="28" name="正方形/長方形 27"/>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pic>
        <p:nvPicPr>
          <p:cNvPr id="25" name="図 24"/>
          <p:cNvPicPr>
            <a:picLocks noChangeAspect="1"/>
          </p:cNvPicPr>
          <p:nvPr/>
        </p:nvPicPr>
        <p:blipFill>
          <a:blip r:embed="rId4"/>
          <a:stretch>
            <a:fillRect/>
          </a:stretch>
        </p:blipFill>
        <p:spPr>
          <a:xfrm>
            <a:off x="5248076" y="3655233"/>
            <a:ext cx="1700188" cy="1278072"/>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729" y="3652141"/>
            <a:ext cx="1795925" cy="1281164"/>
          </a:xfrm>
          <a:prstGeom prst="rect">
            <a:avLst/>
          </a:prstGeom>
          <a:ln>
            <a:noFill/>
          </a:ln>
          <a:effectLst>
            <a:outerShdw blurRad="292100" dist="139700" dir="2700000" algn="tl" rotWithShape="0">
              <a:srgbClr val="333333">
                <a:alpha val="65000"/>
              </a:srgbClr>
            </a:outerShdw>
          </a:effectLst>
        </p:spPr>
      </p:pic>
      <p:sp>
        <p:nvSpPr>
          <p:cNvPr id="34" name="テキスト ボックス 33"/>
          <p:cNvSpPr txBox="1"/>
          <p:nvPr/>
        </p:nvSpPr>
        <p:spPr>
          <a:xfrm>
            <a:off x="1835696" y="4694947"/>
            <a:ext cx="2383986" cy="246221"/>
          </a:xfrm>
          <a:prstGeom prst="rect">
            <a:avLst/>
          </a:prstGeom>
          <a:noFill/>
        </p:spPr>
        <p:txBody>
          <a:bodyPr wrap="none" rtlCol="0">
            <a:spAutoFit/>
          </a:bodyPr>
          <a:lstStyle/>
          <a:p>
            <a:r>
              <a:rPr lang="en-US" altLang="ja-JP" sz="1000" b="1" dirty="0">
                <a:solidFill>
                  <a:schemeClr val="accent4">
                    <a:lumMod val="75000"/>
                  </a:schemeClr>
                </a:solidFill>
                <a:latin typeface="Meiryo" charset="-128"/>
                <a:ea typeface="Meiryo" charset="-128"/>
                <a:cs typeface="Meiryo" charset="-128"/>
              </a:rPr>
              <a:t>i</a:t>
            </a:r>
            <a:r>
              <a:rPr kumimoji="1" lang="en-US" altLang="ja-JP" sz="1000" b="1" dirty="0" smtClean="0">
                <a:solidFill>
                  <a:schemeClr val="accent4">
                    <a:lumMod val="75000"/>
                  </a:schemeClr>
                </a:solidFill>
                <a:latin typeface="Meiryo" charset="-128"/>
                <a:ea typeface="Meiryo" charset="-128"/>
                <a:cs typeface="Meiryo" charset="-128"/>
              </a:rPr>
              <a:t>f (</a:t>
            </a:r>
            <a:r>
              <a:rPr kumimoji="1" lang="ja-JP" altLang="en-US" sz="1000" b="1" dirty="0" smtClean="0">
                <a:solidFill>
                  <a:schemeClr val="accent4">
                    <a:lumMod val="75000"/>
                  </a:schemeClr>
                </a:solidFill>
                <a:latin typeface="Meiryo" charset="-128"/>
                <a:ea typeface="Meiryo" charset="-128"/>
                <a:cs typeface="Meiryo" charset="-128"/>
              </a:rPr>
              <a:t>条件</a:t>
            </a:r>
            <a:r>
              <a:rPr kumimoji="1" lang="en-US" altLang="ja-JP" sz="1000" b="1" dirty="0" smtClean="0">
                <a:solidFill>
                  <a:schemeClr val="accent4">
                    <a:lumMod val="75000"/>
                  </a:schemeClr>
                </a:solidFill>
                <a:latin typeface="Meiryo" charset="-128"/>
                <a:ea typeface="Meiryo" charset="-128"/>
                <a:cs typeface="Meiryo" charset="-128"/>
              </a:rPr>
              <a:t>) then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1)</a:t>
            </a:r>
            <a:r>
              <a:rPr kumimoji="1" lang="en-US" altLang="ja-JP" sz="1000" b="1" dirty="0" smtClean="0">
                <a:solidFill>
                  <a:schemeClr val="accent4">
                    <a:lumMod val="75000"/>
                  </a:schemeClr>
                </a:solidFill>
                <a:latin typeface="Meiryo" charset="-128"/>
                <a:ea typeface="Meiryo" charset="-128"/>
                <a:cs typeface="Meiryo" charset="-128"/>
              </a:rPr>
              <a:t> else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2)</a:t>
            </a:r>
          </a:p>
        </p:txBody>
      </p:sp>
      <p:sp>
        <p:nvSpPr>
          <p:cNvPr id="3" name="テキスト ボックス 2"/>
          <p:cNvSpPr txBox="1"/>
          <p:nvPr/>
        </p:nvSpPr>
        <p:spPr>
          <a:xfrm>
            <a:off x="1970538" y="6165304"/>
            <a:ext cx="2518638" cy="307777"/>
          </a:xfrm>
          <a:prstGeom prst="rect">
            <a:avLst/>
          </a:prstGeom>
          <a:noFill/>
        </p:spPr>
        <p:txBody>
          <a:bodyPr wrap="none" rtlCol="0">
            <a:spAutoFit/>
          </a:bodyPr>
          <a:lstStyle/>
          <a:p>
            <a:pPr algn="ctr"/>
            <a:r>
              <a:rPr kumimoji="1" lang="ja-JP" altLang="en-US" sz="1400" smtClean="0">
                <a:solidFill>
                  <a:schemeClr val="accent6">
                    <a:lumMod val="50000"/>
                  </a:schemeClr>
                </a:solidFill>
                <a:latin typeface="Meiryo" charset="-128"/>
                <a:ea typeface="Meiryo" charset="-128"/>
                <a:cs typeface="Meiryo" charset="-128"/>
              </a:rPr>
              <a:t>人間の知的処理能力の範囲内</a:t>
            </a:r>
            <a:endParaRPr kumimoji="1" lang="ja-JP" altLang="en-US" sz="1400">
              <a:solidFill>
                <a:schemeClr val="accent6">
                  <a:lumMod val="50000"/>
                </a:schemeClr>
              </a:solidFill>
              <a:latin typeface="Meiryo" charset="-128"/>
              <a:ea typeface="Meiryo" charset="-128"/>
              <a:cs typeface="Meiryo" charset="-128"/>
            </a:endParaRPr>
          </a:p>
        </p:txBody>
      </p:sp>
      <p:sp>
        <p:nvSpPr>
          <p:cNvPr id="30" name="テキスト ボックス 29"/>
          <p:cNvSpPr txBox="1"/>
          <p:nvPr/>
        </p:nvSpPr>
        <p:spPr>
          <a:xfrm>
            <a:off x="5236185" y="6173167"/>
            <a:ext cx="3595856" cy="307777"/>
          </a:xfrm>
          <a:prstGeom prst="rect">
            <a:avLst/>
          </a:prstGeom>
          <a:noFill/>
        </p:spPr>
        <p:txBody>
          <a:bodyPr wrap="none" rtlCol="0">
            <a:spAutoFit/>
          </a:bodyPr>
          <a:lstStyle/>
          <a:p>
            <a:pPr algn="ctr"/>
            <a:r>
              <a:rPr kumimoji="1" lang="ja-JP" altLang="en-US" sz="1400" dirty="0" smtClean="0">
                <a:solidFill>
                  <a:schemeClr val="accent6">
                    <a:lumMod val="75000"/>
                  </a:schemeClr>
                </a:solidFill>
                <a:latin typeface="Meiryo" charset="-128"/>
                <a:ea typeface="Meiryo" charset="-128"/>
                <a:cs typeface="Meiryo" charset="-128"/>
              </a:rPr>
              <a:t>人間の知的処理能力の範囲を超える可能性</a:t>
            </a:r>
            <a:endParaRPr kumimoji="1"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003374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コレ１枚でわかる人工知能とロボット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latin typeface="Meiryo" charset="-128"/>
                <a:ea typeface="Meiryo" charset="-128"/>
                <a:cs typeface="Meiryo" charset="-128"/>
              </a:rPr>
              <a:t>3</a:t>
            </a:fld>
            <a:endParaRPr kumimoji="1" lang="ja-JP" altLang="en-US" dirty="0">
              <a:latin typeface="Meiryo" charset="-128"/>
              <a:ea typeface="Meiryo" charset="-128"/>
              <a:cs typeface="Meiryo" charset="-128"/>
            </a:endParaRPr>
          </a:p>
        </p:txBody>
      </p:sp>
      <p:sp>
        <p:nvSpPr>
          <p:cNvPr id="4" name="平行四辺形 3"/>
          <p:cNvSpPr/>
          <p:nvPr/>
        </p:nvSpPr>
        <p:spPr>
          <a:xfrm>
            <a:off x="331853" y="3711346"/>
            <a:ext cx="5832648" cy="2685161"/>
          </a:xfrm>
          <a:prstGeom prst="parallelogram">
            <a:avLst>
              <a:gd name="adj" fmla="val 99364"/>
            </a:avLst>
          </a:prstGeom>
          <a:solidFill>
            <a:srgbClr val="984807">
              <a:alpha val="48000"/>
            </a:srgbClr>
          </a:solidFill>
          <a:ln>
            <a:noFill/>
          </a:ln>
          <a:effectLst>
            <a:outerShdw blurRad="50800" dist="38100" dir="2700000" algn="tl" rotWithShape="0">
              <a:prstClr val="black">
                <a:alpha val="4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平行四辺形 4"/>
          <p:cNvSpPr/>
          <p:nvPr/>
        </p:nvSpPr>
        <p:spPr>
          <a:xfrm flipH="1">
            <a:off x="2996149" y="3711346"/>
            <a:ext cx="5832648" cy="2685161"/>
          </a:xfrm>
          <a:prstGeom prst="parallelogram">
            <a:avLst>
              <a:gd name="adj" fmla="val 99141"/>
            </a:avLst>
          </a:prstGeom>
          <a:solidFill>
            <a:srgbClr val="FF800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フリーフォーム 5"/>
          <p:cNvSpPr/>
          <p:nvPr/>
        </p:nvSpPr>
        <p:spPr>
          <a:xfrm>
            <a:off x="331853" y="874659"/>
            <a:ext cx="4862448"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81451" y="874658"/>
            <a:ext cx="4847346"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502419" y="990494"/>
            <a:ext cx="2518638"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人間にしかできなかったこと</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393332" y="990494"/>
            <a:ext cx="2339102"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人間にはできなかったこと</a:t>
            </a:r>
            <a:endParaRPr kumimoji="1" lang="ja-JP" altLang="en-US" sz="1400" dirty="0">
              <a:solidFill>
                <a:srgbClr val="FFFFFF"/>
              </a:solidFill>
              <a:latin typeface="Meiryo" charset="-128"/>
              <a:ea typeface="Meiryo" charset="-128"/>
              <a:cs typeface="Meiryo" charset="-128"/>
            </a:endParaRPr>
          </a:p>
        </p:txBody>
      </p:sp>
      <p:sp>
        <p:nvSpPr>
          <p:cNvPr id="11" name="テキスト ボックス 10"/>
          <p:cNvSpPr txBox="1"/>
          <p:nvPr/>
        </p:nvSpPr>
        <p:spPr>
          <a:xfrm>
            <a:off x="457200" y="1282828"/>
            <a:ext cx="2646878" cy="584775"/>
          </a:xfrm>
          <a:prstGeom prst="rect">
            <a:avLst/>
          </a:prstGeom>
          <a:noFill/>
        </p:spPr>
        <p:txBody>
          <a:bodyPr wrap="none" rtlCol="0">
            <a:spAutoFit/>
          </a:bodyPr>
          <a:lstStyle/>
          <a:p>
            <a:r>
              <a:rPr kumimoji="1" lang="ja-JP" altLang="en-US" sz="3200" b="1" dirty="0" smtClean="0">
                <a:solidFill>
                  <a:srgbClr val="FFFFFF"/>
                </a:solidFill>
                <a:latin typeface="Meiryo" charset="-128"/>
                <a:ea typeface="Meiryo" charset="-128"/>
                <a:cs typeface="Meiryo" charset="-128"/>
              </a:rPr>
              <a:t>作業の効率化</a:t>
            </a:r>
            <a:endParaRPr kumimoji="1" lang="ja-JP" altLang="en-US" sz="3200" b="1" dirty="0">
              <a:solidFill>
                <a:srgbClr val="FFFFFF"/>
              </a:solidFill>
              <a:latin typeface="Meiryo" charset="-128"/>
              <a:ea typeface="Meiryo" charset="-128"/>
              <a:cs typeface="Meiryo" charset="-128"/>
            </a:endParaRPr>
          </a:p>
        </p:txBody>
      </p:sp>
      <p:sp>
        <p:nvSpPr>
          <p:cNvPr id="12" name="テキスト ボックス 11"/>
          <p:cNvSpPr txBox="1"/>
          <p:nvPr/>
        </p:nvSpPr>
        <p:spPr>
          <a:xfrm>
            <a:off x="6462447" y="1284446"/>
            <a:ext cx="2236510" cy="584775"/>
          </a:xfrm>
          <a:prstGeom prst="rect">
            <a:avLst/>
          </a:prstGeom>
          <a:noFill/>
        </p:spPr>
        <p:txBody>
          <a:bodyPr wrap="none" rtlCol="0">
            <a:spAutoFit/>
          </a:bodyPr>
          <a:lstStyle/>
          <a:p>
            <a:pPr algn="r"/>
            <a:r>
              <a:rPr kumimoji="1" lang="ja-JP" altLang="en-US" sz="3200" b="1" dirty="0" smtClean="0">
                <a:solidFill>
                  <a:srgbClr val="FFFFFF"/>
                </a:solidFill>
                <a:latin typeface="Meiryo" charset="-128"/>
                <a:ea typeface="Meiryo" charset="-128"/>
                <a:cs typeface="Meiryo" charset="-128"/>
              </a:rPr>
              <a:t>能力の拡張</a:t>
            </a:r>
            <a:endParaRPr kumimoji="1" lang="ja-JP" altLang="en-US" sz="3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759831" y="2000076"/>
            <a:ext cx="1338828"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運転手</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工場作業者</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兵士</a:t>
            </a:r>
            <a:endParaRPr kumimoji="1" lang="ja-JP" altLang="en-US" dirty="0">
              <a:solidFill>
                <a:srgbClr val="FFFFFF"/>
              </a:solidFill>
              <a:latin typeface="Meiryo" charset="-128"/>
              <a:ea typeface="Meiryo" charset="-128"/>
              <a:cs typeface="Meiryo" charset="-128"/>
            </a:endParaRPr>
          </a:p>
        </p:txBody>
      </p:sp>
      <p:sp>
        <p:nvSpPr>
          <p:cNvPr id="14" name="テキスト ボックス 13"/>
          <p:cNvSpPr txBox="1"/>
          <p:nvPr/>
        </p:nvSpPr>
        <p:spPr>
          <a:xfrm>
            <a:off x="2996149" y="2000076"/>
            <a:ext cx="1107996" cy="923330"/>
          </a:xfrm>
          <a:prstGeom prst="rect">
            <a:avLst/>
          </a:prstGeom>
          <a:noFill/>
        </p:spPr>
        <p:txBody>
          <a:bodyPr wrap="none" rtlCol="0">
            <a:spAutoFit/>
          </a:bodyPr>
          <a:lstStyle/>
          <a:p>
            <a:pPr algn="ctr"/>
            <a:r>
              <a:rPr lang="ja-JP" altLang="en-US" dirty="0" smtClean="0">
                <a:solidFill>
                  <a:srgbClr val="FFFFFF"/>
                </a:solidFill>
                <a:latin typeface="Meiryo" charset="-128"/>
                <a:ea typeface="Meiryo" charset="-128"/>
                <a:cs typeface="Meiryo" charset="-128"/>
              </a:rPr>
              <a:t>音声認識</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文脈理解</a:t>
            </a:r>
          </a:p>
          <a:p>
            <a:pPr algn="ctr"/>
            <a:r>
              <a:rPr kumimoji="1" lang="ja-JP" altLang="en-US" dirty="0" smtClean="0">
                <a:solidFill>
                  <a:srgbClr val="FFFFFF"/>
                </a:solidFill>
                <a:latin typeface="Meiryo" charset="-128"/>
                <a:ea typeface="Meiryo" charset="-128"/>
                <a:cs typeface="Meiryo" charset="-128"/>
              </a:rPr>
              <a:t>検索代行</a:t>
            </a:r>
            <a:endParaRPr kumimoji="1" lang="en-US" altLang="ja-JP" dirty="0" smtClean="0">
              <a:solidFill>
                <a:srgbClr val="FFFFFF"/>
              </a:solidFill>
              <a:latin typeface="Meiryo" charset="-128"/>
              <a:ea typeface="Meiryo" charset="-128"/>
              <a:cs typeface="Meiryo" charset="-128"/>
            </a:endParaRPr>
          </a:p>
        </p:txBody>
      </p:sp>
      <p:sp>
        <p:nvSpPr>
          <p:cNvPr id="15" name="テキスト ボックス 14"/>
          <p:cNvSpPr txBox="1"/>
          <p:nvPr/>
        </p:nvSpPr>
        <p:spPr>
          <a:xfrm>
            <a:off x="4971057" y="2001228"/>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知識蓄積</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関係付け・解釈</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選択・判断</a:t>
            </a:r>
            <a:endParaRPr kumimoji="1" lang="en-US" altLang="ja-JP" dirty="0" smtClean="0">
              <a:solidFill>
                <a:srgbClr val="FFFFFF"/>
              </a:solidFill>
              <a:latin typeface="Meiryo" charset="-128"/>
              <a:ea typeface="Meiryo" charset="-128"/>
              <a:cs typeface="Meiryo" charset="-128"/>
            </a:endParaRPr>
          </a:p>
        </p:txBody>
      </p:sp>
      <p:sp>
        <p:nvSpPr>
          <p:cNvPr id="16" name="テキスト ボックス 15"/>
          <p:cNvSpPr txBox="1"/>
          <p:nvPr/>
        </p:nvSpPr>
        <p:spPr>
          <a:xfrm>
            <a:off x="6876647" y="2001614"/>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観察・監視</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能力強化・補完</a:t>
            </a:r>
            <a:endParaRPr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介助</a:t>
            </a:r>
            <a:r>
              <a:rPr lang="ja-JP" altLang="en-US" dirty="0">
                <a:solidFill>
                  <a:srgbClr val="FFFFFF"/>
                </a:solidFill>
                <a:latin typeface="Meiryo" charset="-128"/>
                <a:ea typeface="Meiryo" charset="-128"/>
                <a:cs typeface="Meiryo" charset="-128"/>
              </a:rPr>
              <a:t>・</a:t>
            </a:r>
            <a:r>
              <a:rPr lang="ja-JP" altLang="en-US" dirty="0" smtClean="0">
                <a:solidFill>
                  <a:srgbClr val="FFFFFF"/>
                </a:solidFill>
                <a:latin typeface="Meiryo" charset="-128"/>
                <a:ea typeface="Meiryo" charset="-128"/>
                <a:cs typeface="Meiryo" charset="-128"/>
              </a:rPr>
              <a:t>補助</a:t>
            </a:r>
            <a:endParaRPr lang="en-US" altLang="ja-JP" dirty="0" smtClean="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911081" y="3711346"/>
            <a:ext cx="3338488" cy="1666281"/>
          </a:xfrm>
          <a:prstGeom prst="rect">
            <a:avLst/>
          </a:prstGeom>
        </p:spPr>
      </p:pic>
      <p:sp>
        <p:nvSpPr>
          <p:cNvPr id="18" name="テキスト ボックス 17"/>
          <p:cNvSpPr txBox="1"/>
          <p:nvPr/>
        </p:nvSpPr>
        <p:spPr>
          <a:xfrm>
            <a:off x="3667254" y="4189243"/>
            <a:ext cx="1826141" cy="769441"/>
          </a:xfrm>
          <a:prstGeom prst="rect">
            <a:avLst/>
          </a:prstGeom>
          <a:noFill/>
        </p:spPr>
        <p:txBody>
          <a:bodyPr wrap="none" rtlCol="0">
            <a:spAutoFit/>
          </a:bodyPr>
          <a:lstStyle/>
          <a:p>
            <a:pPr algn="ctr"/>
            <a:r>
              <a:rPr kumimoji="1" lang="ja-JP" altLang="en-US"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9" name="上矢印 18"/>
          <p:cNvSpPr/>
          <p:nvPr/>
        </p:nvSpPr>
        <p:spPr>
          <a:xfrm>
            <a:off x="2996150" y="3223212"/>
            <a:ext cx="3168352" cy="398666"/>
          </a:xfrm>
          <a:prstGeom prst="upArrow">
            <a:avLst>
              <a:gd name="adj1" fmla="val 779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flipH="1">
            <a:off x="5493395" y="5865958"/>
            <a:ext cx="3370400" cy="584775"/>
          </a:xfrm>
          <a:prstGeom prst="rect">
            <a:avLst/>
          </a:prstGeom>
          <a:noFill/>
        </p:spPr>
        <p:txBody>
          <a:bodyPr wrap="square" rtlCol="0">
            <a:spAutoFit/>
          </a:bodyPr>
          <a:lstStyle/>
          <a:p>
            <a:r>
              <a:rPr lang="ja-JP" altLang="ja-JP" sz="1600" dirty="0">
                <a:solidFill>
                  <a:schemeClr val="bg1"/>
                </a:solidFill>
                <a:latin typeface="Meiryo" charset="-128"/>
                <a:ea typeface="Meiryo" charset="-128"/>
                <a:cs typeface="Meiryo" charset="-128"/>
              </a:rPr>
              <a:t>人に代わって作業を</a:t>
            </a:r>
            <a:r>
              <a:rPr lang="ja-JP" altLang="ja-JP" sz="1600" dirty="0" smtClean="0">
                <a:solidFill>
                  <a:schemeClr val="bg1"/>
                </a:solidFill>
                <a:latin typeface="Meiryo" charset="-128"/>
                <a:ea typeface="Meiryo" charset="-128"/>
                <a:cs typeface="Meiryo" charset="-128"/>
              </a:rPr>
              <a:t>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ja-JP" sz="1600" dirty="0" smtClean="0">
                <a:solidFill>
                  <a:schemeClr val="bg1"/>
                </a:solidFill>
                <a:latin typeface="Meiryo" charset="-128"/>
                <a:ea typeface="Meiryo" charset="-128"/>
                <a:cs typeface="Meiryo" charset="-128"/>
              </a:rPr>
              <a:t>コンピューター</a:t>
            </a:r>
            <a:r>
              <a:rPr lang="ja-JP" altLang="ja-JP" sz="1600" dirty="0">
                <a:solidFill>
                  <a:schemeClr val="bg1"/>
                </a:solidFill>
                <a:latin typeface="Meiryo" charset="-128"/>
                <a:ea typeface="Meiryo" charset="-128"/>
                <a:cs typeface="Meiryo" charset="-128"/>
              </a:rPr>
              <a:t>・プログラム </a:t>
            </a:r>
            <a:endParaRPr kumimoji="1" lang="ja-JP" altLang="en-US" sz="1600" dirty="0">
              <a:solidFill>
                <a:schemeClr val="bg1"/>
              </a:solidFill>
              <a:latin typeface="Meiryo" charset="-128"/>
              <a:ea typeface="Meiryo" charset="-128"/>
              <a:cs typeface="Meiryo" charset="-128"/>
            </a:endParaRPr>
          </a:p>
        </p:txBody>
      </p:sp>
      <p:sp>
        <p:nvSpPr>
          <p:cNvPr id="21" name="テキスト ボックス 20"/>
          <p:cNvSpPr txBox="1"/>
          <p:nvPr/>
        </p:nvSpPr>
        <p:spPr>
          <a:xfrm flipH="1">
            <a:off x="899592" y="5868561"/>
            <a:ext cx="2792882" cy="584775"/>
          </a:xfrm>
          <a:prstGeom prst="rect">
            <a:avLst/>
          </a:prstGeom>
          <a:noFill/>
        </p:spPr>
        <p:txBody>
          <a:bodyPr wrap="square" rtlCol="0">
            <a:spAutoFit/>
          </a:bodyPr>
          <a:lstStyle/>
          <a:p>
            <a:r>
              <a:rPr lang="ja-JP" altLang="en-US" sz="1600" dirty="0" smtClean="0">
                <a:solidFill>
                  <a:schemeClr val="bg1"/>
                </a:solidFill>
                <a:latin typeface="Meiryo" charset="-128"/>
                <a:ea typeface="Meiryo" charset="-128"/>
                <a:cs typeface="Meiryo" charset="-128"/>
              </a:rPr>
              <a:t>人に代わって作業を行う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機械的駆動装置</a:t>
            </a:r>
            <a:r>
              <a:rPr lang="ja-JP" altLang="ja-JP" sz="1600" dirty="0" smtClean="0">
                <a:solidFill>
                  <a:schemeClr val="bg1"/>
                </a:solidFill>
                <a:latin typeface="Meiryo" charset="-128"/>
                <a:ea typeface="Meiryo" charset="-128"/>
                <a:cs typeface="Meiryo" charset="-128"/>
              </a:rPr>
              <a:t> </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flipH="1">
            <a:off x="1514640" y="5322499"/>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ハードウェア・ロボット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またはスマート・マシン</a:t>
            </a:r>
            <a:endParaRPr kumimoji="1" lang="ja-JP" altLang="en-US" sz="1600" b="1" dirty="0">
              <a:solidFill>
                <a:schemeClr val="bg1"/>
              </a:solidFill>
              <a:latin typeface="Meiryo" charset="-128"/>
              <a:ea typeface="Meiryo" charset="-128"/>
              <a:cs typeface="Meiryo" charset="-128"/>
            </a:endParaRPr>
          </a:p>
        </p:txBody>
      </p:sp>
      <p:sp>
        <p:nvSpPr>
          <p:cNvPr id="23" name="テキスト ボックス 22"/>
          <p:cNvSpPr txBox="1"/>
          <p:nvPr/>
        </p:nvSpPr>
        <p:spPr>
          <a:xfrm flipH="1">
            <a:off x="5185956" y="5318394"/>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ソフトウエア・ロボット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　　　　　またはボット</a:t>
            </a:r>
            <a:endParaRPr kumimoji="1" lang="ja-JP" altLang="en-US" sz="1600" b="1" dirty="0">
              <a:solidFill>
                <a:schemeClr val="bg1"/>
              </a:solidFill>
              <a:latin typeface="Meiryo" charset="-128"/>
              <a:ea typeface="Meiryo" charset="-128"/>
              <a:cs typeface="Meiryo" charset="-128"/>
            </a:endParaRPr>
          </a:p>
        </p:txBody>
      </p:sp>
      <p:pic>
        <p:nvPicPr>
          <p:cNvPr id="24" name="図 23"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2720" y="4763477"/>
            <a:ext cx="766137" cy="525836"/>
          </a:xfrm>
          <a:prstGeom prst="rect">
            <a:avLst/>
          </a:prstGeom>
        </p:spPr>
      </p:pic>
      <p:grpSp>
        <p:nvGrpSpPr>
          <p:cNvPr id="25" name="図形グループ 24"/>
          <p:cNvGrpSpPr/>
          <p:nvPr/>
        </p:nvGrpSpPr>
        <p:grpSpPr>
          <a:xfrm>
            <a:off x="2118379" y="4672651"/>
            <a:ext cx="537381" cy="619953"/>
            <a:chOff x="921147" y="2673903"/>
            <a:chExt cx="2035043" cy="2195257"/>
          </a:xfrm>
        </p:grpSpPr>
        <p:sp>
          <p:nvSpPr>
            <p:cNvPr id="26" name="台形 2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rot="18523230">
              <a:off x="289583" y="3305467"/>
              <a:ext cx="1602719" cy="339591"/>
              <a:chOff x="1084045" y="2295821"/>
              <a:chExt cx="1399064" cy="288032"/>
            </a:xfrm>
          </p:grpSpPr>
          <p:grpSp>
            <p:nvGrpSpPr>
              <p:cNvPr id="33" name="図形グループ 32"/>
              <p:cNvGrpSpPr/>
              <p:nvPr/>
            </p:nvGrpSpPr>
            <p:grpSpPr>
              <a:xfrm>
                <a:off x="1084045" y="2295821"/>
                <a:ext cx="1399064" cy="288032"/>
                <a:chOff x="531457" y="2456892"/>
                <a:chExt cx="1399064" cy="288032"/>
              </a:xfrm>
            </p:grpSpPr>
            <p:sp>
              <p:nvSpPr>
                <p:cNvPr id="35" name="正方形/長方形 3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 name="円/楕円 3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円/楕円 2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5771612" y="4694346"/>
            <a:ext cx="477957" cy="559890"/>
            <a:chOff x="2667295" y="1059799"/>
            <a:chExt cx="681672" cy="722281"/>
          </a:xfrm>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5849897" y="4791086"/>
            <a:ext cx="245497" cy="550755"/>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3" name="図形グループ 42"/>
          <p:cNvGrpSpPr/>
          <p:nvPr/>
        </p:nvGrpSpPr>
        <p:grpSpPr>
          <a:xfrm>
            <a:off x="2573947" y="4341078"/>
            <a:ext cx="924910" cy="344010"/>
            <a:chOff x="4256600" y="3356991"/>
            <a:chExt cx="3409410" cy="1039312"/>
          </a:xfrm>
        </p:grpSpPr>
        <p:sp>
          <p:nvSpPr>
            <p:cNvPr id="44" name="正方形/長方形 43"/>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リーフォーム 44"/>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リーフォーム 45"/>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7" name="フリーフォーム 56"/>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リーフォーム 57"/>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手作業 58"/>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リーフォーム 60"/>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2" name="フリーフォーム 51"/>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リーフォーム 52"/>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手作業 53"/>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リーフォーム 55"/>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正方形/長方形 49"/>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61"/>
          <p:cNvGrpSpPr/>
          <p:nvPr/>
        </p:nvGrpSpPr>
        <p:grpSpPr>
          <a:xfrm>
            <a:off x="6564468" y="4710489"/>
            <a:ext cx="207082" cy="398736"/>
            <a:chOff x="1140657" y="4229811"/>
            <a:chExt cx="341289" cy="550466"/>
          </a:xfrm>
        </p:grpSpPr>
        <p:sp>
          <p:nvSpPr>
            <p:cNvPr id="63" name="角丸四角形 6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4" name="図 63"/>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65" name="図形グループ 64"/>
          <p:cNvGrpSpPr/>
          <p:nvPr/>
        </p:nvGrpSpPr>
        <p:grpSpPr>
          <a:xfrm>
            <a:off x="6702110" y="4789802"/>
            <a:ext cx="245497" cy="550755"/>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68" name="図 67" descr="design_img_f_1133791_s.png"/>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29354" y="3930170"/>
            <a:ext cx="1090566" cy="946776"/>
          </a:xfrm>
          <a:prstGeom prst="rect">
            <a:avLst/>
          </a:prstGeom>
          <a:ln>
            <a:noFill/>
          </a:ln>
          <a:effectLst>
            <a:outerShdw blurRad="292100" dist="139700" dir="2700000" algn="tl" rotWithShape="0">
              <a:srgbClr val="333333">
                <a:alpha val="65000"/>
              </a:srgbClr>
            </a:outerShdw>
          </a:effectLst>
        </p:spPr>
      </p:pic>
      <p:sp>
        <p:nvSpPr>
          <p:cNvPr id="69" name="テキスト ボックス 68"/>
          <p:cNvSpPr txBox="1"/>
          <p:nvPr/>
        </p:nvSpPr>
        <p:spPr>
          <a:xfrm flipH="1">
            <a:off x="5661792" y="4274221"/>
            <a:ext cx="1019776" cy="276999"/>
          </a:xfrm>
          <a:prstGeom prst="rect">
            <a:avLst/>
          </a:prstGeom>
          <a:noFill/>
        </p:spPr>
        <p:txBody>
          <a:bodyPr wrap="square" rtlCol="0">
            <a:spAutoFit/>
          </a:bodyPr>
          <a:lstStyle/>
          <a:p>
            <a:pPr algn="ctr"/>
            <a:r>
              <a:rPr lang="ja-JP" altLang="en-US" sz="1200" smtClean="0">
                <a:solidFill>
                  <a:schemeClr val="bg1"/>
                </a:solidFill>
                <a:latin typeface="Meiryo" charset="-128"/>
                <a:ea typeface="Meiryo" charset="-128"/>
                <a:cs typeface="Meiryo" charset="-128"/>
              </a:rPr>
              <a:t>知的作業</a:t>
            </a:r>
            <a:endParaRPr lang="en-US" altLang="ja-JP" sz="12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18464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6313851" y="2065624"/>
            <a:ext cx="2599959" cy="394938"/>
          </a:xfrm>
          <a:prstGeom prst="rect">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b="1" dirty="0">
              <a:solidFill>
                <a:srgbClr val="FFFFFF"/>
              </a:solidFill>
              <a:latin typeface="Meiryo" charset="-128"/>
              <a:ea typeface="Meiryo" charset="-128"/>
              <a:cs typeface="Meiryo" charset="-128"/>
            </a:endParaRPr>
          </a:p>
        </p:txBody>
      </p:sp>
      <p:cxnSp>
        <p:nvCxnSpPr>
          <p:cNvPr id="67" name="直線矢印コネクタ 66"/>
          <p:cNvCxnSpPr/>
          <p:nvPr/>
        </p:nvCxnSpPr>
        <p:spPr>
          <a:xfrm flipH="1">
            <a:off x="5927595" y="3821385"/>
            <a:ext cx="628" cy="138329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p:cNvSpPr/>
          <p:nvPr/>
        </p:nvSpPr>
        <p:spPr>
          <a:xfrm>
            <a:off x="5803322" y="4347818"/>
            <a:ext cx="301416" cy="28254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00453" y="4863721"/>
            <a:ext cx="301416" cy="17749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7052877" y="5744269"/>
            <a:ext cx="1846841" cy="655881"/>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6074996" y="5733256"/>
            <a:ext cx="2838814"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1151054 w 3403218"/>
              <a:gd name="connsiteY3" fmla="*/ 6875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1151054" y="6875"/>
                </a:lnTo>
                <a:lnTo>
                  <a:pt x="0" y="0"/>
                </a:lnTo>
                <a:close/>
              </a:path>
            </a:pathLst>
          </a:cu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p:cNvSpPr/>
          <p:nvPr/>
        </p:nvSpPr>
        <p:spPr>
          <a:xfrm>
            <a:off x="3075534" y="5733256"/>
            <a:ext cx="4520802"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第</a:t>
            </a:r>
            <a:r>
              <a:rPr kumimoji="1" lang="en-US" altLang="ja-JP" dirty="0" smtClean="0"/>
              <a:t>3</a:t>
            </a:r>
            <a:r>
              <a:rPr lang="ja-JP" altLang="en-US" dirty="0" smtClean="0"/>
              <a:t>次</a:t>
            </a:r>
            <a:r>
              <a:rPr lang="en-US" altLang="ja-JP" dirty="0" smtClean="0"/>
              <a:t>AI</a:t>
            </a:r>
            <a:r>
              <a:rPr lang="ja-JP" altLang="en-US" dirty="0" smtClean="0"/>
              <a:t>ブームの背景とこれから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テキスト ボックス 3"/>
          <p:cNvSpPr txBox="1"/>
          <p:nvPr/>
        </p:nvSpPr>
        <p:spPr>
          <a:xfrm>
            <a:off x="558021" y="5452553"/>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1960</a:t>
            </a:r>
            <a:endParaRPr kumimoji="1" lang="ja-JP" altLang="en-US" sz="1200" dirty="0">
              <a:latin typeface="Meiryo" charset="-128"/>
              <a:ea typeface="Meiryo" charset="-128"/>
              <a:cs typeface="Meiryo" charset="-128"/>
            </a:endParaRPr>
          </a:p>
        </p:txBody>
      </p:sp>
      <p:sp>
        <p:nvSpPr>
          <p:cNvPr id="5" name="テキスト ボックス 4"/>
          <p:cNvSpPr txBox="1"/>
          <p:nvPr/>
        </p:nvSpPr>
        <p:spPr>
          <a:xfrm>
            <a:off x="166573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1970</a:t>
            </a:r>
            <a:endParaRPr kumimoji="1" lang="ja-JP" altLang="en-US" sz="1200" dirty="0">
              <a:latin typeface="Meiryo" charset="-128"/>
              <a:ea typeface="Meiryo" charset="-128"/>
              <a:cs typeface="Meiryo" charset="-128"/>
            </a:endParaRPr>
          </a:p>
        </p:txBody>
      </p:sp>
      <p:sp>
        <p:nvSpPr>
          <p:cNvPr id="6" name="テキスト ボックス 5"/>
          <p:cNvSpPr txBox="1"/>
          <p:nvPr/>
        </p:nvSpPr>
        <p:spPr>
          <a:xfrm>
            <a:off x="2768048" y="5453790"/>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1980</a:t>
            </a:r>
            <a:endParaRPr kumimoji="1" lang="ja-JP" altLang="en-US" sz="1200" dirty="0">
              <a:latin typeface="Meiryo" charset="-128"/>
              <a:ea typeface="Meiryo" charset="-128"/>
              <a:cs typeface="Meiryo" charset="-128"/>
            </a:endParaRPr>
          </a:p>
        </p:txBody>
      </p:sp>
      <p:sp>
        <p:nvSpPr>
          <p:cNvPr id="7" name="テキスト ボックス 6"/>
          <p:cNvSpPr txBox="1"/>
          <p:nvPr/>
        </p:nvSpPr>
        <p:spPr>
          <a:xfrm>
            <a:off x="3870364"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1990</a:t>
            </a:r>
            <a:endParaRPr kumimoji="1" lang="ja-JP" altLang="en-US" sz="1200" dirty="0">
              <a:latin typeface="Meiryo" charset="-128"/>
              <a:ea typeface="Meiryo" charset="-128"/>
              <a:cs typeface="Meiryo" charset="-128"/>
            </a:endParaRPr>
          </a:p>
        </p:txBody>
      </p:sp>
      <p:sp>
        <p:nvSpPr>
          <p:cNvPr id="8" name="テキスト ボックス 7"/>
          <p:cNvSpPr txBox="1"/>
          <p:nvPr/>
        </p:nvSpPr>
        <p:spPr>
          <a:xfrm>
            <a:off x="4972680" y="5456257"/>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2000</a:t>
            </a:r>
            <a:endParaRPr kumimoji="1" lang="ja-JP" altLang="en-US" sz="1200" dirty="0">
              <a:latin typeface="Meiryo" charset="-128"/>
              <a:ea typeface="Meiryo" charset="-128"/>
              <a:cs typeface="Meiryo" charset="-128"/>
            </a:endParaRPr>
          </a:p>
        </p:txBody>
      </p:sp>
      <p:sp>
        <p:nvSpPr>
          <p:cNvPr id="9" name="テキスト ボックス 8"/>
          <p:cNvSpPr txBox="1"/>
          <p:nvPr/>
        </p:nvSpPr>
        <p:spPr>
          <a:xfrm>
            <a:off x="6074996"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2010</a:t>
            </a:r>
            <a:endParaRPr kumimoji="1" lang="ja-JP" altLang="en-US" sz="1200" dirty="0">
              <a:latin typeface="Meiryo" charset="-128"/>
              <a:ea typeface="Meiryo" charset="-128"/>
              <a:cs typeface="Meiryo" charset="-128"/>
            </a:endParaRPr>
          </a:p>
        </p:txBody>
      </p:sp>
      <p:sp>
        <p:nvSpPr>
          <p:cNvPr id="10" name="テキスト ボックス 9"/>
          <p:cNvSpPr txBox="1"/>
          <p:nvPr/>
        </p:nvSpPr>
        <p:spPr>
          <a:xfrm>
            <a:off x="717731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2020</a:t>
            </a:r>
            <a:endParaRPr kumimoji="1" lang="ja-JP" altLang="en-US" sz="1200" dirty="0">
              <a:latin typeface="Meiryo" charset="-128"/>
              <a:ea typeface="Meiryo" charset="-128"/>
              <a:cs typeface="Meiryo" charset="-128"/>
            </a:endParaRPr>
          </a:p>
        </p:txBody>
      </p:sp>
      <p:sp>
        <p:nvSpPr>
          <p:cNvPr id="11" name="テキスト ボックス 10"/>
          <p:cNvSpPr txBox="1"/>
          <p:nvPr/>
        </p:nvSpPr>
        <p:spPr>
          <a:xfrm>
            <a:off x="8273810" y="5452551"/>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2030</a:t>
            </a:r>
            <a:endParaRPr kumimoji="1" lang="ja-JP" altLang="en-US" sz="1200" dirty="0">
              <a:latin typeface="Meiryo" charset="-128"/>
              <a:ea typeface="Meiryo" charset="-128"/>
              <a:cs typeface="Meiryo" charset="-128"/>
            </a:endParaRPr>
          </a:p>
        </p:txBody>
      </p:sp>
      <p:sp>
        <p:nvSpPr>
          <p:cNvPr id="12" name="フリーフォーム 11"/>
          <p:cNvSpPr/>
          <p:nvPr/>
        </p:nvSpPr>
        <p:spPr>
          <a:xfrm>
            <a:off x="545807" y="987571"/>
            <a:ext cx="8353911" cy="4323838"/>
          </a:xfrm>
          <a:custGeom>
            <a:avLst/>
            <a:gdLst>
              <a:gd name="connsiteX0" fmla="*/ 0 w 7335825"/>
              <a:gd name="connsiteY0" fmla="*/ 4310743 h 4316150"/>
              <a:gd name="connsiteX1" fmla="*/ 3313840 w 7335825"/>
              <a:gd name="connsiteY1" fmla="*/ 4283242 h 4316150"/>
              <a:gd name="connsiteX2" fmla="*/ 5348896 w 7335825"/>
              <a:gd name="connsiteY2" fmla="*/ 4221366 h 4316150"/>
              <a:gd name="connsiteX3" fmla="*/ 6428300 w 7335825"/>
              <a:gd name="connsiteY3" fmla="*/ 3210713 h 4316150"/>
              <a:gd name="connsiteX4" fmla="*/ 7040192 w 7335825"/>
              <a:gd name="connsiteY4" fmla="*/ 1821925 h 4316150"/>
              <a:gd name="connsiteX5" fmla="*/ 7335825 w 7335825"/>
              <a:gd name="connsiteY5" fmla="*/ 0 h 4316150"/>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78417 w 7335825"/>
              <a:gd name="connsiteY4" fmla="*/ 1828800 h 4310743"/>
              <a:gd name="connsiteX5" fmla="*/ 7335825 w 7335825"/>
              <a:gd name="connsiteY5" fmla="*/ 0 h 4310743"/>
              <a:gd name="connsiteX0" fmla="*/ 0 w 7475983"/>
              <a:gd name="connsiteY0" fmla="*/ 4290117 h 4290117"/>
              <a:gd name="connsiteX1" fmla="*/ 3307468 w 7475983"/>
              <a:gd name="connsiteY1" fmla="*/ 4276367 h 4290117"/>
              <a:gd name="connsiteX2" fmla="*/ 5361638 w 7475983"/>
              <a:gd name="connsiteY2" fmla="*/ 4111362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22379"/>
              <a:gd name="connsiteX1" fmla="*/ 3307468 w 7475983"/>
              <a:gd name="connsiteY1" fmla="*/ 4276367 h 4322379"/>
              <a:gd name="connsiteX2" fmla="*/ 5412606 w 7475983"/>
              <a:gd name="connsiteY2" fmla="*/ 4118238 h 4322379"/>
              <a:gd name="connsiteX3" fmla="*/ 6504750 w 7475983"/>
              <a:gd name="connsiteY3" fmla="*/ 3196962 h 4322379"/>
              <a:gd name="connsiteX4" fmla="*/ 7078417 w 7475983"/>
              <a:gd name="connsiteY4" fmla="*/ 1808174 h 4322379"/>
              <a:gd name="connsiteX5" fmla="*/ 7475983 w 7475983"/>
              <a:gd name="connsiteY5" fmla="*/ 0 h 4322379"/>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36028"/>
              <a:gd name="connsiteX1" fmla="*/ 3307468 w 7475983"/>
              <a:gd name="connsiteY1" fmla="*/ 4276367 h 4336028"/>
              <a:gd name="connsiteX2" fmla="*/ 4947535 w 7475983"/>
              <a:gd name="connsiteY2" fmla="*/ 4221366 h 4336028"/>
              <a:gd name="connsiteX3" fmla="*/ 6504750 w 7475983"/>
              <a:gd name="connsiteY3" fmla="*/ 3196962 h 4336028"/>
              <a:gd name="connsiteX4" fmla="*/ 7078417 w 7475983"/>
              <a:gd name="connsiteY4" fmla="*/ 1808174 h 4336028"/>
              <a:gd name="connsiteX5" fmla="*/ 7475983 w 7475983"/>
              <a:gd name="connsiteY5" fmla="*/ 0 h 4336028"/>
              <a:gd name="connsiteX0" fmla="*/ 0 w 7475983"/>
              <a:gd name="connsiteY0" fmla="*/ 4290117 h 4303403"/>
              <a:gd name="connsiteX1" fmla="*/ 3307468 w 7475983"/>
              <a:gd name="connsiteY1" fmla="*/ 4276367 h 4303403"/>
              <a:gd name="connsiteX2" fmla="*/ 4947535 w 7475983"/>
              <a:gd name="connsiteY2" fmla="*/ 4221366 h 4303403"/>
              <a:gd name="connsiteX3" fmla="*/ 6504750 w 7475983"/>
              <a:gd name="connsiteY3" fmla="*/ 3196962 h 4303403"/>
              <a:gd name="connsiteX4" fmla="*/ 7078417 w 7475983"/>
              <a:gd name="connsiteY4" fmla="*/ 1808174 h 4303403"/>
              <a:gd name="connsiteX5" fmla="*/ 7475983 w 7475983"/>
              <a:gd name="connsiteY5" fmla="*/ 0 h 4303403"/>
              <a:gd name="connsiteX0" fmla="*/ 0 w 7475983"/>
              <a:gd name="connsiteY0" fmla="*/ 4290117 h 4290117"/>
              <a:gd name="connsiteX1" fmla="*/ 3307468 w 7475983"/>
              <a:gd name="connsiteY1" fmla="*/ 4276367 h 4290117"/>
              <a:gd name="connsiteX2" fmla="*/ 4928422 w 7475983"/>
              <a:gd name="connsiteY2" fmla="*/ 4186990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6980"/>
              <a:gd name="connsiteX1" fmla="*/ 3307468 w 7475983"/>
              <a:gd name="connsiteY1" fmla="*/ 4276367 h 4296980"/>
              <a:gd name="connsiteX2" fmla="*/ 4928422 w 7475983"/>
              <a:gd name="connsiteY2" fmla="*/ 4186990 h 4296980"/>
              <a:gd name="connsiteX3" fmla="*/ 6383704 w 7475983"/>
              <a:gd name="connsiteY3" fmla="*/ 3135086 h 4296980"/>
              <a:gd name="connsiteX4" fmla="*/ 7078417 w 7475983"/>
              <a:gd name="connsiteY4" fmla="*/ 1808174 h 4296980"/>
              <a:gd name="connsiteX5" fmla="*/ 7475983 w 7475983"/>
              <a:gd name="connsiteY5" fmla="*/ 0 h 4296980"/>
              <a:gd name="connsiteX0" fmla="*/ 0 w 7475983"/>
              <a:gd name="connsiteY0" fmla="*/ 4290117 h 4290117"/>
              <a:gd name="connsiteX1" fmla="*/ 3307468 w 7475983"/>
              <a:gd name="connsiteY1" fmla="*/ 4276367 h 4290117"/>
              <a:gd name="connsiteX2" fmla="*/ 4941163 w 7475983"/>
              <a:gd name="connsiteY2" fmla="*/ 4152614 h 4290117"/>
              <a:gd name="connsiteX3" fmla="*/ 6383704 w 7475983"/>
              <a:gd name="connsiteY3" fmla="*/ 3135086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055838 w 7475983"/>
              <a:gd name="connsiteY2" fmla="*/ 4125113 h 4290117"/>
              <a:gd name="connsiteX3" fmla="*/ 6383704 w 7475983"/>
              <a:gd name="connsiteY3" fmla="*/ 3135086 h 4290117"/>
              <a:gd name="connsiteX4" fmla="*/ 7078417 w 7475983"/>
              <a:gd name="connsiteY4" fmla="*/ 1808174 h 4290117"/>
              <a:gd name="connsiteX5" fmla="*/ 7475983 w 7475983"/>
              <a:gd name="connsiteY5" fmla="*/ 0 h 42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5983" h="4290117">
                <a:moveTo>
                  <a:pt x="0" y="4290117"/>
                </a:moveTo>
                <a:lnTo>
                  <a:pt x="3307468" y="4276367"/>
                </a:lnTo>
                <a:cubicBezTo>
                  <a:pt x="4150108" y="4248866"/>
                  <a:pt x="4543132" y="4315326"/>
                  <a:pt x="5055838" y="4125113"/>
                </a:cubicBezTo>
                <a:cubicBezTo>
                  <a:pt x="5568544" y="3934900"/>
                  <a:pt x="6046608" y="3521243"/>
                  <a:pt x="6383704" y="3135086"/>
                </a:cubicBezTo>
                <a:cubicBezTo>
                  <a:pt x="6720801" y="2748930"/>
                  <a:pt x="6896371" y="2330688"/>
                  <a:pt x="7078417" y="1808174"/>
                </a:cubicBezTo>
                <a:cubicBezTo>
                  <a:pt x="7260463" y="1285660"/>
                  <a:pt x="7426711" y="246361"/>
                  <a:pt x="7475983" y="0"/>
                </a:cubicBezTo>
              </a:path>
            </a:pathLst>
          </a:custGeom>
          <a:noFill/>
          <a:ln w="38100">
            <a:solidFill>
              <a:schemeClr val="accent6"/>
            </a:solidFill>
            <a:headEnd type="none" w="med" len="med"/>
            <a:tailEnd type="arrow"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ホームベース 12"/>
          <p:cNvSpPr/>
          <p:nvPr/>
        </p:nvSpPr>
        <p:spPr>
          <a:xfrm>
            <a:off x="845992" y="987571"/>
            <a:ext cx="1277736" cy="910130"/>
          </a:xfrm>
          <a:prstGeom prst="homePlate">
            <a:avLst>
              <a:gd name="adj" fmla="val 2809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3052742" y="983022"/>
            <a:ext cx="1519258" cy="910130"/>
          </a:xfrm>
          <a:prstGeom prst="homePlate">
            <a:avLst>
              <a:gd name="adj" fmla="val 2809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p:cNvSpPr/>
          <p:nvPr/>
        </p:nvSpPr>
        <p:spPr>
          <a:xfrm>
            <a:off x="7462005" y="980728"/>
            <a:ext cx="1451805" cy="910130"/>
          </a:xfrm>
          <a:prstGeom prst="homePlate">
            <a:avLst/>
          </a:prstGeom>
          <a:solidFill>
            <a:srgbClr val="3366FF">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6479788" y="980728"/>
            <a:ext cx="1266911" cy="910130"/>
          </a:xfrm>
          <a:prstGeom prst="homePlate">
            <a:avLst>
              <a:gd name="adj" fmla="val 29604"/>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824260" y="1004298"/>
            <a:ext cx="1210588" cy="900246"/>
          </a:xfrm>
          <a:prstGeom prst="rect">
            <a:avLst/>
          </a:prstGeom>
          <a:noFill/>
        </p:spPr>
        <p:txBody>
          <a:bodyPr wrap="non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1</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推論・探査など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ゲームや迷路などに</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用途は限られ実用性は</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無かった</a:t>
            </a:r>
            <a:endParaRPr lang="en-US" altLang="ja-JP" sz="800" dirty="0" smtClean="0">
              <a:solidFill>
                <a:schemeClr val="bg1"/>
              </a:solidFill>
              <a:latin typeface="Meiryo" charset="-128"/>
              <a:ea typeface="Meiryo" charset="-128"/>
              <a:cs typeface="Meiryo" charset="-128"/>
            </a:endParaRPr>
          </a:p>
        </p:txBody>
      </p:sp>
      <p:sp>
        <p:nvSpPr>
          <p:cNvPr id="18" name="テキスト ボックス 17"/>
          <p:cNvSpPr txBox="1"/>
          <p:nvPr/>
        </p:nvSpPr>
        <p:spPr>
          <a:xfrm>
            <a:off x="3032095" y="985670"/>
            <a:ext cx="1312477" cy="90024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2</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ルールベースなど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エキスバーとシステムとして実用化されたが汎用性が無かった</a:t>
            </a:r>
            <a:endParaRPr lang="en-US" altLang="ja-JP" sz="800" dirty="0" smtClean="0">
              <a:solidFill>
                <a:schemeClr val="bg1"/>
              </a:solidFill>
              <a:latin typeface="Meiryo" charset="-128"/>
              <a:ea typeface="Meiryo" charset="-128"/>
              <a:cs typeface="Meiryo" charset="-128"/>
            </a:endParaRPr>
          </a:p>
        </p:txBody>
      </p:sp>
      <p:sp>
        <p:nvSpPr>
          <p:cNvPr id="19" name="テキスト ボックス 18"/>
          <p:cNvSpPr txBox="1"/>
          <p:nvPr/>
        </p:nvSpPr>
        <p:spPr>
          <a:xfrm>
            <a:off x="6479787" y="992513"/>
            <a:ext cx="2220845" cy="77713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3</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機械学習</a:t>
            </a:r>
            <a:r>
              <a:rPr lang="ja-JP" altLang="en-US" sz="800" dirty="0" smtClean="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統計確率論や深層学習など）</a:t>
            </a:r>
            <a:endParaRPr lang="en-US" altLang="ja-JP" sz="8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汎用性、実用性が高まり、様々な分野の適用が期待されている</a:t>
            </a:r>
            <a:endParaRPr lang="en-US" altLang="ja-JP" sz="800" dirty="0" smtClean="0">
              <a:solidFill>
                <a:schemeClr val="bg1"/>
              </a:solidFill>
              <a:latin typeface="Meiryo" charset="-128"/>
              <a:ea typeface="Meiryo" charset="-128"/>
              <a:cs typeface="Meiryo" charset="-128"/>
            </a:endParaRPr>
          </a:p>
        </p:txBody>
      </p:sp>
      <p:sp>
        <p:nvSpPr>
          <p:cNvPr id="22" name="フリーフォーム 21"/>
          <p:cNvSpPr/>
          <p:nvPr/>
        </p:nvSpPr>
        <p:spPr>
          <a:xfrm>
            <a:off x="825023" y="5735662"/>
            <a:ext cx="3403218"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1172097" y="5835870"/>
            <a:ext cx="1569660"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大型コンピューター</a:t>
            </a:r>
            <a:endParaRPr kumimoji="1"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メインフレーム</a:t>
            </a:r>
            <a:endParaRPr kumimoji="1" lang="ja-JP" altLang="en-US"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4191834" y="5928202"/>
            <a:ext cx="2185214"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パーソナル・コンピューター</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6673705" y="5834824"/>
            <a:ext cx="1107996"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スマート</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　　　フォン</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8256452" y="5927156"/>
            <a:ext cx="433388"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IoT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6458023" y="5050792"/>
            <a:ext cx="2441695" cy="338554"/>
          </a:xfrm>
          <a:prstGeom prst="rect">
            <a:avLst/>
          </a:prstGeom>
          <a:noFill/>
        </p:spPr>
        <p:txBody>
          <a:bodyPr wrap="none" rtlCol="0">
            <a:spAutoFit/>
          </a:bodyPr>
          <a:lstStyle/>
          <a:p>
            <a:pPr algn="r"/>
            <a:r>
              <a:rPr kumimoji="1" lang="ja-JP" altLang="en-US" sz="1600" b="1" smtClean="0">
                <a:solidFill>
                  <a:schemeClr val="accent6">
                    <a:lumMod val="75000"/>
                  </a:schemeClr>
                </a:solidFill>
                <a:latin typeface="Meiryo" charset="-128"/>
                <a:ea typeface="Meiryo" charset="-128"/>
                <a:cs typeface="Meiryo" charset="-128"/>
              </a:rPr>
              <a:t>ビッグデータ</a:t>
            </a:r>
            <a:r>
              <a:rPr lang="ja-JP" altLang="en-US" sz="1600" b="1" smtClean="0">
                <a:solidFill>
                  <a:schemeClr val="accent6">
                    <a:lumMod val="75000"/>
                  </a:schemeClr>
                </a:solidFill>
                <a:latin typeface="Meiryo" charset="-128"/>
                <a:ea typeface="Meiryo" charset="-128"/>
                <a:cs typeface="Meiryo" charset="-128"/>
              </a:rPr>
              <a:t>時代</a:t>
            </a:r>
            <a:r>
              <a:rPr lang="ja-JP" altLang="en-US" sz="1600" b="1" dirty="0" smtClean="0">
                <a:solidFill>
                  <a:schemeClr val="accent6">
                    <a:lumMod val="75000"/>
                  </a:schemeClr>
                </a:solidFill>
                <a:latin typeface="Meiryo" charset="-128"/>
                <a:ea typeface="Meiryo" charset="-128"/>
                <a:cs typeface="Meiryo" charset="-128"/>
              </a:rPr>
              <a:t>の到来</a:t>
            </a:r>
            <a:endParaRPr kumimoji="1" lang="ja-JP" altLang="en-US" sz="1600" b="1" dirty="0">
              <a:solidFill>
                <a:schemeClr val="accent6">
                  <a:lumMod val="75000"/>
                </a:schemeClr>
              </a:solidFill>
              <a:latin typeface="Meiryo" charset="-128"/>
              <a:ea typeface="Meiryo" charset="-128"/>
              <a:cs typeface="Meiryo" charset="-128"/>
            </a:endParaRPr>
          </a:p>
        </p:txBody>
      </p:sp>
      <p:cxnSp>
        <p:nvCxnSpPr>
          <p:cNvPr id="33" name="直線矢印コネクタ 32"/>
          <p:cNvCxnSpPr/>
          <p:nvPr/>
        </p:nvCxnSpPr>
        <p:spPr>
          <a:xfrm>
            <a:off x="1973669"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943103" y="2912282"/>
            <a:ext cx="615874" cy="215444"/>
          </a:xfrm>
          <a:prstGeom prst="rect">
            <a:avLst/>
          </a:prstGeom>
          <a:noFill/>
        </p:spPr>
        <p:txBody>
          <a:bodyPr wrap="none" rtlCol="0">
            <a:spAutoFit/>
          </a:bodyPr>
          <a:lstStyle/>
          <a:p>
            <a:r>
              <a:rPr lang="en-US" altLang="ja-JP" sz="800" dirty="0" err="1" smtClean="0">
                <a:solidFill>
                  <a:srgbClr val="3366FF"/>
                </a:solidFill>
                <a:latin typeface="Meiryo" charset="-128"/>
                <a:ea typeface="Meiryo" charset="-128"/>
                <a:cs typeface="Meiryo" charset="-128"/>
              </a:rPr>
              <a:t>ARPAnet</a:t>
            </a:r>
            <a:endParaRPr kumimoji="1" lang="ja-JP" altLang="en-US" sz="800" dirty="0">
              <a:solidFill>
                <a:srgbClr val="3366FF"/>
              </a:solidFill>
              <a:latin typeface="Meiryo" charset="-128"/>
              <a:ea typeface="Meiryo" charset="-128"/>
              <a:cs typeface="Meiryo" charset="-128"/>
            </a:endParaRPr>
          </a:p>
        </p:txBody>
      </p:sp>
      <p:cxnSp>
        <p:nvCxnSpPr>
          <p:cNvPr id="35" name="直線矢印コネクタ 34"/>
          <p:cNvCxnSpPr/>
          <p:nvPr/>
        </p:nvCxnSpPr>
        <p:spPr>
          <a:xfrm>
            <a:off x="4165579"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981246" y="2912440"/>
            <a:ext cx="1210588" cy="338554"/>
          </a:xfrm>
          <a:prstGeom prst="rect">
            <a:avLst/>
          </a:prstGeom>
          <a:noFill/>
        </p:spPr>
        <p:txBody>
          <a:bodyPr wrap="none" rtlCol="0">
            <a:spAutoFit/>
          </a:bodyPr>
          <a:lstStyle/>
          <a:p>
            <a:pPr algn="r"/>
            <a:r>
              <a:rPr lang="ja-JP" altLang="en-US" sz="800" dirty="0" smtClean="0">
                <a:solidFill>
                  <a:srgbClr val="3366FF"/>
                </a:solidFill>
                <a:latin typeface="Meiryo" charset="-128"/>
                <a:ea typeface="Meiryo" charset="-128"/>
                <a:cs typeface="Meiryo" charset="-128"/>
              </a:rPr>
              <a:t>米国・インターネット</a:t>
            </a:r>
            <a:endParaRPr lang="en-US" altLang="ja-JP" sz="800" dirty="0" smtClean="0">
              <a:solidFill>
                <a:srgbClr val="3366FF"/>
              </a:solidFill>
              <a:latin typeface="Meiryo" charset="-128"/>
              <a:ea typeface="Meiryo" charset="-128"/>
              <a:cs typeface="Meiryo" charset="-128"/>
            </a:endParaRPr>
          </a:p>
          <a:p>
            <a:pPr algn="r"/>
            <a:r>
              <a:rPr lang="ja-JP" altLang="en-US" sz="800" dirty="0" smtClean="0">
                <a:solidFill>
                  <a:srgbClr val="3366FF"/>
                </a:solidFill>
                <a:latin typeface="Meiryo" charset="-128"/>
                <a:ea typeface="Meiryo" charset="-128"/>
                <a:cs typeface="Meiryo" charset="-128"/>
              </a:rPr>
              <a:t>商用利用開始</a:t>
            </a:r>
            <a:endParaRPr kumimoji="1" lang="ja-JP" altLang="en-US" sz="800" dirty="0">
              <a:solidFill>
                <a:srgbClr val="3366FF"/>
              </a:solidFill>
              <a:latin typeface="Meiryo" charset="-128"/>
              <a:ea typeface="Meiryo" charset="-128"/>
              <a:cs typeface="Meiryo" charset="-128"/>
            </a:endParaRPr>
          </a:p>
        </p:txBody>
      </p:sp>
      <p:cxnSp>
        <p:nvCxnSpPr>
          <p:cNvPr id="37" name="直線矢印コネクタ 36"/>
          <p:cNvCxnSpPr/>
          <p:nvPr/>
        </p:nvCxnSpPr>
        <p:spPr>
          <a:xfrm>
            <a:off x="4439751"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427984" y="2908697"/>
            <a:ext cx="1210588"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日本・インターネット</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商用利用開始（</a:t>
            </a:r>
            <a:r>
              <a:rPr lang="en-US" altLang="ja-JP" sz="800" dirty="0" smtClean="0">
                <a:solidFill>
                  <a:srgbClr val="3366FF"/>
                </a:solidFill>
                <a:latin typeface="Meiryo" charset="-128"/>
                <a:ea typeface="Meiryo" charset="-128"/>
                <a:cs typeface="Meiryo" charset="-128"/>
              </a:rPr>
              <a:t>IIJ</a:t>
            </a:r>
            <a:r>
              <a:rPr lang="ja-JP" altLang="en-US" sz="800" dirty="0" smtClean="0">
                <a:solidFill>
                  <a:srgbClr val="3366FF"/>
                </a:solidFill>
                <a:latin typeface="Meiryo" charset="-128"/>
                <a:ea typeface="Meiryo" charset="-128"/>
                <a:cs typeface="Meiryo" charset="-128"/>
              </a:rPr>
              <a:t>）</a:t>
            </a:r>
            <a:endParaRPr kumimoji="1" lang="ja-JP" altLang="en-US" sz="800" dirty="0">
              <a:solidFill>
                <a:srgbClr val="3366FF"/>
              </a:solidFill>
              <a:latin typeface="Meiryo" charset="-128"/>
              <a:ea typeface="Meiryo" charset="-128"/>
              <a:cs typeface="Meiryo" charset="-128"/>
            </a:endParaRPr>
          </a:p>
        </p:txBody>
      </p:sp>
      <p:sp>
        <p:nvSpPr>
          <p:cNvPr id="39" name="テキスト ボックス 38"/>
          <p:cNvSpPr txBox="1"/>
          <p:nvPr/>
        </p:nvSpPr>
        <p:spPr>
          <a:xfrm>
            <a:off x="3208436" y="3276809"/>
            <a:ext cx="1023037"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World Wide Web</a:t>
            </a:r>
          </a:p>
          <a:p>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sp>
        <p:nvSpPr>
          <p:cNvPr id="40" name="テキスト ボックス 39"/>
          <p:cNvSpPr txBox="1"/>
          <p:nvPr/>
        </p:nvSpPr>
        <p:spPr>
          <a:xfrm>
            <a:off x="4427984" y="3270514"/>
            <a:ext cx="162095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画像が扱える</a:t>
            </a:r>
            <a:r>
              <a:rPr lang="en-US" altLang="ja-JP" sz="800" dirty="0" smtClean="0">
                <a:solidFill>
                  <a:srgbClr val="3366FF"/>
                </a:solidFill>
                <a:latin typeface="Meiryo" charset="-128"/>
                <a:ea typeface="Meiryo" charset="-128"/>
                <a:cs typeface="Meiryo" charset="-128"/>
              </a:rPr>
              <a:t>WWW</a:t>
            </a:r>
            <a:r>
              <a:rPr lang="ja-JP" altLang="en-US" sz="800" dirty="0" smtClean="0">
                <a:solidFill>
                  <a:srgbClr val="3366FF"/>
                </a:solidFill>
                <a:latin typeface="Meiryo" charset="-128"/>
                <a:ea typeface="Meiryo" charset="-128"/>
                <a:cs typeface="Meiryo" charset="-128"/>
              </a:rPr>
              <a:t>ブラウザー</a:t>
            </a:r>
            <a:endParaRPr lang="en-US" altLang="ja-JP" sz="800" dirty="0" smtClean="0">
              <a:solidFill>
                <a:srgbClr val="3366FF"/>
              </a:solidFill>
              <a:latin typeface="Meiryo" charset="-128"/>
              <a:ea typeface="Meiryo" charset="-128"/>
              <a:cs typeface="Meiryo" charset="-128"/>
            </a:endParaRPr>
          </a:p>
          <a:p>
            <a:r>
              <a:rPr lang="en-US" altLang="ja-JP" sz="800" dirty="0" err="1" smtClean="0">
                <a:solidFill>
                  <a:srgbClr val="3366FF"/>
                </a:solidFill>
                <a:latin typeface="Meiryo" charset="-128"/>
                <a:ea typeface="Meiryo" charset="-128"/>
                <a:cs typeface="Meiryo" charset="-128"/>
              </a:rPr>
              <a:t>Mozaic</a:t>
            </a:r>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cxnSp>
        <p:nvCxnSpPr>
          <p:cNvPr id="41" name="直線矢印コネクタ 40"/>
          <p:cNvCxnSpPr/>
          <p:nvPr/>
        </p:nvCxnSpPr>
        <p:spPr>
          <a:xfrm>
            <a:off x="4675838" y="4230489"/>
            <a:ext cx="0" cy="103704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4675838" y="4212545"/>
            <a:ext cx="1521570" cy="461665"/>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Windows95</a:t>
            </a:r>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a:p>
            <a:r>
              <a:rPr kumimoji="1" lang="en-US" altLang="ja-JP" sz="800" dirty="0" smtClean="0">
                <a:solidFill>
                  <a:srgbClr val="3366FF"/>
                </a:solidFill>
                <a:latin typeface="Meiryo" charset="-128"/>
                <a:ea typeface="Meiryo" charset="-128"/>
                <a:cs typeface="Meiryo" charset="-128"/>
              </a:rPr>
              <a:t>IE</a:t>
            </a:r>
            <a:r>
              <a:rPr lang="ja-JP" altLang="en-US" sz="800" dirty="0" smtClean="0">
                <a:solidFill>
                  <a:srgbClr val="3366FF"/>
                </a:solidFill>
                <a:latin typeface="Meiryo" charset="-128"/>
                <a:ea typeface="Meiryo" charset="-128"/>
                <a:cs typeface="Meiryo" charset="-128"/>
              </a:rPr>
              <a:t>が付属し、ブラウザーでの</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インターネット利用者が拡大</a:t>
            </a:r>
            <a:endParaRPr kumimoji="1" lang="ja-JP" altLang="en-US" sz="800" dirty="0">
              <a:solidFill>
                <a:srgbClr val="3366FF"/>
              </a:solidFill>
              <a:latin typeface="Meiryo" charset="-128"/>
              <a:ea typeface="Meiryo" charset="-128"/>
              <a:cs typeface="Meiryo" charset="-128"/>
            </a:endParaRPr>
          </a:p>
        </p:txBody>
      </p:sp>
      <p:cxnSp>
        <p:nvCxnSpPr>
          <p:cNvPr id="44" name="直線矢印コネクタ 43"/>
          <p:cNvCxnSpPr/>
          <p:nvPr/>
        </p:nvCxnSpPr>
        <p:spPr>
          <a:xfrm>
            <a:off x="6574541" y="2919632"/>
            <a:ext cx="13683" cy="202449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6571081" y="2917838"/>
            <a:ext cx="1313180"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ISLVRC</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ディープラーニング圧勝</a:t>
            </a:r>
            <a:endParaRPr lang="en-US" altLang="ja-JP" sz="800" dirty="0" smtClean="0">
              <a:solidFill>
                <a:srgbClr val="3366FF"/>
              </a:solidFill>
              <a:latin typeface="Meiryo" charset="-128"/>
              <a:ea typeface="Meiryo" charset="-128"/>
              <a:cs typeface="Meiryo" charset="-128"/>
            </a:endParaRPr>
          </a:p>
        </p:txBody>
      </p:sp>
      <p:sp>
        <p:nvSpPr>
          <p:cNvPr id="49" name="テキスト ボックス 48"/>
          <p:cNvSpPr txBox="1"/>
          <p:nvPr/>
        </p:nvSpPr>
        <p:spPr>
          <a:xfrm>
            <a:off x="1686604" y="2642633"/>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1969</a:t>
            </a:r>
            <a:endParaRPr kumimoji="1" lang="ja-JP" altLang="en-US" sz="1200" dirty="0">
              <a:solidFill>
                <a:schemeClr val="bg1">
                  <a:lumMod val="50000"/>
                </a:schemeClr>
              </a:solidFill>
              <a:latin typeface="Meiryo" charset="-128"/>
              <a:ea typeface="Meiryo" charset="-128"/>
              <a:cs typeface="Meiryo" charset="-128"/>
            </a:endParaRPr>
          </a:p>
        </p:txBody>
      </p:sp>
      <p:sp>
        <p:nvSpPr>
          <p:cNvPr id="50" name="テキスト ボックス 49"/>
          <p:cNvSpPr txBox="1"/>
          <p:nvPr/>
        </p:nvSpPr>
        <p:spPr>
          <a:xfrm>
            <a:off x="3786589" y="2633959"/>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1990</a:t>
            </a:r>
            <a:endParaRPr kumimoji="1" lang="ja-JP" altLang="en-US" sz="1200" dirty="0">
              <a:solidFill>
                <a:schemeClr val="bg1">
                  <a:lumMod val="50000"/>
                </a:schemeClr>
              </a:solidFill>
              <a:latin typeface="Meiryo" charset="-128"/>
              <a:ea typeface="Meiryo" charset="-128"/>
              <a:cs typeface="Meiryo" charset="-128"/>
            </a:endParaRPr>
          </a:p>
        </p:txBody>
      </p:sp>
      <p:sp>
        <p:nvSpPr>
          <p:cNvPr id="51" name="テキスト ボックス 50"/>
          <p:cNvSpPr txBox="1"/>
          <p:nvPr/>
        </p:nvSpPr>
        <p:spPr>
          <a:xfrm>
            <a:off x="4270497" y="2629292"/>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1993</a:t>
            </a:r>
            <a:endParaRPr kumimoji="1" lang="ja-JP" altLang="en-US" sz="1200" dirty="0">
              <a:solidFill>
                <a:schemeClr val="bg1">
                  <a:lumMod val="50000"/>
                </a:schemeClr>
              </a:solidFill>
              <a:latin typeface="Meiryo" charset="-128"/>
              <a:ea typeface="Meiryo" charset="-128"/>
              <a:cs typeface="Meiryo" charset="-128"/>
            </a:endParaRPr>
          </a:p>
        </p:txBody>
      </p:sp>
      <p:sp>
        <p:nvSpPr>
          <p:cNvPr id="52" name="テキスト ボックス 51"/>
          <p:cNvSpPr txBox="1"/>
          <p:nvPr/>
        </p:nvSpPr>
        <p:spPr>
          <a:xfrm>
            <a:off x="4539253" y="3953490"/>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1995</a:t>
            </a:r>
            <a:endParaRPr kumimoji="1" lang="ja-JP" altLang="en-US" sz="1200" dirty="0">
              <a:solidFill>
                <a:schemeClr val="bg1">
                  <a:lumMod val="50000"/>
                </a:schemeClr>
              </a:solidFill>
              <a:latin typeface="Meiryo" charset="-128"/>
              <a:ea typeface="Meiryo" charset="-128"/>
              <a:cs typeface="Meiryo" charset="-128"/>
            </a:endParaRPr>
          </a:p>
        </p:txBody>
      </p:sp>
      <p:sp>
        <p:nvSpPr>
          <p:cNvPr id="53" name="テキスト ボックス 52"/>
          <p:cNvSpPr txBox="1"/>
          <p:nvPr/>
        </p:nvSpPr>
        <p:spPr>
          <a:xfrm>
            <a:off x="6485180" y="2642634"/>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2012</a:t>
            </a:r>
            <a:endParaRPr kumimoji="1" lang="ja-JP" altLang="en-US" sz="1200" dirty="0">
              <a:solidFill>
                <a:schemeClr val="bg1">
                  <a:lumMod val="50000"/>
                </a:schemeClr>
              </a:solidFill>
              <a:latin typeface="Meiryo" charset="-128"/>
              <a:ea typeface="Meiryo" charset="-128"/>
              <a:cs typeface="Meiryo" charset="-128"/>
            </a:endParaRPr>
          </a:p>
        </p:txBody>
      </p:sp>
      <p:sp>
        <p:nvSpPr>
          <p:cNvPr id="54" name="テキスト ボックス 53"/>
          <p:cNvSpPr txBox="1"/>
          <p:nvPr/>
        </p:nvSpPr>
        <p:spPr>
          <a:xfrm>
            <a:off x="6565637" y="32528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Google</a:t>
            </a:r>
            <a:r>
              <a:rPr lang="ja-JP" altLang="en-US" sz="800" dirty="0" smtClean="0">
                <a:solidFill>
                  <a:srgbClr val="3366FF"/>
                </a:solidFill>
                <a:latin typeface="Meiryo" charset="-128"/>
                <a:ea typeface="Meiryo" charset="-128"/>
                <a:cs typeface="Meiryo" charset="-128"/>
              </a:rPr>
              <a:t>による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猫認識</a:t>
            </a:r>
            <a:endParaRPr lang="en-US" altLang="ja-JP" sz="800" dirty="0" smtClean="0">
              <a:solidFill>
                <a:srgbClr val="3366FF"/>
              </a:solidFill>
              <a:latin typeface="Meiryo" charset="-128"/>
              <a:ea typeface="Meiryo" charset="-128"/>
              <a:cs typeface="Meiryo" charset="-128"/>
            </a:endParaRPr>
          </a:p>
        </p:txBody>
      </p:sp>
      <p:cxnSp>
        <p:nvCxnSpPr>
          <p:cNvPr id="56" name="直線矢印コネクタ 55"/>
          <p:cNvCxnSpPr/>
          <p:nvPr/>
        </p:nvCxnSpPr>
        <p:spPr>
          <a:xfrm>
            <a:off x="6458023" y="2919632"/>
            <a:ext cx="21764" cy="209354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6005154" y="2635709"/>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2011</a:t>
            </a:r>
            <a:endParaRPr kumimoji="1" lang="ja-JP" altLang="en-US" sz="1200" dirty="0">
              <a:solidFill>
                <a:schemeClr val="bg1">
                  <a:lumMod val="50000"/>
                </a:schemeClr>
              </a:solidFill>
              <a:latin typeface="Meiryo" charset="-128"/>
              <a:ea typeface="Meiryo" charset="-128"/>
              <a:cs typeface="Meiryo" charset="-128"/>
            </a:endParaRPr>
          </a:p>
        </p:txBody>
      </p:sp>
      <p:sp>
        <p:nvSpPr>
          <p:cNvPr id="59" name="テキスト ボックス 58"/>
          <p:cNvSpPr txBox="1"/>
          <p:nvPr/>
        </p:nvSpPr>
        <p:spPr>
          <a:xfrm>
            <a:off x="5508104" y="2898970"/>
            <a:ext cx="997389"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Jeopardy</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pPr algn="r"/>
            <a:r>
              <a:rPr lang="en-US" altLang="ja-JP" sz="800" dirty="0" smtClean="0">
                <a:solidFill>
                  <a:srgbClr val="3366FF"/>
                </a:solidFill>
                <a:latin typeface="Meiryo" charset="-128"/>
                <a:ea typeface="Meiryo" charset="-128"/>
                <a:cs typeface="Meiryo" charset="-128"/>
              </a:rPr>
              <a:t>IBM Watson</a:t>
            </a:r>
            <a:r>
              <a:rPr lang="ja-JP" altLang="en-US" sz="800" dirty="0" smtClean="0">
                <a:solidFill>
                  <a:srgbClr val="3366FF"/>
                </a:solidFill>
                <a:latin typeface="Meiryo" charset="-128"/>
                <a:ea typeface="Meiryo" charset="-128"/>
                <a:cs typeface="Meiryo" charset="-128"/>
              </a:rPr>
              <a:t>勝利</a:t>
            </a:r>
            <a:endParaRPr lang="en-US" altLang="ja-JP" sz="800" dirty="0" smtClean="0">
              <a:solidFill>
                <a:srgbClr val="3366FF"/>
              </a:solidFill>
              <a:latin typeface="Meiryo" charset="-128"/>
              <a:ea typeface="Meiryo" charset="-128"/>
              <a:cs typeface="Meiryo" charset="-128"/>
            </a:endParaRPr>
          </a:p>
        </p:txBody>
      </p:sp>
      <p:sp>
        <p:nvSpPr>
          <p:cNvPr id="60" name="テキスト ボックス 59"/>
          <p:cNvSpPr txBox="1"/>
          <p:nvPr/>
        </p:nvSpPr>
        <p:spPr>
          <a:xfrm>
            <a:off x="6581416" y="3698097"/>
            <a:ext cx="732893"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電脳将棋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竜王戦</a:t>
            </a:r>
            <a:r>
              <a:rPr lang="en-US" altLang="ja-JP" sz="800" dirty="0" smtClean="0">
                <a:solidFill>
                  <a:srgbClr val="3366FF"/>
                </a:solidFill>
                <a:latin typeface="Meiryo" charset="-128"/>
                <a:ea typeface="Meiryo" charset="-128"/>
                <a:cs typeface="Meiryo" charset="-128"/>
              </a:rPr>
              <a:t> </a:t>
            </a:r>
            <a:r>
              <a:rPr lang="ja-JP" altLang="en-US" sz="800" dirty="0" smtClean="0">
                <a:solidFill>
                  <a:srgbClr val="3366FF"/>
                </a:solidFill>
                <a:latin typeface="Meiryo" charset="-128"/>
                <a:ea typeface="Meiryo" charset="-128"/>
                <a:cs typeface="Meiryo" charset="-128"/>
              </a:rPr>
              <a:t>開始</a:t>
            </a:r>
            <a:endParaRPr lang="en-US" altLang="ja-JP" sz="800" dirty="0" smtClean="0">
              <a:solidFill>
                <a:srgbClr val="3366FF"/>
              </a:solidFill>
              <a:latin typeface="Meiryo" charset="-128"/>
              <a:ea typeface="Meiryo" charset="-128"/>
              <a:cs typeface="Meiryo" charset="-128"/>
            </a:endParaRPr>
          </a:p>
        </p:txBody>
      </p:sp>
      <p:cxnSp>
        <p:nvCxnSpPr>
          <p:cNvPr id="61" name="直線矢印コネクタ 60"/>
          <p:cNvCxnSpPr/>
          <p:nvPr/>
        </p:nvCxnSpPr>
        <p:spPr>
          <a:xfrm flipH="1">
            <a:off x="4838391" y="4866750"/>
            <a:ext cx="1493" cy="38283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720643" y="464023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1997</a:t>
            </a:r>
            <a:endParaRPr kumimoji="1" lang="ja-JP" altLang="en-US" sz="1200" dirty="0">
              <a:solidFill>
                <a:schemeClr val="bg1">
                  <a:lumMod val="50000"/>
                </a:schemeClr>
              </a:solidFill>
              <a:latin typeface="Meiryo" charset="-128"/>
              <a:ea typeface="Meiryo" charset="-128"/>
              <a:cs typeface="Meiryo" charset="-128"/>
            </a:endParaRPr>
          </a:p>
        </p:txBody>
      </p:sp>
      <p:sp>
        <p:nvSpPr>
          <p:cNvPr id="66" name="テキスト ボックス 65"/>
          <p:cNvSpPr txBox="1"/>
          <p:nvPr/>
        </p:nvSpPr>
        <p:spPr>
          <a:xfrm>
            <a:off x="4795487" y="4866127"/>
            <a:ext cx="1518364"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チェス・チャンピオンに勝利</a:t>
            </a:r>
            <a:endParaRPr lang="en-US" altLang="ja-JP" sz="800" dirty="0" smtClean="0">
              <a:solidFill>
                <a:srgbClr val="3366FF"/>
              </a:solidFill>
              <a:latin typeface="Meiryo" charset="-128"/>
              <a:ea typeface="Meiryo" charset="-128"/>
              <a:cs typeface="Meiryo" charset="-128"/>
            </a:endParaRPr>
          </a:p>
          <a:p>
            <a:r>
              <a:rPr lang="en-US" altLang="ja-JP" sz="800" dirty="0" smtClean="0">
                <a:solidFill>
                  <a:srgbClr val="3366FF"/>
                </a:solidFill>
                <a:latin typeface="Meiryo" charset="-128"/>
                <a:ea typeface="Meiryo" charset="-128"/>
                <a:cs typeface="Meiryo" charset="-128"/>
              </a:rPr>
              <a:t>IBM Deep Blue</a:t>
            </a:r>
          </a:p>
        </p:txBody>
      </p:sp>
      <p:sp>
        <p:nvSpPr>
          <p:cNvPr id="72" name="テキスト ボックス 71"/>
          <p:cNvSpPr txBox="1"/>
          <p:nvPr/>
        </p:nvSpPr>
        <p:spPr>
          <a:xfrm>
            <a:off x="5786658" y="3568544"/>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2007</a:t>
            </a:r>
            <a:endParaRPr kumimoji="1" lang="ja-JP" altLang="en-US" sz="1200" dirty="0">
              <a:solidFill>
                <a:schemeClr val="bg1">
                  <a:lumMod val="50000"/>
                </a:schemeClr>
              </a:solidFill>
              <a:latin typeface="Meiryo" charset="-128"/>
              <a:ea typeface="Meiryo" charset="-128"/>
              <a:cs typeface="Meiryo" charset="-128"/>
            </a:endParaRPr>
          </a:p>
        </p:txBody>
      </p:sp>
      <p:sp>
        <p:nvSpPr>
          <p:cNvPr id="74" name="テキスト ボックス 73"/>
          <p:cNvSpPr txBox="1"/>
          <p:nvPr/>
        </p:nvSpPr>
        <p:spPr>
          <a:xfrm>
            <a:off x="5927833" y="3794677"/>
            <a:ext cx="519694"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iPhone</a:t>
            </a:r>
          </a:p>
          <a:p>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p:txBody>
      </p:sp>
      <p:cxnSp>
        <p:nvCxnSpPr>
          <p:cNvPr id="77" name="直線矢印コネクタ 76"/>
          <p:cNvCxnSpPr/>
          <p:nvPr/>
        </p:nvCxnSpPr>
        <p:spPr>
          <a:xfrm>
            <a:off x="3075534" y="3921546"/>
            <a:ext cx="3226" cy="1372869"/>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2936392" y="3702659"/>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1981</a:t>
            </a:r>
            <a:endParaRPr kumimoji="1" lang="ja-JP" altLang="en-US" sz="1200" dirty="0">
              <a:solidFill>
                <a:schemeClr val="bg1">
                  <a:lumMod val="50000"/>
                </a:schemeClr>
              </a:solidFill>
              <a:latin typeface="Meiryo" charset="-128"/>
              <a:ea typeface="Meiryo" charset="-128"/>
              <a:cs typeface="Meiryo" charset="-128"/>
            </a:endParaRPr>
          </a:p>
        </p:txBody>
      </p:sp>
      <p:sp>
        <p:nvSpPr>
          <p:cNvPr id="80" name="テキスト ボックス 79"/>
          <p:cNvSpPr txBox="1"/>
          <p:nvPr/>
        </p:nvSpPr>
        <p:spPr>
          <a:xfrm>
            <a:off x="3066075" y="38889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IBM PC 5150</a:t>
            </a:r>
          </a:p>
          <a:p>
            <a:r>
              <a:rPr kumimoji="1" lang="ja-JP" altLang="en-US" sz="800" dirty="0" smtClean="0">
                <a:solidFill>
                  <a:srgbClr val="3366FF"/>
                </a:solidFill>
                <a:latin typeface="Meiryo" charset="-128"/>
                <a:ea typeface="Meiryo" charset="-128"/>
                <a:cs typeface="Meiryo" charset="-128"/>
              </a:rPr>
              <a:t>発売</a:t>
            </a:r>
            <a:endParaRPr kumimoji="1" lang="ja-JP" altLang="en-US" sz="800" dirty="0">
              <a:solidFill>
                <a:srgbClr val="3366FF"/>
              </a:solidFill>
              <a:latin typeface="Meiryo" charset="-128"/>
              <a:ea typeface="Meiryo" charset="-128"/>
              <a:cs typeface="Meiryo" charset="-128"/>
            </a:endParaRPr>
          </a:p>
        </p:txBody>
      </p:sp>
      <p:sp>
        <p:nvSpPr>
          <p:cNvPr id="63" name="テキスト ボックス 62"/>
          <p:cNvSpPr txBox="1"/>
          <p:nvPr/>
        </p:nvSpPr>
        <p:spPr>
          <a:xfrm>
            <a:off x="7401561" y="4367514"/>
            <a:ext cx="1499395" cy="553998"/>
          </a:xfrm>
          <a:prstGeom prst="rect">
            <a:avLst/>
          </a:prstGeom>
          <a:noFill/>
        </p:spPr>
        <p:txBody>
          <a:bodyPr wrap="square" rtlCol="0">
            <a:spAutoFit/>
          </a:bodyPr>
          <a:lstStyle/>
          <a:p>
            <a:pPr algn="r"/>
            <a:r>
              <a:rPr kumimoji="1" lang="ja-JP" altLang="en-US" sz="1200" b="1" dirty="0" smtClean="0">
                <a:solidFill>
                  <a:srgbClr val="3366FF"/>
                </a:solidFill>
                <a:latin typeface="Meiryo" charset="-128"/>
                <a:ea typeface="Meiryo" charset="-128"/>
                <a:cs typeface="Meiryo" charset="-128"/>
              </a:rPr>
              <a:t>汎用人工知能</a:t>
            </a:r>
            <a:endParaRPr kumimoji="1" lang="en-US" altLang="ja-JP" sz="1200" b="1" dirty="0" smtClean="0">
              <a:solidFill>
                <a:srgbClr val="3366FF"/>
              </a:solidFill>
              <a:latin typeface="Meiryo" charset="-128"/>
              <a:ea typeface="Meiryo" charset="-128"/>
              <a:cs typeface="Meiryo" charset="-128"/>
            </a:endParaRPr>
          </a:p>
          <a:p>
            <a:pPr algn="r"/>
            <a:r>
              <a:rPr lang="en-US" altLang="ja-JP" sz="600" b="1" dirty="0" smtClean="0">
                <a:solidFill>
                  <a:srgbClr val="3366FF"/>
                </a:solidFill>
                <a:latin typeface="Meiryo" charset="-128"/>
                <a:ea typeface="Meiryo" charset="-128"/>
                <a:cs typeface="Meiryo" charset="-128"/>
              </a:rPr>
              <a:t>Artificial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General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Intelligence</a:t>
            </a:r>
          </a:p>
          <a:p>
            <a:pPr algn="r"/>
            <a:r>
              <a:rPr lang="ja-JP" altLang="en-US" sz="1200" b="1" dirty="0" smtClean="0">
                <a:solidFill>
                  <a:srgbClr val="3366FF"/>
                </a:solidFill>
                <a:latin typeface="Meiryo" charset="-128"/>
                <a:ea typeface="Meiryo" charset="-128"/>
                <a:cs typeface="Meiryo" charset="-128"/>
              </a:rPr>
              <a:t>登場の可能性</a:t>
            </a:r>
            <a:endParaRPr lang="en-US" altLang="ja-JP" sz="1200" dirty="0" smtClean="0">
              <a:solidFill>
                <a:srgbClr val="3366FF"/>
              </a:solidFill>
              <a:latin typeface="Meiryo" charset="-128"/>
              <a:ea typeface="Meiryo" charset="-128"/>
              <a:cs typeface="Meiryo" charset="-128"/>
            </a:endParaRPr>
          </a:p>
        </p:txBody>
      </p:sp>
      <p:sp>
        <p:nvSpPr>
          <p:cNvPr id="64" name="フリーフォーム 63"/>
          <p:cNvSpPr/>
          <p:nvPr/>
        </p:nvSpPr>
        <p:spPr>
          <a:xfrm>
            <a:off x="1547664" y="2065624"/>
            <a:ext cx="5399142" cy="394938"/>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3001155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3001155" y="0"/>
                </a:lnTo>
                <a:lnTo>
                  <a:pt x="0" y="0"/>
                </a:lnTo>
                <a:close/>
              </a:path>
            </a:pathLst>
          </a:custGeom>
          <a:solidFill>
            <a:schemeClr val="accent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dirty="0" smtClean="0">
                <a:solidFill>
                  <a:srgbClr val="FFFFFF"/>
                </a:solidFill>
                <a:latin typeface="Meiryo" charset="-128"/>
                <a:ea typeface="Meiryo" charset="-128"/>
                <a:cs typeface="Meiryo" charset="-128"/>
              </a:rPr>
              <a:t>ムーアの法則</a:t>
            </a:r>
            <a:r>
              <a:rPr lang="ja-JP" altLang="en-US" sz="1000" b="1" dirty="0" smtClean="0">
                <a:solidFill>
                  <a:srgbClr val="FFFFFF"/>
                </a:solidFill>
                <a:latin typeface="Meiryo" charset="-128"/>
                <a:ea typeface="Meiryo" charset="-128"/>
                <a:cs typeface="Meiryo" charset="-128"/>
              </a:rPr>
              <a:t>／コンピュータ性能</a:t>
            </a:r>
            <a:r>
              <a:rPr lang="ja-JP" altLang="en-US" sz="1000" b="1" smtClean="0">
                <a:solidFill>
                  <a:srgbClr val="FFFFFF"/>
                </a:solidFill>
                <a:latin typeface="Meiryo" charset="-128"/>
                <a:ea typeface="Meiryo" charset="-128"/>
                <a:cs typeface="Meiryo" charset="-128"/>
              </a:rPr>
              <a:t>の加速度的向上</a:t>
            </a:r>
            <a:endParaRPr kumimoji="1" lang="ja-JP" altLang="en-US" sz="1000" b="1" dirty="0">
              <a:solidFill>
                <a:srgbClr val="FFFFFF"/>
              </a:solidFill>
              <a:latin typeface="Meiryo" charset="-128"/>
              <a:ea typeface="Meiryo" charset="-128"/>
              <a:cs typeface="Meiryo" charset="-128"/>
            </a:endParaRPr>
          </a:p>
        </p:txBody>
      </p:sp>
      <p:sp>
        <p:nvSpPr>
          <p:cNvPr id="68" name="テキスト ボックス 67"/>
          <p:cNvSpPr txBox="1"/>
          <p:nvPr/>
        </p:nvSpPr>
        <p:spPr>
          <a:xfrm>
            <a:off x="1560449" y="2145258"/>
            <a:ext cx="723275"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1965〜</a:t>
            </a:r>
            <a:endParaRPr kumimoji="1" lang="ja-JP" altLang="en-US" sz="1200" dirty="0">
              <a:solidFill>
                <a:schemeClr val="bg1"/>
              </a:solidFill>
              <a:latin typeface="Meiryo" charset="-128"/>
              <a:ea typeface="Meiryo" charset="-128"/>
              <a:cs typeface="Meiryo" charset="-128"/>
            </a:endParaRPr>
          </a:p>
        </p:txBody>
      </p:sp>
      <p:sp>
        <p:nvSpPr>
          <p:cNvPr id="21" name="テキスト ボックス 20"/>
          <p:cNvSpPr txBox="1"/>
          <p:nvPr/>
        </p:nvSpPr>
        <p:spPr>
          <a:xfrm>
            <a:off x="6620966" y="2033126"/>
            <a:ext cx="2101857" cy="461665"/>
          </a:xfrm>
          <a:prstGeom prst="rect">
            <a:avLst/>
          </a:prstGeom>
          <a:noFill/>
        </p:spPr>
        <p:txBody>
          <a:bodyPr wrap="none" rtlCol="0">
            <a:spAutoFit/>
          </a:bodyPr>
          <a:lstStyle/>
          <a:p>
            <a:r>
              <a:rPr kumimoji="1" lang="ja-JP" altLang="en-US" sz="800" b="1" dirty="0" smtClean="0">
                <a:solidFill>
                  <a:schemeClr val="bg1"/>
                </a:solidFill>
              </a:rPr>
              <a:t>ムーアの法則の限界／新たな選択肢の登場</a:t>
            </a:r>
            <a:endParaRPr kumimoji="1" lang="en-US" altLang="ja-JP" sz="800" b="1" dirty="0" smtClean="0">
              <a:solidFill>
                <a:schemeClr val="bg1"/>
              </a:solidFill>
            </a:endParaRPr>
          </a:p>
          <a:p>
            <a:r>
              <a:rPr lang="ja-JP" altLang="en-US" sz="800" b="1" dirty="0" smtClean="0">
                <a:solidFill>
                  <a:schemeClr val="bg1"/>
                </a:solidFill>
              </a:rPr>
              <a:t>　　　</a:t>
            </a:r>
            <a:r>
              <a:rPr lang="en-US" altLang="ja-JP" sz="800" b="1" dirty="0" smtClean="0">
                <a:solidFill>
                  <a:schemeClr val="bg1"/>
                </a:solidFill>
              </a:rPr>
              <a:t>GPGPU</a:t>
            </a:r>
            <a:r>
              <a:rPr lang="ja-JP" altLang="en-US" sz="800" b="1" dirty="0" smtClean="0">
                <a:solidFill>
                  <a:schemeClr val="bg1"/>
                </a:solidFill>
              </a:rPr>
              <a:t>、ニューロモーフィング・チップ</a:t>
            </a:r>
            <a:endParaRPr lang="en-US" altLang="ja-JP" sz="800" b="1" dirty="0" smtClean="0">
              <a:solidFill>
                <a:schemeClr val="bg1"/>
              </a:solidFill>
            </a:endParaRPr>
          </a:p>
          <a:p>
            <a:r>
              <a:rPr lang="ja-JP" altLang="en-US" sz="800" b="1" dirty="0" smtClean="0">
                <a:solidFill>
                  <a:schemeClr val="bg1"/>
                </a:solidFill>
              </a:rPr>
              <a:t>　　　　　　　　　　　　　　量子コンピュータ等</a:t>
            </a:r>
            <a:endParaRPr kumimoji="1" lang="ja-JP" altLang="en-US" sz="800" b="1" dirty="0">
              <a:solidFill>
                <a:schemeClr val="bg1"/>
              </a:solidFill>
            </a:endParaRPr>
          </a:p>
        </p:txBody>
      </p:sp>
      <p:cxnSp>
        <p:nvCxnSpPr>
          <p:cNvPr id="70" name="直線矢印コネクタ 69"/>
          <p:cNvCxnSpPr/>
          <p:nvPr/>
        </p:nvCxnSpPr>
        <p:spPr>
          <a:xfrm>
            <a:off x="1306098"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70288" y="2903822"/>
            <a:ext cx="902811"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IBM</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S/360</a:t>
            </a:r>
          </a:p>
          <a:p>
            <a:pPr algn="r"/>
            <a:r>
              <a:rPr kumimoji="1" lang="ja-JP" altLang="en-US" sz="800" dirty="0" smtClean="0">
                <a:solidFill>
                  <a:srgbClr val="3366FF"/>
                </a:solidFill>
                <a:latin typeface="Meiryo" charset="-128"/>
                <a:ea typeface="Meiryo" charset="-128"/>
                <a:cs typeface="Meiryo" charset="-128"/>
              </a:rPr>
              <a:t>メインフレーム</a:t>
            </a:r>
            <a:endParaRPr kumimoji="1" lang="ja-JP" altLang="en-US" sz="800" dirty="0">
              <a:solidFill>
                <a:srgbClr val="3366FF"/>
              </a:solidFill>
              <a:latin typeface="Meiryo" charset="-128"/>
              <a:ea typeface="Meiryo" charset="-128"/>
              <a:cs typeface="Meiryo" charset="-128"/>
            </a:endParaRPr>
          </a:p>
        </p:txBody>
      </p:sp>
      <p:sp>
        <p:nvSpPr>
          <p:cNvPr id="73" name="テキスト ボックス 72"/>
          <p:cNvSpPr txBox="1"/>
          <p:nvPr/>
        </p:nvSpPr>
        <p:spPr>
          <a:xfrm>
            <a:off x="1021404" y="263984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1964</a:t>
            </a:r>
            <a:endParaRPr kumimoji="1" lang="ja-JP" altLang="en-US" sz="1200" dirty="0">
              <a:solidFill>
                <a:schemeClr val="bg1">
                  <a:lumMod val="50000"/>
                </a:schemeClr>
              </a:solidFill>
              <a:latin typeface="Meiryo" charset="-128"/>
              <a:ea typeface="Meiryo" charset="-128"/>
              <a:cs typeface="Meiryo" charset="-128"/>
            </a:endParaRPr>
          </a:p>
        </p:txBody>
      </p:sp>
      <p:sp>
        <p:nvSpPr>
          <p:cNvPr id="78" name="テキスト ボックス 77"/>
          <p:cNvSpPr txBox="1"/>
          <p:nvPr/>
        </p:nvSpPr>
        <p:spPr>
          <a:xfrm>
            <a:off x="574626" y="4254311"/>
            <a:ext cx="800284"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ニューラル</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ネットワーク</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考案</a:t>
            </a:r>
            <a:endParaRPr kumimoji="1" lang="ja-JP" altLang="en-US" sz="800" dirty="0">
              <a:solidFill>
                <a:srgbClr val="3366FF"/>
              </a:solidFill>
              <a:latin typeface="Meiryo" charset="-128"/>
              <a:ea typeface="Meiryo" charset="-128"/>
              <a:cs typeface="Meiryo" charset="-128"/>
            </a:endParaRPr>
          </a:p>
        </p:txBody>
      </p:sp>
      <p:cxnSp>
        <p:nvCxnSpPr>
          <p:cNvPr id="81" name="直線矢印コネクタ 80"/>
          <p:cNvCxnSpPr/>
          <p:nvPr/>
        </p:nvCxnSpPr>
        <p:spPr>
          <a:xfrm flipH="1">
            <a:off x="2055554" y="4227499"/>
            <a:ext cx="1891" cy="106691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2025366" y="4234342"/>
            <a:ext cx="1107996"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Intel</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404</a:t>
            </a:r>
          </a:p>
          <a:p>
            <a:r>
              <a:rPr kumimoji="1" lang="ja-JP" altLang="en-US" sz="800" dirty="0" smtClean="0">
                <a:solidFill>
                  <a:srgbClr val="3366FF"/>
                </a:solidFill>
                <a:latin typeface="Meiryo" charset="-128"/>
                <a:ea typeface="Meiryo" charset="-128"/>
                <a:cs typeface="Meiryo" charset="-128"/>
              </a:rPr>
              <a:t>マイクロプロセッサ</a:t>
            </a:r>
            <a:endParaRPr kumimoji="1" lang="ja-JP" altLang="en-US" sz="800" dirty="0">
              <a:solidFill>
                <a:srgbClr val="3366FF"/>
              </a:solidFill>
              <a:latin typeface="Meiryo" charset="-128"/>
              <a:ea typeface="Meiryo" charset="-128"/>
              <a:cs typeface="Meiryo" charset="-128"/>
            </a:endParaRPr>
          </a:p>
        </p:txBody>
      </p:sp>
      <p:sp>
        <p:nvSpPr>
          <p:cNvPr id="83" name="テキスト ボックス 82"/>
          <p:cNvSpPr txBox="1"/>
          <p:nvPr/>
        </p:nvSpPr>
        <p:spPr>
          <a:xfrm>
            <a:off x="1951050"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1971</a:t>
            </a:r>
            <a:endParaRPr kumimoji="1" lang="ja-JP" altLang="en-US" sz="1200" dirty="0">
              <a:solidFill>
                <a:schemeClr val="bg1">
                  <a:lumMod val="50000"/>
                </a:schemeClr>
              </a:solidFill>
              <a:latin typeface="Meiryo" charset="-128"/>
              <a:ea typeface="Meiryo" charset="-128"/>
              <a:cs typeface="Meiryo" charset="-128"/>
            </a:endParaRPr>
          </a:p>
        </p:txBody>
      </p:sp>
      <p:sp>
        <p:nvSpPr>
          <p:cNvPr id="84" name="テキスト ボックス 83"/>
          <p:cNvSpPr txBox="1"/>
          <p:nvPr/>
        </p:nvSpPr>
        <p:spPr>
          <a:xfrm>
            <a:off x="456553" y="5318669"/>
            <a:ext cx="800219"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データ流通量</a:t>
            </a:r>
            <a:endParaRPr kumimoji="1" lang="ja-JP" altLang="en-US" sz="800" dirty="0">
              <a:solidFill>
                <a:schemeClr val="accent6">
                  <a:lumMod val="75000"/>
                </a:schemeClr>
              </a:solidFill>
              <a:latin typeface="Meiryo" charset="-128"/>
              <a:ea typeface="Meiryo" charset="-128"/>
              <a:cs typeface="Meiryo" charset="-128"/>
            </a:endParaRPr>
          </a:p>
        </p:txBody>
      </p:sp>
      <p:sp>
        <p:nvSpPr>
          <p:cNvPr id="85" name="テキスト ボックス 84"/>
          <p:cNvSpPr txBox="1"/>
          <p:nvPr/>
        </p:nvSpPr>
        <p:spPr>
          <a:xfrm rot="19272460">
            <a:off x="6492759" y="4281085"/>
            <a:ext cx="1415772" cy="215444"/>
          </a:xfrm>
          <a:prstGeom prst="rect">
            <a:avLst/>
          </a:prstGeom>
          <a:noFill/>
        </p:spPr>
        <p:txBody>
          <a:bodyPr wrap="none" rtlCol="0">
            <a:spAutoFit/>
          </a:bodyPr>
          <a:lstStyle/>
          <a:p>
            <a:r>
              <a:rPr kumimoji="1" lang="ja-JP" altLang="en-US" sz="800" b="1" dirty="0" smtClean="0">
                <a:solidFill>
                  <a:schemeClr val="accent6">
                    <a:lumMod val="75000"/>
                  </a:schemeClr>
                </a:solidFill>
                <a:latin typeface="Meiryo" charset="-128"/>
                <a:ea typeface="Meiryo" charset="-128"/>
                <a:cs typeface="Meiryo" charset="-128"/>
              </a:rPr>
              <a:t>データ</a:t>
            </a:r>
            <a:r>
              <a:rPr kumimoji="1" lang="ja-JP" altLang="en-US" sz="800" b="1" smtClean="0">
                <a:solidFill>
                  <a:schemeClr val="accent6">
                    <a:lumMod val="75000"/>
                  </a:schemeClr>
                </a:solidFill>
                <a:latin typeface="Meiryo" charset="-128"/>
                <a:ea typeface="Meiryo" charset="-128"/>
                <a:cs typeface="Meiryo" charset="-128"/>
              </a:rPr>
              <a:t>流通量の爆発的</a:t>
            </a:r>
            <a:r>
              <a:rPr kumimoji="1" lang="ja-JP" altLang="en-US" sz="800" b="1" dirty="0" smtClean="0">
                <a:solidFill>
                  <a:schemeClr val="accent6">
                    <a:lumMod val="75000"/>
                  </a:schemeClr>
                </a:solidFill>
                <a:latin typeface="Meiryo" charset="-128"/>
                <a:ea typeface="Meiryo" charset="-128"/>
                <a:cs typeface="Meiryo" charset="-128"/>
              </a:rPr>
              <a:t>拡大</a:t>
            </a:r>
            <a:endParaRPr kumimoji="1" lang="ja-JP" altLang="en-US" sz="800" b="1" dirty="0">
              <a:solidFill>
                <a:schemeClr val="accent6">
                  <a:lumMod val="75000"/>
                </a:schemeClr>
              </a:solidFill>
              <a:latin typeface="Meiryo" charset="-128"/>
              <a:ea typeface="Meiryo" charset="-128"/>
              <a:cs typeface="Meiryo" charset="-128"/>
            </a:endParaRPr>
          </a:p>
        </p:txBody>
      </p:sp>
      <p:cxnSp>
        <p:nvCxnSpPr>
          <p:cNvPr id="86" name="直線矢印コネクタ 85"/>
          <p:cNvCxnSpPr/>
          <p:nvPr/>
        </p:nvCxnSpPr>
        <p:spPr>
          <a:xfrm>
            <a:off x="611560" y="4236667"/>
            <a:ext cx="1239" cy="1048580"/>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506383"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1957</a:t>
            </a:r>
            <a:endParaRPr kumimoji="1" lang="ja-JP" altLang="en-US" sz="1200" dirty="0">
              <a:solidFill>
                <a:schemeClr val="bg1">
                  <a:lumMod val="50000"/>
                </a:schemeClr>
              </a:solidFill>
              <a:latin typeface="Meiryo" charset="-128"/>
              <a:ea typeface="Meiryo" charset="-128"/>
              <a:cs typeface="Meiryo" charset="-128"/>
            </a:endParaRPr>
          </a:p>
        </p:txBody>
      </p:sp>
      <p:cxnSp>
        <p:nvCxnSpPr>
          <p:cNvPr id="88" name="直線矢印コネクタ 87"/>
          <p:cNvCxnSpPr/>
          <p:nvPr/>
        </p:nvCxnSpPr>
        <p:spPr>
          <a:xfrm flipH="1">
            <a:off x="545916" y="3568544"/>
            <a:ext cx="3727" cy="1716703"/>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426164" y="3328625"/>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1956</a:t>
            </a:r>
            <a:endParaRPr kumimoji="1" lang="ja-JP" altLang="en-US" sz="1200" dirty="0">
              <a:solidFill>
                <a:schemeClr val="bg1">
                  <a:lumMod val="50000"/>
                </a:schemeClr>
              </a:solidFill>
              <a:latin typeface="Meiryo" charset="-128"/>
              <a:ea typeface="Meiryo" charset="-128"/>
              <a:cs typeface="Meiryo" charset="-128"/>
            </a:endParaRPr>
          </a:p>
        </p:txBody>
      </p:sp>
      <p:sp>
        <p:nvSpPr>
          <p:cNvPr id="90" name="テキスト ボックス 89"/>
          <p:cNvSpPr txBox="1"/>
          <p:nvPr/>
        </p:nvSpPr>
        <p:spPr>
          <a:xfrm>
            <a:off x="516254" y="3542521"/>
            <a:ext cx="69762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ダートマス</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会議</a:t>
            </a:r>
            <a:endParaRPr kumimoji="1" lang="ja-JP" altLang="en-US" sz="800" dirty="0">
              <a:solidFill>
                <a:srgbClr val="3366FF"/>
              </a:solidFill>
              <a:latin typeface="Meiryo" charset="-128"/>
              <a:ea typeface="Meiryo" charset="-128"/>
              <a:cs typeface="Meiryo" charset="-128"/>
            </a:endParaRPr>
          </a:p>
        </p:txBody>
      </p:sp>
      <p:cxnSp>
        <p:nvCxnSpPr>
          <p:cNvPr id="91" name="直線矢印コネクタ 90"/>
          <p:cNvCxnSpPr/>
          <p:nvPr/>
        </p:nvCxnSpPr>
        <p:spPr>
          <a:xfrm flipH="1">
            <a:off x="3131840" y="4863721"/>
            <a:ext cx="1522" cy="43069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3027411" y="4643208"/>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1982</a:t>
            </a:r>
            <a:endParaRPr kumimoji="1" lang="ja-JP" altLang="en-US" sz="1200" dirty="0">
              <a:solidFill>
                <a:schemeClr val="bg1">
                  <a:lumMod val="50000"/>
                </a:schemeClr>
              </a:solidFill>
              <a:latin typeface="Meiryo" charset="-128"/>
              <a:ea typeface="Meiryo" charset="-128"/>
              <a:cs typeface="Meiryo" charset="-128"/>
            </a:endParaRPr>
          </a:p>
        </p:txBody>
      </p:sp>
      <p:sp>
        <p:nvSpPr>
          <p:cNvPr id="93" name="テキスト ボックス 92"/>
          <p:cNvSpPr txBox="1"/>
          <p:nvPr/>
        </p:nvSpPr>
        <p:spPr>
          <a:xfrm>
            <a:off x="3087169" y="4831038"/>
            <a:ext cx="800219"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第５世代</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コンピュータ</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プロジェクト</a:t>
            </a:r>
            <a:endParaRPr kumimoji="1" lang="ja-JP" altLang="en-US" sz="800" dirty="0">
              <a:solidFill>
                <a:srgbClr val="3366FF"/>
              </a:solidFill>
              <a:latin typeface="Meiryo" charset="-128"/>
              <a:ea typeface="Meiryo" charset="-128"/>
              <a:cs typeface="Meiryo" charset="-128"/>
            </a:endParaRPr>
          </a:p>
        </p:txBody>
      </p:sp>
    </p:spTree>
    <p:extLst>
      <p:ext uri="{BB962C8B-B14F-4D97-AF65-F5344CB8AC3E}">
        <p14:creationId xmlns:p14="http://schemas.microsoft.com/office/powerpoint/2010/main" val="1943928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213591" y="1931167"/>
            <a:ext cx="8716815" cy="3745814"/>
          </a:xfrm>
          <a:prstGeom prst="rect">
            <a:avLst/>
          </a:prstGeom>
          <a:solidFill>
            <a:srgbClr val="F4F4D7"/>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4676579" y="2800168"/>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676579" y="3681322"/>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1259630" y="2801846"/>
            <a:ext cx="3366558" cy="82224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1259630" y="3683000"/>
            <a:ext cx="3366558"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テキスト ボックス 71"/>
          <p:cNvSpPr txBox="1"/>
          <p:nvPr/>
        </p:nvSpPr>
        <p:spPr>
          <a:xfrm>
            <a:off x="2632599" y="2724653"/>
            <a:ext cx="1872208" cy="1872208"/>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ü"/>
            </a:pPr>
            <a:r>
              <a:rPr lang="ja-JP" altLang="en-US" sz="1400" dirty="0" smtClean="0">
                <a:latin typeface="Meiryo" charset="-128"/>
                <a:ea typeface="Meiryo" charset="-128"/>
                <a:cs typeface="Meiryo" charset="-128"/>
              </a:rPr>
              <a:t>大きさ</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直径</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重さ</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中空かどうか</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底のあるなし</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a:t>
            </a: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r>
              <a:rPr lang="ja-JP" altLang="en-US" sz="1400" dirty="0" smtClean="0">
                <a:latin typeface="Meiryo" charset="-128"/>
                <a:ea typeface="Meiryo" charset="-128"/>
                <a:cs typeface="Meiryo" charset="-128"/>
              </a:rPr>
              <a:t>・</a:t>
            </a:r>
            <a:endParaRPr lang="en-US" altLang="ja-JP" sz="1400" dirty="0">
              <a:latin typeface="Meiryo" charset="-128"/>
              <a:ea typeface="Meiryo" charset="-128"/>
              <a:cs typeface="Meiryo" charset="-128"/>
            </a:endParaRPr>
          </a:p>
        </p:txBody>
      </p:sp>
      <p:sp>
        <p:nvSpPr>
          <p:cNvPr id="73" name="テキスト ボックス 72"/>
          <p:cNvSpPr txBox="1"/>
          <p:nvPr/>
        </p:nvSpPr>
        <p:spPr>
          <a:xfrm>
            <a:off x="4661511" y="2724653"/>
            <a:ext cx="2709832" cy="1872208"/>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以上</a:t>
            </a:r>
            <a:r>
              <a:rPr lang="en-US" altLang="ja-JP" sz="1400" dirty="0" smtClean="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未満</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中空である</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底がある</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p:txBody>
      </p:sp>
      <p:grpSp>
        <p:nvGrpSpPr>
          <p:cNvPr id="81" name="図形グループ 80"/>
          <p:cNvGrpSpPr/>
          <p:nvPr/>
        </p:nvGrpSpPr>
        <p:grpSpPr>
          <a:xfrm>
            <a:off x="1361794" y="2924042"/>
            <a:ext cx="265954" cy="577851"/>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93" name="円柱 92"/>
          <p:cNvSpPr/>
          <p:nvPr/>
        </p:nvSpPr>
        <p:spPr>
          <a:xfrm>
            <a:off x="8379524" y="284259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94" name="図形グループ 93"/>
          <p:cNvGrpSpPr/>
          <p:nvPr/>
        </p:nvGrpSpPr>
        <p:grpSpPr>
          <a:xfrm>
            <a:off x="8426554" y="3147141"/>
            <a:ext cx="274123" cy="121951"/>
            <a:chOff x="6769100" y="1390650"/>
            <a:chExt cx="317500" cy="157483"/>
          </a:xfrm>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8426554" y="3292514"/>
            <a:ext cx="274123" cy="121951"/>
            <a:chOff x="6769100" y="1390650"/>
            <a:chExt cx="317500" cy="157483"/>
          </a:xfrm>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8432454" y="3431721"/>
            <a:ext cx="274123" cy="121951"/>
            <a:chOff x="6769100" y="1390650"/>
            <a:chExt cx="317500" cy="157483"/>
          </a:xfrm>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6" name="テキスト ボックス 105"/>
          <p:cNvSpPr txBox="1"/>
          <p:nvPr/>
        </p:nvSpPr>
        <p:spPr>
          <a:xfrm>
            <a:off x="1701266" y="2853102"/>
            <a:ext cx="877163" cy="784830"/>
          </a:xfrm>
          <a:prstGeom prst="rect">
            <a:avLst/>
          </a:prstGeom>
          <a:noFill/>
        </p:spPr>
        <p:txBody>
          <a:bodyPr wrap="none" rtlCol="0">
            <a:spAutoFit/>
          </a:bodyPr>
          <a:lstStyle/>
          <a:p>
            <a:pPr algn="ctr"/>
            <a:r>
              <a:rPr kumimoji="1" lang="ja-JP" altLang="en-US" dirty="0" smtClean="0">
                <a:solidFill>
                  <a:srgbClr val="00B050"/>
                </a:solidFill>
                <a:latin typeface="Meiryo" charset="-128"/>
                <a:ea typeface="Meiryo" charset="-128"/>
                <a:cs typeface="Meiryo" charset="-128"/>
              </a:rPr>
              <a:t>人間が</a:t>
            </a:r>
            <a:endParaRPr kumimoji="1" lang="en-US" altLang="ja-JP" dirty="0" smtClean="0">
              <a:solidFill>
                <a:srgbClr val="00B050"/>
              </a:solidFill>
              <a:latin typeface="Meiryo" charset="-128"/>
              <a:ea typeface="Meiryo" charset="-128"/>
              <a:cs typeface="Meiryo" charset="-128"/>
            </a:endParaRPr>
          </a:p>
          <a:p>
            <a:pPr algn="ctr"/>
            <a:r>
              <a:rPr lang="ja-JP" altLang="en-US" sz="900" dirty="0">
                <a:solidFill>
                  <a:srgbClr val="00B050"/>
                </a:solidFill>
                <a:latin typeface="Meiryo" charset="-128"/>
                <a:ea typeface="Meiryo" charset="-128"/>
                <a:cs typeface="Meiryo" charset="-128"/>
              </a:rPr>
              <a:t>観察と</a:t>
            </a:r>
            <a:r>
              <a:rPr kumimoji="1" lang="ja-JP" altLang="en-US" sz="900" dirty="0" smtClean="0">
                <a:solidFill>
                  <a:srgbClr val="00B050"/>
                </a:solidFill>
                <a:latin typeface="Meiryo" charset="-128"/>
                <a:ea typeface="Meiryo" charset="-128"/>
                <a:cs typeface="Meiryo" charset="-128"/>
              </a:rPr>
              <a:t>経験で</a:t>
            </a:r>
            <a:endParaRPr kumimoji="1" lang="en-US" altLang="ja-JP" sz="900" dirty="0" smtClean="0">
              <a:solidFill>
                <a:srgbClr val="00B050"/>
              </a:solidFill>
              <a:latin typeface="Meiryo" charset="-128"/>
              <a:ea typeface="Meiryo" charset="-128"/>
              <a:cs typeface="Meiryo" charset="-128"/>
            </a:endParaRPr>
          </a:p>
          <a:p>
            <a:pPr algn="ctr"/>
            <a:r>
              <a:rPr kumimoji="1" lang="ja-JP" altLang="en-US" dirty="0" smtClean="0">
                <a:solidFill>
                  <a:srgbClr val="00B050"/>
                </a:solidFill>
                <a:latin typeface="Meiryo" charset="-128"/>
                <a:ea typeface="Meiryo" charset="-128"/>
                <a:cs typeface="Meiryo" charset="-128"/>
              </a:rPr>
              <a:t>決める</a:t>
            </a:r>
            <a:endParaRPr kumimoji="1" lang="ja-JP" altLang="en-US" dirty="0">
              <a:solidFill>
                <a:srgbClr val="00B050"/>
              </a:solidFill>
              <a:latin typeface="Meiryo" charset="-128"/>
              <a:ea typeface="Meiryo" charset="-128"/>
              <a:cs typeface="Meiryo" charset="-128"/>
            </a:endParaRPr>
          </a:p>
        </p:txBody>
      </p:sp>
      <p:sp>
        <p:nvSpPr>
          <p:cNvPr id="111" name="テキスト ボックス 110"/>
          <p:cNvSpPr txBox="1"/>
          <p:nvPr/>
        </p:nvSpPr>
        <p:spPr>
          <a:xfrm>
            <a:off x="7452729" y="2864387"/>
            <a:ext cx="902811" cy="769441"/>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kumimoji="1" lang="ja-JP" altLang="en-US" sz="800" dirty="0" smtClean="0">
                <a:solidFill>
                  <a:srgbClr val="0432FF"/>
                </a:solidFill>
                <a:latin typeface="Meiryo" charset="-128"/>
                <a:ea typeface="Meiryo" charset="-128"/>
                <a:cs typeface="Meiryo" charset="-128"/>
              </a:rPr>
              <a:t>データ解析して</a:t>
            </a:r>
            <a:endParaRPr kumimoji="1" lang="en-US" altLang="ja-JP" sz="8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12" name="円柱 111"/>
          <p:cNvSpPr/>
          <p:nvPr/>
        </p:nvSpPr>
        <p:spPr>
          <a:xfrm>
            <a:off x="8388461" y="372757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13" name="図形グループ 112"/>
          <p:cNvGrpSpPr/>
          <p:nvPr/>
        </p:nvGrpSpPr>
        <p:grpSpPr>
          <a:xfrm>
            <a:off x="8435491" y="4032121"/>
            <a:ext cx="274123" cy="121951"/>
            <a:chOff x="6769100" y="1390650"/>
            <a:chExt cx="317500" cy="157483"/>
          </a:xfrm>
        </p:grpSpPr>
        <p:sp>
          <p:nvSpPr>
            <p:cNvPr id="114" name="正方形/長方形 11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116"/>
          <p:cNvGrpSpPr/>
          <p:nvPr/>
        </p:nvGrpSpPr>
        <p:grpSpPr>
          <a:xfrm>
            <a:off x="8435491" y="4177494"/>
            <a:ext cx="274123" cy="121951"/>
            <a:chOff x="6769100" y="1390650"/>
            <a:chExt cx="317500" cy="157483"/>
          </a:xfrm>
        </p:grpSpPr>
        <p:sp>
          <p:nvSpPr>
            <p:cNvPr id="118" name="正方形/長方形 11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120"/>
          <p:cNvGrpSpPr/>
          <p:nvPr/>
        </p:nvGrpSpPr>
        <p:grpSpPr>
          <a:xfrm>
            <a:off x="8441391" y="4316701"/>
            <a:ext cx="274123" cy="121951"/>
            <a:chOff x="6769100" y="1390650"/>
            <a:chExt cx="317500" cy="157483"/>
          </a:xfrm>
        </p:grpSpPr>
        <p:sp>
          <p:nvSpPr>
            <p:cNvPr id="122" name="正方形/長方形 12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5" name="テキスト ボックス 124"/>
          <p:cNvSpPr txBox="1"/>
          <p:nvPr/>
        </p:nvSpPr>
        <p:spPr>
          <a:xfrm>
            <a:off x="7452320"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a:t>
            </a:r>
            <a:r>
              <a:rPr lang="ja-JP" altLang="en-US" sz="900" dirty="0" smtClean="0">
                <a:solidFill>
                  <a:srgbClr val="0432FF"/>
                </a:solidFill>
                <a:latin typeface="Meiryo" charset="-128"/>
                <a:ea typeface="Meiryo" charset="-128"/>
                <a:cs typeface="Meiryo" charset="-128"/>
              </a:rPr>
              <a:t>して</a:t>
            </a:r>
            <a:endParaRPr kumimoji="1" lang="en-US" altLang="ja-JP" sz="9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26" name="円柱 125"/>
          <p:cNvSpPr/>
          <p:nvPr/>
        </p:nvSpPr>
        <p:spPr>
          <a:xfrm>
            <a:off x="1353589" y="3715371"/>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27" name="図形グループ 126"/>
          <p:cNvGrpSpPr/>
          <p:nvPr/>
        </p:nvGrpSpPr>
        <p:grpSpPr>
          <a:xfrm>
            <a:off x="1400619" y="4019916"/>
            <a:ext cx="274123" cy="121951"/>
            <a:chOff x="6769100" y="1390650"/>
            <a:chExt cx="317500" cy="157483"/>
          </a:xfrm>
        </p:grpSpPr>
        <p:sp>
          <p:nvSpPr>
            <p:cNvPr id="128" name="正方形/長方形 1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コネクタ 1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130"/>
          <p:cNvGrpSpPr/>
          <p:nvPr/>
        </p:nvGrpSpPr>
        <p:grpSpPr>
          <a:xfrm>
            <a:off x="1400619" y="4165289"/>
            <a:ext cx="274123" cy="121951"/>
            <a:chOff x="6769100" y="1390650"/>
            <a:chExt cx="317500" cy="157483"/>
          </a:xfrm>
        </p:grpSpPr>
        <p:sp>
          <p:nvSpPr>
            <p:cNvPr id="132" name="正方形/長方形 1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134"/>
          <p:cNvGrpSpPr/>
          <p:nvPr/>
        </p:nvGrpSpPr>
        <p:grpSpPr>
          <a:xfrm>
            <a:off x="1406519" y="4304496"/>
            <a:ext cx="274123" cy="121951"/>
            <a:chOff x="6769100" y="1390650"/>
            <a:chExt cx="317500" cy="157483"/>
          </a:xfrm>
        </p:grpSpPr>
        <p:sp>
          <p:nvSpPr>
            <p:cNvPr id="136" name="正方形/長方形 1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8" name="直線コネクタ 1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9" name="テキスト ボックス 138"/>
          <p:cNvSpPr txBox="1"/>
          <p:nvPr/>
        </p:nvSpPr>
        <p:spPr>
          <a:xfrm>
            <a:off x="1691678"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smtClean="0">
                <a:solidFill>
                  <a:srgbClr val="0432FF"/>
                </a:solidFill>
                <a:latin typeface="Meiryo" charset="-128"/>
                <a:ea typeface="Meiryo" charset="-128"/>
                <a:cs typeface="Meiryo" charset="-128"/>
              </a:rPr>
              <a:t>データ</a:t>
            </a:r>
            <a:r>
              <a:rPr lang="ja-JP" altLang="en-US" sz="900" dirty="0">
                <a:solidFill>
                  <a:srgbClr val="0432FF"/>
                </a:solidFill>
                <a:latin typeface="Meiryo" charset="-128"/>
                <a:ea typeface="Meiryo" charset="-128"/>
                <a:cs typeface="Meiryo" charset="-128"/>
              </a:rPr>
              <a:t>解析して</a:t>
            </a:r>
            <a:endParaRPr lang="en-US" altLang="ja-JP" sz="900" dirty="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40" name="ホームベース 139"/>
          <p:cNvSpPr/>
          <p:nvPr/>
        </p:nvSpPr>
        <p:spPr>
          <a:xfrm>
            <a:off x="323527" y="2796661"/>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ホームベース 140"/>
          <p:cNvSpPr/>
          <p:nvPr/>
        </p:nvSpPr>
        <p:spPr>
          <a:xfrm>
            <a:off x="323527" y="3681572"/>
            <a:ext cx="988403" cy="822245"/>
          </a:xfrm>
          <a:prstGeom prst="homePlate">
            <a:avLst>
              <a:gd name="adj" fmla="val 172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テキスト ボックス 141"/>
          <p:cNvSpPr txBox="1"/>
          <p:nvPr/>
        </p:nvSpPr>
        <p:spPr>
          <a:xfrm>
            <a:off x="365040" y="2931217"/>
            <a:ext cx="800219"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統計確率的</a:t>
            </a:r>
            <a:endParaRPr lang="en-US" altLang="ja-JP" sz="900" dirty="0" smtClean="0">
              <a:solidFill>
                <a:schemeClr val="bg1"/>
              </a:solidFill>
              <a:latin typeface="Meiryo" charset="-128"/>
              <a:ea typeface="Meiryo" charset="-128"/>
              <a:cs typeface="Meiryo" charset="-128"/>
            </a:endParaRPr>
          </a:p>
          <a:p>
            <a:pPr algn="ctr"/>
            <a:r>
              <a:rPr kumimoji="1" lang="ja-JP" altLang="en-US" sz="900" dirty="0" smtClean="0">
                <a:solidFill>
                  <a:schemeClr val="bg1"/>
                </a:solidFill>
                <a:latin typeface="Meiryo" charset="-128"/>
                <a:ea typeface="Meiryo" charset="-128"/>
                <a:cs typeface="Meiryo" charset="-128"/>
              </a:rPr>
              <a:t>アプローチ</a:t>
            </a:r>
            <a:endParaRPr kumimoji="1" lang="ja-JP" altLang="en-US" sz="900" dirty="0">
              <a:solidFill>
                <a:schemeClr val="bg1"/>
              </a:solidFill>
              <a:latin typeface="Meiryo" charset="-128"/>
              <a:ea typeface="Meiryo" charset="-128"/>
              <a:cs typeface="Meiryo" charset="-128"/>
            </a:endParaRPr>
          </a:p>
        </p:txBody>
      </p:sp>
      <p:sp>
        <p:nvSpPr>
          <p:cNvPr id="143" name="テキスト ボックス 142"/>
          <p:cNvSpPr txBox="1"/>
          <p:nvPr/>
        </p:nvSpPr>
        <p:spPr>
          <a:xfrm>
            <a:off x="323528" y="3849902"/>
            <a:ext cx="877163" cy="507831"/>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600" dirty="0" smtClean="0">
                <a:solidFill>
                  <a:schemeClr val="bg1"/>
                </a:solidFill>
                <a:latin typeface="Meiryo" charset="-128"/>
                <a:ea typeface="Meiryo" charset="-128"/>
                <a:cs typeface="Meiryo" charset="-128"/>
              </a:rPr>
              <a:t>ディープラーニング</a:t>
            </a:r>
            <a:endParaRPr lang="en-US" altLang="ja-JP" sz="6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29" name="三角形 28"/>
          <p:cNvSpPr/>
          <p:nvPr/>
        </p:nvSpPr>
        <p:spPr>
          <a:xfrm flipV="1">
            <a:off x="213588" y="1878136"/>
            <a:ext cx="8716819" cy="909865"/>
          </a:xfrm>
          <a:prstGeom prst="triangle">
            <a:avLst>
              <a:gd name="adj" fmla="val 14696"/>
            </a:avLst>
          </a:prstGeom>
          <a:solidFill>
            <a:srgbClr val="D87B41">
              <a:alpha val="6274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三角形 143"/>
          <p:cNvSpPr/>
          <p:nvPr/>
        </p:nvSpPr>
        <p:spPr>
          <a:xfrm flipV="1">
            <a:off x="201016" y="1878468"/>
            <a:ext cx="8729390" cy="919058"/>
          </a:xfrm>
          <a:prstGeom prst="triangle">
            <a:avLst>
              <a:gd name="adj" fmla="val 96765"/>
            </a:avLst>
          </a:prstGeom>
          <a:solidFill>
            <a:srgbClr val="CCC1DA">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213589" y="821307"/>
            <a:ext cx="8716817" cy="1052682"/>
          </a:xfrm>
          <a:prstGeom prst="rect">
            <a:avLst/>
          </a:prstGeom>
          <a:noFill/>
          <a:ln>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統計確率的機械学習とディープラーニング</a:t>
            </a:r>
            <a:r>
              <a:rPr kumimoji="1" lang="ja-JP" altLang="en-US" dirty="0" smtClean="0"/>
              <a:t>の違い</a:t>
            </a:r>
            <a:endParaRPr kumimoji="1" lang="ja-JP" altLang="en-US" dirty="0"/>
          </a:p>
        </p:txBody>
      </p:sp>
      <p:pic>
        <p:nvPicPr>
          <p:cNvPr id="4" name="図 3"/>
          <p:cNvPicPr>
            <a:picLocks noChangeAspect="1"/>
          </p:cNvPicPr>
          <p:nvPr/>
        </p:nvPicPr>
        <p:blipFill>
          <a:blip r:embed="rId3">
            <a:clrChange>
              <a:clrFrom>
                <a:srgbClr val="FFFFFF"/>
              </a:clrFrom>
              <a:clrTo>
                <a:srgbClr val="FFFFFF">
                  <a:alpha val="0"/>
                </a:srgbClr>
              </a:clrTo>
            </a:clrChange>
          </a:blip>
          <a:stretch>
            <a:fillRect/>
          </a:stretch>
        </p:blipFill>
        <p:spPr>
          <a:xfrm>
            <a:off x="1141901" y="841804"/>
            <a:ext cx="1099554" cy="1070811"/>
          </a:xfrm>
          <a:prstGeom prst="rect">
            <a:avLst/>
          </a:prstGeom>
        </p:spPr>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a:off x="2158558" y="825760"/>
            <a:ext cx="1011333" cy="1011333"/>
          </a:xfrm>
          <a:prstGeom prst="rect">
            <a:avLst/>
          </a:prstGeom>
        </p:spPr>
      </p:pic>
      <p:pic>
        <p:nvPicPr>
          <p:cNvPr id="6" name="図 5"/>
          <p:cNvPicPr>
            <a:picLocks noChangeAspect="1"/>
          </p:cNvPicPr>
          <p:nvPr/>
        </p:nvPicPr>
        <p:blipFill>
          <a:blip r:embed="rId5"/>
          <a:stretch>
            <a:fillRect/>
          </a:stretch>
        </p:blipFill>
        <p:spPr>
          <a:xfrm>
            <a:off x="3211753" y="928364"/>
            <a:ext cx="890668" cy="890668"/>
          </a:xfrm>
          <a:prstGeom prst="rect">
            <a:avLst/>
          </a:prstGeom>
        </p:spPr>
      </p:pic>
      <p:pic>
        <p:nvPicPr>
          <p:cNvPr id="8" name="図 7"/>
          <p:cNvPicPr>
            <a:picLocks noChangeAspect="1"/>
          </p:cNvPicPr>
          <p:nvPr/>
        </p:nvPicPr>
        <p:blipFill>
          <a:blip r:embed="rId6"/>
          <a:stretch>
            <a:fillRect/>
          </a:stretch>
        </p:blipFill>
        <p:spPr>
          <a:xfrm>
            <a:off x="4260863" y="901984"/>
            <a:ext cx="755327" cy="882425"/>
          </a:xfrm>
          <a:prstGeom prst="rect">
            <a:avLst/>
          </a:prstGeom>
        </p:spPr>
      </p:pic>
      <p:pic>
        <p:nvPicPr>
          <p:cNvPr id="9" name="図 8"/>
          <p:cNvPicPr>
            <a:picLocks noChangeAspect="1"/>
          </p:cNvPicPr>
          <p:nvPr/>
        </p:nvPicPr>
        <p:blipFill>
          <a:blip r:embed="rId7"/>
          <a:stretch>
            <a:fillRect/>
          </a:stretch>
        </p:blipFill>
        <p:spPr>
          <a:xfrm>
            <a:off x="5409086" y="901225"/>
            <a:ext cx="481112" cy="899013"/>
          </a:xfrm>
          <a:prstGeom prst="rect">
            <a:avLst/>
          </a:prstGeom>
        </p:spPr>
      </p:pic>
      <p:pic>
        <p:nvPicPr>
          <p:cNvPr id="12" name="図 11"/>
          <p:cNvPicPr>
            <a:picLocks noChangeAspect="1"/>
          </p:cNvPicPr>
          <p:nvPr/>
        </p:nvPicPr>
        <p:blipFill>
          <a:blip r:embed="rId8"/>
          <a:stretch>
            <a:fillRect/>
          </a:stretch>
        </p:blipFill>
        <p:spPr>
          <a:xfrm>
            <a:off x="6386512" y="912581"/>
            <a:ext cx="1166055" cy="873416"/>
          </a:xfrm>
          <a:prstGeom prst="rect">
            <a:avLst/>
          </a:prstGeom>
        </p:spPr>
      </p:pic>
      <p:pic>
        <p:nvPicPr>
          <p:cNvPr id="15" name="図 14"/>
          <p:cNvPicPr>
            <a:picLocks noChangeAspect="1"/>
          </p:cNvPicPr>
          <p:nvPr/>
        </p:nvPicPr>
        <p:blipFill>
          <a:blip r:embed="rId9"/>
          <a:stretch>
            <a:fillRect/>
          </a:stretch>
        </p:blipFill>
        <p:spPr>
          <a:xfrm>
            <a:off x="7678510" y="897136"/>
            <a:ext cx="852825" cy="852825"/>
          </a:xfrm>
          <a:prstGeom prst="rect">
            <a:avLst/>
          </a:prstGeom>
        </p:spPr>
      </p:pic>
      <p:sp>
        <p:nvSpPr>
          <p:cNvPr id="74" name="テキスト ボックス 73"/>
          <p:cNvSpPr txBox="1"/>
          <p:nvPr/>
        </p:nvSpPr>
        <p:spPr>
          <a:xfrm>
            <a:off x="2632599" y="2007325"/>
            <a:ext cx="1872208" cy="703486"/>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特徴量</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r>
              <a:rPr lang="ja-JP" altLang="en-US" sz="1000" dirty="0">
                <a:latin typeface="Meiryo" charset="-128"/>
                <a:ea typeface="Meiryo" charset="-128"/>
                <a:cs typeface="Meiryo" charset="-128"/>
              </a:rPr>
              <a:t>決定するための</a:t>
            </a:r>
            <a:r>
              <a:rPr lang="ja-JP" altLang="en-US" sz="1000" dirty="0" smtClean="0">
                <a:latin typeface="Meiryo" charset="-128"/>
                <a:ea typeface="Meiryo" charset="-128"/>
                <a:cs typeface="Meiryo" charset="-128"/>
              </a:rPr>
              <a:t>着眼点</a:t>
            </a:r>
            <a:endParaRPr lang="ja-JP" altLang="en-US" sz="1000" dirty="0">
              <a:latin typeface="Meiryo" charset="-128"/>
              <a:ea typeface="Meiryo" charset="-128"/>
              <a:cs typeface="Meiryo" charset="-128"/>
            </a:endParaRPr>
          </a:p>
        </p:txBody>
      </p:sp>
      <p:sp>
        <p:nvSpPr>
          <p:cNvPr id="75" name="テキスト ボックス 74"/>
          <p:cNvSpPr txBox="1"/>
          <p:nvPr/>
        </p:nvSpPr>
        <p:spPr>
          <a:xfrm>
            <a:off x="4661509" y="2007325"/>
            <a:ext cx="2709834" cy="703486"/>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最適値</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決定するのに最適な値</a:t>
            </a:r>
            <a:endParaRPr lang="ja-JP" altLang="en-US" sz="1000" dirty="0">
              <a:latin typeface="Meiryo" charset="-128"/>
              <a:ea typeface="Meiryo" charset="-128"/>
              <a:cs typeface="Meiryo" charset="-128"/>
            </a:endParaRPr>
          </a:p>
        </p:txBody>
      </p:sp>
      <p:sp>
        <p:nvSpPr>
          <p:cNvPr id="85" name="正方形/長方形 84"/>
          <p:cNvSpPr/>
          <p:nvPr/>
        </p:nvSpPr>
        <p:spPr>
          <a:xfrm>
            <a:off x="331603" y="4899769"/>
            <a:ext cx="4173204" cy="647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chemeClr val="bg1"/>
                </a:solidFill>
                <a:latin typeface="Meiryo" charset="-128"/>
                <a:ea typeface="Meiryo" charset="-128"/>
                <a:cs typeface="Meiryo" charset="-128"/>
              </a:rPr>
              <a:t>推論モデルの生成</a:t>
            </a:r>
            <a:endParaRPr kumimoji="1" lang="en-US" altLang="ja-JP" sz="16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コップを識別するために</a:t>
            </a:r>
            <a:r>
              <a:rPr lang="ja-JP" altLang="en-US" sz="1000" dirty="0" smtClean="0">
                <a:solidFill>
                  <a:schemeClr val="bg1"/>
                </a:solidFill>
                <a:latin typeface="Meiryo" charset="-128"/>
                <a:ea typeface="Meiryo" charset="-128"/>
                <a:cs typeface="Meiryo" charset="-128"/>
              </a:rPr>
              <a:t>最適な</a:t>
            </a:r>
            <a:endParaRPr lang="en-US" altLang="ja-JP" sz="10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特徴量の値</a:t>
            </a:r>
            <a:r>
              <a:rPr lang="ja-JP" altLang="en-US" sz="1000" dirty="0" smtClean="0">
                <a:solidFill>
                  <a:schemeClr val="bg1"/>
                </a:solidFill>
                <a:latin typeface="Meiryo" charset="-128"/>
                <a:ea typeface="Meiryo" charset="-128"/>
                <a:cs typeface="Meiryo" charset="-128"/>
              </a:rPr>
              <a:t>とそ</a:t>
            </a:r>
            <a:r>
              <a:rPr kumimoji="1" lang="ja-JP" altLang="en-US" sz="1000" dirty="0" smtClean="0">
                <a:solidFill>
                  <a:schemeClr val="bg1"/>
                </a:solidFill>
                <a:latin typeface="Meiryo" charset="-128"/>
                <a:ea typeface="Meiryo" charset="-128"/>
                <a:cs typeface="Meiryo" charset="-128"/>
              </a:rPr>
              <a:t>の組合せパターン</a:t>
            </a:r>
            <a:r>
              <a:rPr lang="ja-JP" altLang="en-US" sz="1000" dirty="0" smtClean="0">
                <a:solidFill>
                  <a:schemeClr val="bg1"/>
                </a:solidFill>
                <a:latin typeface="Meiryo" charset="-128"/>
                <a:ea typeface="Meiryo" charset="-128"/>
                <a:cs typeface="Meiryo" charset="-128"/>
              </a:rPr>
              <a:t>（</a:t>
            </a:r>
            <a:r>
              <a:rPr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推論モデル）を決定する</a:t>
            </a:r>
            <a:endParaRPr kumimoji="1" lang="en-US" altLang="ja-JP" sz="1000" dirty="0" smtClean="0">
              <a:solidFill>
                <a:schemeClr val="bg1"/>
              </a:solidFill>
              <a:latin typeface="Meiryo" charset="-128"/>
              <a:ea typeface="Meiryo" charset="-128"/>
              <a:cs typeface="Meiryo" charset="-128"/>
            </a:endParaRPr>
          </a:p>
        </p:txBody>
      </p:sp>
      <p:sp>
        <p:nvSpPr>
          <p:cNvPr id="86" name="円柱 85"/>
          <p:cNvSpPr/>
          <p:nvPr/>
        </p:nvSpPr>
        <p:spPr>
          <a:xfrm>
            <a:off x="4661509" y="4884893"/>
            <a:ext cx="4158963" cy="658760"/>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推論モデル保存</a:t>
            </a:r>
            <a:endParaRPr kumimoji="1" lang="ja-JP" altLang="en-US" sz="1600" dirty="0">
              <a:solidFill>
                <a:srgbClr val="FFFFFF"/>
              </a:solidFill>
              <a:latin typeface="メイリオ"/>
              <a:ea typeface="メイリオ"/>
              <a:cs typeface="メイリオ"/>
            </a:endParaRPr>
          </a:p>
        </p:txBody>
      </p:sp>
      <p:sp>
        <p:nvSpPr>
          <p:cNvPr id="90" name="下矢印 89"/>
          <p:cNvSpPr/>
          <p:nvPr/>
        </p:nvSpPr>
        <p:spPr>
          <a:xfrm rot="16200000">
            <a:off x="4325586" y="5061643"/>
            <a:ext cx="553971" cy="23022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カギ線コネクタ 15"/>
          <p:cNvCxnSpPr>
            <a:stCxn id="72" idx="2"/>
            <a:endCxn id="85" idx="0"/>
          </p:cNvCxnSpPr>
          <p:nvPr/>
        </p:nvCxnSpPr>
        <p:spPr>
          <a:xfrm rot="5400000">
            <a:off x="2842000" y="4173066"/>
            <a:ext cx="302908" cy="1150498"/>
          </a:xfrm>
          <a:prstGeom prst="bentConnector3">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カギ線コネクタ 147"/>
          <p:cNvCxnSpPr>
            <a:stCxn id="73" idx="2"/>
            <a:endCxn id="85" idx="0"/>
          </p:cNvCxnSpPr>
          <p:nvPr/>
        </p:nvCxnSpPr>
        <p:spPr>
          <a:xfrm rot="5400000">
            <a:off x="4065862" y="2949204"/>
            <a:ext cx="302908" cy="3598222"/>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49" name="正方形/長方形 148"/>
          <p:cNvSpPr/>
          <p:nvPr/>
        </p:nvSpPr>
        <p:spPr>
          <a:xfrm>
            <a:off x="213589" y="5719409"/>
            <a:ext cx="8716815" cy="907863"/>
          </a:xfrm>
          <a:prstGeom prst="rect">
            <a:avLst/>
          </a:prstGeom>
          <a:solidFill>
            <a:schemeClr val="accent6">
              <a:lumMod val="20000"/>
              <a:lumOff val="80000"/>
            </a:schemeClr>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図 149"/>
          <p:cNvPicPr>
            <a:picLocks noChangeAspect="1"/>
          </p:cNvPicPr>
          <p:nvPr/>
        </p:nvPicPr>
        <p:blipFill>
          <a:blip r:embed="rId10">
            <a:clrChange>
              <a:clrFrom>
                <a:srgbClr val="FFFFFF"/>
              </a:clrFrom>
              <a:clrTo>
                <a:srgbClr val="FFFFFF">
                  <a:alpha val="0"/>
                </a:srgbClr>
              </a:clrTo>
            </a:clrChange>
          </a:blip>
          <a:stretch>
            <a:fillRect/>
          </a:stretch>
        </p:blipFill>
        <p:spPr>
          <a:xfrm>
            <a:off x="1409801" y="5836510"/>
            <a:ext cx="752463" cy="752463"/>
          </a:xfrm>
          <a:prstGeom prst="rect">
            <a:avLst/>
          </a:prstGeom>
        </p:spPr>
      </p:pic>
      <p:sp>
        <p:nvSpPr>
          <p:cNvPr id="151" name="正方形/長方形 150"/>
          <p:cNvSpPr/>
          <p:nvPr/>
        </p:nvSpPr>
        <p:spPr>
          <a:xfrm>
            <a:off x="2578429" y="5957806"/>
            <a:ext cx="1926379" cy="50987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特徴抽出</a:t>
            </a:r>
            <a:endParaRPr kumimoji="1" lang="ja-JP" altLang="en-US" dirty="0">
              <a:solidFill>
                <a:srgbClr val="FFFFFF"/>
              </a:solidFill>
              <a:latin typeface="メイリオ"/>
              <a:ea typeface="メイリオ"/>
              <a:cs typeface="メイリオ"/>
            </a:endParaRPr>
          </a:p>
        </p:txBody>
      </p:sp>
      <p:sp>
        <p:nvSpPr>
          <p:cNvPr id="152" name="正方形/長方形 151"/>
          <p:cNvSpPr/>
          <p:nvPr/>
        </p:nvSpPr>
        <p:spPr>
          <a:xfrm>
            <a:off x="4661509" y="5974869"/>
            <a:ext cx="1854707" cy="475746"/>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推論</a:t>
            </a:r>
            <a:r>
              <a:rPr lang="ja-JP" altLang="en-US" smtClean="0">
                <a:solidFill>
                  <a:srgbClr val="FFFFFF"/>
                </a:solidFill>
                <a:latin typeface="メイリオ"/>
                <a:ea typeface="メイリオ"/>
                <a:cs typeface="メイリオ"/>
              </a:rPr>
              <a:t>モデル適用</a:t>
            </a:r>
            <a:endParaRPr kumimoji="1" lang="ja-JP" altLang="en-US" dirty="0">
              <a:solidFill>
                <a:srgbClr val="FFFFFF"/>
              </a:solidFill>
              <a:latin typeface="メイリオ"/>
              <a:ea typeface="メイリオ"/>
              <a:cs typeface="メイリオ"/>
            </a:endParaRPr>
          </a:p>
        </p:txBody>
      </p:sp>
      <p:sp>
        <p:nvSpPr>
          <p:cNvPr id="153" name="フローチャート: 準備 152"/>
          <p:cNvSpPr/>
          <p:nvPr/>
        </p:nvSpPr>
        <p:spPr>
          <a:xfrm>
            <a:off x="6917848" y="5957806"/>
            <a:ext cx="1902624" cy="502711"/>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メイリオ"/>
                <a:ea typeface="メイリオ"/>
                <a:cs typeface="メイリオ"/>
              </a:rPr>
              <a:t>推論結果</a:t>
            </a:r>
            <a:endParaRPr kumimoji="1" lang="en-US" altLang="ja-JP" dirty="0" smtClean="0">
              <a:solidFill>
                <a:srgbClr val="FFFFFF"/>
              </a:solidFill>
              <a:latin typeface="メイリオ"/>
              <a:ea typeface="メイリオ"/>
              <a:cs typeface="メイリオ"/>
            </a:endParaRPr>
          </a:p>
        </p:txBody>
      </p:sp>
      <p:sp>
        <p:nvSpPr>
          <p:cNvPr id="154" name="テキスト ボックス 153"/>
          <p:cNvSpPr txBox="1"/>
          <p:nvPr/>
        </p:nvSpPr>
        <p:spPr>
          <a:xfrm>
            <a:off x="1461068" y="6013897"/>
            <a:ext cx="646331" cy="461665"/>
          </a:xfrm>
          <a:prstGeom prst="rect">
            <a:avLst/>
          </a:prstGeom>
          <a:noFill/>
        </p:spPr>
        <p:txBody>
          <a:bodyPr wrap="none" rtlCol="0">
            <a:spAutoFit/>
          </a:bodyPr>
          <a:lstStyle/>
          <a:p>
            <a:r>
              <a:rPr kumimoji="1" lang="ja-JP" altLang="en-US" sz="1200" dirty="0" smtClean="0">
                <a:solidFill>
                  <a:schemeClr val="tx1">
                    <a:lumMod val="50000"/>
                    <a:lumOff val="50000"/>
                  </a:schemeClr>
                </a:solidFill>
                <a:latin typeface="Meiryo" charset="-128"/>
                <a:ea typeface="Meiryo" charset="-128"/>
                <a:cs typeface="Meiryo" charset="-128"/>
              </a:rPr>
              <a:t>未知の</a:t>
            </a:r>
            <a:endParaRPr kumimoji="1" lang="en-US" altLang="ja-JP" sz="1200" dirty="0" smtClean="0">
              <a:solidFill>
                <a:schemeClr val="tx1">
                  <a:lumMod val="50000"/>
                  <a:lumOff val="50000"/>
                </a:schemeClr>
              </a:solidFill>
              <a:latin typeface="Meiryo" charset="-128"/>
              <a:ea typeface="Meiryo" charset="-128"/>
              <a:cs typeface="Meiryo" charset="-128"/>
            </a:endParaRPr>
          </a:p>
          <a:p>
            <a:r>
              <a:rPr kumimoji="1" lang="ja-JP" altLang="en-US" sz="1200" dirty="0" smtClean="0">
                <a:solidFill>
                  <a:schemeClr val="tx1">
                    <a:lumMod val="50000"/>
                    <a:lumOff val="50000"/>
                  </a:schemeClr>
                </a:solidFill>
                <a:latin typeface="Meiryo" charset="-128"/>
                <a:ea typeface="Meiryo" charset="-128"/>
                <a:cs typeface="Meiryo" charset="-128"/>
              </a:rPr>
              <a:t>データ</a:t>
            </a: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155" name="下矢印 154"/>
          <p:cNvSpPr/>
          <p:nvPr/>
        </p:nvSpPr>
        <p:spPr>
          <a:xfrm rot="16200000">
            <a:off x="2117488" y="6034754"/>
            <a:ext cx="461667" cy="35597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下矢印 155"/>
          <p:cNvSpPr/>
          <p:nvPr/>
        </p:nvSpPr>
        <p:spPr>
          <a:xfrm rot="16200000">
            <a:off x="4346461" y="6096451"/>
            <a:ext cx="492810" cy="24964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下矢印 156"/>
          <p:cNvSpPr/>
          <p:nvPr/>
        </p:nvSpPr>
        <p:spPr>
          <a:xfrm rot="16200000">
            <a:off x="6462096" y="6053514"/>
            <a:ext cx="509872" cy="318453"/>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カギ線コネクタ 157"/>
          <p:cNvCxnSpPr>
            <a:stCxn id="86" idx="3"/>
            <a:endCxn id="152" idx="0"/>
          </p:cNvCxnSpPr>
          <p:nvPr/>
        </p:nvCxnSpPr>
        <p:spPr>
          <a:xfrm rot="5400000">
            <a:off x="5949319" y="5183197"/>
            <a:ext cx="431216" cy="1152128"/>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9" name="テキスト ボックス 158"/>
          <p:cNvSpPr txBox="1"/>
          <p:nvPr/>
        </p:nvSpPr>
        <p:spPr>
          <a:xfrm>
            <a:off x="361999" y="5974869"/>
            <a:ext cx="800219" cy="461665"/>
          </a:xfrm>
          <a:prstGeom prst="rect">
            <a:avLst/>
          </a:prstGeom>
          <a:noFill/>
        </p:spPr>
        <p:txBody>
          <a:bodyPr wrap="none" rtlCol="0">
            <a:spAutoFit/>
          </a:bodyPr>
          <a:lstStyle/>
          <a:p>
            <a:r>
              <a:rPr kumimoji="1" lang="ja-JP" altLang="en-US" sz="2400" b="1"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rPr>
              <a:t>推論</a:t>
            </a:r>
            <a:endParaRPr kumimoji="1" lang="en-US" altLang="ja-JP" sz="2400" b="1" dirty="0"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0" name="テキスト ボックス 159"/>
          <p:cNvSpPr txBox="1"/>
          <p:nvPr/>
        </p:nvSpPr>
        <p:spPr>
          <a:xfrm>
            <a:off x="365057" y="2427124"/>
            <a:ext cx="800219" cy="461665"/>
          </a:xfrm>
          <a:prstGeom prst="rect">
            <a:avLst/>
          </a:prstGeom>
          <a:noFill/>
        </p:spPr>
        <p:txBody>
          <a:bodyPr wrap="none" rtlCol="0">
            <a:spAutoFit/>
          </a:bodyPr>
          <a:lstStyle/>
          <a:p>
            <a:r>
              <a:rPr kumimoji="1" lang="ja-JP" altLang="en-US" sz="2400" b="1"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1" name="テキスト ボックス 160"/>
          <p:cNvSpPr txBox="1"/>
          <p:nvPr/>
        </p:nvSpPr>
        <p:spPr>
          <a:xfrm>
            <a:off x="369498" y="1019755"/>
            <a:ext cx="800219" cy="707886"/>
          </a:xfrm>
          <a:prstGeom prst="rect">
            <a:avLst/>
          </a:prstGeom>
          <a:noFill/>
        </p:spPr>
        <p:txBody>
          <a:bodyPr wrap="none" rtlCol="0">
            <a:spAutoFit/>
          </a:bodyPr>
          <a:lstStyle/>
          <a:p>
            <a:r>
              <a:rPr kumimoji="1" lang="ja-JP" altLang="en-US"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データ</a:t>
            </a:r>
            <a:endParaRPr kumimoji="1" lang="en-US" altLang="ja-JP"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691086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正方形/長方形 41"/>
          <p:cNvSpPr/>
          <p:nvPr/>
        </p:nvSpPr>
        <p:spPr>
          <a:xfrm>
            <a:off x="4783672" y="1340768"/>
            <a:ext cx="3532613" cy="13458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a:t>
            </a:r>
            <a:r>
              <a:rPr lang="ja-JP" altLang="en-US" sz="2400" dirty="0">
                <a:solidFill>
                  <a:srgbClr val="FFFFFF"/>
                </a:solidFill>
                <a:latin typeface="メイリオ"/>
                <a:ea typeface="メイリオ"/>
                <a:cs typeface="メイリオ"/>
              </a:rPr>
              <a:t>モデル生成</a:t>
            </a:r>
            <a:endParaRPr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r>
              <a:rPr lang="ja-JP" altLang="en-US" sz="1200" dirty="0" smtClean="0">
                <a:solidFill>
                  <a:srgbClr val="FFFFFF"/>
                </a:solidFill>
                <a:latin typeface="メイリオ"/>
                <a:ea typeface="メイリオ"/>
                <a:cs typeface="メイリオ"/>
              </a:rPr>
              <a:t>）</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361029"/>
            <a:ext cx="3519433" cy="132559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テキスト ボックス 43"/>
          <p:cNvSpPr txBox="1"/>
          <p:nvPr/>
        </p:nvSpPr>
        <p:spPr>
          <a:xfrm>
            <a:off x="1751948" y="1361029"/>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55157" y="2636912"/>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55693"/>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386891"/>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74808"/>
            <a:ext cx="906200" cy="90620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stretch>
            <a:fillRect/>
          </a:stretch>
        </p:blipFill>
        <p:spPr>
          <a:xfrm>
            <a:off x="1899827" y="1746284"/>
            <a:ext cx="1018976" cy="763248"/>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975" y="1752082"/>
            <a:ext cx="1154859" cy="769906"/>
          </a:xfrm>
          <a:prstGeom prst="rect">
            <a:avLst/>
          </a:prstGeom>
          <a:ln>
            <a:noFill/>
          </a:ln>
          <a:effectLst>
            <a:outerShdw blurRad="292100" dist="139700" dir="2700000" algn="tl" rotWithShape="0">
              <a:srgbClr val="333333">
                <a:alpha val="65000"/>
              </a:srgbClr>
            </a:outerShdw>
          </a:effectLst>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775" y="1713894"/>
            <a:ext cx="1110311" cy="738861"/>
          </a:xfrm>
          <a:prstGeom prst="rect">
            <a:avLst/>
          </a:prstGeom>
          <a:ln>
            <a:noFill/>
          </a:ln>
          <a:effectLst>
            <a:outerShdw blurRad="292100" dist="139700" dir="2700000" algn="tl" rotWithShape="0">
              <a:srgbClr val="333333">
                <a:alpha val="65000"/>
              </a:srgbClr>
            </a:outerShdw>
          </a:effectLst>
        </p:spPr>
      </p:pic>
      <p:pic>
        <p:nvPicPr>
          <p:cNvPr id="29" name="図 28"/>
          <p:cNvPicPr>
            <a:picLocks noChangeAspect="1"/>
          </p:cNvPicPr>
          <p:nvPr/>
        </p:nvPicPr>
        <p:blipFill>
          <a:blip r:embed="rId7"/>
          <a:stretch>
            <a:fillRect/>
          </a:stretch>
        </p:blipFill>
        <p:spPr>
          <a:xfrm>
            <a:off x="5969938" y="1731023"/>
            <a:ext cx="962308" cy="721731"/>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8"/>
          <a:stretch>
            <a:fillRect/>
          </a:stretch>
        </p:blipFill>
        <p:spPr>
          <a:xfrm>
            <a:off x="5013783" y="1704013"/>
            <a:ext cx="891029" cy="752676"/>
          </a:xfrm>
          <a:prstGeom prst="rect">
            <a:avLst/>
          </a:prstGeom>
        </p:spPr>
      </p:pic>
      <p:sp>
        <p:nvSpPr>
          <p:cNvPr id="34" name="正方形/長方形 33"/>
          <p:cNvSpPr/>
          <p:nvPr/>
        </p:nvSpPr>
        <p:spPr>
          <a:xfrm>
            <a:off x="5292080" y="5949280"/>
            <a:ext cx="2550698" cy="246221"/>
          </a:xfrm>
          <a:prstGeom prst="rect">
            <a:avLst/>
          </a:prstGeom>
        </p:spPr>
        <p:txBody>
          <a:bodyPr wrap="none">
            <a:spAutoFit/>
          </a:bodyPr>
          <a:lstStyle/>
          <a:p>
            <a:pPr algn="ctr"/>
            <a:r>
              <a:rPr lang="ja-JP" altLang="en-US" sz="1000" dirty="0">
                <a:solidFill>
                  <a:srgbClr val="FFFFFF"/>
                </a:solidFill>
                <a:latin typeface="メイリオ"/>
                <a:ea typeface="メイリオ"/>
                <a:cs typeface="メイリオ"/>
              </a:rPr>
              <a:t>ウイルス検知・人物判別・異常</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故障検知</a:t>
            </a:r>
          </a:p>
        </p:txBody>
      </p:sp>
      <p:sp>
        <p:nvSpPr>
          <p:cNvPr id="13" name="正方形/長方形 1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925671" y="3441873"/>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9">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1003956" y="3538614"/>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3" name="図形グループ 52"/>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54" name="図 53" descr="DL_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56" name="円/楕円 5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4" name="正方形/長方形 13"/>
          <p:cNvSpPr/>
          <p:nvPr/>
        </p:nvSpPr>
        <p:spPr>
          <a:xfrm>
            <a:off x="2054366" y="3063096"/>
            <a:ext cx="1005403" cy="338554"/>
          </a:xfrm>
          <a:prstGeom prst="rect">
            <a:avLst/>
          </a:prstGeom>
        </p:spPr>
        <p:txBody>
          <a:bodyPr wrap="none">
            <a:spAutoFit/>
          </a:bodyPr>
          <a:lstStyle/>
          <a:p>
            <a:pPr algn="ctr"/>
            <a:r>
              <a:rPr lang="ja-JP" altLang="en-US" sz="1600">
                <a:solidFill>
                  <a:srgbClr val="FFFFFF"/>
                </a:solidFill>
                <a:latin typeface="メイリオ"/>
                <a:ea typeface="メイリオ"/>
                <a:cs typeface="メイリオ"/>
              </a:rPr>
              <a:t>特徴抽出</a:t>
            </a:r>
            <a:endParaRPr lang="ja-JP" altLang="en-US" sz="1600" dirty="0">
              <a:solidFill>
                <a:srgbClr val="FFFFFF"/>
              </a:solidFill>
              <a:latin typeface="メイリオ"/>
              <a:ea typeface="メイリオ"/>
              <a:cs typeface="メイリオ"/>
            </a:endParaRPr>
          </a:p>
        </p:txBody>
      </p:sp>
      <p:sp>
        <p:nvSpPr>
          <p:cNvPr id="60" name="四角形吹き出し 59"/>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61" name="四角形吹き出し 6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77844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人工知能・機械学習・ディープラーニングの関係</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1950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1960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1970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1980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1990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2000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smtClean="0">
                <a:solidFill>
                  <a:srgbClr val="FFFFFF"/>
                </a:solidFill>
                <a:latin typeface="Arial Rounded MT Bold" charset="0"/>
                <a:ea typeface="Arial Rounded MT Bold" charset="0"/>
                <a:cs typeface="Arial Rounded MT Bold" charset="0"/>
              </a:rPr>
              <a:t>2010</a:t>
            </a:r>
            <a:r>
              <a:rPr kumimoji="1" lang="ja-JP" altLang="en-US" sz="1400" dirty="0" smtClean="0">
                <a:solidFill>
                  <a:srgbClr val="FFFFFF"/>
                </a:solidFill>
                <a:latin typeface="HGSoeiKakugothicUB" charset="-128"/>
                <a:ea typeface="HGSoeiKakugothicUB" charset="-128"/>
                <a:cs typeface="HGSoeiKakugothicUB" charset="-128"/>
              </a:rPr>
              <a:t>年代</a:t>
            </a:r>
            <a:endParaRPr kumimoji="1" lang="ja-JP" altLang="en-US" sz="1400" dirty="0">
              <a:solidFill>
                <a:srgbClr val="FFFFFF"/>
              </a:solidFill>
              <a:latin typeface="HGSoeiKakugothicUB" charset="-128"/>
              <a:ea typeface="HGSoeiKakugothicUB" charset="-128"/>
              <a:cs typeface="HGSoeiKakugothicUB" charset="-128"/>
            </a:endParaRP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人工知能</a:t>
            </a:r>
            <a:endParaRPr kumimoji="1" lang="en-US" altLang="ja-JP" sz="1200" b="1" dirty="0" smtClean="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smtClean="0">
                <a:solidFill>
                  <a:schemeClr val="bg1"/>
                </a:solidFill>
                <a:latin typeface="Meiryo" charset="-128"/>
                <a:ea typeface="Meiryo" charset="-128"/>
                <a:cs typeface="Meiryo" charset="-128"/>
              </a:rPr>
              <a:t>深層</a:t>
            </a:r>
            <a:r>
              <a:rPr kumimoji="1" lang="ja-JP" altLang="en-US" b="1" dirty="0" smtClean="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人間の”知能”を機械で</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人工的に再現したもの</a:t>
            </a:r>
            <a:endParaRPr kumimoji="1" lang="ja-JP" altLang="en-US" sz="1200" dirty="0">
              <a:solidFill>
                <a:schemeClr val="bg1"/>
              </a:solidFill>
              <a:latin typeface="Meiryo" charset="-128"/>
              <a:ea typeface="Meiryo" charset="-128"/>
              <a:cs typeface="Meiryo" charset="-128"/>
            </a:endParaRP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人工知能の研究分野のひとつで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データ</a:t>
            </a:r>
            <a:r>
              <a:rPr lang="ja-JP" altLang="en-US" sz="1200" dirty="0">
                <a:solidFill>
                  <a:schemeClr val="bg1"/>
                </a:solidFill>
                <a:latin typeface="Meiryo" charset="-128"/>
                <a:ea typeface="Meiryo" charset="-128"/>
                <a:cs typeface="Meiryo" charset="-128"/>
              </a:rPr>
              <a:t>を解析し</a:t>
            </a:r>
            <a:r>
              <a:rPr lang="ja-JP" altLang="en-US" sz="1200" dirty="0" smtClean="0">
                <a:solidFill>
                  <a:schemeClr val="bg1"/>
                </a:solidFill>
                <a:latin typeface="Meiryo" charset="-128"/>
                <a:ea typeface="Meiryo" charset="-128"/>
                <a:cs typeface="Meiryo" charset="-128"/>
              </a:rPr>
              <a:t>、その</a:t>
            </a:r>
            <a:r>
              <a:rPr lang="ja-JP" altLang="en-US" sz="1200" dirty="0">
                <a:solidFill>
                  <a:schemeClr val="bg1"/>
                </a:solidFill>
                <a:latin typeface="Meiryo" charset="-128"/>
                <a:ea typeface="Meiryo" charset="-128"/>
                <a:cs typeface="Meiryo" charset="-128"/>
              </a:rPr>
              <a:t>結果</a:t>
            </a:r>
            <a:r>
              <a:rPr lang="ja-JP" altLang="en-US" sz="1200" dirty="0" smtClean="0">
                <a:solidFill>
                  <a:schemeClr val="bg1"/>
                </a:solidFill>
                <a:latin typeface="Meiryo" charset="-128"/>
                <a:ea typeface="Meiryo" charset="-128"/>
                <a:cs typeface="Meiryo" charset="-128"/>
              </a:rPr>
              <a:t>から判断</a:t>
            </a:r>
            <a:r>
              <a:rPr lang="ja-JP" altLang="en-US" sz="1200" dirty="0">
                <a:solidFill>
                  <a:schemeClr val="bg1"/>
                </a:solidFill>
                <a:latin typeface="Meiryo" charset="-128"/>
                <a:ea typeface="Meiryo" charset="-128"/>
                <a:cs typeface="Meiryo" charset="-128"/>
              </a:rPr>
              <a:t>や予測を行うため</a:t>
            </a:r>
            <a:r>
              <a:rPr lang="ja-JP" altLang="en-US" sz="1200" dirty="0" smtClean="0">
                <a:solidFill>
                  <a:schemeClr val="bg1"/>
                </a:solidFill>
                <a:latin typeface="Meiryo" charset="-128"/>
                <a:ea typeface="Meiryo" charset="-128"/>
                <a:cs typeface="Meiryo" charset="-128"/>
              </a:rPr>
              <a:t>の規則性</a:t>
            </a:r>
            <a:r>
              <a:rPr lang="ja-JP" altLang="en-US" sz="1200" dirty="0">
                <a:solidFill>
                  <a:schemeClr val="bg1"/>
                </a:solidFill>
                <a:latin typeface="Meiryo" charset="-128"/>
                <a:ea typeface="Meiryo" charset="-128"/>
                <a:cs typeface="Meiryo" charset="-128"/>
              </a:rPr>
              <a:t>やルールを見つけ出す</a:t>
            </a:r>
            <a:r>
              <a:rPr lang="ja-JP" altLang="en-US" sz="1200" dirty="0" smtClean="0">
                <a:solidFill>
                  <a:schemeClr val="bg1"/>
                </a:solidFill>
                <a:latin typeface="Meiryo" charset="-128"/>
                <a:ea typeface="Meiryo" charset="-128"/>
                <a:cs typeface="Meiryo" charset="-128"/>
              </a:rPr>
              <a:t>手法</a:t>
            </a:r>
            <a:endParaRPr lang="ja-JP" altLang="en-US" sz="1200" dirty="0">
              <a:solidFill>
                <a:schemeClr val="bg1"/>
              </a:solidFill>
              <a:latin typeface="Meiryo" charset="-128"/>
              <a:ea typeface="Meiryo" charset="-128"/>
              <a:cs typeface="Meiryo" charset="-128"/>
            </a:endParaRP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endParaRPr lang="ja-JP" altLang="en-US" sz="1200" dirty="0">
              <a:solidFill>
                <a:schemeClr val="bg1"/>
              </a:solidFill>
              <a:latin typeface="Meiryo" charset="-128"/>
              <a:ea typeface="Meiryo" charset="-128"/>
              <a:cs typeface="Meiryo" charset="-128"/>
            </a:endParaRPr>
          </a:p>
        </p:txBody>
      </p:sp>
      <p:pic>
        <p:nvPicPr>
          <p:cNvPr id="21" name="図 20"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データ</a:t>
            </a:r>
            <a:endParaRPr kumimoji="1" lang="en-US" altLang="ja-JP" sz="1400" b="1" dirty="0" smtClean="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Meiryo" charset="-128"/>
                <a:ea typeface="Meiryo" charset="-128"/>
                <a:cs typeface="Meiryo" charset="-128"/>
              </a:rPr>
              <a:t>規則性やルール</a:t>
            </a:r>
            <a:endParaRPr lang="ja-JP" altLang="en-US" sz="1400" b="1" dirty="0">
              <a:solidFill>
                <a:srgbClr val="FFFFFF"/>
              </a:solidFill>
              <a:latin typeface="Meiryo" charset="-128"/>
              <a:ea typeface="Meiryo" charset="-128"/>
              <a:cs typeface="Meiryo" charset="-128"/>
            </a:endParaRP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898705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ディープラーニングの画像認識能力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5" name="図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526" y="1129705"/>
            <a:ext cx="3705439" cy="1812317"/>
          </a:xfrm>
          <a:prstGeom prst="rect">
            <a:avLst/>
          </a:prstGeom>
        </p:spPr>
      </p:pic>
      <p:pic>
        <p:nvPicPr>
          <p:cNvPr id="6" name="図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818" y="3068959"/>
            <a:ext cx="4071669" cy="2560980"/>
          </a:xfrm>
          <a:prstGeom prst="rect">
            <a:avLst/>
          </a:prstGeom>
        </p:spPr>
      </p:pic>
      <p:sp>
        <p:nvSpPr>
          <p:cNvPr id="7" name="テキスト ボックス 6"/>
          <p:cNvSpPr txBox="1"/>
          <p:nvPr/>
        </p:nvSpPr>
        <p:spPr>
          <a:xfrm>
            <a:off x="198610" y="5447546"/>
            <a:ext cx="4378122" cy="1077218"/>
          </a:xfrm>
          <a:prstGeom prst="rect">
            <a:avLst/>
          </a:prstGeom>
          <a:noFill/>
        </p:spPr>
        <p:txBody>
          <a:bodyPr wrap="none" rtlCol="0">
            <a:spAutoFit/>
          </a:bodyPr>
          <a:lstStyle/>
          <a:p>
            <a:r>
              <a:rPr lang="ja-JP" altLang="en-US" sz="2400" dirty="0" smtClean="0">
                <a:solidFill>
                  <a:srgbClr val="7F7F7F"/>
                </a:solidFill>
                <a:latin typeface="メイリオ"/>
                <a:ea typeface="メイリオ"/>
                <a:cs typeface="メイリオ"/>
              </a:rPr>
              <a:t>誤</a:t>
            </a:r>
            <a:r>
              <a:rPr kumimoji="1" lang="ja-JP" altLang="en-US" sz="2400" dirty="0" smtClean="0">
                <a:solidFill>
                  <a:srgbClr val="7F7F7F"/>
                </a:solidFill>
                <a:latin typeface="メイリオ"/>
                <a:ea typeface="メイリオ"/>
                <a:cs typeface="メイリオ"/>
              </a:rPr>
              <a:t>認識率：</a:t>
            </a:r>
            <a:endParaRPr kumimoji="1" lang="en-US" altLang="ja-JP" sz="2400" dirty="0" smtClean="0">
              <a:solidFill>
                <a:srgbClr val="7F7F7F"/>
              </a:solidFill>
              <a:latin typeface="メイリオ"/>
              <a:ea typeface="メイリオ"/>
              <a:cs typeface="メイリオ"/>
            </a:endParaRPr>
          </a:p>
          <a:p>
            <a:r>
              <a:rPr lang="en-US" altLang="ja-JP" sz="2000" dirty="0" smtClean="0">
                <a:solidFill>
                  <a:srgbClr val="7F7F7F"/>
                </a:solidFill>
                <a:latin typeface="メイリオ"/>
                <a:ea typeface="メイリオ"/>
                <a:cs typeface="メイリオ"/>
              </a:rPr>
              <a:t>	4.94%,Feb.06,2015,Microsoft</a:t>
            </a:r>
          </a:p>
          <a:p>
            <a:r>
              <a:rPr kumimoji="1" lang="en-US" altLang="ja-JP" sz="2000" dirty="0" smtClean="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605214" y="5736278"/>
            <a:ext cx="2646878" cy="461665"/>
          </a:xfrm>
          <a:prstGeom prst="rect">
            <a:avLst/>
          </a:prstGeom>
        </p:spPr>
        <p:txBody>
          <a:bodyPr wrap="none">
            <a:spAutoFit/>
          </a:bodyPr>
          <a:lstStyle/>
          <a:p>
            <a:pPr lvl="0"/>
            <a:r>
              <a:rPr lang="ja-JP" altLang="en-US" sz="2400" b="1" dirty="0" smtClean="0">
                <a:solidFill>
                  <a:srgbClr val="0000FF"/>
                </a:solidFill>
                <a:latin typeface="メイリオ"/>
                <a:ea typeface="メイリオ"/>
                <a:cs typeface="メイリオ"/>
              </a:rPr>
              <a:t>人間</a:t>
            </a:r>
            <a:r>
              <a:rPr lang="ja-JP" altLang="en-US" sz="2400" b="1" smtClean="0">
                <a:solidFill>
                  <a:srgbClr val="0000FF"/>
                </a:solidFill>
                <a:latin typeface="メイリオ"/>
                <a:ea typeface="メイリオ"/>
                <a:cs typeface="メイリオ"/>
              </a:rPr>
              <a:t>以上の認識率</a:t>
            </a:r>
            <a:endParaRPr lang="en-US" altLang="ja-JP" sz="2400" b="1" dirty="0">
              <a:solidFill>
                <a:srgbClr val="0000FF"/>
              </a:solidFill>
              <a:latin typeface="メイリオ"/>
              <a:ea typeface="メイリオ"/>
              <a:cs typeface="メイリオ"/>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pic>
        <p:nvPicPr>
          <p:cNvPr id="11" name="図 10"/>
          <p:cNvPicPr>
            <a:picLocks noChangeAspect="1"/>
          </p:cNvPicPr>
          <p:nvPr/>
        </p:nvPicPr>
        <p:blipFill>
          <a:blip r:embed="rId4"/>
          <a:stretch>
            <a:fillRect/>
          </a:stretch>
        </p:blipFill>
        <p:spPr>
          <a:xfrm>
            <a:off x="198610" y="980728"/>
            <a:ext cx="4320480" cy="4367612"/>
          </a:xfrm>
          <a:prstGeom prst="rect">
            <a:avLst/>
          </a:prstGeom>
        </p:spPr>
      </p:pic>
    </p:spTree>
    <p:extLst>
      <p:ext uri="{BB962C8B-B14F-4D97-AF65-F5344CB8AC3E}">
        <p14:creationId xmlns:p14="http://schemas.microsoft.com/office/powerpoint/2010/main" val="1972480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a:t>
            </a:r>
            <a:r>
              <a:rPr lang="ja-JP" altLang="en-US" dirty="0" smtClean="0"/>
              <a:t>の音声認識</a:t>
            </a:r>
            <a:r>
              <a:rPr lang="ja-JP" altLang="en-US" dirty="0"/>
              <a:t>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4" name="図 3"/>
          <p:cNvPicPr>
            <a:picLocks noChangeAspect="1"/>
          </p:cNvPicPr>
          <p:nvPr/>
        </p:nvPicPr>
        <p:blipFill>
          <a:blip r:embed="rId2"/>
          <a:stretch>
            <a:fillRect/>
          </a:stretch>
        </p:blipFill>
        <p:spPr>
          <a:xfrm>
            <a:off x="0" y="1268760"/>
            <a:ext cx="9144000" cy="4572000"/>
          </a:xfrm>
          <a:prstGeom prst="rect">
            <a:avLst/>
          </a:prstGeom>
        </p:spPr>
      </p:pic>
      <p:sp>
        <p:nvSpPr>
          <p:cNvPr id="5" name="正方形/長方形 4"/>
          <p:cNvSpPr/>
          <p:nvPr/>
        </p:nvSpPr>
        <p:spPr>
          <a:xfrm>
            <a:off x="4169302" y="6203217"/>
            <a:ext cx="4896544" cy="215444"/>
          </a:xfrm>
          <a:prstGeom prst="rect">
            <a:avLst/>
          </a:prstGeom>
        </p:spPr>
        <p:txBody>
          <a:bodyPr wrap="square">
            <a:spAutoFit/>
          </a:bodyPr>
          <a:lstStyle/>
          <a:p>
            <a:pPr algn="r"/>
            <a:r>
              <a:rPr lang="ja-JP" altLang="en-US" sz="800">
                <a:solidFill>
                  <a:schemeClr val="bg1">
                    <a:lumMod val="50000"/>
                  </a:schemeClr>
                </a:solidFill>
              </a:rPr>
              <a:t>https://venturebeat.com/2017/05/17/googles-speech-recognition-technology-now-has-a-4-9-word-error-rate/</a:t>
            </a:r>
          </a:p>
        </p:txBody>
      </p:sp>
    </p:spTree>
    <p:extLst>
      <p:ext uri="{BB962C8B-B14F-4D97-AF65-F5344CB8AC3E}">
        <p14:creationId xmlns:p14="http://schemas.microsoft.com/office/powerpoint/2010/main" val="276361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機械学習モデル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514185" y="887397"/>
            <a:ext cx="1928014" cy="54546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機械学習</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1701399" y="1730972"/>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教師あり学習</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1701399" y="3347970"/>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教師なし学習</a:t>
            </a:r>
            <a:endParaRPr kumimoji="1" lang="ja-JP" altLang="en-US" sz="2000" dirty="0">
              <a:solidFill>
                <a:srgbClr val="FFFFFF"/>
              </a:solidFill>
              <a:latin typeface="メイリオ"/>
              <a:ea typeface="メイリオ"/>
              <a:cs typeface="メイリオ"/>
            </a:endParaRPr>
          </a:p>
        </p:txBody>
      </p:sp>
      <p:sp>
        <p:nvSpPr>
          <p:cNvPr id="8" name="正方形/長方形 7"/>
          <p:cNvSpPr/>
          <p:nvPr/>
        </p:nvSpPr>
        <p:spPr>
          <a:xfrm>
            <a:off x="3903092"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smtClean="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smtClean="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3366FF"/>
                </a:solidFill>
                <a:latin typeface="メイリオ"/>
                <a:ea typeface="メイリオ"/>
                <a:cs typeface="メイリオ"/>
              </a:rPr>
              <a:t>クラスタリング</a:t>
            </a:r>
            <a:endParaRPr kumimoji="1" lang="ja-JP" altLang="en-US" sz="800" dirty="0">
              <a:solidFill>
                <a:srgbClr val="3366FF"/>
              </a:solidFill>
              <a:latin typeface="メイリオ"/>
              <a:ea typeface="メイリオ"/>
              <a:cs typeface="メイリオ"/>
            </a:endParaRPr>
          </a:p>
        </p:txBody>
      </p:sp>
      <p:sp>
        <p:nvSpPr>
          <p:cNvPr id="13" name="正方形/長方形 12"/>
          <p:cNvSpPr/>
          <p:nvPr/>
        </p:nvSpPr>
        <p:spPr>
          <a:xfrm>
            <a:off x="509503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3366FF"/>
                </a:solidFill>
                <a:latin typeface="メイリオ"/>
                <a:ea typeface="メイリオ"/>
                <a:cs typeface="メイリオ"/>
              </a:rPr>
              <a:t>次元圧縮</a:t>
            </a:r>
            <a:endParaRPr kumimoji="1" lang="ja-JP" altLang="en-US" sz="1000" dirty="0">
              <a:solidFill>
                <a:srgbClr val="3366FF"/>
              </a:solidFill>
              <a:latin typeface="メイリオ"/>
              <a:ea typeface="メイリオ"/>
              <a:cs typeface="メイリオ"/>
            </a:endParaRPr>
          </a:p>
        </p:txBody>
      </p:sp>
      <p:sp>
        <p:nvSpPr>
          <p:cNvPr id="14" name="正方形/長方形 13"/>
          <p:cNvSpPr/>
          <p:nvPr/>
        </p:nvSpPr>
        <p:spPr>
          <a:xfrm>
            <a:off x="397976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分類</a:t>
            </a:r>
            <a:endParaRPr kumimoji="1" lang="ja-JP" altLang="en-US" sz="1200" dirty="0">
              <a:solidFill>
                <a:srgbClr val="3366FF"/>
              </a:solidFill>
              <a:latin typeface="メイリオ"/>
              <a:ea typeface="メイリオ"/>
              <a:cs typeface="メイリオ"/>
            </a:endParaRPr>
          </a:p>
        </p:txBody>
      </p:sp>
      <p:sp>
        <p:nvSpPr>
          <p:cNvPr id="15" name="正方形/長方形 14"/>
          <p:cNvSpPr/>
          <p:nvPr/>
        </p:nvSpPr>
        <p:spPr>
          <a:xfrm>
            <a:off x="509503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回帰</a:t>
            </a:r>
            <a:endParaRPr kumimoji="1" lang="ja-JP" altLang="en-US" sz="1200" dirty="0">
              <a:solidFill>
                <a:srgbClr val="3366FF"/>
              </a:solidFill>
              <a:latin typeface="メイリオ"/>
              <a:ea typeface="メイリオ"/>
              <a:cs typeface="メイリオ"/>
            </a:endParaRPr>
          </a:p>
        </p:txBody>
      </p:sp>
      <p:sp>
        <p:nvSpPr>
          <p:cNvPr id="16" name="正方形/長方形 15"/>
          <p:cNvSpPr/>
          <p:nvPr/>
        </p:nvSpPr>
        <p:spPr>
          <a:xfrm>
            <a:off x="6345291"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844711"/>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227350"/>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84471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227350"/>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1996517"/>
            <a:ext cx="1107996" cy="461665"/>
          </a:xfrm>
          <a:prstGeom prst="rect">
            <a:avLst/>
          </a:prstGeom>
          <a:noFill/>
        </p:spPr>
        <p:txBody>
          <a:bodyPr wrap="none" rtlCol="0">
            <a:spAutoFit/>
          </a:bodyPr>
          <a:lstStyle/>
          <a:p>
            <a:r>
              <a:rPr kumimoji="1" lang="ja-JP" altLang="en-US" sz="2400" dirty="0" smtClean="0">
                <a:solidFill>
                  <a:schemeClr val="bg1"/>
                </a:solidFill>
                <a:latin typeface="メイリオ"/>
                <a:ea typeface="メイリオ"/>
                <a:cs typeface="メイリオ"/>
              </a:rPr>
              <a:t>＝イヌ</a:t>
            </a:r>
            <a:endParaRPr kumimoji="1" lang="ja-JP" altLang="en-US" sz="2400" dirty="0">
              <a:solidFill>
                <a:schemeClr val="bg1"/>
              </a:solidFill>
              <a:latin typeface="メイリオ"/>
              <a:ea typeface="メイリオ"/>
              <a:cs typeface="メイリオ"/>
            </a:endParaRPr>
          </a:p>
        </p:txBody>
      </p:sp>
      <p:sp>
        <p:nvSpPr>
          <p:cNvPr id="25" name="正方形/長方形 24"/>
          <p:cNvSpPr/>
          <p:nvPr/>
        </p:nvSpPr>
        <p:spPr>
          <a:xfrm>
            <a:off x="6345291"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451598"/>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862303"/>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850240"/>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451599"/>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451599"/>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850240"/>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850240"/>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451598"/>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4943662"/>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強化学習</a:t>
            </a:r>
            <a:endParaRPr kumimoji="1" lang="ja-JP" altLang="en-US" sz="2000" dirty="0">
              <a:solidFill>
                <a:srgbClr val="FFFFFF"/>
              </a:solidFill>
              <a:latin typeface="メイリオ"/>
              <a:ea typeface="メイリオ"/>
              <a:cs typeface="メイリオ"/>
            </a:endParaRPr>
          </a:p>
        </p:txBody>
      </p:sp>
      <p:sp>
        <p:nvSpPr>
          <p:cNvPr id="38" name="正方形/長方形 37"/>
          <p:cNvSpPr/>
          <p:nvPr/>
        </p:nvSpPr>
        <p:spPr>
          <a:xfrm>
            <a:off x="3890013"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137452"/>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117174"/>
            <a:ext cx="1776727" cy="400110"/>
          </a:xfrm>
          <a:prstGeom prst="rect">
            <a:avLst/>
          </a:prstGeom>
          <a:noFill/>
        </p:spPr>
        <p:txBody>
          <a:bodyPr wrap="square" rtlCol="0">
            <a:spAutoFit/>
          </a:bodyPr>
          <a:lstStyle/>
          <a:p>
            <a:pPr marL="171450" indent="-171450">
              <a:buFont typeface="Wingdings" charset="2"/>
              <a:buChar char="ü"/>
            </a:pPr>
            <a:r>
              <a:rPr lang="ja-JP" altLang="en-US" sz="1000" dirty="0" smtClean="0">
                <a:solidFill>
                  <a:srgbClr val="FFFFFF"/>
                </a:solidFill>
              </a:rPr>
              <a:t>得点が高ければ＋評価</a:t>
            </a:r>
            <a:endParaRPr lang="en-US" altLang="ja-JP" sz="1000" dirty="0" smtClean="0">
              <a:solidFill>
                <a:srgbClr val="FFFFFF"/>
              </a:solidFill>
            </a:endParaRPr>
          </a:p>
          <a:p>
            <a:pPr marL="171450" indent="-171450">
              <a:buFont typeface="Wingdings" charset="2"/>
              <a:buChar char="ü"/>
            </a:pPr>
            <a:r>
              <a:rPr lang="ja-JP" altLang="en-US" sz="1000" dirty="0" smtClean="0">
                <a:solidFill>
                  <a:srgbClr val="FFFFFF"/>
                </a:solidFill>
              </a:rPr>
              <a:t>得点が低ければ</a:t>
            </a:r>
            <a:r>
              <a:rPr lang="en-US" altLang="ja-JP" sz="1000" dirty="0" smtClean="0">
                <a:solidFill>
                  <a:srgbClr val="FFFFFF"/>
                </a:solidFill>
              </a:rPr>
              <a:t> − </a:t>
            </a:r>
            <a:r>
              <a:rPr lang="ja-JP" altLang="en-US" sz="1000" dirty="0" smtClean="0">
                <a:solidFill>
                  <a:srgbClr val="FFFFFF"/>
                </a:solidFill>
              </a:rPr>
              <a:t>評価</a:t>
            </a:r>
            <a:endParaRPr lang="en-US" altLang="ja-JP" sz="1000" dirty="0" smtClean="0">
              <a:solidFill>
                <a:srgbClr val="FFFFFF"/>
              </a:solidFill>
            </a:endParaRPr>
          </a:p>
        </p:txBody>
      </p:sp>
      <p:sp>
        <p:nvSpPr>
          <p:cNvPr id="52" name="正方形/長方形 51"/>
          <p:cNvSpPr/>
          <p:nvPr/>
        </p:nvSpPr>
        <p:spPr>
          <a:xfrm>
            <a:off x="6332212" y="5741574"/>
            <a:ext cx="2269922" cy="430887"/>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得点</a:t>
            </a:r>
            <a:r>
              <a:rPr lang="ja-JP" altLang="en-US" sz="1100" dirty="0">
                <a:solidFill>
                  <a:srgbClr val="FFFFFF"/>
                </a:solidFill>
                <a:latin typeface="メイリオ"/>
                <a:ea typeface="メイリオ"/>
                <a:cs typeface="メイリオ"/>
              </a:rPr>
              <a:t>が高く</a:t>
            </a:r>
            <a:r>
              <a:rPr lang="ja-JP" altLang="en-US" sz="1100" dirty="0" smtClean="0">
                <a:solidFill>
                  <a:srgbClr val="FFFFFF"/>
                </a:solidFill>
                <a:latin typeface="メイリオ"/>
                <a:ea typeface="メイリオ"/>
                <a:cs typeface="メイリオ"/>
              </a:rPr>
              <a:t>なるように推論ルール</a:t>
            </a:r>
            <a:r>
              <a:rPr lang="ja-JP" altLang="en-US" sz="1100" dirty="0">
                <a:solidFill>
                  <a:srgbClr val="FFFFFF"/>
                </a:solidFill>
                <a:latin typeface="メイリオ"/>
                <a:ea typeface="メイリオ"/>
                <a:cs typeface="メイリオ"/>
              </a:rPr>
              <a:t>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606761"/>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231903"/>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586326"/>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394825"/>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199211"/>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669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人工知能のロボットへの実装</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右矢印 3"/>
          <p:cNvSpPr/>
          <p:nvPr/>
        </p:nvSpPr>
        <p:spPr>
          <a:xfrm>
            <a:off x="1367644" y="4941168"/>
            <a:ext cx="640871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反射的行動</a:t>
            </a:r>
            <a:endParaRPr kumimoji="1" lang="ja-JP" altLang="en-US" sz="1200" dirty="0">
              <a:solidFill>
                <a:srgbClr val="FFFFFF"/>
              </a:solidFill>
              <a:latin typeface="Meiryo" charset="-128"/>
              <a:ea typeface="Meiryo" charset="-128"/>
              <a:cs typeface="Meiryo" charset="-128"/>
            </a:endParaRPr>
          </a:p>
        </p:txBody>
      </p:sp>
      <p:sp>
        <p:nvSpPr>
          <p:cNvPr id="5" name="右矢印 4"/>
          <p:cNvSpPr/>
          <p:nvPr/>
        </p:nvSpPr>
        <p:spPr>
          <a:xfrm>
            <a:off x="2375756" y="3626678"/>
            <a:ext cx="4392488" cy="79208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行動の抽象化</a:t>
            </a:r>
            <a:endParaRPr kumimoji="1" lang="ja-JP" altLang="en-US" sz="1200" dirty="0">
              <a:solidFill>
                <a:srgbClr val="FFFFFF"/>
              </a:solidFill>
              <a:latin typeface="Meiryo" charset="-128"/>
              <a:ea typeface="Meiryo" charset="-128"/>
              <a:cs typeface="Meiryo" charset="-128"/>
            </a:endParaRPr>
          </a:p>
        </p:txBody>
      </p:sp>
      <p:sp>
        <p:nvSpPr>
          <p:cNvPr id="6" name="右矢印 5"/>
          <p:cNvSpPr/>
          <p:nvPr/>
        </p:nvSpPr>
        <p:spPr>
          <a:xfrm>
            <a:off x="3167844" y="2312188"/>
            <a:ext cx="2808312" cy="792088"/>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理論化する</a:t>
            </a:r>
            <a:endParaRPr kumimoji="1" lang="ja-JP" altLang="en-US" sz="1200" dirty="0">
              <a:solidFill>
                <a:srgbClr val="FFFFFF"/>
              </a:solidFill>
              <a:latin typeface="Meiryo" charset="-128"/>
              <a:ea typeface="Meiryo" charset="-128"/>
              <a:cs typeface="Meiryo" charset="-128"/>
            </a:endParaRPr>
          </a:p>
        </p:txBody>
      </p:sp>
      <p:sp>
        <p:nvSpPr>
          <p:cNvPr id="7" name="円/楕円 6"/>
          <p:cNvSpPr/>
          <p:nvPr/>
        </p:nvSpPr>
        <p:spPr>
          <a:xfrm>
            <a:off x="457200" y="4977172"/>
            <a:ext cx="730424" cy="72008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7956376" y="4977172"/>
            <a:ext cx="730424" cy="72008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p:cNvCxnSpPr>
            <a:stCxn id="7" idx="6"/>
            <a:endCxn id="4" idx="1"/>
          </p:cNvCxnSpPr>
          <p:nvPr/>
        </p:nvCxnSpPr>
        <p:spPr>
          <a:xfrm>
            <a:off x="1187624" y="5337212"/>
            <a:ext cx="18002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4" idx="3"/>
            <a:endCxn id="8" idx="2"/>
          </p:cNvCxnSpPr>
          <p:nvPr/>
        </p:nvCxnSpPr>
        <p:spPr>
          <a:xfrm>
            <a:off x="7776356" y="5337212"/>
            <a:ext cx="180020"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20887" y="5206407"/>
            <a:ext cx="603050" cy="261610"/>
          </a:xfrm>
          <a:prstGeom prst="rect">
            <a:avLst/>
          </a:prstGeom>
          <a:noFill/>
        </p:spPr>
        <p:txBody>
          <a:bodyPr wrap="none" rtlCol="0">
            <a:spAutoFit/>
          </a:bodyPr>
          <a:lstStyle/>
          <a:p>
            <a:pPr algn="ctr"/>
            <a:r>
              <a:rPr kumimoji="1" lang="en-US" altLang="ja-JP" sz="1100" b="1" smtClean="0">
                <a:solidFill>
                  <a:schemeClr val="bg1"/>
                </a:solidFill>
                <a:latin typeface="Meiryo" charset="-128"/>
                <a:ea typeface="Meiryo" charset="-128"/>
                <a:cs typeface="Meiryo" charset="-128"/>
              </a:rPr>
              <a:t>Input</a:t>
            </a:r>
            <a:endParaRPr kumimoji="1" lang="ja-JP" altLang="en-US" sz="1100" b="1" dirty="0">
              <a:solidFill>
                <a:schemeClr val="bg1"/>
              </a:solidFill>
              <a:latin typeface="Meiryo" charset="-128"/>
              <a:ea typeface="Meiryo" charset="-128"/>
              <a:cs typeface="Meiryo" charset="-128"/>
            </a:endParaRPr>
          </a:p>
        </p:txBody>
      </p:sp>
      <p:sp>
        <p:nvSpPr>
          <p:cNvPr id="15" name="テキスト ボックス 14"/>
          <p:cNvSpPr txBox="1"/>
          <p:nvPr/>
        </p:nvSpPr>
        <p:spPr>
          <a:xfrm>
            <a:off x="7969569" y="5206407"/>
            <a:ext cx="704040" cy="261610"/>
          </a:xfrm>
          <a:prstGeom prst="rect">
            <a:avLst/>
          </a:prstGeom>
          <a:noFill/>
        </p:spPr>
        <p:txBody>
          <a:bodyPr wrap="none" rtlCol="0">
            <a:spAutoFit/>
          </a:bodyPr>
          <a:lstStyle/>
          <a:p>
            <a:pPr algn="ctr"/>
            <a:r>
              <a:rPr kumimoji="1" lang="en-US" altLang="ja-JP" sz="1100" b="1" dirty="0" smtClean="0">
                <a:solidFill>
                  <a:schemeClr val="bg1"/>
                </a:solidFill>
                <a:latin typeface="Meiryo" charset="-128"/>
                <a:ea typeface="Meiryo" charset="-128"/>
                <a:cs typeface="Meiryo" charset="-128"/>
              </a:rPr>
              <a:t>Output</a:t>
            </a:r>
            <a:endParaRPr kumimoji="1" lang="ja-JP" altLang="en-US" sz="1100" b="1" dirty="0">
              <a:solidFill>
                <a:schemeClr val="bg1"/>
              </a:solidFill>
              <a:latin typeface="Meiryo" charset="-128"/>
              <a:ea typeface="Meiryo" charset="-128"/>
              <a:cs typeface="Meiryo" charset="-128"/>
            </a:endParaRPr>
          </a:p>
        </p:txBody>
      </p:sp>
      <p:sp>
        <p:nvSpPr>
          <p:cNvPr id="16" name="テキスト ボックス 15"/>
          <p:cNvSpPr txBox="1"/>
          <p:nvPr/>
        </p:nvSpPr>
        <p:spPr>
          <a:xfrm>
            <a:off x="3559543" y="5638481"/>
            <a:ext cx="2024913"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何かが来たらよける</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大きな音がしたら逃げだす</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段差があれば後退する　など</a:t>
            </a:r>
            <a:endParaRPr kumimoji="1" lang="ja-JP" altLang="en-US" sz="1000" dirty="0">
              <a:solidFill>
                <a:srgbClr val="00B0F0"/>
              </a:solidFill>
              <a:latin typeface="Meiryo" charset="-128"/>
              <a:ea typeface="Meiryo" charset="-128"/>
              <a:cs typeface="Meiryo" charset="-128"/>
            </a:endParaRPr>
          </a:p>
        </p:txBody>
      </p:sp>
      <p:sp>
        <p:nvSpPr>
          <p:cNvPr id="17" name="テキスト ボックス 16"/>
          <p:cNvSpPr txBox="1"/>
          <p:nvPr/>
        </p:nvSpPr>
        <p:spPr>
          <a:xfrm>
            <a:off x="2854222" y="4314799"/>
            <a:ext cx="3435556"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何かが近づいたら危険かどうかを判断する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大きな音がしたら影響があるかを見極める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段差があれば乗り越えられるかどうか判別する　など</a:t>
            </a:r>
            <a:endParaRPr kumimoji="1" lang="ja-JP" altLang="en-US" sz="1000" dirty="0">
              <a:solidFill>
                <a:srgbClr val="0070C0"/>
              </a:solidFill>
              <a:latin typeface="Meiryo" charset="-128"/>
              <a:ea typeface="Meiryo" charset="-128"/>
              <a:cs typeface="Meiryo" charset="-128"/>
            </a:endParaRPr>
          </a:p>
        </p:txBody>
      </p:sp>
      <p:sp>
        <p:nvSpPr>
          <p:cNvPr id="18" name="テキスト ボックス 17"/>
          <p:cNvSpPr txBox="1"/>
          <p:nvPr/>
        </p:nvSpPr>
        <p:spPr>
          <a:xfrm>
            <a:off x="3238943" y="2985628"/>
            <a:ext cx="2666114"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どういう場所が危険かを理解する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音の種類により危険かどうかを区別する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段差の限界を把握する　など</a:t>
            </a:r>
            <a:endParaRPr kumimoji="1" lang="ja-JP" altLang="en-US" sz="1000" dirty="0">
              <a:solidFill>
                <a:srgbClr val="0432FF"/>
              </a:solidFill>
              <a:latin typeface="Meiryo" charset="-128"/>
              <a:ea typeface="Meiryo" charset="-128"/>
              <a:cs typeface="Meiryo" charset="-128"/>
            </a:endParaRPr>
          </a:p>
        </p:txBody>
      </p:sp>
      <p:cxnSp>
        <p:nvCxnSpPr>
          <p:cNvPr id="20" name="直線矢印コネクタ 19"/>
          <p:cNvCxnSpPr/>
          <p:nvPr/>
        </p:nvCxnSpPr>
        <p:spPr>
          <a:xfrm flipV="1">
            <a:off x="2375756" y="4221088"/>
            <a:ext cx="0" cy="936104"/>
          </a:xfrm>
          <a:prstGeom prst="straightConnector1">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V="1">
            <a:off x="3167844" y="2907360"/>
            <a:ext cx="0" cy="936104"/>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5" idx="3"/>
          </p:cNvCxnSpPr>
          <p:nvPr/>
        </p:nvCxnSpPr>
        <p:spPr>
          <a:xfrm flipH="1">
            <a:off x="6768243" y="402272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6" idx="3"/>
          </p:cNvCxnSpPr>
          <p:nvPr/>
        </p:nvCxnSpPr>
        <p:spPr>
          <a:xfrm flipH="1">
            <a:off x="5976155" y="270823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上矢印 26"/>
          <p:cNvSpPr/>
          <p:nvPr/>
        </p:nvSpPr>
        <p:spPr>
          <a:xfrm>
            <a:off x="1250629" y="2339932"/>
            <a:ext cx="478467" cy="2502514"/>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情報の抽象化</a:t>
            </a:r>
          </a:p>
        </p:txBody>
      </p:sp>
      <p:sp>
        <p:nvSpPr>
          <p:cNvPr id="30" name="下矢印 29"/>
          <p:cNvSpPr/>
          <p:nvPr/>
        </p:nvSpPr>
        <p:spPr>
          <a:xfrm>
            <a:off x="7319814" y="2339932"/>
            <a:ext cx="455222" cy="2502514"/>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行動の生成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520887" y="1018365"/>
            <a:ext cx="3877985" cy="646331"/>
          </a:xfrm>
          <a:prstGeom prst="rect">
            <a:avLst/>
          </a:prstGeom>
          <a:noFill/>
        </p:spPr>
        <p:txBody>
          <a:bodyPr wrap="none" rtlCol="0">
            <a:spAutoFit/>
          </a:bodyPr>
          <a:lstStyle/>
          <a:p>
            <a:r>
              <a:rPr kumimoji="1" lang="ja-JP" altLang="en-US" dirty="0" smtClean="0">
                <a:latin typeface="Meiryo" charset="-128"/>
                <a:ea typeface="Meiryo" charset="-128"/>
                <a:cs typeface="Meiryo" charset="-128"/>
              </a:rPr>
              <a:t>サブサンプション・アーキテクチャ</a:t>
            </a:r>
            <a:endParaRPr kumimoji="1" lang="en-US" altLang="ja-JP" dirty="0" smtClean="0">
              <a:latin typeface="Meiryo" charset="-128"/>
              <a:ea typeface="Meiryo" charset="-128"/>
              <a:cs typeface="Meiryo" charset="-128"/>
            </a:endParaRPr>
          </a:p>
          <a:p>
            <a:r>
              <a:rPr lang="en-US" altLang="ja-JP" dirty="0" err="1" smtClean="0">
                <a:latin typeface="Meiryo" charset="-128"/>
                <a:ea typeface="Meiryo" charset="-128"/>
                <a:cs typeface="Meiryo" charset="-128"/>
              </a:rPr>
              <a:t>Subsumption</a:t>
            </a:r>
            <a:r>
              <a:rPr lang="en-US" altLang="ja-JP" dirty="0" smtClean="0">
                <a:latin typeface="Meiryo" charset="-128"/>
                <a:ea typeface="Meiryo" charset="-128"/>
                <a:cs typeface="Meiryo" charset="-128"/>
              </a:rPr>
              <a:t> Architecture</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892396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人工知能の適用事例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5509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人工知能の適用領域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smtClean="0">
                <a:latin typeface="Meiryo" charset="-128"/>
                <a:ea typeface="Meiryo" charset="-128"/>
                <a:cs typeface="Meiryo" charset="-128"/>
              </a:rPr>
              <a:t>人間の関与</a:t>
            </a:r>
            <a:endParaRPr kumimoji="1" lang="ja-JP" altLang="en-US" sz="2000">
              <a:latin typeface="Meiryo" charset="-128"/>
              <a:ea typeface="Meiryo" charset="-128"/>
              <a:cs typeface="Meiryo" charset="-128"/>
            </a:endParaRP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知的作業の支援</a:t>
            </a:r>
            <a:endParaRPr kumimoji="1" lang="en-US" altLang="ja-JP" sz="2400" dirty="0" smtClean="0">
              <a:solidFill>
                <a:schemeClr val="accent6">
                  <a:lumMod val="75000"/>
                </a:schemeClr>
              </a:solidFill>
              <a:latin typeface="Meiryo" charset="-128"/>
              <a:ea typeface="Meiryo" charset="-128"/>
              <a:cs typeface="Meiryo" charset="-128"/>
            </a:endParaRPr>
          </a:p>
          <a:p>
            <a:r>
              <a:rPr lang="ja-JP" altLang="en-US" sz="2400" dirty="0" smtClean="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smtClean="0">
                <a:solidFill>
                  <a:srgbClr val="0432FF"/>
                </a:solidFill>
                <a:latin typeface="Meiryo" charset="-128"/>
                <a:ea typeface="Meiryo" charset="-128"/>
                <a:cs typeface="Meiryo" charset="-128"/>
              </a:rPr>
              <a:t>知的</a:t>
            </a:r>
            <a:r>
              <a:rPr kumimoji="1" lang="ja-JP" altLang="en-US" sz="2400" smtClean="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83997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39552" y="4005064"/>
            <a:ext cx="8064896" cy="230425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860033" y="1196752"/>
            <a:ext cx="3744415" cy="230425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スマートマシンの必要性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5" name="正方形/長方形 4"/>
          <p:cNvSpPr/>
          <p:nvPr/>
        </p:nvSpPr>
        <p:spPr>
          <a:xfrm>
            <a:off x="539552" y="1196752"/>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少子高齢化</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539552" y="1988840"/>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低い労働生産性</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539552" y="2780928"/>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グローバル競争の激化</a:t>
            </a:r>
            <a:endParaRPr kumimoji="1" lang="ja-JP" altLang="en-US" sz="2000" dirty="0">
              <a:solidFill>
                <a:srgbClr val="FFFFFF"/>
              </a:solidFill>
              <a:latin typeface="Meiryo" charset="-128"/>
              <a:ea typeface="Meiryo" charset="-128"/>
              <a:cs typeface="Meiryo" charset="-128"/>
            </a:endParaRPr>
          </a:p>
        </p:txBody>
      </p:sp>
      <p:pic>
        <p:nvPicPr>
          <p:cNvPr id="9" name="図 8" descr="brain-illustration-1940x900_35269.jpg"/>
          <p:cNvPicPr>
            <a:picLocks noChangeAspect="1"/>
          </p:cNvPicPr>
          <p:nvPr/>
        </p:nvPicPr>
        <p:blipFill>
          <a:blip r:embed="rId2">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16016" y="1307058"/>
            <a:ext cx="2037609" cy="1016996"/>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36296" y="1354240"/>
            <a:ext cx="1036648" cy="969814"/>
          </a:xfrm>
          <a:prstGeom prst="rect">
            <a:avLst/>
          </a:prstGeom>
          <a:effectLst>
            <a:outerShdw blurRad="50800" dist="38100" dir="2700000" algn="tl" rotWithShape="0">
              <a:prstClr val="black">
                <a:alpha val="40000"/>
              </a:prstClr>
            </a:outerShdw>
          </a:effectLst>
        </p:spPr>
      </p:pic>
      <p:sp>
        <p:nvSpPr>
          <p:cNvPr id="11" name="加算記号 10"/>
          <p:cNvSpPr/>
          <p:nvPr/>
        </p:nvSpPr>
        <p:spPr>
          <a:xfrm>
            <a:off x="6516216" y="1628800"/>
            <a:ext cx="504056" cy="504056"/>
          </a:xfrm>
          <a:prstGeom prst="mathPlus">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5148064" y="2324054"/>
            <a:ext cx="1107996" cy="369332"/>
          </a:xfrm>
          <a:prstGeom prst="rect">
            <a:avLst/>
          </a:prstGeom>
          <a:noFill/>
        </p:spPr>
        <p:txBody>
          <a:bodyPr wrap="none" rtlCol="0">
            <a:spAutoFit/>
          </a:bodyPr>
          <a:lstStyle/>
          <a:p>
            <a:r>
              <a:rPr kumimoji="1" lang="ja-JP" altLang="en-US" smtClean="0">
                <a:solidFill>
                  <a:srgbClr val="0070C0"/>
                </a:solidFill>
                <a:latin typeface="Meiryo" charset="-128"/>
                <a:ea typeface="Meiryo" charset="-128"/>
                <a:cs typeface="Meiryo" charset="-128"/>
              </a:rPr>
              <a:t>人工知能</a:t>
            </a:r>
            <a:endParaRPr kumimoji="1" lang="ja-JP" altLang="en-US" dirty="0">
              <a:solidFill>
                <a:srgbClr val="0070C0"/>
              </a:solidFill>
              <a:latin typeface="Meiryo" charset="-128"/>
              <a:ea typeface="Meiryo" charset="-128"/>
              <a:cs typeface="Meiryo" charset="-128"/>
            </a:endParaRPr>
          </a:p>
        </p:txBody>
      </p:sp>
      <p:sp>
        <p:nvSpPr>
          <p:cNvPr id="13" name="テキスト ボックス 12"/>
          <p:cNvSpPr txBox="1"/>
          <p:nvPr/>
        </p:nvSpPr>
        <p:spPr>
          <a:xfrm>
            <a:off x="7199802" y="2329472"/>
            <a:ext cx="1107996" cy="369332"/>
          </a:xfrm>
          <a:prstGeom prst="rect">
            <a:avLst/>
          </a:prstGeom>
          <a:noFill/>
        </p:spPr>
        <p:txBody>
          <a:bodyPr wrap="none" rtlCol="0">
            <a:spAutoFit/>
          </a:bodyPr>
          <a:lstStyle/>
          <a:p>
            <a:r>
              <a:rPr kumimoji="1" lang="ja-JP" altLang="en-US" dirty="0" smtClean="0">
                <a:solidFill>
                  <a:srgbClr val="0070C0"/>
                </a:solidFill>
                <a:latin typeface="Meiryo" charset="-128"/>
                <a:ea typeface="Meiryo" charset="-128"/>
                <a:cs typeface="Meiryo" charset="-128"/>
              </a:rPr>
              <a:t>ロボット</a:t>
            </a:r>
            <a:endParaRPr kumimoji="1" lang="ja-JP" altLang="en-US" dirty="0">
              <a:solidFill>
                <a:srgbClr val="0070C0"/>
              </a:solidFill>
              <a:latin typeface="Meiryo" charset="-128"/>
              <a:ea typeface="Meiryo" charset="-128"/>
              <a:cs typeface="Meiryo" charset="-128"/>
            </a:endParaRPr>
          </a:p>
        </p:txBody>
      </p:sp>
      <p:sp>
        <p:nvSpPr>
          <p:cNvPr id="15" name="テキスト ボックス 14"/>
          <p:cNvSpPr txBox="1"/>
          <p:nvPr/>
        </p:nvSpPr>
        <p:spPr>
          <a:xfrm>
            <a:off x="5408801" y="2863655"/>
            <a:ext cx="2646878" cy="461665"/>
          </a:xfrm>
          <a:prstGeom prst="rect">
            <a:avLst/>
          </a:prstGeom>
          <a:noFill/>
        </p:spPr>
        <p:txBody>
          <a:bodyPr wrap="none" rtlCol="0">
            <a:spAutoFit/>
          </a:bodyPr>
          <a:lstStyle/>
          <a:p>
            <a:pPr algn="ctr"/>
            <a:r>
              <a:rPr kumimoji="1" lang="ja-JP" altLang="en-US" sz="2400" b="1" dirty="0" smtClean="0">
                <a:solidFill>
                  <a:srgbClr val="3366FF"/>
                </a:solidFill>
                <a:latin typeface="Meiryo" charset="-128"/>
                <a:ea typeface="Meiryo" charset="-128"/>
                <a:cs typeface="Meiryo" charset="-128"/>
              </a:rPr>
              <a:t>スマート・マシン</a:t>
            </a:r>
            <a:endParaRPr kumimoji="1" lang="ja-JP" altLang="en-US" sz="2400" b="1" dirty="0">
              <a:solidFill>
                <a:srgbClr val="3366FF"/>
              </a:solidFill>
              <a:latin typeface="Meiryo" charset="-128"/>
              <a:ea typeface="Meiryo" charset="-128"/>
              <a:cs typeface="Meiryo" charset="-128"/>
            </a:endParaRPr>
          </a:p>
        </p:txBody>
      </p:sp>
      <p:sp>
        <p:nvSpPr>
          <p:cNvPr id="16" name="三角形 15"/>
          <p:cNvSpPr/>
          <p:nvPr/>
        </p:nvSpPr>
        <p:spPr>
          <a:xfrm rot="5400000">
            <a:off x="3243983" y="1919812"/>
            <a:ext cx="2304256" cy="858136"/>
          </a:xfrm>
          <a:prstGeom prst="triangl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715816" y="4348219"/>
            <a:ext cx="7712368" cy="1631216"/>
          </a:xfrm>
          <a:prstGeom prst="rect">
            <a:avLst/>
          </a:prstGeom>
          <a:noFill/>
        </p:spPr>
        <p:txBody>
          <a:bodyPr wrap="none" rtlCol="0">
            <a:spAutoFit/>
          </a:bodyPr>
          <a:lstStyle/>
          <a:p>
            <a:pPr marL="342900" indent="-342900">
              <a:buFont typeface="Wingdings" charset="2"/>
              <a:buChar char="Ø"/>
            </a:pPr>
            <a:r>
              <a:rPr kumimoji="1" lang="ja-JP" altLang="en-US" sz="2000" dirty="0" smtClean="0">
                <a:solidFill>
                  <a:schemeClr val="bg1"/>
                </a:solidFill>
                <a:latin typeface="Meiryo" charset="-128"/>
                <a:ea typeface="Meiryo" charset="-128"/>
                <a:cs typeface="Meiryo" charset="-128"/>
              </a:rPr>
              <a:t>少ない労働人口での社会・経済基盤の維持</a:t>
            </a:r>
            <a:endParaRPr kumimoji="1" lang="en-US" altLang="ja-JP" sz="2000" dirty="0" smtClean="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smtClean="0">
                <a:solidFill>
                  <a:schemeClr val="bg1"/>
                </a:solidFill>
                <a:latin typeface="Meiryo" charset="-128"/>
                <a:ea typeface="Meiryo" charset="-128"/>
                <a:cs typeface="Meiryo" charset="-128"/>
              </a:rPr>
              <a:t>ワークライフバランスや賃金を犠牲にしない国際競争力の維持</a:t>
            </a:r>
            <a:endParaRPr lang="en-US" altLang="ja-JP" sz="2000" dirty="0" smtClean="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smtClean="0">
                <a:solidFill>
                  <a:schemeClr val="bg1"/>
                </a:solidFill>
                <a:latin typeface="Meiryo" charset="-128"/>
                <a:ea typeface="Meiryo" charset="-128"/>
                <a:cs typeface="Meiryo" charset="-128"/>
              </a:rPr>
              <a:t>高い付加価値や差別化による産業競争力の向上</a:t>
            </a:r>
            <a:endParaRPr lang="en-US" altLang="ja-JP" sz="2000" dirty="0" smtClean="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過疎地での医療・福祉・生活支援などの社会課題を解決</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smtClean="0">
                <a:solidFill>
                  <a:schemeClr val="bg1"/>
                </a:solidFill>
                <a:latin typeface="Meiryo" charset="-128"/>
                <a:ea typeface="Meiryo" charset="-128"/>
                <a:cs typeface="Meiryo" charset="-128"/>
              </a:rPr>
              <a:t>労働環境の改善と生活の質的向上　など</a:t>
            </a:r>
            <a:endParaRPr lang="en-US" altLang="ja-JP" sz="20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5523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1798" y="1299666"/>
            <a:ext cx="3834612" cy="522567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1200" dirty="0" smtClean="0">
              <a:solidFill>
                <a:srgbClr val="0432FF"/>
              </a:solidFill>
              <a:latin typeface="Meiryo" charset="-128"/>
              <a:ea typeface="Meiryo" charset="-128"/>
              <a:cs typeface="Meiryo" charset="-128"/>
            </a:endParaRPr>
          </a:p>
          <a:p>
            <a:endParaRPr lang="en-US" altLang="ja-JP" sz="1200" dirty="0" smtClean="0">
              <a:solidFill>
                <a:srgbClr val="0432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人工知能の得意分野と不得意分野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7" name="正方形/長方形 6"/>
          <p:cNvSpPr/>
          <p:nvPr/>
        </p:nvSpPr>
        <p:spPr>
          <a:xfrm>
            <a:off x="4750235" y="1299666"/>
            <a:ext cx="3834612" cy="294945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800" dirty="0" smtClean="0">
              <a:solidFill>
                <a:srgbClr val="FF0000"/>
              </a:solidFill>
              <a:latin typeface="Meiryo" charset="-128"/>
              <a:ea typeface="Meiryo" charset="-128"/>
              <a:cs typeface="Meiryo" charset="-128"/>
            </a:endParaRPr>
          </a:p>
        </p:txBody>
      </p:sp>
      <p:sp>
        <p:nvSpPr>
          <p:cNvPr id="8" name="正方形/長方形 7"/>
          <p:cNvSpPr/>
          <p:nvPr/>
        </p:nvSpPr>
        <p:spPr>
          <a:xfrm>
            <a:off x="893919" y="2780928"/>
            <a:ext cx="3150375"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r>
              <a:rPr lang="ja-JP" altLang="en-US" sz="1200" b="1" dirty="0" smtClean="0">
                <a:solidFill>
                  <a:schemeClr val="bg1"/>
                </a:solidFill>
                <a:latin typeface="Meiryo" charset="-128"/>
                <a:ea typeface="Meiryo" charset="-128"/>
                <a:cs typeface="Meiryo" charset="-128"/>
              </a:rPr>
              <a:t>自動</a:t>
            </a:r>
            <a:r>
              <a:rPr lang="ja-JP" altLang="en-US" sz="1200" b="1" dirty="0">
                <a:solidFill>
                  <a:schemeClr val="bg1"/>
                </a:solidFill>
                <a:latin typeface="Meiryo" charset="-128"/>
                <a:ea typeface="Meiryo" charset="-128"/>
                <a:cs typeface="Meiryo" charset="-128"/>
              </a:rPr>
              <a:t>運転自動車・株の自動取引</a:t>
            </a:r>
            <a:r>
              <a:rPr lang="ja-JP" altLang="en-US" sz="800" dirty="0">
                <a:solidFill>
                  <a:schemeClr val="bg1"/>
                </a:solidFill>
                <a:latin typeface="Meiryo" charset="-128"/>
                <a:ea typeface="Meiryo" charset="-128"/>
                <a:cs typeface="Meiryo" charset="-128"/>
              </a:rPr>
              <a:t>など</a:t>
            </a:r>
          </a:p>
        </p:txBody>
      </p:sp>
      <p:sp>
        <p:nvSpPr>
          <p:cNvPr id="9" name="正方形/長方形 8"/>
          <p:cNvSpPr/>
          <p:nvPr/>
        </p:nvSpPr>
        <p:spPr>
          <a:xfrm>
            <a:off x="893918" y="3518756"/>
            <a:ext cx="3150375"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0" name="正方形/長方形 9"/>
          <p:cNvSpPr/>
          <p:nvPr/>
        </p:nvSpPr>
        <p:spPr>
          <a:xfrm>
            <a:off x="893918" y="4249123"/>
            <a:ext cx="3150375"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93917" y="4987985"/>
            <a:ext cx="3150375"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2" name="正方形/長方形 11"/>
          <p:cNvSpPr/>
          <p:nvPr/>
        </p:nvSpPr>
        <p:spPr>
          <a:xfrm>
            <a:off x="893917" y="5725813"/>
            <a:ext cx="3150375" cy="720080"/>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849953" y="1299666"/>
            <a:ext cx="3262432" cy="461665"/>
          </a:xfrm>
          <a:prstGeom prst="rect">
            <a:avLst/>
          </a:prstGeom>
        </p:spPr>
        <p:txBody>
          <a:bodyPr wrap="none">
            <a:spAutoFit/>
          </a:bodyPr>
          <a:lstStyle/>
          <a:p>
            <a:pPr algn="ctr"/>
            <a:r>
              <a:rPr lang="ja-JP" altLang="en-US" sz="2400" b="1" dirty="0">
                <a:solidFill>
                  <a:srgbClr val="0432FF"/>
                </a:solidFill>
                <a:latin typeface="Meiryo" charset="-128"/>
                <a:ea typeface="Meiryo" charset="-128"/>
                <a:cs typeface="Meiryo" charset="-128"/>
              </a:rPr>
              <a:t>静的・固定的なデータ</a:t>
            </a:r>
            <a:endParaRPr lang="en-US" altLang="ja-JP" sz="2400" b="1" dirty="0">
              <a:solidFill>
                <a:srgbClr val="0432FF"/>
              </a:solidFill>
              <a:latin typeface="Meiryo" charset="-128"/>
              <a:ea typeface="Meiryo" charset="-128"/>
              <a:cs typeface="Meiryo" charset="-128"/>
            </a:endParaRPr>
          </a:p>
        </p:txBody>
      </p:sp>
      <p:sp>
        <p:nvSpPr>
          <p:cNvPr id="14" name="正方形/長方形 13"/>
          <p:cNvSpPr/>
          <p:nvPr/>
        </p:nvSpPr>
        <p:spPr>
          <a:xfrm>
            <a:off x="5066910" y="1331147"/>
            <a:ext cx="3262432" cy="461665"/>
          </a:xfrm>
          <a:prstGeom prst="rect">
            <a:avLst/>
          </a:prstGeom>
        </p:spPr>
        <p:txBody>
          <a:bodyPr wrap="none">
            <a:spAutoFit/>
          </a:bodyPr>
          <a:lstStyle/>
          <a:p>
            <a:pPr algn="ctr"/>
            <a:r>
              <a:rPr lang="ja-JP" altLang="en-US" sz="2400" b="1" dirty="0" smtClean="0">
                <a:solidFill>
                  <a:srgbClr val="FF0000"/>
                </a:solidFill>
                <a:latin typeface="Meiryo" charset="-128"/>
                <a:ea typeface="Meiryo" charset="-128"/>
                <a:cs typeface="Meiryo" charset="-128"/>
              </a:rPr>
              <a:t>動的・解放的</a:t>
            </a:r>
            <a:r>
              <a:rPr lang="ja-JP" altLang="en-US" sz="2400" b="1" dirty="0">
                <a:solidFill>
                  <a:srgbClr val="FF0000"/>
                </a:solidFill>
                <a:latin typeface="Meiryo" charset="-128"/>
                <a:ea typeface="Meiryo" charset="-128"/>
                <a:cs typeface="Meiryo" charset="-128"/>
              </a:rPr>
              <a:t>なデータ</a:t>
            </a:r>
            <a:endParaRPr lang="en-US" altLang="ja-JP" sz="2400" b="1" dirty="0">
              <a:solidFill>
                <a:srgbClr val="FF0000"/>
              </a:solidFill>
              <a:latin typeface="Meiryo" charset="-128"/>
              <a:ea typeface="Meiryo" charset="-128"/>
              <a:cs typeface="Meiryo" charset="-128"/>
            </a:endParaRPr>
          </a:p>
        </p:txBody>
      </p:sp>
      <p:sp>
        <p:nvSpPr>
          <p:cNvPr id="16" name="正方形/長方形 15"/>
          <p:cNvSpPr/>
          <p:nvPr/>
        </p:nvSpPr>
        <p:spPr>
          <a:xfrm>
            <a:off x="755576" y="1778408"/>
            <a:ext cx="3456384" cy="984885"/>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全体が固定化し、ルールなどにより結果の選択肢が限定されているデータ</a:t>
            </a:r>
            <a:endParaRPr lang="en-US" altLang="ja-JP" sz="1400" dirty="0">
              <a:solidFill>
                <a:srgbClr val="0432FF"/>
              </a:solidFill>
              <a:latin typeface="Meiryo" charset="-128"/>
              <a:ea typeface="Meiryo" charset="-128"/>
              <a:cs typeface="Meiryo" charset="-128"/>
            </a:endParaRPr>
          </a:p>
          <a:p>
            <a:endParaRPr lang="en-US" altLang="ja-JP" sz="1400" dirty="0">
              <a:solidFill>
                <a:srgbClr val="0432FF"/>
              </a:solidFill>
              <a:latin typeface="Meiryo" charset="-128"/>
              <a:ea typeface="Meiryo" charset="-128"/>
              <a:cs typeface="Meiryo" charset="-128"/>
            </a:endParaRPr>
          </a:p>
          <a:p>
            <a:r>
              <a:rPr lang="ja-JP" altLang="en-US" sz="1600" dirty="0">
                <a:solidFill>
                  <a:srgbClr val="0432FF"/>
                </a:solidFill>
                <a:latin typeface="Meiryo" charset="-128"/>
                <a:ea typeface="Meiryo" charset="-128"/>
                <a:cs typeface="Meiryo" charset="-128"/>
              </a:rPr>
              <a:t>静止画、ゲーム、試験問題など</a:t>
            </a:r>
            <a:endParaRPr lang="en-US" altLang="ja-JP" sz="1600" dirty="0">
              <a:solidFill>
                <a:srgbClr val="0432FF"/>
              </a:solidFill>
              <a:latin typeface="Meiryo" charset="-128"/>
              <a:ea typeface="Meiryo" charset="-128"/>
              <a:cs typeface="Meiryo" charset="-128"/>
            </a:endParaRPr>
          </a:p>
        </p:txBody>
      </p:sp>
      <p:sp>
        <p:nvSpPr>
          <p:cNvPr id="18" name="正方形/長方形 17"/>
          <p:cNvSpPr/>
          <p:nvPr/>
        </p:nvSpPr>
        <p:spPr>
          <a:xfrm>
            <a:off x="551798" y="793773"/>
            <a:ext cx="3834612" cy="42644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smtClean="0">
                <a:solidFill>
                  <a:srgbClr val="0432FF"/>
                </a:solidFill>
                <a:latin typeface="Meiryo" charset="-128"/>
                <a:ea typeface="Meiryo" charset="-128"/>
                <a:cs typeface="Meiryo" charset="-128"/>
              </a:rPr>
              <a:t>得意な分野</a:t>
            </a:r>
            <a:endParaRPr lang="en-US" altLang="ja-JP" sz="2000" b="1" dirty="0" smtClean="0">
              <a:solidFill>
                <a:srgbClr val="0432FF"/>
              </a:solidFill>
              <a:latin typeface="Meiryo" charset="-128"/>
              <a:ea typeface="Meiryo" charset="-128"/>
              <a:cs typeface="Meiryo" charset="-128"/>
            </a:endParaRPr>
          </a:p>
        </p:txBody>
      </p:sp>
      <p:sp>
        <p:nvSpPr>
          <p:cNvPr id="19" name="正方形/長方形 18"/>
          <p:cNvSpPr/>
          <p:nvPr/>
        </p:nvSpPr>
        <p:spPr>
          <a:xfrm>
            <a:off x="4750235" y="793773"/>
            <a:ext cx="3834612" cy="42644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0000"/>
                </a:solidFill>
                <a:latin typeface="Meiryo" charset="-128"/>
                <a:ea typeface="Meiryo" charset="-128"/>
                <a:cs typeface="Meiryo" charset="-128"/>
              </a:rPr>
              <a:t>不得意な分野</a:t>
            </a:r>
            <a:endParaRPr kumimoji="1" lang="en-US" altLang="ja-JP" sz="2000" b="1" dirty="0" smtClean="0">
              <a:solidFill>
                <a:srgbClr val="FF0000"/>
              </a:solidFill>
              <a:latin typeface="Meiryo" charset="-128"/>
              <a:ea typeface="Meiryo" charset="-128"/>
              <a:cs typeface="Meiryo" charset="-128"/>
            </a:endParaRPr>
          </a:p>
        </p:txBody>
      </p:sp>
      <p:sp>
        <p:nvSpPr>
          <p:cNvPr id="22" name="正方形/長方形 21"/>
          <p:cNvSpPr/>
          <p:nvPr/>
        </p:nvSpPr>
        <p:spPr>
          <a:xfrm>
            <a:off x="4860033" y="1916113"/>
            <a:ext cx="3600400" cy="2192908"/>
          </a:xfrm>
          <a:prstGeom prst="rect">
            <a:avLst/>
          </a:prstGeom>
        </p:spPr>
        <p:txBody>
          <a:bodyPr wrap="square">
            <a:spAutoFit/>
          </a:bodyPr>
          <a:lstStyle/>
          <a:p>
            <a:r>
              <a:rPr lang="ja-JP" altLang="en-US" sz="1400" dirty="0">
                <a:solidFill>
                  <a:srgbClr val="FF0000"/>
                </a:solidFill>
                <a:latin typeface="Meiryo" charset="-128"/>
                <a:ea typeface="Meiryo" charset="-128"/>
                <a:cs typeface="Meiryo" charset="-128"/>
              </a:rPr>
              <a:t>全体が動的に変化し、結果の選択肢が限定できず完全な予測が困難なデータ</a:t>
            </a:r>
            <a:endParaRPr lang="en-US" altLang="ja-JP" sz="1400" dirty="0">
              <a:solidFill>
                <a:srgbClr val="FF0000"/>
              </a:solidFill>
              <a:latin typeface="Meiryo" charset="-128"/>
              <a:ea typeface="Meiryo" charset="-128"/>
              <a:cs typeface="Meiryo" charset="-128"/>
            </a:endParaRPr>
          </a:p>
          <a:p>
            <a:endParaRPr lang="en-US" altLang="ja-JP" sz="1050" dirty="0">
              <a:solidFill>
                <a:srgbClr val="FF0000"/>
              </a:solidFill>
              <a:latin typeface="Meiryo" charset="-128"/>
              <a:ea typeface="Meiryo" charset="-128"/>
              <a:cs typeface="Meiryo" charset="-128"/>
            </a:endParaRPr>
          </a:p>
          <a:p>
            <a:r>
              <a:rPr lang="ja-JP" altLang="en-US" sz="1600" dirty="0">
                <a:solidFill>
                  <a:srgbClr val="FF0000"/>
                </a:solidFill>
                <a:latin typeface="Meiryo" charset="-128"/>
                <a:ea typeface="Meiryo" charset="-128"/>
                <a:cs typeface="Meiryo" charset="-128"/>
              </a:rPr>
              <a:t>動画、一般的な常識を必要とする問題や物理的な動作を伴う問題など</a:t>
            </a:r>
            <a:endParaRPr lang="en-US" altLang="ja-JP" sz="1600" dirty="0">
              <a:solidFill>
                <a:srgbClr val="FF0000"/>
              </a:solidFill>
              <a:latin typeface="Meiryo" charset="-128"/>
              <a:ea typeface="Meiryo" charset="-128"/>
              <a:cs typeface="Meiryo" charset="-128"/>
            </a:endParaRPr>
          </a:p>
          <a:p>
            <a:endParaRPr lang="en-US" altLang="ja-JP"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手を放せばモノは下へ落ちる</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高速道路で走行中に手を出すと危険だ</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0000"/>
                </a:solidFill>
                <a:latin typeface="Meiryo" charset="-128"/>
                <a:ea typeface="Meiryo" charset="-128"/>
                <a:cs typeface="Meiryo" charset="-128"/>
              </a:rPr>
              <a:t>部屋で</a:t>
            </a:r>
            <a:r>
              <a:rPr lang="ja-JP" altLang="en-US" sz="1200" dirty="0">
                <a:solidFill>
                  <a:srgbClr val="FF0000"/>
                </a:solidFill>
                <a:latin typeface="Meiryo" charset="-128"/>
                <a:ea typeface="Meiryo" charset="-128"/>
                <a:cs typeface="Meiryo" charset="-128"/>
              </a:rPr>
              <a:t>ボールを投げても遠くには投げられない</a:t>
            </a:r>
            <a:endParaRPr lang="en-US" altLang="ja-JP" sz="1200" dirty="0">
              <a:solidFill>
                <a:srgbClr val="FF0000"/>
              </a:solidFill>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など</a:t>
            </a:r>
            <a:endParaRPr lang="en-US" altLang="ja-JP" sz="1200" dirty="0">
              <a:solidFill>
                <a:srgbClr val="FF0000"/>
              </a:solidFill>
              <a:latin typeface="Meiryo" charset="-128"/>
              <a:ea typeface="Meiryo" charset="-128"/>
              <a:cs typeface="Meiryo" charset="-128"/>
            </a:endParaRPr>
          </a:p>
        </p:txBody>
      </p:sp>
      <p:sp>
        <p:nvSpPr>
          <p:cNvPr id="23" name="正方形/長方形 22"/>
          <p:cNvSpPr/>
          <p:nvPr/>
        </p:nvSpPr>
        <p:spPr>
          <a:xfrm>
            <a:off x="4742927" y="4863235"/>
            <a:ext cx="3834612" cy="1034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bg1"/>
                </a:solidFill>
                <a:latin typeface="Meiryo" charset="-128"/>
                <a:ea typeface="Meiryo" charset="-128"/>
                <a:cs typeface="Meiryo" charset="-128"/>
              </a:rPr>
              <a:t>不得意な分野も徐々に克服されつつはあるが、「特化型人工知能」では限界もあり、「汎用型人工知能」の成果をまたなければならない領域でもある。</a:t>
            </a:r>
            <a:endParaRPr kumimoji="1" lang="en-US" altLang="ja-JP" sz="1400" dirty="0" smtClean="0">
              <a:solidFill>
                <a:schemeClr val="bg1"/>
              </a:solidFill>
              <a:latin typeface="Meiryo" charset="-128"/>
              <a:ea typeface="Meiryo" charset="-128"/>
              <a:cs typeface="Meiryo" charset="-128"/>
            </a:endParaRPr>
          </a:p>
        </p:txBody>
      </p:sp>
      <p:sp>
        <p:nvSpPr>
          <p:cNvPr id="24" name="上矢印 23"/>
          <p:cNvSpPr/>
          <p:nvPr/>
        </p:nvSpPr>
        <p:spPr>
          <a:xfrm rot="10800000">
            <a:off x="6380210" y="4328575"/>
            <a:ext cx="560046" cy="472376"/>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屈折矢印 24"/>
          <p:cNvSpPr/>
          <p:nvPr/>
        </p:nvSpPr>
        <p:spPr>
          <a:xfrm>
            <a:off x="4499992" y="5959773"/>
            <a:ext cx="2432254" cy="565571"/>
          </a:xfrm>
          <a:prstGeom prst="bentUpArrow">
            <a:avLst>
              <a:gd name="adj1" fmla="val 50000"/>
              <a:gd name="adj2" fmla="val 48091"/>
              <a:gd name="adj3" fmla="val 3852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12838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AWS/Amazon AI</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a:effectLst>
            <a:outerShdw blurRad="50800" dist="38100" dir="2700000" algn="tl" rotWithShape="0">
              <a:prstClr val="black">
                <a:alpha val="40000"/>
              </a:prstClr>
            </a:outerShdw>
          </a:effectLst>
        </p:spPr>
        <p:txBody>
          <a:bodyPr rtlCol="0" anchor="ctr">
            <a:noAutofit/>
          </a:bodyPr>
          <a:lstStyle/>
          <a:p>
            <a:r>
              <a:rPr lang="ja-JP" altLang="en-US" sz="900" dirty="0" smtClean="0">
                <a:latin typeface="Meiryo" charset="-128"/>
                <a:ea typeface="Meiryo" charset="-128"/>
                <a:cs typeface="Meiryo" charset="-128"/>
              </a:rPr>
              <a:t>自然</a:t>
            </a:r>
            <a:r>
              <a:rPr lang="ja-JP" altLang="en-US" sz="900" dirty="0">
                <a:latin typeface="Meiryo" charset="-128"/>
                <a:ea typeface="Meiryo" charset="-128"/>
                <a:cs typeface="Meiryo" charset="-128"/>
              </a:rPr>
              <a:t>言語による質問を理解し、回答を学習し人間の意思決定を支援する「コグニティブ・コンピューティング・システム（</a:t>
            </a:r>
            <a:r>
              <a:rPr lang="en-US" altLang="ja-JP" sz="900" dirty="0">
                <a:latin typeface="Meiryo" charset="-128"/>
                <a:ea typeface="Meiryo" charset="-128"/>
                <a:cs typeface="Meiryo" charset="-128"/>
              </a:rPr>
              <a:t>Cognitive Computing System</a:t>
            </a:r>
            <a:r>
              <a:rPr lang="ja-JP" altLang="en-US" sz="900" dirty="0">
                <a:latin typeface="Meiryo" charset="-128"/>
                <a:ea typeface="Meiryo" charset="-128"/>
                <a:cs typeface="Meiryo" charset="-128"/>
              </a:rPr>
              <a:t>）」と</a:t>
            </a:r>
            <a:r>
              <a:rPr lang="ja-JP" altLang="en-US" sz="900" dirty="0" smtClean="0">
                <a:latin typeface="Meiryo" charset="-128"/>
                <a:ea typeface="Meiryo" charset="-128"/>
                <a:cs typeface="Meiryo" charset="-128"/>
              </a:rPr>
              <a:t>定義。</a:t>
            </a:r>
            <a:r>
              <a:rPr lang="ja-JP" altLang="en-US" sz="900" dirty="0">
                <a:latin typeface="Meiryo" charset="-128"/>
                <a:ea typeface="Meiryo" charset="-128"/>
                <a:cs typeface="Meiryo" charset="-128"/>
              </a:rPr>
              <a:t>この中で「機械学習</a:t>
            </a:r>
            <a:r>
              <a:rPr lang="en-US" altLang="ja-JP" sz="900" dirty="0">
                <a:latin typeface="Meiryo" charset="-128"/>
                <a:ea typeface="Meiryo" charset="-128"/>
                <a:cs typeface="Meiryo" charset="-128"/>
              </a:rPr>
              <a:t>/AI</a:t>
            </a:r>
            <a:r>
              <a:rPr lang="ja-JP" altLang="en-US" sz="900" dirty="0">
                <a:latin typeface="Meiryo" charset="-128"/>
                <a:ea typeface="Meiryo" charset="-128"/>
                <a:cs typeface="Meiryo" charset="-128"/>
              </a:rPr>
              <a:t>」は、要素技術のひとつであり、インテリジェントな判断のためのインタフェースとして自然言語を使って質問をして学習した知識ベースから適切な回答を返す自動応答システムという形が</a:t>
            </a:r>
            <a:r>
              <a:rPr lang="ja-JP" altLang="en-US" sz="900" dirty="0" smtClean="0">
                <a:latin typeface="Meiryo" charset="-128"/>
                <a:ea typeface="Meiryo" charset="-128"/>
                <a:cs typeface="Meiryo" charset="-128"/>
              </a:rPr>
              <a:t>基本。</a:t>
            </a:r>
            <a:endParaRPr lang="en-US" altLang="ja-JP" sz="900" dirty="0">
              <a:latin typeface="Meiryo" charset="-128"/>
              <a:ea typeface="Meiryo" charset="-128"/>
              <a:cs typeface="Meiryo" charset="-128"/>
            </a:endParaRPr>
          </a:p>
        </p:txBody>
      </p:sp>
      <p:sp>
        <p:nvSpPr>
          <p:cNvPr id="6" name="正方形/長方形 5"/>
          <p:cNvSpPr/>
          <p:nvPr/>
        </p:nvSpPr>
        <p:spPr>
          <a:xfrm>
            <a:off x="667820" y="4692184"/>
            <a:ext cx="3750067" cy="1431213"/>
          </a:xfrm>
          <a:prstGeom prst="rect">
            <a:avLst/>
          </a:prstGeom>
          <a:ln>
            <a:solidFill>
              <a:schemeClr val="accent2"/>
            </a:solidFill>
          </a:ln>
          <a:effectLst>
            <a:outerShdw blurRad="50800" dist="38100" dir="2700000" algn="tl" rotWithShape="0">
              <a:prstClr val="black">
                <a:alpha val="40000"/>
              </a:prstClr>
            </a:outerShdw>
          </a:effectLst>
        </p:spPr>
        <p:txBody>
          <a:bodyPr rtlCol="0" anchor="ctr">
            <a:noAutofit/>
          </a:bodyPr>
          <a:lstStyle/>
          <a:p>
            <a:r>
              <a:rPr lang="ja-JP" altLang="en-US" sz="1000" dirty="0" smtClean="0"/>
              <a:t>機械</a:t>
            </a:r>
            <a:r>
              <a:rPr lang="ja-JP" altLang="en-US" sz="1000" dirty="0"/>
              <a:t>学習ライブラリ「</a:t>
            </a:r>
            <a:r>
              <a:rPr lang="en-US" altLang="ja-JP" sz="1000" dirty="0" err="1"/>
              <a:t>TensorFlow</a:t>
            </a:r>
            <a:r>
              <a:rPr lang="ja-JP" altLang="en-US" sz="1000" dirty="0"/>
              <a:t>」を</a:t>
            </a:r>
            <a:r>
              <a:rPr lang="ja-JP" altLang="en-US" sz="1000" dirty="0" smtClean="0"/>
              <a:t>オープンソース化。</a:t>
            </a:r>
            <a:r>
              <a:rPr lang="ja-JP" altLang="en-US" sz="1000" b="1" dirty="0" smtClean="0"/>
              <a:t>この</a:t>
            </a:r>
            <a:r>
              <a:rPr lang="ja-JP" altLang="en-US" sz="1000" b="1" dirty="0"/>
              <a:t>ような機械学習の機能を</a:t>
            </a:r>
            <a:r>
              <a:rPr lang="en-US" altLang="ja-JP" sz="1000" b="1" dirty="0"/>
              <a:t>Google Cloud Platform (GCP) </a:t>
            </a:r>
            <a:r>
              <a:rPr lang="ja-JP" altLang="en-US" sz="1000" b="1" dirty="0"/>
              <a:t>に</a:t>
            </a:r>
            <a:r>
              <a:rPr lang="ja-JP" altLang="en-US" sz="1000" b="1" dirty="0" smtClean="0"/>
              <a:t>展開</a:t>
            </a:r>
            <a:r>
              <a:rPr lang="ja-JP" altLang="en-US" sz="1000" dirty="0" smtClean="0"/>
              <a:t>、</a:t>
            </a:r>
            <a:r>
              <a:rPr lang="en-US" altLang="ja-JP" sz="1000" dirty="0"/>
              <a:t>Cloud Machine Learning</a:t>
            </a:r>
            <a:r>
              <a:rPr lang="ja-JP" altLang="en-US" sz="1000" dirty="0"/>
              <a:t>に加え、画像分析の</a:t>
            </a:r>
            <a:r>
              <a:rPr lang="en-US" altLang="ja-JP" sz="1000" dirty="0"/>
              <a:t>Cloud Vision API</a:t>
            </a:r>
            <a:r>
              <a:rPr lang="ja-JP" altLang="en-US" sz="1000" dirty="0"/>
              <a:t>、音声変換の</a:t>
            </a:r>
            <a:r>
              <a:rPr lang="en-US" altLang="ja-JP" sz="1000" dirty="0"/>
              <a:t>Speech API</a:t>
            </a:r>
            <a:r>
              <a:rPr lang="ja-JP" altLang="en-US" sz="1000" dirty="0"/>
              <a:t>、言語処理の</a:t>
            </a:r>
            <a:r>
              <a:rPr lang="en-US" altLang="ja-JP" sz="1000" dirty="0"/>
              <a:t>Language API</a:t>
            </a:r>
            <a:r>
              <a:rPr lang="ja-JP" altLang="en-US" sz="1000" dirty="0"/>
              <a:t>、翻訳処理の</a:t>
            </a:r>
            <a:r>
              <a:rPr lang="en-US" altLang="ja-JP" sz="1000" dirty="0"/>
              <a:t>Translate API</a:t>
            </a:r>
            <a:r>
              <a:rPr lang="ja-JP" altLang="en-US" sz="1000" dirty="0"/>
              <a:t>など</a:t>
            </a:r>
            <a:r>
              <a:rPr lang="ja-JP" altLang="en-US" sz="1000" dirty="0" smtClean="0"/>
              <a:t>が使え、さらに</a:t>
            </a:r>
            <a:r>
              <a:rPr lang="ja-JP" altLang="en-US" sz="1000" dirty="0"/>
              <a:t>多くの</a:t>
            </a:r>
            <a:r>
              <a:rPr lang="en-US" altLang="ja-JP" sz="1000" dirty="0"/>
              <a:t>API</a:t>
            </a:r>
            <a:r>
              <a:rPr lang="ja-JP" altLang="en-US" sz="1000" dirty="0"/>
              <a:t>を</a:t>
            </a:r>
            <a:r>
              <a:rPr lang="ja-JP" altLang="en-US" sz="1000" dirty="0" smtClean="0"/>
              <a:t>追加予定。</a:t>
            </a:r>
            <a:r>
              <a:rPr lang="ja-JP" altLang="en-US" sz="1000" dirty="0"/>
              <a:t>そして、これらのソフトウェアを高速に処理するために</a:t>
            </a:r>
            <a:r>
              <a:rPr lang="ja-JP" altLang="en-US" sz="1000" b="1" dirty="0"/>
              <a:t>専用ハードウェア「</a:t>
            </a:r>
            <a:r>
              <a:rPr lang="en-US" altLang="ja-JP" sz="1000" b="1" dirty="0"/>
              <a:t>Tensor </a:t>
            </a:r>
            <a:r>
              <a:rPr lang="en-US" altLang="ja-JP" sz="1000" b="1" dirty="0" err="1"/>
              <a:t>Processinng</a:t>
            </a:r>
            <a:r>
              <a:rPr lang="en-US" altLang="ja-JP" sz="1000" b="1" dirty="0"/>
              <a:t> Units (TPU)</a:t>
            </a:r>
            <a:r>
              <a:rPr lang="ja-JP" altLang="en-US" sz="1000" b="1" dirty="0"/>
              <a:t>」を</a:t>
            </a:r>
            <a:r>
              <a:rPr lang="ja-JP" altLang="en-US" sz="1000" b="1" dirty="0" smtClean="0"/>
              <a:t>開発</a:t>
            </a:r>
            <a:r>
              <a:rPr lang="ja-JP" altLang="en-US" sz="1000" dirty="0" smtClean="0"/>
              <a:t>。</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a:effectLst>
            <a:outerShdw blurRad="50800" dist="38100" dir="2700000" algn="tl" rotWithShape="0">
              <a:prstClr val="black">
                <a:alpha val="40000"/>
              </a:prstClr>
            </a:outerShdw>
          </a:effectLst>
        </p:spPr>
        <p:txBody>
          <a:bodyPr rtlCol="0" anchor="ctr">
            <a:noAutofit/>
          </a:bodyPr>
          <a:lstStyle/>
          <a:p>
            <a:r>
              <a:rPr lang="ja-JP" altLang="en-US" sz="1000" dirty="0"/>
              <a:t>自然言語や画像、音声のデータをコンピュータが理解し、人間を支援するのが「コグニティブ・コンピューティング・システム（</a:t>
            </a:r>
            <a:r>
              <a:rPr lang="en-US" altLang="ja-JP" sz="1000" dirty="0"/>
              <a:t>Cognitive Computing System</a:t>
            </a:r>
            <a:r>
              <a:rPr lang="ja-JP" altLang="en-US" sz="1000" dirty="0"/>
              <a:t>）」であり、「機械学習</a:t>
            </a:r>
            <a:r>
              <a:rPr lang="en-US" altLang="ja-JP" sz="1000" dirty="0"/>
              <a:t>/AI</a:t>
            </a:r>
            <a:r>
              <a:rPr lang="ja-JP" altLang="en-US" sz="1000" dirty="0"/>
              <a:t>」は、その中の要素技術の</a:t>
            </a:r>
            <a:r>
              <a:rPr lang="ja-JP" altLang="en-US" sz="1000" dirty="0" smtClean="0"/>
              <a:t>ひとつとして位置付けている。</a:t>
            </a:r>
            <a:endParaRPr lang="en-US" altLang="ja-JP" sz="1000" dirty="0" smtClean="0"/>
          </a:p>
          <a:p>
            <a:r>
              <a:rPr lang="ja-JP" altLang="en-US" sz="1000" dirty="0"/>
              <a:t>視覚</a:t>
            </a:r>
            <a:r>
              <a:rPr lang="en-US" altLang="ja-JP" sz="1000" dirty="0"/>
              <a:t>(Vision)</a:t>
            </a:r>
            <a:r>
              <a:rPr lang="ja-JP" altLang="en-US" sz="1000" dirty="0"/>
              <a:t>、 音声</a:t>
            </a:r>
            <a:r>
              <a:rPr lang="en-US" altLang="ja-JP" sz="1000" dirty="0"/>
              <a:t>(Speech)</a:t>
            </a:r>
            <a:r>
              <a:rPr lang="ja-JP" altLang="en-US" sz="1000" dirty="0"/>
              <a:t>、言語</a:t>
            </a:r>
            <a:r>
              <a:rPr lang="en-US" altLang="ja-JP" sz="1000" dirty="0"/>
              <a:t>(Language)</a:t>
            </a:r>
            <a:r>
              <a:rPr lang="ja-JP" altLang="en-US" sz="1000" dirty="0"/>
              <a:t>、知識</a:t>
            </a:r>
            <a:r>
              <a:rPr lang="en-US" altLang="ja-JP" sz="1000" dirty="0"/>
              <a:t>(Knowledge)</a:t>
            </a:r>
            <a:r>
              <a:rPr lang="ja-JP" altLang="en-US" sz="1000" dirty="0"/>
              <a:t>、検索</a:t>
            </a:r>
            <a:r>
              <a:rPr lang="en-US" altLang="ja-JP" sz="1000" dirty="0"/>
              <a:t>(Search)</a:t>
            </a:r>
            <a:r>
              <a:rPr lang="ja-JP" altLang="en-US" sz="1000" dirty="0"/>
              <a:t>のカテゴリー</a:t>
            </a:r>
            <a:r>
              <a:rPr lang="ja-JP" altLang="en-US" sz="1000" dirty="0" smtClean="0"/>
              <a:t>の</a:t>
            </a:r>
            <a:r>
              <a:rPr lang="en-US" altLang="ja-JP" sz="1000" dirty="0" smtClean="0"/>
              <a:t>API</a:t>
            </a:r>
            <a:r>
              <a:rPr lang="ja-JP" altLang="en-US" sz="1000" dirty="0"/>
              <a:t>を提供している。</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a:effectLst>
            <a:outerShdw blurRad="50800" dist="38100" dir="2700000" algn="tl" rotWithShape="0">
              <a:prstClr val="black">
                <a:alpha val="40000"/>
              </a:prstClr>
            </a:outerShdw>
          </a:effectLst>
        </p:spPr>
        <p:txBody>
          <a:bodyPr rtlCol="0" anchor="ctr">
            <a:noAutofit/>
          </a:bodyPr>
          <a:lstStyle/>
          <a:p>
            <a:r>
              <a:rPr lang="ja-JP" altLang="en-US" sz="1000" dirty="0"/>
              <a:t>機械学習「</a:t>
            </a:r>
            <a:r>
              <a:rPr lang="en-US" altLang="ja-JP" sz="1000" dirty="0"/>
              <a:t>Amazon Machine Learning</a:t>
            </a:r>
            <a:r>
              <a:rPr lang="ja-JP" altLang="en-US" sz="1000" dirty="0"/>
              <a:t>」に加えて、会話型インタフェース「</a:t>
            </a:r>
            <a:r>
              <a:rPr lang="en-US" altLang="ja-JP" sz="1000" dirty="0"/>
              <a:t>Lex</a:t>
            </a:r>
            <a:r>
              <a:rPr lang="ja-JP" altLang="en-US" sz="1000" dirty="0"/>
              <a:t>」、画像認識「</a:t>
            </a:r>
            <a:r>
              <a:rPr lang="en-US" altLang="ja-JP" sz="1000" dirty="0" err="1"/>
              <a:t>Rekognition</a:t>
            </a:r>
            <a:r>
              <a:rPr lang="ja-JP" altLang="en-US" sz="1000" dirty="0"/>
              <a:t>」、音声変換「</a:t>
            </a:r>
            <a:r>
              <a:rPr lang="en-US" altLang="ja-JP" sz="1000" dirty="0"/>
              <a:t>Polly</a:t>
            </a:r>
            <a:r>
              <a:rPr lang="ja-JP" altLang="en-US" sz="1000" dirty="0"/>
              <a:t>」によって、自然言語や画像・音声などの認知機能を</a:t>
            </a:r>
            <a:r>
              <a:rPr lang="ja-JP" altLang="en-US" sz="1000" dirty="0" smtClean="0"/>
              <a:t>提供。</a:t>
            </a:r>
            <a:endParaRPr lang="en-US" altLang="ja-JP" sz="1000" dirty="0" smtClean="0"/>
          </a:p>
          <a:p>
            <a:r>
              <a:rPr lang="ja-JP" altLang="en-US" sz="1000" dirty="0" smtClean="0"/>
              <a:t>スマートスピーカー</a:t>
            </a:r>
            <a:r>
              <a:rPr lang="ja-JP" altLang="en-US" sz="1000" dirty="0"/>
              <a:t>「</a:t>
            </a:r>
            <a:r>
              <a:rPr lang="en-US" altLang="ja-JP" sz="1000" dirty="0"/>
              <a:t>Amazon Echo</a:t>
            </a:r>
            <a:r>
              <a:rPr lang="ja-JP" altLang="en-US" sz="1000" dirty="0"/>
              <a:t>」に搭載する音声アシスタン卜「</a:t>
            </a:r>
            <a:r>
              <a:rPr lang="en-US" altLang="ja-JP" sz="1000" dirty="0"/>
              <a:t>Alexa</a:t>
            </a:r>
            <a:r>
              <a:rPr lang="ja-JP" altLang="en-US" sz="1000" dirty="0"/>
              <a:t>」によって、新たなエコシステムが急拡大しており</a:t>
            </a:r>
            <a:r>
              <a:rPr lang="ja-JP" altLang="en-US" sz="1000" dirty="0" smtClean="0"/>
              <a:t>、</a:t>
            </a:r>
            <a:r>
              <a:rPr lang="en-US" altLang="ja-JP" sz="1000" dirty="0" smtClean="0"/>
              <a:t>Alexa</a:t>
            </a:r>
            <a:r>
              <a:rPr lang="ja-JP" altLang="en-US" sz="1000" dirty="0"/>
              <a:t>対応アプリ</a:t>
            </a:r>
            <a:r>
              <a:rPr lang="ja-JP" altLang="en-US" sz="1000" dirty="0" smtClean="0"/>
              <a:t>も</a:t>
            </a:r>
            <a:r>
              <a:rPr lang="en-US" altLang="ja-JP" sz="1000" dirty="0" smtClean="0"/>
              <a:t>10000</a:t>
            </a:r>
            <a:r>
              <a:rPr lang="ja-JP" altLang="en-US" sz="1000" dirty="0" smtClean="0"/>
              <a:t>以上に及ぶ。</a:t>
            </a:r>
            <a:endParaRPr lang="ja-JP" altLang="en-US" sz="1000" dirty="0"/>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IBM/Watson</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Microsoft/</a:t>
            </a:r>
            <a:r>
              <a:rPr lang="en-US" altLang="ja-JP" dirty="0" smtClean="0">
                <a:solidFill>
                  <a:schemeClr val="bg1"/>
                </a:solidFill>
              </a:rPr>
              <a:t>Cognitive Service</a:t>
            </a:r>
            <a:r>
              <a:rPr lang="en-US" altLang="ja-JP" dirty="0">
                <a:solidFill>
                  <a:schemeClr val="bg1"/>
                </a:solidFill>
              </a:rPr>
              <a:t> </a:t>
            </a:r>
            <a:endParaRPr kumimoji="1" lang="ja-JP" altLang="en-US" dirty="0">
              <a:solidFill>
                <a:schemeClr val="bg1"/>
              </a:solidFill>
            </a:endParaRPr>
          </a:p>
        </p:txBody>
      </p:sp>
    </p:spTree>
    <p:extLst>
      <p:ext uri="{BB962C8B-B14F-4D97-AF65-F5344CB8AC3E}">
        <p14:creationId xmlns:p14="http://schemas.microsoft.com/office/powerpoint/2010/main" val="1802797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人工知能の可能性と限界</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1512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120282"/>
            <a:ext cx="791014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9832" y="5232894"/>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ja-JP" dirty="0" smtClean="0"/>
              <a:t>人工知能</a:t>
            </a:r>
            <a:r>
              <a:rPr lang="ja-JP" altLang="en-US" dirty="0" smtClean="0"/>
              <a:t>とは／弱い</a:t>
            </a:r>
            <a:r>
              <a:rPr lang="en-US" altLang="ja-JP" dirty="0" smtClean="0"/>
              <a:t>AI</a:t>
            </a:r>
            <a:r>
              <a:rPr lang="ja-JP" altLang="en-US" dirty="0" smtClean="0"/>
              <a:t>と強い</a:t>
            </a:r>
            <a:r>
              <a:rPr lang="en-US" altLang="ja-JP" dirty="0" smtClean="0"/>
              <a:t>AI</a:t>
            </a:r>
            <a:endParaRPr kumimoji="1" lang="ja-JP" altLang="en-US" dirty="0"/>
          </a:p>
        </p:txBody>
      </p:sp>
      <p:sp>
        <p:nvSpPr>
          <p:cNvPr id="5" name="テキスト ボックス 4"/>
          <p:cNvSpPr txBox="1"/>
          <p:nvPr/>
        </p:nvSpPr>
        <p:spPr>
          <a:xfrm>
            <a:off x="940236" y="982653"/>
            <a:ext cx="7263528" cy="892552"/>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人工知能（</a:t>
            </a:r>
            <a:r>
              <a:rPr kumimoji="1" lang="en-US" altLang="ja-JP" sz="2800" b="1" dirty="0" smtClean="0">
                <a:solidFill>
                  <a:srgbClr val="3366FF"/>
                </a:solidFill>
                <a:latin typeface="Meiryo" charset="-128"/>
                <a:ea typeface="Meiryo" charset="-128"/>
                <a:cs typeface="Meiryo" charset="-128"/>
              </a:rPr>
              <a:t>AI : Artificial Intelligence</a:t>
            </a:r>
            <a:r>
              <a:rPr kumimoji="1" lang="ja-JP" altLang="en-US" sz="2800" b="1" dirty="0" smtClean="0">
                <a:solidFill>
                  <a:srgbClr val="3366FF"/>
                </a:solidFill>
                <a:latin typeface="Meiryo" charset="-128"/>
                <a:ea typeface="Meiryo" charset="-128"/>
                <a:cs typeface="Meiryo" charset="-128"/>
              </a:rPr>
              <a:t>）</a:t>
            </a:r>
            <a:endParaRPr kumimoji="1" lang="en-US" altLang="ja-JP" sz="2800" b="1" dirty="0" smtClean="0">
              <a:solidFill>
                <a:srgbClr val="3366FF"/>
              </a:solidFill>
              <a:latin typeface="Meiryo" charset="-128"/>
              <a:ea typeface="Meiryo" charset="-128"/>
              <a:cs typeface="Meiryo" charset="-128"/>
            </a:endParaRPr>
          </a:p>
          <a:p>
            <a:pPr algn="ctr"/>
            <a:r>
              <a:rPr lang="ja-JP" altLang="en-US" sz="2400" dirty="0" smtClean="0">
                <a:solidFill>
                  <a:srgbClr val="3366FF"/>
                </a:solidFill>
                <a:latin typeface="Meiryo" charset="-128"/>
                <a:ea typeface="Meiryo" charset="-128"/>
                <a:cs typeface="Meiryo" charset="-128"/>
              </a:rPr>
              <a:t>人間のような知的処理をコンピューターで行う技術</a:t>
            </a:r>
            <a:endParaRPr kumimoji="1" lang="ja-JP" altLang="en-US" sz="2400" dirty="0">
              <a:solidFill>
                <a:srgbClr val="3366FF"/>
              </a:solidFill>
              <a:latin typeface="Meiryo" charset="-128"/>
              <a:ea typeface="Meiryo" charset="-128"/>
              <a:cs typeface="Meiryo" charset="-128"/>
            </a:endParaRPr>
          </a:p>
        </p:txBody>
      </p:sp>
      <p:sp>
        <p:nvSpPr>
          <p:cNvPr id="6" name="正方形/長方形 5"/>
          <p:cNvSpPr/>
          <p:nvPr/>
        </p:nvSpPr>
        <p:spPr>
          <a:xfrm>
            <a:off x="622300" y="1916832"/>
            <a:ext cx="791014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1094803" y="2445012"/>
            <a:ext cx="1648978"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弱い</a:t>
            </a:r>
            <a:r>
              <a:rPr kumimoji="1" lang="en-US" altLang="ja-JP" sz="3600" dirty="0" smtClean="0">
                <a:solidFill>
                  <a:srgbClr val="FFFFFF"/>
                </a:solidFill>
                <a:latin typeface="Meiryo" charset="-128"/>
                <a:ea typeface="Meiryo" charset="-128"/>
                <a:cs typeface="Meiryo" charset="-128"/>
              </a:rPr>
              <a:t>AI</a:t>
            </a:r>
          </a:p>
          <a:p>
            <a:pPr algn="ctr"/>
            <a:r>
              <a:rPr lang="en-US" altLang="ja-JP" sz="2800" dirty="0" smtClean="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49631" y="4646174"/>
            <a:ext cx="1859805"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強い</a:t>
            </a:r>
            <a:r>
              <a:rPr kumimoji="1" lang="en-US" altLang="ja-JP" sz="3600" dirty="0" smtClean="0">
                <a:solidFill>
                  <a:srgbClr val="FFFFFF"/>
                </a:solidFill>
                <a:latin typeface="Meiryo" charset="-128"/>
                <a:ea typeface="Meiryo" charset="-128"/>
                <a:cs typeface="Meiryo" charset="-128"/>
              </a:rPr>
              <a:t>AI</a:t>
            </a:r>
            <a:endParaRPr lang="en-US" altLang="ja-JP" sz="3600" dirty="0">
              <a:solidFill>
                <a:srgbClr val="FFFFFF"/>
              </a:solidFill>
              <a:latin typeface="Meiryo" charset="-128"/>
              <a:ea typeface="Meiryo" charset="-128"/>
              <a:cs typeface="Meiryo" charset="-128"/>
            </a:endParaRPr>
          </a:p>
          <a:p>
            <a:pPr algn="ctr"/>
            <a:r>
              <a:rPr kumimoji="1" lang="en-US" altLang="ja-JP" sz="2800" dirty="0" smtClean="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9832" y="229961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を使ってすること</a:t>
            </a:r>
            <a:r>
              <a:rPr lang="ja-JP" altLang="en-US" sz="1200" dirty="0" smtClean="0">
                <a:solidFill>
                  <a:srgbClr val="FFFFFF"/>
                </a:solidFill>
                <a:latin typeface="Meiryo" charset="-128"/>
                <a:ea typeface="Meiryo" charset="-128"/>
                <a:cs typeface="Meiryo" charset="-128"/>
              </a:rPr>
              <a:t>を機械</a:t>
            </a:r>
            <a:r>
              <a:rPr lang="ja-JP" altLang="en-US" sz="1200" dirty="0">
                <a:solidFill>
                  <a:srgbClr val="FFFFFF"/>
                </a:solidFill>
                <a:latin typeface="Meiryo" charset="-128"/>
                <a:ea typeface="Meiryo" charset="-128"/>
                <a:cs typeface="Meiryo" charset="-128"/>
              </a:rPr>
              <a:t>にさせようと</a:t>
            </a:r>
            <a:r>
              <a:rPr lang="ja-JP" altLang="en-US" sz="1200" dirty="0" smtClean="0">
                <a:solidFill>
                  <a:srgbClr val="FFFFFF"/>
                </a:solidFill>
                <a:latin typeface="Meiryo" charset="-128"/>
                <a:ea typeface="Meiryo" charset="-128"/>
                <a:cs typeface="Meiryo" charset="-128"/>
              </a:rPr>
              <a:t>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9832" y="454895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そのものをもつ機械</a:t>
            </a:r>
            <a:r>
              <a:rPr lang="ja-JP" altLang="en-US" sz="1200" dirty="0" smtClean="0">
                <a:solidFill>
                  <a:srgbClr val="FFFFFF"/>
                </a:solidFill>
                <a:latin typeface="Meiryo" charset="-128"/>
                <a:ea typeface="Meiryo" charset="-128"/>
                <a:cs typeface="Meiryo" charset="-128"/>
              </a:rPr>
              <a:t>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886373" y="5318328"/>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5276320"/>
            <a:ext cx="963791" cy="771033"/>
          </a:xfrm>
          <a:prstGeom prst="rect">
            <a:avLst/>
          </a:prstGeom>
        </p:spPr>
      </p:pic>
      <p:sp>
        <p:nvSpPr>
          <p:cNvPr id="31" name="右矢印 30"/>
          <p:cNvSpPr/>
          <p:nvPr/>
        </p:nvSpPr>
        <p:spPr>
          <a:xfrm>
            <a:off x="3970711" y="5515295"/>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9832" y="2983621"/>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70711" y="3266022"/>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011" y="3051579"/>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1665" y="3051579"/>
            <a:ext cx="945791" cy="592381"/>
          </a:xfrm>
          <a:prstGeom prst="rect">
            <a:avLst/>
          </a:prstGeom>
        </p:spPr>
      </p:pic>
      <p:sp>
        <p:nvSpPr>
          <p:cNvPr id="36" name="テキスト ボックス 35"/>
          <p:cNvSpPr txBox="1"/>
          <p:nvPr/>
        </p:nvSpPr>
        <p:spPr>
          <a:xfrm>
            <a:off x="5371641" y="2306413"/>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人間のような知的処理の実現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人間の脳で行う処理のしくみにかかわらず、結果として人間が行う知的処理ができるようになることを目指す。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
        <p:nvSpPr>
          <p:cNvPr id="37" name="テキスト ボックス 36"/>
          <p:cNvSpPr txBox="1"/>
          <p:nvPr/>
        </p:nvSpPr>
        <p:spPr>
          <a:xfrm>
            <a:off x="5367565" y="4571777"/>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人間と同等の知能の実現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脳科学や神経科学の研究成果を取り入れながら、人間の脳機能と同等の汎用的な知的処理ができるようになることを目指す。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13478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視覚（</a:t>
            </a:r>
            <a:r>
              <a:rPr kumimoji="1" lang="en-US" altLang="ja-JP" dirty="0" smtClean="0">
                <a:solidFill>
                  <a:srgbClr val="002060"/>
                </a:solidFill>
                <a:latin typeface="Meiryo" charset="-128"/>
                <a:ea typeface="Meiryo" charset="-128"/>
                <a:cs typeface="Meiryo" charset="-128"/>
              </a:rPr>
              <a:t>See</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聴覚</a:t>
            </a:r>
            <a:r>
              <a:rPr kumimoji="1" lang="en-US" altLang="ja-JP" dirty="0" smtClean="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対話（</a:t>
            </a:r>
            <a:r>
              <a:rPr kumimoji="1" lang="en-US" altLang="ja-JP" dirty="0" smtClean="0">
                <a:solidFill>
                  <a:srgbClr val="002060"/>
                </a:solidFill>
                <a:latin typeface="Meiryo" charset="-128"/>
                <a:ea typeface="Meiryo" charset="-128"/>
                <a:cs typeface="Meiryo" charset="-128"/>
              </a:rPr>
              <a:t>Talk</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smtClean="0">
                <a:solidFill>
                  <a:srgbClr val="0432FF"/>
                </a:solidFill>
                <a:latin typeface="Meiryo" charset="-128"/>
                <a:ea typeface="Meiryo" charset="-128"/>
                <a:cs typeface="Meiryo" charset="-128"/>
              </a:rPr>
              <a:t>自ら課題を発見し</a:t>
            </a:r>
            <a:endParaRPr kumimoji="1" lang="en-US" altLang="ja-JP" dirty="0" smtClean="0">
              <a:solidFill>
                <a:srgbClr val="0432FF"/>
              </a:solidFill>
              <a:latin typeface="Meiryo" charset="-128"/>
              <a:ea typeface="Meiryo" charset="-128"/>
              <a:cs typeface="Meiryo" charset="-128"/>
            </a:endParaRPr>
          </a:p>
          <a:p>
            <a:r>
              <a:rPr kumimoji="1" lang="ja-JP" altLang="en-US" dirty="0" smtClean="0">
                <a:solidFill>
                  <a:srgbClr val="0432FF"/>
                </a:solidFill>
                <a:latin typeface="Meiryo" charset="-128"/>
                <a:ea typeface="Meiryo" charset="-128"/>
                <a:cs typeface="Meiryo" charset="-128"/>
              </a:rPr>
              <a:t>自律的に能力を高めてゆく</a:t>
            </a:r>
            <a:endParaRPr kumimoji="1" lang="ja-JP" altLang="en-US" dirty="0">
              <a:solidFill>
                <a:srgbClr val="0432FF"/>
              </a:solidFill>
              <a:latin typeface="Meiryo" charset="-128"/>
              <a:ea typeface="Meiryo" charset="-128"/>
              <a:cs typeface="Meiryo" charset="-128"/>
            </a:endParaRPr>
          </a:p>
        </p:txBody>
      </p:sp>
      <p:pic>
        <p:nvPicPr>
          <p:cNvPr id="24" name="図 23"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smtClean="0">
                <a:solidFill>
                  <a:srgbClr val="00B050"/>
                </a:solidFill>
                <a:latin typeface="Meiryo" charset="-128"/>
                <a:ea typeface="Meiryo" charset="-128"/>
                <a:cs typeface="Meiryo" charset="-128"/>
              </a:rPr>
              <a:t>人間が課題を発見し</a:t>
            </a:r>
            <a:endParaRPr kumimoji="1" lang="en-US" altLang="ja-JP" dirty="0" smtClean="0">
              <a:solidFill>
                <a:srgbClr val="00B050"/>
              </a:solidFill>
              <a:latin typeface="Meiryo" charset="-128"/>
              <a:ea typeface="Meiryo" charset="-128"/>
              <a:cs typeface="Meiryo" charset="-128"/>
            </a:endParaRPr>
          </a:p>
          <a:p>
            <a:pPr algn="r"/>
            <a:r>
              <a:rPr kumimoji="1" lang="ja-JP" altLang="en-US" dirty="0" smtClean="0">
                <a:solidFill>
                  <a:srgbClr val="00B050"/>
                </a:solidFill>
                <a:latin typeface="Meiryo" charset="-128"/>
                <a:ea typeface="Meiryo" charset="-128"/>
                <a:cs typeface="Meiryo" charset="-128"/>
              </a:rPr>
              <a:t>人間が能力を高めてゆく</a:t>
            </a:r>
            <a:endParaRPr kumimoji="1" lang="ja-JP" altLang="en-US" dirty="0">
              <a:solidFill>
                <a:srgbClr val="00B050"/>
              </a:solidFill>
              <a:latin typeface="Meiryo" charset="-128"/>
              <a:ea typeface="Meiryo" charset="-128"/>
              <a:cs typeface="Meiryo" charset="-128"/>
            </a:endParaRP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687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技術水準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539552" y="922983"/>
            <a:ext cx="8064896" cy="108012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39552" y="2003103"/>
            <a:ext cx="8064896" cy="108012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39552" y="3083223"/>
            <a:ext cx="8064896" cy="108012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9552" y="4165063"/>
            <a:ext cx="8064896" cy="10801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9552" y="5229200"/>
            <a:ext cx="8064896" cy="108012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1547664" y="131444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051720" y="2399229"/>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322715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3419872" y="3434596"/>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p:cNvSpPr/>
          <p:nvPr/>
        </p:nvSpPr>
        <p:spPr>
          <a:xfrm>
            <a:off x="4211960" y="398332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4968044" y="430727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5688124" y="443337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436256" y="4595350"/>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p:cNvSpPr/>
          <p:nvPr/>
        </p:nvSpPr>
        <p:spPr>
          <a:xfrm>
            <a:off x="7999046" y="5369821"/>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p:cNvSpPr/>
          <p:nvPr/>
        </p:nvSpPr>
        <p:spPr>
          <a:xfrm>
            <a:off x="7212591" y="4813482"/>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442990" y="1699353"/>
            <a:ext cx="56938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顔認識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1" name="テキスト ボックス 20"/>
          <p:cNvSpPr txBox="1"/>
          <p:nvPr/>
        </p:nvSpPr>
        <p:spPr>
          <a:xfrm>
            <a:off x="1882926" y="2776603"/>
            <a:ext cx="69762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画像認識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2" name="テキスト ボックス 21"/>
          <p:cNvSpPr txBox="1"/>
          <p:nvPr/>
        </p:nvSpPr>
        <p:spPr>
          <a:xfrm>
            <a:off x="2454925" y="3614616"/>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音声認識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3" name="テキスト ボックス 22"/>
          <p:cNvSpPr txBox="1"/>
          <p:nvPr/>
        </p:nvSpPr>
        <p:spPr>
          <a:xfrm>
            <a:off x="4043168" y="4367172"/>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映像認識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4" name="テキスト ボックス 23"/>
          <p:cNvSpPr txBox="1"/>
          <p:nvPr/>
        </p:nvSpPr>
        <p:spPr>
          <a:xfrm>
            <a:off x="3251080" y="3778221"/>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言語翻訳</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5" name="テキスト ボックス 24"/>
          <p:cNvSpPr txBox="1"/>
          <p:nvPr/>
        </p:nvSpPr>
        <p:spPr>
          <a:xfrm>
            <a:off x="4796452" y="4686420"/>
            <a:ext cx="69762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予測分析</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6" name="テキスト ボックス 25"/>
          <p:cNvSpPr txBox="1"/>
          <p:nvPr/>
        </p:nvSpPr>
        <p:spPr>
          <a:xfrm>
            <a:off x="6267465" y="4965468"/>
            <a:ext cx="69762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質問応答</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7" name="テキスト ボックス 26"/>
          <p:cNvSpPr txBox="1"/>
          <p:nvPr/>
        </p:nvSpPr>
        <p:spPr>
          <a:xfrm>
            <a:off x="6979677" y="5207969"/>
            <a:ext cx="82586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論理的対話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8" name="テキスト ボックス 27"/>
          <p:cNvSpPr txBox="1"/>
          <p:nvPr/>
        </p:nvSpPr>
        <p:spPr>
          <a:xfrm>
            <a:off x="7766133" y="5734895"/>
            <a:ext cx="82586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自由な対話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9" name="テキスト ボックス 28"/>
          <p:cNvSpPr txBox="1"/>
          <p:nvPr/>
        </p:nvSpPr>
        <p:spPr>
          <a:xfrm>
            <a:off x="5647571" y="4793413"/>
            <a:ext cx="441146"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雑談</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30" name="テキスト ボックス 29"/>
          <p:cNvSpPr txBox="1"/>
          <p:nvPr/>
        </p:nvSpPr>
        <p:spPr>
          <a:xfrm>
            <a:off x="542261" y="939592"/>
            <a:ext cx="1005403" cy="338554"/>
          </a:xfrm>
          <a:prstGeom prst="rect">
            <a:avLst/>
          </a:prstGeom>
          <a:noFill/>
        </p:spPr>
        <p:txBody>
          <a:bodyPr wrap="none" rtlCol="0">
            <a:spAutoFit/>
          </a:bodyPr>
          <a:lstStyle/>
          <a:p>
            <a:r>
              <a:rPr kumimoji="1" lang="ja-JP" altLang="en-US" sz="1600" smtClean="0">
                <a:solidFill>
                  <a:srgbClr val="0432FF"/>
                </a:solidFill>
                <a:latin typeface="Meiryo" charset="-128"/>
                <a:ea typeface="Meiryo" charset="-128"/>
                <a:cs typeface="Meiryo" charset="-128"/>
              </a:rPr>
              <a:t>人間以上</a:t>
            </a:r>
            <a:endParaRPr kumimoji="1" lang="ja-JP" altLang="en-US" sz="1600">
              <a:solidFill>
                <a:srgbClr val="0432FF"/>
              </a:solidFill>
              <a:latin typeface="Meiryo" charset="-128"/>
              <a:ea typeface="Meiryo" charset="-128"/>
              <a:cs typeface="Meiryo" charset="-128"/>
            </a:endParaRPr>
          </a:p>
        </p:txBody>
      </p:sp>
      <p:sp>
        <p:nvSpPr>
          <p:cNvPr id="31" name="テキスト ボックス 30"/>
          <p:cNvSpPr txBox="1"/>
          <p:nvPr/>
        </p:nvSpPr>
        <p:spPr>
          <a:xfrm>
            <a:off x="539552" y="2009512"/>
            <a:ext cx="1005403" cy="338554"/>
          </a:xfrm>
          <a:prstGeom prst="rect">
            <a:avLst/>
          </a:prstGeom>
          <a:noFill/>
        </p:spPr>
        <p:txBody>
          <a:bodyPr wrap="none" rtlCol="0">
            <a:spAutoFit/>
          </a:bodyPr>
          <a:lstStyle/>
          <a:p>
            <a:r>
              <a:rPr kumimoji="1" lang="ja-JP" altLang="en-US" sz="1600" dirty="0" smtClean="0">
                <a:solidFill>
                  <a:srgbClr val="0432FF"/>
                </a:solidFill>
                <a:latin typeface="Meiryo" charset="-128"/>
                <a:ea typeface="Meiryo" charset="-128"/>
                <a:cs typeface="Meiryo" charset="-128"/>
              </a:rPr>
              <a:t>人間同等</a:t>
            </a:r>
            <a:endParaRPr kumimoji="1" lang="ja-JP" altLang="en-US" sz="1600" dirty="0">
              <a:solidFill>
                <a:srgbClr val="0432FF"/>
              </a:solidFill>
              <a:latin typeface="Meiryo" charset="-128"/>
              <a:ea typeface="Meiryo" charset="-128"/>
              <a:cs typeface="Meiryo" charset="-128"/>
            </a:endParaRPr>
          </a:p>
        </p:txBody>
      </p:sp>
      <p:sp>
        <p:nvSpPr>
          <p:cNvPr id="32" name="テキスト ボックス 31"/>
          <p:cNvSpPr txBox="1"/>
          <p:nvPr/>
        </p:nvSpPr>
        <p:spPr>
          <a:xfrm>
            <a:off x="539552" y="3067240"/>
            <a:ext cx="1005403" cy="523220"/>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539551" y="4152722"/>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分野限定で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553030" y="5243463"/>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には未達</a:t>
            </a:r>
            <a:endParaRPr kumimoji="1" lang="ja-JP" altLang="en-US" sz="1200" dirty="0">
              <a:solidFill>
                <a:schemeClr val="bg1"/>
              </a:solidFill>
              <a:latin typeface="Meiryo" charset="-128"/>
              <a:ea typeface="Meiryo" charset="-128"/>
              <a:cs typeface="Meiryo" charset="-128"/>
            </a:endParaRPr>
          </a:p>
        </p:txBody>
      </p:sp>
      <p:sp>
        <p:nvSpPr>
          <p:cNvPr id="35" name="右矢印 34"/>
          <p:cNvSpPr/>
          <p:nvPr/>
        </p:nvSpPr>
        <p:spPr>
          <a:xfrm>
            <a:off x="5292080" y="1454322"/>
            <a:ext cx="3168352" cy="1061449"/>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汎用型人工知能の登場で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a:t>
            </a:r>
            <a:r>
              <a:rPr kumimoji="1" lang="ja-JP" altLang="en-US" sz="1200" dirty="0" smtClean="0">
                <a:solidFill>
                  <a:srgbClr val="FFFFFF"/>
                </a:solidFill>
                <a:latin typeface="Meiryo" charset="-128"/>
                <a:ea typeface="Meiryo" charset="-128"/>
                <a:cs typeface="Meiryo" charset="-128"/>
              </a:rPr>
              <a:t>期待される領域</a:t>
            </a:r>
            <a:endParaRPr kumimoji="1" lang="ja-JP" altLang="en-US" sz="1200" dirty="0">
              <a:solidFill>
                <a:srgbClr val="FFFFFF"/>
              </a:solidFill>
              <a:latin typeface="Meiryo" charset="-128"/>
              <a:ea typeface="Meiryo" charset="-128"/>
              <a:cs typeface="Meiryo" charset="-128"/>
            </a:endParaRPr>
          </a:p>
        </p:txBody>
      </p:sp>
      <p:sp>
        <p:nvSpPr>
          <p:cNvPr id="36" name="左矢印 35"/>
          <p:cNvSpPr/>
          <p:nvPr/>
        </p:nvSpPr>
        <p:spPr>
          <a:xfrm>
            <a:off x="1621012" y="4701524"/>
            <a:ext cx="2923968" cy="1039856"/>
          </a:xfrm>
          <a:prstGeom prst="left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デイープラーニングの進化で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能力向上が期待される領域</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6012160" y="6341592"/>
            <a:ext cx="2707793"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日経コンピュータ</a:t>
            </a:r>
            <a:r>
              <a:rPr kumimoji="1" lang="en-US" altLang="ja-JP" sz="800" dirty="0" smtClean="0">
                <a:solidFill>
                  <a:schemeClr val="tx1">
                    <a:lumMod val="50000"/>
                    <a:lumOff val="50000"/>
                  </a:schemeClr>
                </a:solidFill>
                <a:latin typeface="Meiryo" charset="-128"/>
                <a:ea typeface="Meiryo" charset="-128"/>
                <a:cs typeface="Meiryo" charset="-128"/>
              </a:rPr>
              <a:t> 2016.4.28 P22</a:t>
            </a:r>
            <a:r>
              <a:rPr kumimoji="1" lang="ja-JP" altLang="en-US" sz="800" dirty="0" smtClean="0">
                <a:solidFill>
                  <a:schemeClr val="tx1">
                    <a:lumMod val="50000"/>
                    <a:lumOff val="50000"/>
                  </a:schemeClr>
                </a:solidFill>
                <a:latin typeface="Meiryo" charset="-128"/>
                <a:ea typeface="Meiryo" charset="-128"/>
                <a:cs typeface="Meiryo" charset="-128"/>
              </a:rPr>
              <a:t>の資料を参考に作成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76906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シンギュラリティの意味</a:t>
            </a:r>
            <a:r>
              <a:rPr lang="en-US" altLang="ja-JP" dirty="0"/>
              <a:t> </a:t>
            </a:r>
            <a:r>
              <a:rPr lang="ja-JP" altLang="en-US" dirty="0" smtClean="0"/>
              <a:t>（１）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p:cNvPicPr>
            <a:picLocks noChangeAspect="1"/>
          </p:cNvPicPr>
          <p:nvPr/>
        </p:nvPicPr>
        <p:blipFill>
          <a:blip r:embed="rId2"/>
          <a:stretch>
            <a:fillRect/>
          </a:stretch>
        </p:blipFill>
        <p:spPr>
          <a:xfrm>
            <a:off x="194592" y="1219200"/>
            <a:ext cx="8754815" cy="4810540"/>
          </a:xfrm>
          <a:prstGeom prst="rect">
            <a:avLst/>
          </a:prstGeom>
        </p:spPr>
      </p:pic>
    </p:spTree>
    <p:extLst>
      <p:ext uri="{BB962C8B-B14F-4D97-AF65-F5344CB8AC3E}">
        <p14:creationId xmlns:p14="http://schemas.microsoft.com/office/powerpoint/2010/main" val="1639316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シンギュラリティの意味</a:t>
            </a:r>
            <a:r>
              <a:rPr lang="en-US" altLang="ja-JP" dirty="0"/>
              <a:t> </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2471529" y="2245373"/>
            <a:ext cx="4200939" cy="82163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人間の知性を超える</a:t>
            </a:r>
            <a:endParaRPr kumimoji="1" lang="ja-JP" altLang="en-US" sz="2800" dirty="0">
              <a:solidFill>
                <a:srgbClr val="FFFFFF"/>
              </a:solidFill>
              <a:latin typeface="Meiryo" charset="-128"/>
              <a:ea typeface="Meiryo" charset="-128"/>
              <a:cs typeface="Meiryo" charset="-128"/>
            </a:endParaRPr>
          </a:p>
        </p:txBody>
      </p:sp>
      <p:sp>
        <p:nvSpPr>
          <p:cNvPr id="5" name="正方形/長方形 4"/>
          <p:cNvSpPr/>
          <p:nvPr/>
        </p:nvSpPr>
        <p:spPr>
          <a:xfrm>
            <a:off x="2471530" y="954158"/>
            <a:ext cx="4200939" cy="8216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人工知能への不安</a:t>
            </a:r>
            <a:endParaRPr kumimoji="1" lang="ja-JP" altLang="en-US" sz="2800" dirty="0">
              <a:solidFill>
                <a:srgbClr val="FFFFFF"/>
              </a:solidFill>
              <a:latin typeface="Meiryo" charset="-128"/>
              <a:ea typeface="Meiryo" charset="-128"/>
              <a:cs typeface="Meiryo" charset="-128"/>
            </a:endParaRPr>
          </a:p>
        </p:txBody>
      </p:sp>
      <p:sp>
        <p:nvSpPr>
          <p:cNvPr id="6" name="正方形/長方形 5"/>
          <p:cNvSpPr/>
          <p:nvPr/>
        </p:nvSpPr>
        <p:spPr>
          <a:xfrm>
            <a:off x="3379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人工知能が人工知能を作り</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知能が爆発的に拡大する</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32335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人間に代わって</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人間を支配する</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61291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人間と融合し</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ポスト・ヒューマンが</a:t>
            </a:r>
            <a:endParaRPr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登場する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7928" y="4739215"/>
            <a:ext cx="8468139" cy="153149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同一分野での経験の蓄積に頼る仕事は置き換えられる</a:t>
            </a:r>
            <a:endParaRPr kumimoji="1"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2000" dirty="0" smtClean="0">
                <a:solidFill>
                  <a:srgbClr val="FFFFFF"/>
                </a:solidFill>
                <a:latin typeface="Meiryo" charset="-128"/>
                <a:ea typeface="Meiryo" charset="-128"/>
                <a:cs typeface="Meiryo" charset="-128"/>
              </a:rPr>
              <a:t>新しい科学的発見が加速する</a:t>
            </a:r>
            <a:endParaRPr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人間にしかできないホスピタリティや社会的承認といった欲求を満たすビジネスが拡大する</a:t>
            </a:r>
            <a:endParaRPr kumimoji="1" lang="en-US" altLang="ja-JP" sz="2000" dirty="0" smtClean="0">
              <a:solidFill>
                <a:srgbClr val="FFFFFF"/>
              </a:solidFill>
              <a:latin typeface="Meiryo" charset="-128"/>
              <a:ea typeface="Meiryo" charset="-128"/>
              <a:cs typeface="Meiryo" charset="-128"/>
            </a:endParaRPr>
          </a:p>
        </p:txBody>
      </p:sp>
      <p:sp>
        <p:nvSpPr>
          <p:cNvPr id="10" name="上下矢印 9"/>
          <p:cNvSpPr/>
          <p:nvPr/>
        </p:nvSpPr>
        <p:spPr>
          <a:xfrm>
            <a:off x="4244008" y="1611883"/>
            <a:ext cx="655983" cy="80088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p:cNvCxnSpPr>
            <a:stCxn id="4" idx="2"/>
            <a:endCxn id="6" idx="0"/>
          </p:cNvCxnSpPr>
          <p:nvPr/>
        </p:nvCxnSpPr>
        <p:spPr>
          <a:xfrm flipH="1">
            <a:off x="1676398" y="3067008"/>
            <a:ext cx="289560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4" idx="2"/>
            <a:endCxn id="8" idx="0"/>
          </p:cNvCxnSpPr>
          <p:nvPr/>
        </p:nvCxnSpPr>
        <p:spPr>
          <a:xfrm>
            <a:off x="4571999" y="3067008"/>
            <a:ext cx="2895599"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2"/>
            <a:endCxn id="7" idx="0"/>
          </p:cNvCxnSpPr>
          <p:nvPr/>
        </p:nvCxnSpPr>
        <p:spPr>
          <a:xfrm flipH="1">
            <a:off x="4571998" y="3067008"/>
            <a:ext cx="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9161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484484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技術的失業と労働人口の移動</a:t>
            </a:r>
            <a:endParaRPr kumimoji="1" lang="ja-JP" altLang="en-US" dirty="0"/>
          </a:p>
        </p:txBody>
      </p:sp>
      <p:sp>
        <p:nvSpPr>
          <p:cNvPr id="2" name="スライド番号プレースホルダー 1"/>
          <p:cNvSpPr>
            <a:spLocks noGrp="1"/>
          </p:cNvSpPr>
          <p:nvPr>
            <p:ph type="sldNum" sz="quarter" idx="12"/>
          </p:nvPr>
        </p:nvSpPr>
        <p:spPr>
          <a:xfrm>
            <a:off x="6932246" y="6677941"/>
            <a:ext cx="2133600" cy="217800"/>
          </a:xfrm>
        </p:spPr>
        <p:txBody>
          <a:bodyPr/>
          <a:lstStyle/>
          <a:p>
            <a:fld id="{8FF8CC5D-A65D-5946-99B5-645367A967AD}" type="slidenum">
              <a:rPr kumimoji="1" lang="ja-JP" altLang="en-US" smtClean="0"/>
              <a:t>49</a:t>
            </a:fld>
            <a:endParaRPr kumimoji="1" lang="ja-JP" altLang="en-US"/>
          </a:p>
        </p:txBody>
      </p:sp>
      <p:sp>
        <p:nvSpPr>
          <p:cNvPr id="6" name="フローチャート: 処理 5"/>
          <p:cNvSpPr/>
          <p:nvPr/>
        </p:nvSpPr>
        <p:spPr>
          <a:xfrm>
            <a:off x="5916613" y="4072352"/>
            <a:ext cx="2686050" cy="1400176"/>
          </a:xfrm>
          <a:prstGeom prst="flowChartProcess">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処理 3"/>
          <p:cNvSpPr/>
          <p:nvPr/>
        </p:nvSpPr>
        <p:spPr>
          <a:xfrm>
            <a:off x="3230563" y="1086265"/>
            <a:ext cx="2686050" cy="4386263"/>
          </a:xfrm>
          <a:prstGeom prst="flowChartProcess">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処理 4"/>
          <p:cNvSpPr/>
          <p:nvPr/>
        </p:nvSpPr>
        <p:spPr>
          <a:xfrm>
            <a:off x="544513" y="4072352"/>
            <a:ext cx="2686050" cy="1400176"/>
          </a:xfrm>
          <a:prstGeom prst="flowChartProcess">
            <a:avLst/>
          </a:pr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図形グループ 11"/>
          <p:cNvGrpSpPr/>
          <p:nvPr/>
        </p:nvGrpSpPr>
        <p:grpSpPr>
          <a:xfrm>
            <a:off x="544513" y="1093408"/>
            <a:ext cx="8058150" cy="2978944"/>
            <a:chOff x="544513" y="1093408"/>
            <a:chExt cx="8058150" cy="2978944"/>
          </a:xfrm>
        </p:grpSpPr>
        <p:sp>
          <p:nvSpPr>
            <p:cNvPr id="7" name="フローチャート: 処理 6"/>
            <p:cNvSpPr/>
            <p:nvPr/>
          </p:nvSpPr>
          <p:spPr>
            <a:xfrm>
              <a:off x="544513" y="2843109"/>
              <a:ext cx="2686050" cy="1229243"/>
            </a:xfrm>
            <a:prstGeom prst="flowChartProcess">
              <a:avLst/>
            </a:prstGeom>
            <a:solidFill>
              <a:srgbClr val="00B05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処理 7"/>
            <p:cNvSpPr/>
            <p:nvPr/>
          </p:nvSpPr>
          <p:spPr>
            <a:xfrm>
              <a:off x="5916613" y="3419742"/>
              <a:ext cx="2686050" cy="652610"/>
            </a:xfrm>
            <a:prstGeom prst="flowChartProcess">
              <a:avLst/>
            </a:prstGeom>
            <a:solidFill>
              <a:srgbClr val="0070C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処理 8"/>
            <p:cNvSpPr/>
            <p:nvPr/>
          </p:nvSpPr>
          <p:spPr>
            <a:xfrm>
              <a:off x="3230563" y="1093408"/>
              <a:ext cx="2686050" cy="1943100"/>
            </a:xfrm>
            <a:prstGeom prst="flowChartProcess">
              <a:avLst/>
            </a:prstGeom>
            <a:solidFill>
              <a:srgbClr val="FFFFFF">
                <a:alpha val="52941"/>
              </a:srgbClr>
            </a:solidFill>
            <a:ln>
              <a:solidFill>
                <a:schemeClr val="bg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矢印 9"/>
            <p:cNvSpPr/>
            <p:nvPr/>
          </p:nvSpPr>
          <p:spPr>
            <a:xfrm rot="18842871">
              <a:off x="1463136" y="1965474"/>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9"/>
            <p:cNvSpPr/>
            <p:nvPr/>
          </p:nvSpPr>
          <p:spPr>
            <a:xfrm rot="2757129" flipH="1">
              <a:off x="5324525" y="2221948"/>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右矢印 13"/>
          <p:cNvSpPr/>
          <p:nvPr/>
        </p:nvSpPr>
        <p:spPr>
          <a:xfrm>
            <a:off x="544513" y="5677042"/>
            <a:ext cx="8058150" cy="856279"/>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79542" y="5920515"/>
            <a:ext cx="1107996" cy="369332"/>
          </a:xfrm>
          <a:prstGeom prst="rect">
            <a:avLst/>
          </a:prstGeom>
          <a:noFill/>
        </p:spPr>
        <p:txBody>
          <a:bodyPr wrap="none" rtlCol="0">
            <a:spAutoFit/>
          </a:bodyPr>
          <a:lstStyle/>
          <a:p>
            <a:r>
              <a:rPr kumimoji="1" lang="ja-JP" altLang="en-US" dirty="0" smtClean="0">
                <a:solidFill>
                  <a:schemeClr val="bg1"/>
                </a:solidFill>
              </a:rPr>
              <a:t>肉体労働</a:t>
            </a:r>
            <a:endParaRPr kumimoji="1" lang="ja-JP" altLang="en-US" dirty="0">
              <a:solidFill>
                <a:schemeClr val="bg1"/>
              </a:solidFill>
            </a:endParaRPr>
          </a:p>
        </p:txBody>
      </p:sp>
      <p:sp>
        <p:nvSpPr>
          <p:cNvPr id="16" name="テキスト ボックス 15"/>
          <p:cNvSpPr txBox="1"/>
          <p:nvPr/>
        </p:nvSpPr>
        <p:spPr>
          <a:xfrm>
            <a:off x="7445048" y="5930562"/>
            <a:ext cx="1107996" cy="369332"/>
          </a:xfrm>
          <a:prstGeom prst="rect">
            <a:avLst/>
          </a:prstGeom>
          <a:noFill/>
        </p:spPr>
        <p:txBody>
          <a:bodyPr wrap="none" rtlCol="0">
            <a:spAutoFit/>
          </a:bodyPr>
          <a:lstStyle/>
          <a:p>
            <a:r>
              <a:rPr kumimoji="1" lang="ja-JP" altLang="en-US" dirty="0" smtClean="0">
                <a:solidFill>
                  <a:schemeClr val="bg1"/>
                </a:solidFill>
              </a:rPr>
              <a:t>頭脳労働</a:t>
            </a:r>
            <a:endParaRPr kumimoji="1" lang="ja-JP" altLang="en-US" dirty="0">
              <a:solidFill>
                <a:schemeClr val="bg1"/>
              </a:solidFill>
            </a:endParaRPr>
          </a:p>
        </p:txBody>
      </p:sp>
      <p:sp>
        <p:nvSpPr>
          <p:cNvPr id="17" name="テキスト ボックス 16"/>
          <p:cNvSpPr txBox="1"/>
          <p:nvPr/>
        </p:nvSpPr>
        <p:spPr>
          <a:xfrm>
            <a:off x="4019590" y="5930562"/>
            <a:ext cx="1107996" cy="369332"/>
          </a:xfrm>
          <a:prstGeom prst="rect">
            <a:avLst/>
          </a:prstGeom>
          <a:noFill/>
        </p:spPr>
        <p:txBody>
          <a:bodyPr wrap="none" rtlCol="0">
            <a:spAutoFit/>
          </a:bodyPr>
          <a:lstStyle/>
          <a:p>
            <a:r>
              <a:rPr kumimoji="1" lang="ja-JP" altLang="en-US" dirty="0" smtClean="0">
                <a:solidFill>
                  <a:schemeClr val="bg1"/>
                </a:solidFill>
              </a:rPr>
              <a:t>事務労働</a:t>
            </a:r>
            <a:endParaRPr kumimoji="1" lang="ja-JP" altLang="en-US" dirty="0">
              <a:solidFill>
                <a:schemeClr val="bg1"/>
              </a:solidFill>
            </a:endParaRPr>
          </a:p>
        </p:txBody>
      </p:sp>
      <p:sp>
        <p:nvSpPr>
          <p:cNvPr id="18" name="テキスト ボックス 17"/>
          <p:cNvSpPr txBox="1"/>
          <p:nvPr/>
        </p:nvSpPr>
        <p:spPr>
          <a:xfrm>
            <a:off x="1133165" y="4587774"/>
            <a:ext cx="1508746" cy="369332"/>
          </a:xfrm>
          <a:prstGeom prst="rect">
            <a:avLst/>
          </a:prstGeom>
          <a:noFill/>
        </p:spPr>
        <p:txBody>
          <a:bodyPr wrap="none" rtlCol="0">
            <a:spAutoFit/>
          </a:bodyPr>
          <a:lstStyle/>
          <a:p>
            <a:r>
              <a:rPr lang="ja-JP" altLang="en-US" smtClean="0">
                <a:solidFill>
                  <a:schemeClr val="bg1"/>
                </a:solidFill>
              </a:rPr>
              <a:t>ホスピタリティ</a:t>
            </a:r>
            <a:endParaRPr kumimoji="1" lang="ja-JP" altLang="en-US" dirty="0">
              <a:solidFill>
                <a:schemeClr val="bg1"/>
              </a:solidFill>
            </a:endParaRPr>
          </a:p>
        </p:txBody>
      </p:sp>
      <p:sp>
        <p:nvSpPr>
          <p:cNvPr id="19" name="テキスト ボックス 18"/>
          <p:cNvSpPr txBox="1"/>
          <p:nvPr/>
        </p:nvSpPr>
        <p:spPr>
          <a:xfrm>
            <a:off x="6334545" y="4448442"/>
            <a:ext cx="1850186" cy="646331"/>
          </a:xfrm>
          <a:prstGeom prst="rect">
            <a:avLst/>
          </a:prstGeom>
          <a:noFill/>
        </p:spPr>
        <p:txBody>
          <a:bodyPr wrap="none" rtlCol="0">
            <a:spAutoFit/>
          </a:bodyPr>
          <a:lstStyle/>
          <a:p>
            <a:pPr algn="ctr"/>
            <a:r>
              <a:rPr lang="ja-JP" altLang="en-US" dirty="0" smtClean="0">
                <a:solidFill>
                  <a:schemeClr val="bg1"/>
                </a:solidFill>
              </a:rPr>
              <a:t>クリエイティビティ</a:t>
            </a:r>
            <a:endParaRPr lang="en-US" altLang="ja-JP" dirty="0" smtClean="0">
              <a:solidFill>
                <a:schemeClr val="bg1"/>
              </a:solidFill>
            </a:endParaRPr>
          </a:p>
          <a:p>
            <a:pPr algn="ctr"/>
            <a:r>
              <a:rPr kumimoji="1" lang="ja-JP" altLang="en-US" dirty="0" smtClean="0">
                <a:solidFill>
                  <a:schemeClr val="bg1"/>
                </a:solidFill>
              </a:rPr>
              <a:t>マネージメント</a:t>
            </a:r>
            <a:endParaRPr kumimoji="1" lang="ja-JP" altLang="en-US" dirty="0">
              <a:solidFill>
                <a:schemeClr val="bg1"/>
              </a:solidFill>
            </a:endParaRPr>
          </a:p>
        </p:txBody>
      </p:sp>
      <p:sp>
        <p:nvSpPr>
          <p:cNvPr id="20" name="テキスト ボックス 19"/>
          <p:cNvSpPr txBox="1"/>
          <p:nvPr/>
        </p:nvSpPr>
        <p:spPr>
          <a:xfrm>
            <a:off x="1329413" y="5510702"/>
            <a:ext cx="1107996" cy="369332"/>
          </a:xfrm>
          <a:prstGeom prst="rect">
            <a:avLst/>
          </a:prstGeom>
          <a:noFill/>
        </p:spPr>
        <p:txBody>
          <a:bodyPr wrap="none" rtlCol="0">
            <a:spAutoFit/>
          </a:bodyPr>
          <a:lstStyle/>
          <a:p>
            <a:pPr algn="ctr"/>
            <a:r>
              <a:rPr kumimoji="1" lang="ja-JP" altLang="en-US" dirty="0" smtClean="0">
                <a:solidFill>
                  <a:srgbClr val="00B050"/>
                </a:solidFill>
              </a:rPr>
              <a:t>低所得層</a:t>
            </a:r>
            <a:endParaRPr kumimoji="1" lang="ja-JP" altLang="en-US" dirty="0">
              <a:solidFill>
                <a:srgbClr val="00B050"/>
              </a:solidFill>
            </a:endParaRPr>
          </a:p>
        </p:txBody>
      </p:sp>
      <p:sp>
        <p:nvSpPr>
          <p:cNvPr id="21" name="テキスト ボックス 20"/>
          <p:cNvSpPr txBox="1"/>
          <p:nvPr/>
        </p:nvSpPr>
        <p:spPr>
          <a:xfrm>
            <a:off x="6709767" y="5478060"/>
            <a:ext cx="1107996" cy="369332"/>
          </a:xfrm>
          <a:prstGeom prst="rect">
            <a:avLst/>
          </a:prstGeom>
          <a:noFill/>
        </p:spPr>
        <p:txBody>
          <a:bodyPr wrap="none" rtlCol="0">
            <a:spAutoFit/>
          </a:bodyPr>
          <a:lstStyle/>
          <a:p>
            <a:pPr algn="ctr"/>
            <a:r>
              <a:rPr kumimoji="1" lang="ja-JP" altLang="en-US" dirty="0" smtClean="0">
                <a:solidFill>
                  <a:srgbClr val="0070C0"/>
                </a:solidFill>
              </a:rPr>
              <a:t>高所得層</a:t>
            </a:r>
            <a:endParaRPr kumimoji="1" lang="ja-JP" altLang="en-US" dirty="0">
              <a:solidFill>
                <a:srgbClr val="0070C0"/>
              </a:solidFill>
            </a:endParaRPr>
          </a:p>
        </p:txBody>
      </p:sp>
      <p:sp>
        <p:nvSpPr>
          <p:cNvPr id="22" name="テキスト ボックス 21"/>
          <p:cNvSpPr txBox="1"/>
          <p:nvPr/>
        </p:nvSpPr>
        <p:spPr>
          <a:xfrm>
            <a:off x="3904174" y="5512469"/>
            <a:ext cx="1338828" cy="369332"/>
          </a:xfrm>
          <a:prstGeom prst="rect">
            <a:avLst/>
          </a:prstGeom>
          <a:noFill/>
        </p:spPr>
        <p:txBody>
          <a:bodyPr wrap="none" rtlCol="0">
            <a:spAutoFit/>
          </a:bodyPr>
          <a:lstStyle/>
          <a:p>
            <a:pPr algn="ctr"/>
            <a:r>
              <a:rPr kumimoji="1" lang="ja-JP" altLang="en-US" dirty="0" smtClean="0">
                <a:solidFill>
                  <a:schemeClr val="tx1">
                    <a:lumMod val="65000"/>
                    <a:lumOff val="35000"/>
                  </a:schemeClr>
                </a:solidFill>
              </a:rPr>
              <a:t>中間所得層</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1363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人工知能の３つの役割と人間の進化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人間の新たな役割を生みだし進化を加速する</a:t>
            </a:r>
            <a:endParaRPr kumimoji="1" lang="ja-JP" altLang="en-US" sz="2400" b="1" dirty="0">
              <a:solidFill>
                <a:srgbClr val="FFFFFF"/>
              </a:solidFill>
              <a:latin typeface="Meiryo" charset="-128"/>
              <a:ea typeface="Meiryo" charset="-128"/>
              <a:cs typeface="Meiryo" charset="-128"/>
            </a:endParaRPr>
          </a:p>
        </p:txBody>
      </p:sp>
      <p:sp>
        <p:nvSpPr>
          <p:cNvPr id="5" name="正方形/長方形 4"/>
          <p:cNvSpPr/>
          <p:nvPr/>
        </p:nvSpPr>
        <p:spPr>
          <a:xfrm>
            <a:off x="611560"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知的介助</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人間に頼ることなく、学習・判断・決定できるようになる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これまで人間には見えなかったことが見えるようになる</a:t>
            </a:r>
            <a:endParaRPr kumimoji="1" lang="ja-JP" altLang="en-US" sz="1600" dirty="0">
              <a:solidFill>
                <a:srgbClr val="FFFFFF"/>
              </a:solidFill>
              <a:latin typeface="Meiryo" charset="-128"/>
              <a:ea typeface="Meiryo" charset="-128"/>
              <a:cs typeface="Meiryo" charset="-128"/>
            </a:endParaRP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機械が人間に寄り添い、利用者の裾野を拡大し、新たな価値を生みだす</a:t>
            </a:r>
            <a:endParaRPr kumimoji="1" lang="ja-JP" altLang="en-US" sz="1600" dirty="0">
              <a:solidFill>
                <a:srgbClr val="FFFFFF"/>
              </a:solidFill>
              <a:latin typeface="Meiryo" charset="-128"/>
              <a:ea typeface="Meiryo" charset="-128"/>
              <a:cs typeface="Meiryo" charset="-128"/>
            </a:endParaRP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smtClean="0">
                <a:solidFill>
                  <a:schemeClr val="bg1"/>
                </a:solidFill>
                <a:latin typeface="Meiryo" charset="-128"/>
                <a:ea typeface="Meiryo" charset="-128"/>
                <a:cs typeface="Meiryo" charset="-128"/>
              </a:rPr>
              <a:t>人工知能</a:t>
            </a:r>
            <a:r>
              <a:rPr lang="ja-JP" altLang="en-US" sz="2800" dirty="0" smtClean="0">
                <a:solidFill>
                  <a:schemeClr val="bg1"/>
                </a:solidFill>
                <a:latin typeface="Meiryo" charset="-128"/>
                <a:ea typeface="Meiryo" charset="-128"/>
                <a:cs typeface="Meiryo" charset="-128"/>
              </a:rPr>
              <a:t>／</a:t>
            </a:r>
            <a:r>
              <a:rPr lang="en-US" altLang="ja-JP" sz="2800" b="1" dirty="0" smtClean="0">
                <a:solidFill>
                  <a:schemeClr val="bg1"/>
                </a:solidFill>
                <a:latin typeface="Meiryo" charset="-128"/>
                <a:ea typeface="Meiryo" charset="-128"/>
                <a:cs typeface="Meiryo" charset="-128"/>
              </a:rPr>
              <a:t>A</a:t>
            </a:r>
            <a:r>
              <a:rPr lang="en-US" altLang="ja-JP" sz="2800" dirty="0" smtClean="0">
                <a:solidFill>
                  <a:schemeClr val="bg1"/>
                </a:solidFill>
                <a:latin typeface="Meiryo" charset="-128"/>
                <a:ea typeface="Meiryo" charset="-128"/>
                <a:cs typeface="Meiryo" charset="-128"/>
              </a:rPr>
              <a:t>rtificial </a:t>
            </a:r>
            <a:r>
              <a:rPr lang="en-US" altLang="ja-JP" sz="2800" b="1" dirty="0" smtClean="0">
                <a:solidFill>
                  <a:schemeClr val="bg1"/>
                </a:solidFill>
                <a:latin typeface="Meiryo" charset="-128"/>
                <a:ea typeface="Meiryo" charset="-128"/>
                <a:cs typeface="Meiryo" charset="-128"/>
              </a:rPr>
              <a:t>I</a:t>
            </a:r>
            <a:r>
              <a:rPr lang="en-US" altLang="ja-JP" sz="2800" dirty="0" smtClean="0">
                <a:solidFill>
                  <a:schemeClr val="bg1"/>
                </a:solidFill>
                <a:latin typeface="Meiryo" charset="-128"/>
                <a:ea typeface="Meiryo" charset="-128"/>
                <a:cs typeface="Meiryo" charset="-128"/>
              </a:rPr>
              <a:t>ntelligence</a:t>
            </a:r>
          </a:p>
          <a:p>
            <a:pPr algn="ctr"/>
            <a:r>
              <a:rPr kumimoji="1" lang="ja-JP" altLang="en-US" sz="2000" dirty="0" smtClean="0">
                <a:solidFill>
                  <a:schemeClr val="bg1"/>
                </a:solidFill>
                <a:latin typeface="Meiryo" charset="-128"/>
                <a:ea typeface="Meiryo" charset="-128"/>
                <a:cs typeface="Meiryo" charset="-128"/>
              </a:rPr>
              <a:t>人間の知的作業を自動化、知性を拡張する技術</a:t>
            </a:r>
            <a:endParaRPr kumimoji="1" lang="ja-JP" altLang="en-US" sz="2000" dirty="0">
              <a:solidFill>
                <a:schemeClr val="bg1"/>
              </a:solidFill>
              <a:latin typeface="Meiryo" charset="-128"/>
              <a:ea typeface="Meiryo" charset="-128"/>
              <a:cs typeface="Meiryo" charset="-128"/>
            </a:endParaRP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自動車、システムや機器の運用、土木工事など</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医療診断、データサイエンス、各種学問分野など</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smtClean="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9759336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smtClean="0"/>
              <a:t>超高齢化社会を</a:t>
            </a:r>
            <a:r>
              <a:rPr lang="ja-JP" altLang="en-US" dirty="0" smtClean="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smtClean="0">
                <a:solidFill>
                  <a:srgbClr val="FF8000"/>
                </a:solidFill>
                <a:latin typeface="Meiryo" charset="-128"/>
                <a:ea typeface="Meiryo" charset="-128"/>
                <a:cs typeface="Meiryo" charset="-128"/>
              </a:rPr>
              <a:t>人工知能やロボットを積極的に駆使し、労働生産性や</a:t>
            </a:r>
            <a:r>
              <a:rPr kumimoji="1" lang="en-US" altLang="ja-JP" sz="1600" dirty="0" smtClean="0">
                <a:solidFill>
                  <a:srgbClr val="FF8000"/>
                </a:solidFill>
                <a:latin typeface="Meiryo" charset="-128"/>
                <a:ea typeface="Meiryo" charset="-128"/>
                <a:cs typeface="Meiryo" charset="-128"/>
              </a:rPr>
              <a:t>QOL</a:t>
            </a:r>
            <a:r>
              <a:rPr lang="ja-JP" altLang="en-US" sz="1600" dirty="0" smtClean="0">
                <a:solidFill>
                  <a:srgbClr val="FF8000"/>
                </a:solidFill>
                <a:latin typeface="Meiryo" charset="-128"/>
                <a:ea typeface="Meiryo" charset="-128"/>
                <a:cs typeface="Meiryo" charset="-128"/>
              </a:rPr>
              <a:t>（</a:t>
            </a:r>
            <a:r>
              <a:rPr lang="en-US" altLang="ja-JP" sz="1600" dirty="0" smtClean="0">
                <a:solidFill>
                  <a:srgbClr val="FF8000"/>
                </a:solidFill>
                <a:latin typeface="Meiryo" charset="-128"/>
                <a:ea typeface="Meiryo" charset="-128"/>
                <a:cs typeface="Meiryo" charset="-128"/>
              </a:rPr>
              <a:t>Quality of Life</a:t>
            </a:r>
            <a:r>
              <a:rPr lang="ja-JP" altLang="en-US" sz="1600" dirty="0" smtClean="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28431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タイトル 3"/>
          <p:cNvSpPr txBox="1">
            <a:spLocks/>
          </p:cNvSpPr>
          <p:nvPr/>
        </p:nvSpPr>
        <p:spPr>
          <a:xfrm>
            <a:off x="385575" y="1022657"/>
            <a:ext cx="8460000" cy="40324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400" dirty="0" smtClean="0">
                <a:solidFill>
                  <a:schemeClr val="tx1">
                    <a:lumMod val="50000"/>
                    <a:lumOff val="50000"/>
                  </a:schemeClr>
                </a:solidFill>
              </a:rPr>
              <a:t>日本の労働人口の</a:t>
            </a:r>
            <a:r>
              <a:rPr lang="ja-JP" altLang="en-US" sz="2400" b="1" dirty="0" smtClean="0">
                <a:solidFill>
                  <a:srgbClr val="FF0000"/>
                </a:solidFill>
              </a:rPr>
              <a:t>約</a:t>
            </a:r>
            <a:r>
              <a:rPr lang="en-US" altLang="ja-JP" sz="2400" b="1" dirty="0" smtClean="0">
                <a:solidFill>
                  <a:srgbClr val="FF0000"/>
                </a:solidFill>
              </a:rPr>
              <a:t>49</a:t>
            </a:r>
            <a:r>
              <a:rPr lang="ja-JP" altLang="en-US" sz="2400" b="1" dirty="0" smtClean="0">
                <a:solidFill>
                  <a:srgbClr val="FF0000"/>
                </a:solidFill>
              </a:rPr>
              <a:t>％</a:t>
            </a:r>
            <a:r>
              <a:rPr lang="ja-JP" altLang="en-US" sz="2400" dirty="0" smtClean="0">
                <a:solidFill>
                  <a:schemeClr val="tx1">
                    <a:lumMod val="50000"/>
                    <a:lumOff val="50000"/>
                  </a:schemeClr>
                </a:solidFill>
              </a:rPr>
              <a:t>が人工知能やロボット等で代替可能に</a:t>
            </a:r>
            <a:endParaRPr lang="ja-JP" altLang="en-US" sz="2400" dirty="0">
              <a:solidFill>
                <a:schemeClr val="tx1">
                  <a:lumMod val="50000"/>
                  <a:lumOff val="50000"/>
                </a:schemeClr>
              </a:solidFill>
            </a:endParaRPr>
          </a:p>
        </p:txBody>
      </p:sp>
      <p:sp>
        <p:nvSpPr>
          <p:cNvPr id="5" name="テキスト ボックス 4"/>
          <p:cNvSpPr txBox="1"/>
          <p:nvPr/>
        </p:nvSpPr>
        <p:spPr bwMode="auto">
          <a:xfrm>
            <a:off x="390728" y="1700808"/>
            <a:ext cx="8512497" cy="50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r>
              <a:rPr lang="ja-JP" altLang="en-US" sz="1400" dirty="0">
                <a:solidFill>
                  <a:schemeClr val="tx1">
                    <a:lumMod val="50000"/>
                    <a:lumOff val="50000"/>
                  </a:schemeClr>
                </a:solidFill>
                <a:latin typeface="Meiryo" charset="-128"/>
                <a:ea typeface="Meiryo" charset="-128"/>
                <a:cs typeface="Meiryo" charset="-128"/>
              </a:rPr>
              <a:t>国内</a:t>
            </a:r>
            <a:r>
              <a:rPr lang="en-US" altLang="ja-JP" sz="1400" dirty="0">
                <a:solidFill>
                  <a:schemeClr val="tx1">
                    <a:lumMod val="50000"/>
                    <a:lumOff val="50000"/>
                  </a:schemeClr>
                </a:solidFill>
                <a:latin typeface="Meiryo" charset="-128"/>
                <a:ea typeface="Meiryo" charset="-128"/>
                <a:cs typeface="Meiryo" charset="-128"/>
              </a:rPr>
              <a:t>601</a:t>
            </a:r>
            <a:r>
              <a:rPr lang="ja-JP" altLang="en-US" sz="1400" dirty="0">
                <a:solidFill>
                  <a:schemeClr val="tx1">
                    <a:lumMod val="50000"/>
                    <a:lumOff val="50000"/>
                  </a:schemeClr>
                </a:solidFill>
                <a:latin typeface="Meiryo" charset="-128"/>
                <a:ea typeface="Meiryo" charset="-128"/>
                <a:cs typeface="Meiryo" charset="-128"/>
              </a:rPr>
              <a:t>種類の</a:t>
            </a:r>
            <a:r>
              <a:rPr lang="ja-JP" altLang="en-US" sz="1400" dirty="0" smtClean="0">
                <a:solidFill>
                  <a:schemeClr val="tx1">
                    <a:lumMod val="50000"/>
                    <a:lumOff val="50000"/>
                  </a:schemeClr>
                </a:solidFill>
                <a:latin typeface="Meiryo" charset="-128"/>
                <a:ea typeface="Meiryo" charset="-128"/>
                <a:cs typeface="Meiryo" charset="-128"/>
              </a:rPr>
              <a:t>職業に</a:t>
            </a:r>
            <a:r>
              <a:rPr lang="ja-JP" altLang="en-US" sz="1400" dirty="0">
                <a:solidFill>
                  <a:schemeClr val="tx1">
                    <a:lumMod val="50000"/>
                    <a:lumOff val="50000"/>
                  </a:schemeClr>
                </a:solidFill>
                <a:latin typeface="Meiryo" charset="-128"/>
                <a:ea typeface="Meiryo" charset="-128"/>
                <a:cs typeface="Meiryo" charset="-128"/>
              </a:rPr>
              <a:t>ついて、それぞれ人工知能やロボット等で代替される確率を</a:t>
            </a:r>
            <a:r>
              <a:rPr lang="ja-JP" altLang="en-US" sz="1400" dirty="0" smtClean="0">
                <a:solidFill>
                  <a:schemeClr val="tx1">
                    <a:lumMod val="50000"/>
                    <a:lumOff val="50000"/>
                  </a:schemeClr>
                </a:solidFill>
                <a:latin typeface="Meiryo" charset="-128"/>
                <a:ea typeface="Meiryo" charset="-128"/>
                <a:cs typeface="Meiryo" charset="-128"/>
              </a:rPr>
              <a:t>試算し、</a:t>
            </a:r>
            <a:r>
              <a:rPr lang="en-US" altLang="ja-JP" sz="1400" dirty="0" smtClean="0">
                <a:solidFill>
                  <a:schemeClr val="tx1">
                    <a:lumMod val="50000"/>
                    <a:lumOff val="50000"/>
                  </a:schemeClr>
                </a:solidFill>
                <a:latin typeface="Meiryo" charset="-128"/>
                <a:ea typeface="Meiryo" charset="-128"/>
                <a:cs typeface="Meiryo" charset="-128"/>
              </a:rPr>
              <a:t>10</a:t>
            </a:r>
            <a:r>
              <a:rPr lang="ja-JP" altLang="en-US" sz="1400" dirty="0">
                <a:solidFill>
                  <a:schemeClr val="tx1">
                    <a:lumMod val="50000"/>
                    <a:lumOff val="50000"/>
                  </a:schemeClr>
                </a:solidFill>
                <a:latin typeface="Meiryo" charset="-128"/>
                <a:ea typeface="Meiryo" charset="-128"/>
                <a:cs typeface="Meiryo" charset="-128"/>
              </a:rPr>
              <a:t>～</a:t>
            </a:r>
            <a:r>
              <a:rPr lang="en-US" altLang="ja-JP" sz="1400" dirty="0">
                <a:solidFill>
                  <a:schemeClr val="tx1">
                    <a:lumMod val="50000"/>
                    <a:lumOff val="50000"/>
                  </a:schemeClr>
                </a:solidFill>
                <a:latin typeface="Meiryo" charset="-128"/>
                <a:ea typeface="Meiryo" charset="-128"/>
                <a:cs typeface="Meiryo" charset="-128"/>
              </a:rPr>
              <a:t>20</a:t>
            </a:r>
            <a:r>
              <a:rPr lang="ja-JP" altLang="en-US" sz="1400" dirty="0">
                <a:solidFill>
                  <a:schemeClr val="tx1">
                    <a:lumMod val="50000"/>
                    <a:lumOff val="50000"/>
                  </a:schemeClr>
                </a:solidFill>
                <a:latin typeface="Meiryo" charset="-128"/>
                <a:ea typeface="Meiryo" charset="-128"/>
                <a:cs typeface="Meiryo" charset="-128"/>
              </a:rPr>
              <a:t>年後</a:t>
            </a:r>
            <a:r>
              <a:rPr lang="ja-JP" altLang="en-US" sz="1400" dirty="0" smtClean="0">
                <a:solidFill>
                  <a:schemeClr val="tx1">
                    <a:lumMod val="50000"/>
                    <a:lumOff val="50000"/>
                  </a:schemeClr>
                </a:solidFill>
                <a:latin typeface="Meiryo" charset="-128"/>
                <a:ea typeface="Meiryo" charset="-128"/>
                <a:cs typeface="Meiryo" charset="-128"/>
              </a:rPr>
              <a:t>に日本</a:t>
            </a:r>
            <a:r>
              <a:rPr lang="ja-JP" altLang="en-US" sz="1400" dirty="0">
                <a:solidFill>
                  <a:schemeClr val="tx1">
                    <a:lumMod val="50000"/>
                    <a:lumOff val="50000"/>
                  </a:schemeClr>
                </a:solidFill>
                <a:latin typeface="Meiryo" charset="-128"/>
                <a:ea typeface="Meiryo" charset="-128"/>
                <a:cs typeface="Meiryo" charset="-128"/>
              </a:rPr>
              <a:t>の労働人口の</a:t>
            </a:r>
            <a:r>
              <a:rPr lang="ja-JP" altLang="en-US" sz="1400" b="1" dirty="0">
                <a:solidFill>
                  <a:srgbClr val="FF0000"/>
                </a:solidFill>
                <a:latin typeface="Meiryo" charset="-128"/>
                <a:ea typeface="Meiryo" charset="-128"/>
                <a:cs typeface="Meiryo" charset="-128"/>
              </a:rPr>
              <a:t>約</a:t>
            </a:r>
            <a:r>
              <a:rPr lang="en-US" altLang="ja-JP" sz="1400" b="1" dirty="0">
                <a:solidFill>
                  <a:srgbClr val="FF0000"/>
                </a:solidFill>
                <a:latin typeface="Meiryo" charset="-128"/>
                <a:ea typeface="Meiryo" charset="-128"/>
                <a:cs typeface="Meiryo" charset="-128"/>
              </a:rPr>
              <a:t>49</a:t>
            </a:r>
            <a:r>
              <a:rPr lang="ja-JP" altLang="en-US" sz="1400" b="1" dirty="0">
                <a:solidFill>
                  <a:srgbClr val="FF0000"/>
                </a:solidFill>
                <a:latin typeface="Meiryo" charset="-128"/>
                <a:ea typeface="Meiryo" charset="-128"/>
                <a:cs typeface="Meiryo" charset="-128"/>
              </a:rPr>
              <a:t>％</a:t>
            </a:r>
            <a:r>
              <a:rPr lang="ja-JP" altLang="en-US" sz="1400" dirty="0">
                <a:solidFill>
                  <a:schemeClr val="tx1">
                    <a:lumMod val="50000"/>
                    <a:lumOff val="50000"/>
                  </a:schemeClr>
                </a:solidFill>
                <a:latin typeface="Meiryo" charset="-128"/>
                <a:ea typeface="Meiryo" charset="-128"/>
                <a:cs typeface="Meiryo" charset="-128"/>
              </a:rPr>
              <a:t>が就いている職業において、それらに代替することが可能との推計結果</a:t>
            </a:r>
            <a:endParaRPr kumimoji="1" lang="ja-JP" altLang="en-US" sz="1400" dirty="0" smtClean="0">
              <a:solidFill>
                <a:schemeClr val="tx1">
                  <a:lumMod val="50000"/>
                  <a:lumOff val="50000"/>
                </a:schemeClr>
              </a:solidFill>
              <a:latin typeface="Meiryo" charset="-128"/>
              <a:ea typeface="Meiryo" charset="-128"/>
              <a:cs typeface="Meiryo"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25"/>
            <a:ext cx="5715000" cy="3238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テキスト ボックス 6"/>
          <p:cNvSpPr txBox="1"/>
          <p:nvPr/>
        </p:nvSpPr>
        <p:spPr bwMode="auto">
          <a:xfrm>
            <a:off x="539552" y="5737610"/>
            <a:ext cx="7771674" cy="257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ctr"/>
            <a:r>
              <a:rPr lang="ja-JP" altLang="en-US" sz="1200" dirty="0">
                <a:solidFill>
                  <a:schemeClr val="tx1">
                    <a:lumMod val="50000"/>
                    <a:lumOff val="50000"/>
                  </a:schemeClr>
                </a:solidFill>
                <a:latin typeface="Meiryo" charset="-128"/>
                <a:ea typeface="Meiryo" charset="-128"/>
                <a:cs typeface="Meiryo" charset="-128"/>
              </a:rPr>
              <a:t>人工知能やロボット等による代替可能性が高い労働人口の割合（日本、英国、米国の比較</a:t>
            </a:r>
            <a:r>
              <a:rPr lang="ja-JP" altLang="en-US" sz="1200" dirty="0" smtClean="0">
                <a:solidFill>
                  <a:schemeClr val="tx1">
                    <a:lumMod val="50000"/>
                    <a:lumOff val="50000"/>
                  </a:schemeClr>
                </a:solidFill>
                <a:latin typeface="Meiryo" charset="-128"/>
                <a:ea typeface="Meiryo" charset="-128"/>
                <a:cs typeface="Meiryo" charset="-128"/>
              </a:rPr>
              <a:t>）</a:t>
            </a:r>
            <a:endParaRPr lang="ja-JP" altLang="en-US" sz="1200" dirty="0">
              <a:solidFill>
                <a:schemeClr val="tx1">
                  <a:lumMod val="50000"/>
                  <a:lumOff val="50000"/>
                </a:schemeClr>
              </a:solidFill>
              <a:latin typeface="Meiryo" charset="-128"/>
              <a:ea typeface="Meiryo" charset="-128"/>
              <a:cs typeface="Meiryo" charset="-128"/>
            </a:endParaRPr>
          </a:p>
        </p:txBody>
      </p:sp>
      <p:sp>
        <p:nvSpPr>
          <p:cNvPr id="8" name="テキスト ボックス 7"/>
          <p:cNvSpPr txBox="1"/>
          <p:nvPr/>
        </p:nvSpPr>
        <p:spPr bwMode="auto">
          <a:xfrm>
            <a:off x="5105406" y="6309320"/>
            <a:ext cx="3960440" cy="195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r"/>
            <a:r>
              <a:rPr kumimoji="1" lang="ja-JP" altLang="en-US" sz="800" dirty="0" smtClean="0">
                <a:solidFill>
                  <a:schemeClr val="tx1">
                    <a:lumMod val="50000"/>
                    <a:lumOff val="50000"/>
                  </a:schemeClr>
                </a:solidFill>
                <a:latin typeface="Meiryo" charset="-128"/>
                <a:ea typeface="Meiryo" charset="-128"/>
                <a:cs typeface="Meiryo" charset="-128"/>
              </a:rPr>
              <a:t>出所：野村総合研究所 報道発表 </a:t>
            </a:r>
            <a:r>
              <a:rPr kumimoji="1" lang="en-US" altLang="ja-JP" sz="800" dirty="0" smtClean="0">
                <a:solidFill>
                  <a:schemeClr val="tx1">
                    <a:lumMod val="50000"/>
                    <a:lumOff val="50000"/>
                  </a:schemeClr>
                </a:solidFill>
                <a:latin typeface="Meiryo" charset="-128"/>
                <a:ea typeface="Meiryo" charset="-128"/>
                <a:cs typeface="Meiryo" charset="-128"/>
              </a:rPr>
              <a:t>2015.12</a:t>
            </a:r>
            <a:endParaRPr kumimoji="1" lang="ja-JP" altLang="en-US" sz="800" dirty="0" smtClean="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4299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人と人工知知能との関係の築き方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27" y="908720"/>
            <a:ext cx="6337746" cy="5242068"/>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960783" y="6368649"/>
            <a:ext cx="2105063" cy="215444"/>
          </a:xfrm>
          <a:prstGeom prst="rect">
            <a:avLst/>
          </a:prstGeom>
        </p:spPr>
        <p:txBody>
          <a:bodyPr wrap="none">
            <a:spAutoFit/>
          </a:bodyPr>
          <a:lstStyle/>
          <a:p>
            <a:pPr algn="r"/>
            <a:r>
              <a:rPr lang="ja-JP" altLang="en-US" sz="800"/>
              <a:t>https://mirai.doda.jp/theme/ai-robot/calling/</a:t>
            </a:r>
          </a:p>
        </p:txBody>
      </p:sp>
    </p:spTree>
    <p:extLst>
      <p:ext uri="{BB962C8B-B14F-4D97-AF65-F5344CB8AC3E}">
        <p14:creationId xmlns:p14="http://schemas.microsoft.com/office/powerpoint/2010/main" val="1758133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000000"/>
                </a:solidFill>
                <a:latin typeface="メイリオ" charset="-128"/>
              </a:rPr>
              <a:t>スマートマシンに負けない人間の</a:t>
            </a:r>
            <a:r>
              <a:rPr lang="en-US" altLang="ja-JP" dirty="0">
                <a:solidFill>
                  <a:srgbClr val="000000"/>
                </a:solidFill>
                <a:latin typeface="メイリオ" charset="-128"/>
              </a:rPr>
              <a:t>5</a:t>
            </a:r>
            <a:r>
              <a:rPr lang="ja-JP" altLang="en-US" dirty="0">
                <a:solidFill>
                  <a:srgbClr val="000000"/>
                </a:solidFill>
                <a:latin typeface="メイリオ" charset="-128"/>
              </a:rPr>
              <a:t>つの能力と</a:t>
            </a:r>
            <a:r>
              <a:rPr lang="ja-JP" altLang="en-US" dirty="0" smtClean="0">
                <a:solidFill>
                  <a:srgbClr val="000000"/>
                </a:solidFill>
                <a:latin typeface="メイリオ" charset="-128"/>
              </a:rPr>
              <a:t>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p:cNvSpPr/>
          <p:nvPr/>
        </p:nvSpPr>
        <p:spPr>
          <a:xfrm>
            <a:off x="395536" y="1124744"/>
            <a:ext cx="8352927" cy="4462760"/>
          </a:xfrm>
          <a:prstGeom prst="rect">
            <a:avLst/>
          </a:prstGeom>
        </p:spPr>
        <p:txBody>
          <a:bodyPr wrap="square">
            <a:spAutoFit/>
          </a:bodyPr>
          <a:lstStyle/>
          <a:p>
            <a:r>
              <a:rPr lang="ja-JP" altLang="en-US" sz="1400" b="1" u="sng" dirty="0" smtClean="0">
                <a:solidFill>
                  <a:srgbClr val="000000"/>
                </a:solidFill>
                <a:latin typeface="メイリオ" charset="-128"/>
              </a:rPr>
              <a:t>創造力</a:t>
            </a:r>
            <a:endParaRPr lang="ja-JP" altLang="en-US" sz="1400" b="1" u="sng" dirty="0">
              <a:solidFill>
                <a:srgbClr val="000000"/>
              </a:solidFill>
              <a:latin typeface="メイリオ" charset="-128"/>
            </a:endParaRP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新しいものごとを生み出す創造力を持っている。事業の枠組みをデザインし、新しい事業を創造し、ビジネスにつなげていくことができる。新規事業を立ち上げ、そのプロセスや自動化においてスマートマシンを活用しながら、事業をスケールさせていくといったアプローチはあり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交渉能力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ビジネスを進めていく上での対人関係を構築し交渉を進め、事業者同士による提携やサービス連携などエコシステムを形成することができる。通常のルーチンワークはスマートマシンに任せ、人間は、交渉によるビジネス領域を拡大させていく役割が重要とな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リーダーシップ力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には、人を動かすリーダーシップを持っている。</a:t>
            </a:r>
            <a:r>
              <a:rPr lang="en-US" altLang="ja-JP" sz="1000" dirty="0">
                <a:solidFill>
                  <a:srgbClr val="252525"/>
                </a:solidFill>
                <a:latin typeface="メイリオ" charset="-128"/>
              </a:rPr>
              <a:t>Gartner</a:t>
            </a:r>
            <a:r>
              <a:rPr lang="ja-JP" altLang="en-US" sz="1000" dirty="0">
                <a:solidFill>
                  <a:srgbClr val="252525"/>
                </a:solidFill>
                <a:latin typeface="メイリオ" charset="-128"/>
              </a:rPr>
              <a:t>の予測に、ロボットの上司による監視下に置かれる可能性を指摘しているが、データに基づく人間の業務評価の判断の一部をすることができても、リーダシップを発揮することは困難だろう。人間が、リーダシップを発揮することで、組織を動かしてく営みは、人間にしかできな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常識力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常識的な判断をし、事業を進めていくことができる。スマートマシンは常識や道徳観を身につけることは難しい。さらに、日本人には、おもてなしの心をもって、サービスができる点は強みといえ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大局的な視点</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さまざまな経験に基づき、大局的な視点でものごとを判断し、行動することができる。スマートマシンは、学習することで、その分野の専門性を高めていくことができるが、人間のような大局的な視点で判断し行動することは難し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dirty="0">
                <a:solidFill>
                  <a:srgbClr val="000000"/>
                </a:solidFill>
                <a:latin typeface="メイリオ" charset="-128"/>
              </a:rPr>
              <a:t>スマートマシンとの「分業」を想定したキャリアパスを</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により、人間のキャリアパスはよくも悪くも影響を受けていくことになる。</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への置き換えが進むというよりも、スマートマシンが作業できる得意な領域を任せることで、良きパートナーとして、「分業」を進め、より効率的でビジネスを発展させていくことが重要となるだろう。</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は、人間にしかできない能力を高め、中長期的なキャリアパスを考え行動していくことが求められていくだろう。</a:t>
            </a:r>
            <a:endParaRPr lang="ja-JP" altLang="en-US" sz="1000" b="0" i="0" dirty="0">
              <a:solidFill>
                <a:srgbClr val="252525"/>
              </a:solidFill>
              <a:effectLst/>
              <a:latin typeface="メイリオ" charset="-128"/>
            </a:endParaRPr>
          </a:p>
        </p:txBody>
      </p:sp>
      <p:sp>
        <p:nvSpPr>
          <p:cNvPr id="6" name="正方形/長方形 5"/>
          <p:cNvSpPr/>
          <p:nvPr/>
        </p:nvSpPr>
        <p:spPr>
          <a:xfrm>
            <a:off x="7037946" y="784105"/>
            <a:ext cx="2048959" cy="215444"/>
          </a:xfrm>
          <a:prstGeom prst="rect">
            <a:avLst/>
          </a:prstGeom>
        </p:spPr>
        <p:txBody>
          <a:bodyPr wrap="none">
            <a:spAutoFit/>
          </a:bodyPr>
          <a:lstStyle/>
          <a:p>
            <a:pPr algn="r"/>
            <a:r>
              <a:rPr lang="ja-JP" altLang="en-US" sz="800"/>
              <a:t>http://japan.zdnet.com/article/35073187/1/</a:t>
            </a:r>
          </a:p>
        </p:txBody>
      </p:sp>
    </p:spTree>
    <p:extLst>
      <p:ext uri="{BB962C8B-B14F-4D97-AF65-F5344CB8AC3E}">
        <p14:creationId xmlns:p14="http://schemas.microsoft.com/office/powerpoint/2010/main" val="1724706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自律化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96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966215" y="3638135"/>
            <a:ext cx="7195508" cy="283608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74246" y="873255"/>
            <a:ext cx="7195508" cy="281520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973565" y="3661201"/>
            <a:ext cx="7193449" cy="14161"/>
          </a:xfrm>
          <a:prstGeom prst="line">
            <a:avLst/>
          </a:prstGeom>
          <a:ln w="5715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5" name="タイトル 14"/>
          <p:cNvSpPr>
            <a:spLocks noGrp="1"/>
          </p:cNvSpPr>
          <p:nvPr>
            <p:ph type="title"/>
          </p:nvPr>
        </p:nvSpPr>
        <p:spPr/>
        <p:txBody>
          <a:bodyPr/>
          <a:lstStyle/>
          <a:p>
            <a:r>
              <a:rPr kumimoji="1" lang="ja-JP" altLang="en-US" dirty="0" smtClean="0"/>
              <a:t>自動化と自律化の領域</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3" name="正方形/長方形 2"/>
          <p:cNvSpPr/>
          <p:nvPr/>
        </p:nvSpPr>
        <p:spPr>
          <a:xfrm>
            <a:off x="2627784" y="5513699"/>
            <a:ext cx="5533938" cy="9605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smtClean="0">
                <a:solidFill>
                  <a:srgbClr val="FFFFFF"/>
                </a:solidFill>
                <a:latin typeface="Meiryo" charset="-128"/>
                <a:ea typeface="Meiryo" charset="-128"/>
                <a:cs typeface="Meiryo" charset="-128"/>
              </a:rPr>
              <a:t>繰り返し</a:t>
            </a:r>
            <a:endParaRPr kumimoji="1" lang="ja-JP" altLang="en-US" sz="2800" b="1" dirty="0">
              <a:solidFill>
                <a:srgbClr val="FFFFFF"/>
              </a:solidFill>
              <a:latin typeface="Meiryo" charset="-128"/>
              <a:ea typeface="Meiryo" charset="-128"/>
              <a:cs typeface="Meiryo" charset="-128"/>
            </a:endParaRPr>
          </a:p>
        </p:txBody>
      </p:sp>
      <p:sp>
        <p:nvSpPr>
          <p:cNvPr id="4" name="正方形/長方形 3"/>
          <p:cNvSpPr/>
          <p:nvPr/>
        </p:nvSpPr>
        <p:spPr>
          <a:xfrm>
            <a:off x="3563887" y="4575917"/>
            <a:ext cx="4592543" cy="9605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smtClean="0">
                <a:solidFill>
                  <a:srgbClr val="FFFFFF"/>
                </a:solidFill>
                <a:latin typeface="Meiryo" charset="-128"/>
                <a:ea typeface="Meiryo" charset="-128"/>
                <a:cs typeface="Meiryo" charset="-128"/>
              </a:rPr>
              <a:t>ルール</a:t>
            </a:r>
            <a:endParaRPr kumimoji="1" lang="ja-JP" altLang="en-US" sz="2800" b="1" dirty="0">
              <a:solidFill>
                <a:srgbClr val="FFFFFF"/>
              </a:solidFill>
              <a:latin typeface="Meiryo" charset="-128"/>
              <a:ea typeface="Meiryo" charset="-128"/>
              <a:cs typeface="Meiryo" charset="-128"/>
            </a:endParaRPr>
          </a:p>
        </p:txBody>
      </p:sp>
      <p:sp>
        <p:nvSpPr>
          <p:cNvPr id="5" name="正方形/長方形 4"/>
          <p:cNvSpPr/>
          <p:nvPr/>
        </p:nvSpPr>
        <p:spPr>
          <a:xfrm>
            <a:off x="4566615" y="3638135"/>
            <a:ext cx="3595108" cy="960525"/>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smtClean="0">
                <a:solidFill>
                  <a:srgbClr val="FFFFFF"/>
                </a:solidFill>
                <a:latin typeface="Meiryo" charset="-128"/>
                <a:ea typeface="Meiryo" charset="-128"/>
                <a:cs typeface="Meiryo" charset="-128"/>
              </a:rPr>
              <a:t>最適化</a:t>
            </a:r>
            <a:endParaRPr kumimoji="1" lang="ja-JP" altLang="en-US" sz="2800" b="1" dirty="0">
              <a:solidFill>
                <a:srgbClr val="FFFFFF"/>
              </a:solidFill>
              <a:latin typeface="Meiryo" charset="-128"/>
              <a:ea typeface="Meiryo" charset="-128"/>
              <a:cs typeface="Meiryo" charset="-128"/>
            </a:endParaRPr>
          </a:p>
        </p:txBody>
      </p:sp>
      <p:sp>
        <p:nvSpPr>
          <p:cNvPr id="6" name="正方形/長方形 5"/>
          <p:cNvSpPr/>
          <p:nvPr/>
        </p:nvSpPr>
        <p:spPr>
          <a:xfrm>
            <a:off x="5580111" y="2726370"/>
            <a:ext cx="2586903" cy="9605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smtClean="0">
                <a:solidFill>
                  <a:srgbClr val="FFFFFF"/>
                </a:solidFill>
                <a:latin typeface="Meiryo" charset="-128"/>
                <a:ea typeface="Meiryo" charset="-128"/>
                <a:cs typeface="Meiryo" charset="-128"/>
              </a:rPr>
              <a:t>判断</a:t>
            </a:r>
            <a:endParaRPr kumimoji="1" lang="ja-JP" altLang="en-US" sz="2800" b="1" dirty="0">
              <a:solidFill>
                <a:srgbClr val="FFFFFF"/>
              </a:solidFill>
              <a:latin typeface="Meiryo" charset="-128"/>
              <a:ea typeface="Meiryo" charset="-128"/>
              <a:cs typeface="Meiryo" charset="-128"/>
            </a:endParaRPr>
          </a:p>
        </p:txBody>
      </p:sp>
      <p:sp>
        <p:nvSpPr>
          <p:cNvPr id="7" name="正方形/長方形 6"/>
          <p:cNvSpPr/>
          <p:nvPr/>
        </p:nvSpPr>
        <p:spPr>
          <a:xfrm>
            <a:off x="6444208" y="1796553"/>
            <a:ext cx="1712223" cy="96052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smtClean="0">
                <a:solidFill>
                  <a:srgbClr val="FFFFFF"/>
                </a:solidFill>
                <a:latin typeface="Meiryo" charset="-128"/>
                <a:ea typeface="Meiryo" charset="-128"/>
                <a:cs typeface="Meiryo" charset="-128"/>
              </a:rPr>
              <a:t>発見</a:t>
            </a:r>
            <a:endParaRPr kumimoji="1" lang="ja-JP" altLang="en-US" sz="2800" b="1" dirty="0">
              <a:solidFill>
                <a:srgbClr val="FFFFFF"/>
              </a:solidFill>
              <a:latin typeface="Meiryo" charset="-128"/>
              <a:ea typeface="Meiryo" charset="-128"/>
              <a:cs typeface="Meiryo" charset="-128"/>
            </a:endParaRPr>
          </a:p>
        </p:txBody>
      </p:sp>
      <p:sp>
        <p:nvSpPr>
          <p:cNvPr id="10" name="テキスト ボックス 9"/>
          <p:cNvSpPr txBox="1"/>
          <p:nvPr/>
        </p:nvSpPr>
        <p:spPr>
          <a:xfrm>
            <a:off x="973565" y="4606317"/>
            <a:ext cx="1569660" cy="892552"/>
          </a:xfrm>
          <a:prstGeom prst="rect">
            <a:avLst/>
          </a:prstGeom>
          <a:noFill/>
        </p:spPr>
        <p:txBody>
          <a:bodyPr wrap="none" rtlCol="0">
            <a:spAutoFit/>
          </a:bodyPr>
          <a:lstStyle/>
          <a:p>
            <a:pPr algn="ctr"/>
            <a:r>
              <a:rPr kumimoji="1" lang="ja-JP" altLang="en-US" sz="3600" b="1" dirty="0" smtClean="0">
                <a:solidFill>
                  <a:srgbClr val="0070C0"/>
                </a:solidFill>
                <a:latin typeface="Meiryo" charset="-128"/>
                <a:ea typeface="Meiryo" charset="-128"/>
                <a:cs typeface="Meiryo" charset="-128"/>
              </a:rPr>
              <a:t>自動化</a:t>
            </a:r>
            <a:endParaRPr kumimoji="1" lang="en-US" altLang="ja-JP" sz="3600" b="1" dirty="0" smtClean="0">
              <a:solidFill>
                <a:srgbClr val="0070C0"/>
              </a:solidFill>
              <a:latin typeface="Meiryo" charset="-128"/>
              <a:ea typeface="Meiryo" charset="-128"/>
              <a:cs typeface="Meiryo" charset="-128"/>
            </a:endParaRPr>
          </a:p>
          <a:p>
            <a:pPr algn="ctr"/>
            <a:r>
              <a:rPr lang="en-US" altLang="ja-JP" sz="1600" b="1" dirty="0" smtClean="0">
                <a:solidFill>
                  <a:srgbClr val="0070C0"/>
                </a:solidFill>
                <a:latin typeface="Meiryo" charset="-128"/>
                <a:ea typeface="Meiryo" charset="-128"/>
                <a:cs typeface="Meiryo" charset="-128"/>
              </a:rPr>
              <a:t>Automation</a:t>
            </a:r>
            <a:endParaRPr kumimoji="1" lang="ja-JP" altLang="en-US" sz="1600" b="1" dirty="0">
              <a:solidFill>
                <a:srgbClr val="0070C0"/>
              </a:solidFill>
              <a:latin typeface="Meiryo" charset="-128"/>
              <a:ea typeface="Meiryo" charset="-128"/>
              <a:cs typeface="Meiryo" charset="-128"/>
            </a:endParaRPr>
          </a:p>
        </p:txBody>
      </p:sp>
      <p:sp>
        <p:nvSpPr>
          <p:cNvPr id="11" name="テキスト ボックス 10"/>
          <p:cNvSpPr txBox="1"/>
          <p:nvPr/>
        </p:nvSpPr>
        <p:spPr>
          <a:xfrm>
            <a:off x="966215" y="1812225"/>
            <a:ext cx="1569660" cy="892552"/>
          </a:xfrm>
          <a:prstGeom prst="rect">
            <a:avLst/>
          </a:prstGeom>
          <a:noFill/>
        </p:spPr>
        <p:txBody>
          <a:bodyPr wrap="none" rtlCol="0">
            <a:spAutoFit/>
          </a:bodyPr>
          <a:lstStyle/>
          <a:p>
            <a:pPr algn="ctr"/>
            <a:r>
              <a:rPr kumimoji="1" lang="ja-JP" altLang="en-US" sz="3600" b="1" dirty="0" smtClean="0">
                <a:solidFill>
                  <a:schemeClr val="accent3">
                    <a:lumMod val="75000"/>
                  </a:schemeClr>
                </a:solidFill>
                <a:latin typeface="Meiryo" charset="-128"/>
                <a:ea typeface="Meiryo" charset="-128"/>
                <a:cs typeface="Meiryo" charset="-128"/>
              </a:rPr>
              <a:t>自律化</a:t>
            </a:r>
            <a:endParaRPr kumimoji="1" lang="en-US" altLang="ja-JP" sz="3600" b="1" dirty="0" smtClean="0">
              <a:solidFill>
                <a:schemeClr val="accent3">
                  <a:lumMod val="75000"/>
                </a:schemeClr>
              </a:solidFill>
              <a:latin typeface="Meiryo" charset="-128"/>
              <a:ea typeface="Meiryo" charset="-128"/>
              <a:cs typeface="Meiryo" charset="-128"/>
            </a:endParaRPr>
          </a:p>
          <a:p>
            <a:pPr algn="ctr"/>
            <a:r>
              <a:rPr lang="en-US" altLang="ja-JP" sz="1600" b="1" dirty="0" smtClean="0">
                <a:solidFill>
                  <a:schemeClr val="accent3">
                    <a:lumMod val="75000"/>
                  </a:schemeClr>
                </a:solidFill>
                <a:latin typeface="Meiryo" charset="-128"/>
                <a:ea typeface="Meiryo" charset="-128"/>
                <a:cs typeface="Meiryo" charset="-128"/>
              </a:rPr>
              <a:t>Autonomous</a:t>
            </a:r>
            <a:endParaRPr kumimoji="1" lang="ja-JP" altLang="en-US" sz="1600" b="1" dirty="0">
              <a:solidFill>
                <a:schemeClr val="accent3">
                  <a:lumMod val="75000"/>
                </a:schemeClr>
              </a:solidFill>
              <a:latin typeface="Meiryo" charset="-128"/>
              <a:ea typeface="Meiryo" charset="-128"/>
              <a:cs typeface="Meiryo" charset="-128"/>
            </a:endParaRPr>
          </a:p>
        </p:txBody>
      </p:sp>
      <p:sp>
        <p:nvSpPr>
          <p:cNvPr id="14" name="正方形/長方形 13"/>
          <p:cNvSpPr/>
          <p:nvPr/>
        </p:nvSpPr>
        <p:spPr>
          <a:xfrm>
            <a:off x="7236296" y="861722"/>
            <a:ext cx="920135" cy="96052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創造</a:t>
            </a:r>
            <a:endParaRPr lang="en-US" altLang="ja-JP" sz="2400" b="1" dirty="0" smtClean="0">
              <a:solidFill>
                <a:srgbClr val="FFFFFF"/>
              </a:solidFill>
              <a:latin typeface="Meiryo" charset="-128"/>
              <a:ea typeface="Meiryo" charset="-128"/>
              <a:cs typeface="Meiryo" charset="-128"/>
            </a:endParaRPr>
          </a:p>
          <a:p>
            <a:pPr algn="ctr"/>
            <a:r>
              <a:rPr kumimoji="1" lang="ja-JP" altLang="en-US" sz="2400" b="1" dirty="0" smtClean="0">
                <a:solidFill>
                  <a:srgbClr val="FFFFFF"/>
                </a:solidFill>
                <a:latin typeface="Meiryo" charset="-128"/>
                <a:ea typeface="Meiryo" charset="-128"/>
                <a:cs typeface="Meiryo" charset="-128"/>
              </a:rPr>
              <a:t>発明</a:t>
            </a:r>
            <a:endParaRPr kumimoji="1" lang="ja-JP" altLang="en-US" sz="2400" b="1" dirty="0">
              <a:solidFill>
                <a:srgbClr val="FFFFFF"/>
              </a:solidFill>
              <a:latin typeface="Meiryo" charset="-128"/>
              <a:ea typeface="Meiryo" charset="-128"/>
              <a:cs typeface="Meiryo" charset="-128"/>
            </a:endParaRPr>
          </a:p>
        </p:txBody>
      </p:sp>
      <p:pic>
        <p:nvPicPr>
          <p:cNvPr id="13" name="図 12"/>
          <p:cNvPicPr>
            <a:picLocks noChangeAspect="1"/>
          </p:cNvPicPr>
          <p:nvPr/>
        </p:nvPicPr>
        <p:blipFill>
          <a:blip r:embed="rId2"/>
          <a:stretch>
            <a:fillRect/>
          </a:stretch>
        </p:blipFill>
        <p:spPr>
          <a:xfrm>
            <a:off x="4788024" y="949619"/>
            <a:ext cx="1495832" cy="1625904"/>
          </a:xfrm>
          <a:prstGeom prst="rect">
            <a:avLst/>
          </a:prstGeom>
        </p:spPr>
      </p:pic>
      <p:pic>
        <p:nvPicPr>
          <p:cNvPr id="16" name="図 15"/>
          <p:cNvPicPr>
            <a:picLocks noChangeAspect="1"/>
          </p:cNvPicPr>
          <p:nvPr/>
        </p:nvPicPr>
        <p:blipFill>
          <a:blip r:embed="rId3"/>
          <a:stretch>
            <a:fillRect/>
          </a:stretch>
        </p:blipFill>
        <p:spPr>
          <a:xfrm>
            <a:off x="3209377" y="3774679"/>
            <a:ext cx="1848672" cy="1445662"/>
          </a:xfrm>
          <a:prstGeom prst="rect">
            <a:avLst/>
          </a:prstGeom>
        </p:spPr>
      </p:pic>
      <p:pic>
        <p:nvPicPr>
          <p:cNvPr id="18" name="図 17"/>
          <p:cNvPicPr>
            <a:picLocks noChangeAspect="1"/>
          </p:cNvPicPr>
          <p:nvPr/>
        </p:nvPicPr>
        <p:blipFill>
          <a:blip r:embed="rId4"/>
          <a:stretch>
            <a:fillRect/>
          </a:stretch>
        </p:blipFill>
        <p:spPr>
          <a:xfrm>
            <a:off x="6466811" y="4727455"/>
            <a:ext cx="1538970" cy="1542827"/>
          </a:xfrm>
          <a:prstGeom prst="rect">
            <a:avLst/>
          </a:prstGeom>
        </p:spPr>
      </p:pic>
    </p:spTree>
    <p:extLst>
      <p:ext uri="{BB962C8B-B14F-4D97-AF65-F5344CB8AC3E}">
        <p14:creationId xmlns:p14="http://schemas.microsoft.com/office/powerpoint/2010/main" val="481200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自動化と自律化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ホームベース 3"/>
          <p:cNvSpPr/>
          <p:nvPr/>
        </p:nvSpPr>
        <p:spPr>
          <a:xfrm>
            <a:off x="7236296" y="1921691"/>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5" name="ホームベース 4"/>
          <p:cNvSpPr/>
          <p:nvPr/>
        </p:nvSpPr>
        <p:spPr>
          <a:xfrm>
            <a:off x="5314538" y="1921691"/>
            <a:ext cx="213778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　プログラム</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（人間による修正・最適化）</a:t>
            </a:r>
            <a:endParaRPr kumimoji="1" lang="en-US" altLang="ja-JP" sz="800" dirty="0" smtClean="0">
              <a:solidFill>
                <a:srgbClr val="FFFFFF"/>
              </a:solidFill>
              <a:latin typeface="Meiryo" charset="-128"/>
              <a:ea typeface="Meiryo" charset="-128"/>
              <a:cs typeface="Meiryo" charset="-128"/>
            </a:endParaRPr>
          </a:p>
        </p:txBody>
      </p:sp>
      <p:sp>
        <p:nvSpPr>
          <p:cNvPr id="6" name="ホームベース 5"/>
          <p:cNvSpPr/>
          <p:nvPr/>
        </p:nvSpPr>
        <p:spPr>
          <a:xfrm>
            <a:off x="3549669" y="1921691"/>
            <a:ext cx="204466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（経験や知見）</a:t>
            </a:r>
            <a:endParaRPr kumimoji="1" lang="en-US" altLang="ja-JP" sz="800" dirty="0" smtClean="0">
              <a:solidFill>
                <a:srgbClr val="FFFFFF"/>
              </a:solidFill>
              <a:latin typeface="Meiryo" charset="-128"/>
              <a:ea typeface="Meiryo" charset="-128"/>
              <a:cs typeface="Meiryo" charset="-128"/>
            </a:endParaRPr>
          </a:p>
        </p:txBody>
      </p:sp>
      <p:sp>
        <p:nvSpPr>
          <p:cNvPr id="7" name="ホームベース 6"/>
          <p:cNvSpPr/>
          <p:nvPr/>
        </p:nvSpPr>
        <p:spPr>
          <a:xfrm>
            <a:off x="2063833" y="1921691"/>
            <a:ext cx="1773867"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データの取得</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（体験・実測）</a:t>
            </a:r>
            <a:endParaRPr kumimoji="1" lang="ja-JP" altLang="en-US" sz="800" dirty="0">
              <a:solidFill>
                <a:srgbClr val="FFFFFF"/>
              </a:solidFill>
              <a:latin typeface="Meiryo" charset="-128"/>
              <a:ea typeface="Meiryo" charset="-128"/>
              <a:cs typeface="Meiryo" charset="-128"/>
            </a:endParaRPr>
          </a:p>
        </p:txBody>
      </p:sp>
      <p:sp>
        <p:nvSpPr>
          <p:cNvPr id="8" name="ホームベース 7"/>
          <p:cNvSpPr/>
          <p:nvPr/>
        </p:nvSpPr>
        <p:spPr>
          <a:xfrm>
            <a:off x="586996" y="1921691"/>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sp>
        <p:nvSpPr>
          <p:cNvPr id="9" name="ホームベース 8"/>
          <p:cNvSpPr/>
          <p:nvPr/>
        </p:nvSpPr>
        <p:spPr>
          <a:xfrm>
            <a:off x="7236296" y="4452496"/>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5314538" y="4452496"/>
            <a:ext cx="213778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プログラム</a:t>
            </a:r>
            <a:endParaRPr kumimoji="1"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（機械学習による修正・最適化）</a:t>
            </a:r>
            <a:endParaRPr kumimoji="1" lang="ja-JP" altLang="en-US" sz="800" dirty="0">
              <a:solidFill>
                <a:srgbClr val="FFFFFF"/>
              </a:solidFill>
              <a:latin typeface="Meiryo" charset="-128"/>
              <a:ea typeface="Meiryo" charset="-128"/>
              <a:cs typeface="Meiryo" charset="-128"/>
            </a:endParaRPr>
          </a:p>
        </p:txBody>
      </p:sp>
      <p:sp>
        <p:nvSpPr>
          <p:cNvPr id="11" name="ホームベース 10"/>
          <p:cNvSpPr/>
          <p:nvPr/>
        </p:nvSpPr>
        <p:spPr>
          <a:xfrm>
            <a:off x="3549669" y="4452496"/>
            <a:ext cx="204466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（機械学習やシミュレーション）</a:t>
            </a:r>
            <a:endParaRPr kumimoji="1" lang="en-US" altLang="ja-JP" sz="800" dirty="0" smtClean="0">
              <a:solidFill>
                <a:srgbClr val="FFFFFF"/>
              </a:solidFill>
              <a:latin typeface="Meiryo" charset="-128"/>
              <a:ea typeface="Meiryo" charset="-128"/>
              <a:cs typeface="Meiryo" charset="-128"/>
            </a:endParaRPr>
          </a:p>
        </p:txBody>
      </p:sp>
      <p:sp>
        <p:nvSpPr>
          <p:cNvPr id="12" name="ホームベース 11"/>
          <p:cNvSpPr/>
          <p:nvPr/>
        </p:nvSpPr>
        <p:spPr>
          <a:xfrm>
            <a:off x="2063833" y="4452496"/>
            <a:ext cx="1773867"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データの取得</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（センサー）</a:t>
            </a:r>
            <a:endParaRPr kumimoji="1" lang="en-US" altLang="ja-JP" sz="800" dirty="0" smtClean="0">
              <a:solidFill>
                <a:srgbClr val="FFFFFF"/>
              </a:solidFill>
              <a:latin typeface="Meiryo" charset="-128"/>
              <a:ea typeface="Meiryo" charset="-128"/>
              <a:cs typeface="Meiryo" charset="-128"/>
            </a:endParaRPr>
          </a:p>
        </p:txBody>
      </p:sp>
      <p:sp>
        <p:nvSpPr>
          <p:cNvPr id="13" name="ホームベース 12"/>
          <p:cNvSpPr/>
          <p:nvPr/>
        </p:nvSpPr>
        <p:spPr>
          <a:xfrm>
            <a:off x="586996" y="4452496"/>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grpSp>
        <p:nvGrpSpPr>
          <p:cNvPr id="14" name="図形グループ 13"/>
          <p:cNvGrpSpPr/>
          <p:nvPr/>
        </p:nvGrpSpPr>
        <p:grpSpPr>
          <a:xfrm>
            <a:off x="4419439" y="1173723"/>
            <a:ext cx="305122" cy="634061"/>
            <a:chOff x="1946324" y="4125162"/>
            <a:chExt cx="969964" cy="2007872"/>
          </a:xfrm>
          <a:solidFill>
            <a:srgbClr val="0070C0"/>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 name="図 1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60541" y="5532961"/>
            <a:ext cx="618118" cy="578267"/>
          </a:xfrm>
          <a:prstGeom prst="rect">
            <a:avLst/>
          </a:prstGeom>
          <a:effectLst>
            <a:outerShdw blurRad="50800" dist="38100" dir="2700000" algn="tl" rotWithShape="0">
              <a:prstClr val="black">
                <a:alpha val="40000"/>
              </a:prstClr>
            </a:outerShdw>
          </a:effectLst>
        </p:spPr>
      </p:pic>
      <p:cxnSp>
        <p:nvCxnSpPr>
          <p:cNvPr id="23" name="曲線コネクタ 22"/>
          <p:cNvCxnSpPr>
            <a:stCxn id="4" idx="2"/>
            <a:endCxn id="7" idx="2"/>
          </p:cNvCxnSpPr>
          <p:nvPr/>
        </p:nvCxnSpPr>
        <p:spPr>
          <a:xfrm rot="5400000">
            <a:off x="5205098" y="315432"/>
            <a:ext cx="12700" cy="4940710"/>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曲線コネクタ 25"/>
          <p:cNvCxnSpPr>
            <a:stCxn id="7" idx="0"/>
            <a:endCxn id="8" idx="0"/>
          </p:cNvCxnSpPr>
          <p:nvPr/>
        </p:nvCxnSpPr>
        <p:spPr>
          <a:xfrm rot="16200000" flipV="1">
            <a:off x="1992908" y="1179855"/>
            <a:ext cx="12700" cy="1483671"/>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曲線コネクタ 33"/>
          <p:cNvCxnSpPr>
            <a:stCxn id="9" idx="0"/>
            <a:endCxn id="12" idx="0"/>
          </p:cNvCxnSpPr>
          <p:nvPr/>
        </p:nvCxnSpPr>
        <p:spPr>
          <a:xfrm rot="16200000" flipV="1">
            <a:off x="5205098" y="1982141"/>
            <a:ext cx="12700" cy="4940710"/>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曲線コネクタ 34"/>
          <p:cNvCxnSpPr>
            <a:stCxn id="12" idx="2"/>
            <a:endCxn id="13" idx="2"/>
          </p:cNvCxnSpPr>
          <p:nvPr/>
        </p:nvCxnSpPr>
        <p:spPr>
          <a:xfrm rot="5400000">
            <a:off x="1992908" y="4574757"/>
            <a:ext cx="12700" cy="1483671"/>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451432" y="5728584"/>
            <a:ext cx="2031325" cy="369332"/>
          </a:xfrm>
          <a:prstGeom prst="rect">
            <a:avLst/>
          </a:prstGeom>
          <a:noFill/>
        </p:spPr>
        <p:txBody>
          <a:bodyPr wrap="none" rtlCol="0">
            <a:spAutoFit/>
          </a:bodyPr>
          <a:lstStyle/>
          <a:p>
            <a:r>
              <a:rPr kumimoji="1" lang="ja-JP" altLang="en-US" b="1" dirty="0" smtClean="0">
                <a:solidFill>
                  <a:srgbClr val="00B050"/>
                </a:solidFill>
                <a:latin typeface="Meiryo" charset="-128"/>
                <a:ea typeface="Meiryo" charset="-128"/>
                <a:cs typeface="Meiryo" charset="-128"/>
              </a:rPr>
              <a:t>自律化</a:t>
            </a:r>
            <a:r>
              <a:rPr kumimoji="1" lang="ja-JP" altLang="en-US" dirty="0" smtClean="0">
                <a:solidFill>
                  <a:srgbClr val="00B050"/>
                </a:solidFill>
                <a:latin typeface="Meiryo" charset="-128"/>
                <a:ea typeface="Meiryo" charset="-128"/>
                <a:cs typeface="Meiryo" charset="-128"/>
              </a:rPr>
              <a:t>された工程</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451431" y="1260379"/>
            <a:ext cx="2031325" cy="369332"/>
          </a:xfrm>
          <a:prstGeom prst="rect">
            <a:avLst/>
          </a:prstGeom>
          <a:noFill/>
        </p:spPr>
        <p:txBody>
          <a:bodyPr wrap="none" rtlCol="0">
            <a:spAutoFit/>
          </a:bodyPr>
          <a:lstStyle/>
          <a:p>
            <a:r>
              <a:rPr kumimoji="1" lang="ja-JP" altLang="en-US" b="1" dirty="0" smtClean="0">
                <a:solidFill>
                  <a:srgbClr val="3366FF"/>
                </a:solidFill>
                <a:latin typeface="Meiryo" charset="-128"/>
                <a:ea typeface="Meiryo" charset="-128"/>
                <a:cs typeface="Meiryo" charset="-128"/>
              </a:rPr>
              <a:t>自動化</a:t>
            </a:r>
            <a:r>
              <a:rPr kumimoji="1" lang="ja-JP" altLang="en-US" dirty="0" smtClean="0">
                <a:solidFill>
                  <a:srgbClr val="3366FF"/>
                </a:solidFill>
                <a:latin typeface="Meiryo" charset="-128"/>
                <a:ea typeface="Meiryo" charset="-128"/>
                <a:cs typeface="Meiryo" charset="-128"/>
              </a:rPr>
              <a:t>された工程</a:t>
            </a:r>
            <a:endParaRPr kumimoji="1" lang="ja-JP" altLang="en-US" dirty="0">
              <a:solidFill>
                <a:srgbClr val="3366FF"/>
              </a:solidFill>
              <a:latin typeface="Meiryo" charset="-128"/>
              <a:ea typeface="Meiryo" charset="-128"/>
              <a:cs typeface="Meiryo" charset="-128"/>
            </a:endParaRPr>
          </a:p>
        </p:txBody>
      </p:sp>
      <p:grpSp>
        <p:nvGrpSpPr>
          <p:cNvPr id="59" name="図形グループ 58"/>
          <p:cNvGrpSpPr/>
          <p:nvPr/>
        </p:nvGrpSpPr>
        <p:grpSpPr>
          <a:xfrm>
            <a:off x="7380312" y="3146965"/>
            <a:ext cx="864095" cy="1005836"/>
            <a:chOff x="921147" y="2673903"/>
            <a:chExt cx="2035043" cy="2195257"/>
          </a:xfrm>
        </p:grpSpPr>
        <p:sp>
          <p:nvSpPr>
            <p:cNvPr id="60" name="台形 59"/>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2" name="図形グループ 61"/>
            <p:cNvGrpSpPr/>
            <p:nvPr/>
          </p:nvGrpSpPr>
          <p:grpSpPr>
            <a:xfrm rot="18523230">
              <a:off x="289583" y="3305467"/>
              <a:ext cx="1602719" cy="339591"/>
              <a:chOff x="1084045" y="2295821"/>
              <a:chExt cx="1399064" cy="288032"/>
            </a:xfrm>
          </p:grpSpPr>
          <p:grpSp>
            <p:nvGrpSpPr>
              <p:cNvPr id="67" name="図形グループ 66"/>
              <p:cNvGrpSpPr/>
              <p:nvPr/>
            </p:nvGrpSpPr>
            <p:grpSpPr>
              <a:xfrm>
                <a:off x="1084045" y="2295821"/>
                <a:ext cx="1399064" cy="288032"/>
                <a:chOff x="531457" y="2456892"/>
                <a:chExt cx="1399064" cy="288032"/>
              </a:xfrm>
            </p:grpSpPr>
            <p:sp>
              <p:nvSpPr>
                <p:cNvPr id="69" name="正方形/長方形 68"/>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8" name="円/楕円 6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円/楕円 62"/>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台形 65"/>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38277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a:off x="4572000" y="985142"/>
            <a:ext cx="0" cy="5463779"/>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1310375" y="3781207"/>
            <a:ext cx="6672394" cy="2"/>
          </a:xfrm>
          <a:prstGeom prst="straightConnector1">
            <a:avLst/>
          </a:prstGeom>
          <a:ln w="57150">
            <a:solidFill>
              <a:srgbClr val="3366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正方形/長方形 40"/>
          <p:cNvSpPr/>
          <p:nvPr/>
        </p:nvSpPr>
        <p:spPr>
          <a:xfrm>
            <a:off x="3166589" y="1262141"/>
            <a:ext cx="4591006" cy="4909782"/>
          </a:xfrm>
          <a:prstGeom prst="rect">
            <a:avLst/>
          </a:prstGeom>
          <a:solidFill>
            <a:srgbClr val="92D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98267" y="1338855"/>
            <a:ext cx="1846406" cy="4756352"/>
          </a:xfrm>
          <a:prstGeom prst="rect">
            <a:avLst/>
          </a:prstGeom>
          <a:solidFill>
            <a:srgbClr val="00B0F0">
              <a:alpha val="5137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自動化と自律化の目指す方向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22" name="テキスト ボックス 21"/>
          <p:cNvSpPr txBox="1"/>
          <p:nvPr/>
        </p:nvSpPr>
        <p:spPr>
          <a:xfrm>
            <a:off x="4171890" y="782363"/>
            <a:ext cx="800219" cy="276999"/>
          </a:xfrm>
          <a:prstGeom prst="rect">
            <a:avLst/>
          </a:prstGeom>
          <a:noFill/>
        </p:spPr>
        <p:txBody>
          <a:bodyPr wrap="none" rtlCol="0">
            <a:spAutoFit/>
          </a:bodyPr>
          <a:lstStyle/>
          <a:p>
            <a:pPr algn="ctr"/>
            <a:r>
              <a:rPr kumimoji="1" lang="ja-JP" altLang="en-US" sz="1200" smtClean="0">
                <a:solidFill>
                  <a:srgbClr val="00B050"/>
                </a:solidFill>
                <a:latin typeface="Meiryo" charset="-128"/>
                <a:ea typeface="Meiryo" charset="-128"/>
                <a:cs typeface="Meiryo" charset="-128"/>
              </a:rPr>
              <a:t>全体最適</a:t>
            </a:r>
            <a:endParaRPr kumimoji="1" lang="ja-JP" altLang="en-US" sz="1200" dirty="0">
              <a:solidFill>
                <a:srgbClr val="00B050"/>
              </a:solidFill>
              <a:latin typeface="Meiryo" charset="-128"/>
              <a:ea typeface="Meiryo" charset="-128"/>
              <a:cs typeface="Meiryo" charset="-128"/>
            </a:endParaRPr>
          </a:p>
        </p:txBody>
      </p:sp>
      <p:sp>
        <p:nvSpPr>
          <p:cNvPr id="23" name="テキスト ボックス 22"/>
          <p:cNvSpPr txBox="1"/>
          <p:nvPr/>
        </p:nvSpPr>
        <p:spPr>
          <a:xfrm>
            <a:off x="4171890" y="6409660"/>
            <a:ext cx="800219" cy="276999"/>
          </a:xfrm>
          <a:prstGeom prst="rect">
            <a:avLst/>
          </a:prstGeom>
          <a:noFill/>
        </p:spPr>
        <p:txBody>
          <a:bodyPr wrap="none" rtlCol="0">
            <a:spAutoFit/>
          </a:bodyPr>
          <a:lstStyle/>
          <a:p>
            <a:pPr algn="ctr"/>
            <a:r>
              <a:rPr kumimoji="1" lang="ja-JP" altLang="en-US" sz="1200" dirty="0" smtClean="0">
                <a:solidFill>
                  <a:srgbClr val="00B050"/>
                </a:solidFill>
                <a:latin typeface="Meiryo" charset="-128"/>
                <a:ea typeface="Meiryo" charset="-128"/>
                <a:cs typeface="Meiryo" charset="-128"/>
              </a:rPr>
              <a:t>個別最適</a:t>
            </a:r>
            <a:endParaRPr kumimoji="1" lang="ja-JP" altLang="en-US" sz="1200" dirty="0">
              <a:solidFill>
                <a:srgbClr val="00B050"/>
              </a:solidFill>
              <a:latin typeface="Meiryo" charset="-128"/>
              <a:ea typeface="Meiryo" charset="-128"/>
              <a:cs typeface="Meiryo" charset="-128"/>
            </a:endParaRPr>
          </a:p>
        </p:txBody>
      </p:sp>
      <p:sp>
        <p:nvSpPr>
          <p:cNvPr id="24" name="テキスト ボックス 23"/>
          <p:cNvSpPr txBox="1"/>
          <p:nvPr/>
        </p:nvSpPr>
        <p:spPr>
          <a:xfrm>
            <a:off x="737190" y="3642707"/>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抵効率</a:t>
            </a:r>
            <a:endParaRPr kumimoji="1" lang="ja-JP" altLang="en-US" sz="1200" dirty="0">
              <a:solidFill>
                <a:srgbClr val="3366FF"/>
              </a:solidFill>
              <a:latin typeface="Meiryo" charset="-128"/>
              <a:ea typeface="Meiryo" charset="-128"/>
              <a:cs typeface="Meiryo" charset="-128"/>
            </a:endParaRPr>
          </a:p>
        </p:txBody>
      </p:sp>
      <p:sp>
        <p:nvSpPr>
          <p:cNvPr id="25" name="テキスト ボックス 24"/>
          <p:cNvSpPr txBox="1"/>
          <p:nvPr/>
        </p:nvSpPr>
        <p:spPr>
          <a:xfrm>
            <a:off x="7929633" y="3648440"/>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高効率</a:t>
            </a:r>
            <a:endParaRPr kumimoji="1" lang="ja-JP" altLang="en-US" sz="1200" dirty="0">
              <a:solidFill>
                <a:srgbClr val="3366FF"/>
              </a:solidFill>
              <a:latin typeface="Meiryo" charset="-128"/>
              <a:ea typeface="Meiryo" charset="-128"/>
              <a:cs typeface="Meiryo" charset="-128"/>
            </a:endParaRPr>
          </a:p>
        </p:txBody>
      </p:sp>
      <p:sp>
        <p:nvSpPr>
          <p:cNvPr id="26" name="円/楕円 25"/>
          <p:cNvSpPr/>
          <p:nvPr/>
        </p:nvSpPr>
        <p:spPr>
          <a:xfrm>
            <a:off x="1816439" y="4492839"/>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円/楕円 26"/>
          <p:cNvSpPr/>
          <p:nvPr/>
        </p:nvSpPr>
        <p:spPr>
          <a:xfrm>
            <a:off x="4037570" y="1849598"/>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円/楕円 28"/>
          <p:cNvSpPr/>
          <p:nvPr/>
        </p:nvSpPr>
        <p:spPr>
          <a:xfrm>
            <a:off x="6237996" y="4492839"/>
            <a:ext cx="1080120" cy="1083990"/>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31" name="曲線コネクタ 30"/>
          <p:cNvCxnSpPr>
            <a:stCxn id="26" idx="0"/>
            <a:endCxn id="27" idx="2"/>
          </p:cNvCxnSpPr>
          <p:nvPr/>
        </p:nvCxnSpPr>
        <p:spPr>
          <a:xfrm rot="5400000" flipH="1" flipV="1">
            <a:off x="2146411" y="2601681"/>
            <a:ext cx="2101246" cy="1681071"/>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曲線コネクタ 31"/>
          <p:cNvCxnSpPr>
            <a:stCxn id="27" idx="6"/>
            <a:endCxn id="29" idx="0"/>
          </p:cNvCxnSpPr>
          <p:nvPr/>
        </p:nvCxnSpPr>
        <p:spPr>
          <a:xfrm>
            <a:off x="5117690" y="2391593"/>
            <a:ext cx="1660366" cy="2101246"/>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6536677" y="3250292"/>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自律化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3" name="テキスト ボックス 52"/>
          <p:cNvSpPr txBox="1"/>
          <p:nvPr/>
        </p:nvSpPr>
        <p:spPr>
          <a:xfrm>
            <a:off x="3198797" y="1336943"/>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自動化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5" name="テキスト ボックス 64"/>
          <p:cNvSpPr txBox="1"/>
          <p:nvPr/>
        </p:nvSpPr>
        <p:spPr>
          <a:xfrm>
            <a:off x="3752795" y="3063731"/>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標準化により</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全体最適を目指す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6" name="テキスト ボックス 65"/>
          <p:cNvSpPr txBox="1"/>
          <p:nvPr/>
        </p:nvSpPr>
        <p:spPr>
          <a:xfrm>
            <a:off x="5897861" y="5621773"/>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効率を高めつつ</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個別最適を目指す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8" name="円/楕円 67"/>
          <p:cNvSpPr/>
          <p:nvPr/>
        </p:nvSpPr>
        <p:spPr>
          <a:xfrm>
            <a:off x="6237996" y="1849598"/>
            <a:ext cx="1080120" cy="1083990"/>
          </a:xfrm>
          <a:prstGeom prst="ellipse">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70" name="直線矢印コネクタ 69"/>
          <p:cNvCxnSpPr>
            <a:stCxn id="27" idx="6"/>
            <a:endCxn id="68" idx="2"/>
          </p:cNvCxnSpPr>
          <p:nvPr/>
        </p:nvCxnSpPr>
        <p:spPr>
          <a:xfrm>
            <a:off x="5117690" y="2391593"/>
            <a:ext cx="1120306" cy="0"/>
          </a:xfrm>
          <a:prstGeom prst="straightConnector1">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5894378" y="1345434"/>
            <a:ext cx="1800493"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人間の介在をなくし</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超効率化を目指す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00678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26202</TotalTime>
  <Words>11174</Words>
  <Application>Microsoft Macintosh PowerPoint</Application>
  <PresentationFormat>画面に合わせる (4:3)</PresentationFormat>
  <Paragraphs>1154</Paragraphs>
  <Slides>54</Slides>
  <Notes>27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54</vt:i4>
      </vt:variant>
    </vt:vector>
  </HeadingPairs>
  <TitlesOfParts>
    <vt:vector size="68" baseType="lpstr">
      <vt:lpstr>American Typewriter</vt:lpstr>
      <vt:lpstr>Arial Black</vt:lpstr>
      <vt:lpstr>Arial Rounded MT Bold</vt:lpstr>
      <vt:lpstr>Calibri</vt:lpstr>
      <vt:lpstr>HGP創英角ｺﾞｼｯｸUB</vt:lpstr>
      <vt:lpstr>HGSoeiKakugothicUB</vt:lpstr>
      <vt:lpstr>Hiragino Kaku Gothic Std W8</vt:lpstr>
      <vt:lpstr>Hiragino Kaku Gothic StdN W8</vt:lpstr>
      <vt:lpstr>Meiryo</vt:lpstr>
      <vt:lpstr>ＭＳ Ｐゴシック</vt:lpstr>
      <vt:lpstr>Wingdings</vt:lpstr>
      <vt:lpstr>メイリオ</vt:lpstr>
      <vt:lpstr>Arial</vt:lpstr>
      <vt:lpstr>NC標準テンプレート</vt:lpstr>
      <vt:lpstr>AI／人工知能 Artificial Intelligence</vt:lpstr>
      <vt:lpstr>PowerPoint プレゼンテーション</vt:lpstr>
      <vt:lpstr>コレ１枚でわかる人工知能とロボット</vt:lpstr>
      <vt:lpstr>スマートマシンの必要性</vt:lpstr>
      <vt:lpstr>人工知能の３つの役割と人間の進化</vt:lpstr>
      <vt:lpstr>PowerPoint プレゼンテーション</vt:lpstr>
      <vt:lpstr>自動化と自律化の領域</vt:lpstr>
      <vt:lpstr>自動化と自律化</vt:lpstr>
      <vt:lpstr>自動化と自律化の目指す方向</vt:lpstr>
      <vt:lpstr>自律走行できる自動車</vt:lpstr>
      <vt:lpstr>PowerPoint プレゼンテーション</vt:lpstr>
      <vt:lpstr>専門家と人工知能</vt:lpstr>
      <vt:lpstr>人工知能は「知的望遠鏡」である</vt:lpstr>
      <vt:lpstr>PowerPoint プレゼンテーション</vt:lpstr>
      <vt:lpstr>Amazon Alexa</vt:lpstr>
      <vt:lpstr>Amazonの戦略と日本の現状</vt:lpstr>
      <vt:lpstr>コンテキスト・テクノロジー</vt:lpstr>
      <vt:lpstr>進化したbot（ボット）</vt:lpstr>
      <vt:lpstr>ITと人間との関係の変遷</vt:lpstr>
      <vt:lpstr>PowerPoint プレゼンテーション</vt:lpstr>
      <vt:lpstr>操作の無意識化と利用者の拡大</vt:lpstr>
      <vt:lpstr>自動化・自律化によってもたらされる進歩・進化</vt:lpstr>
      <vt:lpstr>PowerPoint プレゼンテーション</vt:lpstr>
      <vt:lpstr>人工知能と機械学習</vt:lpstr>
      <vt:lpstr>ルールベースと機械学習</vt:lpstr>
      <vt:lpstr>学習と推論</vt:lpstr>
      <vt:lpstr>これまでの機械学習とディープラーニング</vt:lpstr>
      <vt:lpstr>なぜいま人工知能なのか</vt:lpstr>
      <vt:lpstr>「記号処理」から「パターン認識」へ</vt:lpstr>
      <vt:lpstr>第3次AIブームの背景とこれから</vt:lpstr>
      <vt:lpstr>統計確率的機械学習とディープラーニングの違い</vt:lpstr>
      <vt:lpstr>機械学習の仕組み</vt:lpstr>
      <vt:lpstr>人工知能・機械学習・ディープラーニングの関係</vt:lpstr>
      <vt:lpstr>ディープラーニングの画像認識能力</vt:lpstr>
      <vt:lpstr>ディープラーニングの音声認識能力</vt:lpstr>
      <vt:lpstr>機械学習モデル</vt:lpstr>
      <vt:lpstr>人工知能のロボットへの実装</vt:lpstr>
      <vt:lpstr>PowerPoint プレゼンテーション</vt:lpstr>
      <vt:lpstr>人工知能の適用領域</vt:lpstr>
      <vt:lpstr>人工知能の得意分野と不得意分野</vt:lpstr>
      <vt:lpstr>各社が機械学習サービスをクラウドで提供</vt:lpstr>
      <vt:lpstr>PowerPoint プレゼンテーション</vt:lpstr>
      <vt:lpstr>人工知能とは／弱いAIと強いAI</vt:lpstr>
      <vt:lpstr>人工知能の2つの方向性</vt:lpstr>
      <vt:lpstr>技術水準</vt:lpstr>
      <vt:lpstr>シンギュラリティの意味 （１）</vt:lpstr>
      <vt:lpstr>シンギュラリティの意味 （２）</vt:lpstr>
      <vt:lpstr>人工知能に置き換えられる職業と置き換えられない職業 </vt:lpstr>
      <vt:lpstr>技術的失業と労働人口の移動</vt:lpstr>
      <vt:lpstr>超高齢化社会を人工知能やロボットで対応</vt:lpstr>
      <vt:lpstr>スマートマシンが労働にもたらす影響</vt:lpstr>
      <vt:lpstr>人と人工知知能との関係の築き方</vt:lpstr>
      <vt:lpstr>スマートマシンに負けない人間の5つの能力とは</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904</cp:revision>
  <cp:lastPrinted>2016-03-03T01:04:41Z</cp:lastPrinted>
  <dcterms:created xsi:type="dcterms:W3CDTF">2014-04-30T01:58:06Z</dcterms:created>
  <dcterms:modified xsi:type="dcterms:W3CDTF">2017-08-07T02:00:28Z</dcterms:modified>
</cp:coreProperties>
</file>