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970" r:id="rId2"/>
    <p:sldId id="1004" r:id="rId3"/>
    <p:sldId id="1001" r:id="rId4"/>
    <p:sldId id="996" r:id="rId5"/>
    <p:sldId id="997" r:id="rId6"/>
    <p:sldId id="1005" r:id="rId7"/>
    <p:sldId id="715" r:id="rId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00"/>
    <a:srgbClr val="80FF00"/>
    <a:srgbClr val="FFFFFF"/>
    <a:srgbClr val="66FFCC"/>
    <a:srgbClr val="66FF66"/>
    <a:srgbClr val="FF6666"/>
    <a:srgbClr val="FF66FF"/>
    <a:srgbClr val="FFFBD2"/>
    <a:srgbClr val="CC0000"/>
    <a:srgbClr val="33A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7"/>
    <p:restoredTop sz="88396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784" y="168"/>
      </p:cViewPr>
      <p:guideLst>
        <p:guide orient="horz" pos="1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3409" y="8683324"/>
            <a:ext cx="2973011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3262"/>
            <a:fld id="{72305F44-69F4-4F2D-AE58-D9D8246B3C83}" type="slidenum">
              <a:rPr lang="ja-JP" altLang="en-US" sz="1200">
                <a:ea typeface="ＭＳ Ｐゴシック" charset="-128"/>
              </a:rPr>
              <a:pPr algn="r" defTabSz="913262"/>
              <a:t>1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28468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hyperlink" Target="http://www.netcommerce.co.j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690381"/>
            <a:ext cx="981767" cy="16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正方形/長方形 1"/>
          <p:cNvSpPr/>
          <p:nvPr/>
        </p:nvSpPr>
        <p:spPr>
          <a:xfrm>
            <a:off x="4655271" y="4376423"/>
            <a:ext cx="4403697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24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新規事業の起ち上げ</a:t>
            </a:r>
            <a:endParaRPr lang="en-US" altLang="ja-JP" sz="2400" dirty="0" smtClean="0">
              <a:solidFill>
                <a:schemeClr val="bg1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2001" y="4376423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4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大切なこと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4" name="図 3" descr="lean-product-design-scaling-from-6-to-60-21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9" y="2227686"/>
            <a:ext cx="4322892" cy="334041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195329" y="3108194"/>
            <a:ext cx="305724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2800" dirty="0" smtClean="0">
                <a:solidFill>
                  <a:srgbClr val="FF6600"/>
                </a:solidFill>
                <a:latin typeface="メイリオ"/>
                <a:ea typeface="メイリオ"/>
                <a:cs typeface="メイリオ"/>
              </a:rPr>
              <a:t>お客様の成功</a:t>
            </a:r>
            <a:endParaRPr kumimoji="1" lang="en-US" altLang="ja-JP" sz="2800" dirty="0" smtClean="0">
              <a:solidFill>
                <a:srgbClr val="FF6600"/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ts val="600"/>
              </a:spcBef>
            </a:pPr>
            <a:r>
              <a:rPr lang="ja-JP" altLang="en-US" sz="2800" dirty="0" smtClean="0">
                <a:solidFill>
                  <a:srgbClr val="FF6600"/>
                </a:solidFill>
                <a:latin typeface="メイリオ"/>
                <a:ea typeface="メイリオ"/>
                <a:cs typeface="メイリオ"/>
              </a:rPr>
              <a:t>世のため人のため</a:t>
            </a:r>
            <a:endParaRPr lang="en-US" altLang="ja-JP" sz="2800" dirty="0" smtClean="0">
              <a:solidFill>
                <a:srgbClr val="FF6600"/>
              </a:solidFill>
              <a:latin typeface="メイリオ"/>
              <a:ea typeface="メイリオ"/>
              <a:cs typeface="メイリオ"/>
            </a:endParaRPr>
          </a:p>
          <a:p>
            <a:pPr>
              <a:spcBef>
                <a:spcPts val="600"/>
              </a:spcBef>
            </a:pPr>
            <a:r>
              <a:rPr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/>
                <a:ea typeface="メイリオ"/>
                <a:cs typeface="メイリオ"/>
              </a:rPr>
              <a:t>自分たちの成功</a:t>
            </a:r>
            <a:endParaRPr lang="en-US" altLang="ja-JP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52517" y="169612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chemeClr val="accent5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内　容</a:t>
            </a:r>
            <a:endParaRPr kumimoji="1" lang="ja-JP" altLang="en-US" sz="4000" dirty="0">
              <a:solidFill>
                <a:schemeClr val="accent5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4158" y="169612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chemeClr val="accent5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行　動</a:t>
            </a:r>
            <a:endParaRPr kumimoji="1" lang="ja-JP" altLang="en-US" sz="4000" dirty="0">
              <a:solidFill>
                <a:schemeClr val="accent5">
                  <a:lumMod val="7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1346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9900" y="1116568"/>
            <a:ext cx="829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00FF"/>
                </a:solidFill>
              </a:rPr>
              <a:t>市場に対する既成概念を捨てることで</a:t>
            </a:r>
            <a:endParaRPr kumimoji="1" lang="en-US" altLang="ja-JP" sz="3200" dirty="0" smtClean="0">
              <a:solidFill>
                <a:srgbClr val="0000FF"/>
              </a:solidFill>
            </a:endParaRPr>
          </a:p>
          <a:p>
            <a:pPr algn="r"/>
            <a:r>
              <a:rPr lang="ja-JP" altLang="en-US" sz="3200" dirty="0" smtClean="0">
                <a:solidFill>
                  <a:srgbClr val="0000FF"/>
                </a:solidFill>
              </a:rPr>
              <a:t>新たな市場を創出する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pic>
        <p:nvPicPr>
          <p:cNvPr id="4" name="図 3" descr="2009081120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3705076"/>
            <a:ext cx="1752477" cy="98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正方形/長方形 1"/>
          <p:cNvSpPr/>
          <p:nvPr/>
        </p:nvSpPr>
        <p:spPr>
          <a:xfrm>
            <a:off x="2243666" y="2501778"/>
            <a:ext cx="69003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altLang="ja-JP" sz="2400" dirty="0"/>
              <a:t>JINS PC</a:t>
            </a:r>
            <a:r>
              <a:rPr lang="ja-JP" altLang="en-US" sz="2400" dirty="0"/>
              <a:t>メガネ</a:t>
            </a:r>
            <a:endParaRPr lang="en-US" altLang="ja-JP" sz="2400" dirty="0"/>
          </a:p>
          <a:p>
            <a:r>
              <a:rPr lang="en-US" altLang="ja-JP" sz="2400" dirty="0"/>
              <a:t>	</a:t>
            </a:r>
            <a:r>
              <a:rPr lang="ja-JP" altLang="en-US" sz="2400" dirty="0"/>
              <a:t>「目の悪い人のもの」　</a:t>
            </a:r>
            <a:r>
              <a:rPr lang="en-US" altLang="ja-JP" sz="2400" dirty="0"/>
              <a:t>→</a:t>
            </a:r>
            <a:r>
              <a:rPr lang="ja-JP" altLang="en-US" sz="2400" dirty="0"/>
              <a:t>　「目の良い人のもの」</a:t>
            </a:r>
            <a:endParaRPr lang="en-US" altLang="ja-JP" sz="2400" dirty="0"/>
          </a:p>
          <a:p>
            <a:endParaRPr lang="en-US" altLang="ja-JP" sz="2400" dirty="0" smtClean="0"/>
          </a:p>
          <a:p>
            <a:pPr marL="342900" indent="-342900">
              <a:buFont typeface="Wingdings" charset="2"/>
              <a:buChar char="v"/>
            </a:pPr>
            <a:r>
              <a:rPr lang="ja-JP" altLang="en-US" sz="2400" dirty="0" smtClean="0"/>
              <a:t>ソニー　トランジスターラジオ</a:t>
            </a:r>
            <a:endParaRPr lang="en-US" altLang="ja-JP" sz="2400" dirty="0" smtClean="0"/>
          </a:p>
          <a:p>
            <a:r>
              <a:rPr lang="en-US" altLang="ja-JP" sz="2400" dirty="0" smtClean="0"/>
              <a:t>	</a:t>
            </a:r>
            <a:r>
              <a:rPr lang="ja-JP" altLang="en-US" sz="2400" dirty="0" smtClean="0"/>
              <a:t>「家で聞くもの」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　「屋外で聞くもの」</a:t>
            </a:r>
            <a:endParaRPr lang="en-US" altLang="ja-JP" sz="24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pPr marL="342900" indent="-342900">
              <a:buFont typeface="Wingdings" charset="2"/>
              <a:buChar char="v"/>
            </a:pPr>
            <a:r>
              <a:rPr lang="ja-JP" altLang="en-US" sz="2400" dirty="0" smtClean="0"/>
              <a:t>フィリップス　自動製麺機</a:t>
            </a:r>
            <a:endParaRPr lang="en-US" altLang="ja-JP" sz="2400" dirty="0" smtClean="0"/>
          </a:p>
          <a:p>
            <a:r>
              <a:rPr lang="en-US" altLang="ja-JP" sz="2400" dirty="0" smtClean="0"/>
              <a:t>	</a:t>
            </a:r>
            <a:r>
              <a:rPr lang="ja-JP" altLang="en-US" sz="2400" dirty="0" smtClean="0"/>
              <a:t>「麺は買うもの」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　「麺はつくるもの」</a:t>
            </a:r>
            <a:endParaRPr lang="en-US" altLang="ja-JP" sz="2400" dirty="0"/>
          </a:p>
        </p:txBody>
      </p:sp>
      <p:pic>
        <p:nvPicPr>
          <p:cNvPr id="8" name="図 7" descr="jin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2468033"/>
            <a:ext cx="1752477" cy="123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h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4844134"/>
            <a:ext cx="1752477" cy="116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ビジネス・イノベーションによる新たな市場の創出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91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1622" y="157891"/>
            <a:ext cx="34676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メイリオ"/>
                <a:ea typeface="メイリオ"/>
                <a:cs typeface="メイリオ"/>
              </a:rPr>
              <a:t>「強み」は何か</a:t>
            </a:r>
            <a:r>
              <a:rPr kumimoji="1" lang="ja-JP" altLang="en-US" sz="3200" dirty="0" smtClean="0">
                <a:latin typeface="メイリオ"/>
                <a:ea typeface="メイリオ"/>
                <a:cs typeface="メイリオ"/>
              </a:rPr>
              <a:t>？</a:t>
            </a:r>
            <a:endParaRPr kumimoji="1" lang="ja-JP" altLang="en-US" sz="3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11893" y="1499021"/>
            <a:ext cx="8677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他社に負けない体制や優秀な人材を抱えていること</a:t>
            </a:r>
          </a:p>
          <a:p>
            <a:pPr marL="285750" indent="-285750">
              <a:buFont typeface="Wingdings" charset="2"/>
              <a:buChar char="ü"/>
            </a:pP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同等製品に比べ機能・性能が優れている・優れた製品を持っていること</a:t>
            </a:r>
          </a:p>
          <a:p>
            <a:pPr marL="285750" indent="-285750">
              <a:buFont typeface="Wingdings" charset="2"/>
              <a:buChar char="ü"/>
            </a:pPr>
            <a:r>
              <a:rPr lang="ja-JP" altLang="en-US" sz="2000" dirty="0" smtClean="0">
                <a:latin typeface="メイリオ"/>
                <a:ea typeface="メイリオ"/>
                <a:cs typeface="メイリオ"/>
              </a:rPr>
              <a:t>絶対に諦めないことを信条としていること</a:t>
            </a:r>
            <a:endParaRPr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1622" y="103735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「強み」にはならない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171622" y="2601784"/>
            <a:ext cx="8917459" cy="3858054"/>
            <a:chOff x="171622" y="2601784"/>
            <a:chExt cx="8917459" cy="3858054"/>
          </a:xfrm>
        </p:grpSpPr>
        <p:sp>
          <p:nvSpPr>
            <p:cNvPr id="7" name="正方形/長方形 6"/>
            <p:cNvSpPr/>
            <p:nvPr/>
          </p:nvSpPr>
          <p:spPr>
            <a:xfrm>
              <a:off x="411893" y="3764345"/>
              <a:ext cx="867718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charset="2"/>
                <a:buChar char="ü"/>
              </a:pPr>
              <a:r>
                <a:rPr lang="ja-JP" altLang="en-US" sz="2000" dirty="0">
                  <a:latin typeface="メイリオ"/>
                  <a:ea typeface="メイリオ"/>
                  <a:cs typeface="メイリオ"/>
                </a:rPr>
                <a:t>長年の</a:t>
              </a:r>
              <a:r>
                <a:rPr lang="ja-JP" altLang="en-US" sz="2000" dirty="0" smtClean="0">
                  <a:latin typeface="メイリオ"/>
                  <a:ea typeface="メイリオ"/>
                  <a:cs typeface="メイリオ"/>
                </a:rPr>
                <a:t>経験と蓄積された独自のノウハウがあり簡単にまねできないこと</a:t>
              </a:r>
              <a:endParaRPr lang="en-US" altLang="ja-JP" sz="2000" dirty="0" smtClean="0">
                <a:latin typeface="メイリオ"/>
                <a:ea typeface="メイリオ"/>
                <a:cs typeface="メイリオ"/>
              </a:endParaRPr>
            </a:p>
            <a:p>
              <a:pPr marL="285750" indent="-285750">
                <a:buFont typeface="Wingdings" charset="2"/>
                <a:buChar char="ü"/>
              </a:pPr>
              <a:r>
                <a:rPr lang="ja-JP" altLang="en-US" sz="2000" dirty="0" smtClean="0">
                  <a:latin typeface="メイリオ"/>
                  <a:ea typeface="メイリオ"/>
                  <a:cs typeface="メイリオ"/>
                </a:rPr>
                <a:t>特許</a:t>
              </a:r>
              <a:r>
                <a:rPr lang="ja-JP" altLang="en-US" sz="2000" dirty="0">
                  <a:latin typeface="メイリオ"/>
                  <a:ea typeface="メイリオ"/>
                  <a:cs typeface="メイリオ"/>
                </a:rPr>
                <a:t>や契約によって守られていること</a:t>
              </a:r>
              <a:endParaRPr lang="en-US" altLang="ja-JP" sz="2000" dirty="0">
                <a:latin typeface="メイリオ"/>
                <a:ea typeface="メイリオ"/>
                <a:cs typeface="メイリオ"/>
              </a:endParaRPr>
            </a:p>
            <a:p>
              <a:pPr marL="285750" indent="-285750">
                <a:buFont typeface="Wingdings" charset="2"/>
                <a:buChar char="ü"/>
              </a:pPr>
              <a:r>
                <a:rPr lang="ja-JP" altLang="en-US" sz="2000" dirty="0" smtClean="0">
                  <a:latin typeface="メイリオ"/>
                  <a:ea typeface="メイリオ"/>
                  <a:cs typeface="メイリオ"/>
                </a:rPr>
                <a:t>他社の追従を許さない変化へのスピード感を備えていること</a:t>
              </a:r>
              <a:endParaRPr lang="ja-JP" altLang="en-US" sz="20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1622" y="3302680"/>
              <a:ext cx="5109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latin typeface="メイリオ"/>
                  <a:ea typeface="メイリオ"/>
                  <a:cs typeface="メイリオ"/>
                </a:rPr>
                <a:t>「強み」になる・・・かもしれない</a:t>
              </a:r>
              <a:endParaRPr kumimoji="1" lang="ja-JP" altLang="en-US" sz="24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604109" y="5146419"/>
              <a:ext cx="79289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メイリオ"/>
                  <a:ea typeface="メイリオ"/>
                  <a:cs typeface="メイリオ"/>
                </a:rPr>
                <a:t>その「強み」を使うことで、お客様の・・・</a:t>
              </a:r>
              <a:endParaRPr lang="en-US" altLang="ja-JP" dirty="0" smtClean="0">
                <a:latin typeface="メイリオ"/>
                <a:ea typeface="メイリオ"/>
                <a:cs typeface="メイリオ"/>
              </a:endParaRPr>
            </a:p>
            <a:p>
              <a:r>
                <a:rPr lang="ja-JP" altLang="en-US" sz="2400" dirty="0" smtClean="0">
                  <a:latin typeface="メイリオ"/>
                  <a:ea typeface="メイリオ"/>
                  <a:cs typeface="メイリオ"/>
                </a:rPr>
                <a:t>　どのような「御用」が満たされるのでしょうか？</a:t>
              </a:r>
              <a:endParaRPr lang="en-US" altLang="ja-JP" sz="2400" dirty="0" smtClean="0">
                <a:latin typeface="メイリオ"/>
                <a:ea typeface="メイリオ"/>
                <a:cs typeface="メイリオ"/>
              </a:endParaRPr>
            </a:p>
            <a:p>
              <a:r>
                <a:rPr lang="ja-JP" altLang="en-US" sz="2400" dirty="0" smtClean="0">
                  <a:latin typeface="メイリオ"/>
                  <a:ea typeface="メイリオ"/>
                  <a:cs typeface="メイリオ"/>
                </a:rPr>
                <a:t>　どのような「困った」が解決されるのでしょうか？</a:t>
              </a:r>
              <a:endParaRPr lang="en-US" altLang="ja-JP" sz="2400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42324" y="4983892"/>
              <a:ext cx="8066217" cy="1475946"/>
            </a:xfrm>
            <a:prstGeom prst="rect">
              <a:avLst/>
            </a:prstGeom>
            <a:noFill/>
            <a:ln w="38100" cmpd="sng">
              <a:solidFill>
                <a:srgbClr val="FF66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下矢印 9"/>
            <p:cNvSpPr/>
            <p:nvPr/>
          </p:nvSpPr>
          <p:spPr>
            <a:xfrm>
              <a:off x="4093304" y="2601784"/>
              <a:ext cx="954217" cy="700896"/>
            </a:xfrm>
            <a:prstGeom prst="down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8000"/>
                </a:solidFill>
              </a:endParaRPr>
            </a:p>
          </p:txBody>
        </p:sp>
      </p:grpSp>
      <p:sp>
        <p:nvSpPr>
          <p:cNvPr id="5" name="四角形吹き出し 4"/>
          <p:cNvSpPr/>
          <p:nvPr/>
        </p:nvSpPr>
        <p:spPr>
          <a:xfrm>
            <a:off x="5682270" y="2663621"/>
            <a:ext cx="2952144" cy="766925"/>
          </a:xfrm>
          <a:prstGeom prst="wedgeRectCallout">
            <a:avLst>
              <a:gd name="adj1" fmla="val -36997"/>
              <a:gd name="adj2" fmla="val 93683"/>
            </a:avLst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容易に他社が参入できない</a:t>
            </a:r>
            <a:endParaRPr kumimoji="1" lang="en-US" altLang="ja-JP" sz="1600" dirty="0" smtClean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ja-JP" altLang="en-US" sz="16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独自性の高いもの</a:t>
            </a:r>
            <a:endParaRPr kumimoji="1" lang="ja-JP" altLang="en-US" sz="16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0797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 descr="study-in-starbu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25" y="1042088"/>
            <a:ext cx="1873117" cy="1295573"/>
          </a:xfrm>
          <a:prstGeom prst="rect">
            <a:avLst/>
          </a:prstGeom>
        </p:spPr>
      </p:pic>
      <p:pic>
        <p:nvPicPr>
          <p:cNvPr id="33" name="図 32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9" y="1042089"/>
            <a:ext cx="1297944" cy="129794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1622" y="157891"/>
            <a:ext cx="46987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メイリオ"/>
                <a:ea typeface="メイリオ"/>
                <a:cs typeface="メイリオ"/>
              </a:rPr>
              <a:t>「中核的価値」は何か</a:t>
            </a:r>
            <a:r>
              <a:rPr kumimoji="1" lang="ja-JP" altLang="en-US" sz="3200" dirty="0" smtClean="0">
                <a:latin typeface="メイリオ"/>
                <a:ea typeface="メイリオ"/>
                <a:cs typeface="メイリオ"/>
              </a:rPr>
              <a:t>？</a:t>
            </a:r>
            <a:endParaRPr kumimoji="1" lang="ja-JP" altLang="en-US" sz="3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96140" y="2565752"/>
            <a:ext cx="3181354" cy="320365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66004" y="3133025"/>
            <a:ext cx="2033750" cy="203137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395155" y="3667463"/>
            <a:ext cx="975447" cy="962502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0428" y="4629965"/>
            <a:ext cx="148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プロジェクト</a:t>
            </a:r>
            <a:r>
              <a:rPr kumimoji="1" lang="en-US" altLang="ja-JP" sz="12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/</a:t>
            </a:r>
            <a:r>
              <a:rPr kumimoji="1" lang="ja-JP" altLang="en-US" sz="12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提案</a:t>
            </a:r>
            <a:endParaRPr kumimoji="1" lang="en-US" altLang="ja-JP" sz="1200" dirty="0" smtClean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の実態</a:t>
            </a:r>
            <a:endParaRPr kumimoji="1" lang="ja-JP" altLang="en-US" sz="12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1938" y="5230552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実現するための</a:t>
            </a:r>
            <a:endParaRPr kumimoji="1" lang="en-US" altLang="ja-JP" sz="1200" dirty="0" smtClean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取り組み</a:t>
            </a:r>
            <a:endParaRPr kumimoji="1" lang="ja-JP" altLang="en-US" sz="12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480615" y="3825548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1200" dirty="0" smtClean="0">
                <a:solidFill>
                  <a:prstClr val="white"/>
                </a:solidFill>
                <a:latin typeface="メイリオ"/>
                <a:ea typeface="メイリオ"/>
                <a:cs typeface="メイリオ"/>
              </a:rPr>
              <a:t>お客様の</a:t>
            </a:r>
            <a:endParaRPr lang="en-US" altLang="ja-JP" sz="1200" dirty="0" smtClean="0">
              <a:solidFill>
                <a:prstClr val="white"/>
              </a:solidFill>
              <a:latin typeface="メイリオ"/>
              <a:ea typeface="メイリオ"/>
              <a:cs typeface="メイリオ"/>
            </a:endParaRPr>
          </a:p>
          <a:p>
            <a:pPr lvl="0" algn="ctr"/>
            <a:r>
              <a:rPr lang="ja-JP" altLang="en-US" sz="1200" dirty="0" smtClean="0">
                <a:solidFill>
                  <a:prstClr val="white"/>
                </a:solidFill>
                <a:latin typeface="メイリオ"/>
                <a:ea typeface="メイリオ"/>
                <a:cs typeface="メイリオ"/>
              </a:rPr>
              <a:t>求める</a:t>
            </a:r>
            <a:endParaRPr lang="en-US" altLang="ja-JP" sz="1200" dirty="0" smtClean="0">
              <a:solidFill>
                <a:prstClr val="white"/>
              </a:solidFill>
              <a:latin typeface="メイリオ"/>
              <a:ea typeface="メイリオ"/>
              <a:cs typeface="メイリオ"/>
            </a:endParaRPr>
          </a:p>
          <a:p>
            <a:pPr lvl="0" algn="ctr"/>
            <a:r>
              <a:rPr lang="ja-JP" altLang="en-US" sz="1200" dirty="0" smtClean="0">
                <a:solidFill>
                  <a:prstClr val="white"/>
                </a:solidFill>
                <a:latin typeface="メイリオ"/>
                <a:ea typeface="メイリオ"/>
                <a:cs typeface="メイリオ"/>
              </a:rPr>
              <a:t>価値</a:t>
            </a:r>
            <a:endParaRPr lang="ja-JP" altLang="en-US" sz="1200" dirty="0">
              <a:solidFill>
                <a:prstClr val="white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636634" y="1042088"/>
            <a:ext cx="5240883" cy="18264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2000" b="1" dirty="0" smtClean="0">
                <a:latin typeface="メイリオ"/>
                <a:ea typeface="メイリオ"/>
                <a:cs typeface="メイリオ"/>
              </a:rPr>
              <a:t>中核的価値</a:t>
            </a:r>
            <a:endParaRPr kumimoji="1" lang="en-US" altLang="ja-JP" sz="2000" b="1" dirty="0" smtClean="0">
              <a:latin typeface="メイリオ"/>
              <a:ea typeface="メイリオ"/>
              <a:cs typeface="メイリオ"/>
            </a:endParaRPr>
          </a:p>
          <a:p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お客様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が、</a:t>
            </a:r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お金を払っても手に入れたいモノやコトは何か？</a:t>
            </a:r>
            <a:endParaRPr kumimoji="1" lang="en-US" altLang="ja-JP" sz="1200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636634" y="2868490"/>
            <a:ext cx="5240883" cy="18264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2000" b="1" dirty="0" smtClean="0">
                <a:latin typeface="メイリオ"/>
                <a:ea typeface="メイリオ"/>
                <a:cs typeface="メイリオ"/>
              </a:rPr>
              <a:t>実態</a:t>
            </a:r>
            <a:endParaRPr lang="en-US" altLang="ja-JP" sz="20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実際に提供するモノ／コト</a:t>
            </a:r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は何か？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636634" y="4686144"/>
            <a:ext cx="5240883" cy="18264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2000" b="1" dirty="0" smtClean="0">
                <a:latin typeface="メイリオ"/>
                <a:ea typeface="メイリオ"/>
                <a:cs typeface="メイリオ"/>
              </a:rPr>
              <a:t>付帯的取組</a:t>
            </a:r>
            <a:endParaRPr lang="en-US" altLang="ja-JP" sz="20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お客様の求める</a:t>
            </a:r>
            <a:r>
              <a:rPr lang="ja-JP" altLang="en-US" sz="1200" b="1" u="sng" dirty="0" smtClean="0">
                <a:latin typeface="メイリオ"/>
                <a:ea typeface="メイリオ"/>
                <a:cs typeface="メイリオ"/>
              </a:rPr>
              <a:t>中核的価値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を実現するために</a:t>
            </a:r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必要な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モノ</a:t>
            </a:r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／コトは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何か？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25" name="直線矢印コネクタ 24"/>
          <p:cNvCxnSpPr>
            <a:stCxn id="20" idx="1"/>
            <a:endCxn id="13" idx="7"/>
          </p:cNvCxnSpPr>
          <p:nvPr/>
        </p:nvCxnSpPr>
        <p:spPr>
          <a:xfrm flipH="1">
            <a:off x="2227751" y="1955289"/>
            <a:ext cx="1408883" cy="1853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1" idx="1"/>
          </p:cNvCxnSpPr>
          <p:nvPr/>
        </p:nvCxnSpPr>
        <p:spPr>
          <a:xfrm flipH="1">
            <a:off x="2568708" y="3781691"/>
            <a:ext cx="1067926" cy="8482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24" idx="1"/>
          </p:cNvCxnSpPr>
          <p:nvPr/>
        </p:nvCxnSpPr>
        <p:spPr>
          <a:xfrm flipH="1" flipV="1">
            <a:off x="2276628" y="5541001"/>
            <a:ext cx="1360006" cy="58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803135" y="1750143"/>
            <a:ext cx="507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000090"/>
                </a:solidFill>
                <a:latin typeface="メイリオ"/>
                <a:ea typeface="メイリオ"/>
                <a:cs typeface="メイリオ"/>
              </a:rPr>
              <a:t>居心地良く、自分の時間を過ごす</a:t>
            </a:r>
            <a:endParaRPr lang="en-US" altLang="ja-JP" sz="2400" dirty="0" smtClean="0">
              <a:solidFill>
                <a:srgbClr val="00009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2400" dirty="0" smtClean="0">
                <a:solidFill>
                  <a:srgbClr val="000090"/>
                </a:solidFill>
                <a:latin typeface="メイリオ"/>
                <a:ea typeface="メイリオ"/>
                <a:cs typeface="メイリオ"/>
              </a:rPr>
              <a:t>ことができる空間</a:t>
            </a:r>
            <a:endParaRPr kumimoji="1" lang="ja-JP" altLang="en-US" sz="2400" dirty="0">
              <a:solidFill>
                <a:srgbClr val="00009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47342" y="21656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8000"/>
                </a:solidFill>
                <a:latin typeface="Phosphate Inline"/>
                <a:ea typeface="メイリオ"/>
                <a:cs typeface="Phosphate Inline"/>
              </a:rPr>
              <a:t>サード・プレイス</a:t>
            </a:r>
            <a:endParaRPr kumimoji="1" lang="ja-JP" altLang="en-US" sz="2000" dirty="0">
              <a:solidFill>
                <a:srgbClr val="008000"/>
              </a:solidFill>
              <a:latin typeface="Phosphate Inline"/>
              <a:ea typeface="メイリオ"/>
              <a:cs typeface="Phosphate Inline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70865" y="3562226"/>
            <a:ext cx="4324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90"/>
                </a:solidFill>
                <a:latin typeface="メイリオ"/>
                <a:ea typeface="メイリオ"/>
                <a:cs typeface="メイリオ"/>
              </a:rPr>
              <a:t>美味しいコーヒーとスイーツ</a:t>
            </a:r>
            <a:endParaRPr kumimoji="1" lang="en-US" altLang="ja-JP" sz="2400" dirty="0" smtClean="0">
              <a:solidFill>
                <a:srgbClr val="000090"/>
              </a:solidFill>
              <a:latin typeface="メイリオ"/>
              <a:ea typeface="メイリオ"/>
              <a:cs typeface="メイリオ"/>
            </a:endParaRPr>
          </a:p>
          <a:p>
            <a:r>
              <a:rPr kumimoji="1" lang="ja-JP" altLang="en-US" sz="2400" dirty="0" smtClean="0">
                <a:solidFill>
                  <a:srgbClr val="000090"/>
                </a:solidFill>
                <a:latin typeface="メイリオ"/>
                <a:ea typeface="メイリオ"/>
                <a:cs typeface="メイリオ"/>
              </a:rPr>
              <a:t>を販売すること</a:t>
            </a:r>
            <a:endParaRPr kumimoji="1" lang="ja-JP" altLang="en-US" sz="2400" dirty="0">
              <a:solidFill>
                <a:srgbClr val="00009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03135" y="5415467"/>
            <a:ext cx="499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0090"/>
                </a:solidFill>
                <a:latin typeface="メイリオ"/>
                <a:ea typeface="メイリオ"/>
                <a:cs typeface="メイリオ"/>
              </a:rPr>
              <a:t>落ち着いた</a:t>
            </a:r>
            <a:r>
              <a:rPr kumimoji="1" lang="ja-JP" altLang="en-US" sz="2000" dirty="0" smtClean="0">
                <a:solidFill>
                  <a:srgbClr val="000090"/>
                </a:solidFill>
                <a:latin typeface="メイリオ"/>
                <a:ea typeface="メイリオ"/>
                <a:cs typeface="メイリオ"/>
              </a:rPr>
              <a:t>家具と装飾、</a:t>
            </a:r>
            <a:r>
              <a:rPr kumimoji="1" lang="en-US" altLang="ja-JP" sz="2000" dirty="0" err="1" smtClean="0">
                <a:solidFill>
                  <a:srgbClr val="000090"/>
                </a:solidFill>
                <a:latin typeface="メイリオ"/>
                <a:ea typeface="メイリオ"/>
                <a:cs typeface="メイリオ"/>
              </a:rPr>
              <a:t>WiFi</a:t>
            </a:r>
            <a:r>
              <a:rPr kumimoji="1" lang="ja-JP" altLang="en-US" sz="2000" dirty="0" smtClean="0">
                <a:solidFill>
                  <a:srgbClr val="000090"/>
                </a:solidFill>
                <a:latin typeface="メイリオ"/>
                <a:ea typeface="メイリオ"/>
                <a:cs typeface="メイリオ"/>
              </a:rPr>
              <a:t>や電源、</a:t>
            </a:r>
            <a:endParaRPr kumimoji="1" lang="en-US" altLang="ja-JP" sz="2000" dirty="0" smtClean="0">
              <a:solidFill>
                <a:srgbClr val="000090"/>
              </a:solidFill>
              <a:latin typeface="メイリオ"/>
              <a:ea typeface="メイリオ"/>
              <a:cs typeface="メイリオ"/>
            </a:endParaRPr>
          </a:p>
          <a:p>
            <a:r>
              <a:rPr kumimoji="1" lang="ja-JP" altLang="en-US" sz="2000" dirty="0" smtClean="0">
                <a:solidFill>
                  <a:srgbClr val="000090"/>
                </a:solidFill>
                <a:latin typeface="メイリオ"/>
                <a:ea typeface="メイリオ"/>
                <a:cs typeface="メイリオ"/>
              </a:rPr>
              <a:t>騒がしくない音楽や気持ちの良い接客</a:t>
            </a:r>
            <a:endParaRPr kumimoji="1" lang="ja-JP" altLang="en-US" sz="2000" dirty="0">
              <a:solidFill>
                <a:srgbClr val="000090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059334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2278" y="1420964"/>
            <a:ext cx="87994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どんな「困った</a:t>
            </a:r>
            <a:r>
              <a:rPr lang="ja-JP" altLang="en-US" sz="2400" smtClean="0"/>
              <a:t>」を持った人が、</a:t>
            </a:r>
            <a:r>
              <a:rPr kumimoji="1" lang="ja-JP" altLang="en-US" sz="2400" smtClean="0"/>
              <a:t>お客</a:t>
            </a:r>
            <a:r>
              <a:rPr kumimoji="1" lang="ja-JP" altLang="en-US" sz="2400" dirty="0" smtClean="0"/>
              <a:t>様ですか？</a:t>
            </a:r>
            <a:endParaRPr kumimoji="1" lang="en-US" altLang="ja-JP" sz="2400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 smtClean="0"/>
              <a:t>どんなサービスやシステムですか？</a:t>
            </a:r>
            <a:endParaRPr kumimoji="1" lang="en-US" altLang="ja-JP" sz="2400" dirty="0" smtClean="0"/>
          </a:p>
          <a:p>
            <a:pPr marL="457200" indent="-457200">
              <a:buFont typeface="+mj-lt"/>
              <a:buAutoNum type="arabicPeriod"/>
            </a:pPr>
            <a:endParaRPr kumimoji="1"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「お金を出してでも手に入れたい／使いたい」とお客様が思える根拠はなんですか？</a:t>
            </a: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他社にはできない、自分たちの特別であることはなんですか？</a:t>
            </a: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 smtClean="0"/>
              <a:t>実現するための課題は、なんですか？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7777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 descr="単独LOGO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87" y="5878036"/>
            <a:ext cx="617713" cy="67710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127750" y="5878036"/>
            <a:ext cx="29380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ネットコマース株式</a:t>
            </a:r>
            <a:r>
              <a:rPr lang="ja-JP" altLang="en-US" sz="1400" dirty="0" smtClean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会社</a:t>
            </a:r>
            <a:endParaRPr lang="ja-JP" altLang="en-US" sz="1400" dirty="0">
              <a:solidFill>
                <a:srgbClr val="595959"/>
              </a:solidFill>
              <a:latin typeface="メイリオ"/>
              <a:ea typeface="メイリオ"/>
              <a:cs typeface="メイリオ"/>
            </a:endParaRPr>
          </a:p>
          <a:p>
            <a:pPr algn="r"/>
            <a:r>
              <a:rPr lang="en-US" altLang="ja-JP" sz="800" dirty="0" smtClean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180</a:t>
            </a:r>
            <a:r>
              <a:rPr lang="en-US" altLang="ja-JP" sz="800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-</a:t>
            </a:r>
            <a:r>
              <a:rPr lang="en-US" altLang="ja-JP" sz="800" dirty="0" smtClean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0004</a:t>
            </a:r>
            <a:r>
              <a:rPr lang="ja-JP" altLang="en-US" sz="800" dirty="0" smtClean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　東京都</a:t>
            </a:r>
            <a:r>
              <a:rPr lang="ja-JP" altLang="en-US" sz="800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武蔵野市吉祥寺本町</a:t>
            </a:r>
            <a:r>
              <a:rPr lang="en-US" altLang="ja-JP" sz="800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2-4-17</a:t>
            </a:r>
          </a:p>
          <a:p>
            <a:pPr algn="r"/>
            <a:r>
              <a:rPr lang="ja-JP" altLang="en-US" sz="800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エスト・グランデール・カーロ </a:t>
            </a:r>
            <a:r>
              <a:rPr lang="en-US" altLang="ja-JP" sz="800" dirty="0" smtClean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1201</a:t>
            </a:r>
          </a:p>
          <a:p>
            <a:pPr algn="r"/>
            <a:r>
              <a:rPr lang="en-US" altLang="ja-JP" sz="800" dirty="0" smtClean="0">
                <a:solidFill>
                  <a:srgbClr val="595959"/>
                </a:solidFill>
                <a:latin typeface="メイリオ"/>
                <a:ea typeface="メイリオ"/>
                <a:cs typeface="メイリオ"/>
                <a:hlinkClick r:id="rId3"/>
              </a:rPr>
              <a:t>http://</a:t>
            </a:r>
            <a:r>
              <a:rPr lang="en-US" altLang="ja-JP" sz="800" dirty="0" err="1" smtClean="0">
                <a:solidFill>
                  <a:srgbClr val="595959"/>
                </a:solidFill>
                <a:latin typeface="メイリオ"/>
                <a:ea typeface="メイリオ"/>
                <a:cs typeface="メイリオ"/>
                <a:hlinkClick r:id="rId3"/>
              </a:rPr>
              <a:t>www.netcommerce.co.jp</a:t>
            </a:r>
            <a:r>
              <a:rPr lang="en-US" altLang="ja-JP" sz="800" dirty="0" smtClean="0">
                <a:solidFill>
                  <a:srgbClr val="595959"/>
                </a:solidFill>
                <a:latin typeface="メイリオ"/>
                <a:ea typeface="メイリオ"/>
                <a:cs typeface="メイリオ"/>
                <a:hlinkClick r:id="rId3"/>
              </a:rPr>
              <a:t>/</a:t>
            </a:r>
            <a:endParaRPr lang="ja-JP" altLang="en-US" sz="800" dirty="0">
              <a:solidFill>
                <a:srgbClr val="595959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2731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kumimoji="1" sz="1200" dirty="0">
            <a:solidFill>
              <a:srgbClr val="FFFFFF"/>
            </a:solidFill>
            <a:latin typeface="ＭＳ Ｐゴシック"/>
            <a:ea typeface="ＭＳ Ｐゴシック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21587</TotalTime>
  <Words>371</Words>
  <Application>Microsoft Macintosh PowerPoint</Application>
  <PresentationFormat>画面に合わせる (4:3)</PresentationFormat>
  <Paragraphs>71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American Typewriter</vt:lpstr>
      <vt:lpstr>Calibri</vt:lpstr>
      <vt:lpstr>HGP創英角ｺﾞｼｯｸUB</vt:lpstr>
      <vt:lpstr>ＭＳ Ｐゴシック</vt:lpstr>
      <vt:lpstr>Phosphate Inline</vt:lpstr>
      <vt:lpstr>Wingdings</vt:lpstr>
      <vt:lpstr>メイリオ</vt:lpstr>
      <vt:lpstr>Arial</vt:lpstr>
      <vt:lpstr>NC標準テンプレート</vt:lpstr>
      <vt:lpstr>PowerPoint プレゼンテーション</vt:lpstr>
      <vt:lpstr>大切なこと</vt:lpstr>
      <vt:lpstr>ビジネス・イノベーションによる新たな市場の創出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NetCommerce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斎藤昌義</cp:lastModifiedBy>
  <cp:revision>664</cp:revision>
  <dcterms:created xsi:type="dcterms:W3CDTF">2014-04-30T01:58:06Z</dcterms:created>
  <dcterms:modified xsi:type="dcterms:W3CDTF">2017-09-05T01:45:06Z</dcterms:modified>
</cp:coreProperties>
</file>