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20" r:id="rId2"/>
    <p:sldId id="433" r:id="rId3"/>
    <p:sldId id="434" r:id="rId4"/>
    <p:sldId id="435" r:id="rId5"/>
    <p:sldId id="436" r:id="rId6"/>
    <p:sldId id="437" r:id="rId7"/>
    <p:sldId id="439" r:id="rId8"/>
    <p:sldId id="440" r:id="rId9"/>
    <p:sldId id="438" r:id="rId10"/>
    <p:sldId id="441" r:id="rId11"/>
    <p:sldId id="442" r:id="rId12"/>
    <p:sldId id="443" r:id="rId13"/>
    <p:sldId id="444" r:id="rId14"/>
    <p:sldId id="445" r:id="rId15"/>
  </p:sldIdLst>
  <p:sldSz cx="9144000" cy="6858000" type="screen4x3"/>
  <p:notesSz cx="6805613" cy="9939338"/>
  <p:defaultTextStyle>
    <a:defPPr>
      <a:defRPr lang="en-US"/>
    </a:defPPr>
    <a:lvl1pPr algn="l" rtl="0" fontAlgn="base">
      <a:spcBef>
        <a:spcPct val="20000"/>
      </a:spcBef>
      <a:spcAft>
        <a:spcPct val="0"/>
      </a:spcAft>
      <a:defRPr sz="1200" kern="1200">
        <a:solidFill>
          <a:srgbClr val="484848"/>
        </a:solidFill>
        <a:latin typeface="Arial" charset="0"/>
        <a:ea typeface="HG丸ｺﾞｼｯｸM-PRO" pitchFamily="50" charset="-128"/>
        <a:cs typeface="+mn-cs"/>
      </a:defRPr>
    </a:lvl1pPr>
    <a:lvl2pPr marL="457200" algn="l" rtl="0" fontAlgn="base">
      <a:spcBef>
        <a:spcPct val="20000"/>
      </a:spcBef>
      <a:spcAft>
        <a:spcPct val="0"/>
      </a:spcAft>
      <a:defRPr sz="1200" kern="1200">
        <a:solidFill>
          <a:srgbClr val="484848"/>
        </a:solidFill>
        <a:latin typeface="Arial" charset="0"/>
        <a:ea typeface="HG丸ｺﾞｼｯｸM-PRO" pitchFamily="50" charset="-128"/>
        <a:cs typeface="+mn-cs"/>
      </a:defRPr>
    </a:lvl2pPr>
    <a:lvl3pPr marL="914400" algn="l" rtl="0" fontAlgn="base">
      <a:spcBef>
        <a:spcPct val="20000"/>
      </a:spcBef>
      <a:spcAft>
        <a:spcPct val="0"/>
      </a:spcAft>
      <a:defRPr sz="1200" kern="1200">
        <a:solidFill>
          <a:srgbClr val="484848"/>
        </a:solidFill>
        <a:latin typeface="Arial" charset="0"/>
        <a:ea typeface="HG丸ｺﾞｼｯｸM-PRO" pitchFamily="50" charset="-128"/>
        <a:cs typeface="+mn-cs"/>
      </a:defRPr>
    </a:lvl3pPr>
    <a:lvl4pPr marL="1371600" algn="l" rtl="0" fontAlgn="base">
      <a:spcBef>
        <a:spcPct val="20000"/>
      </a:spcBef>
      <a:spcAft>
        <a:spcPct val="0"/>
      </a:spcAft>
      <a:defRPr sz="1200" kern="1200">
        <a:solidFill>
          <a:srgbClr val="484848"/>
        </a:solidFill>
        <a:latin typeface="Arial" charset="0"/>
        <a:ea typeface="HG丸ｺﾞｼｯｸM-PRO" pitchFamily="50" charset="-128"/>
        <a:cs typeface="+mn-cs"/>
      </a:defRPr>
    </a:lvl4pPr>
    <a:lvl5pPr marL="1828800" algn="l" rtl="0" fontAlgn="base">
      <a:spcBef>
        <a:spcPct val="20000"/>
      </a:spcBef>
      <a:spcAft>
        <a:spcPct val="0"/>
      </a:spcAft>
      <a:defRPr sz="1200" kern="1200">
        <a:solidFill>
          <a:srgbClr val="484848"/>
        </a:solidFill>
        <a:latin typeface="Arial" charset="0"/>
        <a:ea typeface="HG丸ｺﾞｼｯｸM-PRO" pitchFamily="50" charset="-128"/>
        <a:cs typeface="+mn-cs"/>
      </a:defRPr>
    </a:lvl5pPr>
    <a:lvl6pPr marL="2286000" algn="l" defTabSz="914400" rtl="0" eaLnBrk="1" latinLnBrk="0" hangingPunct="1">
      <a:defRPr sz="1200" kern="1200">
        <a:solidFill>
          <a:srgbClr val="484848"/>
        </a:solidFill>
        <a:latin typeface="Arial" charset="0"/>
        <a:ea typeface="HG丸ｺﾞｼｯｸM-PRO" pitchFamily="50" charset="-128"/>
        <a:cs typeface="+mn-cs"/>
      </a:defRPr>
    </a:lvl6pPr>
    <a:lvl7pPr marL="2743200" algn="l" defTabSz="914400" rtl="0" eaLnBrk="1" latinLnBrk="0" hangingPunct="1">
      <a:defRPr sz="1200" kern="1200">
        <a:solidFill>
          <a:srgbClr val="484848"/>
        </a:solidFill>
        <a:latin typeface="Arial" charset="0"/>
        <a:ea typeface="HG丸ｺﾞｼｯｸM-PRO" pitchFamily="50" charset="-128"/>
        <a:cs typeface="+mn-cs"/>
      </a:defRPr>
    </a:lvl7pPr>
    <a:lvl8pPr marL="3200400" algn="l" defTabSz="914400" rtl="0" eaLnBrk="1" latinLnBrk="0" hangingPunct="1">
      <a:defRPr sz="1200" kern="1200">
        <a:solidFill>
          <a:srgbClr val="484848"/>
        </a:solidFill>
        <a:latin typeface="Arial" charset="0"/>
        <a:ea typeface="HG丸ｺﾞｼｯｸM-PRO" pitchFamily="50" charset="-128"/>
        <a:cs typeface="+mn-cs"/>
      </a:defRPr>
    </a:lvl8pPr>
    <a:lvl9pPr marL="3657600" algn="l" defTabSz="914400" rtl="0" eaLnBrk="1" latinLnBrk="0" hangingPunct="1">
      <a:defRPr sz="1200" kern="1200">
        <a:solidFill>
          <a:srgbClr val="484848"/>
        </a:solidFill>
        <a:latin typeface="Arial" charset="0"/>
        <a:ea typeface="HG丸ｺﾞｼｯｸM-PRO" pitchFamily="50" charset="-128"/>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4000"/>
    <a:srgbClr val="008000"/>
    <a:srgbClr val="3366FF"/>
    <a:srgbClr val="FF9900"/>
    <a:srgbClr val="FFCCFF"/>
    <a:srgbClr val="003300"/>
    <a:srgbClr val="33CC33"/>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69" autoAdjust="0"/>
    <p:restoredTop sz="97857" autoAdjust="0"/>
  </p:normalViewPr>
  <p:slideViewPr>
    <p:cSldViewPr showGuides="1">
      <p:cViewPr varScale="1">
        <p:scale>
          <a:sx n="216" d="100"/>
          <a:sy n="216" d="100"/>
        </p:scale>
        <p:origin x="1704" y="184"/>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0" d="100"/>
          <a:sy n="70" d="100"/>
        </p:scale>
        <p:origin x="-2142" y="-96"/>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219139" name="Rectangle 3"/>
          <p:cNvSpPr>
            <a:spLocks noGrp="1" noChangeArrowheads="1"/>
          </p:cNvSpPr>
          <p:nvPr>
            <p:ph type="dt" sz="quarter" idx="1"/>
          </p:nvPr>
        </p:nvSpPr>
        <p:spPr bwMode="auto">
          <a:xfrm>
            <a:off x="385445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endParaRPr lang="en-US" altLang="ja-JP"/>
          </a:p>
        </p:txBody>
      </p:sp>
      <p:sp>
        <p:nvSpPr>
          <p:cNvPr id="219140" name="Rectangle 4"/>
          <p:cNvSpPr>
            <a:spLocks noGrp="1" noChangeArrowheads="1"/>
          </p:cNvSpPr>
          <p:nvPr>
            <p:ph type="ftr" sz="quarter" idx="2"/>
          </p:nvPr>
        </p:nvSpPr>
        <p:spPr bwMode="auto">
          <a:xfrm>
            <a:off x="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219141" name="Rectangle 5"/>
          <p:cNvSpPr>
            <a:spLocks noGrp="1" noChangeArrowheads="1"/>
          </p:cNvSpPr>
          <p:nvPr>
            <p:ph type="sldNum" sz="quarter" idx="3"/>
          </p:nvPr>
        </p:nvSpPr>
        <p:spPr bwMode="auto">
          <a:xfrm>
            <a:off x="385445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fld id="{240DFDDC-E6C4-4CB1-BA43-CB1D8D32630C}" type="slidenum">
              <a:rPr lang="ja-JP" altLang="en-US"/>
              <a:pPr>
                <a:defRPr/>
              </a:pPr>
              <a:t>‹#›</a:t>
            </a:fld>
            <a:endParaRPr lang="en-US" altLang="ja-JP"/>
          </a:p>
        </p:txBody>
      </p:sp>
    </p:spTree>
    <p:extLst>
      <p:ext uri="{BB962C8B-B14F-4D97-AF65-F5344CB8AC3E}">
        <p14:creationId xmlns:p14="http://schemas.microsoft.com/office/powerpoint/2010/main" val="3425647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50179" name="Rectangle 3"/>
          <p:cNvSpPr>
            <a:spLocks noGrp="1" noChangeArrowheads="1"/>
          </p:cNvSpPr>
          <p:nvPr>
            <p:ph type="dt" idx="1"/>
          </p:nvPr>
        </p:nvSpPr>
        <p:spPr bwMode="auto">
          <a:xfrm>
            <a:off x="3854450" y="0"/>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endParaRPr lang="en-US" altLang="ja-JP"/>
          </a:p>
        </p:txBody>
      </p:sp>
      <p:sp>
        <p:nvSpPr>
          <p:cNvPr id="12292" name="Rectangle 4"/>
          <p:cNvSpPr>
            <a:spLocks noGrp="1" noRot="1" noChangeAspect="1" noChangeArrowheads="1" noTextEdit="1"/>
          </p:cNvSpPr>
          <p:nvPr>
            <p:ph type="sldImg" idx="2"/>
          </p:nvPr>
        </p:nvSpPr>
        <p:spPr bwMode="auto">
          <a:xfrm>
            <a:off x="919163" y="744538"/>
            <a:ext cx="4970462" cy="37274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0181" name="Rectangle 5"/>
          <p:cNvSpPr>
            <a:spLocks noGrp="1" noChangeArrowheads="1"/>
          </p:cNvSpPr>
          <p:nvPr>
            <p:ph type="body" sz="quarter" idx="3"/>
          </p:nvPr>
        </p:nvSpPr>
        <p:spPr bwMode="auto">
          <a:xfrm>
            <a:off x="679450" y="4721225"/>
            <a:ext cx="5446713"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0182" name="Rectangle 6"/>
          <p:cNvSpPr>
            <a:spLocks noGrp="1" noChangeArrowheads="1"/>
          </p:cNvSpPr>
          <p:nvPr>
            <p:ph type="ftr" sz="quarter" idx="4"/>
          </p:nvPr>
        </p:nvSpPr>
        <p:spPr bwMode="auto">
          <a:xfrm>
            <a:off x="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defTabSz="957263">
              <a:spcBef>
                <a:spcPct val="0"/>
              </a:spcBef>
              <a:defRPr sz="1300">
                <a:solidFill>
                  <a:schemeClr val="tx1"/>
                </a:solidFill>
                <a:ea typeface="ＭＳ Ｐゴシック" pitchFamily="50" charset="-128"/>
              </a:defRPr>
            </a:lvl1pPr>
          </a:lstStyle>
          <a:p>
            <a:pPr>
              <a:defRPr/>
            </a:pPr>
            <a:endParaRPr lang="en-US" altLang="ja-JP"/>
          </a:p>
        </p:txBody>
      </p:sp>
      <p:sp>
        <p:nvSpPr>
          <p:cNvPr id="50183" name="Rectangle 7"/>
          <p:cNvSpPr>
            <a:spLocks noGrp="1" noChangeArrowheads="1"/>
          </p:cNvSpPr>
          <p:nvPr>
            <p:ph type="sldNum" sz="quarter" idx="5"/>
          </p:nvPr>
        </p:nvSpPr>
        <p:spPr bwMode="auto">
          <a:xfrm>
            <a:off x="3854450" y="9439275"/>
            <a:ext cx="2949575" cy="49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45" tIns="47822" rIns="95645" bIns="47822" numCol="1" anchor="b" anchorCtr="0" compatLnSpc="1">
            <a:prstTxWarp prst="textNoShape">
              <a:avLst/>
            </a:prstTxWarp>
          </a:bodyPr>
          <a:lstStyle>
            <a:lvl1pPr algn="r" defTabSz="957263">
              <a:spcBef>
                <a:spcPct val="0"/>
              </a:spcBef>
              <a:defRPr sz="1300">
                <a:solidFill>
                  <a:schemeClr val="tx1"/>
                </a:solidFill>
                <a:ea typeface="ＭＳ Ｐゴシック" pitchFamily="50" charset="-128"/>
              </a:defRPr>
            </a:lvl1pPr>
          </a:lstStyle>
          <a:p>
            <a:pPr>
              <a:defRPr/>
            </a:pPr>
            <a:fld id="{C2EE8C6C-E626-427D-B640-F5DF0133F91E}" type="slidenum">
              <a:rPr lang="ja-JP" altLang="en-US"/>
              <a:pPr>
                <a:defRPr/>
              </a:pPr>
              <a:t>‹#›</a:t>
            </a:fld>
            <a:endParaRPr lang="en-US" altLang="ja-JP"/>
          </a:p>
        </p:txBody>
      </p:sp>
    </p:spTree>
    <p:extLst>
      <p:ext uri="{BB962C8B-B14F-4D97-AF65-F5344CB8AC3E}">
        <p14:creationId xmlns:p14="http://schemas.microsoft.com/office/powerpoint/2010/main" val="204019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57263" eaLnBrk="0" hangingPunct="0">
              <a:defRPr sz="1200">
                <a:solidFill>
                  <a:srgbClr val="484848"/>
                </a:solidFill>
                <a:latin typeface="Arial" charset="0"/>
                <a:ea typeface="HG丸ｺﾞｼｯｸM-PRO" pitchFamily="50" charset="-128"/>
              </a:defRPr>
            </a:lvl1pPr>
            <a:lvl2pPr marL="742950" indent="-285750" defTabSz="957263" eaLnBrk="0" hangingPunct="0">
              <a:defRPr sz="1200">
                <a:solidFill>
                  <a:srgbClr val="484848"/>
                </a:solidFill>
                <a:latin typeface="Arial" charset="0"/>
                <a:ea typeface="HG丸ｺﾞｼｯｸM-PRO" pitchFamily="50" charset="-128"/>
              </a:defRPr>
            </a:lvl2pPr>
            <a:lvl3pPr marL="1143000" indent="-228600" defTabSz="957263" eaLnBrk="0" hangingPunct="0">
              <a:defRPr sz="1200">
                <a:solidFill>
                  <a:srgbClr val="484848"/>
                </a:solidFill>
                <a:latin typeface="Arial" charset="0"/>
                <a:ea typeface="HG丸ｺﾞｼｯｸM-PRO" pitchFamily="50" charset="-128"/>
              </a:defRPr>
            </a:lvl3pPr>
            <a:lvl4pPr marL="1600200" indent="-228600" defTabSz="957263" eaLnBrk="0" hangingPunct="0">
              <a:defRPr sz="1200">
                <a:solidFill>
                  <a:srgbClr val="484848"/>
                </a:solidFill>
                <a:latin typeface="Arial" charset="0"/>
                <a:ea typeface="HG丸ｺﾞｼｯｸM-PRO" pitchFamily="50" charset="-128"/>
              </a:defRPr>
            </a:lvl4pPr>
            <a:lvl5pPr marL="2057400" indent="-228600" defTabSz="957263" eaLnBrk="0" hangingPunct="0">
              <a:defRPr sz="1200">
                <a:solidFill>
                  <a:srgbClr val="484848"/>
                </a:solidFill>
                <a:latin typeface="Arial" charset="0"/>
                <a:ea typeface="HG丸ｺﾞｼｯｸM-PRO" pitchFamily="50" charset="-128"/>
              </a:defRPr>
            </a:lvl5pPr>
            <a:lvl6pPr marL="25146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defTabSz="957263"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eaLnBrk="1" hangingPunct="1"/>
            <a:fld id="{7258892A-72EE-4E0E-970C-63642359DE19}" type="slidenum">
              <a:rPr lang="ja-JP" altLang="en-US" sz="1300" smtClean="0">
                <a:solidFill>
                  <a:schemeClr val="tx1"/>
                </a:solidFill>
                <a:ea typeface="ＭＳ Ｐゴシック" pitchFamily="50" charset="-128"/>
              </a:rPr>
              <a:pPr eaLnBrk="1" hangingPunct="1"/>
              <a:t>1</a:t>
            </a:fld>
            <a:endParaRPr lang="en-US" altLang="ja-JP" sz="1300" smtClean="0">
              <a:solidFill>
                <a:schemeClr val="tx1"/>
              </a:solidFill>
              <a:ea typeface="ＭＳ Ｐゴシック" pitchFamily="50"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ja-JP" altLang="en-US" smtClean="0"/>
          </a:p>
        </p:txBody>
      </p:sp>
    </p:spTree>
    <p:extLst>
      <p:ext uri="{BB962C8B-B14F-4D97-AF65-F5344CB8AC3E}">
        <p14:creationId xmlns:p14="http://schemas.microsoft.com/office/powerpoint/2010/main" val="21258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2</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166095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DDA24-0C05-4798-8824-A7EBA893D3B0}" type="slidenum">
              <a:rPr lang="ja-JP" altLang="en-US"/>
              <a:pPr/>
              <a:t>3</a:t>
            </a:fld>
            <a:endParaRPr lang="en-US" altLang="ja-JP"/>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58578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1828800" cy="6858000"/>
          </a:xfrm>
          <a:prstGeom prst="rect">
            <a:avLst/>
          </a:prstGeom>
          <a:gradFill rotWithShape="1">
            <a:gsLst>
              <a:gs pos="0">
                <a:srgbClr val="0066CC"/>
              </a:gs>
              <a:gs pos="100000">
                <a:srgbClr val="7DB1E5"/>
              </a:gs>
            </a:gsLst>
            <a:lin ang="0" scaled="1"/>
          </a:gradFill>
          <a:ln>
            <a:noFill/>
          </a:ln>
          <a:effectLst/>
          <a:extLs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4" name="AutoShape 7" descr="netcomm_logo.png"/>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5" name="Text Box 8"/>
          <p:cNvSpPr txBox="1">
            <a:spLocks noChangeArrowheads="1"/>
          </p:cNvSpPr>
          <p:nvPr userDrawn="1"/>
        </p:nvSpPr>
        <p:spPr bwMode="auto">
          <a:xfrm>
            <a:off x="152400" y="6461125"/>
            <a:ext cx="15271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en-US" altLang="ja-JP" sz="2000" smtClean="0">
                <a:solidFill>
                  <a:schemeClr val="bg1"/>
                </a:solidFill>
                <a:latin typeface="Arial Narrow" pitchFamily="34" charset="0"/>
                <a:ea typeface="ＭＳ Ｐゴシック" pitchFamily="50" charset="-128"/>
              </a:rPr>
              <a:t>NetCommerce</a:t>
            </a:r>
          </a:p>
        </p:txBody>
      </p:sp>
      <p:sp>
        <p:nvSpPr>
          <p:cNvPr id="6" name="Text Box 9"/>
          <p:cNvSpPr txBox="1">
            <a:spLocks noChangeArrowheads="1"/>
          </p:cNvSpPr>
          <p:nvPr userDrawn="1"/>
        </p:nvSpPr>
        <p:spPr bwMode="auto">
          <a:xfrm>
            <a:off x="1828800" y="6461125"/>
            <a:ext cx="21891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en-US" altLang="ja-JP" sz="2000" smtClean="0">
                <a:solidFill>
                  <a:srgbClr val="FF3300"/>
                </a:solidFill>
                <a:ea typeface="ＭＳ Ｐゴシック" pitchFamily="50" charset="-128"/>
              </a:rPr>
              <a:t>applied marketing</a:t>
            </a:r>
          </a:p>
        </p:txBody>
      </p:sp>
      <p:sp>
        <p:nvSpPr>
          <p:cNvPr id="7" name="Text Box 10"/>
          <p:cNvSpPr txBox="1">
            <a:spLocks noChangeArrowheads="1"/>
          </p:cNvSpPr>
          <p:nvPr userDrawn="1"/>
        </p:nvSpPr>
        <p:spPr bwMode="auto">
          <a:xfrm>
            <a:off x="5883275" y="6643688"/>
            <a:ext cx="326072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r">
              <a:spcBef>
                <a:spcPct val="20000"/>
              </a:spcBef>
              <a:defRPr/>
            </a:pPr>
            <a:r>
              <a:rPr lang="en-US" altLang="ja-JP" sz="800" dirty="0" smtClean="0">
                <a:solidFill>
                  <a:srgbClr val="484848"/>
                </a:solidFill>
                <a:ea typeface="ＭＳ Ｐゴシック" pitchFamily="50" charset="-128"/>
              </a:rPr>
              <a:t>2009-2011,all rights reserved by </a:t>
            </a:r>
            <a:r>
              <a:rPr lang="en-US" altLang="ja-JP" sz="800" dirty="0" err="1" smtClean="0">
                <a:solidFill>
                  <a:srgbClr val="484848"/>
                </a:solidFill>
                <a:ea typeface="ＭＳ Ｐゴシック" pitchFamily="50" charset="-128"/>
              </a:rPr>
              <a:t>NetCommerce</a:t>
            </a:r>
            <a:r>
              <a:rPr lang="en-US" altLang="ja-JP" sz="800" dirty="0" smtClean="0">
                <a:solidFill>
                  <a:srgbClr val="484848"/>
                </a:solidFill>
                <a:ea typeface="ＭＳ Ｐゴシック" pitchFamily="50" charset="-128"/>
              </a:rPr>
              <a:t> &amp; applied marketing</a:t>
            </a:r>
          </a:p>
        </p:txBody>
      </p:sp>
      <p:sp>
        <p:nvSpPr>
          <p:cNvPr id="8" name="Line 11"/>
          <p:cNvSpPr>
            <a:spLocks noChangeShapeType="1"/>
          </p:cNvSpPr>
          <p:nvPr userDrawn="1"/>
        </p:nvSpPr>
        <p:spPr bwMode="auto">
          <a:xfrm>
            <a:off x="4038600" y="3352800"/>
            <a:ext cx="0" cy="3505200"/>
          </a:xfrm>
          <a:prstGeom prst="line">
            <a:avLst/>
          </a:prstGeom>
          <a:noFill/>
          <a:ln w="12700">
            <a:solidFill>
              <a:srgbClr val="B2B2B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9" name="Line 12"/>
          <p:cNvSpPr>
            <a:spLocks noChangeShapeType="1"/>
          </p:cNvSpPr>
          <p:nvPr userDrawn="1"/>
        </p:nvSpPr>
        <p:spPr bwMode="auto">
          <a:xfrm>
            <a:off x="4038600" y="0"/>
            <a:ext cx="0" cy="2438400"/>
          </a:xfrm>
          <a:prstGeom prst="line">
            <a:avLst/>
          </a:prstGeom>
          <a:noFill/>
          <a:ln w="12700">
            <a:solidFill>
              <a:srgbClr val="B2B2B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0" name="Text Box 13"/>
          <p:cNvSpPr txBox="1">
            <a:spLocks noChangeArrowheads="1"/>
          </p:cNvSpPr>
          <p:nvPr userDrawn="1"/>
        </p:nvSpPr>
        <p:spPr bwMode="auto">
          <a:xfrm>
            <a:off x="7032107" y="0"/>
            <a:ext cx="204414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20000"/>
              </a:spcBef>
              <a:defRPr/>
            </a:pPr>
            <a:r>
              <a:rPr lang="ja-JP" altLang="en-US" dirty="0" smtClean="0">
                <a:solidFill>
                  <a:srgbClr val="484848"/>
                </a:solidFill>
                <a:ea typeface="HGP創英角ｺﾞｼｯｸUB" pitchFamily="50" charset="-128"/>
              </a:rPr>
              <a:t>ＩＴソリューション塾　講義資料</a:t>
            </a:r>
          </a:p>
        </p:txBody>
      </p:sp>
      <p:sp>
        <p:nvSpPr>
          <p:cNvPr id="11" name="Line 16"/>
          <p:cNvSpPr>
            <a:spLocks noChangeShapeType="1"/>
          </p:cNvSpPr>
          <p:nvPr userDrawn="1"/>
        </p:nvSpPr>
        <p:spPr bwMode="auto">
          <a:xfrm>
            <a:off x="1828800" y="3352800"/>
            <a:ext cx="6629400" cy="0"/>
          </a:xfrm>
          <a:prstGeom prst="line">
            <a:avLst/>
          </a:prstGeom>
          <a:noFill/>
          <a:ln w="38100">
            <a:solidFill>
              <a:srgbClr val="4168A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12" name="Line 17"/>
          <p:cNvSpPr>
            <a:spLocks noChangeShapeType="1"/>
          </p:cNvSpPr>
          <p:nvPr userDrawn="1"/>
        </p:nvSpPr>
        <p:spPr bwMode="auto">
          <a:xfrm>
            <a:off x="457200" y="3352800"/>
            <a:ext cx="1371600" cy="0"/>
          </a:xfrm>
          <a:prstGeom prst="line">
            <a:avLst/>
          </a:prstGeom>
          <a:noFill/>
          <a:ln w="381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68996" name="Rectangle 4"/>
          <p:cNvSpPr>
            <a:spLocks noGrp="1" noChangeArrowheads="1"/>
          </p:cNvSpPr>
          <p:nvPr>
            <p:ph type="ctrTitle"/>
          </p:nvPr>
        </p:nvSpPr>
        <p:spPr>
          <a:xfrm>
            <a:off x="1828800" y="2438400"/>
            <a:ext cx="6629400" cy="914400"/>
          </a:xfrm>
        </p:spPr>
        <p:txBody>
          <a:bodyPr/>
          <a:lstStyle>
            <a:lvl1pPr algn="r">
              <a:defRPr>
                <a:solidFill>
                  <a:schemeClr val="bg2"/>
                </a:solidFill>
              </a:defRPr>
            </a:lvl1pPr>
          </a:lstStyle>
          <a:p>
            <a:pPr lvl="0"/>
            <a:r>
              <a:rPr lang="ja-JP" altLang="en-US" noProof="0" smtClean="0"/>
              <a:t>マスタ タイトルの書式設定</a:t>
            </a:r>
          </a:p>
        </p:txBody>
      </p:sp>
    </p:spTree>
    <p:extLst>
      <p:ext uri="{BB962C8B-B14F-4D97-AF65-F5344CB8AC3E}">
        <p14:creationId xmlns:p14="http://schemas.microsoft.com/office/powerpoint/2010/main" val="334711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7544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983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8399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44414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372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98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charset="-128"/>
                <a:ea typeface="Meiryo" charset="-128"/>
                <a:cs typeface="Meiryo" charset="-128"/>
              </a:defRPr>
            </a:lvl1pPr>
          </a:lstStyle>
          <a:p>
            <a:r>
              <a:rPr lang="ja-JP" altLang="en-US" dirty="0" smtClean="0"/>
              <a:t>マスター タイトルの書式設定</a:t>
            </a:r>
            <a:endParaRPr lang="ja-JP" altLang="en-US" dirty="0"/>
          </a:p>
        </p:txBody>
      </p:sp>
    </p:spTree>
    <p:extLst>
      <p:ext uri="{BB962C8B-B14F-4D97-AF65-F5344CB8AC3E}">
        <p14:creationId xmlns:p14="http://schemas.microsoft.com/office/powerpoint/2010/main" val="66363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64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55399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4375406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userDrawn="1"/>
        </p:nvSpPr>
        <p:spPr bwMode="auto">
          <a:xfrm>
            <a:off x="0" y="0"/>
            <a:ext cx="9144000" cy="838200"/>
          </a:xfrm>
          <a:prstGeom prst="rect">
            <a:avLst/>
          </a:prstGeom>
          <a:gradFill rotWithShape="1">
            <a:gsLst>
              <a:gs pos="0">
                <a:srgbClr val="0066CC"/>
              </a:gs>
              <a:gs pos="100000">
                <a:srgbClr val="7DB1E5"/>
              </a:gs>
            </a:gsLst>
            <a:lin ang="0" scaled="1"/>
          </a:gradFill>
          <a:ln>
            <a:noFill/>
          </a:ln>
          <a:effectLst/>
          <a:extLs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1027" name="Rectangle 7"/>
          <p:cNvSpPr>
            <a:spLocks noChangeArrowheads="1"/>
          </p:cNvSpPr>
          <p:nvPr/>
        </p:nvSpPr>
        <p:spPr bwMode="auto">
          <a:xfrm>
            <a:off x="0" y="1282700"/>
            <a:ext cx="9144000" cy="55753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342900" indent="-342900" algn="ctr"/>
            <a:endParaRPr lang="ja-JP" altLang="en-US" sz="1600">
              <a:ea typeface="ＭＳ Ｐゴシック" pitchFamily="50" charset="-128"/>
            </a:endParaRPr>
          </a:p>
        </p:txBody>
      </p:sp>
      <p:sp>
        <p:nvSpPr>
          <p:cNvPr id="1028" name="Rectangle 2"/>
          <p:cNvSpPr>
            <a:spLocks noGrp="1" noChangeArrowheads="1"/>
          </p:cNvSpPr>
          <p:nvPr>
            <p:ph type="title"/>
          </p:nvPr>
        </p:nvSpPr>
        <p:spPr bwMode="auto">
          <a:xfrm>
            <a:off x="152400" y="152400"/>
            <a:ext cx="8229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9" name="AutoShape 20" descr="netcomm_logo.png"/>
          <p:cNvSpPr>
            <a:spLocks noChangeAspect="1" noChangeArrowheads="1"/>
          </p:cNvSpPr>
          <p:nvPr userDrawn="1"/>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p>
        </p:txBody>
      </p:sp>
      <p:sp>
        <p:nvSpPr>
          <p:cNvPr id="1046" name="Text Box 22"/>
          <p:cNvSpPr txBox="1">
            <a:spLocks noChangeArrowheads="1"/>
          </p:cNvSpPr>
          <p:nvPr userDrawn="1"/>
        </p:nvSpPr>
        <p:spPr bwMode="auto">
          <a:xfrm>
            <a:off x="6537325" y="6583363"/>
            <a:ext cx="26066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defRPr/>
            </a:pPr>
            <a:r>
              <a:rPr lang="en-US" altLang="ja-JP" smtClean="0">
                <a:solidFill>
                  <a:srgbClr val="FF3300"/>
                </a:solidFill>
                <a:ea typeface="ＭＳ Ｐゴシック" pitchFamily="50" charset="-128"/>
              </a:rPr>
              <a:t>Net</a:t>
            </a:r>
            <a:r>
              <a:rPr lang="en-US" altLang="ja-JP" smtClean="0">
                <a:solidFill>
                  <a:srgbClr val="006699"/>
                </a:solidFill>
                <a:ea typeface="ＭＳ Ｐゴシック" pitchFamily="50" charset="-128"/>
              </a:rPr>
              <a:t>Commerce</a:t>
            </a:r>
            <a:r>
              <a:rPr lang="ja-JP" altLang="en-US" smtClean="0">
                <a:solidFill>
                  <a:srgbClr val="006699"/>
                </a:solidFill>
                <a:ea typeface="ＭＳ Ｐゴシック" pitchFamily="50" charset="-128"/>
              </a:rPr>
              <a:t>　</a:t>
            </a:r>
            <a:r>
              <a:rPr lang="en-US" altLang="ja-JP" smtClean="0">
                <a:solidFill>
                  <a:srgbClr val="006699"/>
                </a:solidFill>
                <a:ea typeface="ＭＳ Ｐゴシック" pitchFamily="50" charset="-128"/>
              </a:rPr>
              <a:t>&amp; </a:t>
            </a:r>
            <a:r>
              <a:rPr lang="en-US" altLang="ja-JP" smtClean="0">
                <a:solidFill>
                  <a:srgbClr val="FF3300"/>
                </a:solidFill>
                <a:ea typeface="ＭＳ Ｐゴシック" pitchFamily="50" charset="-128"/>
              </a:rPr>
              <a:t>applied Marketing</a:t>
            </a:r>
          </a:p>
        </p:txBody>
      </p:sp>
      <p:sp>
        <p:nvSpPr>
          <p:cNvPr id="1048" name="Text Box 24"/>
          <p:cNvSpPr txBox="1">
            <a:spLocks noChangeArrowheads="1"/>
          </p:cNvSpPr>
          <p:nvPr userDrawn="1"/>
        </p:nvSpPr>
        <p:spPr bwMode="auto">
          <a:xfrm>
            <a:off x="0" y="6643688"/>
            <a:ext cx="3260725"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defRPr/>
            </a:pPr>
            <a:r>
              <a:rPr lang="en-US" altLang="ja-JP" sz="800" smtClean="0">
                <a:solidFill>
                  <a:srgbClr val="484848"/>
                </a:solidFill>
                <a:ea typeface="ＭＳ Ｐゴシック" pitchFamily="50" charset="-128"/>
              </a:rPr>
              <a:t>2009-2010,all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a:solidFill>
            <a:srgbClr val="0073A3"/>
          </a:solidFill>
          <a:latin typeface="+mn-lt"/>
          <a:ea typeface="+mn-ea"/>
          <a:cs typeface="+mn-cs"/>
        </a:defRPr>
      </a:lvl1pPr>
      <a:lvl2pPr marL="742950" indent="-285750" algn="l" rtl="0" eaLnBrk="0" fontAlgn="base" hangingPunct="0">
        <a:spcBef>
          <a:spcPct val="20000"/>
        </a:spcBef>
        <a:spcAft>
          <a:spcPct val="0"/>
        </a:spcAft>
        <a:buChar char="–"/>
        <a:defRPr sz="1600">
          <a:solidFill>
            <a:srgbClr val="484848"/>
          </a:solidFill>
          <a:latin typeface="+mn-lt"/>
        </a:defRPr>
      </a:lvl2pPr>
      <a:lvl3pPr marL="1143000" indent="-228600" algn="l" rtl="0" eaLnBrk="0" fontAlgn="base" hangingPunct="0">
        <a:spcBef>
          <a:spcPct val="20000"/>
        </a:spcBef>
        <a:spcAft>
          <a:spcPct val="0"/>
        </a:spcAft>
        <a:buChar char="•"/>
        <a:defRPr sz="1600">
          <a:solidFill>
            <a:srgbClr val="484848"/>
          </a:solidFill>
          <a:latin typeface="+mn-lt"/>
        </a:defRPr>
      </a:lvl3pPr>
      <a:lvl4pPr marL="1600200" indent="-228600" algn="l" rtl="0" eaLnBrk="0" fontAlgn="base" hangingPunct="0">
        <a:spcBef>
          <a:spcPct val="20000"/>
        </a:spcBef>
        <a:spcAft>
          <a:spcPct val="0"/>
        </a:spcAft>
        <a:buChar char="–"/>
        <a:defRPr sz="1400">
          <a:solidFill>
            <a:srgbClr val="484848"/>
          </a:solidFill>
          <a:latin typeface="+mn-lt"/>
        </a:defRPr>
      </a:lvl4pPr>
      <a:lvl5pPr marL="2057400" indent="-228600" algn="l" rtl="0" eaLnBrk="0" fontAlgn="base" hangingPunct="0">
        <a:spcBef>
          <a:spcPct val="20000"/>
        </a:spcBef>
        <a:spcAft>
          <a:spcPct val="0"/>
        </a:spcAft>
        <a:buChar char="»"/>
        <a:defRPr sz="1400">
          <a:solidFill>
            <a:srgbClr val="484848"/>
          </a:solidFill>
          <a:latin typeface="+mn-lt"/>
        </a:defRPr>
      </a:lvl5pPr>
      <a:lvl6pPr marL="2514600" indent="-228600" algn="l" rtl="0" fontAlgn="base">
        <a:spcBef>
          <a:spcPct val="20000"/>
        </a:spcBef>
        <a:spcAft>
          <a:spcPct val="0"/>
        </a:spcAft>
        <a:buChar char="»"/>
        <a:defRPr sz="1400">
          <a:solidFill>
            <a:srgbClr val="484848"/>
          </a:solidFill>
          <a:latin typeface="+mn-lt"/>
        </a:defRPr>
      </a:lvl6pPr>
      <a:lvl7pPr marL="2971800" indent="-228600" algn="l" rtl="0" fontAlgn="base">
        <a:spcBef>
          <a:spcPct val="20000"/>
        </a:spcBef>
        <a:spcAft>
          <a:spcPct val="0"/>
        </a:spcAft>
        <a:buChar char="»"/>
        <a:defRPr sz="1400">
          <a:solidFill>
            <a:srgbClr val="484848"/>
          </a:solidFill>
          <a:latin typeface="+mn-lt"/>
        </a:defRPr>
      </a:lvl7pPr>
      <a:lvl8pPr marL="3429000" indent="-228600" algn="l" rtl="0" fontAlgn="base">
        <a:spcBef>
          <a:spcPct val="20000"/>
        </a:spcBef>
        <a:spcAft>
          <a:spcPct val="0"/>
        </a:spcAft>
        <a:buChar char="»"/>
        <a:defRPr sz="1400">
          <a:solidFill>
            <a:srgbClr val="484848"/>
          </a:solidFill>
          <a:latin typeface="+mn-lt"/>
        </a:defRPr>
      </a:lvl8pPr>
      <a:lvl9pPr marL="3886200" indent="-228600" algn="l" rtl="0" fontAlgn="base">
        <a:spcBef>
          <a:spcPct val="20000"/>
        </a:spcBef>
        <a:spcAft>
          <a:spcPct val="0"/>
        </a:spcAft>
        <a:buChar char="»"/>
        <a:defRPr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ctrTitle"/>
          </p:nvPr>
        </p:nvSpPr>
        <p:spPr/>
        <p:txBody>
          <a:bodyPr/>
          <a:lstStyle/>
          <a:p>
            <a:endParaRPr kumimoji="1" lang="ja-JP" altLang="en-US" dirty="0"/>
          </a:p>
        </p:txBody>
      </p:sp>
      <p:pic>
        <p:nvPicPr>
          <p:cNvPr id="12" name="図 1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0" y="0"/>
            <a:ext cx="3991393" cy="6019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 name="図 7"/>
          <p:cNvPicPr>
            <a:picLocks noChangeAspect="1"/>
          </p:cNvPicPr>
          <p:nvPr/>
        </p:nvPicPr>
        <p:blipFill>
          <a:blip r:embed="rId5"/>
          <a:stretch>
            <a:fillRect/>
          </a:stretch>
        </p:blipFill>
        <p:spPr>
          <a:xfrm>
            <a:off x="3048000" y="0"/>
            <a:ext cx="6096000" cy="6096000"/>
          </a:xfrm>
          <a:prstGeom prst="rect">
            <a:avLst/>
          </a:prstGeom>
        </p:spPr>
      </p:pic>
      <p:sp>
        <p:nvSpPr>
          <p:cNvPr id="6" name="Rectangle 4"/>
          <p:cNvSpPr txBox="1">
            <a:spLocks noChangeArrowheads="1"/>
          </p:cNvSpPr>
          <p:nvPr/>
        </p:nvSpPr>
        <p:spPr bwMode="auto">
          <a:xfrm>
            <a:off x="228600" y="4267200"/>
            <a:ext cx="82296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pPr eaLnBrk="1" hangingPunct="1"/>
            <a:r>
              <a:rPr lang="ja-JP" altLang="en-US" sz="3600" dirty="0" smtClean="0">
                <a:solidFill>
                  <a:schemeClr val="bg1"/>
                </a:solidFill>
                <a:effectLst>
                  <a:glow rad="228600">
                    <a:schemeClr val="accent2">
                      <a:satMod val="175000"/>
                      <a:alpha val="40000"/>
                    </a:schemeClr>
                  </a:glow>
                </a:effectLst>
                <a:latin typeface="HGP創英角ｺﾞｼｯｸUB" pitchFamily="50" charset="-128"/>
                <a:ea typeface="HGP創英角ｺﾞｼｯｸUB" pitchFamily="50" charset="-128"/>
              </a:rPr>
              <a:t>営業の感性</a:t>
            </a:r>
          </a:p>
        </p:txBody>
      </p:sp>
      <p:sp>
        <p:nvSpPr>
          <p:cNvPr id="7" name="正方形/長方形 6"/>
          <p:cNvSpPr/>
          <p:nvPr/>
        </p:nvSpPr>
        <p:spPr>
          <a:xfrm>
            <a:off x="4635362" y="457200"/>
            <a:ext cx="3886200" cy="400110"/>
          </a:xfrm>
          <a:prstGeom prst="rect">
            <a:avLst/>
          </a:prstGeom>
        </p:spPr>
        <p:txBody>
          <a:bodyPr wrap="square">
            <a:spAutoFit/>
          </a:bodyPr>
          <a:lstStyle/>
          <a:p>
            <a:pPr algn="r">
              <a:lnSpc>
                <a:spcPct val="80000"/>
              </a:lnSpc>
              <a:buClr>
                <a:schemeClr val="hlink"/>
              </a:buClr>
              <a:buSzPct val="110000"/>
            </a:pPr>
            <a:r>
              <a:rPr lang="ja-JP" altLang="en-US" sz="2400" dirty="0" smtClean="0">
                <a:solidFill>
                  <a:schemeClr val="bg1"/>
                </a:solidFill>
                <a:effectLst>
                  <a:glow rad="228600">
                    <a:schemeClr val="accent2">
                      <a:satMod val="175000"/>
                      <a:alpha val="40000"/>
                    </a:schemeClr>
                  </a:glow>
                </a:effectLst>
                <a:ea typeface="HGP創英角ｺﾞｼｯｸUB" pitchFamily="50" charset="-128"/>
              </a:rPr>
              <a:t>お客様を心地よくさせる力</a:t>
            </a:r>
            <a:endParaRPr lang="ja-JP" altLang="en-US" sz="2400" dirty="0">
              <a:solidFill>
                <a:schemeClr val="bg1"/>
              </a:solidFill>
              <a:effectLst>
                <a:glow rad="228600">
                  <a:schemeClr val="accent2">
                    <a:satMod val="175000"/>
                    <a:alpha val="40000"/>
                  </a:schemeClr>
                </a:glow>
              </a:effectLst>
              <a:ea typeface="HGP創英角ｺﾞｼｯｸUB" pitchFamily="50" charset="-128"/>
            </a:endParaRPr>
          </a:p>
        </p:txBody>
      </p:sp>
      <p:sp>
        <p:nvSpPr>
          <p:cNvPr id="4" name="正方形/長方形 3"/>
          <p:cNvSpPr/>
          <p:nvPr/>
        </p:nvSpPr>
        <p:spPr bwMode="auto">
          <a:xfrm>
            <a:off x="0" y="6019800"/>
            <a:ext cx="9144000" cy="838200"/>
          </a:xfrm>
          <a:prstGeom prst="rect">
            <a:avLst/>
          </a:prstGeom>
          <a:solidFill>
            <a:schemeClr val="tx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Text Box 19"/>
          <p:cNvSpPr txBox="1">
            <a:spLocks noChangeArrowheads="1"/>
          </p:cNvSpPr>
          <p:nvPr/>
        </p:nvSpPr>
        <p:spPr bwMode="auto">
          <a:xfrm>
            <a:off x="7142781" y="6584298"/>
            <a:ext cx="2001219"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spcBef>
                <a:spcPct val="20000"/>
              </a:spcBef>
            </a:pPr>
            <a:r>
              <a:rPr lang="en-US" altLang="ja-JP" sz="800" dirty="0">
                <a:solidFill>
                  <a:srgbClr val="FFFFFF"/>
                </a:solidFill>
              </a:rPr>
              <a:t>All rights reserved by </a:t>
            </a:r>
            <a:r>
              <a:rPr lang="en-US" altLang="ja-JP" sz="800" dirty="0" smtClean="0">
                <a:solidFill>
                  <a:srgbClr val="FFFFFF"/>
                </a:solidFill>
              </a:rPr>
              <a:t>NetCommerce </a:t>
            </a:r>
            <a:r>
              <a:rPr lang="en-US" altLang="ja-JP" sz="800" dirty="0" err="1" smtClean="0">
                <a:solidFill>
                  <a:srgbClr val="FFFFFF"/>
                </a:solidFill>
              </a:rPr>
              <a:t>inc.</a:t>
            </a:r>
            <a:endParaRPr lang="en-US" altLang="ja-JP" sz="800" dirty="0">
              <a:solidFill>
                <a:srgbClr val="FFFFFF"/>
              </a:solidFill>
            </a:endParaRPr>
          </a:p>
        </p:txBody>
      </p:sp>
      <p:sp>
        <p:nvSpPr>
          <p:cNvPr id="13" name="Text Box 21"/>
          <p:cNvSpPr txBox="1">
            <a:spLocks noChangeArrowheads="1"/>
          </p:cNvSpPr>
          <p:nvPr/>
        </p:nvSpPr>
        <p:spPr bwMode="auto">
          <a:xfrm>
            <a:off x="6607744" y="6584298"/>
            <a:ext cx="669975" cy="21544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28575" cap="sq" algn="ctr">
                <a:solidFill>
                  <a:schemeClr va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r" eaLnBrk="1" hangingPunct="1">
              <a:spcBef>
                <a:spcPct val="20000"/>
              </a:spcBef>
            </a:pPr>
            <a:r>
              <a:rPr lang="en-US" altLang="ja-JP" sz="800" dirty="0" smtClean="0">
                <a:solidFill>
                  <a:srgbClr val="FFFFFF"/>
                </a:solidFill>
              </a:rPr>
              <a:t>2008-2015</a:t>
            </a:r>
            <a:endParaRPr lang="ja-JP" altLang="en-US" sz="800" dirty="0">
              <a:solidFill>
                <a:srgbClr val="FFFFFF"/>
              </a:solidFill>
            </a:endParaRPr>
          </a:p>
        </p:txBody>
      </p:sp>
      <p:pic>
        <p:nvPicPr>
          <p:cNvPr id="14" name="図 13"/>
          <p:cNvPicPr>
            <a:picLocks noChangeAspect="1"/>
          </p:cNvPicPr>
          <p:nvPr/>
        </p:nvPicPr>
        <p:blipFill>
          <a:blip r:embed="rId6"/>
          <a:stretch>
            <a:fillRect/>
          </a:stretch>
        </p:blipFill>
        <p:spPr>
          <a:xfrm>
            <a:off x="4114800" y="6553200"/>
            <a:ext cx="1219200" cy="2251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貴方は、話しやすい雰囲気をれますか</a:t>
            </a:r>
            <a:r>
              <a:rPr kumimoji="1" lang="en-US" altLang="ja-JP" dirty="0" smtClean="0"/>
              <a:t>?</a:t>
            </a:r>
            <a:endParaRPr kumimoji="1" lang="ja-JP" altLang="en-US" dirty="0"/>
          </a:p>
        </p:txBody>
      </p:sp>
      <p:pic>
        <p:nvPicPr>
          <p:cNvPr id="4" name="図 3"/>
          <p:cNvPicPr>
            <a:picLocks noChangeAspect="1"/>
          </p:cNvPicPr>
          <p:nvPr/>
        </p:nvPicPr>
        <p:blipFill>
          <a:blip r:embed="rId2"/>
          <a:stretch>
            <a:fillRect/>
          </a:stretch>
        </p:blipFill>
        <p:spPr>
          <a:xfrm>
            <a:off x="0" y="764381"/>
            <a:ext cx="9144000" cy="6093619"/>
          </a:xfrm>
          <a:prstGeom prst="rect">
            <a:avLst/>
          </a:prstGeom>
        </p:spPr>
      </p:pic>
      <p:sp>
        <p:nvSpPr>
          <p:cNvPr id="5" name="正方形/長方形 4"/>
          <p:cNvSpPr/>
          <p:nvPr/>
        </p:nvSpPr>
        <p:spPr>
          <a:xfrm>
            <a:off x="228600" y="914400"/>
            <a:ext cx="8610600" cy="5632313"/>
          </a:xfrm>
          <a:prstGeom prst="rect">
            <a:avLst/>
          </a:prstGeom>
          <a:solidFill>
            <a:srgbClr val="FFFFFF">
              <a:alpha val="49000"/>
            </a:srgbClr>
          </a:solidFill>
        </p:spPr>
        <p:txBody>
          <a:bodyPr wrap="square">
            <a:spAutoFit/>
          </a:bodyPr>
          <a:lstStyle/>
          <a:p>
            <a:pPr lvl="0"/>
            <a:r>
              <a:rPr lang="ja-JP" altLang="ja-JP" sz="2800" dirty="0">
                <a:solidFill>
                  <a:srgbClr val="000090"/>
                </a:solidFill>
                <a:effectLst/>
              </a:rPr>
              <a:t>思考の整理や発言を</a:t>
            </a:r>
            <a:r>
              <a:rPr lang="ja-JP" altLang="ja-JP" sz="2800" dirty="0" smtClean="0">
                <a:solidFill>
                  <a:srgbClr val="000090"/>
                </a:solidFill>
                <a:effectLst/>
              </a:rPr>
              <a:t>促す</a:t>
            </a:r>
            <a:endParaRPr lang="en-US" altLang="ja-JP" sz="2800" dirty="0" smtClean="0">
              <a:solidFill>
                <a:srgbClr val="000090"/>
              </a:solidFill>
              <a:effectLst/>
            </a:endParaRPr>
          </a:p>
          <a:p>
            <a:pPr lvl="0"/>
            <a:r>
              <a:rPr lang="ja-JP" altLang="ja-JP" sz="2000" dirty="0" smtClean="0">
                <a:solidFill>
                  <a:srgbClr val="000090"/>
                </a:solidFill>
                <a:effectLst/>
              </a:rPr>
              <a:t>曖昧</a:t>
            </a:r>
            <a:r>
              <a:rPr lang="ja-JP" altLang="ja-JP" sz="2000" dirty="0">
                <a:solidFill>
                  <a:srgbClr val="000090"/>
                </a:solidFill>
                <a:effectLst/>
              </a:rPr>
              <a:t>なところの確認、視点を広げて位置づけを明確に</a:t>
            </a:r>
            <a:r>
              <a:rPr lang="ja-JP" altLang="ja-JP" sz="2000" dirty="0" smtClean="0">
                <a:solidFill>
                  <a:srgbClr val="000090"/>
                </a:solidFill>
                <a:effectLst/>
              </a:rPr>
              <a:t>するなど、積極的</a:t>
            </a:r>
            <a:r>
              <a:rPr lang="ja-JP" altLang="ja-JP" sz="2000" dirty="0">
                <a:solidFill>
                  <a:srgbClr val="000090"/>
                </a:solidFill>
                <a:effectLst/>
              </a:rPr>
              <a:t>に働きかけながら、会話をすすめる </a:t>
            </a:r>
            <a:endParaRPr lang="en-US" altLang="ja-JP" sz="2000" dirty="0" smtClean="0">
              <a:solidFill>
                <a:srgbClr val="000090"/>
              </a:solidFill>
              <a:effectLst/>
            </a:endParaRPr>
          </a:p>
          <a:p>
            <a:pPr lvl="0"/>
            <a:endParaRPr lang="en-US" altLang="ja-JP" sz="1800" dirty="0" smtClean="0">
              <a:solidFill>
                <a:srgbClr val="000090"/>
              </a:solidFill>
              <a:effectLst/>
            </a:endParaRPr>
          </a:p>
          <a:p>
            <a:pPr marL="628650" lvl="1" indent="-171450">
              <a:buFont typeface="Wingdings" charset="2"/>
              <a:buChar char="l"/>
            </a:pPr>
            <a:r>
              <a:rPr lang="ja-JP" altLang="ja-JP" sz="1800" dirty="0">
                <a:solidFill>
                  <a:srgbClr val="000090"/>
                </a:solidFill>
                <a:effectLst/>
              </a:rPr>
              <a:t>「このように理解いたしましたがいかがでしょうか</a:t>
            </a:r>
            <a:r>
              <a:rPr lang="en-US" altLang="ja-JP" sz="1800" dirty="0">
                <a:solidFill>
                  <a:srgbClr val="000090"/>
                </a:solidFill>
                <a:effectLst/>
              </a:rPr>
              <a:t>?</a:t>
            </a:r>
            <a:r>
              <a:rPr lang="ja-JP" altLang="ja-JP" sz="1800" dirty="0" smtClean="0">
                <a:solidFill>
                  <a:srgbClr val="000090"/>
                </a:solidFill>
                <a:effectLst/>
              </a:rPr>
              <a:t>」</a:t>
            </a:r>
            <a:r>
              <a:rPr lang="ja-JP" altLang="en-US" sz="1800" dirty="0" smtClean="0">
                <a:solidFill>
                  <a:srgbClr val="000090"/>
                </a:solidFill>
                <a:effectLst/>
              </a:rPr>
              <a:t>と確認する。</a:t>
            </a:r>
            <a:endParaRPr lang="ja-JP" altLang="ja-JP" sz="1800" dirty="0">
              <a:solidFill>
                <a:srgbClr val="000090"/>
              </a:solidFill>
              <a:effectLst/>
            </a:endParaRPr>
          </a:p>
          <a:p>
            <a:pPr marL="628650" lvl="1" indent="-171450">
              <a:buFont typeface="Wingdings" charset="2"/>
              <a:buChar char="l"/>
            </a:pPr>
            <a:r>
              <a:rPr lang="ja-JP" altLang="ja-JP" sz="1800" dirty="0">
                <a:solidFill>
                  <a:srgbClr val="000090"/>
                </a:solidFill>
                <a:effectLst/>
              </a:rPr>
              <a:t>「なぜ必要なんですか</a:t>
            </a:r>
            <a:r>
              <a:rPr lang="en-US" altLang="ja-JP" sz="1800" dirty="0">
                <a:solidFill>
                  <a:srgbClr val="000090"/>
                </a:solidFill>
                <a:effectLst/>
              </a:rPr>
              <a:t>?</a:t>
            </a:r>
            <a:r>
              <a:rPr lang="ja-JP" altLang="ja-JP" sz="1800" dirty="0">
                <a:solidFill>
                  <a:srgbClr val="000090"/>
                </a:solidFill>
                <a:effectLst/>
              </a:rPr>
              <a:t>」「なぜこの期間なんですか</a:t>
            </a:r>
            <a:r>
              <a:rPr lang="en-US" altLang="ja-JP" sz="1800" dirty="0">
                <a:solidFill>
                  <a:srgbClr val="000090"/>
                </a:solidFill>
                <a:effectLst/>
              </a:rPr>
              <a:t>?</a:t>
            </a:r>
            <a:r>
              <a:rPr lang="ja-JP" altLang="ja-JP" sz="1800" dirty="0" smtClean="0">
                <a:solidFill>
                  <a:srgbClr val="000090"/>
                </a:solidFill>
                <a:effectLst/>
              </a:rPr>
              <a:t>」</a:t>
            </a:r>
            <a:r>
              <a:rPr lang="ja-JP" altLang="en-US" sz="1800" dirty="0" smtClean="0">
                <a:solidFill>
                  <a:srgbClr val="000090"/>
                </a:solidFill>
                <a:effectLst/>
              </a:rPr>
              <a:t>と確認する。</a:t>
            </a:r>
            <a:endParaRPr lang="ja-JP" altLang="ja-JP" sz="1800" dirty="0">
              <a:solidFill>
                <a:srgbClr val="000090"/>
              </a:solidFill>
              <a:effectLst/>
            </a:endParaRPr>
          </a:p>
          <a:p>
            <a:pPr marL="628650" lvl="1" indent="-171450">
              <a:buFont typeface="Wingdings" charset="2"/>
              <a:buChar char="l"/>
            </a:pPr>
            <a:r>
              <a:rPr lang="ja-JP" altLang="ja-JP" sz="1800" dirty="0">
                <a:solidFill>
                  <a:srgbClr val="000090"/>
                </a:solidFill>
                <a:effectLst/>
              </a:rPr>
              <a:t>「こういう場合は、どうなんでしょうか</a:t>
            </a:r>
            <a:r>
              <a:rPr lang="en-US" altLang="ja-JP" sz="1800" dirty="0">
                <a:solidFill>
                  <a:srgbClr val="000090"/>
                </a:solidFill>
                <a:effectLst/>
              </a:rPr>
              <a:t>?</a:t>
            </a:r>
            <a:r>
              <a:rPr lang="ja-JP" altLang="ja-JP" sz="1800" dirty="0" smtClean="0">
                <a:solidFill>
                  <a:srgbClr val="000090"/>
                </a:solidFill>
                <a:effectLst/>
              </a:rPr>
              <a:t>」</a:t>
            </a:r>
            <a:r>
              <a:rPr lang="ja-JP" altLang="en-US" sz="1800" dirty="0" smtClean="0">
                <a:solidFill>
                  <a:srgbClr val="000090"/>
                </a:solidFill>
                <a:effectLst/>
              </a:rPr>
              <a:t>と確認する。</a:t>
            </a:r>
            <a:endParaRPr lang="ja-JP" altLang="ja-JP" sz="1800" dirty="0">
              <a:solidFill>
                <a:srgbClr val="000090"/>
              </a:solidFill>
              <a:effectLst/>
            </a:endParaRPr>
          </a:p>
          <a:p>
            <a:pPr marL="628650" lvl="1" indent="-171450">
              <a:buFont typeface="Wingdings" charset="2"/>
              <a:buChar char="l"/>
            </a:pPr>
            <a:r>
              <a:rPr lang="ja-JP" altLang="ja-JP" sz="1800" dirty="0">
                <a:solidFill>
                  <a:srgbClr val="000090"/>
                </a:solidFill>
                <a:effectLst/>
              </a:rPr>
              <a:t>ディスカッション・ノートを事前に</a:t>
            </a:r>
            <a:r>
              <a:rPr lang="ja-JP" altLang="ja-JP" sz="1800" dirty="0" smtClean="0">
                <a:solidFill>
                  <a:srgbClr val="000090"/>
                </a:solidFill>
                <a:effectLst/>
              </a:rPr>
              <a:t>用意</a:t>
            </a:r>
            <a:r>
              <a:rPr lang="ja-JP" altLang="en-US" sz="1800" dirty="0" smtClean="0">
                <a:solidFill>
                  <a:srgbClr val="000090"/>
                </a:solidFill>
                <a:effectLst/>
              </a:rPr>
              <a:t>、</a:t>
            </a:r>
            <a:r>
              <a:rPr lang="ja-JP" altLang="ja-JP" sz="1800" dirty="0" smtClean="0">
                <a:solidFill>
                  <a:srgbClr val="000090"/>
                </a:solidFill>
                <a:effectLst/>
              </a:rPr>
              <a:t>会話</a:t>
            </a:r>
            <a:r>
              <a:rPr lang="ja-JP" altLang="ja-JP" sz="1800" dirty="0">
                <a:solidFill>
                  <a:srgbClr val="000090"/>
                </a:solidFill>
                <a:effectLst/>
              </a:rPr>
              <a:t>をはじめる前に議題や目次をホワイト・ボードに</a:t>
            </a:r>
            <a:r>
              <a:rPr lang="ja-JP" altLang="ja-JP" sz="1800" dirty="0" smtClean="0">
                <a:solidFill>
                  <a:srgbClr val="000090"/>
                </a:solidFill>
                <a:effectLst/>
              </a:rPr>
              <a:t>書き出し</a:t>
            </a:r>
            <a:r>
              <a:rPr lang="ja-JP" altLang="en-US" sz="1800" dirty="0" smtClean="0">
                <a:solidFill>
                  <a:srgbClr val="000090"/>
                </a:solidFill>
                <a:effectLst/>
              </a:rPr>
              <a:t>す</a:t>
            </a:r>
            <a:r>
              <a:rPr lang="ja-JP" altLang="ja-JP" sz="1800" dirty="0" smtClean="0">
                <a:solidFill>
                  <a:srgbClr val="000090"/>
                </a:solidFill>
                <a:effectLst/>
              </a:rPr>
              <a:t>。</a:t>
            </a:r>
            <a:endParaRPr lang="ja-JP" altLang="ja-JP" sz="1800" dirty="0">
              <a:solidFill>
                <a:srgbClr val="000090"/>
              </a:solidFill>
              <a:effectLst/>
            </a:endParaRPr>
          </a:p>
          <a:p>
            <a:pPr marL="628650" lvl="1" indent="-171450">
              <a:buFont typeface="Wingdings" charset="2"/>
              <a:buChar char="l"/>
            </a:pPr>
            <a:r>
              <a:rPr lang="ja-JP" altLang="ja-JP" sz="1800" dirty="0">
                <a:solidFill>
                  <a:srgbClr val="000090"/>
                </a:solidFill>
                <a:effectLst/>
              </a:rPr>
              <a:t>会話の内容</a:t>
            </a:r>
            <a:r>
              <a:rPr lang="ja-JP" altLang="ja-JP" sz="1800" dirty="0" smtClean="0">
                <a:solidFill>
                  <a:srgbClr val="000090"/>
                </a:solidFill>
                <a:effectLst/>
              </a:rPr>
              <a:t>をホワイト</a:t>
            </a:r>
            <a:r>
              <a:rPr lang="ja-JP" altLang="ja-JP" sz="1800" dirty="0">
                <a:solidFill>
                  <a:srgbClr val="000090"/>
                </a:solidFill>
                <a:effectLst/>
              </a:rPr>
              <a:t>・ボードに視覚的に整理</a:t>
            </a:r>
            <a:r>
              <a:rPr lang="ja-JP" altLang="ja-JP" sz="1800" dirty="0" smtClean="0">
                <a:solidFill>
                  <a:srgbClr val="000090"/>
                </a:solidFill>
                <a:effectLst/>
              </a:rPr>
              <a:t>し確認</a:t>
            </a:r>
            <a:r>
              <a:rPr lang="ja-JP" altLang="ja-JP" sz="1800" dirty="0">
                <a:solidFill>
                  <a:srgbClr val="000090"/>
                </a:solidFill>
                <a:effectLst/>
              </a:rPr>
              <a:t>しながら会話する</a:t>
            </a:r>
            <a:r>
              <a:rPr lang="ja-JP" altLang="ja-JP" sz="1800" dirty="0" smtClean="0">
                <a:solidFill>
                  <a:srgbClr val="000090"/>
                </a:solidFill>
                <a:effectLst/>
              </a:rPr>
              <a:t>。</a:t>
            </a:r>
            <a:endParaRPr lang="ja-JP" altLang="ja-JP" sz="1800" dirty="0">
              <a:solidFill>
                <a:srgbClr val="000090"/>
              </a:solidFill>
              <a:effectLst/>
            </a:endParaRPr>
          </a:p>
          <a:p>
            <a:pPr marL="628650" lvl="1" indent="-171450">
              <a:buFont typeface="Wingdings" charset="2"/>
              <a:buChar char="l"/>
            </a:pPr>
            <a:r>
              <a:rPr lang="ja-JP" altLang="ja-JP" sz="1800" dirty="0" smtClean="0">
                <a:solidFill>
                  <a:srgbClr val="000090"/>
                </a:solidFill>
                <a:effectLst/>
              </a:rPr>
              <a:t>他社</a:t>
            </a:r>
            <a:r>
              <a:rPr lang="ja-JP" altLang="ja-JP" sz="1800" dirty="0">
                <a:solidFill>
                  <a:srgbClr val="000090"/>
                </a:solidFill>
                <a:effectLst/>
              </a:rPr>
              <a:t>の事例、第三者の意見などを引き合いに出し、こちらの一方的な考えではないことを示しながら、相手の抵抗感を</a:t>
            </a:r>
            <a:r>
              <a:rPr lang="ja-JP" altLang="ja-JP" sz="1800" dirty="0" smtClean="0">
                <a:solidFill>
                  <a:srgbClr val="000090"/>
                </a:solidFill>
                <a:effectLst/>
              </a:rPr>
              <a:t>なくす</a:t>
            </a:r>
            <a:endParaRPr lang="en-US" altLang="ja-JP" sz="1800" dirty="0" smtClean="0">
              <a:solidFill>
                <a:srgbClr val="000090"/>
              </a:solidFill>
              <a:effectLst/>
            </a:endParaRPr>
          </a:p>
          <a:p>
            <a:pPr marL="628650" lvl="1" indent="-171450">
              <a:buFont typeface="Wingdings" charset="2"/>
              <a:buChar char="l"/>
            </a:pPr>
            <a:r>
              <a:rPr lang="ja-JP" altLang="ja-JP" sz="1800" dirty="0" smtClean="0">
                <a:solidFill>
                  <a:srgbClr val="000090"/>
                </a:solidFill>
                <a:effectLst/>
              </a:rPr>
              <a:t>自分</a:t>
            </a:r>
            <a:r>
              <a:rPr lang="ja-JP" altLang="ja-JP" sz="1800" dirty="0">
                <a:solidFill>
                  <a:srgbClr val="000090"/>
                </a:solidFill>
                <a:effectLst/>
              </a:rPr>
              <a:t>の意見に対立する意見も自ら提示し、両者のメリット、デメリットを示しながら、自分の意見の正当性を相対的に示し、相手に納得を</a:t>
            </a:r>
            <a:r>
              <a:rPr lang="ja-JP" altLang="ja-JP" sz="1800" dirty="0" smtClean="0">
                <a:solidFill>
                  <a:srgbClr val="000090"/>
                </a:solidFill>
                <a:effectLst/>
              </a:rPr>
              <a:t>促す</a:t>
            </a:r>
            <a:endParaRPr lang="ja-JP" altLang="ja-JP" sz="1800" dirty="0">
              <a:solidFill>
                <a:srgbClr val="000090"/>
              </a:solidFill>
              <a:effectLst/>
            </a:endParaRPr>
          </a:p>
          <a:p>
            <a:pPr marL="628650" lvl="1" indent="-171450">
              <a:buFont typeface="Wingdings" charset="2"/>
              <a:buChar char="l"/>
            </a:pPr>
            <a:r>
              <a:rPr lang="ja-JP" altLang="ja-JP" sz="1800" dirty="0">
                <a:solidFill>
                  <a:srgbClr val="000090"/>
                </a:solidFill>
                <a:effectLst/>
              </a:rPr>
              <a:t>「何かありませんか」ではなく「これについてはどうですか」と質問し、相手の確認を引き出しながら課題やニーズの確認を</a:t>
            </a:r>
            <a:r>
              <a:rPr lang="ja-JP" altLang="ja-JP" sz="1800" dirty="0" smtClean="0">
                <a:solidFill>
                  <a:srgbClr val="000090"/>
                </a:solidFill>
                <a:effectLst/>
              </a:rPr>
              <a:t>行う</a:t>
            </a:r>
            <a:endParaRPr lang="ja-JP" altLang="ja-JP" sz="1800" dirty="0">
              <a:solidFill>
                <a:srgbClr val="000090"/>
              </a:solidFill>
              <a:effectLst/>
            </a:endParaRPr>
          </a:p>
          <a:p>
            <a:pPr marL="628650" lvl="1" indent="-171450">
              <a:buFont typeface="Wingdings" charset="2"/>
              <a:buChar char="l"/>
            </a:pPr>
            <a:r>
              <a:rPr lang="ja-JP" altLang="ja-JP" sz="1800" dirty="0">
                <a:solidFill>
                  <a:srgbClr val="000090"/>
                </a:solidFill>
                <a:effectLst/>
              </a:rPr>
              <a:t>お客様の発言を遮らず</a:t>
            </a:r>
            <a:r>
              <a:rPr lang="ja-JP" altLang="ja-JP" sz="1800" dirty="0" smtClean="0">
                <a:solidFill>
                  <a:srgbClr val="000090"/>
                </a:solidFill>
                <a:effectLst/>
              </a:rPr>
              <a:t>、話</a:t>
            </a:r>
            <a:r>
              <a:rPr lang="ja-JP" altLang="ja-JP" sz="1800" dirty="0">
                <a:solidFill>
                  <a:srgbClr val="000090"/>
                </a:solidFill>
                <a:effectLst/>
              </a:rPr>
              <a:t>を呑み込むように一呼吸</a:t>
            </a:r>
            <a:r>
              <a:rPr lang="ja-JP" altLang="ja-JP" sz="1800" dirty="0" smtClean="0">
                <a:solidFill>
                  <a:srgbClr val="000090"/>
                </a:solidFill>
                <a:effectLst/>
              </a:rPr>
              <a:t>置いて</a:t>
            </a:r>
            <a:r>
              <a:rPr lang="ja-JP" altLang="en-US" sz="1800" dirty="0" smtClean="0">
                <a:solidFill>
                  <a:srgbClr val="000090"/>
                </a:solidFill>
                <a:effectLst/>
              </a:rPr>
              <a:t>から</a:t>
            </a:r>
            <a:r>
              <a:rPr lang="ja-JP" altLang="ja-JP" sz="1800" dirty="0" smtClean="0">
                <a:solidFill>
                  <a:srgbClr val="000090"/>
                </a:solidFill>
                <a:effectLst/>
              </a:rPr>
              <a:t>発言</a:t>
            </a:r>
            <a:r>
              <a:rPr lang="ja-JP" altLang="ja-JP" sz="1800" dirty="0">
                <a:solidFill>
                  <a:srgbClr val="000090"/>
                </a:solidFill>
                <a:effectLst/>
              </a:rPr>
              <a:t>を</a:t>
            </a:r>
            <a:r>
              <a:rPr lang="ja-JP" altLang="ja-JP" sz="1800" dirty="0" smtClean="0">
                <a:solidFill>
                  <a:srgbClr val="000090"/>
                </a:solidFill>
                <a:effectLst/>
              </a:rPr>
              <a:t>する</a:t>
            </a:r>
            <a:endParaRPr lang="ja-JP" altLang="ja-JP" sz="1800" dirty="0">
              <a:solidFill>
                <a:srgbClr val="000090"/>
              </a:solidFill>
              <a:effectLst/>
            </a:endParaRPr>
          </a:p>
        </p:txBody>
      </p:sp>
    </p:spTree>
    <p:extLst>
      <p:ext uri="{BB962C8B-B14F-4D97-AF65-F5344CB8AC3E}">
        <p14:creationId xmlns:p14="http://schemas.microsoft.com/office/powerpoint/2010/main" val="7262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貴方は、話しやすい雰囲気をれますか</a:t>
            </a:r>
            <a:r>
              <a:rPr kumimoji="1" lang="en-US" altLang="ja-JP" dirty="0" smtClean="0"/>
              <a:t>?</a:t>
            </a:r>
            <a:endParaRPr kumimoji="1" lang="ja-JP" altLang="en-US" dirty="0"/>
          </a:p>
        </p:txBody>
      </p:sp>
      <p:pic>
        <p:nvPicPr>
          <p:cNvPr id="4" name="図 3"/>
          <p:cNvPicPr>
            <a:picLocks noChangeAspect="1"/>
          </p:cNvPicPr>
          <p:nvPr/>
        </p:nvPicPr>
        <p:blipFill>
          <a:blip r:embed="rId2"/>
          <a:stretch>
            <a:fillRect/>
          </a:stretch>
        </p:blipFill>
        <p:spPr>
          <a:xfrm>
            <a:off x="0" y="764381"/>
            <a:ext cx="9144000" cy="6093619"/>
          </a:xfrm>
          <a:prstGeom prst="rect">
            <a:avLst/>
          </a:prstGeom>
        </p:spPr>
      </p:pic>
      <p:sp>
        <p:nvSpPr>
          <p:cNvPr id="5" name="正方形/長方形 4"/>
          <p:cNvSpPr/>
          <p:nvPr/>
        </p:nvSpPr>
        <p:spPr>
          <a:xfrm>
            <a:off x="228600" y="914400"/>
            <a:ext cx="8610600" cy="4893648"/>
          </a:xfrm>
          <a:prstGeom prst="rect">
            <a:avLst/>
          </a:prstGeom>
          <a:solidFill>
            <a:srgbClr val="FFFFFF">
              <a:alpha val="49000"/>
            </a:srgbClr>
          </a:solidFill>
        </p:spPr>
        <p:txBody>
          <a:bodyPr wrap="square">
            <a:spAutoFit/>
          </a:bodyPr>
          <a:lstStyle/>
          <a:p>
            <a:r>
              <a:rPr lang="ja-JP" altLang="ja-JP" sz="2800" dirty="0">
                <a:solidFill>
                  <a:srgbClr val="000090"/>
                </a:solidFill>
                <a:effectLst/>
              </a:rPr>
              <a:t>相手の意志や結論を確認する</a:t>
            </a:r>
          </a:p>
          <a:p>
            <a:pPr lvl="0"/>
            <a:endParaRPr lang="en-US" altLang="ja-JP" sz="2000" dirty="0" smtClean="0">
              <a:solidFill>
                <a:srgbClr val="000090"/>
              </a:solidFill>
              <a:effectLst/>
            </a:endParaRPr>
          </a:p>
          <a:p>
            <a:pPr lvl="0"/>
            <a:r>
              <a:rPr lang="ja-JP" altLang="ja-JP" sz="2000" dirty="0" smtClean="0">
                <a:solidFill>
                  <a:srgbClr val="000090"/>
                </a:solidFill>
                <a:effectLst/>
              </a:rPr>
              <a:t>言葉</a:t>
            </a:r>
            <a:r>
              <a:rPr lang="ja-JP" altLang="ja-JP" sz="2000" dirty="0">
                <a:solidFill>
                  <a:srgbClr val="000090"/>
                </a:solidFill>
                <a:effectLst/>
              </a:rPr>
              <a:t>を濁さず、率直に聞く</a:t>
            </a:r>
            <a:r>
              <a:rPr lang="ja-JP" altLang="ja-JP" sz="2000" dirty="0" smtClean="0">
                <a:solidFill>
                  <a:srgbClr val="000090"/>
                </a:solidFill>
                <a:effectLst/>
              </a:rPr>
              <a:t>こと。遠回し</a:t>
            </a:r>
            <a:r>
              <a:rPr lang="ja-JP" altLang="ja-JP" sz="2000" dirty="0">
                <a:solidFill>
                  <a:srgbClr val="000090"/>
                </a:solidFill>
                <a:effectLst/>
              </a:rPr>
              <a:t>な会話は時間の</a:t>
            </a:r>
            <a:r>
              <a:rPr lang="ja-JP" altLang="ja-JP" sz="2000" dirty="0" smtClean="0">
                <a:solidFill>
                  <a:srgbClr val="000090"/>
                </a:solidFill>
                <a:effectLst/>
              </a:rPr>
              <a:t>無駄。</a:t>
            </a:r>
            <a:r>
              <a:rPr lang="ja-JP" altLang="ja-JP" sz="2000" dirty="0">
                <a:solidFill>
                  <a:srgbClr val="000090"/>
                </a:solidFill>
                <a:effectLst/>
              </a:rPr>
              <a:t>礼儀を忘れず、丁寧に質問</a:t>
            </a:r>
            <a:r>
              <a:rPr lang="ja-JP" altLang="ja-JP" sz="2000" dirty="0" smtClean="0">
                <a:solidFill>
                  <a:srgbClr val="000090"/>
                </a:solidFill>
                <a:effectLst/>
              </a:rPr>
              <a:t>す</a:t>
            </a:r>
            <a:r>
              <a:rPr lang="ja-JP" altLang="en-US" sz="2000" dirty="0" smtClean="0">
                <a:solidFill>
                  <a:srgbClr val="000090"/>
                </a:solidFill>
                <a:effectLst/>
              </a:rPr>
              <a:t>る</a:t>
            </a:r>
            <a:r>
              <a:rPr lang="ja-JP" altLang="ja-JP" sz="2000" dirty="0" smtClean="0">
                <a:solidFill>
                  <a:srgbClr val="000090"/>
                </a:solidFill>
                <a:effectLst/>
              </a:rPr>
              <a:t>。 </a:t>
            </a:r>
            <a:endParaRPr lang="en-US" altLang="ja-JP" sz="2000" dirty="0" smtClean="0">
              <a:solidFill>
                <a:srgbClr val="000090"/>
              </a:solidFill>
              <a:effectLst/>
            </a:endParaRPr>
          </a:p>
          <a:p>
            <a:pPr lvl="0"/>
            <a:endParaRPr lang="en-US" altLang="ja-JP" sz="1800" dirty="0" smtClean="0">
              <a:solidFill>
                <a:srgbClr val="000090"/>
              </a:solidFill>
              <a:effectLst/>
            </a:endParaRPr>
          </a:p>
          <a:p>
            <a:pPr marL="742950" lvl="1" indent="-285750">
              <a:buFont typeface="Wingdings" charset="2"/>
              <a:buChar char="l"/>
            </a:pPr>
            <a:r>
              <a:rPr lang="ja-JP" altLang="ja-JP" sz="1800" dirty="0">
                <a:solidFill>
                  <a:srgbClr val="000090"/>
                </a:solidFill>
                <a:effectLst/>
              </a:rPr>
              <a:t>「この内容で提案をさせていだきますがよろしいでしょうか」というように、こちらの考えを提示し、相手の反応を確認してみる。ただし、方針、重点、構成、金額、体制などの内容を具体的に提示する</a:t>
            </a:r>
            <a:r>
              <a:rPr lang="ja-JP" altLang="ja-JP" sz="1800" dirty="0" smtClean="0">
                <a:solidFill>
                  <a:srgbClr val="000090"/>
                </a:solidFill>
                <a:effectLst/>
              </a:rPr>
              <a:t>。</a:t>
            </a:r>
            <a:endParaRPr lang="en-US" altLang="ja-JP" sz="1800" dirty="0" smtClean="0">
              <a:solidFill>
                <a:srgbClr val="000090"/>
              </a:solidFill>
              <a:effectLst/>
            </a:endParaRPr>
          </a:p>
          <a:p>
            <a:pPr marL="742950" lvl="1" indent="-285750">
              <a:buFont typeface="Wingdings" charset="2"/>
              <a:buChar char="l"/>
            </a:pPr>
            <a:r>
              <a:rPr lang="ja-JP" altLang="ja-JP" sz="1800" dirty="0" smtClean="0">
                <a:solidFill>
                  <a:srgbClr val="000090"/>
                </a:solidFill>
                <a:effectLst/>
              </a:rPr>
              <a:t>予算</a:t>
            </a:r>
            <a:r>
              <a:rPr lang="ja-JP" altLang="ja-JP" sz="1800" dirty="0">
                <a:solidFill>
                  <a:srgbClr val="000090"/>
                </a:solidFill>
                <a:effectLst/>
              </a:rPr>
              <a:t>の上限、受け入れ可能な金額のレンジを直接数字で示して確認する</a:t>
            </a:r>
            <a:r>
              <a:rPr lang="ja-JP" altLang="ja-JP" sz="1800" dirty="0" smtClean="0">
                <a:solidFill>
                  <a:srgbClr val="000090"/>
                </a:solidFill>
                <a:effectLst/>
              </a:rPr>
              <a:t>。</a:t>
            </a:r>
            <a:endParaRPr lang="ja-JP" altLang="ja-JP" sz="1800" dirty="0">
              <a:solidFill>
                <a:srgbClr val="000090"/>
              </a:solidFill>
              <a:effectLst/>
            </a:endParaRPr>
          </a:p>
          <a:p>
            <a:pPr marL="742950" lvl="1" indent="-285750">
              <a:buFont typeface="Wingdings" charset="2"/>
              <a:buChar char="l"/>
            </a:pPr>
            <a:r>
              <a:rPr lang="ja-JP" altLang="ja-JP" sz="1800" dirty="0">
                <a:solidFill>
                  <a:srgbClr val="000090"/>
                </a:solidFill>
                <a:effectLst/>
              </a:rPr>
              <a:t>「私ども以外にどちらが提案されているのでしょうか」「他社さんの提案内容はどのようなところに魅力を感じ、弱点があるとお考えですか」など、競合他社について率直に聞く</a:t>
            </a:r>
            <a:r>
              <a:rPr lang="ja-JP" altLang="ja-JP" sz="1800" dirty="0" smtClean="0">
                <a:solidFill>
                  <a:srgbClr val="000090"/>
                </a:solidFill>
                <a:effectLst/>
              </a:rPr>
              <a:t>。</a:t>
            </a:r>
            <a:endParaRPr lang="ja-JP" altLang="ja-JP" sz="1800" dirty="0">
              <a:solidFill>
                <a:srgbClr val="000090"/>
              </a:solidFill>
              <a:effectLst/>
            </a:endParaRPr>
          </a:p>
          <a:p>
            <a:pPr marL="742950" lvl="1" indent="-285750">
              <a:buFont typeface="Wingdings" charset="2"/>
              <a:buChar char="l"/>
            </a:pPr>
            <a:r>
              <a:rPr lang="ja-JP" altLang="ja-JP" sz="1800" dirty="0">
                <a:solidFill>
                  <a:srgbClr val="000090"/>
                </a:solidFill>
                <a:effectLst/>
              </a:rPr>
              <a:t>「私どもにご発注頂くためには何ができればいいでしょうか」など、採用の条件を聞き出す。このような会話により、こちらへの期待、あるいは、既に他社に決めているかどうかを確認することができる。</a:t>
            </a:r>
          </a:p>
        </p:txBody>
      </p:sp>
    </p:spTree>
    <p:extLst>
      <p:ext uri="{BB962C8B-B14F-4D97-AF65-F5344CB8AC3E}">
        <p14:creationId xmlns:p14="http://schemas.microsoft.com/office/powerpoint/2010/main" val="336062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貴方は、話しやすい雰囲気をれますか</a:t>
            </a:r>
            <a:r>
              <a:rPr kumimoji="1" lang="en-US" altLang="ja-JP" dirty="0" smtClean="0"/>
              <a:t>?</a:t>
            </a:r>
            <a:endParaRPr kumimoji="1" lang="ja-JP" altLang="en-US" dirty="0"/>
          </a:p>
        </p:txBody>
      </p:sp>
      <p:pic>
        <p:nvPicPr>
          <p:cNvPr id="4" name="図 3"/>
          <p:cNvPicPr>
            <a:picLocks noChangeAspect="1"/>
          </p:cNvPicPr>
          <p:nvPr/>
        </p:nvPicPr>
        <p:blipFill>
          <a:blip r:embed="rId2"/>
          <a:stretch>
            <a:fillRect/>
          </a:stretch>
        </p:blipFill>
        <p:spPr>
          <a:xfrm>
            <a:off x="0" y="764381"/>
            <a:ext cx="9144000" cy="6093619"/>
          </a:xfrm>
          <a:prstGeom prst="rect">
            <a:avLst/>
          </a:prstGeom>
        </p:spPr>
      </p:pic>
      <p:sp>
        <p:nvSpPr>
          <p:cNvPr id="5" name="正方形/長方形 4"/>
          <p:cNvSpPr/>
          <p:nvPr/>
        </p:nvSpPr>
        <p:spPr>
          <a:xfrm>
            <a:off x="228600" y="914400"/>
            <a:ext cx="8610600" cy="3477876"/>
          </a:xfrm>
          <a:prstGeom prst="rect">
            <a:avLst/>
          </a:prstGeom>
          <a:solidFill>
            <a:srgbClr val="FFFFFF">
              <a:alpha val="48000"/>
            </a:srgbClr>
          </a:solidFill>
        </p:spPr>
        <p:txBody>
          <a:bodyPr wrap="square">
            <a:spAutoFit/>
          </a:bodyPr>
          <a:lstStyle/>
          <a:p>
            <a:r>
              <a:rPr lang="ja-JP" altLang="en-US" sz="2800" dirty="0" smtClean="0">
                <a:solidFill>
                  <a:srgbClr val="000090"/>
                </a:solidFill>
                <a:effectLst/>
              </a:rPr>
              <a:t>立場を離れて会話できる時間を作る</a:t>
            </a:r>
            <a:endParaRPr lang="ja-JP" altLang="ja-JP" sz="2800" dirty="0" smtClean="0">
              <a:solidFill>
                <a:srgbClr val="000090"/>
              </a:solidFill>
              <a:effectLst/>
            </a:endParaRPr>
          </a:p>
          <a:p>
            <a:pPr lvl="0"/>
            <a:endParaRPr lang="en-US" altLang="ja-JP" sz="2000" dirty="0" smtClean="0">
              <a:solidFill>
                <a:srgbClr val="000090"/>
              </a:solidFill>
              <a:effectLst/>
            </a:endParaRPr>
          </a:p>
          <a:p>
            <a:pPr lvl="0"/>
            <a:r>
              <a:rPr lang="ja-JP" altLang="en-US" sz="2000" dirty="0" smtClean="0">
                <a:solidFill>
                  <a:srgbClr val="000090"/>
                </a:solidFill>
                <a:effectLst/>
              </a:rPr>
              <a:t>仕事場を離れ、会食などの非公式な場で会話できる時間を作る</a:t>
            </a:r>
            <a:r>
              <a:rPr lang="ja-JP" altLang="ja-JP" sz="2000" dirty="0" smtClean="0">
                <a:solidFill>
                  <a:srgbClr val="000090"/>
                </a:solidFill>
                <a:effectLst/>
              </a:rPr>
              <a:t>。 </a:t>
            </a:r>
            <a:endParaRPr lang="en-US" altLang="ja-JP" sz="2000" dirty="0" smtClean="0">
              <a:solidFill>
                <a:srgbClr val="000090"/>
              </a:solidFill>
              <a:effectLst/>
            </a:endParaRPr>
          </a:p>
          <a:p>
            <a:pPr lvl="0"/>
            <a:endParaRPr lang="en-US" altLang="ja-JP" sz="1800" dirty="0" smtClean="0">
              <a:solidFill>
                <a:srgbClr val="000090"/>
              </a:solidFill>
              <a:effectLst/>
            </a:endParaRPr>
          </a:p>
          <a:p>
            <a:pPr marL="742950" lvl="1" indent="-285750">
              <a:buFont typeface="Wingdings" charset="2"/>
              <a:buChar char="l"/>
            </a:pPr>
            <a:r>
              <a:rPr lang="ja-JP" altLang="ja-JP" sz="1800" dirty="0">
                <a:solidFill>
                  <a:srgbClr val="000090"/>
                </a:solidFill>
                <a:effectLst/>
              </a:rPr>
              <a:t>必要に応じて、二人で会話する時間を作り、大勢の前では聞けないこと、話せないことを会話する</a:t>
            </a:r>
            <a:r>
              <a:rPr lang="ja-JP" altLang="ja-JP" sz="1800" dirty="0" smtClean="0">
                <a:solidFill>
                  <a:srgbClr val="000090"/>
                </a:solidFill>
                <a:effectLst/>
              </a:rPr>
              <a:t>。</a:t>
            </a:r>
            <a:endParaRPr lang="ja-JP" altLang="ja-JP" sz="1800" dirty="0">
              <a:solidFill>
                <a:srgbClr val="000090"/>
              </a:solidFill>
              <a:effectLst/>
            </a:endParaRPr>
          </a:p>
          <a:p>
            <a:pPr marL="742950" lvl="1" indent="-285750">
              <a:buFont typeface="Wingdings" charset="2"/>
              <a:buChar char="l"/>
            </a:pPr>
            <a:r>
              <a:rPr lang="ja-JP" altLang="ja-JP" sz="1800" dirty="0">
                <a:solidFill>
                  <a:srgbClr val="000090"/>
                </a:solidFill>
                <a:effectLst/>
              </a:rPr>
              <a:t>会食にお誘いする。ただし、頻度は控えめにすること。頻度が高いと不信感をいだかせる</a:t>
            </a:r>
            <a:r>
              <a:rPr lang="ja-JP" altLang="ja-JP" sz="1800" dirty="0" smtClean="0">
                <a:solidFill>
                  <a:srgbClr val="000090"/>
                </a:solidFill>
                <a:effectLst/>
              </a:rPr>
              <a:t>。</a:t>
            </a:r>
            <a:endParaRPr lang="ja-JP" altLang="ja-JP" sz="1800" dirty="0">
              <a:solidFill>
                <a:srgbClr val="000090"/>
              </a:solidFill>
              <a:effectLst/>
            </a:endParaRPr>
          </a:p>
          <a:p>
            <a:pPr marL="742950" lvl="1" indent="-285750">
              <a:buFont typeface="Wingdings" charset="2"/>
              <a:buChar char="l"/>
            </a:pPr>
            <a:r>
              <a:rPr lang="ja-JP" altLang="ja-JP" sz="1800" dirty="0">
                <a:solidFill>
                  <a:srgbClr val="000090"/>
                </a:solidFill>
                <a:effectLst/>
              </a:rPr>
              <a:t>たばこ部屋や昼食に同行する</a:t>
            </a:r>
            <a:r>
              <a:rPr lang="ja-JP" altLang="ja-JP" sz="1800" dirty="0" smtClean="0">
                <a:solidFill>
                  <a:srgbClr val="000090"/>
                </a:solidFill>
                <a:effectLst/>
              </a:rPr>
              <a:t>。</a:t>
            </a:r>
            <a:endParaRPr lang="ja-JP" altLang="ja-JP" sz="1800" dirty="0">
              <a:solidFill>
                <a:srgbClr val="000090"/>
              </a:solidFill>
              <a:effectLst/>
            </a:endParaRPr>
          </a:p>
          <a:p>
            <a:pPr marL="742950" lvl="1" indent="-285750">
              <a:buFont typeface="Wingdings" charset="2"/>
              <a:buChar char="l"/>
            </a:pPr>
            <a:r>
              <a:rPr lang="ja-JP" altLang="ja-JP" sz="1800" dirty="0">
                <a:solidFill>
                  <a:srgbClr val="000090"/>
                </a:solidFill>
                <a:effectLst/>
              </a:rPr>
              <a:t>自分たちが出展しているか否かにかかわらず展示会やセミナーに同行する</a:t>
            </a:r>
            <a:r>
              <a:rPr lang="ja-JP" altLang="ja-JP" sz="1800" dirty="0" smtClean="0">
                <a:solidFill>
                  <a:srgbClr val="000090"/>
                </a:solidFill>
                <a:effectLst/>
              </a:rPr>
              <a:t>。</a:t>
            </a:r>
            <a:endParaRPr lang="ja-JP" altLang="ja-JP" sz="1800" dirty="0">
              <a:solidFill>
                <a:srgbClr val="000090"/>
              </a:solidFill>
              <a:effectLst/>
            </a:endParaRPr>
          </a:p>
        </p:txBody>
      </p:sp>
    </p:spTree>
    <p:extLst>
      <p:ext uri="{BB962C8B-B14F-4D97-AF65-F5344CB8AC3E}">
        <p14:creationId xmlns:p14="http://schemas.microsoft.com/office/powerpoint/2010/main" val="333275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貴方は、安心・信頼される状況を作れますか</a:t>
            </a:r>
            <a:r>
              <a:rPr kumimoji="1" lang="en-US" altLang="ja-JP" dirty="0" smtClean="0"/>
              <a:t>?</a:t>
            </a:r>
            <a:endParaRPr kumimoji="1" lang="ja-JP" altLang="en-US" dirty="0"/>
          </a:p>
        </p:txBody>
      </p:sp>
      <p:pic>
        <p:nvPicPr>
          <p:cNvPr id="3" name="図 2"/>
          <p:cNvPicPr>
            <a:picLocks noChangeAspect="1"/>
          </p:cNvPicPr>
          <p:nvPr/>
        </p:nvPicPr>
        <p:blipFill>
          <a:blip r:embed="rId2"/>
          <a:stretch>
            <a:fillRect/>
          </a:stretch>
        </p:blipFill>
        <p:spPr>
          <a:xfrm>
            <a:off x="1" y="852484"/>
            <a:ext cx="5867399" cy="5978589"/>
          </a:xfrm>
          <a:prstGeom prst="rect">
            <a:avLst/>
          </a:prstGeom>
        </p:spPr>
      </p:pic>
      <p:sp>
        <p:nvSpPr>
          <p:cNvPr id="6" name="正方形/長方形 5"/>
          <p:cNvSpPr/>
          <p:nvPr/>
        </p:nvSpPr>
        <p:spPr>
          <a:xfrm>
            <a:off x="304800" y="1066800"/>
            <a:ext cx="8382000" cy="2739211"/>
          </a:xfrm>
          <a:prstGeom prst="rect">
            <a:avLst/>
          </a:prstGeom>
          <a:solidFill>
            <a:schemeClr val="bg1">
              <a:alpha val="58000"/>
            </a:schemeClr>
          </a:solidFill>
        </p:spPr>
        <p:txBody>
          <a:bodyPr wrap="square">
            <a:spAutoFit/>
          </a:bodyPr>
          <a:lstStyle/>
          <a:p>
            <a:r>
              <a:rPr lang="ja-JP" altLang="en-US" sz="2800" dirty="0" smtClean="0"/>
              <a:t>相手</a:t>
            </a:r>
            <a:r>
              <a:rPr lang="ja-JP" altLang="en-US" sz="2800" dirty="0"/>
              <a:t>に好感を与える	</a:t>
            </a:r>
          </a:p>
          <a:p>
            <a:pPr marL="800100" lvl="1" indent="-342900">
              <a:buFont typeface="Wingdings" charset="2"/>
              <a:buChar char="l"/>
            </a:pPr>
            <a:endParaRPr lang="en-US" altLang="ja-JP" sz="2000" dirty="0" smtClean="0"/>
          </a:p>
          <a:p>
            <a:pPr marL="800100" lvl="1" indent="-342900">
              <a:buFont typeface="Wingdings" charset="2"/>
              <a:buChar char="l"/>
            </a:pPr>
            <a:r>
              <a:rPr lang="ja-JP" altLang="en-US" sz="2000" dirty="0" smtClean="0"/>
              <a:t>文房具</a:t>
            </a:r>
            <a:r>
              <a:rPr lang="ja-JP" altLang="en-US" sz="2000" dirty="0"/>
              <a:t>に安物を使わない。</a:t>
            </a:r>
          </a:p>
          <a:p>
            <a:pPr marL="800100" lvl="1" indent="-342900">
              <a:buFont typeface="Wingdings" charset="2"/>
              <a:buChar char="l"/>
            </a:pPr>
            <a:r>
              <a:rPr lang="ja-JP" altLang="en-US" sz="2000" dirty="0" smtClean="0"/>
              <a:t>服装</a:t>
            </a:r>
            <a:r>
              <a:rPr lang="ja-JP" altLang="en-US" sz="2000" dirty="0"/>
              <a:t>のセンスや清潔さに気を遣っている。</a:t>
            </a:r>
          </a:p>
          <a:p>
            <a:pPr marL="800100" lvl="1" indent="-342900">
              <a:buFont typeface="Wingdings" charset="2"/>
              <a:buChar char="l"/>
            </a:pPr>
            <a:r>
              <a:rPr lang="ja-JP" altLang="en-US" sz="2000" dirty="0" smtClean="0"/>
              <a:t>メモ</a:t>
            </a:r>
            <a:r>
              <a:rPr lang="ja-JP" altLang="en-US" sz="2000" dirty="0"/>
              <a:t>を取り、お客様の話しを真剣に聞いている姿勢を示している。</a:t>
            </a:r>
          </a:p>
          <a:p>
            <a:pPr marL="800100" lvl="1" indent="-342900">
              <a:buFont typeface="Wingdings" charset="2"/>
              <a:buChar char="l"/>
            </a:pPr>
            <a:r>
              <a:rPr lang="ja-JP" altLang="en-US" sz="2000" dirty="0" smtClean="0"/>
              <a:t>お客</a:t>
            </a:r>
            <a:r>
              <a:rPr lang="ja-JP" altLang="en-US" sz="2000" dirty="0"/>
              <a:t>様の話に相槌を打ち、真剣に聞いている姿勢を示している。</a:t>
            </a:r>
          </a:p>
          <a:p>
            <a:pPr marL="800100" lvl="1" indent="-342900">
              <a:buFont typeface="Wingdings" charset="2"/>
              <a:buChar char="l"/>
            </a:pPr>
            <a:r>
              <a:rPr lang="ja-JP" altLang="en-US" sz="2000" dirty="0" smtClean="0"/>
              <a:t>笑顔</a:t>
            </a:r>
            <a:r>
              <a:rPr lang="ja-JP" altLang="en-US" sz="2000" dirty="0"/>
              <a:t>で応対する。</a:t>
            </a:r>
          </a:p>
        </p:txBody>
      </p:sp>
      <p:sp>
        <p:nvSpPr>
          <p:cNvPr id="7" name="正方形/長方形 6"/>
          <p:cNvSpPr/>
          <p:nvPr/>
        </p:nvSpPr>
        <p:spPr>
          <a:xfrm>
            <a:off x="304800" y="4013299"/>
            <a:ext cx="8382000" cy="2616101"/>
          </a:xfrm>
          <a:prstGeom prst="rect">
            <a:avLst/>
          </a:prstGeom>
          <a:solidFill>
            <a:srgbClr val="FFFFFF">
              <a:alpha val="55000"/>
            </a:srgbClr>
          </a:solidFill>
        </p:spPr>
        <p:txBody>
          <a:bodyPr wrap="square">
            <a:spAutoFit/>
          </a:bodyPr>
          <a:lstStyle/>
          <a:p>
            <a:r>
              <a:rPr lang="ja-JP" altLang="en-US" sz="2800" dirty="0" smtClean="0"/>
              <a:t>関心</a:t>
            </a:r>
            <a:r>
              <a:rPr lang="ja-JP" altLang="en-US" sz="2800" dirty="0"/>
              <a:t>を示していることを伝える</a:t>
            </a:r>
          </a:p>
          <a:p>
            <a:pPr marL="800100" lvl="1" indent="-342900">
              <a:buFont typeface="Wingdings" charset="2"/>
              <a:buChar char="l"/>
            </a:pPr>
            <a:endParaRPr lang="en-US" altLang="ja-JP" sz="2000" dirty="0" smtClean="0"/>
          </a:p>
          <a:p>
            <a:pPr marL="800100" lvl="1" indent="-342900">
              <a:buFont typeface="Wingdings" charset="2"/>
              <a:buChar char="l"/>
            </a:pPr>
            <a:r>
              <a:rPr lang="ja-JP" altLang="en-US" sz="2000" dirty="0" smtClean="0"/>
              <a:t>訪問</a:t>
            </a:r>
            <a:r>
              <a:rPr lang="ja-JP" altLang="en-US" sz="2000" dirty="0"/>
              <a:t>の後は確認や御礼のメールを送る。</a:t>
            </a:r>
          </a:p>
          <a:p>
            <a:pPr marL="800100" lvl="1" indent="-342900">
              <a:buFont typeface="Wingdings" charset="2"/>
              <a:buChar char="l"/>
            </a:pPr>
            <a:r>
              <a:rPr lang="ja-JP" altLang="en-US" sz="2000" dirty="0" smtClean="0"/>
              <a:t>仕事</a:t>
            </a:r>
            <a:r>
              <a:rPr lang="ja-JP" altLang="en-US" sz="2000" dirty="0"/>
              <a:t>や個人的なことでのお祝い事、賞賛すべき出来事などに、電話やメールで賛辞を伝える。</a:t>
            </a:r>
          </a:p>
          <a:p>
            <a:pPr marL="800100" lvl="1" indent="-342900">
              <a:buFont typeface="Wingdings" charset="2"/>
              <a:buChar char="l"/>
            </a:pPr>
            <a:r>
              <a:rPr lang="ja-JP" altLang="en-US" sz="2000" dirty="0" smtClean="0"/>
              <a:t>お客</a:t>
            </a:r>
            <a:r>
              <a:rPr lang="ja-JP" altLang="en-US" sz="2000" dirty="0"/>
              <a:t>様に関心のありそうなニュースや話題を見つけたらその情報をメールや会話の席で話題として提供する。</a:t>
            </a:r>
          </a:p>
        </p:txBody>
      </p:sp>
    </p:spTree>
    <p:extLst>
      <p:ext uri="{BB962C8B-B14F-4D97-AF65-F5344CB8AC3E}">
        <p14:creationId xmlns:p14="http://schemas.microsoft.com/office/powerpoint/2010/main" val="8623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0"/>
            <a:ext cx="9144000" cy="6934200"/>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5" name="図 4"/>
          <p:cNvPicPr>
            <a:picLocks noChangeAspect="1"/>
          </p:cNvPicPr>
          <p:nvPr/>
        </p:nvPicPr>
        <p:blipFill>
          <a:blip r:embed="rId2"/>
          <a:stretch>
            <a:fillRect/>
          </a:stretch>
        </p:blipFill>
        <p:spPr>
          <a:xfrm>
            <a:off x="4038600" y="16434"/>
            <a:ext cx="5126175" cy="6910285"/>
          </a:xfrm>
          <a:prstGeom prst="rect">
            <a:avLst/>
          </a:prstGeom>
          <a:ln>
            <a:noFill/>
          </a:ln>
          <a:effectLst>
            <a:softEdge rad="112500"/>
          </a:effectLst>
        </p:spPr>
      </p:pic>
      <p:sp>
        <p:nvSpPr>
          <p:cNvPr id="10" name="テキスト ボックス 9"/>
          <p:cNvSpPr txBox="1"/>
          <p:nvPr/>
        </p:nvSpPr>
        <p:spPr>
          <a:xfrm>
            <a:off x="187007" y="1915180"/>
            <a:ext cx="3775393" cy="523220"/>
          </a:xfrm>
          <a:prstGeom prst="rect">
            <a:avLst/>
          </a:prstGeom>
          <a:noFill/>
        </p:spPr>
        <p:txBody>
          <a:bodyPr wrap="none" rtlCol="0">
            <a:spAutoFit/>
          </a:bodyPr>
          <a:lstStyle/>
          <a:p>
            <a:pPr algn="ctr"/>
            <a:r>
              <a:rPr kumimoji="1" lang="ja-JP" altLang="en-US" sz="2800" dirty="0" smtClean="0">
                <a:solidFill>
                  <a:schemeClr val="bg1"/>
                </a:solidFill>
              </a:rPr>
              <a:t>なぜ？をひたいに刻む</a:t>
            </a:r>
            <a:endParaRPr kumimoji="1" lang="ja-JP" altLang="en-US" sz="2800" dirty="0">
              <a:solidFill>
                <a:schemeClr val="bg1"/>
              </a:solidFill>
            </a:endParaRPr>
          </a:p>
        </p:txBody>
      </p:sp>
      <p:sp>
        <p:nvSpPr>
          <p:cNvPr id="11" name="テキスト ボックス 10"/>
          <p:cNvSpPr txBox="1"/>
          <p:nvPr/>
        </p:nvSpPr>
        <p:spPr>
          <a:xfrm>
            <a:off x="187007" y="3286780"/>
            <a:ext cx="3775393" cy="523220"/>
          </a:xfrm>
          <a:prstGeom prst="rect">
            <a:avLst/>
          </a:prstGeom>
          <a:noFill/>
        </p:spPr>
        <p:txBody>
          <a:bodyPr wrap="none" rtlCol="0">
            <a:spAutoFit/>
          </a:bodyPr>
          <a:lstStyle/>
          <a:p>
            <a:pPr algn="ctr"/>
            <a:r>
              <a:rPr kumimoji="1" lang="ja-JP" altLang="en-US" sz="2800" dirty="0" smtClean="0">
                <a:solidFill>
                  <a:schemeClr val="bg1"/>
                </a:solidFill>
              </a:rPr>
              <a:t>朝のゴールデンタイム</a:t>
            </a:r>
            <a:endParaRPr kumimoji="1" lang="ja-JP" altLang="en-US" sz="2800" dirty="0">
              <a:solidFill>
                <a:schemeClr val="bg1"/>
              </a:solidFill>
            </a:endParaRPr>
          </a:p>
        </p:txBody>
      </p:sp>
      <p:sp>
        <p:nvSpPr>
          <p:cNvPr id="12" name="テキスト ボックス 11"/>
          <p:cNvSpPr txBox="1"/>
          <p:nvPr/>
        </p:nvSpPr>
        <p:spPr>
          <a:xfrm>
            <a:off x="187007" y="4582180"/>
            <a:ext cx="3775393" cy="523220"/>
          </a:xfrm>
          <a:prstGeom prst="rect">
            <a:avLst/>
          </a:prstGeom>
          <a:noFill/>
        </p:spPr>
        <p:txBody>
          <a:bodyPr wrap="none" rtlCol="0">
            <a:spAutoFit/>
          </a:bodyPr>
          <a:lstStyle/>
          <a:p>
            <a:pPr algn="ctr"/>
            <a:r>
              <a:rPr kumimoji="1" lang="ja-JP" altLang="en-US" sz="2800" dirty="0" smtClean="0">
                <a:solidFill>
                  <a:schemeClr val="bg1"/>
                </a:solidFill>
              </a:rPr>
              <a:t>毎日３０分以上の読書</a:t>
            </a:r>
            <a:endParaRPr kumimoji="1" lang="ja-JP" altLang="en-US" sz="2800" dirty="0">
              <a:solidFill>
                <a:schemeClr val="bg1"/>
              </a:solidFill>
            </a:endParaRPr>
          </a:p>
        </p:txBody>
      </p:sp>
    </p:spTree>
    <p:extLst>
      <p:ext uri="{BB962C8B-B14F-4D97-AF65-F5344CB8AC3E}">
        <p14:creationId xmlns:p14="http://schemas.microsoft.com/office/powerpoint/2010/main" val="391362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4" name="Rectangle 4"/>
          <p:cNvSpPr>
            <a:spLocks noGrp="1" noChangeArrowheads="1"/>
          </p:cNvSpPr>
          <p:nvPr>
            <p:ph type="title"/>
          </p:nvPr>
        </p:nvSpPr>
        <p:spPr/>
        <p:txBody>
          <a:bodyPr/>
          <a:lstStyle/>
          <a:p>
            <a:r>
              <a:rPr lang="ja-JP" altLang="en-US" sz="2400" dirty="0" smtClean="0">
                <a:ea typeface="ＭＳ Ｐゴシック" pitchFamily="50" charset="-128"/>
              </a:rPr>
              <a:t>課題発掘のプロセス</a:t>
            </a:r>
            <a:endParaRPr lang="ja-JP" altLang="en-US" sz="2400" dirty="0">
              <a:ea typeface="ＭＳ Ｐゴシック" pitchFamily="50" charset="-128"/>
            </a:endParaRPr>
          </a:p>
        </p:txBody>
      </p:sp>
      <p:sp>
        <p:nvSpPr>
          <p:cNvPr id="3" name="正方形/長方形 2"/>
          <p:cNvSpPr/>
          <p:nvPr/>
        </p:nvSpPr>
        <p:spPr bwMode="auto">
          <a:xfrm>
            <a:off x="0" y="0"/>
            <a:ext cx="9144000" cy="6858000"/>
          </a:xfrm>
          <a:prstGeom prst="rect">
            <a:avLst/>
          </a:prstGeom>
          <a:solidFill>
            <a:srgbClr val="0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 name="図 1"/>
          <p:cNvPicPr>
            <a:picLocks noChangeAspect="1"/>
          </p:cNvPicPr>
          <p:nvPr/>
        </p:nvPicPr>
        <p:blipFill>
          <a:blip r:embed="rId3"/>
          <a:stretch>
            <a:fillRect/>
          </a:stretch>
        </p:blipFill>
        <p:spPr>
          <a:xfrm>
            <a:off x="2273300" y="0"/>
            <a:ext cx="4580947" cy="6858000"/>
          </a:xfrm>
          <a:prstGeom prst="rect">
            <a:avLst/>
          </a:prstGeom>
          <a:ln>
            <a:noFill/>
          </a:ln>
          <a:effectLst>
            <a:softEdge rad="112500"/>
          </a:effectLst>
        </p:spPr>
      </p:pic>
      <p:sp>
        <p:nvSpPr>
          <p:cNvPr id="4" name="テキスト ボックス 3"/>
          <p:cNvSpPr txBox="1"/>
          <p:nvPr/>
        </p:nvSpPr>
        <p:spPr>
          <a:xfrm>
            <a:off x="1143000" y="1167824"/>
            <a:ext cx="6750566" cy="584776"/>
          </a:xfrm>
          <a:prstGeom prst="rect">
            <a:avLst/>
          </a:prstGeom>
          <a:noFill/>
        </p:spPr>
        <p:txBody>
          <a:bodyPr wrap="none" rtlCol="0">
            <a:spAutoFit/>
          </a:bodyPr>
          <a:lstStyle/>
          <a:p>
            <a:pPr algn="ctr"/>
            <a:r>
              <a:rPr kumimoji="1" lang="ja-JP" altLang="en-US" sz="3200" dirty="0" smtClean="0">
                <a:solidFill>
                  <a:srgbClr val="FFFFFF"/>
                </a:solidFill>
                <a:effectLst>
                  <a:glow rad="228600">
                    <a:schemeClr val="accent4">
                      <a:satMod val="175000"/>
                      <a:alpha val="40000"/>
                    </a:schemeClr>
                  </a:glow>
                </a:effectLst>
              </a:rPr>
              <a:t>感性とは、美や善を知覚できる能力</a:t>
            </a:r>
            <a:endParaRPr kumimoji="1" lang="en-US" altLang="ja-JP" sz="3200" dirty="0" smtClean="0">
              <a:solidFill>
                <a:srgbClr val="FFFFFF"/>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14970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endParaRPr kumimoji="1" lang="ja-JP" altLang="en-US" dirty="0"/>
          </a:p>
        </p:txBody>
      </p:sp>
      <p:sp>
        <p:nvSpPr>
          <p:cNvPr id="3" name="正方形/長方形 2"/>
          <p:cNvSpPr/>
          <p:nvPr/>
        </p:nvSpPr>
        <p:spPr bwMode="auto">
          <a:xfrm>
            <a:off x="0" y="0"/>
            <a:ext cx="9144000" cy="68580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3"/>
          <a:stretch>
            <a:fillRect/>
          </a:stretch>
        </p:blipFill>
        <p:spPr>
          <a:xfrm>
            <a:off x="1816100" y="0"/>
            <a:ext cx="5503916" cy="6858000"/>
          </a:xfrm>
          <a:prstGeom prst="rect">
            <a:avLst/>
          </a:prstGeom>
          <a:ln>
            <a:noFill/>
          </a:ln>
          <a:effectLst>
            <a:softEdge rad="112500"/>
          </a:effectLst>
        </p:spPr>
      </p:pic>
      <p:sp>
        <p:nvSpPr>
          <p:cNvPr id="4" name="テキスト ボックス 3"/>
          <p:cNvSpPr txBox="1"/>
          <p:nvPr/>
        </p:nvSpPr>
        <p:spPr>
          <a:xfrm>
            <a:off x="990600" y="5486400"/>
            <a:ext cx="7160935" cy="584776"/>
          </a:xfrm>
          <a:prstGeom prst="rect">
            <a:avLst/>
          </a:prstGeom>
          <a:noFill/>
        </p:spPr>
        <p:txBody>
          <a:bodyPr wrap="none" rtlCol="0">
            <a:spAutoFit/>
          </a:bodyPr>
          <a:lstStyle/>
          <a:p>
            <a:pPr algn="ctr"/>
            <a:r>
              <a:rPr kumimoji="1" lang="ja-JP" altLang="en-US" sz="3200" dirty="0" smtClean="0">
                <a:solidFill>
                  <a:srgbClr val="FFFFFF"/>
                </a:solidFill>
                <a:effectLst>
                  <a:glow rad="228600">
                    <a:schemeClr val="accent2">
                      <a:satMod val="175000"/>
                      <a:alpha val="40000"/>
                    </a:schemeClr>
                  </a:glow>
                </a:effectLst>
              </a:rPr>
              <a:t>相手に好意や信頼感をいだかせる能力</a:t>
            </a:r>
            <a:endParaRPr kumimoji="1" lang="en-US" altLang="ja-JP" sz="3200" dirty="0" smtClean="0">
              <a:solidFill>
                <a:srgbClr val="FFFFFF"/>
              </a:solidFill>
              <a:effectLst>
                <a:glow rad="228600">
                  <a:schemeClr val="accent2">
                    <a:satMod val="175000"/>
                    <a:alpha val="40000"/>
                  </a:schemeClr>
                </a:glow>
              </a:effectLst>
            </a:endParaRPr>
          </a:p>
        </p:txBody>
      </p:sp>
      <p:sp>
        <p:nvSpPr>
          <p:cNvPr id="9" name="テキスト ボックス 8"/>
          <p:cNvSpPr txBox="1"/>
          <p:nvPr/>
        </p:nvSpPr>
        <p:spPr>
          <a:xfrm>
            <a:off x="918548" y="1981200"/>
            <a:ext cx="2031325" cy="461665"/>
          </a:xfrm>
          <a:prstGeom prst="rect">
            <a:avLst/>
          </a:prstGeom>
          <a:noFill/>
        </p:spPr>
        <p:txBody>
          <a:bodyPr wrap="none" rtlCol="0">
            <a:spAutoFit/>
          </a:bodyPr>
          <a:lstStyle/>
          <a:p>
            <a:pPr algn="r"/>
            <a:r>
              <a:rPr kumimoji="1" lang="ja-JP" altLang="en-US" sz="2400" dirty="0" smtClean="0">
                <a:solidFill>
                  <a:srgbClr val="FFFFFF"/>
                </a:solidFill>
                <a:effectLst>
                  <a:glow rad="228600">
                    <a:srgbClr val="0000FF">
                      <a:alpha val="40000"/>
                    </a:srgbClr>
                  </a:glow>
                </a:effectLst>
              </a:rPr>
              <a:t>良い人だなぁ</a:t>
            </a:r>
            <a:endParaRPr kumimoji="1" lang="en-US" altLang="ja-JP" sz="2400" dirty="0" smtClean="0">
              <a:solidFill>
                <a:srgbClr val="FFFFFF"/>
              </a:solidFill>
              <a:effectLst>
                <a:glow rad="228600">
                  <a:srgbClr val="0000FF">
                    <a:alpha val="40000"/>
                  </a:srgbClr>
                </a:glow>
              </a:effectLst>
            </a:endParaRPr>
          </a:p>
        </p:txBody>
      </p:sp>
      <p:sp>
        <p:nvSpPr>
          <p:cNvPr id="10" name="テキスト ボックス 9"/>
          <p:cNvSpPr txBox="1"/>
          <p:nvPr/>
        </p:nvSpPr>
        <p:spPr>
          <a:xfrm>
            <a:off x="609600" y="2647890"/>
            <a:ext cx="2339102" cy="461665"/>
          </a:xfrm>
          <a:prstGeom prst="rect">
            <a:avLst/>
          </a:prstGeom>
          <a:noFill/>
        </p:spPr>
        <p:txBody>
          <a:bodyPr wrap="none" rtlCol="0">
            <a:spAutoFit/>
          </a:bodyPr>
          <a:lstStyle/>
          <a:p>
            <a:pPr algn="r"/>
            <a:r>
              <a:rPr kumimoji="1" lang="ja-JP" altLang="en-US" sz="2400" dirty="0" smtClean="0">
                <a:solidFill>
                  <a:srgbClr val="FFFFFF"/>
                </a:solidFill>
                <a:effectLst>
                  <a:glow rad="228600">
                    <a:srgbClr val="0000FF">
                      <a:alpha val="40000"/>
                    </a:srgbClr>
                  </a:glow>
                </a:effectLst>
              </a:rPr>
              <a:t>話しやすいなぁ</a:t>
            </a:r>
            <a:endParaRPr kumimoji="1" lang="en-US" altLang="ja-JP" sz="2400" dirty="0" smtClean="0">
              <a:solidFill>
                <a:srgbClr val="FFFFFF"/>
              </a:solidFill>
              <a:effectLst>
                <a:glow rad="228600">
                  <a:srgbClr val="0000FF">
                    <a:alpha val="40000"/>
                  </a:srgbClr>
                </a:glow>
              </a:effectLst>
            </a:endParaRPr>
          </a:p>
        </p:txBody>
      </p:sp>
      <p:sp>
        <p:nvSpPr>
          <p:cNvPr id="11" name="テキスト ボックス 10"/>
          <p:cNvSpPr txBox="1"/>
          <p:nvPr/>
        </p:nvSpPr>
        <p:spPr>
          <a:xfrm>
            <a:off x="609600" y="3333690"/>
            <a:ext cx="2339102" cy="461665"/>
          </a:xfrm>
          <a:prstGeom prst="rect">
            <a:avLst/>
          </a:prstGeom>
          <a:noFill/>
        </p:spPr>
        <p:txBody>
          <a:bodyPr wrap="none" rtlCol="0">
            <a:spAutoFit/>
          </a:bodyPr>
          <a:lstStyle/>
          <a:p>
            <a:pPr algn="r"/>
            <a:r>
              <a:rPr kumimoji="1" lang="ja-JP" altLang="en-US" sz="2400" dirty="0" smtClean="0">
                <a:solidFill>
                  <a:srgbClr val="FFFFFF"/>
                </a:solidFill>
                <a:effectLst>
                  <a:glow rad="228600">
                    <a:srgbClr val="0000FF">
                      <a:alpha val="40000"/>
                    </a:srgbClr>
                  </a:glow>
                </a:effectLst>
              </a:rPr>
              <a:t>気持ちいいなぁ</a:t>
            </a:r>
            <a:endParaRPr kumimoji="1" lang="en-US" altLang="ja-JP" sz="2400" dirty="0" smtClean="0">
              <a:solidFill>
                <a:srgbClr val="FFFFFF"/>
              </a:solidFill>
              <a:effectLst>
                <a:glow rad="228600">
                  <a:srgbClr val="0000FF">
                    <a:alpha val="40000"/>
                  </a:srgbClr>
                </a:glow>
              </a:effectLst>
            </a:endParaRPr>
          </a:p>
        </p:txBody>
      </p:sp>
      <p:sp>
        <p:nvSpPr>
          <p:cNvPr id="12" name="テキスト ボックス 11"/>
          <p:cNvSpPr txBox="1"/>
          <p:nvPr/>
        </p:nvSpPr>
        <p:spPr>
          <a:xfrm>
            <a:off x="6173637" y="1981200"/>
            <a:ext cx="2031325" cy="461665"/>
          </a:xfrm>
          <a:prstGeom prst="rect">
            <a:avLst/>
          </a:prstGeom>
          <a:noFill/>
        </p:spPr>
        <p:txBody>
          <a:bodyPr wrap="none" rtlCol="0">
            <a:spAutoFit/>
          </a:bodyPr>
          <a:lstStyle/>
          <a:p>
            <a:r>
              <a:rPr kumimoji="1" lang="ja-JP" altLang="en-US" sz="2400" dirty="0" smtClean="0">
                <a:solidFill>
                  <a:srgbClr val="FFFFFF"/>
                </a:solidFill>
                <a:effectLst>
                  <a:glow rad="228600">
                    <a:srgbClr val="0000FF">
                      <a:alpha val="40000"/>
                    </a:srgbClr>
                  </a:glow>
                </a:effectLst>
              </a:rPr>
              <a:t>気が利くねぇ</a:t>
            </a:r>
            <a:endParaRPr kumimoji="1" lang="en-US" altLang="ja-JP" sz="2400" dirty="0" smtClean="0">
              <a:solidFill>
                <a:srgbClr val="FFFFFF"/>
              </a:solidFill>
              <a:effectLst>
                <a:glow rad="228600">
                  <a:srgbClr val="0000FF">
                    <a:alpha val="40000"/>
                  </a:srgbClr>
                </a:glow>
              </a:effectLst>
            </a:endParaRPr>
          </a:p>
        </p:txBody>
      </p:sp>
      <p:sp>
        <p:nvSpPr>
          <p:cNvPr id="13" name="テキスト ボックス 12"/>
          <p:cNvSpPr txBox="1"/>
          <p:nvPr/>
        </p:nvSpPr>
        <p:spPr>
          <a:xfrm>
            <a:off x="6172200" y="2647890"/>
            <a:ext cx="1723549" cy="461665"/>
          </a:xfrm>
          <a:prstGeom prst="rect">
            <a:avLst/>
          </a:prstGeom>
          <a:noFill/>
        </p:spPr>
        <p:txBody>
          <a:bodyPr wrap="none" rtlCol="0">
            <a:spAutoFit/>
          </a:bodyPr>
          <a:lstStyle/>
          <a:p>
            <a:r>
              <a:rPr kumimoji="1" lang="ja-JP" altLang="en-US" sz="2400" dirty="0" smtClean="0">
                <a:solidFill>
                  <a:srgbClr val="FFFFFF"/>
                </a:solidFill>
                <a:effectLst>
                  <a:glow rad="101600">
                    <a:srgbClr val="0000FF">
                      <a:alpha val="40000"/>
                    </a:srgbClr>
                  </a:glow>
                </a:effectLst>
              </a:rPr>
              <a:t>できるなぁ</a:t>
            </a:r>
            <a:endParaRPr kumimoji="1" lang="en-US" altLang="ja-JP" sz="2400" dirty="0" smtClean="0">
              <a:solidFill>
                <a:srgbClr val="FFFFFF"/>
              </a:solidFill>
              <a:effectLst>
                <a:glow rad="101600">
                  <a:srgbClr val="0000FF">
                    <a:alpha val="40000"/>
                  </a:srgbClr>
                </a:glow>
              </a:effectLst>
            </a:endParaRPr>
          </a:p>
        </p:txBody>
      </p:sp>
      <p:sp>
        <p:nvSpPr>
          <p:cNvPr id="14" name="テキスト ボックス 13"/>
          <p:cNvSpPr txBox="1"/>
          <p:nvPr/>
        </p:nvSpPr>
        <p:spPr>
          <a:xfrm>
            <a:off x="6172200" y="3333690"/>
            <a:ext cx="2646878" cy="461665"/>
          </a:xfrm>
          <a:prstGeom prst="rect">
            <a:avLst/>
          </a:prstGeom>
          <a:noFill/>
        </p:spPr>
        <p:txBody>
          <a:bodyPr wrap="none" rtlCol="0">
            <a:spAutoFit/>
          </a:bodyPr>
          <a:lstStyle/>
          <a:p>
            <a:r>
              <a:rPr kumimoji="1" lang="ja-JP" altLang="en-US" sz="2400" dirty="0" smtClean="0">
                <a:solidFill>
                  <a:srgbClr val="FFFFFF"/>
                </a:solidFill>
                <a:effectLst>
                  <a:glow rad="228600">
                    <a:srgbClr val="0000FF">
                      <a:alpha val="40000"/>
                    </a:srgbClr>
                  </a:glow>
                </a:effectLst>
              </a:rPr>
              <a:t>よく知ってるねぇ</a:t>
            </a:r>
            <a:endParaRPr kumimoji="1" lang="en-US" altLang="ja-JP" sz="2400" dirty="0" smtClean="0">
              <a:solidFill>
                <a:srgbClr val="FFFFFF"/>
              </a:solidFill>
              <a:effectLst>
                <a:glow rad="228600">
                  <a:srgbClr val="0000FF">
                    <a:alpha val="40000"/>
                  </a:srgbClr>
                </a:glow>
              </a:effectLst>
            </a:endParaRPr>
          </a:p>
        </p:txBody>
      </p:sp>
      <p:sp>
        <p:nvSpPr>
          <p:cNvPr id="8" name="角丸四角形 7"/>
          <p:cNvSpPr/>
          <p:nvPr/>
        </p:nvSpPr>
        <p:spPr bwMode="auto">
          <a:xfrm>
            <a:off x="608013" y="1066800"/>
            <a:ext cx="2362200" cy="533400"/>
          </a:xfrm>
          <a:prstGeom prst="roundRect">
            <a:avLst>
              <a:gd name="adj" fmla="val 50000"/>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2400" dirty="0" smtClean="0">
                <a:solidFill>
                  <a:srgbClr val="FFFFFF"/>
                </a:solidFill>
                <a:effectLst>
                  <a:glow rad="139700">
                    <a:schemeClr val="accent2">
                      <a:satMod val="175000"/>
                      <a:alpha val="40000"/>
                    </a:schemeClr>
                  </a:glow>
                </a:effectLst>
              </a:rPr>
              <a:t>感情的側面</a:t>
            </a:r>
            <a:endParaRPr kumimoji="0" lang="ja-JP" altLang="en-US" sz="2400" b="0" i="0" u="none" strike="noStrike" cap="none" normalizeH="0" baseline="0" dirty="0" smtClean="0">
              <a:ln>
                <a:noFill/>
              </a:ln>
              <a:solidFill>
                <a:srgbClr val="FFFFFF"/>
              </a:solidFill>
              <a:effectLst>
                <a:glow rad="139700">
                  <a:schemeClr val="accent2">
                    <a:satMod val="175000"/>
                    <a:alpha val="40000"/>
                  </a:schemeClr>
                </a:glow>
              </a:effectLst>
            </a:endParaRPr>
          </a:p>
        </p:txBody>
      </p:sp>
      <p:sp>
        <p:nvSpPr>
          <p:cNvPr id="16" name="角丸四角形 15"/>
          <p:cNvSpPr/>
          <p:nvPr/>
        </p:nvSpPr>
        <p:spPr bwMode="auto">
          <a:xfrm>
            <a:off x="6172200" y="1066800"/>
            <a:ext cx="2362200" cy="533400"/>
          </a:xfrm>
          <a:prstGeom prst="roundRect">
            <a:avLst>
              <a:gd name="adj" fmla="val 50000"/>
            </a:avLst>
          </a:prstGeom>
          <a:solidFill>
            <a:schemeClr val="bg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2400" dirty="0" smtClean="0">
                <a:solidFill>
                  <a:srgbClr val="FFFFFF"/>
                </a:solidFill>
                <a:effectLst>
                  <a:glow rad="139700">
                    <a:schemeClr val="accent2">
                      <a:satMod val="175000"/>
                      <a:alpha val="40000"/>
                    </a:schemeClr>
                  </a:glow>
                </a:effectLst>
              </a:rPr>
              <a:t>論理的側面</a:t>
            </a:r>
            <a:endParaRPr kumimoji="0" lang="ja-JP" altLang="en-US" sz="2400" b="0" i="0" u="none" strike="noStrike" cap="none" normalizeH="0" baseline="0" dirty="0" smtClean="0">
              <a:ln>
                <a:noFill/>
              </a:ln>
              <a:solidFill>
                <a:srgbClr val="FFFFFF"/>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265468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1+#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8"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0" y="751622"/>
            <a:ext cx="9159567" cy="6106378"/>
          </a:xfrm>
          <a:prstGeom prst="rect">
            <a:avLst/>
          </a:prstGeom>
        </p:spPr>
      </p:pic>
      <p:sp>
        <p:nvSpPr>
          <p:cNvPr id="2" name="タイトル 1"/>
          <p:cNvSpPr>
            <a:spLocks noGrp="1"/>
          </p:cNvSpPr>
          <p:nvPr>
            <p:ph type="title"/>
          </p:nvPr>
        </p:nvSpPr>
        <p:spPr/>
        <p:txBody>
          <a:bodyPr/>
          <a:lstStyle/>
          <a:p>
            <a:r>
              <a:rPr kumimoji="1" lang="ja-JP" altLang="en-US" dirty="0" smtClean="0"/>
              <a:t>営業活動を支える感性という土台</a:t>
            </a:r>
            <a:endParaRPr kumimoji="1" lang="ja-JP" altLang="en-US" dirty="0"/>
          </a:p>
        </p:txBody>
      </p:sp>
      <p:sp>
        <p:nvSpPr>
          <p:cNvPr id="3" name="台形 2"/>
          <p:cNvSpPr/>
          <p:nvPr/>
        </p:nvSpPr>
        <p:spPr bwMode="auto">
          <a:xfrm>
            <a:off x="616347" y="5486400"/>
            <a:ext cx="7908131" cy="1066800"/>
          </a:xfrm>
          <a:prstGeom prst="trapezoid">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000" b="0" i="0" u="none" strike="noStrike" cap="none" normalizeH="0" baseline="0" dirty="0" smtClean="0">
                <a:ln>
                  <a:noFill/>
                </a:ln>
                <a:solidFill>
                  <a:srgbClr val="FFFFFF"/>
                </a:solidFill>
                <a:effectLst/>
                <a:latin typeface="Arial" charset="0"/>
                <a:ea typeface="HG丸ｺﾞｼｯｸM-PRO" pitchFamily="50" charset="-128"/>
              </a:rPr>
              <a:t>営業の感性</a:t>
            </a:r>
          </a:p>
        </p:txBody>
      </p:sp>
      <p:sp>
        <p:nvSpPr>
          <p:cNvPr id="4" name="ホームベース 3"/>
          <p:cNvSpPr/>
          <p:nvPr/>
        </p:nvSpPr>
        <p:spPr bwMode="auto">
          <a:xfrm rot="16200000">
            <a:off x="2895600" y="76200"/>
            <a:ext cx="3352800" cy="7315200"/>
          </a:xfrm>
          <a:prstGeom prst="homePlate">
            <a:avLst>
              <a:gd name="adj" fmla="val 21990"/>
            </a:avLst>
          </a:prstGeom>
          <a:solidFill>
            <a:srgbClr val="FF99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 name="直角三角形 7"/>
          <p:cNvSpPr/>
          <p:nvPr/>
        </p:nvSpPr>
        <p:spPr bwMode="auto">
          <a:xfrm flipH="1" flipV="1">
            <a:off x="1676400" y="3429000"/>
            <a:ext cx="5791200" cy="1828800"/>
          </a:xfrm>
          <a:prstGeom prst="rtTriangle">
            <a:avLst/>
          </a:prstGeom>
          <a:solidFill>
            <a:srgbClr val="008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角丸四角形 8"/>
          <p:cNvSpPr/>
          <p:nvPr/>
        </p:nvSpPr>
        <p:spPr bwMode="auto">
          <a:xfrm>
            <a:off x="1676400" y="4800600"/>
            <a:ext cx="2590800" cy="457200"/>
          </a:xfrm>
          <a:prstGeom prst="roundRect">
            <a:avLst>
              <a:gd name="adj" fmla="val 50000"/>
            </a:avLst>
          </a:prstGeom>
          <a:solidFill>
            <a:srgbClr val="3366FF"/>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発見</a:t>
            </a:r>
          </a:p>
        </p:txBody>
      </p:sp>
      <p:sp>
        <p:nvSpPr>
          <p:cNvPr id="10" name="角丸四角形 9"/>
          <p:cNvSpPr/>
          <p:nvPr/>
        </p:nvSpPr>
        <p:spPr bwMode="auto">
          <a:xfrm>
            <a:off x="1676400" y="4191000"/>
            <a:ext cx="2590800" cy="457200"/>
          </a:xfrm>
          <a:prstGeom prst="roundRect">
            <a:avLst>
              <a:gd name="adj" fmla="val 50000"/>
            </a:avLst>
          </a:prstGeom>
          <a:solidFill>
            <a:srgbClr val="3366FF"/>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定義</a:t>
            </a:r>
          </a:p>
        </p:txBody>
      </p:sp>
      <p:sp>
        <p:nvSpPr>
          <p:cNvPr id="11" name="角丸四角形 10"/>
          <p:cNvSpPr/>
          <p:nvPr/>
        </p:nvSpPr>
        <p:spPr bwMode="auto">
          <a:xfrm>
            <a:off x="1676400" y="3581400"/>
            <a:ext cx="2590800" cy="457200"/>
          </a:xfrm>
          <a:prstGeom prst="roundRect">
            <a:avLst>
              <a:gd name="adj" fmla="val 50000"/>
            </a:avLst>
          </a:prstGeom>
          <a:solidFill>
            <a:srgbClr val="3366FF"/>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決定</a:t>
            </a:r>
          </a:p>
        </p:txBody>
      </p:sp>
      <p:sp>
        <p:nvSpPr>
          <p:cNvPr id="13" name="角丸四角形 12"/>
          <p:cNvSpPr/>
          <p:nvPr/>
        </p:nvSpPr>
        <p:spPr bwMode="auto">
          <a:xfrm>
            <a:off x="1676400" y="2743200"/>
            <a:ext cx="5791200" cy="533400"/>
          </a:xfrm>
          <a:prstGeom prst="roundRect">
            <a:avLst>
              <a:gd name="adj" fmla="val 50000"/>
            </a:avLst>
          </a:prstGeom>
          <a:solidFill>
            <a:srgbClr val="0000FF"/>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rgbClr val="FFFFFF"/>
                </a:solidFill>
                <a:effectLst/>
                <a:latin typeface="Arial" charset="0"/>
                <a:ea typeface="HG丸ｺﾞｼｯｸM-PRO" pitchFamily="50" charset="-128"/>
              </a:rPr>
              <a:t>デリバリー</a:t>
            </a:r>
          </a:p>
        </p:txBody>
      </p:sp>
      <p:sp>
        <p:nvSpPr>
          <p:cNvPr id="14" name="テキスト ボックス 13"/>
          <p:cNvSpPr txBox="1"/>
          <p:nvPr/>
        </p:nvSpPr>
        <p:spPr>
          <a:xfrm>
            <a:off x="6019800" y="3657600"/>
            <a:ext cx="1261884" cy="1040285"/>
          </a:xfrm>
          <a:prstGeom prst="rect">
            <a:avLst/>
          </a:prstGeom>
          <a:noFill/>
        </p:spPr>
        <p:txBody>
          <a:bodyPr wrap="none" rtlCol="0">
            <a:spAutoFit/>
          </a:bodyPr>
          <a:lstStyle/>
          <a:p>
            <a:r>
              <a:rPr kumimoji="1" lang="ja-JP" altLang="en-US" sz="2800" dirty="0" smtClean="0">
                <a:solidFill>
                  <a:srgbClr val="FFFFFF"/>
                </a:solidFill>
              </a:rPr>
              <a:t>内容の</a:t>
            </a:r>
            <a:endParaRPr kumimoji="1" lang="en-US" altLang="ja-JP" sz="2800" dirty="0" smtClean="0">
              <a:solidFill>
                <a:srgbClr val="FFFFFF"/>
              </a:solidFill>
            </a:endParaRPr>
          </a:p>
          <a:p>
            <a:r>
              <a:rPr kumimoji="1" lang="ja-JP" altLang="en-US" sz="2800" dirty="0" smtClean="0">
                <a:solidFill>
                  <a:srgbClr val="FFFFFF"/>
                </a:solidFill>
              </a:rPr>
              <a:t>完成度</a:t>
            </a:r>
            <a:endParaRPr kumimoji="1" lang="ja-JP" altLang="en-US" sz="2800" dirty="0">
              <a:solidFill>
                <a:srgbClr val="FFFFFF"/>
              </a:solidFill>
            </a:endParaRPr>
          </a:p>
        </p:txBody>
      </p:sp>
      <p:grpSp>
        <p:nvGrpSpPr>
          <p:cNvPr id="6" name="図形グループ 5"/>
          <p:cNvGrpSpPr/>
          <p:nvPr/>
        </p:nvGrpSpPr>
        <p:grpSpPr>
          <a:xfrm>
            <a:off x="685800" y="914400"/>
            <a:ext cx="7772400" cy="1728258"/>
            <a:chOff x="685800" y="914400"/>
            <a:chExt cx="7772400" cy="1728258"/>
          </a:xfrm>
        </p:grpSpPr>
        <p:pic>
          <p:nvPicPr>
            <p:cNvPr id="7" name="図 6"/>
            <p:cNvPicPr>
              <a:picLocks noChangeAspect="1"/>
            </p:cNvPicPr>
            <p:nvPr/>
          </p:nvPicPr>
          <p:blipFill>
            <a:blip r:embed="rId3"/>
            <a:stretch>
              <a:fillRect/>
            </a:stretch>
          </p:blipFill>
          <p:spPr>
            <a:xfrm>
              <a:off x="3274219" y="914400"/>
              <a:ext cx="2592387" cy="1728258"/>
            </a:xfrm>
            <a:prstGeom prst="ellipse">
              <a:avLst/>
            </a:prstGeom>
            <a:ln>
              <a:noFill/>
            </a:ln>
            <a:effectLst>
              <a:softEdge rad="112500"/>
            </a:effectLst>
          </p:spPr>
        </p:pic>
        <p:sp>
          <p:nvSpPr>
            <p:cNvPr id="15" name="ホームベース 14"/>
            <p:cNvSpPr/>
            <p:nvPr/>
          </p:nvSpPr>
          <p:spPr bwMode="auto">
            <a:xfrm>
              <a:off x="685800" y="1143000"/>
              <a:ext cx="2895600" cy="990600"/>
            </a:xfrm>
            <a:prstGeom prst="homePlate">
              <a:avLst/>
            </a:prstGeom>
            <a:solidFill>
              <a:schemeClr val="accent2">
                <a:lumMod val="60000"/>
                <a:lumOff val="40000"/>
              </a:schemeClr>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お客様の満足</a:t>
              </a:r>
            </a:p>
          </p:txBody>
        </p:sp>
        <p:sp>
          <p:nvSpPr>
            <p:cNvPr id="16" name="ホームベース 15"/>
            <p:cNvSpPr/>
            <p:nvPr/>
          </p:nvSpPr>
          <p:spPr bwMode="auto">
            <a:xfrm flipH="1">
              <a:off x="5562600" y="1143000"/>
              <a:ext cx="2895600" cy="990600"/>
            </a:xfrm>
            <a:prstGeom prst="homePlate">
              <a:avLst/>
            </a:prstGeom>
            <a:solidFill>
              <a:schemeClr val="accent2">
                <a:lumMod val="60000"/>
                <a:lumOff val="40000"/>
              </a:schemeClr>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またお願いしたい</a:t>
              </a:r>
              <a:endParaRPr kumimoji="0" lang="en-US" altLang="ja-JP" sz="2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という気持ち</a:t>
              </a:r>
            </a:p>
          </p:txBody>
        </p:sp>
      </p:grpSp>
      <p:sp>
        <p:nvSpPr>
          <p:cNvPr id="17" name="上矢印 16"/>
          <p:cNvSpPr/>
          <p:nvPr/>
        </p:nvSpPr>
        <p:spPr bwMode="auto">
          <a:xfrm>
            <a:off x="4265613" y="3200400"/>
            <a:ext cx="609600" cy="2057400"/>
          </a:xfrm>
          <a:prstGeom prst="upArrow">
            <a:avLst/>
          </a:prstGeom>
          <a:solidFill>
            <a:srgbClr val="FFCCFF"/>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テキスト ボックス 17"/>
          <p:cNvSpPr txBox="1"/>
          <p:nvPr/>
        </p:nvSpPr>
        <p:spPr>
          <a:xfrm>
            <a:off x="1066802" y="3048000"/>
            <a:ext cx="492443" cy="2144177"/>
          </a:xfrm>
          <a:prstGeom prst="rect">
            <a:avLst/>
          </a:prstGeom>
          <a:noFill/>
        </p:spPr>
        <p:txBody>
          <a:bodyPr vert="eaVert" wrap="none" rtlCol="0">
            <a:spAutoFit/>
          </a:bodyPr>
          <a:lstStyle/>
          <a:p>
            <a:r>
              <a:rPr kumimoji="1" lang="ja-JP" altLang="en-US" sz="2000" dirty="0" smtClean="0">
                <a:solidFill>
                  <a:srgbClr val="FFFFFF"/>
                </a:solidFill>
              </a:rPr>
              <a:t>営業活動プロセス</a:t>
            </a:r>
            <a:endParaRPr kumimoji="1" lang="ja-JP" altLang="en-US" sz="2000" dirty="0">
              <a:solidFill>
                <a:srgbClr val="FFFFFF"/>
              </a:solidFill>
            </a:endParaRPr>
          </a:p>
        </p:txBody>
      </p:sp>
      <p:sp>
        <p:nvSpPr>
          <p:cNvPr id="19" name="テキスト ボックス 18"/>
          <p:cNvSpPr txBox="1"/>
          <p:nvPr/>
        </p:nvSpPr>
        <p:spPr>
          <a:xfrm>
            <a:off x="7543802" y="3200400"/>
            <a:ext cx="492443" cy="1887696"/>
          </a:xfrm>
          <a:prstGeom prst="rect">
            <a:avLst/>
          </a:prstGeom>
          <a:noFill/>
        </p:spPr>
        <p:txBody>
          <a:bodyPr vert="eaVert" wrap="none" rtlCol="0">
            <a:spAutoFit/>
          </a:bodyPr>
          <a:lstStyle/>
          <a:p>
            <a:r>
              <a:rPr kumimoji="1" lang="ja-JP" altLang="en-US" sz="2000" dirty="0" smtClean="0">
                <a:solidFill>
                  <a:srgbClr val="FFFFFF"/>
                </a:solidFill>
              </a:rPr>
              <a:t>ソリューション</a:t>
            </a:r>
            <a:endParaRPr kumimoji="1" lang="ja-JP" altLang="en-US" sz="2000" dirty="0">
              <a:solidFill>
                <a:srgbClr val="FFFFFF"/>
              </a:solidFill>
            </a:endParaRPr>
          </a:p>
        </p:txBody>
      </p:sp>
    </p:spTree>
    <p:extLst>
      <p:ext uri="{BB962C8B-B14F-4D97-AF65-F5344CB8AC3E}">
        <p14:creationId xmlns:p14="http://schemas.microsoft.com/office/powerpoint/2010/main" val="8576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arn(inVertic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P spid="14" grpId="0"/>
      <p:bldP spid="17"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0" y="751622"/>
            <a:ext cx="9159567" cy="6106378"/>
          </a:xfrm>
          <a:prstGeom prst="rect">
            <a:avLst/>
          </a:prstGeom>
        </p:spPr>
      </p:pic>
      <p:sp>
        <p:nvSpPr>
          <p:cNvPr id="2" name="タイトル 1"/>
          <p:cNvSpPr>
            <a:spLocks noGrp="1"/>
          </p:cNvSpPr>
          <p:nvPr>
            <p:ph type="title"/>
          </p:nvPr>
        </p:nvSpPr>
        <p:spPr/>
        <p:txBody>
          <a:bodyPr/>
          <a:lstStyle/>
          <a:p>
            <a:r>
              <a:rPr kumimoji="1" lang="ja-JP" altLang="en-US" dirty="0" smtClean="0"/>
              <a:t>感性の</a:t>
            </a:r>
            <a:r>
              <a:rPr kumimoji="1" lang="en-US" altLang="ja-JP" dirty="0" smtClean="0"/>
              <a:t>3</a:t>
            </a:r>
            <a:r>
              <a:rPr kumimoji="1" lang="ja-JP" altLang="en-US" dirty="0" smtClean="0"/>
              <a:t>つの区分</a:t>
            </a:r>
            <a:endParaRPr kumimoji="1" lang="ja-JP" altLang="en-US" dirty="0"/>
          </a:p>
        </p:txBody>
      </p:sp>
      <p:sp>
        <p:nvSpPr>
          <p:cNvPr id="6" name="台形 5"/>
          <p:cNvSpPr/>
          <p:nvPr/>
        </p:nvSpPr>
        <p:spPr bwMode="auto">
          <a:xfrm>
            <a:off x="616347" y="5486400"/>
            <a:ext cx="7908131" cy="1066800"/>
          </a:xfrm>
          <a:prstGeom prst="trapezoid">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000" b="0" i="0" u="none" strike="noStrike" cap="none" normalizeH="0" baseline="0" dirty="0" smtClean="0">
                <a:ln>
                  <a:noFill/>
                </a:ln>
                <a:solidFill>
                  <a:srgbClr val="FFFFFF"/>
                </a:solidFill>
                <a:effectLst/>
                <a:latin typeface="Arial" charset="0"/>
                <a:ea typeface="HG丸ｺﾞｼｯｸM-PRO" pitchFamily="50" charset="-128"/>
              </a:rPr>
              <a:t>営業の感性</a:t>
            </a:r>
          </a:p>
        </p:txBody>
      </p:sp>
      <p:grpSp>
        <p:nvGrpSpPr>
          <p:cNvPr id="3" name="図形グループ 2"/>
          <p:cNvGrpSpPr/>
          <p:nvPr/>
        </p:nvGrpSpPr>
        <p:grpSpPr>
          <a:xfrm>
            <a:off x="914399" y="1066800"/>
            <a:ext cx="2322513" cy="4648200"/>
            <a:chOff x="914399" y="1066800"/>
            <a:chExt cx="2322513" cy="4648200"/>
          </a:xfrm>
        </p:grpSpPr>
        <p:sp>
          <p:nvSpPr>
            <p:cNvPr id="8" name="ホームベース 7"/>
            <p:cNvSpPr/>
            <p:nvPr/>
          </p:nvSpPr>
          <p:spPr bwMode="auto">
            <a:xfrm rot="5400000">
              <a:off x="-248444" y="2229643"/>
              <a:ext cx="4648200" cy="2322513"/>
            </a:xfrm>
            <a:prstGeom prst="homePlate">
              <a:avLst>
                <a:gd name="adj" fmla="val 24405"/>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5" name="角丸四角形 14"/>
            <p:cNvSpPr/>
            <p:nvPr/>
          </p:nvSpPr>
          <p:spPr bwMode="auto">
            <a:xfrm>
              <a:off x="1295400" y="2133600"/>
              <a:ext cx="1524000" cy="762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会社について</a:t>
              </a:r>
              <a:endParaRPr kumimoji="0" lang="en-US" altLang="ja-JP" sz="1200" b="0" i="0" u="none" strike="noStrike" cap="none" normalizeH="0" baseline="0" dirty="0" smtClean="0">
                <a:ln>
                  <a:noFill/>
                </a:ln>
                <a:solidFill>
                  <a:srgbClr val="008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理解している</a:t>
              </a:r>
            </a:p>
          </p:txBody>
        </p:sp>
        <p:sp>
          <p:nvSpPr>
            <p:cNvPr id="16" name="角丸四角形 15"/>
            <p:cNvSpPr/>
            <p:nvPr/>
          </p:nvSpPr>
          <p:spPr bwMode="auto">
            <a:xfrm>
              <a:off x="1295400" y="3048000"/>
              <a:ext cx="1524000" cy="762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キーパーソン</a:t>
              </a:r>
              <a:endParaRPr kumimoji="0" lang="en-US" altLang="ja-JP" sz="1200" b="0" i="0" u="none" strike="noStrike" cap="none" normalizeH="0" baseline="0" dirty="0" smtClean="0">
                <a:ln>
                  <a:noFill/>
                </a:ln>
                <a:solidFill>
                  <a:srgbClr val="008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について</a:t>
              </a:r>
              <a:endParaRPr kumimoji="0" lang="en-US" altLang="ja-JP" sz="1200" b="0" i="0" u="none" strike="noStrike" cap="none" normalizeH="0" baseline="0" dirty="0" smtClean="0">
                <a:ln>
                  <a:noFill/>
                </a:ln>
                <a:solidFill>
                  <a:srgbClr val="008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理解している</a:t>
              </a:r>
            </a:p>
          </p:txBody>
        </p:sp>
        <p:sp>
          <p:nvSpPr>
            <p:cNvPr id="17" name="角丸四角形 16"/>
            <p:cNvSpPr/>
            <p:nvPr/>
          </p:nvSpPr>
          <p:spPr bwMode="auto">
            <a:xfrm>
              <a:off x="1295400" y="3962400"/>
              <a:ext cx="1524000" cy="762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世の中について</a:t>
              </a:r>
              <a:endParaRPr kumimoji="0" lang="en-US" altLang="ja-JP" sz="1200" b="0" i="0" u="none" strike="noStrike" cap="none" normalizeH="0" baseline="0" dirty="0" smtClean="0">
                <a:ln>
                  <a:noFill/>
                </a:ln>
                <a:solidFill>
                  <a:srgbClr val="008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理解している</a:t>
              </a:r>
            </a:p>
          </p:txBody>
        </p:sp>
        <p:sp>
          <p:nvSpPr>
            <p:cNvPr id="26" name="テキスト ボックス 25"/>
            <p:cNvSpPr txBox="1"/>
            <p:nvPr/>
          </p:nvSpPr>
          <p:spPr>
            <a:xfrm>
              <a:off x="1295400" y="1338691"/>
              <a:ext cx="1524000" cy="566309"/>
            </a:xfrm>
            <a:prstGeom prst="rect">
              <a:avLst/>
            </a:prstGeom>
            <a:noFill/>
          </p:spPr>
          <p:txBody>
            <a:bodyPr wrap="square" rtlCol="0">
              <a:spAutoFit/>
            </a:bodyPr>
            <a:lstStyle/>
            <a:p>
              <a:pPr algn="ctr"/>
              <a:r>
                <a:rPr kumimoji="1" lang="ja-JP" altLang="en-US" sz="1400" dirty="0" smtClean="0">
                  <a:solidFill>
                    <a:srgbClr val="FFFFFF"/>
                  </a:solidFill>
                </a:rPr>
                <a:t>お客様について</a:t>
              </a:r>
              <a:endParaRPr kumimoji="1" lang="en-US" altLang="ja-JP" sz="1400" dirty="0" smtClean="0">
                <a:solidFill>
                  <a:srgbClr val="FFFFFF"/>
                </a:solidFill>
              </a:endParaRPr>
            </a:p>
            <a:p>
              <a:pPr algn="ctr"/>
              <a:r>
                <a:rPr kumimoji="1" lang="ja-JP" altLang="en-US" sz="1400" dirty="0" smtClean="0">
                  <a:solidFill>
                    <a:srgbClr val="FFFFFF"/>
                  </a:solidFill>
                </a:rPr>
                <a:t>理解している</a:t>
              </a:r>
              <a:endParaRPr kumimoji="1" lang="ja-JP" altLang="en-US" sz="1400" dirty="0">
                <a:solidFill>
                  <a:srgbClr val="FFFFFF"/>
                </a:solidFill>
              </a:endParaRPr>
            </a:p>
          </p:txBody>
        </p:sp>
      </p:grpSp>
      <p:grpSp>
        <p:nvGrpSpPr>
          <p:cNvPr id="4" name="図形グループ 3"/>
          <p:cNvGrpSpPr/>
          <p:nvPr/>
        </p:nvGrpSpPr>
        <p:grpSpPr>
          <a:xfrm>
            <a:off x="3428258" y="1066800"/>
            <a:ext cx="2339102" cy="4648200"/>
            <a:chOff x="3428258" y="1066800"/>
            <a:chExt cx="2339102" cy="4648200"/>
          </a:xfrm>
        </p:grpSpPr>
        <p:sp>
          <p:nvSpPr>
            <p:cNvPr id="12" name="ホームベース 11"/>
            <p:cNvSpPr/>
            <p:nvPr/>
          </p:nvSpPr>
          <p:spPr bwMode="auto">
            <a:xfrm rot="5400000">
              <a:off x="2266157" y="2229643"/>
              <a:ext cx="4648200" cy="2322513"/>
            </a:xfrm>
            <a:prstGeom prst="homePlate">
              <a:avLst>
                <a:gd name="adj" fmla="val 24405"/>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8" name="角丸四角形 17"/>
            <p:cNvSpPr/>
            <p:nvPr/>
          </p:nvSpPr>
          <p:spPr bwMode="auto">
            <a:xfrm>
              <a:off x="3810000" y="2133600"/>
              <a:ext cx="1524000" cy="5334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関心のある話題を提供できる</a:t>
              </a:r>
            </a:p>
          </p:txBody>
        </p:sp>
        <p:sp>
          <p:nvSpPr>
            <p:cNvPr id="19" name="角丸四角形 18"/>
            <p:cNvSpPr/>
            <p:nvPr/>
          </p:nvSpPr>
          <p:spPr bwMode="auto">
            <a:xfrm>
              <a:off x="3810000" y="2819400"/>
              <a:ext cx="1524000" cy="5334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008000"/>
                  </a:solidFill>
                </a:rPr>
                <a:t>思考</a:t>
              </a: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の整理や発言を促す</a:t>
              </a:r>
            </a:p>
          </p:txBody>
        </p:sp>
        <p:sp>
          <p:nvSpPr>
            <p:cNvPr id="20" name="角丸四角形 19"/>
            <p:cNvSpPr/>
            <p:nvPr/>
          </p:nvSpPr>
          <p:spPr bwMode="auto">
            <a:xfrm>
              <a:off x="3810000" y="3505200"/>
              <a:ext cx="1524000" cy="5334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相手の意志や結論を確認する</a:t>
              </a:r>
            </a:p>
          </p:txBody>
        </p:sp>
        <p:sp>
          <p:nvSpPr>
            <p:cNvPr id="21" name="角丸四角形 20"/>
            <p:cNvSpPr/>
            <p:nvPr/>
          </p:nvSpPr>
          <p:spPr bwMode="auto">
            <a:xfrm>
              <a:off x="3810000" y="4191000"/>
              <a:ext cx="1524000" cy="5334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立場を離れて会話できる時間を作る</a:t>
              </a:r>
            </a:p>
          </p:txBody>
        </p:sp>
        <p:sp>
          <p:nvSpPr>
            <p:cNvPr id="27" name="テキスト ボックス 26"/>
            <p:cNvSpPr txBox="1"/>
            <p:nvPr/>
          </p:nvSpPr>
          <p:spPr>
            <a:xfrm>
              <a:off x="3428258" y="1338691"/>
              <a:ext cx="2339102" cy="566309"/>
            </a:xfrm>
            <a:prstGeom prst="rect">
              <a:avLst/>
            </a:prstGeom>
            <a:noFill/>
          </p:spPr>
          <p:txBody>
            <a:bodyPr wrap="none" rtlCol="0">
              <a:spAutoFit/>
            </a:bodyPr>
            <a:lstStyle/>
            <a:p>
              <a:pPr algn="ctr"/>
              <a:r>
                <a:rPr kumimoji="1" lang="ja-JP" altLang="en-US" sz="1400" dirty="0" smtClean="0">
                  <a:solidFill>
                    <a:srgbClr val="FFFFFF"/>
                  </a:solidFill>
                </a:rPr>
                <a:t>お客様が話しやすい</a:t>
              </a:r>
              <a:endParaRPr kumimoji="1" lang="en-US" altLang="ja-JP" sz="1400" dirty="0" smtClean="0">
                <a:solidFill>
                  <a:srgbClr val="FFFFFF"/>
                </a:solidFill>
              </a:endParaRPr>
            </a:p>
            <a:p>
              <a:pPr algn="ctr"/>
              <a:r>
                <a:rPr kumimoji="1" lang="ja-JP" altLang="en-US" sz="1400" dirty="0" smtClean="0">
                  <a:solidFill>
                    <a:srgbClr val="FFFFFF"/>
                  </a:solidFill>
                </a:rPr>
                <a:t>雰囲気を作ることができる</a:t>
              </a:r>
              <a:endParaRPr kumimoji="1" lang="ja-JP" altLang="en-US" sz="1400" dirty="0">
                <a:solidFill>
                  <a:srgbClr val="FFFFFF"/>
                </a:solidFill>
              </a:endParaRPr>
            </a:p>
          </p:txBody>
        </p:sp>
      </p:grpSp>
      <p:grpSp>
        <p:nvGrpSpPr>
          <p:cNvPr id="5" name="図形グループ 4"/>
          <p:cNvGrpSpPr/>
          <p:nvPr/>
        </p:nvGrpSpPr>
        <p:grpSpPr>
          <a:xfrm>
            <a:off x="5943600" y="1066801"/>
            <a:ext cx="2249487" cy="4648200"/>
            <a:chOff x="5943600" y="1066801"/>
            <a:chExt cx="2249487" cy="4648200"/>
          </a:xfrm>
        </p:grpSpPr>
        <p:sp>
          <p:nvSpPr>
            <p:cNvPr id="14" name="ホームベース 13"/>
            <p:cNvSpPr/>
            <p:nvPr/>
          </p:nvSpPr>
          <p:spPr bwMode="auto">
            <a:xfrm rot="5400000">
              <a:off x="4744244" y="2266157"/>
              <a:ext cx="4648200" cy="2249487"/>
            </a:xfrm>
            <a:prstGeom prst="homePlate">
              <a:avLst>
                <a:gd name="adj" fmla="val 24405"/>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2" name="角丸四角形 21"/>
            <p:cNvSpPr/>
            <p:nvPr/>
          </p:nvSpPr>
          <p:spPr bwMode="auto">
            <a:xfrm>
              <a:off x="6324600" y="2133600"/>
              <a:ext cx="1524000" cy="1143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相手に好感を</a:t>
              </a:r>
              <a:endParaRPr kumimoji="0" lang="en-US" altLang="ja-JP" sz="1200" b="0" i="0" u="none" strike="noStrike" cap="none" normalizeH="0" baseline="0" dirty="0" smtClean="0">
                <a:ln>
                  <a:noFill/>
                </a:ln>
                <a:solidFill>
                  <a:srgbClr val="008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与える</a:t>
              </a:r>
            </a:p>
          </p:txBody>
        </p:sp>
        <p:sp>
          <p:nvSpPr>
            <p:cNvPr id="23" name="角丸四角形 22"/>
            <p:cNvSpPr/>
            <p:nvPr/>
          </p:nvSpPr>
          <p:spPr bwMode="auto">
            <a:xfrm>
              <a:off x="6324600" y="3581400"/>
              <a:ext cx="1524000" cy="11430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関心を示している</a:t>
              </a:r>
              <a:endParaRPr kumimoji="0" lang="en-US" altLang="ja-JP" sz="1200" b="0" i="0" u="none" strike="noStrike" cap="none" normalizeH="0" baseline="0" dirty="0" smtClean="0">
                <a:ln>
                  <a:noFill/>
                </a:ln>
                <a:solidFill>
                  <a:srgbClr val="008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ことを伝える</a:t>
              </a:r>
            </a:p>
          </p:txBody>
        </p:sp>
        <p:sp>
          <p:nvSpPr>
            <p:cNvPr id="28" name="テキスト ボックス 27"/>
            <p:cNvSpPr txBox="1"/>
            <p:nvPr/>
          </p:nvSpPr>
          <p:spPr>
            <a:xfrm>
              <a:off x="5981756" y="1338691"/>
              <a:ext cx="2171644" cy="566309"/>
            </a:xfrm>
            <a:prstGeom prst="rect">
              <a:avLst/>
            </a:prstGeom>
            <a:noFill/>
          </p:spPr>
          <p:txBody>
            <a:bodyPr wrap="square" rtlCol="0">
              <a:spAutoFit/>
            </a:bodyPr>
            <a:lstStyle/>
            <a:p>
              <a:pPr algn="ctr"/>
              <a:r>
                <a:rPr kumimoji="1" lang="ja-JP" altLang="en-US" sz="1400" dirty="0" smtClean="0">
                  <a:solidFill>
                    <a:srgbClr val="FFFFFF"/>
                  </a:solidFill>
                </a:rPr>
                <a:t>お客様から安心される</a:t>
              </a:r>
              <a:endParaRPr kumimoji="1" lang="en-US" altLang="ja-JP" sz="1400" dirty="0" smtClean="0">
                <a:solidFill>
                  <a:srgbClr val="FFFFFF"/>
                </a:solidFill>
              </a:endParaRPr>
            </a:p>
            <a:p>
              <a:pPr algn="ctr"/>
              <a:r>
                <a:rPr kumimoji="1" lang="ja-JP" altLang="en-US" sz="1400" dirty="0" smtClean="0">
                  <a:solidFill>
                    <a:srgbClr val="FFFFFF"/>
                  </a:solidFill>
                </a:rPr>
                <a:t>状況を作ることができる</a:t>
              </a:r>
              <a:endParaRPr kumimoji="1" lang="ja-JP" altLang="en-US" sz="1400" dirty="0">
                <a:solidFill>
                  <a:srgbClr val="FFFFFF"/>
                </a:solidFill>
              </a:endParaRPr>
            </a:p>
          </p:txBody>
        </p:sp>
      </p:grpSp>
    </p:spTree>
    <p:extLst>
      <p:ext uri="{BB962C8B-B14F-4D97-AF65-F5344CB8AC3E}">
        <p14:creationId xmlns:p14="http://schemas.microsoft.com/office/powerpoint/2010/main" val="194566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788947"/>
            <a:ext cx="9153358" cy="6071727"/>
          </a:xfrm>
          <a:prstGeom prst="rect">
            <a:avLst/>
          </a:prstGeom>
        </p:spPr>
      </p:pic>
      <p:sp>
        <p:nvSpPr>
          <p:cNvPr id="2" name="タイトル 1"/>
          <p:cNvSpPr>
            <a:spLocks noGrp="1"/>
          </p:cNvSpPr>
          <p:nvPr>
            <p:ph type="title"/>
          </p:nvPr>
        </p:nvSpPr>
        <p:spPr>
          <a:xfrm>
            <a:off x="152400" y="152400"/>
            <a:ext cx="8991600" cy="533400"/>
          </a:xfrm>
        </p:spPr>
        <p:txBody>
          <a:bodyPr/>
          <a:lstStyle/>
          <a:p>
            <a:r>
              <a:rPr kumimoji="1" lang="ja-JP" altLang="en-US" dirty="0" smtClean="0"/>
              <a:t>貴方は、お客様について理解できていますか</a:t>
            </a:r>
            <a:r>
              <a:rPr kumimoji="1" lang="en-US" altLang="ja-JP" dirty="0" smtClean="0"/>
              <a:t>?</a:t>
            </a:r>
            <a:endParaRPr kumimoji="1" lang="ja-JP" altLang="en-US" dirty="0"/>
          </a:p>
        </p:txBody>
      </p:sp>
      <p:grpSp>
        <p:nvGrpSpPr>
          <p:cNvPr id="24" name="Group 3"/>
          <p:cNvGrpSpPr>
            <a:grpSpLocks/>
          </p:cNvGrpSpPr>
          <p:nvPr/>
        </p:nvGrpSpPr>
        <p:grpSpPr bwMode="auto">
          <a:xfrm>
            <a:off x="4114800" y="1420813"/>
            <a:ext cx="2457450" cy="2349500"/>
            <a:chOff x="1457" y="1422"/>
            <a:chExt cx="1548" cy="1480"/>
          </a:xfrm>
        </p:grpSpPr>
        <p:sp>
          <p:nvSpPr>
            <p:cNvPr id="25" name="Oval 4"/>
            <p:cNvSpPr>
              <a:spLocks noChangeArrowheads="1"/>
            </p:cNvSpPr>
            <p:nvPr/>
          </p:nvSpPr>
          <p:spPr bwMode="auto">
            <a:xfrm>
              <a:off x="1457" y="1422"/>
              <a:ext cx="1548" cy="1480"/>
            </a:xfrm>
            <a:prstGeom prst="ellipse">
              <a:avLst/>
            </a:prstGeom>
            <a:solidFill>
              <a:srgbClr val="00B0F0"/>
            </a:solidFill>
            <a:ln/>
            <a:extLst/>
          </p:spPr>
          <p:style>
            <a:lnRef idx="0">
              <a:schemeClr val="accent2"/>
            </a:lnRef>
            <a:fillRef idx="3">
              <a:schemeClr val="accent2"/>
            </a:fillRef>
            <a:effectRef idx="3">
              <a:schemeClr val="accent2"/>
            </a:effectRef>
            <a:fontRef idx="minor">
              <a:schemeClr val="lt1"/>
            </a:fontRef>
          </p:style>
          <p:txBody>
            <a:bodyPr wrap="none" anchor="ctr"/>
            <a:lstStyle/>
            <a:p>
              <a:pPr>
                <a:spcBef>
                  <a:spcPts val="0"/>
                </a:spcBef>
              </a:pPr>
              <a:endParaRPr lang="ja-JP" altLang="en-US"/>
            </a:p>
          </p:txBody>
        </p:sp>
        <p:sp>
          <p:nvSpPr>
            <p:cNvPr id="29" name="Text Box 5"/>
            <p:cNvSpPr txBox="1">
              <a:spLocks noChangeArrowheads="1"/>
            </p:cNvSpPr>
            <p:nvPr/>
          </p:nvSpPr>
          <p:spPr bwMode="auto">
            <a:xfrm>
              <a:off x="1781" y="1475"/>
              <a:ext cx="8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spcBef>
                  <a:spcPts val="0"/>
                </a:spcBef>
                <a:buFontTx/>
                <a:buNone/>
              </a:pPr>
              <a:r>
                <a:rPr lang="ja-JP" altLang="en-US" sz="2400">
                  <a:solidFill>
                    <a:schemeClr val="bg1"/>
                  </a:solidFill>
                  <a:latin typeface="Century Gothic" pitchFamily="34" charset="0"/>
                  <a:ea typeface="HGｺﾞｼｯｸE" pitchFamily="49" charset="-128"/>
                </a:rPr>
                <a:t>業界情報</a:t>
              </a:r>
            </a:p>
          </p:txBody>
        </p:sp>
        <p:sp>
          <p:nvSpPr>
            <p:cNvPr id="30" name="Text Box 6"/>
            <p:cNvSpPr txBox="1">
              <a:spLocks noChangeArrowheads="1"/>
            </p:cNvSpPr>
            <p:nvPr/>
          </p:nvSpPr>
          <p:spPr bwMode="auto">
            <a:xfrm>
              <a:off x="1684" y="1734"/>
              <a:ext cx="1151" cy="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lnSpc>
                  <a:spcPct val="90000"/>
                </a:lnSpc>
                <a:spcBef>
                  <a:spcPts val="0"/>
                </a:spcBef>
                <a:buFont typeface="Wingdings" pitchFamily="2" charset="2"/>
                <a:buChar char="ü"/>
              </a:pPr>
              <a:r>
                <a:rPr lang="ja-JP" altLang="en-US" sz="1200">
                  <a:solidFill>
                    <a:schemeClr val="bg1"/>
                  </a:solidFill>
                  <a:latin typeface="Century Gothic" pitchFamily="34" charset="0"/>
                  <a:ea typeface="HGｺﾞｼｯｸE" pitchFamily="49" charset="-128"/>
                </a:rPr>
                <a:t>業界動向</a:t>
              </a:r>
            </a:p>
            <a:p>
              <a:pPr algn="l" eaLnBrk="1" hangingPunct="1">
                <a:lnSpc>
                  <a:spcPct val="90000"/>
                </a:lnSpc>
                <a:spcBef>
                  <a:spcPts val="0"/>
                </a:spcBef>
                <a:buFont typeface="Wingdings" pitchFamily="2" charset="2"/>
                <a:buChar char="ü"/>
              </a:pPr>
              <a:r>
                <a:rPr lang="ja-JP" altLang="en-US" sz="1200">
                  <a:solidFill>
                    <a:schemeClr val="bg1"/>
                  </a:solidFill>
                  <a:latin typeface="Century Gothic" pitchFamily="34" charset="0"/>
                  <a:ea typeface="HGｺﾞｼｯｸE" pitchFamily="49" charset="-128"/>
                </a:rPr>
                <a:t>トピックスとニュース</a:t>
              </a:r>
            </a:p>
            <a:p>
              <a:pPr algn="l" eaLnBrk="1" hangingPunct="1">
                <a:lnSpc>
                  <a:spcPct val="90000"/>
                </a:lnSpc>
                <a:spcBef>
                  <a:spcPts val="0"/>
                </a:spcBef>
                <a:buFont typeface="Wingdings" pitchFamily="2" charset="2"/>
                <a:buChar char="ü"/>
              </a:pPr>
              <a:r>
                <a:rPr lang="ja-JP" altLang="en-US" sz="1200">
                  <a:solidFill>
                    <a:schemeClr val="bg1"/>
                  </a:solidFill>
                  <a:latin typeface="Century Gothic" pitchFamily="34" charset="0"/>
                  <a:ea typeface="HGｺﾞｼｯｸE" pitchFamily="49" charset="-128"/>
                </a:rPr>
                <a:t>法律や規制</a:t>
              </a:r>
            </a:p>
            <a:p>
              <a:pPr algn="l" eaLnBrk="1" hangingPunct="1">
                <a:lnSpc>
                  <a:spcPct val="90000"/>
                </a:lnSpc>
                <a:spcBef>
                  <a:spcPts val="0"/>
                </a:spcBef>
                <a:buFont typeface="Wingdings" pitchFamily="2" charset="2"/>
                <a:buChar char="ü"/>
              </a:pPr>
              <a:r>
                <a:rPr lang="ja-JP" altLang="en-US" sz="1200">
                  <a:solidFill>
                    <a:schemeClr val="bg1"/>
                  </a:solidFill>
                  <a:latin typeface="Century Gothic" pitchFamily="34" charset="0"/>
                  <a:ea typeface="HGｺﾞｼｯｸE" pitchFamily="49" charset="-128"/>
                </a:rPr>
                <a:t>業界順位やポジション</a:t>
              </a:r>
            </a:p>
            <a:p>
              <a:pPr algn="l" eaLnBrk="1" hangingPunct="1">
                <a:lnSpc>
                  <a:spcPct val="90000"/>
                </a:lnSpc>
                <a:spcBef>
                  <a:spcPts val="0"/>
                </a:spcBef>
                <a:buFont typeface="Wingdings" pitchFamily="2" charset="2"/>
                <a:buChar char="ü"/>
              </a:pPr>
              <a:r>
                <a:rPr lang="ja-JP" altLang="en-US" sz="1200">
                  <a:solidFill>
                    <a:schemeClr val="bg1"/>
                  </a:solidFill>
                  <a:latin typeface="Century Gothic" pitchFamily="34" charset="0"/>
                  <a:ea typeface="HGｺﾞｼｯｸE" pitchFamily="49" charset="-128"/>
                </a:rPr>
                <a:t>同業他社事例</a:t>
              </a:r>
            </a:p>
            <a:p>
              <a:pPr algn="l" eaLnBrk="1" hangingPunct="1">
                <a:lnSpc>
                  <a:spcPct val="90000"/>
                </a:lnSpc>
                <a:spcBef>
                  <a:spcPts val="0"/>
                </a:spcBef>
                <a:buFont typeface="Wingdings" pitchFamily="2" charset="2"/>
                <a:buChar char="ü"/>
              </a:pPr>
              <a:r>
                <a:rPr lang="ja-JP" altLang="en-US" sz="1200">
                  <a:solidFill>
                    <a:schemeClr val="bg1"/>
                  </a:solidFill>
                  <a:latin typeface="Century Gothic" pitchFamily="34" charset="0"/>
                  <a:ea typeface="HGｺﾞｼｯｸE" pitchFamily="49" charset="-128"/>
                </a:rPr>
                <a:t>業界団体、地域団体</a:t>
              </a:r>
            </a:p>
            <a:p>
              <a:pPr algn="l" eaLnBrk="1" hangingPunct="1">
                <a:lnSpc>
                  <a:spcPct val="90000"/>
                </a:lnSpc>
                <a:spcBef>
                  <a:spcPts val="0"/>
                </a:spcBef>
                <a:buFont typeface="Wingdings" pitchFamily="2" charset="2"/>
                <a:buChar char="ü"/>
              </a:pPr>
              <a:r>
                <a:rPr lang="ja-JP" altLang="en-US" sz="1200">
                  <a:solidFill>
                    <a:schemeClr val="bg1"/>
                  </a:solidFill>
                  <a:latin typeface="Century Gothic" pitchFamily="34" charset="0"/>
                  <a:ea typeface="HGｺﾞｼｯｸE" pitchFamily="49" charset="-128"/>
                </a:rPr>
                <a:t>新製品</a:t>
              </a:r>
            </a:p>
            <a:p>
              <a:pPr algn="l" eaLnBrk="1" hangingPunct="1">
                <a:lnSpc>
                  <a:spcPct val="90000"/>
                </a:lnSpc>
                <a:spcBef>
                  <a:spcPts val="0"/>
                </a:spcBef>
                <a:buFont typeface="Wingdings" pitchFamily="2" charset="2"/>
                <a:buChar char="ü"/>
              </a:pPr>
              <a:r>
                <a:rPr lang="ja-JP" altLang="en-US" sz="1200">
                  <a:solidFill>
                    <a:schemeClr val="bg1"/>
                  </a:solidFill>
                  <a:latin typeface="Century Gothic" pitchFamily="34" charset="0"/>
                  <a:ea typeface="HGｺﾞｼｯｸE" pitchFamily="49" charset="-128"/>
                </a:rPr>
                <a:t>社会問題</a:t>
              </a:r>
            </a:p>
            <a:p>
              <a:pPr algn="l" eaLnBrk="1" hangingPunct="1">
                <a:lnSpc>
                  <a:spcPct val="90000"/>
                </a:lnSpc>
                <a:spcBef>
                  <a:spcPts val="0"/>
                </a:spcBef>
                <a:buFont typeface="Wingdings" pitchFamily="2" charset="2"/>
                <a:buChar char="ü"/>
              </a:pPr>
              <a:r>
                <a:rPr lang="ja-JP" altLang="en-US" sz="1200">
                  <a:solidFill>
                    <a:schemeClr val="bg1"/>
                  </a:solidFill>
                  <a:latin typeface="Century Gothic" pitchFamily="34" charset="0"/>
                  <a:ea typeface="HGｺﾞｼｯｸE" pitchFamily="49" charset="-128"/>
                </a:rPr>
                <a:t>その他</a:t>
              </a:r>
            </a:p>
          </p:txBody>
        </p:sp>
      </p:grpSp>
      <p:grpSp>
        <p:nvGrpSpPr>
          <p:cNvPr id="31" name="Group 7"/>
          <p:cNvGrpSpPr>
            <a:grpSpLocks/>
          </p:cNvGrpSpPr>
          <p:nvPr/>
        </p:nvGrpSpPr>
        <p:grpSpPr bwMode="auto">
          <a:xfrm>
            <a:off x="6211887" y="1420813"/>
            <a:ext cx="2457450" cy="2349500"/>
            <a:chOff x="2778" y="1422"/>
            <a:chExt cx="1548" cy="1480"/>
          </a:xfrm>
        </p:grpSpPr>
        <p:sp>
          <p:nvSpPr>
            <p:cNvPr id="32" name="Oval 8"/>
            <p:cNvSpPr>
              <a:spLocks noChangeArrowheads="1"/>
            </p:cNvSpPr>
            <p:nvPr/>
          </p:nvSpPr>
          <p:spPr bwMode="auto">
            <a:xfrm>
              <a:off x="2778" y="1422"/>
              <a:ext cx="1548" cy="1480"/>
            </a:xfrm>
            <a:prstGeom prst="ellipse">
              <a:avLst/>
            </a:prstGeom>
            <a:solidFill>
              <a:srgbClr val="00B050">
                <a:alpha val="80000"/>
              </a:srgbClr>
            </a:solidFill>
            <a:ln/>
            <a:extLst/>
          </p:spPr>
          <p:style>
            <a:lnRef idx="0">
              <a:schemeClr val="accent2"/>
            </a:lnRef>
            <a:fillRef idx="3">
              <a:schemeClr val="accent2"/>
            </a:fillRef>
            <a:effectRef idx="3">
              <a:schemeClr val="accent2"/>
            </a:effectRef>
            <a:fontRef idx="minor">
              <a:schemeClr val="lt1"/>
            </a:fontRef>
          </p:style>
          <p:txBody>
            <a:bodyPr wrap="none" anchor="ctr"/>
            <a:lstStyle/>
            <a:p>
              <a:pPr>
                <a:spcBef>
                  <a:spcPts val="0"/>
                </a:spcBef>
              </a:pPr>
              <a:endParaRPr lang="ja-JP" altLang="en-US"/>
            </a:p>
          </p:txBody>
        </p:sp>
        <p:sp>
          <p:nvSpPr>
            <p:cNvPr id="33" name="Text Box 9"/>
            <p:cNvSpPr txBox="1">
              <a:spLocks noChangeArrowheads="1"/>
            </p:cNvSpPr>
            <p:nvPr/>
          </p:nvSpPr>
          <p:spPr bwMode="auto">
            <a:xfrm>
              <a:off x="3102" y="1475"/>
              <a:ext cx="8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spcBef>
                  <a:spcPts val="0"/>
                </a:spcBef>
                <a:buFontTx/>
                <a:buNone/>
              </a:pPr>
              <a:r>
                <a:rPr lang="ja-JP" altLang="en-US" sz="2400">
                  <a:solidFill>
                    <a:schemeClr val="bg1"/>
                  </a:solidFill>
                  <a:latin typeface="Century Gothic" pitchFamily="34" charset="0"/>
                  <a:ea typeface="HGｺﾞｼｯｸE" pitchFamily="49" charset="-128"/>
                </a:rPr>
                <a:t>会社情報</a:t>
              </a:r>
            </a:p>
          </p:txBody>
        </p:sp>
        <p:sp>
          <p:nvSpPr>
            <p:cNvPr id="34" name="Text Box 10"/>
            <p:cNvSpPr txBox="1">
              <a:spLocks noChangeArrowheads="1"/>
            </p:cNvSpPr>
            <p:nvPr/>
          </p:nvSpPr>
          <p:spPr bwMode="auto">
            <a:xfrm>
              <a:off x="3005" y="1734"/>
              <a:ext cx="1151" cy="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業績とその推移</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経営目標や取り組み</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課題や強み弱み</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トピックスやニュース</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沿革／歴史</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拠点と役割分担、人数</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組織や人事</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システム構成</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その他</a:t>
              </a:r>
            </a:p>
          </p:txBody>
        </p:sp>
      </p:grpSp>
      <p:grpSp>
        <p:nvGrpSpPr>
          <p:cNvPr id="35" name="Group 11"/>
          <p:cNvGrpSpPr>
            <a:grpSpLocks/>
          </p:cNvGrpSpPr>
          <p:nvPr/>
        </p:nvGrpSpPr>
        <p:grpSpPr bwMode="auto">
          <a:xfrm>
            <a:off x="5149850" y="3213100"/>
            <a:ext cx="2490787" cy="2349500"/>
            <a:chOff x="2109" y="2551"/>
            <a:chExt cx="1569" cy="1480"/>
          </a:xfrm>
        </p:grpSpPr>
        <p:sp>
          <p:nvSpPr>
            <p:cNvPr id="36" name="Oval 12"/>
            <p:cNvSpPr>
              <a:spLocks noChangeArrowheads="1"/>
            </p:cNvSpPr>
            <p:nvPr/>
          </p:nvSpPr>
          <p:spPr bwMode="auto">
            <a:xfrm>
              <a:off x="2109" y="2551"/>
              <a:ext cx="1548" cy="1480"/>
            </a:xfrm>
            <a:prstGeom prst="ellipse">
              <a:avLst/>
            </a:prstGeom>
            <a:solidFill>
              <a:srgbClr val="FF9900">
                <a:alpha val="69804"/>
              </a:srgbClr>
            </a:solidFill>
            <a:ln/>
            <a:extLst/>
          </p:spPr>
          <p:style>
            <a:lnRef idx="0">
              <a:schemeClr val="accent2"/>
            </a:lnRef>
            <a:fillRef idx="3">
              <a:schemeClr val="accent2"/>
            </a:fillRef>
            <a:effectRef idx="3">
              <a:schemeClr val="accent2"/>
            </a:effectRef>
            <a:fontRef idx="minor">
              <a:schemeClr val="lt1"/>
            </a:fontRef>
          </p:style>
          <p:txBody>
            <a:bodyPr wrap="none" anchor="ctr"/>
            <a:lstStyle/>
            <a:p>
              <a:pPr>
                <a:spcBef>
                  <a:spcPts val="0"/>
                </a:spcBef>
              </a:pPr>
              <a:endParaRPr lang="ja-JP" altLang="en-US"/>
            </a:p>
          </p:txBody>
        </p:sp>
        <p:sp>
          <p:nvSpPr>
            <p:cNvPr id="37" name="Text Box 13"/>
            <p:cNvSpPr txBox="1">
              <a:spLocks noChangeArrowheads="1"/>
            </p:cNvSpPr>
            <p:nvPr/>
          </p:nvSpPr>
          <p:spPr bwMode="auto">
            <a:xfrm>
              <a:off x="2466" y="3651"/>
              <a:ext cx="8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spcBef>
                  <a:spcPts val="0"/>
                </a:spcBef>
                <a:buFontTx/>
                <a:buNone/>
              </a:pPr>
              <a:r>
                <a:rPr lang="ja-JP" altLang="en-US" sz="2400">
                  <a:solidFill>
                    <a:schemeClr val="bg1"/>
                  </a:solidFill>
                  <a:latin typeface="Century Gothic" pitchFamily="34" charset="0"/>
                  <a:ea typeface="HGｺﾞｼｯｸE" pitchFamily="49" charset="-128"/>
                </a:rPr>
                <a:t>個人情報</a:t>
              </a:r>
            </a:p>
          </p:txBody>
        </p:sp>
        <p:sp>
          <p:nvSpPr>
            <p:cNvPr id="38" name="Text Box 14"/>
            <p:cNvSpPr txBox="1">
              <a:spLocks noChangeArrowheads="1"/>
            </p:cNvSpPr>
            <p:nvPr/>
          </p:nvSpPr>
          <p:spPr bwMode="auto">
            <a:xfrm>
              <a:off x="2239" y="2744"/>
              <a:ext cx="1439" cy="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1400">
                  <a:solidFill>
                    <a:srgbClr val="FF0000"/>
                  </a:solidFill>
                  <a:latin typeface="Tahoma" pitchFamily="34" charset="0"/>
                  <a:ea typeface="ＭＳ Ｐゴシック" pitchFamily="50" charset="-128"/>
                </a:defRPr>
              </a:lvl1pPr>
              <a:lvl2pPr marL="742950" indent="-285750" eaLnBrk="0" hangingPunct="0">
                <a:defRPr kumimoji="1" sz="1400">
                  <a:solidFill>
                    <a:srgbClr val="FF0000"/>
                  </a:solidFill>
                  <a:latin typeface="Tahoma" pitchFamily="34" charset="0"/>
                  <a:ea typeface="ＭＳ Ｐゴシック" pitchFamily="50" charset="-128"/>
                </a:defRPr>
              </a:lvl2pPr>
              <a:lvl3pPr marL="1143000" indent="-228600" eaLnBrk="0" hangingPunct="0">
                <a:defRPr kumimoji="1" sz="1400">
                  <a:solidFill>
                    <a:srgbClr val="FF0000"/>
                  </a:solidFill>
                  <a:latin typeface="Tahoma" pitchFamily="34" charset="0"/>
                  <a:ea typeface="ＭＳ Ｐゴシック" pitchFamily="50" charset="-128"/>
                </a:defRPr>
              </a:lvl3pPr>
              <a:lvl4pPr marL="1600200" indent="-228600" eaLnBrk="0" hangingPunct="0">
                <a:defRPr kumimoji="1" sz="1400">
                  <a:solidFill>
                    <a:srgbClr val="FF0000"/>
                  </a:solidFill>
                  <a:latin typeface="Tahoma" pitchFamily="34" charset="0"/>
                  <a:ea typeface="ＭＳ Ｐゴシック" pitchFamily="50" charset="-128"/>
                </a:defRPr>
              </a:lvl4pPr>
              <a:lvl5pPr marL="2057400" indent="-228600" eaLnBrk="0" hangingPunct="0">
                <a:defRPr kumimoji="1" sz="1400">
                  <a:solidFill>
                    <a:srgbClr val="FF0000"/>
                  </a:solidFill>
                  <a:latin typeface="Tahoma" pitchFamily="34" charset="0"/>
                  <a:ea typeface="ＭＳ Ｐゴシック" pitchFamily="50" charset="-128"/>
                </a:defRPr>
              </a:lvl5pPr>
              <a:lvl6pPr marL="25146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6pPr>
              <a:lvl7pPr marL="29718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7pPr>
              <a:lvl8pPr marL="34290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8pPr>
              <a:lvl9pPr marL="3886200" indent="-228600" algn="ctr" eaLnBrk="0" fontAlgn="base" hangingPunct="0">
                <a:spcBef>
                  <a:spcPct val="0"/>
                </a:spcBef>
                <a:spcAft>
                  <a:spcPct val="0"/>
                </a:spcAft>
                <a:buFont typeface="Wingdings" pitchFamily="2" charset="2"/>
                <a:defRPr kumimoji="1" sz="1400">
                  <a:solidFill>
                    <a:srgbClr val="FF0000"/>
                  </a:solidFill>
                  <a:latin typeface="Tahoma" pitchFamily="34" charset="0"/>
                  <a:ea typeface="ＭＳ Ｐゴシック" pitchFamily="50" charset="-128"/>
                </a:defRPr>
              </a:lvl9pPr>
            </a:lstStyle>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社内でのポジション</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会社内でのキャリア</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社内での課題や望み</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上司と部下の関係、評価</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本人や家族の出身大学／高校</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本人や家族の出身地と誕生日</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自宅の住所</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趣味や資格</a:t>
              </a:r>
            </a:p>
            <a:p>
              <a:pPr algn="l" eaLnBrk="1" hangingPunct="1">
                <a:lnSpc>
                  <a:spcPct val="90000"/>
                </a:lnSpc>
                <a:spcBef>
                  <a:spcPts val="0"/>
                </a:spcBef>
                <a:buFont typeface="Wingdings" pitchFamily="2" charset="2"/>
                <a:buChar char="ü"/>
              </a:pPr>
              <a:r>
                <a:rPr lang="ja-JP" altLang="en-US" sz="1200" dirty="0">
                  <a:solidFill>
                    <a:schemeClr val="bg1"/>
                  </a:solidFill>
                  <a:latin typeface="Century Gothic" pitchFamily="34" charset="0"/>
                  <a:ea typeface="HGｺﾞｼｯｸE" pitchFamily="49" charset="-128"/>
                </a:rPr>
                <a:t>その他</a:t>
              </a:r>
            </a:p>
          </p:txBody>
        </p:sp>
      </p:grpSp>
      <p:sp>
        <p:nvSpPr>
          <p:cNvPr id="7" name="ホームベース 6"/>
          <p:cNvSpPr/>
          <p:nvPr/>
        </p:nvSpPr>
        <p:spPr bwMode="auto">
          <a:xfrm>
            <a:off x="533400" y="1371600"/>
            <a:ext cx="320040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Arial" charset="0"/>
                <a:ea typeface="HG丸ｺﾞｼｯｸM-PRO" pitchFamily="50" charset="-128"/>
              </a:rPr>
              <a:t>営業活動の起点</a:t>
            </a:r>
          </a:p>
        </p:txBody>
      </p:sp>
      <p:sp>
        <p:nvSpPr>
          <p:cNvPr id="39" name="ホームベース 38"/>
          <p:cNvSpPr/>
          <p:nvPr/>
        </p:nvSpPr>
        <p:spPr bwMode="auto">
          <a:xfrm>
            <a:off x="533400" y="2286000"/>
            <a:ext cx="3200400" cy="685800"/>
          </a:xfrm>
          <a:prstGeom prst="homePlate">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Arial" charset="0"/>
                <a:ea typeface="HG丸ｺﾞｼｯｸM-PRO" pitchFamily="50" charset="-128"/>
              </a:rPr>
              <a:t>会話のきっかけ</a:t>
            </a:r>
          </a:p>
        </p:txBody>
      </p:sp>
      <p:sp>
        <p:nvSpPr>
          <p:cNvPr id="40" name="ホームベース 39"/>
          <p:cNvSpPr/>
          <p:nvPr/>
        </p:nvSpPr>
        <p:spPr bwMode="auto">
          <a:xfrm>
            <a:off x="533400" y="3200400"/>
            <a:ext cx="3200400" cy="6858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Arial" charset="0"/>
                <a:ea typeface="HG丸ｺﾞｼｯｸM-PRO" pitchFamily="50" charset="-128"/>
              </a:rPr>
              <a:t>会話での自信</a:t>
            </a:r>
          </a:p>
        </p:txBody>
      </p:sp>
    </p:spTree>
    <p:extLst>
      <p:ext uri="{BB962C8B-B14F-4D97-AF65-F5344CB8AC3E}">
        <p14:creationId xmlns:p14="http://schemas.microsoft.com/office/powerpoint/2010/main" val="359094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0-#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0-#ppt_w/2"/>
                                          </p:val>
                                        </p:tav>
                                        <p:tav tm="100000">
                                          <p:val>
                                            <p:strVal val="#ppt_x"/>
                                          </p:val>
                                        </p:tav>
                                      </p:tavLst>
                                    </p:anim>
                                    <p:anim calcmode="lin" valueType="num">
                                      <p:cBhvr additive="base">
                                        <p:cTn id="33"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788947"/>
            <a:ext cx="9153358" cy="6071727"/>
          </a:xfrm>
          <a:prstGeom prst="rect">
            <a:avLst/>
          </a:prstGeom>
        </p:spPr>
      </p:pic>
      <p:sp>
        <p:nvSpPr>
          <p:cNvPr id="2" name="タイトル 1"/>
          <p:cNvSpPr>
            <a:spLocks noGrp="1"/>
          </p:cNvSpPr>
          <p:nvPr>
            <p:ph type="title"/>
          </p:nvPr>
        </p:nvSpPr>
        <p:spPr>
          <a:xfrm>
            <a:off x="152400" y="152400"/>
            <a:ext cx="8991600" cy="533400"/>
          </a:xfrm>
        </p:spPr>
        <p:txBody>
          <a:bodyPr/>
          <a:lstStyle/>
          <a:p>
            <a:r>
              <a:rPr kumimoji="1" lang="ja-JP" altLang="en-US" dirty="0" smtClean="0"/>
              <a:t>貴方は、お客様について理解できていますか</a:t>
            </a:r>
            <a:r>
              <a:rPr kumimoji="1" lang="en-US" altLang="ja-JP" dirty="0" smtClean="0"/>
              <a:t>?</a:t>
            </a:r>
            <a:endParaRPr kumimoji="1" lang="ja-JP" altLang="en-US" dirty="0"/>
          </a:p>
        </p:txBody>
      </p:sp>
      <p:grpSp>
        <p:nvGrpSpPr>
          <p:cNvPr id="19" name="グループ化 23"/>
          <p:cNvGrpSpPr/>
          <p:nvPr/>
        </p:nvGrpSpPr>
        <p:grpSpPr>
          <a:xfrm>
            <a:off x="3657600" y="1959114"/>
            <a:ext cx="5091332" cy="4365486"/>
            <a:chOff x="791580" y="1898830"/>
            <a:chExt cx="5091332" cy="4365486"/>
          </a:xfrm>
        </p:grpSpPr>
        <p:sp>
          <p:nvSpPr>
            <p:cNvPr id="20" name="正方形/長方形 19"/>
            <p:cNvSpPr/>
            <p:nvPr/>
          </p:nvSpPr>
          <p:spPr bwMode="auto">
            <a:xfrm>
              <a:off x="1556664" y="1898831"/>
              <a:ext cx="3240361" cy="990111"/>
            </a:xfrm>
            <a:prstGeom prst="rect">
              <a:avLst/>
            </a:prstGeom>
            <a:solidFill>
              <a:srgbClr val="40458C"/>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１５％</a:t>
              </a:r>
            </a:p>
          </p:txBody>
        </p:sp>
        <p:sp>
          <p:nvSpPr>
            <p:cNvPr id="21" name="正方形/長方形 20"/>
            <p:cNvSpPr/>
            <p:nvPr/>
          </p:nvSpPr>
          <p:spPr bwMode="auto">
            <a:xfrm>
              <a:off x="1550325" y="2888942"/>
              <a:ext cx="3240361" cy="2655294"/>
            </a:xfrm>
            <a:prstGeom prst="rect">
              <a:avLst/>
            </a:prstGeom>
            <a:solidFill>
              <a:srgbClr val="40458C"/>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６０％</a:t>
              </a:r>
            </a:p>
          </p:txBody>
        </p:sp>
        <p:sp>
          <p:nvSpPr>
            <p:cNvPr id="22" name="正方形/長方形 21"/>
            <p:cNvSpPr/>
            <p:nvPr/>
          </p:nvSpPr>
          <p:spPr bwMode="auto">
            <a:xfrm>
              <a:off x="4790687" y="1898830"/>
              <a:ext cx="1092224" cy="990111"/>
            </a:xfrm>
            <a:prstGeom prst="rect">
              <a:avLst/>
            </a:prstGeom>
            <a:solidFill>
              <a:srgbClr val="40458C"/>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５％</a:t>
              </a:r>
            </a:p>
          </p:txBody>
        </p:sp>
        <p:sp>
          <p:nvSpPr>
            <p:cNvPr id="23" name="正方形/長方形 22"/>
            <p:cNvSpPr/>
            <p:nvPr/>
          </p:nvSpPr>
          <p:spPr bwMode="auto">
            <a:xfrm>
              <a:off x="4790686" y="2888943"/>
              <a:ext cx="1092224" cy="2662118"/>
            </a:xfrm>
            <a:prstGeom prst="rect">
              <a:avLst/>
            </a:prstGeom>
            <a:solidFill>
              <a:srgbClr val="40458C"/>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２０％</a:t>
              </a:r>
            </a:p>
          </p:txBody>
        </p:sp>
        <p:sp>
          <p:nvSpPr>
            <p:cNvPr id="26" name="上下矢印 25"/>
            <p:cNvSpPr/>
            <p:nvPr/>
          </p:nvSpPr>
          <p:spPr bwMode="auto">
            <a:xfrm>
              <a:off x="791580" y="1916056"/>
              <a:ext cx="668735" cy="972888"/>
            </a:xfrm>
            <a:prstGeom prst="upDownArrow">
              <a:avLst/>
            </a:prstGeom>
            <a:gradFill rotWithShape="1">
              <a:gsLst>
                <a:gs pos="0">
                  <a:srgbClr val="B2B2B2">
                    <a:shade val="51000"/>
                    <a:satMod val="130000"/>
                  </a:srgbClr>
                </a:gs>
                <a:gs pos="80000">
                  <a:srgbClr val="B2B2B2">
                    <a:shade val="93000"/>
                    <a:satMod val="130000"/>
                  </a:srgbClr>
                </a:gs>
                <a:gs pos="100000">
                  <a:srgbClr val="B2B2B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1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事実</a:t>
              </a:r>
            </a:p>
          </p:txBody>
        </p:sp>
        <p:sp>
          <p:nvSpPr>
            <p:cNvPr id="27" name="上下矢印 26"/>
            <p:cNvSpPr/>
            <p:nvPr/>
          </p:nvSpPr>
          <p:spPr bwMode="auto">
            <a:xfrm>
              <a:off x="791580" y="2888944"/>
              <a:ext cx="668735" cy="2655292"/>
            </a:xfrm>
            <a:prstGeom prst="upDownArrow">
              <a:avLst/>
            </a:prstGeom>
            <a:gradFill rotWithShape="1">
              <a:gsLst>
                <a:gs pos="0">
                  <a:srgbClr val="B2B2B2">
                    <a:shade val="51000"/>
                    <a:satMod val="130000"/>
                  </a:srgbClr>
                </a:gs>
                <a:gs pos="80000">
                  <a:srgbClr val="B2B2B2">
                    <a:shade val="93000"/>
                    <a:satMod val="130000"/>
                  </a:srgbClr>
                </a:gs>
                <a:gs pos="100000">
                  <a:srgbClr val="B2B2B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1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推測</a:t>
              </a:r>
            </a:p>
          </p:txBody>
        </p:sp>
        <p:sp>
          <p:nvSpPr>
            <p:cNvPr id="28" name="左右矢印 27"/>
            <p:cNvSpPr/>
            <p:nvPr/>
          </p:nvSpPr>
          <p:spPr bwMode="auto">
            <a:xfrm>
              <a:off x="1560239" y="5634246"/>
              <a:ext cx="3230447" cy="630070"/>
            </a:xfrm>
            <a:prstGeom prst="leftRightArrow">
              <a:avLst/>
            </a:prstGeom>
            <a:gradFill rotWithShape="1">
              <a:gsLst>
                <a:gs pos="0">
                  <a:srgbClr val="B2B2B2">
                    <a:shade val="51000"/>
                    <a:satMod val="130000"/>
                  </a:srgbClr>
                </a:gs>
                <a:gs pos="80000">
                  <a:srgbClr val="B2B2B2">
                    <a:shade val="93000"/>
                    <a:satMod val="130000"/>
                  </a:srgbClr>
                </a:gs>
                <a:gs pos="100000">
                  <a:srgbClr val="B2B2B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1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ドライ</a:t>
              </a:r>
            </a:p>
          </p:txBody>
        </p:sp>
        <p:sp>
          <p:nvSpPr>
            <p:cNvPr id="41" name="左右矢印 40"/>
            <p:cNvSpPr/>
            <p:nvPr/>
          </p:nvSpPr>
          <p:spPr bwMode="auto">
            <a:xfrm>
              <a:off x="4790686" y="5634246"/>
              <a:ext cx="1092226" cy="630070"/>
            </a:xfrm>
            <a:prstGeom prst="leftRightArrow">
              <a:avLst/>
            </a:prstGeom>
            <a:gradFill rotWithShape="1">
              <a:gsLst>
                <a:gs pos="0">
                  <a:srgbClr val="B2B2B2">
                    <a:shade val="51000"/>
                    <a:satMod val="130000"/>
                  </a:srgbClr>
                </a:gs>
                <a:gs pos="80000">
                  <a:srgbClr val="B2B2B2">
                    <a:shade val="93000"/>
                    <a:satMod val="130000"/>
                  </a:srgbClr>
                </a:gs>
                <a:gs pos="100000">
                  <a:srgbClr val="B2B2B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1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ウェット</a:t>
              </a:r>
            </a:p>
          </p:txBody>
        </p:sp>
      </p:grpSp>
      <p:sp>
        <p:nvSpPr>
          <p:cNvPr id="42" name="ホームベース 41"/>
          <p:cNvSpPr/>
          <p:nvPr/>
        </p:nvSpPr>
        <p:spPr bwMode="auto">
          <a:xfrm>
            <a:off x="609600" y="990600"/>
            <a:ext cx="3276600" cy="762000"/>
          </a:xfrm>
          <a:prstGeom prst="homePlate">
            <a:avLst/>
          </a:prstGeom>
          <a:gradFill rotWithShape="1">
            <a:gsLst>
              <a:gs pos="0">
                <a:srgbClr val="FF0000"/>
              </a:gs>
              <a:gs pos="80000">
                <a:srgbClr val="FF0000"/>
              </a:gs>
              <a:gs pos="100000">
                <a:srgbClr val="FF0000">
                  <a:lumMod val="72000"/>
                  <a:lumOff val="28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0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ビジネスの成否を決する</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ja-JP" altLang="en-US" sz="2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もっとも重要な情報</a:t>
            </a:r>
            <a:endParaRPr kumimoji="1" lang="ja-JP" altLang="en-US" sz="2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endParaRPr>
          </a:p>
        </p:txBody>
      </p:sp>
      <p:sp>
        <p:nvSpPr>
          <p:cNvPr id="52" name="正方形/長方形 51"/>
          <p:cNvSpPr/>
          <p:nvPr/>
        </p:nvSpPr>
        <p:spPr bwMode="auto">
          <a:xfrm>
            <a:off x="7663045" y="1959113"/>
            <a:ext cx="1092224" cy="990111"/>
          </a:xfrm>
          <a:prstGeom prst="rect">
            <a:avLst/>
          </a:prstGeom>
          <a:solidFill>
            <a:srgbClr val="FF0000"/>
          </a:solidFill>
          <a:ln w="38100" cap="flat" cmpd="sng" algn="ctr">
            <a:solidFill>
              <a:srgbClr val="FFFFFF"/>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ja-JP" altLang="en-US" sz="2400" b="0" i="0" u="none" strike="noStrike" kern="0" cap="none" spc="0" normalizeH="0" baseline="0" noProof="0" dirty="0" smtClean="0">
                <a:ln>
                  <a:noFill/>
                </a:ln>
                <a:solidFill>
                  <a:srgbClr val="FFFFFF"/>
                </a:solidFill>
                <a:effectLst/>
                <a:uLnTx/>
                <a:uFillTx/>
                <a:latin typeface="HGP創英角ｺﾞｼｯｸUB" pitchFamily="50" charset="-128"/>
                <a:ea typeface="HGP創英角ｺﾞｼｯｸUB" pitchFamily="50" charset="-128"/>
                <a:cs typeface="+mn-cs"/>
              </a:rPr>
              <a:t>５％</a:t>
            </a:r>
          </a:p>
        </p:txBody>
      </p:sp>
      <p:sp>
        <p:nvSpPr>
          <p:cNvPr id="53" name="角丸四角形吹き出し 52"/>
          <p:cNvSpPr/>
          <p:nvPr/>
        </p:nvSpPr>
        <p:spPr bwMode="auto">
          <a:xfrm>
            <a:off x="4419600" y="990600"/>
            <a:ext cx="4345036" cy="762000"/>
          </a:xfrm>
          <a:prstGeom prst="wedgeRoundRectCallout">
            <a:avLst>
              <a:gd name="adj1" fmla="val 36735"/>
              <a:gd name="adj2" fmla="val 101528"/>
              <a:gd name="adj3" fmla="val 16667"/>
            </a:avLst>
          </a:prstGeom>
          <a:solidFill>
            <a:srgbClr val="FF660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lstStyle/>
          <a:p>
            <a:pPr marL="285750" indent="-285750" algn="l">
              <a:spcBef>
                <a:spcPct val="20000"/>
              </a:spcBef>
              <a:buFont typeface="Wingdings" charset="2"/>
              <a:buChar char="l"/>
              <a:defRPr/>
            </a:pPr>
            <a:r>
              <a:rPr kumimoji="0" lang="ja-JP" altLang="en-US" sz="1800" kern="0" dirty="0" smtClean="0">
                <a:solidFill>
                  <a:srgbClr val="FFFFFF"/>
                </a:solidFill>
                <a:latin typeface="HGP創英角ｺﾞｼｯｸUB" pitchFamily="50" charset="-128"/>
                <a:ea typeface="HGP創英角ｺﾞｼｯｸUB" pitchFamily="50" charset="-128"/>
              </a:rPr>
              <a:t>重要かつ未決定の部分を含む</a:t>
            </a:r>
          </a:p>
          <a:p>
            <a:pPr marL="285750" indent="-285750" algn="l">
              <a:spcBef>
                <a:spcPct val="20000"/>
              </a:spcBef>
              <a:buFont typeface="Wingdings" charset="2"/>
              <a:buChar char="l"/>
              <a:defRPr/>
            </a:pPr>
            <a:r>
              <a:rPr kumimoji="0" lang="ja-JP" altLang="en-US" sz="1800" kern="0" dirty="0" smtClean="0">
                <a:solidFill>
                  <a:srgbClr val="FFFFFF"/>
                </a:solidFill>
                <a:latin typeface="HGP創英角ｺﾞｼｯｸUB" pitchFamily="50" charset="-128"/>
                <a:ea typeface="HGP創英角ｺﾞｼｯｸUB" pitchFamily="50" charset="-128"/>
              </a:rPr>
              <a:t>競合他社が知らない可能性も高い</a:t>
            </a:r>
            <a:endParaRPr kumimoji="0" lang="ja-JP" altLang="en-US" sz="1800" kern="0" dirty="0">
              <a:solidFill>
                <a:srgbClr val="FFFFFF"/>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61054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righ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down)">
                                      <p:cBhvr>
                                        <p:cTn id="17" dur="500"/>
                                        <p:tgtEl>
                                          <p:spTgt spid="5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right)">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788947"/>
            <a:ext cx="9153358" cy="6071727"/>
          </a:xfrm>
          <a:prstGeom prst="rect">
            <a:avLst/>
          </a:prstGeom>
        </p:spPr>
      </p:pic>
      <p:sp>
        <p:nvSpPr>
          <p:cNvPr id="2" name="タイトル 1"/>
          <p:cNvSpPr>
            <a:spLocks noGrp="1"/>
          </p:cNvSpPr>
          <p:nvPr>
            <p:ph type="title"/>
          </p:nvPr>
        </p:nvSpPr>
        <p:spPr>
          <a:xfrm>
            <a:off x="152400" y="152400"/>
            <a:ext cx="8991600" cy="533400"/>
          </a:xfrm>
        </p:spPr>
        <p:txBody>
          <a:bodyPr/>
          <a:lstStyle/>
          <a:p>
            <a:r>
              <a:rPr kumimoji="1" lang="ja-JP" altLang="en-US" dirty="0" smtClean="0"/>
              <a:t>貴方は、お客様について理解できていますか</a:t>
            </a:r>
            <a:r>
              <a:rPr kumimoji="1" lang="en-US" altLang="ja-JP" dirty="0" smtClean="0"/>
              <a:t>?</a:t>
            </a:r>
            <a:endParaRPr kumimoji="1" lang="ja-JP" altLang="en-US" dirty="0"/>
          </a:p>
        </p:txBody>
      </p:sp>
      <p:sp>
        <p:nvSpPr>
          <p:cNvPr id="5" name="角丸四角形 4"/>
          <p:cNvSpPr/>
          <p:nvPr/>
        </p:nvSpPr>
        <p:spPr bwMode="auto">
          <a:xfrm>
            <a:off x="3200400" y="1295400"/>
            <a:ext cx="5410200" cy="15240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l"/>
            </a:pPr>
            <a:r>
              <a:rPr lang="ja-JP" altLang="en-US" sz="1400" dirty="0"/>
              <a:t>ニュースや</a:t>
            </a:r>
            <a:r>
              <a:rPr lang="ja-JP" altLang="en-US" sz="1400" dirty="0" smtClean="0"/>
              <a:t>プレスリリース</a:t>
            </a:r>
            <a:endParaRPr lang="en-US" altLang="ja-JP" sz="1400" dirty="0" smtClean="0"/>
          </a:p>
          <a:p>
            <a:pPr marL="171450" indent="-171450">
              <a:buFont typeface="Wingdings" charset="2"/>
              <a:buChar char="l"/>
            </a:pPr>
            <a:r>
              <a:rPr lang="ja-JP" altLang="en-US" sz="1400" dirty="0" smtClean="0"/>
              <a:t>社</a:t>
            </a:r>
            <a:r>
              <a:rPr lang="ja-JP" altLang="en-US" sz="1400" dirty="0"/>
              <a:t>内報や</a:t>
            </a:r>
            <a:r>
              <a:rPr lang="en-US" altLang="ja-JP" sz="1400" dirty="0"/>
              <a:t>IR</a:t>
            </a:r>
            <a:r>
              <a:rPr lang="ja-JP" altLang="en-US" sz="1400" dirty="0"/>
              <a:t>情報</a:t>
            </a:r>
            <a:r>
              <a:rPr lang="en-US" altLang="ja-JP" sz="1400" dirty="0"/>
              <a:t>(</a:t>
            </a:r>
            <a:r>
              <a:rPr lang="ja-JP" altLang="en-US" sz="1400" dirty="0"/>
              <a:t>財務諸表等</a:t>
            </a:r>
            <a:r>
              <a:rPr lang="en-US" altLang="ja-JP" sz="1400" dirty="0"/>
              <a:t>)</a:t>
            </a:r>
            <a:r>
              <a:rPr lang="ja-JP" altLang="en-US" sz="1400" dirty="0"/>
              <a:t>などの公開</a:t>
            </a:r>
            <a:r>
              <a:rPr lang="ja-JP" altLang="en-US" sz="1400" dirty="0" smtClean="0"/>
              <a:t>情報</a:t>
            </a:r>
            <a:endParaRPr lang="en-US" altLang="ja-JP" sz="1400" dirty="0" smtClean="0"/>
          </a:p>
          <a:p>
            <a:pPr marL="171450" indent="-171450">
              <a:buFont typeface="Wingdings" charset="2"/>
              <a:buChar char="l"/>
            </a:pPr>
            <a:r>
              <a:rPr lang="ja-JP" altLang="en-US" sz="1400" dirty="0" smtClean="0"/>
              <a:t>個人的</a:t>
            </a:r>
            <a:r>
              <a:rPr lang="ja-JP" altLang="en-US" sz="1400" dirty="0"/>
              <a:t>に親しくなったお客様から「今、販売システムの顧客情報管理のセキュリティに問題があってね」、「今度、宮城の工場に新しいラインを新設するに当たり工程管理をどうするか検討しているんだ」といった未決定、未公表の</a:t>
            </a:r>
            <a:r>
              <a:rPr lang="ja-JP" altLang="en-US" sz="1400" dirty="0" smtClean="0"/>
              <a:t>情報</a:t>
            </a:r>
            <a:endParaRPr lang="ja-JP" altLang="en-US" sz="1400" dirty="0"/>
          </a:p>
        </p:txBody>
      </p:sp>
      <p:sp>
        <p:nvSpPr>
          <p:cNvPr id="24" name="角丸四角形 23"/>
          <p:cNvSpPr/>
          <p:nvPr/>
        </p:nvSpPr>
        <p:spPr bwMode="auto">
          <a:xfrm>
            <a:off x="3200400" y="2895600"/>
            <a:ext cx="5410200" cy="1524000"/>
          </a:xfrm>
          <a:prstGeom prst="round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l"/>
            </a:pPr>
            <a:r>
              <a:rPr lang="ja-JP" altLang="ja-JP" sz="1400" dirty="0" smtClean="0"/>
              <a:t>キーパーソンの関心事</a:t>
            </a:r>
            <a:r>
              <a:rPr lang="ja-JP" altLang="ja-JP" sz="1400" dirty="0"/>
              <a:t>や</a:t>
            </a:r>
            <a:r>
              <a:rPr lang="ja-JP" altLang="ja-JP" sz="1400" dirty="0" smtClean="0"/>
              <a:t>価値観</a:t>
            </a:r>
            <a:endParaRPr lang="en-US" altLang="ja-JP" sz="1400" dirty="0" smtClean="0"/>
          </a:p>
          <a:p>
            <a:pPr marL="171450" indent="-171450">
              <a:buFont typeface="Wingdings" charset="2"/>
              <a:buChar char="l"/>
            </a:pPr>
            <a:r>
              <a:rPr lang="ja-JP" altLang="ja-JP" sz="1400" dirty="0" smtClean="0"/>
              <a:t>意志</a:t>
            </a:r>
            <a:r>
              <a:rPr lang="ja-JP" altLang="ja-JP" sz="1400" dirty="0"/>
              <a:t>決定の基準となる</a:t>
            </a:r>
            <a:r>
              <a:rPr lang="ja-JP" altLang="ja-JP" sz="1400" dirty="0" smtClean="0"/>
              <a:t>もの</a:t>
            </a:r>
            <a:endParaRPr lang="en-US" altLang="ja-JP" sz="1400" dirty="0" smtClean="0"/>
          </a:p>
          <a:p>
            <a:pPr marL="171450" indent="-171450">
              <a:buFont typeface="Wingdings" charset="2"/>
              <a:buChar char="l"/>
            </a:pPr>
            <a:r>
              <a:rPr lang="ja-JP" altLang="ja-JP" sz="1400" dirty="0" smtClean="0"/>
              <a:t>社内</a:t>
            </a:r>
            <a:r>
              <a:rPr lang="ja-JP" altLang="ja-JP" sz="1400" dirty="0"/>
              <a:t>における評価、人間関係など、多面的に個人の人と</a:t>
            </a:r>
            <a:r>
              <a:rPr lang="ja-JP" altLang="ja-JP" sz="1400" dirty="0" smtClean="0"/>
              <a:t>なり</a:t>
            </a:r>
            <a:endParaRPr lang="ja-JP" altLang="ja-JP" sz="1400" dirty="0"/>
          </a:p>
        </p:txBody>
      </p:sp>
      <p:sp>
        <p:nvSpPr>
          <p:cNvPr id="3" name="ホームベース 2"/>
          <p:cNvSpPr/>
          <p:nvPr/>
        </p:nvSpPr>
        <p:spPr bwMode="auto">
          <a:xfrm>
            <a:off x="609600" y="1295400"/>
            <a:ext cx="2743200" cy="1524000"/>
          </a:xfrm>
          <a:prstGeom prst="homePlate">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600" dirty="0"/>
              <a:t>お客様の会社に</a:t>
            </a:r>
            <a:r>
              <a:rPr lang="ja-JP" altLang="en-US" sz="1600" dirty="0" smtClean="0"/>
              <a:t>ついて</a:t>
            </a:r>
            <a:endParaRPr lang="en-US" altLang="ja-JP" sz="1600" dirty="0" smtClean="0"/>
          </a:p>
          <a:p>
            <a:pPr algn="ctr"/>
            <a:r>
              <a:rPr lang="ja-JP" altLang="en-US" sz="1600" dirty="0" smtClean="0"/>
              <a:t>理解</a:t>
            </a:r>
            <a:r>
              <a:rPr lang="ja-JP" altLang="en-US" sz="1600" dirty="0"/>
              <a:t>するため</a:t>
            </a:r>
            <a:r>
              <a:rPr lang="ja-JP" altLang="en-US" sz="1600" dirty="0" smtClean="0"/>
              <a:t>に</a:t>
            </a:r>
            <a:endParaRPr lang="en-US" altLang="ja-JP" sz="1600" dirty="0" smtClean="0"/>
          </a:p>
          <a:p>
            <a:pPr algn="ctr"/>
            <a:r>
              <a:rPr lang="ja-JP" altLang="en-US" sz="1600" dirty="0" smtClean="0"/>
              <a:t>必要</a:t>
            </a:r>
            <a:r>
              <a:rPr lang="ja-JP" altLang="en-US" sz="1600" dirty="0"/>
              <a:t>な情報</a:t>
            </a:r>
          </a:p>
        </p:txBody>
      </p:sp>
      <p:sp>
        <p:nvSpPr>
          <p:cNvPr id="17" name="ホームベース 16"/>
          <p:cNvSpPr/>
          <p:nvPr/>
        </p:nvSpPr>
        <p:spPr bwMode="auto">
          <a:xfrm>
            <a:off x="609600" y="2895600"/>
            <a:ext cx="2743200" cy="1524000"/>
          </a:xfrm>
          <a:prstGeom prst="homePlat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600" dirty="0"/>
              <a:t>意志決定に</a:t>
            </a:r>
            <a:r>
              <a:rPr lang="ja-JP" altLang="en-US" sz="1600" dirty="0" smtClean="0"/>
              <a:t>関わる</a:t>
            </a:r>
            <a:endParaRPr lang="en-US" altLang="ja-JP" sz="1600" dirty="0" smtClean="0"/>
          </a:p>
          <a:p>
            <a:pPr algn="ctr"/>
            <a:r>
              <a:rPr lang="ja-JP" altLang="en-US" sz="1600" dirty="0" smtClean="0"/>
              <a:t>キーパーソンの</a:t>
            </a:r>
            <a:endParaRPr lang="en-US" altLang="ja-JP" sz="1600" dirty="0" smtClean="0"/>
          </a:p>
          <a:p>
            <a:pPr algn="ctr"/>
            <a:r>
              <a:rPr lang="ja-JP" altLang="en-US" sz="1600" dirty="0" smtClean="0"/>
              <a:t>個人</a:t>
            </a:r>
            <a:r>
              <a:rPr lang="ja-JP" altLang="en-US" sz="1600" dirty="0"/>
              <a:t>情報</a:t>
            </a:r>
          </a:p>
        </p:txBody>
      </p:sp>
      <p:sp>
        <p:nvSpPr>
          <p:cNvPr id="25" name="角丸四角形 24"/>
          <p:cNvSpPr/>
          <p:nvPr/>
        </p:nvSpPr>
        <p:spPr bwMode="auto">
          <a:xfrm>
            <a:off x="3200400" y="4495800"/>
            <a:ext cx="5410200" cy="152400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a:buFont typeface="Wingdings" charset="2"/>
              <a:buChar char="l"/>
            </a:pPr>
            <a:r>
              <a:rPr lang="ja-JP" altLang="ja-JP" sz="1400" dirty="0"/>
              <a:t>社会や</a:t>
            </a:r>
            <a:r>
              <a:rPr lang="ja-JP" altLang="ja-JP" sz="1400" dirty="0" smtClean="0"/>
              <a:t>経済</a:t>
            </a:r>
            <a:r>
              <a:rPr lang="ja-JP" altLang="en-US" sz="1400" dirty="0" smtClean="0"/>
              <a:t>に関するニュースや話題</a:t>
            </a:r>
            <a:endParaRPr lang="en-US" altLang="ja-JP" sz="1400" dirty="0" smtClean="0"/>
          </a:p>
          <a:p>
            <a:pPr marL="285750" indent="-285750">
              <a:buFont typeface="Wingdings" charset="2"/>
              <a:buChar char="l"/>
            </a:pPr>
            <a:r>
              <a:rPr lang="ja-JP" altLang="ja-JP" sz="1400" dirty="0" smtClean="0"/>
              <a:t>経営</a:t>
            </a:r>
            <a:r>
              <a:rPr lang="ja-JP" altLang="en-US" sz="1400" dirty="0" smtClean="0"/>
              <a:t>やビジネスについての知識</a:t>
            </a:r>
            <a:endParaRPr lang="en-US" altLang="ja-JP" sz="1400" dirty="0" smtClean="0"/>
          </a:p>
          <a:p>
            <a:pPr marL="285750" indent="-285750">
              <a:buFont typeface="Wingdings" charset="2"/>
              <a:buChar char="l"/>
            </a:pPr>
            <a:r>
              <a:rPr lang="ja-JP" altLang="en-US" sz="1400" dirty="0" smtClean="0"/>
              <a:t>自然や科学、芸術や文学などの基本的教養</a:t>
            </a:r>
            <a:endParaRPr lang="ja-JP" altLang="ja-JP" sz="1400" dirty="0"/>
          </a:p>
        </p:txBody>
      </p:sp>
      <p:sp>
        <p:nvSpPr>
          <p:cNvPr id="18" name="ホームベース 17"/>
          <p:cNvSpPr/>
          <p:nvPr/>
        </p:nvSpPr>
        <p:spPr bwMode="auto">
          <a:xfrm>
            <a:off x="609600" y="4495800"/>
            <a:ext cx="2743200" cy="15240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600" dirty="0"/>
              <a:t>世の中の社会常識</a:t>
            </a:r>
          </a:p>
        </p:txBody>
      </p:sp>
    </p:spTree>
    <p:extLst>
      <p:ext uri="{BB962C8B-B14F-4D97-AF65-F5344CB8AC3E}">
        <p14:creationId xmlns:p14="http://schemas.microsoft.com/office/powerpoint/2010/main" val="424077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ppt_x</p:attrName>
                                        </p:attrNameLst>
                                      </p:cBhvr>
                                      <p:tavLst>
                                        <p:tav tm="0">
                                          <p:val>
                                            <p:strVal val="#ppt_x-#ppt_w*1.125000"/>
                                          </p:val>
                                        </p:tav>
                                        <p:tav tm="100000">
                                          <p:val>
                                            <p:strVal val="#ppt_x"/>
                                          </p:val>
                                        </p:tav>
                                      </p:tavLst>
                                    </p:anim>
                                    <p:animEffect transition="in" filter="wipe(righ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ppt_x</p:attrName>
                                        </p:attrNameLst>
                                      </p:cBhvr>
                                      <p:tavLst>
                                        <p:tav tm="0">
                                          <p:val>
                                            <p:strVal val="#ppt_x-#ppt_w*1.125000"/>
                                          </p:val>
                                        </p:tav>
                                        <p:tav tm="100000">
                                          <p:val>
                                            <p:strVal val="#ppt_x"/>
                                          </p:val>
                                        </p:tav>
                                      </p:tavLst>
                                    </p:anim>
                                    <p:animEffect transition="in" filter="wipe(righ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P spid="3" grpId="0" animBg="1"/>
      <p:bldP spid="17" grpId="0" animBg="1"/>
      <p:bldP spid="2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貴方は、話しやすい雰囲気をれますか</a:t>
            </a:r>
            <a:r>
              <a:rPr kumimoji="1" lang="en-US" altLang="ja-JP" dirty="0" smtClean="0"/>
              <a:t>?</a:t>
            </a:r>
            <a:endParaRPr kumimoji="1" lang="ja-JP" altLang="en-US" dirty="0"/>
          </a:p>
        </p:txBody>
      </p:sp>
      <p:pic>
        <p:nvPicPr>
          <p:cNvPr id="4" name="図 3"/>
          <p:cNvPicPr>
            <a:picLocks noChangeAspect="1"/>
          </p:cNvPicPr>
          <p:nvPr/>
        </p:nvPicPr>
        <p:blipFill>
          <a:blip r:embed="rId2"/>
          <a:stretch>
            <a:fillRect/>
          </a:stretch>
        </p:blipFill>
        <p:spPr>
          <a:xfrm>
            <a:off x="0" y="764381"/>
            <a:ext cx="9144000" cy="6093619"/>
          </a:xfrm>
          <a:prstGeom prst="rect">
            <a:avLst/>
          </a:prstGeom>
        </p:spPr>
      </p:pic>
      <p:sp>
        <p:nvSpPr>
          <p:cNvPr id="3" name="テキスト ボックス 2"/>
          <p:cNvSpPr txBox="1"/>
          <p:nvPr/>
        </p:nvSpPr>
        <p:spPr>
          <a:xfrm>
            <a:off x="228600" y="1066800"/>
            <a:ext cx="8610600" cy="2825389"/>
          </a:xfrm>
          <a:prstGeom prst="rect">
            <a:avLst/>
          </a:prstGeom>
          <a:solidFill>
            <a:srgbClr val="FFFFFF">
              <a:alpha val="48000"/>
            </a:srgbClr>
          </a:solidFill>
        </p:spPr>
        <p:txBody>
          <a:bodyPr wrap="square" rtlCol="0">
            <a:spAutoFit/>
          </a:bodyPr>
          <a:lstStyle/>
          <a:p>
            <a:pPr lvl="0"/>
            <a:r>
              <a:rPr lang="ja-JP" altLang="ja-JP" sz="2800" dirty="0">
                <a:solidFill>
                  <a:srgbClr val="000090"/>
                </a:solidFill>
                <a:effectLst/>
              </a:rPr>
              <a:t>関心のある話題を提</a:t>
            </a:r>
            <a:r>
              <a:rPr lang="ja-JP" altLang="ja-JP" sz="2800" dirty="0" smtClean="0">
                <a:solidFill>
                  <a:srgbClr val="000090"/>
                </a:solidFill>
                <a:effectLst/>
              </a:rPr>
              <a:t>供する</a:t>
            </a:r>
            <a:endParaRPr lang="en-US" altLang="ja-JP" sz="2800" dirty="0" smtClean="0">
              <a:solidFill>
                <a:srgbClr val="000090"/>
              </a:solidFill>
              <a:effectLst/>
            </a:endParaRPr>
          </a:p>
          <a:p>
            <a:endParaRPr lang="en-US" altLang="ja-JP" sz="2800" dirty="0">
              <a:solidFill>
                <a:srgbClr val="000090"/>
              </a:solidFill>
              <a:effectLst/>
            </a:endParaRPr>
          </a:p>
          <a:p>
            <a:r>
              <a:rPr lang="ja-JP" altLang="en-US" sz="2000" dirty="0" smtClean="0">
                <a:solidFill>
                  <a:srgbClr val="000090"/>
                </a:solidFill>
                <a:effectLst/>
              </a:rPr>
              <a:t>案件にかかわらず、</a:t>
            </a:r>
            <a:r>
              <a:rPr lang="ja-JP" altLang="ja-JP" sz="2000" dirty="0" smtClean="0">
                <a:solidFill>
                  <a:srgbClr val="000090"/>
                </a:solidFill>
                <a:effectLst/>
              </a:rPr>
              <a:t>「</a:t>
            </a:r>
            <a:r>
              <a:rPr lang="ja-JP" altLang="ja-JP" sz="2000" dirty="0">
                <a:solidFill>
                  <a:srgbClr val="000090"/>
                </a:solidFill>
                <a:effectLst/>
              </a:rPr>
              <a:t>びっくり」、「凄い」を感じさせる情報を常に</a:t>
            </a:r>
            <a:r>
              <a:rPr lang="ja-JP" altLang="ja-JP" sz="2000" dirty="0" smtClean="0">
                <a:solidFill>
                  <a:srgbClr val="000090"/>
                </a:solidFill>
                <a:effectLst/>
              </a:rPr>
              <a:t>用して</a:t>
            </a:r>
            <a:r>
              <a:rPr lang="ja-JP" altLang="ja-JP" sz="2000" dirty="0">
                <a:solidFill>
                  <a:srgbClr val="000090"/>
                </a:solidFill>
                <a:effectLst/>
              </a:rPr>
              <a:t>おくこと</a:t>
            </a:r>
          </a:p>
          <a:p>
            <a:pPr marL="800100" lvl="1" indent="-342900">
              <a:buFont typeface="Wingdings" charset="2"/>
              <a:buChar char="l"/>
            </a:pPr>
            <a:r>
              <a:rPr lang="ja-JP" altLang="ja-JP" sz="2000" dirty="0" smtClean="0">
                <a:solidFill>
                  <a:srgbClr val="000090"/>
                </a:solidFill>
                <a:effectLst/>
              </a:rPr>
              <a:t>自社</a:t>
            </a:r>
            <a:r>
              <a:rPr lang="ja-JP" altLang="ja-JP" sz="2000" dirty="0">
                <a:solidFill>
                  <a:srgbClr val="000090"/>
                </a:solidFill>
                <a:effectLst/>
              </a:rPr>
              <a:t>の内部事情やお客様の他部門の</a:t>
            </a:r>
            <a:r>
              <a:rPr lang="ja-JP" altLang="ja-JP" sz="2000" dirty="0" smtClean="0">
                <a:solidFill>
                  <a:srgbClr val="000090"/>
                </a:solidFill>
                <a:effectLst/>
              </a:rPr>
              <a:t>情報</a:t>
            </a:r>
            <a:endParaRPr lang="ja-JP" altLang="ja-JP" sz="2000" dirty="0">
              <a:solidFill>
                <a:srgbClr val="000090"/>
              </a:solidFill>
              <a:effectLst/>
            </a:endParaRPr>
          </a:p>
          <a:p>
            <a:pPr marL="800100" lvl="1" indent="-342900">
              <a:buFont typeface="Wingdings" charset="2"/>
              <a:buChar char="l"/>
            </a:pPr>
            <a:r>
              <a:rPr lang="en-US" altLang="ja-JP" sz="2000" dirty="0" smtClean="0">
                <a:solidFill>
                  <a:srgbClr val="000090"/>
                </a:solidFill>
                <a:effectLst/>
              </a:rPr>
              <a:t>IT</a:t>
            </a:r>
            <a:r>
              <a:rPr lang="ja-JP" altLang="ja-JP" sz="2000" dirty="0">
                <a:solidFill>
                  <a:srgbClr val="000090"/>
                </a:solidFill>
                <a:effectLst/>
              </a:rPr>
              <a:t>のトレンドやビジネスの</a:t>
            </a:r>
            <a:r>
              <a:rPr lang="ja-JP" altLang="ja-JP" sz="2000" dirty="0" smtClean="0">
                <a:solidFill>
                  <a:srgbClr val="000090"/>
                </a:solidFill>
                <a:effectLst/>
              </a:rPr>
              <a:t>動向</a:t>
            </a:r>
            <a:endParaRPr lang="en-US" altLang="ja-JP" sz="2000" dirty="0" smtClean="0">
              <a:solidFill>
                <a:srgbClr val="000090"/>
              </a:solidFill>
              <a:effectLst/>
            </a:endParaRPr>
          </a:p>
          <a:p>
            <a:pPr marL="800100" lvl="1" indent="-342900">
              <a:buFont typeface="Wingdings" charset="2"/>
              <a:buChar char="l"/>
            </a:pPr>
            <a:r>
              <a:rPr lang="ja-JP" altLang="en-US" sz="2000" dirty="0" smtClean="0">
                <a:solidFill>
                  <a:srgbClr val="000090"/>
                </a:solidFill>
                <a:effectLst/>
              </a:rPr>
              <a:t>知ってることでも、</a:t>
            </a:r>
            <a:r>
              <a:rPr lang="ja-JP" altLang="ja-JP" sz="2000" dirty="0" smtClean="0">
                <a:solidFill>
                  <a:srgbClr val="000090"/>
                </a:solidFill>
                <a:effectLst/>
              </a:rPr>
              <a:t>わかりやすい</a:t>
            </a:r>
            <a:r>
              <a:rPr lang="ja-JP" altLang="ja-JP" sz="2000" dirty="0">
                <a:solidFill>
                  <a:srgbClr val="000090"/>
                </a:solidFill>
                <a:effectLst/>
              </a:rPr>
              <a:t>整理した</a:t>
            </a:r>
            <a:r>
              <a:rPr lang="ja-JP" altLang="ja-JP" sz="2000" dirty="0" smtClean="0">
                <a:solidFill>
                  <a:srgbClr val="000090"/>
                </a:solidFill>
                <a:effectLst/>
              </a:rPr>
              <a:t>情報</a:t>
            </a:r>
            <a:r>
              <a:rPr lang="ja-JP" altLang="en-US" sz="2000" dirty="0" smtClean="0">
                <a:solidFill>
                  <a:srgbClr val="000090"/>
                </a:solidFill>
                <a:effectLst/>
              </a:rPr>
              <a:t>など</a:t>
            </a:r>
            <a:endParaRPr lang="en-US" altLang="ja-JP" sz="2000" dirty="0" smtClean="0">
              <a:solidFill>
                <a:srgbClr val="000090"/>
              </a:solidFill>
              <a:effectLst/>
            </a:endParaRPr>
          </a:p>
        </p:txBody>
      </p:sp>
    </p:spTree>
    <p:extLst>
      <p:ext uri="{BB962C8B-B14F-4D97-AF65-F5344CB8AC3E}">
        <p14:creationId xmlns:p14="http://schemas.microsoft.com/office/powerpoint/2010/main" val="722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rgbClr val="484848"/>
            </a:solidFill>
            <a:effectLst/>
            <a:latin typeface="Arial" charset="0"/>
            <a:ea typeface="HG丸ｺﾞｼｯｸM-PRO" pitchFamily="50"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18685</TotalTime>
  <Words>1270</Words>
  <Application>Microsoft Macintosh PowerPoint</Application>
  <PresentationFormat>画面に合わせる (4:3)</PresentationFormat>
  <Paragraphs>173</Paragraphs>
  <Slides>14</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Arial Narrow</vt:lpstr>
      <vt:lpstr>Century Gothic</vt:lpstr>
      <vt:lpstr>HGP創英角ｺﾞｼｯｸUB</vt:lpstr>
      <vt:lpstr>HGｺﾞｼｯｸE</vt:lpstr>
      <vt:lpstr>HG丸ｺﾞｼｯｸM-PRO</vt:lpstr>
      <vt:lpstr>Meiryo</vt:lpstr>
      <vt:lpstr>ＭＳ Ｐゴシック</vt:lpstr>
      <vt:lpstr>ＭＳ Ｐ明朝</vt:lpstr>
      <vt:lpstr>Tahoma</vt:lpstr>
      <vt:lpstr>Wingdings</vt:lpstr>
      <vt:lpstr>Arial</vt:lpstr>
      <vt:lpstr>Default Design</vt:lpstr>
      <vt:lpstr>PowerPoint プレゼンテーション</vt:lpstr>
      <vt:lpstr>課題発掘のプロセス</vt:lpstr>
      <vt:lpstr>PowerPoint プレゼンテーション</vt:lpstr>
      <vt:lpstr>営業活動を支える感性という土台</vt:lpstr>
      <vt:lpstr>感性の3つの区分</vt:lpstr>
      <vt:lpstr>貴方は、お客様について理解できていますか?</vt:lpstr>
      <vt:lpstr>貴方は、お客様について理解できていますか?</vt:lpstr>
      <vt:lpstr>貴方は、お客様について理解できていますか?</vt:lpstr>
      <vt:lpstr>貴方は、話しやすい雰囲気をれますか?</vt:lpstr>
      <vt:lpstr>貴方は、話しやすい雰囲気をれますか?</vt:lpstr>
      <vt:lpstr>貴方は、話しやすい雰囲気をれますか?</vt:lpstr>
      <vt:lpstr>貴方は、話しやすい雰囲気をれますか?</vt:lpstr>
      <vt:lpstr>貴方は、安心・信頼される状況を作れますか?</vt:lpstr>
      <vt:lpstr>PowerPoint プレゼンテーション</vt:lpstr>
    </vt:vector>
  </TitlesOfParts>
  <Company>NetCommerce</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クラウドコンピューティング</dc:title>
  <dc:subject>ソリューション営業塾</dc:subject>
  <dc:creator>NetCommerce</dc:creator>
  <cp:lastModifiedBy>Microsoft Office ユーザー</cp:lastModifiedBy>
  <cp:revision>258</cp:revision>
  <dcterms:created xsi:type="dcterms:W3CDTF">2006-10-24T19:43:17Z</dcterms:created>
  <dcterms:modified xsi:type="dcterms:W3CDTF">2016-09-19T05:32:55Z</dcterms:modified>
</cp:coreProperties>
</file>