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952" r:id="rId2"/>
    <p:sldId id="954" r:id="rId3"/>
    <p:sldId id="955" r:id="rId4"/>
    <p:sldId id="956" r:id="rId5"/>
    <p:sldId id="957" r:id="rId6"/>
    <p:sldId id="932" r:id="rId7"/>
    <p:sldId id="933" r:id="rId8"/>
    <p:sldId id="934" r:id="rId9"/>
    <p:sldId id="935" r:id="rId10"/>
    <p:sldId id="936" r:id="rId11"/>
    <p:sldId id="937" r:id="rId12"/>
    <p:sldId id="938" r:id="rId13"/>
    <p:sldId id="939" r:id="rId14"/>
    <p:sldId id="940" r:id="rId15"/>
    <p:sldId id="941" r:id="rId16"/>
    <p:sldId id="942" r:id="rId17"/>
    <p:sldId id="943" r:id="rId18"/>
    <p:sldId id="944" r:id="rId19"/>
    <p:sldId id="945" r:id="rId20"/>
    <p:sldId id="946" r:id="rId21"/>
    <p:sldId id="947" r:id="rId22"/>
    <p:sldId id="950" r:id="rId23"/>
    <p:sldId id="951" r:id="rId24"/>
    <p:sldId id="953" r:id="rId25"/>
    <p:sldId id="948" r:id="rId26"/>
    <p:sldId id="949" r:id="rId27"/>
    <p:sldId id="928" r:id="rId28"/>
    <p:sldId id="931" r:id="rId29"/>
    <p:sldId id="926" r:id="rId30"/>
    <p:sldId id="899" r:id="rId31"/>
    <p:sldId id="901" r:id="rId32"/>
    <p:sldId id="897" r:id="rId33"/>
    <p:sldId id="927" r:id="rId34"/>
    <p:sldId id="929" r:id="rId35"/>
    <p:sldId id="921" r:id="rId36"/>
    <p:sldId id="930" r:id="rId37"/>
    <p:sldId id="922" r:id="rId38"/>
    <p:sldId id="912" r:id="rId39"/>
    <p:sldId id="914" r:id="rId40"/>
    <p:sldId id="924" r:id="rId41"/>
    <p:sldId id="925" r:id="rId42"/>
    <p:sldId id="905" r:id="rId43"/>
    <p:sldId id="877" r:id="rId44"/>
    <p:sldId id="851" r:id="rId45"/>
    <p:sldId id="852" r:id="rId46"/>
    <p:sldId id="875" r:id="rId47"/>
    <p:sldId id="876" r:id="rId48"/>
    <p:sldId id="878" r:id="rId49"/>
    <p:sldId id="879" r:id="rId50"/>
    <p:sldId id="880" r:id="rId51"/>
    <p:sldId id="881" r:id="rId52"/>
    <p:sldId id="895" r:id="rId53"/>
    <p:sldId id="958" r:id="rId54"/>
    <p:sldId id="902" r:id="rId55"/>
    <p:sldId id="903" r:id="rId56"/>
    <p:sldId id="910" r:id="rId57"/>
    <p:sldId id="911" r:id="rId58"/>
    <p:sldId id="718" r:id="rId59"/>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52FF"/>
    <a:srgbClr val="FF6666"/>
    <a:srgbClr val="FF7E79"/>
    <a:srgbClr val="984807"/>
    <a:srgbClr val="FFFBD2"/>
    <a:srgbClr val="FF8000"/>
    <a:srgbClr val="00B050"/>
    <a:srgbClr val="558ED5"/>
    <a:srgbClr val="0070C0"/>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84"/>
    <p:restoredTop sz="97871" autoAdjust="0"/>
  </p:normalViewPr>
  <p:slideViewPr>
    <p:cSldViewPr snapToGrid="0" snapToObjects="1" showGuides="1">
      <p:cViewPr varScale="1">
        <p:scale>
          <a:sx n="221" d="100"/>
          <a:sy n="221" d="100"/>
        </p:scale>
        <p:origin x="3040" y="176"/>
      </p:cViewPr>
      <p:guideLst>
        <p:guide orient="horz" pos="4065"/>
        <p:guide pos="2880"/>
      </p:guideLst>
    </p:cSldViewPr>
  </p:slideViewPr>
  <p:notesTextViewPr>
    <p:cViewPr>
      <p:scale>
        <a:sx n="100" d="100"/>
        <a:sy n="100" d="100"/>
      </p:scale>
      <p:origin x="0" y="0"/>
    </p:cViewPr>
  </p:notesTextViewPr>
  <p:sorterViewPr>
    <p:cViewPr varScale="1">
      <p:scale>
        <a:sx n="100" d="100"/>
        <a:sy n="100" d="100"/>
      </p:scale>
      <p:origin x="0" y="167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2018/1/29</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2018/1/29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blog.livedoor.jp/lalha/archives/50524676.htm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a:t>
            </a:fld>
            <a:endParaRPr kumimoji="1" lang="ja-JP" altLang="en-US"/>
          </a:p>
        </p:txBody>
      </p:sp>
    </p:spTree>
    <p:extLst>
      <p:ext uri="{BB962C8B-B14F-4D97-AF65-F5344CB8AC3E}">
        <p14:creationId xmlns:p14="http://schemas.microsoft.com/office/powerpoint/2010/main" val="144933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1227332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1522436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製品やサービスの市場投入までのプロセスを大きく区分するとプロダクト開発のフェーズとプロセス開発のフェーズに分けて考えることができる。</a:t>
            </a:r>
          </a:p>
          <a:p>
            <a:r>
              <a:rPr kumimoji="1" lang="ja-JP" altLang="ja-JP" sz="1200" kern="1200" dirty="0">
                <a:solidFill>
                  <a:schemeClr val="tx1"/>
                </a:solidFill>
                <a:effectLst/>
                <a:latin typeface="+mn-lt"/>
                <a:ea typeface="+mn-ea"/>
                <a:cs typeface="+mn-cs"/>
              </a:rPr>
              <a:t>プロダクト開発に於いては、高度な専門性が必要とされ、注力する技術領域の明確化し、仕様の確定と標準化をすすめることで、魅力的なプロダクト、すなわち市場に必要とされる製品やサービスを生みだす取り組みが行われている。これがプロダクト・イノベーションだ。</a:t>
            </a:r>
          </a:p>
          <a:p>
            <a:r>
              <a:rPr kumimoji="1" lang="ja-JP" altLang="ja-JP" sz="1200" kern="1200" dirty="0">
                <a:solidFill>
                  <a:schemeClr val="tx1"/>
                </a:solidFill>
                <a:effectLst/>
                <a:latin typeface="+mn-lt"/>
                <a:ea typeface="+mn-ea"/>
                <a:cs typeface="+mn-cs"/>
              </a:rPr>
              <a:t>プロセス開発に於いては、生産工程の改革を推し進め、コストダウンや品質の改善を実現し、その知見を踏まえプロダクト仕様へのフィードバックを行うことで、プロダクト・イノベーションに貢献する。これがプロセス・イノベーションだ。</a:t>
            </a:r>
          </a:p>
          <a:p>
            <a:r>
              <a:rPr kumimoji="1" lang="ja-JP" altLang="ja-JP" sz="1200" kern="1200" dirty="0">
                <a:solidFill>
                  <a:schemeClr val="tx1"/>
                </a:solidFill>
                <a:effectLst/>
                <a:latin typeface="+mn-lt"/>
                <a:ea typeface="+mn-ea"/>
                <a:cs typeface="+mn-cs"/>
              </a:rPr>
              <a:t>このプロセスが大きく変わり始めている。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955998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プロダクト開発に於いては、研究を加速するためにライフサイクルのシフトを視野に入れて多分野横断でプロジェクトを推進することが求められている。イノベーションの本質が「新しい組合せ」であることは先人たちの語るところだが、分野を超えてオープンに知の交流を推進することで、イノベーションが加速する。特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の世界はコードでできているから、その組合せは容易であり、またスピードもはやい。このサイクルを回すことで、研究に於いてもイノベーティブなテクノロジーを生みだすことができるようになる。</a:t>
            </a:r>
          </a:p>
          <a:p>
            <a:r>
              <a:rPr kumimoji="1" lang="ja-JP" altLang="ja-JP" sz="1200" kern="1200" dirty="0">
                <a:solidFill>
                  <a:schemeClr val="tx1"/>
                </a:solidFill>
                <a:effectLst/>
                <a:latin typeface="+mn-lt"/>
                <a:ea typeface="+mn-ea"/>
                <a:cs typeface="+mn-cs"/>
              </a:rPr>
              <a:t>こうやって生みだされたテクノロジーをタイムリーに最小単位の製品・サービスにして市場投入していく見極めと、それを可能にする仕掛けが必要になる。この仕掛けとは、リーンスタートアップ〜</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〜アジャイル開発であり、このサイクルを短期間に繰り返すことで、プロセス・イノベーションを加速することができる。</a:t>
            </a:r>
          </a:p>
          <a:p>
            <a:r>
              <a:rPr kumimoji="1" lang="ja-JP" altLang="ja-JP" sz="1200" kern="1200" dirty="0">
                <a:solidFill>
                  <a:schemeClr val="tx1"/>
                </a:solidFill>
                <a:effectLst/>
                <a:latin typeface="+mn-lt"/>
                <a:ea typeface="+mn-ea"/>
                <a:cs typeface="+mn-cs"/>
              </a:rPr>
              <a:t>ビジネス環境の変化が加速する時代に、もはやこれまでのようなシリアルなプロセスでは市場のニーズに応えることはできない。プロダクト・イノベーションとプロセス・イノベーションを加速するための方策が求められている。</a:t>
            </a:r>
          </a:p>
          <a:p>
            <a:r>
              <a:rPr kumimoji="1" lang="ja-JP" altLang="ja-JP" sz="1200" kern="1200" dirty="0">
                <a:solidFill>
                  <a:schemeClr val="tx1"/>
                </a:solidFill>
                <a:effectLst/>
                <a:latin typeface="+mn-lt"/>
                <a:ea typeface="+mn-ea"/>
                <a:cs typeface="+mn-cs"/>
              </a:rPr>
              <a:t>また、ビジネスは確実にデジタル化を進めてゆくだろう。その行き着くところは、全てのビジネスがソフトウェア産業へと変わってゆくことだ。</a:t>
            </a:r>
          </a:p>
          <a:p>
            <a:r>
              <a:rPr kumimoji="1" lang="ja-JP" altLang="ja-JP" sz="1200" kern="1200" dirty="0">
                <a:solidFill>
                  <a:schemeClr val="tx1"/>
                </a:solidFill>
                <a:effectLst/>
                <a:latin typeface="+mn-lt"/>
                <a:ea typeface="+mn-ea"/>
                <a:cs typeface="+mn-cs"/>
              </a:rPr>
              <a:t>この２つのトレンドに対応してゆくためには、製品やサービスの市場投入までのプロセスを大きく変えてゆかなければならないことは、もはや前提と言えるだろう。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986738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「デジタル・トランスフォーメーション」に向かう流れは、「</a:t>
            </a:r>
            <a:r>
              <a:rPr kumimoji="1" lang="ja-JP" altLang="en-US" sz="1200" b="1" i="0" kern="1200" dirty="0">
                <a:solidFill>
                  <a:schemeClr val="tx1"/>
                </a:solidFill>
                <a:effectLst/>
                <a:latin typeface="+mn-lt"/>
                <a:ea typeface="+mn-ea"/>
                <a:cs typeface="+mn-cs"/>
              </a:rPr>
              <a:t>クラウド・ネイティブ</a:t>
            </a:r>
            <a:r>
              <a:rPr kumimoji="1" lang="ja-JP" altLang="en-US" sz="1200" b="0" i="0" kern="1200" dirty="0">
                <a:solidFill>
                  <a:schemeClr val="tx1"/>
                </a:solidFill>
                <a:effectLst/>
                <a:latin typeface="+mn-lt"/>
                <a:ea typeface="+mn-ea"/>
                <a:cs typeface="+mn-cs"/>
              </a:rPr>
              <a:t>」と「</a:t>
            </a:r>
            <a:r>
              <a:rPr kumimoji="1" lang="ja-JP" altLang="en-US" sz="1200" b="1" i="0" kern="1200" dirty="0">
                <a:solidFill>
                  <a:schemeClr val="tx1"/>
                </a:solidFill>
                <a:effectLst/>
                <a:latin typeface="+mn-lt"/>
                <a:ea typeface="+mn-ea"/>
                <a:cs typeface="+mn-cs"/>
              </a:rPr>
              <a:t>アンビエント</a:t>
            </a:r>
            <a:r>
              <a:rPr kumimoji="1" lang="en-US" altLang="ja-JP" sz="1200" b="1"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」によって牽引されます。</a:t>
            </a:r>
          </a:p>
          <a:p>
            <a:pPr fontAlgn="base"/>
            <a:r>
              <a:rPr kumimoji="1" lang="ja-JP" altLang="en-US" sz="1200" b="0" i="0" kern="1200" dirty="0">
                <a:solidFill>
                  <a:schemeClr val="tx1"/>
                </a:solidFill>
                <a:effectLst/>
                <a:latin typeface="+mn-lt"/>
                <a:ea typeface="+mn-ea"/>
                <a:cs typeface="+mn-cs"/>
              </a:rPr>
              <a:t>「クラウド・ネイティブ」とは、</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に関わる多くの資源がクラウド・サービスとして提供されることです。また、所有することを前提としたこれまでの使い方とは大きく異なる新たなシステムとの付き合い方が求められることでもあります。つまり、これまでの所有する</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の延長線上で考えることではなく、クラウドならではの思想やテクノロジーを前提にシステムとの係わりからを新たに見い出してゆかなければならいのです。</a:t>
            </a:r>
          </a:p>
          <a:p>
            <a:pPr fontAlgn="base"/>
            <a:r>
              <a:rPr kumimoji="1" lang="ja-JP" altLang="en-US" sz="1200" b="0" i="0" kern="1200" dirty="0">
                <a:solidFill>
                  <a:schemeClr val="tx1"/>
                </a:solidFill>
                <a:effectLst/>
                <a:latin typeface="+mn-lt"/>
                <a:ea typeface="+mn-ea"/>
                <a:cs typeface="+mn-cs"/>
              </a:rPr>
              <a:t>一方の「アンビエント</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」とは、「環境や周辺に溶け込む</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」の意味です。例えば、</a:t>
            </a:r>
            <a:r>
              <a:rPr kumimoji="1" lang="en-US" altLang="ja-JP" sz="1200" b="0" i="0" kern="1200" dirty="0">
                <a:solidFill>
                  <a:schemeClr val="tx1"/>
                </a:solidFill>
                <a:effectLst/>
                <a:latin typeface="+mn-lt"/>
                <a:ea typeface="+mn-ea"/>
                <a:cs typeface="+mn-cs"/>
              </a:rPr>
              <a:t>5</a:t>
            </a:r>
            <a:r>
              <a:rPr kumimoji="1" lang="ja-JP" altLang="en-US" sz="1200" b="0" i="0" kern="1200" dirty="0">
                <a:solidFill>
                  <a:schemeClr val="tx1"/>
                </a:solidFill>
                <a:effectLst/>
                <a:latin typeface="+mn-lt"/>
                <a:ea typeface="+mn-ea"/>
                <a:cs typeface="+mn-cs"/>
              </a:rPr>
              <a:t>年後の</a:t>
            </a:r>
            <a:r>
              <a:rPr kumimoji="1" lang="en-US" altLang="ja-JP" sz="1200" b="0" i="0" kern="1200" dirty="0">
                <a:solidFill>
                  <a:schemeClr val="tx1"/>
                </a:solidFill>
                <a:effectLst/>
                <a:latin typeface="+mn-lt"/>
                <a:ea typeface="+mn-ea"/>
                <a:cs typeface="+mn-cs"/>
              </a:rPr>
              <a:t>2020</a:t>
            </a:r>
            <a:r>
              <a:rPr kumimoji="1" lang="ja-JP" altLang="en-US" sz="1200" b="0" i="0" kern="1200" dirty="0">
                <a:solidFill>
                  <a:schemeClr val="tx1"/>
                </a:solidFill>
                <a:effectLst/>
                <a:latin typeface="+mn-lt"/>
                <a:ea typeface="+mn-ea"/>
                <a:cs typeface="+mn-cs"/>
              </a:rPr>
              <a:t>年にインターネットにつながるデバイスの数は、</a:t>
            </a:r>
            <a:r>
              <a:rPr kumimoji="1" lang="en-US" altLang="ja-JP" sz="1200" b="0" i="0" kern="1200" dirty="0">
                <a:solidFill>
                  <a:schemeClr val="tx1"/>
                </a:solidFill>
                <a:effectLst/>
                <a:latin typeface="+mn-lt"/>
                <a:ea typeface="+mn-ea"/>
                <a:cs typeface="+mn-cs"/>
              </a:rPr>
              <a:t>500</a:t>
            </a:r>
            <a:r>
              <a:rPr kumimoji="1" lang="ja-JP" altLang="en-US" sz="1200" b="0" i="0" kern="1200" dirty="0">
                <a:solidFill>
                  <a:schemeClr val="tx1"/>
                </a:solidFill>
                <a:effectLst/>
                <a:latin typeface="+mn-lt"/>
                <a:ea typeface="+mn-ea"/>
                <a:cs typeface="+mn-cs"/>
              </a:rPr>
              <a:t>億個になるといわれており、そのときの世界人口を</a:t>
            </a:r>
            <a:r>
              <a:rPr kumimoji="1" lang="en-US" altLang="ja-JP" sz="1200" b="0" i="0" kern="1200" dirty="0">
                <a:solidFill>
                  <a:schemeClr val="tx1"/>
                </a:solidFill>
                <a:effectLst/>
                <a:latin typeface="+mn-lt"/>
                <a:ea typeface="+mn-ea"/>
                <a:cs typeface="+mn-cs"/>
              </a:rPr>
              <a:t>75</a:t>
            </a:r>
            <a:r>
              <a:rPr kumimoji="1" lang="ja-JP" altLang="en-US" sz="1200" b="0" i="0" kern="1200" dirty="0">
                <a:solidFill>
                  <a:schemeClr val="tx1"/>
                </a:solidFill>
                <a:effectLst/>
                <a:latin typeface="+mn-lt"/>
                <a:ea typeface="+mn-ea"/>
                <a:cs typeface="+mn-cs"/>
              </a:rPr>
              <a:t>億人とすると一人平均</a:t>
            </a:r>
            <a:r>
              <a:rPr kumimoji="1" lang="en-US" altLang="ja-JP" sz="1200" b="0" i="0" kern="1200" dirty="0">
                <a:solidFill>
                  <a:schemeClr val="tx1"/>
                </a:solidFill>
                <a:effectLst/>
                <a:latin typeface="+mn-lt"/>
                <a:ea typeface="+mn-ea"/>
                <a:cs typeface="+mn-cs"/>
              </a:rPr>
              <a:t>7</a:t>
            </a:r>
            <a:r>
              <a:rPr kumimoji="1" lang="ja-JP" altLang="en-US" sz="1200" b="0" i="0" kern="1200" dirty="0">
                <a:solidFill>
                  <a:schemeClr val="tx1"/>
                </a:solidFill>
                <a:effectLst/>
                <a:latin typeface="+mn-lt"/>
                <a:ea typeface="+mn-ea"/>
                <a:cs typeface="+mn-cs"/>
              </a:rPr>
              <a:t>個のデバイスがインターネットにつながっていることになります。これが</a:t>
            </a:r>
            <a:r>
              <a:rPr kumimoji="1" lang="en-US" altLang="ja-JP" sz="1200" b="0" i="0" kern="1200" dirty="0">
                <a:solidFill>
                  <a:schemeClr val="tx1"/>
                </a:solidFill>
                <a:effectLst/>
                <a:latin typeface="+mn-lt"/>
                <a:ea typeface="+mn-ea"/>
                <a:cs typeface="+mn-cs"/>
              </a:rPr>
              <a:t>10</a:t>
            </a:r>
            <a:r>
              <a:rPr kumimoji="1" lang="ja-JP" altLang="en-US" sz="1200" b="0" i="0" kern="1200" dirty="0">
                <a:solidFill>
                  <a:schemeClr val="tx1"/>
                </a:solidFill>
                <a:effectLst/>
                <a:latin typeface="+mn-lt"/>
                <a:ea typeface="+mn-ea"/>
                <a:cs typeface="+mn-cs"/>
              </a:rPr>
              <a:t>年後の</a:t>
            </a:r>
            <a:r>
              <a:rPr kumimoji="1" lang="en-US" altLang="ja-JP" sz="1200" b="0" i="0" kern="1200" dirty="0">
                <a:solidFill>
                  <a:schemeClr val="tx1"/>
                </a:solidFill>
                <a:effectLst/>
                <a:latin typeface="+mn-lt"/>
                <a:ea typeface="+mn-ea"/>
                <a:cs typeface="+mn-cs"/>
              </a:rPr>
              <a:t>2025</a:t>
            </a:r>
            <a:r>
              <a:rPr kumimoji="1" lang="ja-JP" altLang="en-US" sz="1200" b="0" i="0" kern="1200" dirty="0">
                <a:solidFill>
                  <a:schemeClr val="tx1"/>
                </a:solidFill>
                <a:effectLst/>
                <a:latin typeface="+mn-lt"/>
                <a:ea typeface="+mn-ea"/>
                <a:cs typeface="+mn-cs"/>
              </a:rPr>
              <a:t>年</a:t>
            </a:r>
            <a:r>
              <a:rPr kumimoji="1" lang="en-US" altLang="ja-JP" sz="1200" b="0" i="0" kern="1200" dirty="0">
                <a:solidFill>
                  <a:schemeClr val="tx1"/>
                </a:solidFill>
                <a:effectLst/>
                <a:latin typeface="+mn-lt"/>
                <a:ea typeface="+mn-ea"/>
                <a:cs typeface="+mn-cs"/>
              </a:rPr>
              <a:t>80</a:t>
            </a:r>
            <a:r>
              <a:rPr kumimoji="1" lang="ja-JP" altLang="en-US" sz="1200" b="0" i="0" kern="1200" dirty="0">
                <a:solidFill>
                  <a:schemeClr val="tx1"/>
                </a:solidFill>
                <a:effectLst/>
                <a:latin typeface="+mn-lt"/>
                <a:ea typeface="+mn-ea"/>
                <a:cs typeface="+mn-cs"/>
              </a:rPr>
              <a:t>億人の時代には２兆個になるといわれ、一人平均</a:t>
            </a:r>
            <a:r>
              <a:rPr kumimoji="1" lang="en-US" altLang="ja-JP" sz="1200" b="0" i="0" kern="1200" dirty="0">
                <a:solidFill>
                  <a:schemeClr val="tx1"/>
                </a:solidFill>
                <a:effectLst/>
                <a:latin typeface="+mn-lt"/>
                <a:ea typeface="+mn-ea"/>
                <a:cs typeface="+mn-cs"/>
              </a:rPr>
              <a:t>250</a:t>
            </a:r>
            <a:r>
              <a:rPr kumimoji="1" lang="ja-JP" altLang="en-US" sz="1200" b="0" i="0" kern="1200" dirty="0">
                <a:solidFill>
                  <a:schemeClr val="tx1"/>
                </a:solidFill>
                <a:effectLst/>
                <a:latin typeface="+mn-lt"/>
                <a:ea typeface="+mn-ea"/>
                <a:cs typeface="+mn-cs"/>
              </a:rPr>
              <a:t>個のデバイスを持つ計算になります。これは必ずしも突拍子もない数とは言えません。たとえば、靴や鞄、鍵やメガネ、家具や建物など、自宅や職場を併せて考えれば、その程度のモノに私たちは既に関わっています。それらの多くが全てインターネットにつながれば、現実世界のデジタルコピーが、緻密かつリアルタイムにデジタル世界に写し取られることになるのです。こういう現実世界とデジタル世界の一体化を前提とする社会や生活の基盤が実現しようとしているのです。</a:t>
            </a:r>
          </a:p>
          <a:p>
            <a:pPr fontAlgn="base"/>
            <a:r>
              <a:rPr kumimoji="1" lang="ja-JP" altLang="en-US" sz="1200" b="0" i="0" kern="1200" dirty="0">
                <a:solidFill>
                  <a:schemeClr val="tx1"/>
                </a:solidFill>
                <a:effectLst/>
                <a:latin typeface="+mn-lt"/>
                <a:ea typeface="+mn-ea"/>
                <a:cs typeface="+mn-cs"/>
              </a:rPr>
              <a:t>この２つの牽引力は、５つのテクノロジー・トレンドによって支えられます。</a:t>
            </a:r>
          </a:p>
          <a:p>
            <a:pPr fontAlgn="base"/>
            <a:r>
              <a:rPr kumimoji="1" lang="ja-JP" altLang="en-US" sz="1200" b="1" i="0" kern="1200" dirty="0">
                <a:solidFill>
                  <a:schemeClr val="tx1"/>
                </a:solidFill>
                <a:effectLst/>
                <a:latin typeface="+mn-lt"/>
                <a:ea typeface="+mn-ea"/>
                <a:cs typeface="+mn-cs"/>
              </a:rPr>
              <a:t>サーバーレス</a:t>
            </a:r>
          </a:p>
          <a:p>
            <a:pPr fontAlgn="base"/>
            <a:r>
              <a:rPr kumimoji="1" lang="ja-JP" altLang="en-US" sz="1200" b="0" i="0" kern="1200" dirty="0">
                <a:solidFill>
                  <a:schemeClr val="tx1"/>
                </a:solidFill>
                <a:effectLst/>
                <a:latin typeface="+mn-lt"/>
                <a:ea typeface="+mn-ea"/>
                <a:cs typeface="+mn-cs"/>
              </a:rPr>
              <a:t>クラウド・ネイティブの真価は、物理的な実態を、そのアナロジーとしてサービスにおきかえるものではありません。クラウドにしかできないコトを最大限活かすことで、はじめてその真価が発揮されます。例えば、コンテナや</a:t>
            </a:r>
            <a:r>
              <a:rPr kumimoji="1" lang="en-US" altLang="ja-JP" sz="1200" b="0" i="0" kern="1200" dirty="0">
                <a:solidFill>
                  <a:schemeClr val="tx1"/>
                </a:solidFill>
                <a:effectLst/>
                <a:latin typeface="+mn-lt"/>
                <a:ea typeface="+mn-ea"/>
                <a:cs typeface="+mn-cs"/>
              </a:rPr>
              <a:t>PaaS</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API</a:t>
            </a:r>
            <a:r>
              <a:rPr kumimoji="1" lang="ja-JP" altLang="en-US" sz="1200" b="0" i="0" kern="1200" dirty="0">
                <a:solidFill>
                  <a:schemeClr val="tx1"/>
                </a:solidFill>
                <a:effectLst/>
                <a:latin typeface="+mn-lt"/>
                <a:ea typeface="+mn-ea"/>
                <a:cs typeface="+mn-cs"/>
              </a:rPr>
              <a:t>を活用すれば、開発や運用管理の生産性を劇的に変え、最新のテクノロジーをいち早くビジネスに取り込むことができます。</a:t>
            </a:r>
          </a:p>
          <a:p>
            <a:pPr fontAlgn="base"/>
            <a:r>
              <a:rPr kumimoji="1" lang="ja-JP" altLang="en-US" sz="1200" b="0" i="0" kern="1200" dirty="0">
                <a:solidFill>
                  <a:schemeClr val="tx1"/>
                </a:solidFill>
                <a:effectLst/>
                <a:latin typeface="+mn-lt"/>
                <a:ea typeface="+mn-ea"/>
                <a:cs typeface="+mn-cs"/>
              </a:rPr>
              <a:t>このような使い方では物理的なサーバーやネットワーク機器を意識する必要はなくなり、その機能や性能をサービスとして直接使うことができるようになります。仮想化は物理的な実態のアナロジーに過ぎませんが、そんなことを考える必要がなくなるのです。</a:t>
            </a:r>
          </a:p>
          <a:p>
            <a:pPr fontAlgn="base"/>
            <a:r>
              <a:rPr kumimoji="1" lang="en-US" altLang="ja-JP" sz="1200" b="1" i="0" kern="1200" dirty="0">
                <a:solidFill>
                  <a:schemeClr val="tx1"/>
                </a:solidFill>
                <a:effectLst/>
                <a:latin typeface="+mn-lt"/>
                <a:ea typeface="+mn-ea"/>
                <a:cs typeface="+mn-cs"/>
              </a:rPr>
              <a:t>Internet of Things</a:t>
            </a:r>
            <a:r>
              <a:rPr kumimoji="1" lang="ja-JP" altLang="en-US" sz="1200" b="1" i="0" kern="1200" dirty="0">
                <a:solidFill>
                  <a:schemeClr val="tx1"/>
                </a:solidFill>
                <a:effectLst/>
                <a:latin typeface="+mn-lt"/>
                <a:ea typeface="+mn-ea"/>
                <a:cs typeface="+mn-cs"/>
              </a:rPr>
              <a:t>（</a:t>
            </a:r>
            <a:r>
              <a:rPr kumimoji="1" lang="en-US" altLang="ja-JP" sz="1200" b="1" i="0" kern="1200" dirty="0" err="1">
                <a:solidFill>
                  <a:schemeClr val="tx1"/>
                </a:solidFill>
                <a:effectLst/>
                <a:latin typeface="+mn-lt"/>
                <a:ea typeface="+mn-ea"/>
                <a:cs typeface="+mn-cs"/>
              </a:rPr>
              <a:t>IoT</a:t>
            </a:r>
            <a:r>
              <a:rPr kumimoji="1" lang="ja-JP" altLang="en-US" sz="1200" b="1" i="0" kern="1200" dirty="0">
                <a:solidFill>
                  <a:schemeClr val="tx1"/>
                </a:solidFill>
                <a:effectLst/>
                <a:latin typeface="+mn-lt"/>
                <a:ea typeface="+mn-ea"/>
                <a:cs typeface="+mn-cs"/>
              </a:rPr>
              <a:t>）</a:t>
            </a:r>
          </a:p>
          <a:p>
            <a:pPr fontAlgn="base"/>
            <a:r>
              <a:rPr kumimoji="1" lang="ja-JP" altLang="en-US" sz="1200" b="0" i="0" kern="1200" dirty="0">
                <a:solidFill>
                  <a:schemeClr val="tx1"/>
                </a:solidFill>
                <a:effectLst/>
                <a:latin typeface="+mn-lt"/>
                <a:ea typeface="+mn-ea"/>
                <a:cs typeface="+mn-cs"/>
              </a:rPr>
              <a:t>モノが直接インターネットにつながることで、現実世界はこれまでに無く緻密に、そしてリアルタイムにデジタルで捉えられるようになることは既に述べたとおりです。この仕組みが、ビジネス・モデルやビジネス・プロセスをくみ上げてきた既存の常識を大きく変えることになります。</a:t>
            </a:r>
          </a:p>
          <a:p>
            <a:pPr fontAlgn="base"/>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をビジネスとして考えようとするとき、このビジネス・モデルやビジネス・プロセスの変革にどのように貢献するかという視点が大切です。</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をテクノロジーとしてのみ捉えてしまえば、他のテクノロジーがそうであったようにコモディ化の波にいずれは呑み込まれてしまいます。一時的に利益を得ることができても、進化の時計がますます加速する今の時代にあっては、コモディティ化もまた急速な勢いで迫ってくるでしょう。むしろ、コモディティを武器にして低コストとスピードでビジネス・プロセスを変革することにビジネス価値を見出すことが大切になります。</a:t>
            </a:r>
          </a:p>
          <a:p>
            <a:pPr fontAlgn="base"/>
            <a:r>
              <a:rPr kumimoji="1" lang="ja-JP" altLang="en-US" sz="1200" b="0" i="0" kern="1200" dirty="0">
                <a:solidFill>
                  <a:schemeClr val="tx1"/>
                </a:solidFill>
                <a:effectLst/>
                <a:latin typeface="+mn-lt"/>
                <a:ea typeface="+mn-ea"/>
                <a:cs typeface="+mn-cs"/>
              </a:rPr>
              <a:t>また、物理的、地理的な障壁のないデジタル世界は、自由につながり、融合することができます。かつてシュンペーターが、「イノベーションとは新しい組合せである」と言いましたが、その新しい組合せを簡単に試してみることができるようになります。まさにイノベーションの孵卵器であり加速器が、</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の生みだすデジタル世界と言えるでしょう。</a:t>
            </a:r>
          </a:p>
          <a:p>
            <a:pPr fontAlgn="base"/>
            <a:r>
              <a:rPr kumimoji="1" lang="ja-JP" altLang="en-US" sz="1200" b="1" i="0" kern="1200" dirty="0">
                <a:solidFill>
                  <a:schemeClr val="tx1"/>
                </a:solidFill>
                <a:effectLst/>
                <a:latin typeface="+mn-lt"/>
                <a:ea typeface="+mn-ea"/>
                <a:cs typeface="+mn-cs"/>
              </a:rPr>
              <a:t>サイバー・セキュリティ</a:t>
            </a:r>
            <a:r>
              <a:rPr kumimoji="1" lang="en-US" altLang="ja-JP" sz="1200" b="1" i="0" kern="1200" dirty="0">
                <a:solidFill>
                  <a:schemeClr val="tx1"/>
                </a:solidFill>
                <a:effectLst/>
                <a:latin typeface="+mn-lt"/>
                <a:ea typeface="+mn-ea"/>
                <a:cs typeface="+mn-cs"/>
              </a:rPr>
              <a:t>&amp;</a:t>
            </a:r>
            <a:r>
              <a:rPr kumimoji="1" lang="ja-JP" altLang="en-US" sz="1200" b="1" i="0" kern="1200" dirty="0">
                <a:solidFill>
                  <a:schemeClr val="tx1"/>
                </a:solidFill>
                <a:effectLst/>
                <a:latin typeface="+mn-lt"/>
                <a:ea typeface="+mn-ea"/>
                <a:cs typeface="+mn-cs"/>
              </a:rPr>
              <a:t>ガバナンス</a:t>
            </a:r>
          </a:p>
          <a:p>
            <a:pPr fontAlgn="base"/>
            <a:r>
              <a:rPr kumimoji="1" lang="ja-JP" altLang="en-US" sz="1200" b="0" i="0" kern="1200" dirty="0">
                <a:solidFill>
                  <a:schemeClr val="tx1"/>
                </a:solidFill>
                <a:effectLst/>
                <a:latin typeface="+mn-lt"/>
                <a:ea typeface="+mn-ea"/>
                <a:cs typeface="+mn-cs"/>
              </a:rPr>
              <a:t>クラウド・ネイティブもアンビエント</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も、ともにセキュリティやガバナンスの常識を大きく変えなくてはなりません。これまでのように自社システムを自社の管理の行き届く場所に物理的に設置し、それを取り囲むように壁を張り巡らせ、自社と外部の境界を守るセキュリティは成り立ちません。</a:t>
            </a:r>
          </a:p>
          <a:p>
            <a:pPr fontAlgn="base"/>
            <a:r>
              <a:rPr kumimoji="1" lang="ja-JP" altLang="en-US" sz="1200" b="0" i="0" kern="1200" dirty="0">
                <a:solidFill>
                  <a:schemeClr val="tx1"/>
                </a:solidFill>
                <a:effectLst/>
                <a:latin typeface="+mn-lt"/>
                <a:ea typeface="+mn-ea"/>
                <a:cs typeface="+mn-cs"/>
              </a:rPr>
              <a:t>クラウドも</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も自社の直接的な支配下にはなく、内と外との目に見える境界は喪失します。そうなると大切になってくるのは、デバイスやシステムと利用者とのお互いの信頼を確立することです。そのためには「誰が使っているのか」のアイデンティティと、「いつ、どのように使ったか」のログを管理できる基盤が鍵を握ることになるでしょう。</a:t>
            </a:r>
          </a:p>
          <a:p>
            <a:pPr fontAlgn="base"/>
            <a:r>
              <a:rPr kumimoji="1" lang="ja-JP" altLang="en-US" sz="1200" b="0" i="0" kern="1200" dirty="0">
                <a:solidFill>
                  <a:schemeClr val="tx1"/>
                </a:solidFill>
                <a:effectLst/>
                <a:latin typeface="+mn-lt"/>
                <a:ea typeface="+mn-ea"/>
                <a:cs typeface="+mn-cs"/>
              </a:rPr>
              <a:t>守るのは物理的なシステムそのものではなく、データやプロセスを守るという発想への転換が大切になります。また、管理する対象が膨大な数となり、ログの中から攻撃、痕跡、リスクを見つけ出すための作業は膨大なものとなります。もはや人手に頼ることを不可能であり、自動化や自律化、エージェント化といった新たな仕組みが必要になるでしょう。また、セキュリティを技術問題としてではなく、ビジネス・プロセスやアプリケーションをセキュアに作ることまで含め、アーキテクチャー全体を考えたセキュリティが重要になります。</a:t>
            </a:r>
          </a:p>
          <a:p>
            <a:pPr fontAlgn="base"/>
            <a:r>
              <a:rPr kumimoji="1" lang="en-US" altLang="ja-JP" sz="1200" b="1" i="0" kern="1200" dirty="0">
                <a:solidFill>
                  <a:schemeClr val="tx1"/>
                </a:solidFill>
                <a:effectLst/>
                <a:latin typeface="+mn-lt"/>
                <a:ea typeface="+mn-ea"/>
                <a:cs typeface="+mn-cs"/>
              </a:rPr>
              <a:t>DevOps</a:t>
            </a:r>
          </a:p>
          <a:p>
            <a:pPr fontAlgn="base"/>
            <a:r>
              <a:rPr kumimoji="1" lang="ja-JP" altLang="en-US" sz="1200" b="0" i="0" kern="1200" dirty="0">
                <a:solidFill>
                  <a:schemeClr val="tx1"/>
                </a:solidFill>
                <a:effectLst/>
                <a:latin typeface="+mn-lt"/>
                <a:ea typeface="+mn-ea"/>
                <a:cs typeface="+mn-cs"/>
              </a:rPr>
              <a:t>ビジネスは、常に市場の変化に敏感に反応し、そのプロセスや機能を変えてゆくことで生き延び、成長します。そのスピードと柔軟性が大きな価値を生みだすのです。</a:t>
            </a:r>
          </a:p>
          <a:p>
            <a:pPr fontAlgn="base"/>
            <a:r>
              <a:rPr kumimoji="1" lang="ja-JP" altLang="en-US" sz="1200" b="0" i="0" kern="1200" dirty="0">
                <a:solidFill>
                  <a:schemeClr val="tx1"/>
                </a:solidFill>
                <a:effectLst/>
                <a:latin typeface="+mn-lt"/>
                <a:ea typeface="+mn-ea"/>
                <a:cs typeface="+mn-cs"/>
              </a:rPr>
              <a:t>「アンビエント</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」の拡大は、ビジネスと</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を不可分なものにします。つまり、ビジネス・スピードに同期化し、柔軟に機能や性能を変えることができる</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でなければなりません。</a:t>
            </a:r>
          </a:p>
          <a:p>
            <a:pPr fontAlgn="base"/>
            <a:r>
              <a:rPr kumimoji="1" lang="ja-JP" altLang="en-US" sz="1200" b="0" i="0" kern="1200" dirty="0">
                <a:solidFill>
                  <a:schemeClr val="tx1"/>
                </a:solidFill>
                <a:effectLst/>
                <a:latin typeface="+mn-lt"/>
                <a:ea typeface="+mn-ea"/>
                <a:cs typeface="+mn-cs"/>
              </a:rPr>
              <a:t>システムを新たに作る、あるいは仕様を変えることは、ビジネスを成功させるために必要なことです。そこに求められるスピードが加速しつつあるなかで、従来同様に仕様を固め、工数を手配し、見積もりをとって対応しているようでは使いものになりません。要求に即応し、システムを開発し直ちに本番に供すること。それを頻繁に繰り返しながらビジネスの現場のスピードに同期化できなくてはならないのです。</a:t>
            </a:r>
          </a:p>
          <a:p>
            <a:pPr fontAlgn="base"/>
            <a:r>
              <a:rPr kumimoji="1" lang="ja-JP" altLang="en-US" sz="1200" b="0" i="0" kern="1200" dirty="0">
                <a:solidFill>
                  <a:schemeClr val="tx1"/>
                </a:solidFill>
                <a:effectLst/>
                <a:latin typeface="+mn-lt"/>
                <a:ea typeface="+mn-ea"/>
                <a:cs typeface="+mn-cs"/>
              </a:rPr>
              <a:t>そのためには、先に説明した「サーバーレス」な環境を活かすことを前提に、開発と運用管理の関係を抜本的に変えなくてはなりません。</a:t>
            </a:r>
          </a:p>
          <a:p>
            <a:pPr fontAlgn="base"/>
            <a:r>
              <a:rPr kumimoji="1" lang="ja-JP" altLang="en-US" sz="1200" b="1" i="0" kern="1200" dirty="0">
                <a:solidFill>
                  <a:schemeClr val="tx1"/>
                </a:solidFill>
                <a:effectLst/>
                <a:latin typeface="+mn-lt"/>
                <a:ea typeface="+mn-ea"/>
                <a:cs typeface="+mn-cs"/>
              </a:rPr>
              <a:t>自動化・自律化</a:t>
            </a:r>
          </a:p>
          <a:p>
            <a:pPr fontAlgn="base"/>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と人工知能の普及は、人手の負担を劇的に減らしてしまうだけではありません。人間が介在するが故にできない膨大なデータのリアルタイム処理、意志決定に伴う時間的遅延の解消、人的エラーの排除が実現されます。</a:t>
            </a:r>
          </a:p>
          <a:p>
            <a:pPr fontAlgn="base"/>
            <a:r>
              <a:rPr kumimoji="1" lang="ja-JP" altLang="en-US" sz="1200" b="0" i="0" kern="1200" dirty="0">
                <a:solidFill>
                  <a:schemeClr val="tx1"/>
                </a:solidFill>
                <a:effectLst/>
                <a:latin typeface="+mn-lt"/>
                <a:ea typeface="+mn-ea"/>
                <a:cs typeface="+mn-cs"/>
              </a:rPr>
              <a:t>そのためには標準化されたルールを確実にこなす自動化、状況を適宜把握し、時々の最適解を見つけ、人手に頼らず実行する自律化が必要となります。これにより、人間の介在を前提としないビジネス・モデルやビジネス・プロセスを考えることが可能になるのです。</a:t>
            </a:r>
          </a:p>
          <a:p>
            <a:pPr fontAlgn="base"/>
            <a:r>
              <a:rPr kumimoji="1" lang="ja-JP" altLang="en-US" sz="1200" b="0" i="0" kern="1200" dirty="0">
                <a:solidFill>
                  <a:schemeClr val="tx1"/>
                </a:solidFill>
                <a:effectLst/>
                <a:latin typeface="+mn-lt"/>
                <a:ea typeface="+mn-ea"/>
                <a:cs typeface="+mn-cs"/>
              </a:rPr>
              <a:t>つまり、自動化や自律化は、単なる省力化の問題としてではなく、ビジネスのあり方の変革として捉えるべきなのです。そういう視点を持つことができたときに、自動化や自律化は、「デジタル・トランスフォーメーション」を実現する重要な要件となるのです。</a:t>
            </a:r>
          </a:p>
          <a:p>
            <a:pPr fontAlgn="base"/>
            <a:r>
              <a:rPr kumimoji="1" lang="ja-JP" altLang="en-US" sz="1200" b="0" i="0" kern="1200" dirty="0">
                <a:solidFill>
                  <a:schemeClr val="tx1"/>
                </a:solidFill>
                <a:effectLst/>
                <a:latin typeface="+mn-lt"/>
                <a:ea typeface="+mn-ea"/>
                <a:cs typeface="+mn-cs"/>
              </a:rPr>
              <a:t> </a:t>
            </a:r>
          </a:p>
          <a:p>
            <a:pPr fontAlgn="base"/>
            <a:r>
              <a:rPr kumimoji="1" lang="ja-JP" altLang="en-US" sz="1200" b="0" i="0" kern="1200" dirty="0">
                <a:solidFill>
                  <a:schemeClr val="tx1"/>
                </a:solidFill>
                <a:effectLst/>
                <a:latin typeface="+mn-lt"/>
                <a:ea typeface="+mn-ea"/>
                <a:cs typeface="+mn-cs"/>
              </a:rPr>
              <a:t>この「デジタル・トランスフォーメーション」を支える</a:t>
            </a:r>
            <a:r>
              <a:rPr kumimoji="1" lang="en-US" altLang="ja-JP" sz="1200" b="0" i="0" kern="1200" dirty="0">
                <a:solidFill>
                  <a:schemeClr val="tx1"/>
                </a:solidFill>
                <a:effectLst/>
                <a:latin typeface="+mn-lt"/>
                <a:ea typeface="+mn-ea"/>
                <a:cs typeface="+mn-cs"/>
              </a:rPr>
              <a:t>5</a:t>
            </a:r>
            <a:r>
              <a:rPr kumimoji="1" lang="ja-JP" altLang="en-US" sz="1200" b="0" i="0" kern="1200" dirty="0">
                <a:solidFill>
                  <a:schemeClr val="tx1"/>
                </a:solidFill>
                <a:effectLst/>
                <a:latin typeface="+mn-lt"/>
                <a:ea typeface="+mn-ea"/>
                <a:cs typeface="+mn-cs"/>
              </a:rPr>
              <a:t>つのテクノロジー・トレンドに向き合うことが、ビジネスの創出と発展につながります。しかし、そのことは同時に「</a:t>
            </a:r>
            <a:r>
              <a:rPr kumimoji="1" lang="ja-JP" altLang="en-US" sz="1200" b="1" i="0" kern="1200" dirty="0">
                <a:solidFill>
                  <a:schemeClr val="tx1"/>
                </a:solidFill>
                <a:effectLst/>
                <a:latin typeface="+mn-lt"/>
                <a:ea typeface="+mn-ea"/>
                <a:cs typeface="+mn-cs"/>
              </a:rPr>
              <a:t>デジタル・ディスラプション（デジタルによる破壊）</a:t>
            </a:r>
            <a:r>
              <a:rPr kumimoji="1" lang="ja-JP" altLang="en-US" sz="1200" b="0" i="0" kern="1200" dirty="0">
                <a:solidFill>
                  <a:schemeClr val="tx1"/>
                </a:solidFill>
                <a:effectLst/>
                <a:latin typeface="+mn-lt"/>
                <a:ea typeface="+mn-ea"/>
                <a:cs typeface="+mn-cs"/>
              </a:rPr>
              <a:t>」を伴うことも覚悟しなくてはなりません。</a:t>
            </a:r>
          </a:p>
          <a:p>
            <a:pPr fontAlgn="base"/>
            <a:r>
              <a:rPr kumimoji="1" lang="ja-JP" altLang="en-US" sz="1200" b="0" i="0" kern="1200" dirty="0">
                <a:solidFill>
                  <a:schemeClr val="tx1"/>
                </a:solidFill>
                <a:effectLst/>
                <a:latin typeface="+mn-lt"/>
                <a:ea typeface="+mn-ea"/>
                <a:cs typeface="+mn-cs"/>
              </a:rPr>
              <a:t>これまで自分たちのビジネスを支えてきた経営基盤は破壊されるかもしれません。そのことを覚悟しなければならないのです。ただ、いずれ破壊されるのであれば、そこに関わらないことの方がむしろリスクです。それを自ら破壊することでイニシアティブを確保するという攻めの姿勢こそが、生き残りを支えてゆくことになるのです。</a:t>
            </a:r>
          </a:p>
          <a:p>
            <a:pPr fontAlgn="base"/>
            <a:r>
              <a:rPr kumimoji="1" lang="ja-JP" altLang="en-US" sz="1200" b="0" i="0" kern="1200" dirty="0">
                <a:solidFill>
                  <a:schemeClr val="tx1"/>
                </a:solidFill>
                <a:effectLst/>
                <a:latin typeface="+mn-lt"/>
                <a:ea typeface="+mn-ea"/>
                <a:cs typeface="+mn-cs"/>
              </a:rPr>
              <a:t>今年は、いくつかのビッグ・プロジェクトが終了し、工数需要が大幅に減ってしまいます。それを単なる需要の変動としてしか捉えられないとすれば、生き残ることはできません。「ビジネス・トランスフォーメーション」と「デジタル・ディスラプション」へと向かう潮目の変化なのだと受けとめ、自らの役割の再定義や経営資源を再配分する切っ掛けとすることです。その道は、平坦ではありませんが、もはや選択の余地はないのです。</a:t>
            </a: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872102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827126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つの役割</a:t>
            </a:r>
          </a:p>
          <a:p>
            <a:r>
              <a:rPr kumimoji="1" lang="ja-JP" altLang="ja-JP" sz="1200" kern="1200" dirty="0">
                <a:solidFill>
                  <a:schemeClr val="tx1"/>
                </a:solidFill>
                <a:effectLst/>
                <a:latin typeface="+mn-lt"/>
                <a:ea typeface="+mn-ea"/>
                <a:cs typeface="+mn-cs"/>
              </a:rPr>
              <a:t>冒頭の事例で紹介したように、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は経営や業務の実践を支える基盤として欠かすことのできないものとなっています。「ビジネスは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と一体化」しているといってもいいでしょう。しかし、いまだ「</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は道具にすぎない」と言われることも多く、</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の本来の役割が正しく伝わっていないようにも思います。</a:t>
            </a:r>
          </a:p>
          <a:p>
            <a:r>
              <a:rPr kumimoji="1" lang="ja-JP" altLang="ja-JP" sz="1200" kern="1200" dirty="0">
                <a:solidFill>
                  <a:schemeClr val="tx1"/>
                </a:solidFill>
                <a:effectLst/>
                <a:latin typeface="+mn-lt"/>
                <a:ea typeface="+mn-ea"/>
                <a:cs typeface="+mn-cs"/>
              </a:rPr>
              <a:t>まずはビジネスにとって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はどのような役割を果たしているのかを整理してゆきましょう。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■■利便性の向上とビジネスの多様性を支える「道具としての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は仕事や生活を便利にしてくれる道具として使われています。例えば、</a:t>
            </a:r>
          </a:p>
          <a:p>
            <a:pPr lvl="0"/>
            <a:r>
              <a:rPr kumimoji="1" lang="ja-JP" altLang="ja-JP" sz="1200" kern="1200" dirty="0">
                <a:solidFill>
                  <a:schemeClr val="tx1"/>
                </a:solidFill>
                <a:effectLst/>
                <a:latin typeface="+mn-lt"/>
                <a:ea typeface="+mn-ea"/>
                <a:cs typeface="+mn-cs"/>
              </a:rPr>
              <a:t>スマートフォンやタブレットを使えば、どこからでも連絡がとれます。また、地図や乗り換え案内のアプリを使えば、無駄なくスムーズに目的地に移動できます。</a:t>
            </a:r>
          </a:p>
          <a:p>
            <a:pPr lvl="0"/>
            <a:r>
              <a:rPr kumimoji="1" lang="ja-JP" altLang="ja-JP" sz="1200" kern="1200" dirty="0">
                <a:solidFill>
                  <a:schemeClr val="tx1"/>
                </a:solidFill>
                <a:effectLst/>
                <a:latin typeface="+mn-lt"/>
                <a:ea typeface="+mn-ea"/>
                <a:cs typeface="+mn-cs"/>
              </a:rPr>
              <a:t>表計算ソフトやワープロ、電子メールなどのオフィース・ソフトは、仕事の効率や質を高めてくれます。</a:t>
            </a:r>
          </a:p>
          <a:p>
            <a:pPr lvl="0"/>
            <a:r>
              <a:rPr kumimoji="1" lang="ja-JP" altLang="ja-JP" sz="1200" kern="1200" dirty="0">
                <a:solidFill>
                  <a:schemeClr val="tx1"/>
                </a:solidFill>
                <a:effectLst/>
                <a:latin typeface="+mn-lt"/>
                <a:ea typeface="+mn-ea"/>
                <a:cs typeface="+mn-cs"/>
              </a:rPr>
              <a:t>帳票や表示画面のレイアウトを画面に描いてゆくと自動的にプログラムを書いてくれる開発支援ツールを使えば、プログラミングを知らない業務担当者が、情報システムを開発することができます。</a:t>
            </a:r>
          </a:p>
          <a:p>
            <a:r>
              <a:rPr kumimoji="1" lang="ja-JP" altLang="ja-JP" sz="1200" kern="1200" dirty="0">
                <a:solidFill>
                  <a:schemeClr val="tx1"/>
                </a:solidFill>
                <a:effectLst/>
                <a:latin typeface="+mn-lt"/>
                <a:ea typeface="+mn-ea"/>
                <a:cs typeface="+mn-cs"/>
              </a:rPr>
              <a:t>このような「道具としての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の専門家に任せることのできる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もちろん、ビジネスの現場でどのように使われるか、あるいは使い勝手や機能などは、それを利用する業務の現場の人たちの評価に耳を傾けなければなりません。しかし、先々の技術動向や他の製品やサービスと比較したコストパフォーマンスなど、専門家でなければ判断できないことも少なくありません。「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」と付き合うには、テクノロジーやトレンドに精通した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の専門家主導ですすめてゆくといいでしょう。</a:t>
            </a:r>
          </a:p>
          <a:p>
            <a:r>
              <a:rPr kumimoji="1" lang="ja-JP" altLang="ja-JP" sz="1200" kern="1200" dirty="0">
                <a:solidFill>
                  <a:schemeClr val="tx1"/>
                </a:solidFill>
                <a:effectLst/>
                <a:latin typeface="+mn-lt"/>
                <a:ea typeface="+mn-ea"/>
                <a:cs typeface="+mn-cs"/>
              </a:rPr>
              <a:t>■■ビジネスの効率化や品質を高める「仕組みとしての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が仕事の流れを円滑にし、効率を高めてくれます。例えば、</a:t>
            </a:r>
          </a:p>
          <a:p>
            <a:pPr lvl="0"/>
            <a:r>
              <a:rPr kumimoji="1" lang="ja-JP" altLang="ja-JP" sz="1200" kern="1200" dirty="0">
                <a:solidFill>
                  <a:schemeClr val="tx1"/>
                </a:solidFill>
                <a:effectLst/>
                <a:latin typeface="+mn-lt"/>
                <a:ea typeface="+mn-ea"/>
                <a:cs typeface="+mn-cs"/>
              </a:rPr>
              <a:t>業務の手順を知らなくても、注文データを入力すれば手続きは自動的に進んでゆき、関係する人に通知され、倉庫から荷物が出荷されます。請求書も自動で発行されます。</a:t>
            </a:r>
          </a:p>
          <a:p>
            <a:pPr lvl="0"/>
            <a:r>
              <a:rPr kumimoji="1" lang="ja-JP" altLang="ja-JP" sz="1200" kern="1200" dirty="0">
                <a:solidFill>
                  <a:schemeClr val="tx1"/>
                </a:solidFill>
                <a:effectLst/>
                <a:latin typeface="+mn-lt"/>
                <a:ea typeface="+mn-ea"/>
                <a:cs typeface="+mn-cs"/>
              </a:rPr>
              <a:t>コールセンターでお客様からの問い合わせを請ければ、かかってきた電話番号からそのお客様の名前、過去のお問い合わせや購買の履歴が表示されます。電話で応対する人はその情報を見ながらお客様に迅速で適切な応対ができます。</a:t>
            </a:r>
          </a:p>
          <a:p>
            <a:pPr lvl="0"/>
            <a:r>
              <a:rPr kumimoji="1" lang="ja-JP" altLang="ja-JP" sz="1200" kern="1200" dirty="0">
                <a:solidFill>
                  <a:schemeClr val="tx1"/>
                </a:solidFill>
                <a:effectLst/>
                <a:latin typeface="+mn-lt"/>
                <a:ea typeface="+mn-ea"/>
                <a:cs typeface="+mn-cs"/>
              </a:rPr>
              <a:t>誰がどのように手続きをしているかを知らなくても、交通費や経費をパソコンの画面に表示された書式に従って入力してゆけば、承認手続きから銀行口座への振込まで自動で処理されます。</a:t>
            </a:r>
          </a:p>
          <a:p>
            <a:r>
              <a:rPr kumimoji="1" lang="ja-JP" altLang="ja-JP" sz="1200" kern="1200" dirty="0">
                <a:solidFill>
                  <a:schemeClr val="tx1"/>
                </a:solidFill>
                <a:effectLst/>
                <a:latin typeface="+mn-lt"/>
                <a:ea typeface="+mn-ea"/>
                <a:cs typeface="+mn-cs"/>
              </a:rPr>
              <a:t>このような「仕組みとしての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」は業務の現場と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の専門家が一緒に取り組んでいかなければならない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そもそも「仕組み」とは、業務の手順を作業単位、すなわち「プロセス」という要素に分解し、時間軸に沿って並べたものです。無駄なプロセスを省き、効率の良いプロセスの順序を決め、誰もが使えるように標準化します。それをコンピューター・プログラムに置き換えることで、誰もが間違えることなく仕事を進められるようにしたのが「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」です。経理や人事、受注、調達、生産、販売など、様々な業務プロセスがプログラムに置き換えられてきました。一旦、プログラムに置き換えられた「仕組みとしての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」を使わせることで標準化された業務プロセスを業務の現場に徹底させ、コストの削減や品質の安定、作業時間の短縮を実現しています。</a:t>
            </a:r>
          </a:p>
          <a:p>
            <a:r>
              <a:rPr kumimoji="1" lang="ja-JP" altLang="ja-JP" sz="1200" kern="1200" dirty="0">
                <a:solidFill>
                  <a:schemeClr val="tx1"/>
                </a:solidFill>
                <a:effectLst/>
                <a:latin typeface="+mn-lt"/>
                <a:ea typeface="+mn-ea"/>
                <a:cs typeface="+mn-cs"/>
              </a:rPr>
              <a:t>一方、そんな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停まってしまえば、仕事ができなくなってしまいます。時には経営や収益、社会に大きな影響を与えかねません。例えば、航空会社の座席予約システムが停まれば飛行機をとばすことができず社会問題になります。月末に銀行の決済システムが停止すれば、入金をうけられない企業が社員に給与を払えなくなるかもしれません。</a:t>
            </a:r>
          </a:p>
          <a:p>
            <a:r>
              <a:rPr kumimoji="1" lang="ja-JP" altLang="ja-JP" sz="1200" kern="1200" dirty="0">
                <a:solidFill>
                  <a:schemeClr val="tx1"/>
                </a:solidFill>
                <a:effectLst/>
                <a:latin typeface="+mn-lt"/>
                <a:ea typeface="+mn-ea"/>
                <a:cs typeface="+mn-cs"/>
              </a:rPr>
              <a:t>もし、仕事の効率を高めたい、ミスを無くして仕事の品質を高めたいのであれば、その業務プロセスを改善すると同時に、それを動かしている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も手直しが必要になります。</a:t>
            </a:r>
          </a:p>
          <a:p>
            <a:r>
              <a:rPr kumimoji="1" lang="ja-JP" altLang="ja-JP" sz="1200" kern="1200" dirty="0">
                <a:solidFill>
                  <a:schemeClr val="tx1"/>
                </a:solidFill>
                <a:effectLst/>
                <a:latin typeface="+mn-lt"/>
                <a:ea typeface="+mn-ea"/>
                <a:cs typeface="+mn-cs"/>
              </a:rPr>
              <a:t>このように「仕組みとしての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」は業務の「仕組み」を実現し、ビジネスの効率や品質を高める役割を果たしています。</a:t>
            </a:r>
          </a:p>
          <a:p>
            <a:r>
              <a:rPr kumimoji="1" lang="ja-JP" altLang="ja-JP" sz="1200" kern="1200" dirty="0">
                <a:solidFill>
                  <a:schemeClr val="tx1"/>
                </a:solidFill>
                <a:effectLst/>
                <a:latin typeface="+mn-lt"/>
                <a:ea typeface="+mn-ea"/>
                <a:cs typeface="+mn-cs"/>
              </a:rPr>
              <a:t>そんな「仕組みとしての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」と付き合うには、経営や業務の現場の人たちが、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の常識や可能性、その限界を正しく理解し、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の専門家と議論しながら最適な仕組みを作り上げてゆくことが大切です。</a:t>
            </a:r>
          </a:p>
          <a:p>
            <a:r>
              <a:rPr kumimoji="1" lang="ja-JP" altLang="ja-JP" sz="1200" kern="1200" dirty="0">
                <a:solidFill>
                  <a:schemeClr val="tx1"/>
                </a:solidFill>
                <a:effectLst/>
                <a:latin typeface="+mn-lt"/>
                <a:ea typeface="+mn-ea"/>
                <a:cs typeface="+mn-cs"/>
              </a:rPr>
              <a:t>■■ビジネスの変革や新たなビジネスの創出を促す「思想としての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の進化はこれまでの常識を破壊しつつあります。例えば、</a:t>
            </a:r>
          </a:p>
          <a:p>
            <a:pPr lvl="0"/>
            <a:r>
              <a:rPr kumimoji="1" lang="ja-JP" altLang="ja-JP" sz="1200" kern="1200" dirty="0">
                <a:solidFill>
                  <a:schemeClr val="tx1"/>
                </a:solidFill>
                <a:effectLst/>
                <a:latin typeface="+mn-lt"/>
                <a:ea typeface="+mn-ea"/>
                <a:cs typeface="+mn-cs"/>
              </a:rPr>
              <a:t>高額な機器を購入し専門的なスキルを持つエンジニアいなければ扱えなかったコンピューターは、クラウドの登場で月額数百円や数千円から簡単に使えるようになりました。</a:t>
            </a:r>
          </a:p>
          <a:p>
            <a:pPr lvl="0"/>
            <a:r>
              <a:rPr kumimoji="1" lang="ja-JP" altLang="ja-JP" sz="1200" kern="1200" dirty="0">
                <a:solidFill>
                  <a:schemeClr val="tx1"/>
                </a:solidFill>
                <a:effectLst/>
                <a:latin typeface="+mn-lt"/>
                <a:ea typeface="+mn-ea"/>
                <a:cs typeface="+mn-cs"/>
              </a:rPr>
              <a:t>機器の動作や状態を把握するには数万円から数十万円はする高価で大きなセンサーを取り付け、大きなコンピューターを横に置き、月額数十万円もする通信回線でつながなくてはなりませんでした。いまでは、数円から数百円のセンサーをワイシャツのボタンサイズのコンピューターにつなぎ、月額数百円の携帯電話の回線を使って世界中につながるインターネットを介して、様々なモノの動作や状態をどこからでも把握できるようになりました。</a:t>
            </a:r>
          </a:p>
          <a:p>
            <a:pPr lvl="0"/>
            <a:r>
              <a:rPr kumimoji="1" lang="ja-JP" altLang="ja-JP" sz="1200" kern="1200" dirty="0">
                <a:solidFill>
                  <a:schemeClr val="tx1"/>
                </a:solidFill>
                <a:effectLst/>
                <a:latin typeface="+mn-lt"/>
                <a:ea typeface="+mn-ea"/>
                <a:cs typeface="+mn-cs"/>
              </a:rPr>
              <a:t>専門家の経験やノウハウは人工知能に置き換えられ、誰もがインターネットを介して利用できるようになりました。専門家に引けをとらない内容や精度でアドバイスしてくれたり、未来を予測し正確な判断を下してくれたりできる分野も増えつつあり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が既存の常識を破壊し、「以前はまったく夢物語だったけど、いまでは簡単にできること」を増やし続けています。その新しい常識でものごとを考えるとき、これまでとは違う解釈や発想が生まれてきます。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はそんな「思想」という役割を担っているのです。</a:t>
            </a:r>
          </a:p>
          <a:p>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」は、ビジネスの変革や新たなビジネスを創出する原動力となります。「思想としての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のトレンドを探り、その価値や世の中に与える影響を知ろうとすることが大切です。</a:t>
            </a:r>
          </a:p>
          <a:p>
            <a:r>
              <a:rPr kumimoji="1" lang="ja-JP" altLang="ja-JP" sz="1200" kern="1200" dirty="0">
                <a:solidFill>
                  <a:schemeClr val="tx1"/>
                </a:solidFill>
                <a:effectLst/>
                <a:latin typeface="+mn-lt"/>
                <a:ea typeface="+mn-ea"/>
                <a:cs typeface="+mn-cs"/>
              </a:rPr>
              <a:t>■■収益を拡大させビジネスの成長を支える「商品としての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はそれ自身が商品となって、お金を稼いでくれます。例えば、</a:t>
            </a:r>
          </a:p>
          <a:p>
            <a:pPr lvl="0"/>
            <a:r>
              <a:rPr kumimoji="1" lang="ja-JP" altLang="ja-JP" sz="1200" kern="1200" dirty="0">
                <a:solidFill>
                  <a:schemeClr val="tx1"/>
                </a:solidFill>
                <a:effectLst/>
                <a:latin typeface="+mn-lt"/>
                <a:ea typeface="+mn-ea"/>
                <a:cs typeface="+mn-cs"/>
              </a:rPr>
              <a:t>スマートフォンやパソコンから楽しめるオンライン・ゲームは、ネットの世界で武器やアイテムを販売し、より難しいシナリオへの挑戦を有償で提供しています。</a:t>
            </a:r>
          </a:p>
          <a:p>
            <a:pPr lvl="0"/>
            <a:r>
              <a:rPr kumimoji="1" lang="ja-JP" altLang="ja-JP" sz="1200" kern="1200" dirty="0">
                <a:solidFill>
                  <a:schemeClr val="tx1"/>
                </a:solidFill>
                <a:effectLst/>
                <a:latin typeface="+mn-lt"/>
                <a:ea typeface="+mn-ea"/>
                <a:cs typeface="+mn-cs"/>
              </a:rPr>
              <a:t>オンライン・ショッピング・サイトは、商品の品揃えばかりでなく、利用者のこれまでの購買履歴や趣味嗜好を分析し、最適な商品を推奨し、売上を拡大させています。</a:t>
            </a:r>
          </a:p>
          <a:p>
            <a:pPr lvl="0"/>
            <a:r>
              <a:rPr kumimoji="1" lang="ja-JP" altLang="ja-JP" sz="1200" kern="1200" dirty="0">
                <a:solidFill>
                  <a:schemeClr val="tx1"/>
                </a:solidFill>
                <a:effectLst/>
                <a:latin typeface="+mn-lt"/>
                <a:ea typeface="+mn-ea"/>
                <a:cs typeface="+mn-cs"/>
              </a:rPr>
              <a:t>銀行の預貯金や決済、融資といった業務は、実際の現金の移動ではなく、台帳データを書き換えることでおこなわれています。そのデータを書き換える毎に手数料が発生し、銀行に収益をもたらします。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を駆使して作った情報システムが商品となってお金を稼ぎ、ビジネスの成長を支えています。そのため、その出来の善し悪しが収益を大きく左右することになります。</a:t>
            </a:r>
          </a:p>
          <a:p>
            <a:r>
              <a:rPr kumimoji="1" lang="ja-JP" altLang="ja-JP" sz="1200" kern="1200" dirty="0">
                <a:solidFill>
                  <a:schemeClr val="tx1"/>
                </a:solidFill>
                <a:effectLst/>
                <a:latin typeface="+mn-lt"/>
                <a:ea typeface="+mn-ea"/>
                <a:cs typeface="+mn-cs"/>
              </a:rPr>
              <a:t>そんな「商品としての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」はその事業を担う人たちが責任を持って設計、構築、運用をしなくてはなりません。マーケティングや営業も深く関わってくるでしょう。当然、</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にできること、できないこと、そして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がもたらす価値や可能性を深く理解しておく必要があります。設計、構築、運用の実務は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の専門家に任せることはできますが、その成果については事業を担う人たちが責任を担わなくてはなりません。</a:t>
            </a:r>
          </a:p>
          <a:p>
            <a:r>
              <a:rPr kumimoji="1" lang="ja-JP" altLang="ja-JP" sz="1200" kern="1200" dirty="0">
                <a:solidFill>
                  <a:schemeClr val="tx1"/>
                </a:solidFill>
                <a:effectLst/>
                <a:latin typeface="+mn-lt"/>
                <a:ea typeface="+mn-ea"/>
                <a:cs typeface="+mn-cs"/>
              </a:rPr>
              <a:t>「商品としての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について深く精通し、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の専門家とどのような商品を作るかを、技術的なことにまで踏み込んで議論ができなくてはなりません。</a:t>
            </a:r>
          </a:p>
          <a:p>
            <a:r>
              <a:rPr kumimoji="1" lang="ja-JP" altLang="ja-JP" sz="1200" kern="1200" dirty="0">
                <a:solidFill>
                  <a:schemeClr val="tx1"/>
                </a:solidFill>
                <a:effectLst/>
                <a:latin typeface="+mn-lt"/>
                <a:ea typeface="+mn-ea"/>
                <a:cs typeface="+mn-cs"/>
              </a:rPr>
              <a:t>また「商品としての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」は、本章で既に紹介した３つの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の総力戦でもあります。つまり、</a:t>
            </a:r>
          </a:p>
          <a:p>
            <a:pPr lvl="0"/>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」が教えてくれる「これからの常識」で、新しいビジネス・モデルを描く。</a:t>
            </a:r>
          </a:p>
          <a:p>
            <a:pPr lvl="0"/>
            <a:r>
              <a:rPr kumimoji="1" lang="ja-JP" altLang="ja-JP" sz="1200" kern="1200" dirty="0">
                <a:solidFill>
                  <a:schemeClr val="tx1"/>
                </a:solidFill>
                <a:effectLst/>
                <a:latin typeface="+mn-lt"/>
                <a:ea typeface="+mn-ea"/>
                <a:cs typeface="+mn-cs"/>
              </a:rPr>
              <a:t>「仕組みとしての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」で、便利で効率の良いビジネス・プロセスを作る。</a:t>
            </a:r>
          </a:p>
          <a:p>
            <a:pPr lvl="0"/>
            <a:r>
              <a:rPr kumimoji="1" lang="ja-JP" altLang="ja-JP" sz="1200" kern="1200" dirty="0">
                <a:solidFill>
                  <a:schemeClr val="tx1"/>
                </a:solidFill>
                <a:effectLst/>
                <a:latin typeface="+mn-lt"/>
                <a:ea typeface="+mn-ea"/>
                <a:cs typeface="+mn-cs"/>
              </a:rPr>
              <a:t>「道具としての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」で、是非とも使いたいと思わせる使い勝手や見栄えの良さを実現する。</a:t>
            </a:r>
          </a:p>
          <a:p>
            <a:r>
              <a:rPr kumimoji="1" lang="ja-JP" altLang="ja-JP" sz="1200" kern="1200" dirty="0">
                <a:solidFill>
                  <a:schemeClr val="tx1"/>
                </a:solidFill>
                <a:effectLst/>
                <a:latin typeface="+mn-lt"/>
                <a:ea typeface="+mn-ea"/>
                <a:cs typeface="+mn-cs"/>
              </a:rPr>
              <a:t>そんな取り組みが、魅力的な「商品としての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」を実現するのです。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1962186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利用の歴史を遡れば「道具としての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」が始まりでした。給与計算や製造業における部品表展開など、それまで人間がそろばんを弾いていた手間のかかる計算をプログラムに置き換えることで劇的な効率改善を実現したのです。</a:t>
            </a:r>
          </a:p>
          <a:p>
            <a:r>
              <a:rPr kumimoji="1" lang="ja-JP" altLang="ja-JP" sz="1200" kern="1200" dirty="0">
                <a:solidFill>
                  <a:schemeClr val="tx1"/>
                </a:solidFill>
                <a:effectLst/>
                <a:latin typeface="+mn-lt"/>
                <a:ea typeface="+mn-ea"/>
                <a:cs typeface="+mn-cs"/>
              </a:rPr>
              <a:t>その後、請求書の発行や工場の組み立て作業などのルーチンワーク、書類や伝票の受け渡し、情報の共有や伝達などに適用範囲は広がりました。そのやり方は、人間が行う業務をプロセスに分解し、それぞれの無駄を省いて標準化し、プログラムに置き換えコンピューターで処理するというやり方で、「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」と呼ばれています。一旦、プログラムに置き換えられた「仕組みとしての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」を使わせることで標準化された業務がとても効果的だったので、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需要はさらに拡大してゆきました。</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需要の拡大は、テクノロジーの進化を促しました。インターネットやクラウドにより、いつでもどこでも僅かな費用でだれもが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を利用できるようになり、ソーシャル・メディアや</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により、ヒトやモノのつながり、その関係も大きく変ろうしています。また人工知能やロボットの進化は、これまで人間にしかできなかったことを機械でもできるようにし、人間と機械の役割分担を変えようとしていま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と一体化したビジネス」が当たり前の時代を迎えようとしています。そうなると、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システム・ベンダーに任せておけばいいという考えは通用しません。もちろん、どんなデータベースを使うか、どのクラウド・サービスがふさわしいか、どの開発ツールを使えばいいのかと言ったこと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の専門家たちに任せたほうがいいでしょう。しかし、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がもたらす新しい常識や可能性を正しく理解し、自社の経営戦略や事業施策に結びつけ、事業の革新を実現するのは経営者や事業部門、すなわちビジネス・オーナーの責任です。</a:t>
            </a:r>
          </a:p>
          <a:p>
            <a:r>
              <a:rPr kumimoji="1" lang="ja-JP" altLang="ja-JP" sz="1200" kern="1200" dirty="0">
                <a:solidFill>
                  <a:schemeClr val="tx1"/>
                </a:solidFill>
                <a:effectLst/>
                <a:latin typeface="+mn-lt"/>
                <a:ea typeface="+mn-ea"/>
                <a:cs typeface="+mn-cs"/>
              </a:rPr>
              <a:t>例えば、新しく家を建てるとき、「なんでもいいから、格安で住み心地のいい家を作ってくれ」と建築会社に頼み、出来上がった家を見て「こんな家を頼んだつもりはない」と文句を言っても後の祭りです。どんな家を建てたいかは施主が考えるべきことです。自分のライフスタイルや家族構成、予算などを考え、建築会社に相談するのが普通ではないでしょうか。</a:t>
            </a:r>
          </a:p>
          <a:p>
            <a:r>
              <a:rPr kumimoji="1" lang="ja-JP" altLang="ja-JP" sz="1200" kern="1200" dirty="0">
                <a:solidFill>
                  <a:schemeClr val="tx1"/>
                </a:solidFill>
                <a:effectLst/>
                <a:latin typeface="+mn-lt"/>
                <a:ea typeface="+mn-ea"/>
                <a:cs typeface="+mn-cs"/>
              </a:rPr>
              <a:t>建築デザインの雑誌などを読んで、こんな家にしたい、こんな家具を置きたいとこちらの想いを伝えるでしょう。建築会社は、そんなあなたの意向を請けて、専門家として、デザインや工法、設備を提案してくれるはずです。そして、ああしよう、こうしようとやり取りを繰り返しながら、待望の家が完成します。出来上がった家は、施主に引き渡されます。施主は、必要に応じて設備の追加や改修を専門家に頼みながら、自分たちの生活になじませ、より快適な生活ができるようにしてゆくものです。</a:t>
            </a:r>
          </a:p>
          <a:p>
            <a:r>
              <a:rPr kumimoji="1" lang="ja-JP" altLang="ja-JP" sz="1200" kern="1200" dirty="0">
                <a:solidFill>
                  <a:schemeClr val="tx1"/>
                </a:solidFill>
                <a:effectLst/>
                <a:latin typeface="+mn-lt"/>
                <a:ea typeface="+mn-ea"/>
                <a:cs typeface="+mn-cs"/>
              </a:rPr>
              <a:t>どうしたいのかは施主の責任です。それは情報システムも同じです。ビジネス・オーナーは自分たちのビジネスにふさわしい情報システムは何かを考え、</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ベンダーに相談する必要があります。そのとき、</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についてはなにも知らないでは、「なんでもいいから、格安で使い勝手のいい情報システムを作ってくれ」というしかありません。そんなことでは、いいシステムなど作れるはずはありません。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1412090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414569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キャズム</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の著者、</a:t>
            </a:r>
            <a:r>
              <a:rPr kumimoji="1" lang="en-US" altLang="ja-JP" sz="1200" b="0" i="0" kern="1200" dirty="0">
                <a:solidFill>
                  <a:schemeClr val="tx1"/>
                </a:solidFill>
                <a:effectLst/>
                <a:latin typeface="+mn-lt"/>
                <a:ea typeface="+mn-ea"/>
                <a:cs typeface="+mn-cs"/>
              </a:rPr>
              <a:t>Geoffrey A. Moore</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2011</a:t>
            </a:r>
            <a:r>
              <a:rPr kumimoji="1" lang="ja-JP" altLang="en-US" sz="1200" b="0" i="0" kern="1200" dirty="0">
                <a:solidFill>
                  <a:schemeClr val="tx1"/>
                </a:solidFill>
                <a:effectLst/>
                <a:latin typeface="+mn-lt"/>
                <a:ea typeface="+mn-ea"/>
                <a:cs typeface="+mn-cs"/>
              </a:rPr>
              <a:t>年に出版したホワイト･ペーパー</a:t>
            </a:r>
            <a:r>
              <a:rPr kumimoji="1" lang="en-US" altLang="ja-JP" sz="1200" b="0" i="0" kern="1200" dirty="0">
                <a:solidFill>
                  <a:schemeClr val="tx1"/>
                </a:solidFill>
                <a:effectLst/>
                <a:latin typeface="+mn-lt"/>
                <a:ea typeface="+mn-ea"/>
                <a:cs typeface="+mn-cs"/>
              </a:rPr>
              <a:t>『Systems of Engagement and The Future of Enterprise IT』</a:t>
            </a:r>
            <a:r>
              <a:rPr kumimoji="1" lang="ja-JP" altLang="en-US" sz="1200" b="0" i="0" kern="1200" dirty="0">
                <a:solidFill>
                  <a:schemeClr val="tx1"/>
                </a:solidFill>
                <a:effectLst/>
                <a:latin typeface="+mn-lt"/>
                <a:ea typeface="+mn-ea"/>
                <a:cs typeface="+mn-cs"/>
              </a:rPr>
              <a:t>の中で、「</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）」という言葉を使っています。彼はこの中で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を次のように説明しています。</a:t>
            </a:r>
          </a:p>
          <a:p>
            <a:pPr fontAlgn="base"/>
            <a:r>
              <a:rPr kumimoji="1" lang="ja-JP" altLang="en-US" sz="1200" b="0" i="0" kern="1200" dirty="0">
                <a:solidFill>
                  <a:schemeClr val="tx1"/>
                </a:solidFill>
                <a:effectLst/>
                <a:latin typeface="+mn-lt"/>
                <a:ea typeface="+mn-ea"/>
                <a:cs typeface="+mn-cs"/>
              </a:rPr>
              <a:t>様々なソーシャル・ウエブが人間や文化に強い影響を及ぼし、人間関係はデジタル化した。</a:t>
            </a:r>
          </a:p>
          <a:p>
            <a:pPr fontAlgn="base"/>
            <a:r>
              <a:rPr kumimoji="1" lang="ja-JP" altLang="en-US" sz="1200" b="0" i="0" kern="1200" dirty="0">
                <a:solidFill>
                  <a:schemeClr val="tx1"/>
                </a:solidFill>
                <a:effectLst/>
                <a:latin typeface="+mn-lt"/>
                <a:ea typeface="+mn-ea"/>
                <a:cs typeface="+mn-cs"/>
              </a:rPr>
              <a:t>人間関係がデジタル化した世界で、企業だけがそれと無関係ではいられない。社内にサイロ化して閉じたシステムと、そこに記録されたデータだけでやっていけるわけがない。</a:t>
            </a:r>
          </a:p>
          <a:p>
            <a:pPr fontAlgn="base"/>
            <a:r>
              <a:rPr kumimoji="1" lang="ja-JP" altLang="en-US" sz="1200" b="0" i="0" kern="1200" dirty="0">
                <a:solidFill>
                  <a:schemeClr val="tx1"/>
                </a:solidFill>
                <a:effectLst/>
                <a:latin typeface="+mn-lt"/>
                <a:ea typeface="+mn-ea"/>
                <a:cs typeface="+mn-cs"/>
              </a:rPr>
              <a:t>ビジネスの成否は「</a:t>
            </a:r>
            <a:r>
              <a:rPr kumimoji="1" lang="en-US" altLang="ja-JP" sz="1200" b="0" i="0" kern="1200" dirty="0">
                <a:solidFill>
                  <a:schemeClr val="tx1"/>
                </a:solidFill>
                <a:effectLst/>
                <a:latin typeface="+mn-lt"/>
                <a:ea typeface="+mn-ea"/>
                <a:cs typeface="+mn-cs"/>
              </a:rPr>
              <a:t>Moment of Engagement</a:t>
            </a:r>
            <a:r>
              <a:rPr kumimoji="1" lang="ja-JP" altLang="en-US" sz="1200" b="0" i="0" kern="1200" dirty="0">
                <a:solidFill>
                  <a:schemeClr val="tx1"/>
                </a:solidFill>
                <a:effectLst/>
                <a:latin typeface="+mn-lt"/>
                <a:ea typeface="+mn-ea"/>
                <a:cs typeface="+mn-cs"/>
              </a:rPr>
              <a:t>（人と人がつながる瞬間）」に関われるかどうかで決まる。</a:t>
            </a:r>
          </a:p>
          <a:p>
            <a:pPr fontAlgn="base"/>
            <a:r>
              <a:rPr kumimoji="1" lang="ja-JP" altLang="en-US" sz="1200" b="0" i="0" kern="1200" dirty="0">
                <a:solidFill>
                  <a:schemeClr val="tx1"/>
                </a:solidFill>
                <a:effectLst/>
                <a:latin typeface="+mn-lt"/>
                <a:ea typeface="+mn-ea"/>
                <a:cs typeface="+mn-cs"/>
              </a:rPr>
              <a:t>これまで情報システムは、顧客へリーチし、その気にさせる役割はアナログな人間関係が担ってきました。そして顧客が製品やサービスを“買ってから”その手続きを処理し、結果のデータを格納する</a:t>
            </a:r>
            <a:r>
              <a:rPr kumimoji="1" lang="en-US" altLang="ja-JP" sz="1200" b="0" i="0" kern="1200" dirty="0">
                <a:solidFill>
                  <a:schemeClr val="tx1"/>
                </a:solidFill>
                <a:effectLst/>
                <a:latin typeface="+mn-lt"/>
                <a:ea typeface="+mn-ea"/>
                <a:cs typeface="+mn-cs"/>
              </a:rPr>
              <a:t>System of Record</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）に関心を持ってきました。</a:t>
            </a:r>
            <a:r>
              <a:rPr kumimoji="1" lang="en-US" altLang="ja-JP" sz="1200" b="0" i="0" kern="1200" dirty="0">
                <a:solidFill>
                  <a:schemeClr val="tx1"/>
                </a:solidFill>
                <a:effectLst/>
                <a:latin typeface="+mn-lt"/>
                <a:ea typeface="+mn-ea"/>
                <a:cs typeface="+mn-cs"/>
              </a:rPr>
              <a:t>ERP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SCM</a:t>
            </a:r>
            <a:r>
              <a:rPr kumimoji="1" lang="ja-JP" altLang="en-US" sz="1200" b="0" i="0" kern="1200" dirty="0">
                <a:solidFill>
                  <a:schemeClr val="tx1"/>
                </a:solidFill>
                <a:effectLst/>
                <a:latin typeface="+mn-lt"/>
                <a:ea typeface="+mn-ea"/>
                <a:cs typeface="+mn-cs"/>
              </a:rPr>
              <a:t>、販売管理などのシステムがそれに該当します。</a:t>
            </a:r>
          </a:p>
          <a:p>
            <a:pPr fontAlgn="base"/>
            <a:r>
              <a:rPr kumimoji="1" lang="ja-JP" altLang="en-US" sz="1200" b="0" i="0" kern="1200" dirty="0">
                <a:solidFill>
                  <a:schemeClr val="tx1"/>
                </a:solidFill>
                <a:effectLst/>
                <a:latin typeface="+mn-lt"/>
                <a:ea typeface="+mn-ea"/>
                <a:cs typeface="+mn-cs"/>
              </a:rPr>
              <a:t>しかし、人間関係がデジタル化すれば、顧客接点もデジタル化します。そうなれば、顧客に製品やサービスを“いかに買ってもらうか”をデジタル化しなくてはなりません。</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）とは、そのためのシステムであり、その重要性が増していると言うのです。</a:t>
            </a:r>
            <a:r>
              <a:rPr kumimoji="1" lang="en-US" altLang="ja-JP" sz="1200" b="0" i="0" kern="1200" dirty="0">
                <a:solidFill>
                  <a:schemeClr val="tx1"/>
                </a:solidFill>
                <a:effectLst/>
                <a:latin typeface="+mn-lt"/>
                <a:ea typeface="+mn-ea"/>
                <a:cs typeface="+mn-cs"/>
              </a:rPr>
              <a:t>CRM</a:t>
            </a:r>
            <a:r>
              <a:rPr kumimoji="1" lang="ja-JP" altLang="en-US" sz="1200" b="0" i="0" kern="1200" dirty="0">
                <a:solidFill>
                  <a:schemeClr val="tx1"/>
                </a:solidFill>
                <a:effectLst/>
                <a:latin typeface="+mn-lt"/>
                <a:ea typeface="+mn-ea"/>
                <a:cs typeface="+mn-cs"/>
              </a:rPr>
              <a:t>、マーケティング・オートメーション、オンライン・ショップなどがこれに当たります。</a:t>
            </a:r>
          </a:p>
          <a:p>
            <a:pPr fontAlgn="base"/>
            <a:r>
              <a:rPr kumimoji="1" lang="ja-JP" altLang="en-US" sz="1200" b="0" i="0" kern="1200" dirty="0">
                <a:solidFill>
                  <a:schemeClr val="tx1"/>
                </a:solidFill>
                <a:effectLst/>
                <a:latin typeface="+mn-lt"/>
                <a:ea typeface="+mn-ea"/>
                <a:cs typeface="+mn-cs"/>
              </a:rPr>
              <a:t>両者に求められる価値の重心は異なります。</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では手続きがいつでも確実に処理され正確にデータを格納する</a:t>
            </a:r>
            <a:r>
              <a:rPr kumimoji="1" lang="ja-JP" altLang="en-US" sz="1200" b="1" i="0" u="sng" kern="1200" dirty="0">
                <a:solidFill>
                  <a:schemeClr val="tx1"/>
                </a:solidFill>
                <a:effectLst/>
                <a:latin typeface="+mn-lt"/>
                <a:ea typeface="+mn-ea"/>
                <a:cs typeface="+mn-cs"/>
              </a:rPr>
              <a:t>安定性</a:t>
            </a:r>
            <a:r>
              <a:rPr kumimoji="1" lang="ja-JP" altLang="en-US" sz="1200" b="0" i="0" kern="1200" dirty="0">
                <a:solidFill>
                  <a:schemeClr val="tx1"/>
                </a:solidFill>
                <a:effectLst/>
                <a:latin typeface="+mn-lt"/>
                <a:ea typeface="+mn-ea"/>
                <a:cs typeface="+mn-cs"/>
              </a:rPr>
              <a:t>が重要になります。一方</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では、ビジネス環境の変化に柔軟・迅速に適応でできる</a:t>
            </a:r>
            <a:r>
              <a:rPr kumimoji="1" lang="ja-JP" altLang="en-US" sz="1200" b="1" i="0" u="sng" kern="1200" dirty="0">
                <a:solidFill>
                  <a:schemeClr val="tx1"/>
                </a:solidFill>
                <a:effectLst/>
                <a:latin typeface="+mn-lt"/>
                <a:ea typeface="+mn-ea"/>
                <a:cs typeface="+mn-cs"/>
              </a:rPr>
              <a:t>スピード</a:t>
            </a:r>
            <a:r>
              <a:rPr kumimoji="1" lang="ja-JP" altLang="en-US" sz="1200" b="0" i="0" kern="1200" dirty="0">
                <a:solidFill>
                  <a:schemeClr val="tx1"/>
                </a:solidFill>
                <a:effectLst/>
                <a:latin typeface="+mn-lt"/>
                <a:ea typeface="+mn-ea"/>
                <a:cs typeface="+mn-cs"/>
              </a:rPr>
              <a:t>が重要となります。これは、システム機能の違いだけではありません。それぞれのシステムに関わる開発や運用のあり方に関わるもので、思想や文化の違いにも及びます。</a:t>
            </a:r>
          </a:p>
          <a:p>
            <a:pPr fontAlgn="base"/>
            <a:r>
              <a:rPr kumimoji="1" lang="ja-JP" altLang="en-US" sz="1200" b="0" i="0" kern="1200" dirty="0">
                <a:solidFill>
                  <a:schemeClr val="tx1"/>
                </a:solidFill>
                <a:effectLst/>
                <a:latin typeface="+mn-lt"/>
                <a:ea typeface="+mn-ea"/>
                <a:cs typeface="+mn-cs"/>
              </a:rPr>
              <a:t>デジタルな人間関係が大きな比重を占めるようになったことで、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で顧客にリーチし購買に結びつけ、</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で購買手続きをストレスなく迅速、正確に処理しデータを記憶するといった連係が重要になってきます。もはや、企業の情報システムは</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だけでは成り立たず、</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への取り組みを進めなくてはならないというわけです。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154113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85558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バイモーダル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の時代にどのように人材をシフトさせればいいのか</a:t>
            </a:r>
          </a:p>
          <a:p>
            <a:r>
              <a:rPr kumimoji="1" lang="ja-JP" altLang="ja-JP" sz="1200" kern="1200" dirty="0">
                <a:solidFill>
                  <a:schemeClr val="tx1"/>
                </a:solidFill>
                <a:effectLst/>
                <a:latin typeface="+mn-lt"/>
                <a:ea typeface="+mn-ea"/>
                <a:cs typeface="+mn-cs"/>
              </a:rPr>
              <a:t>ガートナーは、情報システムを、その特性応じて「モード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」と「モード２」に分類しています。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モード</a:t>
            </a:r>
            <a:r>
              <a:rPr kumimoji="1" lang="en-US" altLang="ja-JP" sz="1200" b="1" u="sng"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：変化が少なく、確実性、安定性を重視する領域のシステム</a:t>
            </a:r>
          </a:p>
          <a:p>
            <a:r>
              <a:rPr kumimoji="1" lang="ja-JP" altLang="ja-JP" sz="1200" kern="1200" dirty="0">
                <a:solidFill>
                  <a:schemeClr val="tx1"/>
                </a:solidFill>
                <a:effectLst/>
                <a:latin typeface="+mn-lt"/>
                <a:ea typeface="+mn-ea"/>
                <a:cs typeface="+mn-cs"/>
              </a:rPr>
              <a:t>そこそこ（</a:t>
            </a:r>
            <a:r>
              <a:rPr kumimoji="1" lang="en-US" altLang="ja-JP" sz="1200" kern="1200" dirty="0">
                <a:solidFill>
                  <a:schemeClr val="tx1"/>
                </a:solidFill>
                <a:effectLst/>
                <a:latin typeface="+mn-lt"/>
                <a:ea typeface="+mn-ea"/>
                <a:cs typeface="+mn-cs"/>
              </a:rPr>
              <a:t>Good Enough</a:t>
            </a:r>
            <a:r>
              <a:rPr kumimoji="1" lang="ja-JP" altLang="ja-JP" sz="1200" kern="1200" dirty="0">
                <a:solidFill>
                  <a:schemeClr val="tx1"/>
                </a:solidFill>
                <a:effectLst/>
                <a:latin typeface="+mn-lt"/>
                <a:ea typeface="+mn-ea"/>
                <a:cs typeface="+mn-cs"/>
              </a:rPr>
              <a:t>）</a:t>
            </a:r>
          </a:p>
          <a:p>
            <a:r>
              <a:rPr kumimoji="1" lang="ja-JP" altLang="ja-JP" sz="1200" b="1" u="sng" kern="1200" dirty="0">
                <a:solidFill>
                  <a:schemeClr val="tx1"/>
                </a:solidFill>
                <a:effectLst/>
                <a:latin typeface="+mn-lt"/>
                <a:ea typeface="+mn-ea"/>
                <a:cs typeface="+mn-cs"/>
              </a:rPr>
              <a:t>モード</a:t>
            </a:r>
            <a:r>
              <a:rPr kumimoji="1" lang="en-US" altLang="ja-JP" sz="1200" b="1" u="sng"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：開発・改善のスピードや「使いやすさ」などを重視するシステ</a:t>
            </a:r>
          </a:p>
          <a:p>
            <a:r>
              <a:rPr kumimoji="1" lang="ja-JP" altLang="ja-JP" sz="1200" kern="1200" dirty="0">
                <a:solidFill>
                  <a:schemeClr val="tx1"/>
                </a:solidFill>
                <a:effectLst/>
                <a:latin typeface="+mn-lt"/>
                <a:ea typeface="+mn-ea"/>
                <a:cs typeface="+mn-cs"/>
              </a:rPr>
              <a:t>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のシステムは、効率化によるコスト削減を目指す場合が多く、人事や会計、生産管理などの機関系業務が中心となります。そして、次の要件を満たすことが求められます。</a:t>
            </a:r>
          </a:p>
          <a:p>
            <a:r>
              <a:rPr kumimoji="1" lang="ja-JP" altLang="ja-JP" sz="1200" kern="1200" dirty="0">
                <a:solidFill>
                  <a:schemeClr val="tx1"/>
                </a:solidFill>
                <a:effectLst/>
                <a:latin typeface="+mn-lt"/>
                <a:ea typeface="+mn-ea"/>
                <a:cs typeface="+mn-cs"/>
              </a:rPr>
              <a:t>そこそこ（</a:t>
            </a:r>
            <a:r>
              <a:rPr kumimoji="1" lang="en-US" altLang="ja-JP" sz="1200" kern="1200" dirty="0">
                <a:solidFill>
                  <a:schemeClr val="tx1"/>
                </a:solidFill>
                <a:effectLst/>
                <a:latin typeface="+mn-lt"/>
                <a:ea typeface="+mn-ea"/>
                <a:cs typeface="+mn-cs"/>
              </a:rPr>
              <a:t>Good Enough</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速い・俊敏</a:t>
            </a:r>
          </a:p>
          <a:p>
            <a:r>
              <a:rPr kumimoji="1" lang="ja-JP" altLang="ja-JP" sz="1200" kern="1200" dirty="0">
                <a:solidFill>
                  <a:schemeClr val="tx1"/>
                </a:solidFill>
                <a:effectLst/>
                <a:latin typeface="+mn-lt"/>
                <a:ea typeface="+mn-ea"/>
                <a:cs typeface="+mn-cs"/>
              </a:rPr>
              <a:t>低いコスト</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価格</a:t>
            </a:r>
          </a:p>
          <a:p>
            <a:r>
              <a:rPr kumimoji="1" lang="ja-JP" altLang="ja-JP" sz="1200" kern="1200" dirty="0">
                <a:solidFill>
                  <a:schemeClr val="tx1"/>
                </a:solidFill>
                <a:effectLst/>
                <a:latin typeface="+mn-lt"/>
                <a:ea typeface="+mn-ea"/>
                <a:cs typeface="+mn-cs"/>
              </a:rPr>
              <a:t>便利で迅速なサポート</a:t>
            </a:r>
          </a:p>
          <a:p>
            <a:r>
              <a:rPr kumimoji="1" lang="ja-JP" altLang="ja-JP" sz="1200" kern="1200" dirty="0">
                <a:solidFill>
                  <a:schemeClr val="tx1"/>
                </a:solidFill>
                <a:effectLst/>
                <a:latin typeface="+mn-lt"/>
                <a:ea typeface="+mn-ea"/>
                <a:cs typeface="+mn-cs"/>
              </a:rPr>
              <a:t>高い満足（わかりやすい、できる、楽しい）</a:t>
            </a:r>
          </a:p>
          <a:p>
            <a:r>
              <a:rPr kumimoji="1" lang="ja-JP" altLang="ja-JP" sz="1200" kern="1200" dirty="0">
                <a:solidFill>
                  <a:schemeClr val="tx1"/>
                </a:solidFill>
                <a:effectLst/>
                <a:latin typeface="+mn-lt"/>
                <a:ea typeface="+mn-ea"/>
                <a:cs typeface="+mn-cs"/>
              </a:rPr>
              <a:t>一方、モード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は、差別化による競争力強化と収益の拡大を目指す場合が多く、</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と一体化したデジタル・ビジネスや顧客とのコミュニケーションが必要なサービスが中心となります。そして、次の要件を満たすことが求められます。</a:t>
            </a:r>
          </a:p>
          <a:p>
            <a:r>
              <a:rPr kumimoji="1" lang="ja-JP" altLang="ja-JP" sz="1200" kern="1200" dirty="0">
                <a:solidFill>
                  <a:schemeClr val="tx1"/>
                </a:solidFill>
                <a:effectLst/>
                <a:latin typeface="+mn-lt"/>
                <a:ea typeface="+mn-ea"/>
                <a:cs typeface="+mn-cs"/>
              </a:rPr>
              <a:t>高品質・安定稼働</a:t>
            </a:r>
          </a:p>
          <a:p>
            <a:r>
              <a:rPr kumimoji="1" lang="ja-JP" altLang="ja-JP" sz="1200" kern="1200" dirty="0">
                <a:solidFill>
                  <a:schemeClr val="tx1"/>
                </a:solidFill>
                <a:effectLst/>
                <a:latin typeface="+mn-lt"/>
                <a:ea typeface="+mn-ea"/>
                <a:cs typeface="+mn-cs"/>
              </a:rPr>
              <a:t>着実・正確</a:t>
            </a:r>
          </a:p>
          <a:p>
            <a:r>
              <a:rPr kumimoji="1" lang="ja-JP" altLang="ja-JP" sz="1200" kern="1200" dirty="0">
                <a:solidFill>
                  <a:schemeClr val="tx1"/>
                </a:solidFill>
                <a:effectLst/>
                <a:latin typeface="+mn-lt"/>
                <a:ea typeface="+mn-ea"/>
                <a:cs typeface="+mn-cs"/>
              </a:rPr>
              <a:t>高いコスト</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価格</a:t>
            </a:r>
          </a:p>
          <a:p>
            <a:r>
              <a:rPr kumimoji="1" lang="ja-JP" altLang="ja-JP" sz="1200" kern="1200" dirty="0">
                <a:solidFill>
                  <a:schemeClr val="tx1"/>
                </a:solidFill>
                <a:effectLst/>
                <a:latin typeface="+mn-lt"/>
                <a:ea typeface="+mn-ea"/>
                <a:cs typeface="+mn-cs"/>
              </a:rPr>
              <a:t>手厚いサポート</a:t>
            </a:r>
          </a:p>
          <a:p>
            <a:r>
              <a:rPr kumimoji="1" lang="ja-JP" altLang="ja-JP" sz="1200" kern="1200" dirty="0">
                <a:solidFill>
                  <a:schemeClr val="tx1"/>
                </a:solidFill>
                <a:effectLst/>
                <a:latin typeface="+mn-lt"/>
                <a:ea typeface="+mn-ea"/>
                <a:cs typeface="+mn-cs"/>
              </a:rPr>
              <a:t>高い満足（安全・安心）</a:t>
            </a:r>
          </a:p>
          <a:p>
            <a:r>
              <a:rPr kumimoji="1" lang="ja-JP" altLang="ja-JP" sz="1200" kern="1200" dirty="0">
                <a:solidFill>
                  <a:schemeClr val="tx1"/>
                </a:solidFill>
                <a:effectLst/>
                <a:latin typeface="+mn-lt"/>
                <a:ea typeface="+mn-ea"/>
                <a:cs typeface="+mn-cs"/>
              </a:rPr>
              <a:t>この両者は併存し、お互いに連携することになりますから、どちらか一方だけに対応すればいいと言うことではありません。ただ、ユーザー企業の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への期待は、モード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からモード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へのシフトがすすみつつあることも、考慮しなければなりません。つまり、モード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に関わるビジネスで収益を上げられるうちに、モード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への取り組みを進め、人材の再配置やスキルの転換を推し進めてゆくことが必要となります。</a:t>
            </a:r>
          </a:p>
          <a:p>
            <a:r>
              <a:rPr kumimoji="1" lang="ja-JP" altLang="ja-JP" sz="1200" kern="1200" dirty="0">
                <a:solidFill>
                  <a:schemeClr val="tx1"/>
                </a:solidFill>
                <a:effectLst/>
                <a:latin typeface="+mn-lt"/>
                <a:ea typeface="+mn-ea"/>
                <a:cs typeface="+mn-cs"/>
              </a:rPr>
              <a:t>その際に注意すべきは、業務要件を確実に固め、要求仕様通りシステムを開発する従来のモード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やり方が、モード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ではそのまま通用しないことです。</a:t>
            </a:r>
          </a:p>
          <a:p>
            <a:r>
              <a:rPr kumimoji="1" lang="ja-JP" altLang="ja-JP" sz="1200" kern="1200" dirty="0">
                <a:solidFill>
                  <a:schemeClr val="tx1"/>
                </a:solidFill>
                <a:effectLst/>
                <a:latin typeface="+mn-lt"/>
                <a:ea typeface="+mn-ea"/>
                <a:cs typeface="+mn-cs"/>
              </a:rPr>
              <a:t>不確実性の高まるビジネス環境において、事前に要件を完全に固めることはできません。そのような状況にあっても現場のニーズに臨機応変に対応し、俊敏・迅速に開発や変更の要求に応えなくてはなりません。そのためには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を積極的に取り入れ、この状況に対応するしかありません。モード</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では、「現場の要求は中長期的に変わらない」ことを前提に要求仕様を固めますから、ビジネスの現場と開発を一旦切り離して作業を進めることも可能です。しかし、変化を許容するモード</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の対象となるシステムは、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とビジネスの一体化がすすんでいることもあり、ビジネスの現場とシステムの開発は密であることが求められます。そして、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の立場からビジネスへの提案をしてゆくことが、これまでに増して求められるようになります。つまり、ビジネスの成功にどう貢献すればいいのかを</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の立場で考え、そのゴールを業務の現場と共有して開発や保守、運用をすすめてゆかなければならないのです。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3157580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このモード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の違いについて、セゾン情報システム・</a:t>
            </a:r>
            <a:r>
              <a:rPr kumimoji="1" lang="en-US" altLang="ja-JP" sz="1200" b="0" i="0" kern="1200" dirty="0">
                <a:solidFill>
                  <a:schemeClr val="tx1"/>
                </a:solidFill>
                <a:effectLst/>
                <a:latin typeface="+mn-lt"/>
                <a:ea typeface="+mn-ea"/>
                <a:cs typeface="+mn-cs"/>
              </a:rPr>
              <a:t>CTO</a:t>
            </a:r>
            <a:r>
              <a:rPr kumimoji="1" lang="ja-JP" altLang="en-US" sz="1200" b="0" i="0" kern="1200" dirty="0">
                <a:solidFill>
                  <a:schemeClr val="tx1"/>
                </a:solidFill>
                <a:effectLst/>
                <a:latin typeface="+mn-lt"/>
                <a:ea typeface="+mn-ea"/>
                <a:cs typeface="+mn-cs"/>
              </a:rPr>
              <a:t>である小野和俊氏がわかりやすく整理されていました。</a:t>
            </a:r>
            <a:r>
              <a:rPr kumimoji="1" lang="ja-JP" altLang="en-US" sz="1200" b="0" i="0" u="none" strike="noStrike" kern="1200" dirty="0">
                <a:solidFill>
                  <a:schemeClr val="tx1"/>
                </a:solidFill>
                <a:effectLst/>
                <a:latin typeface="+mn-lt"/>
                <a:ea typeface="+mn-ea"/>
                <a:cs typeface="+mn-cs"/>
                <a:hlinkClick r:id="rId3"/>
              </a:rPr>
              <a:t>これを参考に</a:t>
            </a:r>
            <a:r>
              <a:rPr kumimoji="1" lang="ja-JP" altLang="en-US" sz="1200" b="0" i="0" kern="1200" dirty="0">
                <a:solidFill>
                  <a:schemeClr val="tx1"/>
                </a:solidFill>
                <a:effectLst/>
                <a:latin typeface="+mn-lt"/>
                <a:ea typeface="+mn-ea"/>
                <a:cs typeface="+mn-cs"/>
              </a:rPr>
              <a:t>私なりに少し手を加えたのが次のチャートです。</a:t>
            </a:r>
          </a:p>
          <a:p>
            <a:pPr fontAlgn="base"/>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はどちらか一方あればいいということではなく、</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や</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の関係のように、ともに必要な存在です。しかし、「モード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落ち着きなくチャラチャラした無責任で軽い存在だと煙たがる</a:t>
            </a:r>
            <a:r>
              <a:rPr kumimoji="1" lang="ja-JP" altLang="en-US" sz="1200" b="0" i="0" kern="1200" dirty="0">
                <a:solidFill>
                  <a:schemeClr val="tx1"/>
                </a:solidFill>
                <a:effectLst/>
                <a:latin typeface="+mn-lt"/>
                <a:ea typeface="+mn-ea"/>
                <a:cs typeface="+mn-cs"/>
              </a:rPr>
              <a:t>」一方で、「モード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古臭く動きが遅い足手まといの恐竜の化石のように感じてしまう</a:t>
            </a:r>
            <a:r>
              <a:rPr kumimoji="1" lang="ja-JP" altLang="en-US" sz="1200" b="0" i="0" kern="1200" dirty="0">
                <a:solidFill>
                  <a:schemeClr val="tx1"/>
                </a:solidFill>
                <a:effectLst/>
                <a:latin typeface="+mn-lt"/>
                <a:ea typeface="+mn-ea"/>
                <a:cs typeface="+mn-cs"/>
              </a:rPr>
              <a:t>」とも小野氏は指摘しています。</a:t>
            </a: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1633390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いずれにしろ、</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と</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これからの情報システムは、両者の共存・連係が必要です。このような関係をガートナーは「バイモーダル」と呼んでいます。しかし、両者は思想や文化の違いから対立が起きやすく、同じ組織に閉じ込めておくことは難しいため、独立した組織あるいは別会社とするほうが現実的だとも述べています。そして、双方に敬意を払いつつ間を取り持ち、調整を行うための役割として「ガーディアン」を置くことを提唱しています。</a:t>
            </a:r>
          </a:p>
          <a:p>
            <a:pPr fontAlgn="base"/>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ビジネスにも同様の視点を持ち込むべきです。つまり、異なる価値を提供する２つの組織を、業績評価も基準も変えて、それぞれに独立させ、お客様のニーズに応じ、両者を組み合わせて提供する「新たなシステム・インテグレーション・ビジネス」の提供へと、自らの役割を進化させては如何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1141490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12</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pPr eaLnBrk="1" hangingPunct="1"/>
            <a:endParaRPr lang="ja-JP" altLang="en-US" dirty="0"/>
          </a:p>
        </p:txBody>
      </p:sp>
    </p:spTree>
    <p:extLst>
      <p:ext uri="{BB962C8B-B14F-4D97-AF65-F5344CB8AC3E}">
        <p14:creationId xmlns:p14="http://schemas.microsoft.com/office/powerpoint/2010/main" val="3254281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563949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SDI</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道路や鉄道、電気や電話、病院や学校など、私たちの生活や社会を維持する基盤を、インフラストラクチャー（インフラ）と呼んでいます。</a:t>
            </a:r>
          </a:p>
          <a:p>
            <a:r>
              <a:rPr kumimoji="1" lang="ja-JP" altLang="ja-JP" sz="1200" kern="1200" dirty="0">
                <a:solidFill>
                  <a:schemeClr val="tx1"/>
                </a:solidFill>
                <a:effectLst/>
                <a:latin typeface="+mn-lt"/>
                <a:ea typeface="+mn-ea"/>
                <a:cs typeface="+mn-cs"/>
              </a:rPr>
              <a:t>クラウドやモバイルなど、</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サービスも、業務を処理するサーバー、データを保管するストレージ、通信を担うネットワーク機器、これらを設置するデータセンターなどの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インフラに支えられています。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インフラは、従来、</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サービス毎に、個別に調達・構築するものでした。しかし、このやり方では、変化の激しくなった市場に即応することはできません。また、不確実なビジネスの先行きを見通すことも難しく、必要となる機能や規模を予測することも困難で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の需要が衰えることはありません。一方で、需要が読めないままの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インフラの調達・構築は、これまでに無く大きなリスクを伴うようになりました。</a:t>
            </a:r>
          </a:p>
          <a:p>
            <a:r>
              <a:rPr kumimoji="1" lang="ja-JP" altLang="ja-JP" sz="1200" kern="1200" dirty="0">
                <a:solidFill>
                  <a:schemeClr val="tx1"/>
                </a:solidFill>
                <a:effectLst/>
                <a:latin typeface="+mn-lt"/>
                <a:ea typeface="+mn-ea"/>
                <a:cs typeface="+mn-cs"/>
              </a:rPr>
              <a:t>この状況を打破する技術として「仮想化」が注目されています。予め標準的な構成の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インフラを用意しておけば、そこから必要となるシステム資源を取り出し、自由に調達・構成できるソフトウェア技術のことです。</a:t>
            </a:r>
          </a:p>
          <a:p>
            <a:r>
              <a:rPr kumimoji="1" lang="ja-JP" altLang="ja-JP" sz="1200" kern="1200" dirty="0">
                <a:solidFill>
                  <a:schemeClr val="tx1"/>
                </a:solidFill>
                <a:effectLst/>
                <a:latin typeface="+mn-lt"/>
                <a:ea typeface="+mn-ea"/>
                <a:cs typeface="+mn-cs"/>
              </a:rPr>
              <a:t>インフラを構成する全てのハードウェア資源に「仮想化」の技術を使えば、「ソフトウェアでシステム構成を設定、定義できるインフラ」が出来上がります。このようなインフラを「</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Infrastructure</a:t>
            </a:r>
            <a:r>
              <a:rPr kumimoji="1" lang="ja-JP" altLang="ja-JP" sz="1200" kern="1200" dirty="0">
                <a:solidFill>
                  <a:schemeClr val="tx1"/>
                </a:solidFill>
                <a:effectLst/>
                <a:latin typeface="+mn-lt"/>
                <a:ea typeface="+mn-ea"/>
                <a:cs typeface="+mn-cs"/>
              </a:rPr>
              <a:t>）」と言います。</a:t>
            </a:r>
          </a:p>
          <a:p>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を使えば、サーバー、ストレージ、ネットワークのハードウェア、それ設置する設備、安定して稼働させる運用を気にすることなく、必要な時に、必要な構成で、その能力や機能を使えるようになります。これにより、</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インフラの調達や構築に掛かる時間は大幅に削減され、変更にも即応できるようになるのです。</a:t>
            </a:r>
          </a:p>
          <a:p>
            <a:r>
              <a:rPr kumimoji="1" lang="ja-JP" altLang="ja-JP" sz="1200" kern="1200" dirty="0">
                <a:solidFill>
                  <a:schemeClr val="tx1"/>
                </a:solidFill>
                <a:effectLst/>
                <a:latin typeface="+mn-lt"/>
                <a:ea typeface="+mn-ea"/>
                <a:cs typeface="+mn-cs"/>
              </a:rPr>
              <a:t>このような</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を個々の企業で個別に構築することもできますが、それでは、各企業が膨大な設備投資を担わなくてはなりません。ならば、この</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を複数の企業で共用すればいいわけです。例えば、私たちが電気を使うとき、発電所の設備や運用を気にすることがないように、そして、使った分を電気料金のように支払えているのと同じように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インフラを使えれば、個々の企業が個別に大きな設備投資をしなくてもすみます。</a:t>
            </a:r>
          </a:p>
          <a:p>
            <a:r>
              <a:rPr kumimoji="1" lang="ja-JP" altLang="ja-JP" sz="1200" kern="1200" dirty="0">
                <a:solidFill>
                  <a:schemeClr val="tx1"/>
                </a:solidFill>
                <a:effectLst/>
                <a:latin typeface="+mn-lt"/>
                <a:ea typeface="+mn-ea"/>
                <a:cs typeface="+mn-cs"/>
              </a:rPr>
              <a:t>そこで、</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に、システム資源の使った分を計測し課金する機能や容易に使いこなすためのメニューを用意したサービスが登場しています。それが、パブリック・クラウドのひとつである</a:t>
            </a:r>
            <a:r>
              <a:rPr kumimoji="1" lang="en-US" altLang="ja-JP" sz="1200" kern="1200" dirty="0" err="1">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Infrastructure as a Service</a:t>
            </a:r>
            <a:r>
              <a:rPr kumimoji="1" lang="ja-JP" altLang="ja-JP" sz="1200" kern="1200" dirty="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Amazon Web Services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コミュニケーションズの</a:t>
            </a:r>
            <a:r>
              <a:rPr kumimoji="1" lang="en-US" altLang="ja-JP" sz="1200" kern="1200" dirty="0" err="1">
                <a:solidFill>
                  <a:schemeClr val="tx1"/>
                </a:solidFill>
                <a:effectLst/>
                <a:latin typeface="+mn-lt"/>
                <a:ea typeface="+mn-ea"/>
                <a:cs typeface="+mn-cs"/>
              </a:rPr>
              <a:t>cloudn</a:t>
            </a:r>
            <a:r>
              <a:rPr kumimoji="1" lang="ja-JP" altLang="ja-JP" sz="1200" kern="1200" dirty="0">
                <a:solidFill>
                  <a:schemeClr val="tx1"/>
                </a:solidFill>
                <a:effectLst/>
                <a:latin typeface="+mn-lt"/>
                <a:ea typeface="+mn-ea"/>
                <a:cs typeface="+mn-cs"/>
              </a:rPr>
              <a:t>（クラウド・エヌ）、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SoftLayer</a:t>
            </a:r>
            <a:r>
              <a:rPr kumimoji="1" lang="ja-JP" altLang="ja-JP" sz="1200" kern="1200" dirty="0">
                <a:solidFill>
                  <a:schemeClr val="tx1"/>
                </a:solidFill>
                <a:effectLst/>
                <a:latin typeface="+mn-lt"/>
                <a:ea typeface="+mn-ea"/>
                <a:cs typeface="+mn-cs"/>
              </a:rPr>
              <a:t>などがこのサービスです。</a:t>
            </a:r>
          </a:p>
          <a:p>
            <a:r>
              <a:rPr kumimoji="1" lang="ja-JP" altLang="ja-JP" sz="1200" kern="1200" dirty="0">
                <a:solidFill>
                  <a:schemeClr val="tx1"/>
                </a:solidFill>
                <a:effectLst/>
                <a:latin typeface="+mn-lt"/>
                <a:ea typeface="+mn-ea"/>
                <a:cs typeface="+mn-cs"/>
              </a:rPr>
              <a:t>もちろん、個別の構成や運用にこだわる企業は、独自に</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を構築する場合もあります。このような仕組みをプライベート・クラウドと呼びます。そして、そんなふたつの</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を組み合わせて、コストパフォーマンスの高い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インフラを構築しようというという使い方もあります。これをハイブリッド・クラウドと呼んでいます。</a:t>
            </a:r>
          </a:p>
          <a:p>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は、こんなクラウド・コンピューティングを支える技術でもあるのです。</a:t>
            </a:r>
          </a:p>
          <a:p>
            <a:br>
              <a:rPr kumimoji="1" lang="ja-JP"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319720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マイクロサービス、コンテナ、サーバーレス、イベント・ドリブン、</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この５つの言葉が、これまでの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a:solidFill>
                  <a:schemeClr val="tx1"/>
                </a:solidFill>
                <a:effectLst/>
                <a:latin typeface="+mn-lt"/>
                <a:ea typeface="+mn-ea"/>
                <a:cs typeface="+mn-cs"/>
              </a:rPr>
              <a:t>前者の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の一体化さらには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つの言葉を組み合わせることで実現できます。</a:t>
            </a:r>
          </a:p>
          <a:p>
            <a:r>
              <a:rPr kumimoji="1" lang="ja-JP" altLang="ja-JP" sz="1200" kern="1200" dirty="0">
                <a:solidFill>
                  <a:schemeClr val="tx1"/>
                </a:solidFill>
                <a:effectLst/>
                <a:latin typeface="+mn-lt"/>
                <a:ea typeface="+mn-ea"/>
                <a:cs typeface="+mn-cs"/>
              </a:rPr>
              <a:t>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も同じ文脈の中で捉える必要があるでしょう。つまり、両者は共に、</a:t>
            </a:r>
            <a:r>
              <a:rPr kumimoji="1" lang="ja-JP" altLang="ja-JP" sz="1200" b="1" u="sng" kern="1200" dirty="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a:solidFill>
                  <a:schemeClr val="tx1"/>
                </a:solidFill>
                <a:effectLst/>
                <a:latin typeface="+mn-lt"/>
                <a:ea typeface="+mn-ea"/>
                <a:cs typeface="+mn-cs"/>
              </a:rPr>
              <a:t>だといえるでしょう。</a:t>
            </a:r>
          </a:p>
          <a:p>
            <a:r>
              <a:rPr kumimoji="1" lang="ja-JP" altLang="ja-JP" sz="1200" kern="1200" dirty="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a:solidFill>
                  <a:schemeClr val="tx1"/>
                </a:solidFill>
                <a:effectLst/>
                <a:latin typeface="+mn-lt"/>
                <a:ea typeface="+mn-ea"/>
                <a:cs typeface="+mn-cs"/>
              </a:rPr>
              <a:t>この変化の最前線に立たされているのが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つの言葉やアジャイル開発／</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a:solidFill>
                  <a:schemeClr val="tx1"/>
                </a:solidFill>
                <a:effectLst/>
                <a:latin typeface="+mn-lt"/>
                <a:ea typeface="+mn-ea"/>
                <a:cs typeface="+mn-cs"/>
              </a:rPr>
              <a:t>「いつまで、いままでのやり方が通用するのでしょうか？」</a:t>
            </a:r>
          </a:p>
          <a:p>
            <a:r>
              <a:rPr kumimoji="1" lang="ja-JP" altLang="ja-JP" sz="1200" kern="1200" dirty="0">
                <a:solidFill>
                  <a:schemeClr val="tx1"/>
                </a:solidFill>
                <a:effectLst/>
                <a:latin typeface="+mn-lt"/>
                <a:ea typeface="+mn-ea"/>
                <a:cs typeface="+mn-cs"/>
              </a:rPr>
              <a:t>お客様が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に関わるビジネスは、その変化が極めて速く、また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を提案し構築する仕事は、お客様の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a:solidFill>
                  <a:schemeClr val="tx1"/>
                </a:solidFill>
                <a:effectLst/>
                <a:latin typeface="+mn-lt"/>
                <a:ea typeface="+mn-ea"/>
                <a:cs typeface="+mn-cs"/>
              </a:rPr>
              <a:t>冒頭に示した「</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つの言葉」や「デジタル・トランスフォーメーション」だけではありません。いま</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451272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56506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323674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45323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34.png"/><Relationship Id="rId17" Type="http://schemas.openxmlformats.org/officeDocument/2006/relationships/image" Target="../media/image38.png"/><Relationship Id="rId2" Type="http://schemas.openxmlformats.org/officeDocument/2006/relationships/image" Target="../media/image20.png"/><Relationship Id="rId16"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24.png"/><Relationship Id="rId15" Type="http://schemas.openxmlformats.org/officeDocument/2006/relationships/image" Target="../media/image36.png"/><Relationship Id="rId10" Type="http://schemas.openxmlformats.org/officeDocument/2006/relationships/image" Target="../media/image14.tmp"/><Relationship Id="rId4" Type="http://schemas.openxmlformats.org/officeDocument/2006/relationships/image" Target="../media/image23.png"/><Relationship Id="rId9" Type="http://schemas.openxmlformats.org/officeDocument/2006/relationships/image" Target="../media/image32.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tiff"/><Relationship Id="rId7" Type="http://schemas.openxmlformats.org/officeDocument/2006/relationships/image" Target="../media/image49.tiff"/><Relationship Id="rId2" Type="http://schemas.openxmlformats.org/officeDocument/2006/relationships/image" Target="../media/image44.tiff"/><Relationship Id="rId1" Type="http://schemas.openxmlformats.org/officeDocument/2006/relationships/slideLayout" Target="../slideLayouts/slideLayout6.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tiff"/><Relationship Id="rId7" Type="http://schemas.openxmlformats.org/officeDocument/2006/relationships/image" Target="../media/image57.tiff"/><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tiff"/><Relationship Id="rId5" Type="http://schemas.openxmlformats.org/officeDocument/2006/relationships/image" Target="../media/image55.tiff"/><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6.xml"/><Relationship Id="rId6" Type="http://schemas.openxmlformats.org/officeDocument/2006/relationships/image" Target="../media/image65.tiff"/><Relationship Id="rId5" Type="http://schemas.openxmlformats.org/officeDocument/2006/relationships/image" Target="../media/image64.tiff"/><Relationship Id="rId4" Type="http://schemas.openxmlformats.org/officeDocument/2006/relationships/image" Target="../media/image63.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4.tmp"/></Relationships>
</file>

<file path=ppt/slides/_rels/slide8.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6.xml"/><Relationship Id="rId6" Type="http://schemas.openxmlformats.org/officeDocument/2006/relationships/image" Target="../media/image18.tmp"/><Relationship Id="rId5" Type="http://schemas.openxmlformats.org/officeDocument/2006/relationships/image" Target="../media/image17.tmp"/><Relationship Id="rId4" Type="http://schemas.openxmlformats.org/officeDocument/2006/relationships/image" Target="../media/image14.tm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6"/>
          <p:cNvSpPr/>
          <p:nvPr/>
        </p:nvSpPr>
        <p:spPr>
          <a:xfrm>
            <a:off x="1" y="959723"/>
            <a:ext cx="9252518" cy="5805263"/>
          </a:xfrm>
          <a:prstGeom prst="ellipse">
            <a:avLst/>
          </a:prstGeom>
          <a:no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4" y="0"/>
            <a:ext cx="9194104" cy="6858000"/>
          </a:xfrm>
          <a:prstGeom prst="rect">
            <a:avLst/>
          </a:prstGeom>
        </p:spPr>
      </p:pic>
      <p:pic>
        <p:nvPicPr>
          <p:cNvPr id="12" name="図 11"/>
          <p:cNvPicPr>
            <a:picLocks noChangeAspect="1"/>
          </p:cNvPicPr>
          <p:nvPr/>
        </p:nvPicPr>
        <p:blipFill>
          <a:blip r:embed="rId4"/>
          <a:stretch>
            <a:fillRect/>
          </a:stretch>
        </p:blipFill>
        <p:spPr>
          <a:xfrm>
            <a:off x="7769086" y="6527927"/>
            <a:ext cx="1169553" cy="194926"/>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7709770" y="6262470"/>
            <a:ext cx="1378904" cy="261610"/>
          </a:xfrm>
          <a:prstGeom prst="rect">
            <a:avLst/>
          </a:prstGeom>
          <a:noFill/>
        </p:spPr>
        <p:txBody>
          <a:bodyPr wrap="none" rtlCol="0">
            <a:spAutoFit/>
          </a:bodyPr>
          <a:lstStyle/>
          <a:p>
            <a:r>
              <a:rPr kumimoji="1" lang="ja-JP" altLang="en-US" sz="11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平成</a:t>
            </a:r>
            <a:r>
              <a:rPr kumimoji="1" lang="en-US" altLang="ja-JP" sz="11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 30</a:t>
            </a:r>
            <a:r>
              <a:rPr kumimoji="1" lang="ja-JP" altLang="en-US" sz="11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年</a:t>
            </a:r>
            <a:r>
              <a:rPr lang="en-US" altLang="ja-JP" sz="11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1</a:t>
            </a:r>
            <a:r>
              <a:rPr kumimoji="1" lang="ja-JP" altLang="en-US" sz="11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月</a:t>
            </a:r>
            <a:r>
              <a:rPr lang="en-US" altLang="ja-JP" sz="11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31</a:t>
            </a:r>
            <a:r>
              <a:rPr lang="ja-JP" altLang="en-US" sz="11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日</a:t>
            </a:r>
            <a:endParaRPr kumimoji="1" lang="ja-JP" altLang="en-US" sz="11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4" name="テキスト ボックス 13"/>
          <p:cNvSpPr txBox="1"/>
          <p:nvPr/>
        </p:nvSpPr>
        <p:spPr>
          <a:xfrm>
            <a:off x="334865" y="250024"/>
            <a:ext cx="8809135" cy="1015663"/>
          </a:xfrm>
          <a:prstGeom prst="rect">
            <a:avLst/>
          </a:prstGeom>
          <a:noFill/>
        </p:spPr>
        <p:txBody>
          <a:bodyPr wrap="square" rtlCol="0">
            <a:spAutoFit/>
          </a:bodyPr>
          <a:lstStyle/>
          <a:p>
            <a:r>
              <a:rPr lang="ja-JP" altLang="en-US" sz="32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ポスト・クラウド時代のデジタル・ビジネス</a:t>
            </a:r>
            <a:endParaRPr lang="en-US" altLang="ja-JP" sz="32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28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クラウドの先にあるビジネスのシナリオ</a:t>
            </a:r>
            <a:endParaRPr lang="ja-JP" altLang="ja-JP" sz="28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1901516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ＤＢＭＳはインストール不要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ＥＣ２の接続先を変更するだけ</a:t>
            </a:r>
          </a:p>
          <a:p>
            <a:r>
              <a:rPr lang="ja-JP" altLang="en-US" sz="1400" dirty="0">
                <a:solidFill>
                  <a:schemeClr val="accent6">
                    <a:lumMod val="50000"/>
                  </a:schemeClr>
                </a:solidFill>
                <a:latin typeface="Meiryo" charset="-128"/>
                <a:ea typeface="Meiryo" charset="-128"/>
                <a:cs typeface="Meiryo" charset="-128"/>
              </a:rPr>
              <a:t>冗長構成はＭｕｌｔｉ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dirty="0">
              <a:solidFill>
                <a:schemeClr val="bg1"/>
              </a:solidFill>
              <a:latin typeface="Meiryo" charset="-128"/>
              <a:ea typeface="Meiryo" charset="-128"/>
              <a:cs typeface="Meiryo" charset="-128"/>
            </a:endParaRPr>
          </a:p>
          <a:p>
            <a:pPr algn="r"/>
            <a:r>
              <a:rPr lang="ja-JP" altLang="en-US" sz="2000" dirty="0">
                <a:solidFill>
                  <a:schemeClr val="bg1"/>
                </a:solidFill>
                <a:latin typeface="Meiryo" charset="-128"/>
                <a:ea typeface="Meiryo" charset="-128"/>
                <a:cs typeface="Meiryo" charset="-128"/>
              </a:rPr>
              <a:t>約</a:t>
            </a:r>
            <a:r>
              <a:rPr lang="en-US" altLang="ja-JP" sz="2000" dirty="0">
                <a:solidFill>
                  <a:schemeClr val="bg1"/>
                </a:solidFill>
                <a:latin typeface="Meiryo" charset="-128"/>
                <a:ea typeface="Meiryo" charset="-128"/>
                <a:cs typeface="Meiryo" charset="-128"/>
              </a:rPr>
              <a:t>198,691</a:t>
            </a:r>
            <a:r>
              <a:rPr lang="ja-JP" altLang="en-US" sz="2000" dirty="0">
                <a:solidFill>
                  <a:schemeClr val="bg1"/>
                </a:solidFill>
                <a:latin typeface="Meiryo" charset="-128"/>
                <a:ea typeface="Meiryo" charset="-128"/>
                <a:cs typeface="Meiryo" charset="-128"/>
              </a:rPr>
              <a:t>円</a:t>
            </a:r>
            <a:endParaRPr lang="en-US" altLang="ja-JP" sz="2000"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690965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サービスを最大限活かしたアーキテクチャ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pic>
        <p:nvPicPr>
          <p:cNvPr id="9" name="Picture 9" descr="Intern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2000" b="1" u="sng" dirty="0">
                <a:solidFill>
                  <a:schemeClr val="bg1"/>
                </a:solidFill>
                <a:latin typeface="Meiryo" charset="-128"/>
                <a:ea typeface="Meiryo" charset="-128"/>
                <a:cs typeface="Meiryo" charset="-128"/>
              </a:rPr>
              <a:t>約</a:t>
            </a:r>
            <a:r>
              <a:rPr lang="en-US" altLang="ja-JP" sz="2000" b="1" u="sng" dirty="0">
                <a:solidFill>
                  <a:schemeClr val="bg1"/>
                </a:solidFill>
                <a:latin typeface="Meiryo" charset="-128"/>
                <a:ea typeface="Meiryo" charset="-128"/>
                <a:cs typeface="Meiryo" charset="-128"/>
              </a:rPr>
              <a:t>907</a:t>
            </a:r>
            <a:r>
              <a:rPr lang="ja-JP" altLang="en-US" sz="2000" b="1" u="sng" dirty="0">
                <a:solidFill>
                  <a:schemeClr val="bg1"/>
                </a:solidFill>
                <a:latin typeface="Meiryo" charset="-128"/>
                <a:ea typeface="Meiryo" charset="-128"/>
                <a:cs typeface="Meiryo" charset="-128"/>
              </a:rPr>
              <a:t>円</a:t>
            </a:r>
            <a:endParaRPr lang="en-US" altLang="ja-JP" sz="2000" b="1" u="sng"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941975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クラウドは</a:t>
            </a:r>
            <a:r>
              <a:rPr lang="ja-JP" altLang="en-US" sz="2800" b="1" dirty="0">
                <a:ea typeface="ＭＳ Ｐゴシック" charset="-128"/>
              </a:rPr>
              <a:t>手段</a:t>
            </a:r>
            <a:r>
              <a:rPr lang="ja-JP" altLang="en-US" sz="2800" dirty="0">
                <a:ea typeface="ＭＳ Ｐゴシック" charset="-128"/>
              </a:rPr>
              <a:t>の負担を減らす仕組み</a:t>
            </a: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利用する企業の責任</a:t>
            </a: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クラウド事業者の責任</a:t>
            </a: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a:solidFill>
                  <a:schemeClr val="bg1"/>
                </a:solidFill>
                <a:latin typeface="HGMaruGothicMPRO" charset="-128"/>
                <a:ea typeface="HGMaruGothicMPRO" charset="-128"/>
                <a:cs typeface="HGMaruGothicMPRO" charset="-128"/>
              </a:rPr>
              <a:t>プラットフォーム</a:t>
            </a: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grpSp>
        <p:nvGrpSpPr>
          <p:cNvPr id="7" name="図形グループ 6"/>
          <p:cNvGrpSpPr/>
          <p:nvPr/>
        </p:nvGrpSpPr>
        <p:grpSpPr>
          <a:xfrm>
            <a:off x="822959" y="2066405"/>
            <a:ext cx="7547734" cy="1400307"/>
            <a:chOff x="804633" y="2070827"/>
            <a:chExt cx="7547734" cy="1400307"/>
          </a:xfrm>
        </p:grpSpPr>
        <p:sp>
          <p:nvSpPr>
            <p:cNvPr id="4" name="右矢印 3"/>
            <p:cNvSpPr/>
            <p:nvPr/>
          </p:nvSpPr>
          <p:spPr>
            <a:xfrm rot="20347284">
              <a:off x="804633" y="2323982"/>
              <a:ext cx="7547734" cy="1147152"/>
            </a:xfrm>
            <a:custGeom>
              <a:avLst/>
              <a:gdLst>
                <a:gd name="connsiteX0" fmla="*/ 0 w 7525713"/>
                <a:gd name="connsiteY0" fmla="*/ 227649 h 910597"/>
                <a:gd name="connsiteX1" fmla="*/ 7070415 w 7525713"/>
                <a:gd name="connsiteY1" fmla="*/ 227649 h 910597"/>
                <a:gd name="connsiteX2" fmla="*/ 7070415 w 7525713"/>
                <a:gd name="connsiteY2" fmla="*/ 0 h 910597"/>
                <a:gd name="connsiteX3" fmla="*/ 7525713 w 7525713"/>
                <a:gd name="connsiteY3" fmla="*/ 455299 h 910597"/>
                <a:gd name="connsiteX4" fmla="*/ 7070415 w 7525713"/>
                <a:gd name="connsiteY4" fmla="*/ 910597 h 910597"/>
                <a:gd name="connsiteX5" fmla="*/ 7070415 w 7525713"/>
                <a:gd name="connsiteY5" fmla="*/ 682948 h 910597"/>
                <a:gd name="connsiteX6" fmla="*/ 0 w 7525713"/>
                <a:gd name="connsiteY6" fmla="*/ 682948 h 910597"/>
                <a:gd name="connsiteX7" fmla="*/ 0 w 7525713"/>
                <a:gd name="connsiteY7" fmla="*/ 227649 h 910597"/>
                <a:gd name="connsiteX0" fmla="*/ 0 w 7537902"/>
                <a:gd name="connsiteY0" fmla="*/ 464119 h 910597"/>
                <a:gd name="connsiteX1" fmla="*/ 7082604 w 7537902"/>
                <a:gd name="connsiteY1" fmla="*/ 227649 h 910597"/>
                <a:gd name="connsiteX2" fmla="*/ 7082604 w 7537902"/>
                <a:gd name="connsiteY2" fmla="*/ 0 h 910597"/>
                <a:gd name="connsiteX3" fmla="*/ 7537902 w 7537902"/>
                <a:gd name="connsiteY3" fmla="*/ 455299 h 910597"/>
                <a:gd name="connsiteX4" fmla="*/ 7082604 w 7537902"/>
                <a:gd name="connsiteY4" fmla="*/ 910597 h 910597"/>
                <a:gd name="connsiteX5" fmla="*/ 7082604 w 7537902"/>
                <a:gd name="connsiteY5" fmla="*/ 682948 h 910597"/>
                <a:gd name="connsiteX6" fmla="*/ 12189 w 7537902"/>
                <a:gd name="connsiteY6" fmla="*/ 682948 h 910597"/>
                <a:gd name="connsiteX7" fmla="*/ 0 w 7537902"/>
                <a:gd name="connsiteY7" fmla="*/ 464119 h 910597"/>
                <a:gd name="connsiteX0" fmla="*/ 9832 w 7547734"/>
                <a:gd name="connsiteY0" fmla="*/ 464119 h 910597"/>
                <a:gd name="connsiteX1" fmla="*/ 7092436 w 7547734"/>
                <a:gd name="connsiteY1" fmla="*/ 227649 h 910597"/>
                <a:gd name="connsiteX2" fmla="*/ 7092436 w 7547734"/>
                <a:gd name="connsiteY2" fmla="*/ 0 h 910597"/>
                <a:gd name="connsiteX3" fmla="*/ 7547734 w 7547734"/>
                <a:gd name="connsiteY3" fmla="*/ 455299 h 910597"/>
                <a:gd name="connsiteX4" fmla="*/ 7092436 w 7547734"/>
                <a:gd name="connsiteY4" fmla="*/ 910597 h 910597"/>
                <a:gd name="connsiteX5" fmla="*/ 7092436 w 7547734"/>
                <a:gd name="connsiteY5" fmla="*/ 682948 h 910597"/>
                <a:gd name="connsiteX6" fmla="*/ 0 w 7547734"/>
                <a:gd name="connsiteY6" fmla="*/ 461795 h 910597"/>
                <a:gd name="connsiteX7" fmla="*/ 9832 w 7547734"/>
                <a:gd name="connsiteY7" fmla="*/ 464119 h 91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7734" h="910597">
                  <a:moveTo>
                    <a:pt x="9832" y="464119"/>
                  </a:moveTo>
                  <a:lnTo>
                    <a:pt x="7092436" y="227649"/>
                  </a:lnTo>
                  <a:lnTo>
                    <a:pt x="7092436" y="0"/>
                  </a:lnTo>
                  <a:lnTo>
                    <a:pt x="7547734" y="455299"/>
                  </a:lnTo>
                  <a:lnTo>
                    <a:pt x="7092436" y="910597"/>
                  </a:lnTo>
                  <a:lnTo>
                    <a:pt x="7092436" y="682948"/>
                  </a:lnTo>
                  <a:lnTo>
                    <a:pt x="0" y="461795"/>
                  </a:lnTo>
                  <a:lnTo>
                    <a:pt x="9832" y="464119"/>
                  </a:lnTo>
                  <a:close/>
                </a:path>
              </a:pathLst>
            </a:custGeom>
            <a:solidFill>
              <a:srgbClr val="0432FF">
                <a:alpha val="4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rot="20308907">
              <a:off x="5199194" y="2070827"/>
              <a:ext cx="2262158" cy="369332"/>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手段</a:t>
              </a:r>
              <a:r>
                <a:rPr kumimoji="1" lang="ja-JP" altLang="en-US" dirty="0">
                  <a:solidFill>
                    <a:schemeClr val="bg1"/>
                  </a:solidFill>
                  <a:latin typeface="Meiryo" charset="-128"/>
                  <a:ea typeface="Meiryo" charset="-128"/>
                  <a:cs typeface="Meiryo" charset="-128"/>
                </a:rPr>
                <a:t>の負担を減らす</a:t>
              </a:r>
            </a:p>
          </p:txBody>
        </p:sp>
      </p:grpSp>
    </p:spTree>
    <p:extLst>
      <p:ext uri="{BB962C8B-B14F-4D97-AF65-F5344CB8AC3E}">
        <p14:creationId xmlns:p14="http://schemas.microsoft.com/office/powerpoint/2010/main" val="215433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クラウド活用の狙い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4" name="テキスト ボックス 3"/>
          <p:cNvSpPr txBox="1"/>
          <p:nvPr/>
        </p:nvSpPr>
        <p:spPr>
          <a:xfrm>
            <a:off x="323528" y="1426822"/>
            <a:ext cx="4092913" cy="461665"/>
          </a:xfrm>
          <a:prstGeom prst="rect">
            <a:avLst/>
          </a:prstGeom>
          <a:noFill/>
        </p:spPr>
        <p:txBody>
          <a:bodyPr wrap="square" rtlCol="0">
            <a:spAutoFit/>
          </a:bodyPr>
          <a:lstStyle/>
          <a:p>
            <a:r>
              <a:rPr kumimoji="1" lang="ja-JP" altLang="en-US" sz="2400" b="1" dirty="0">
                <a:solidFill>
                  <a:srgbClr val="0432FF"/>
                </a:solidFill>
                <a:latin typeface="Meiryo" charset="-128"/>
                <a:ea typeface="Meiryo" charset="-128"/>
                <a:cs typeface="Meiryo" charset="-128"/>
              </a:rPr>
              <a:t>構築や運用からの解放</a:t>
            </a:r>
          </a:p>
        </p:txBody>
      </p:sp>
      <p:sp>
        <p:nvSpPr>
          <p:cNvPr id="5" name="テキスト ボックス 4"/>
          <p:cNvSpPr txBox="1"/>
          <p:nvPr/>
        </p:nvSpPr>
        <p:spPr>
          <a:xfrm>
            <a:off x="328309" y="2895560"/>
            <a:ext cx="4185761"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最新テクノロジーの早期実装</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23528" y="4504241"/>
            <a:ext cx="3570208"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資産から経費へのシフト</a:t>
            </a:r>
          </a:p>
        </p:txBody>
      </p:sp>
      <p:sp>
        <p:nvSpPr>
          <p:cNvPr id="7" name="テキスト ボックス 6"/>
          <p:cNvSpPr txBox="1"/>
          <p:nvPr/>
        </p:nvSpPr>
        <p:spPr>
          <a:xfrm>
            <a:off x="539552" y="1916832"/>
            <a:ext cx="6244017"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アプリケーションの質的向上にリソースをシフトできる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ビジネス・スピードの加速に迅速柔軟に対応できる</a:t>
            </a:r>
            <a:endParaRPr lang="en-US" altLang="ja-JP" dirty="0">
              <a:solidFill>
                <a:srgbClr val="0070C0"/>
              </a:solidFill>
              <a:latin typeface="Meiryo" charset="-128"/>
              <a:ea typeface="Meiryo" charset="-128"/>
              <a:cs typeface="Meiryo" charset="-128"/>
            </a:endParaRPr>
          </a:p>
        </p:txBody>
      </p:sp>
      <p:sp>
        <p:nvSpPr>
          <p:cNvPr id="8" name="テキスト ボックス 7"/>
          <p:cNvSpPr txBox="1"/>
          <p:nvPr/>
        </p:nvSpPr>
        <p:spPr>
          <a:xfrm>
            <a:off x="539552" y="3385570"/>
            <a:ext cx="601318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試行錯誤が容易になってイノベーションを加速する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kumimoji="1" lang="ja-JP" altLang="en-US" dirty="0">
                <a:solidFill>
                  <a:srgbClr val="0070C0"/>
                </a:solidFill>
                <a:latin typeface="Meiryo" charset="-128"/>
                <a:ea typeface="Meiryo" charset="-128"/>
                <a:cs typeface="Meiryo" charset="-128"/>
              </a:rPr>
              <a:t>テクノロジーの進化をいち早くビジネスに取り込める</a:t>
            </a:r>
          </a:p>
        </p:txBody>
      </p:sp>
      <p:sp>
        <p:nvSpPr>
          <p:cNvPr id="9" name="テキスト ボックス 8"/>
          <p:cNvSpPr txBox="1"/>
          <p:nvPr/>
        </p:nvSpPr>
        <p:spPr>
          <a:xfrm>
            <a:off x="539552" y="4978411"/>
            <a:ext cx="625363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初期投資リスクが削減でき、</a:t>
            </a:r>
            <a:r>
              <a:rPr kumimoji="1" lang="en-US" altLang="ja-JP" dirty="0">
                <a:solidFill>
                  <a:srgbClr val="0070C0"/>
                </a:solidFill>
                <a:latin typeface="Meiryo" charset="-128"/>
                <a:ea typeface="Meiryo" charset="-128"/>
                <a:cs typeface="Meiryo" charset="-128"/>
              </a:rPr>
              <a:t>IT</a:t>
            </a:r>
            <a:r>
              <a:rPr kumimoji="1" lang="ja-JP" altLang="en-US" dirty="0">
                <a:solidFill>
                  <a:srgbClr val="0070C0"/>
                </a:solidFill>
                <a:latin typeface="Meiryo" charset="-128"/>
                <a:ea typeface="Meiryo" charset="-128"/>
                <a:cs typeface="Meiryo" charset="-128"/>
              </a:rPr>
              <a:t>活用範囲を拡大できる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ビジネス環境の変化に柔軟に対応できる</a:t>
            </a:r>
            <a:endParaRPr kumimoji="1" lang="en-US" altLang="ja-JP" dirty="0">
              <a:solidFill>
                <a:srgbClr val="0070C0"/>
              </a:solidFill>
              <a:latin typeface="Meiryo" charset="-128"/>
              <a:ea typeface="Meiryo" charset="-128"/>
              <a:cs typeface="Meiryo" charset="-128"/>
            </a:endParaRPr>
          </a:p>
        </p:txBody>
      </p:sp>
      <p:sp>
        <p:nvSpPr>
          <p:cNvPr id="11" name="正方形/長方形 10"/>
          <p:cNvSpPr/>
          <p:nvPr/>
        </p:nvSpPr>
        <p:spPr>
          <a:xfrm>
            <a:off x="7164288" y="1268760"/>
            <a:ext cx="1368152"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3200" dirty="0">
                <a:solidFill>
                  <a:srgbClr val="FFFFFF"/>
                </a:solidFill>
                <a:latin typeface="HGPSoeiKakugothicUB" charset="-128"/>
                <a:ea typeface="HGPSoeiKakugothicUB" charset="-128"/>
                <a:cs typeface="HGPSoeiKakugothicUB" charset="-128"/>
              </a:rPr>
              <a:t>　ビジネスの成果に</a:t>
            </a:r>
            <a:endParaRPr kumimoji="1" lang="en-US" altLang="ja-JP" sz="3200" dirty="0">
              <a:solidFill>
                <a:srgbClr val="FFFFFF"/>
              </a:solidFill>
              <a:latin typeface="HGPSoeiKakugothicUB" charset="-128"/>
              <a:ea typeface="HGPSoeiKakugothicUB" charset="-128"/>
              <a:cs typeface="HGPSoeiKakugothicUB" charset="-128"/>
            </a:endParaRPr>
          </a:p>
          <a:p>
            <a:r>
              <a:rPr kumimoji="1" lang="ja-JP" altLang="en-US" sz="3200" dirty="0">
                <a:solidFill>
                  <a:srgbClr val="FFFFFF"/>
                </a:solidFill>
                <a:latin typeface="HGPSoeiKakugothicUB" charset="-128"/>
                <a:ea typeface="HGPSoeiKakugothicUB" charset="-128"/>
                <a:cs typeface="HGPSoeiKakugothicUB" charset="-128"/>
              </a:rPr>
              <a:t>　　　　　　直接貢献する</a:t>
            </a:r>
          </a:p>
        </p:txBody>
      </p:sp>
      <p:sp>
        <p:nvSpPr>
          <p:cNvPr id="12" name="右矢印 11"/>
          <p:cNvSpPr/>
          <p:nvPr/>
        </p:nvSpPr>
        <p:spPr>
          <a:xfrm>
            <a:off x="6730913" y="1679107"/>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p:cNvSpPr/>
          <p:nvPr/>
        </p:nvSpPr>
        <p:spPr>
          <a:xfrm>
            <a:off x="6730913" y="3116289"/>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矢印 13"/>
          <p:cNvSpPr/>
          <p:nvPr/>
        </p:nvSpPr>
        <p:spPr>
          <a:xfrm>
            <a:off x="6730913" y="4689698"/>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28629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アジャイル開発と</a:t>
            </a:r>
            <a:r>
              <a:rPr lang="en-US" altLang="ja-JP" sz="2400" dirty="0">
                <a:solidFill>
                  <a:srgbClr val="FFFFFF"/>
                </a:solidFill>
                <a:effectLst/>
                <a:latin typeface="メイリオ"/>
                <a:ea typeface="メイリオ"/>
                <a:cs typeface="メイリオ"/>
              </a:rPr>
              <a:t>DevOps</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86708672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これからのシステム開発ビジネス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5" name="正方形/長方形 4"/>
          <p:cNvSpPr/>
          <p:nvPr/>
        </p:nvSpPr>
        <p:spPr>
          <a:xfrm>
            <a:off x="529308" y="1012591"/>
            <a:ext cx="8085383" cy="70375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Meiryo" charset="-128"/>
                <a:ea typeface="Meiryo" charset="-128"/>
                <a:cs typeface="Meiryo" charset="-128"/>
              </a:rPr>
              <a:t>ビジネス・スピードの加速</a:t>
            </a:r>
            <a:endParaRPr kumimoji="1" lang="ja-JP" altLang="en-US" sz="2800" b="1" dirty="0">
              <a:solidFill>
                <a:srgbClr val="FFFFFF"/>
              </a:solidFill>
              <a:latin typeface="Meiryo" charset="-128"/>
              <a:ea typeface="Meiryo" charset="-128"/>
              <a:cs typeface="Meiryo" charset="-128"/>
            </a:endParaRPr>
          </a:p>
        </p:txBody>
      </p:sp>
      <p:sp>
        <p:nvSpPr>
          <p:cNvPr id="259" name="正方形/長方形 258"/>
          <p:cNvSpPr/>
          <p:nvPr/>
        </p:nvSpPr>
        <p:spPr>
          <a:xfrm>
            <a:off x="2424080" y="2043592"/>
            <a:ext cx="6190611" cy="124650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アプリケーション開発・変更への迅速な対応</a:t>
            </a:r>
            <a:endParaRPr kumimoji="1" lang="en-US" altLang="ja-JP" b="1"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lang="en-US" altLang="ja-JP" sz="1400" dirty="0" err="1">
                <a:solidFill>
                  <a:srgbClr val="FFFFFF"/>
                </a:solidFill>
                <a:latin typeface="Meiryo" charset="-128"/>
                <a:ea typeface="Meiryo" charset="-128"/>
                <a:cs typeface="Meiryo" charset="-128"/>
              </a:rPr>
              <a:t>eXtreme</a:t>
            </a:r>
            <a:r>
              <a:rPr lang="en-US" altLang="ja-JP" sz="1400" dirty="0">
                <a:solidFill>
                  <a:srgbClr val="FFFFFF"/>
                </a:solidFill>
                <a:latin typeface="Meiryo" charset="-128"/>
                <a:ea typeface="Meiryo" charset="-128"/>
                <a:cs typeface="Meiryo" charset="-128"/>
              </a:rPr>
              <a:t> </a:t>
            </a:r>
            <a:r>
              <a:rPr lang="en-US" altLang="ja-JP" sz="1400" dirty="0" err="1">
                <a:solidFill>
                  <a:srgbClr val="FFFFFF"/>
                </a:solidFill>
                <a:latin typeface="Meiryo" charset="-128"/>
                <a:ea typeface="Meiryo" charset="-128"/>
                <a:cs typeface="Meiryo" charset="-128"/>
              </a:rPr>
              <a:t>Programing,Scrum,Test</a:t>
            </a:r>
            <a:r>
              <a:rPr lang="en-US" altLang="ja-JP" sz="1400" dirty="0">
                <a:solidFill>
                  <a:srgbClr val="FFFFFF"/>
                </a:solidFill>
                <a:latin typeface="Meiryo" charset="-128"/>
                <a:ea typeface="Meiryo" charset="-128"/>
                <a:cs typeface="Meiryo" charset="-128"/>
              </a:rPr>
              <a:t> Driven Development</a:t>
            </a:r>
            <a:r>
              <a:rPr lang="ja-JP" altLang="en-US" sz="1400" dirty="0">
                <a:solidFill>
                  <a:srgbClr val="FFFFFF"/>
                </a:solidFill>
                <a:latin typeface="Meiryo" charset="-128"/>
                <a:ea typeface="Meiryo" charset="-128"/>
                <a:cs typeface="Meiryo" charset="-128"/>
              </a:rPr>
              <a:t>　など</a:t>
            </a:r>
            <a:endParaRPr kumimoji="1" lang="ja-JP" altLang="en-US" sz="1400" dirty="0">
              <a:solidFill>
                <a:srgbClr val="FFFFFF"/>
              </a:solidFill>
              <a:latin typeface="Meiryo" charset="-128"/>
              <a:ea typeface="Meiryo" charset="-128"/>
              <a:cs typeface="Meiryo" charset="-128"/>
            </a:endParaRPr>
          </a:p>
        </p:txBody>
      </p:sp>
      <p:sp>
        <p:nvSpPr>
          <p:cNvPr id="260" name="正方形/長方形 259"/>
          <p:cNvSpPr/>
          <p:nvPr/>
        </p:nvSpPr>
        <p:spPr>
          <a:xfrm>
            <a:off x="2424080" y="3560770"/>
            <a:ext cx="6190611" cy="1246504"/>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本番環境への迅速な移行・継続的デリバリー</a:t>
            </a:r>
            <a:endParaRPr kumimoji="1" lang="en-US" altLang="ja-JP" b="1"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algn="ctr"/>
            <a:r>
              <a:rPr kumimoji="1" lang="en-US" altLang="ja-JP" sz="1400" dirty="0" err="1">
                <a:solidFill>
                  <a:srgbClr val="FFFFFF"/>
                </a:solidFill>
                <a:latin typeface="Meiryo" charset="-128"/>
                <a:ea typeface="Meiryo" charset="-128"/>
                <a:cs typeface="Meiryo" charset="-128"/>
              </a:rPr>
              <a:t>Chef,Jenkins,Hashicorp</a:t>
            </a:r>
            <a:r>
              <a:rPr kumimoji="1" lang="ja-JP" altLang="en-US" sz="1400" dirty="0">
                <a:solidFill>
                  <a:srgbClr val="FFFFFF"/>
                </a:solidFill>
                <a:latin typeface="Meiryo" charset="-128"/>
                <a:ea typeface="Meiryo" charset="-128"/>
                <a:cs typeface="Meiryo" charset="-128"/>
              </a:rPr>
              <a:t>　</a:t>
            </a:r>
            <a:r>
              <a:rPr lang="ja-JP" altLang="en-US" sz="1400" dirty="0">
                <a:solidFill>
                  <a:srgbClr val="FFFFFF"/>
                </a:solidFill>
                <a:latin typeface="Meiryo" charset="-128"/>
                <a:ea typeface="Meiryo" charset="-128"/>
                <a:cs typeface="Meiryo" charset="-128"/>
              </a:rPr>
              <a:t>など</a:t>
            </a:r>
            <a:endParaRPr kumimoji="1" lang="en-US" altLang="ja-JP" sz="1400" dirty="0">
              <a:solidFill>
                <a:srgbClr val="FFFFFF"/>
              </a:solidFill>
              <a:latin typeface="Meiryo" charset="-128"/>
              <a:ea typeface="Meiryo" charset="-128"/>
              <a:cs typeface="Meiryo" charset="-128"/>
            </a:endParaRPr>
          </a:p>
          <a:p>
            <a:pPr algn="ctr"/>
            <a:endParaRPr kumimoji="1" lang="ja-JP" altLang="en-US" sz="1400" dirty="0">
              <a:solidFill>
                <a:srgbClr val="FFFFFF"/>
              </a:solidFill>
              <a:latin typeface="Meiryo" charset="-128"/>
              <a:ea typeface="Meiryo" charset="-128"/>
              <a:cs typeface="Meiryo" charset="-128"/>
            </a:endParaRPr>
          </a:p>
        </p:txBody>
      </p:sp>
      <p:sp>
        <p:nvSpPr>
          <p:cNvPr id="261" name="正方形/長方形 260"/>
          <p:cNvSpPr/>
          <p:nvPr/>
        </p:nvSpPr>
        <p:spPr>
          <a:xfrm>
            <a:off x="2424080" y="5077949"/>
            <a:ext cx="6190611" cy="124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インフラ環境の迅速な調達・構築・変更</a:t>
            </a:r>
            <a:endParaRPr kumimoji="1" lang="en-US" altLang="ja-JP" b="1" dirty="0">
              <a:solidFill>
                <a:srgbClr val="FFFFFF"/>
              </a:solidFill>
              <a:latin typeface="Meiryo" charset="-128"/>
              <a:ea typeface="Meiryo" charset="-128"/>
              <a:cs typeface="Meiryo" charset="-128"/>
            </a:endParaRPr>
          </a:p>
          <a:p>
            <a:pPr algn="ctr"/>
            <a:r>
              <a:rPr kumimoji="1" lang="en-US" altLang="ja-JP" sz="1400" dirty="0">
                <a:solidFill>
                  <a:srgbClr val="FFFFFF"/>
                </a:solidFill>
                <a:latin typeface="Meiryo" charset="-128"/>
                <a:ea typeface="Meiryo" charset="-128"/>
                <a:cs typeface="Meiryo" charset="-128"/>
              </a:rPr>
              <a:t>Open </a:t>
            </a:r>
            <a:r>
              <a:rPr kumimoji="1" lang="en-US" altLang="ja-JP" sz="1400" dirty="0" err="1">
                <a:solidFill>
                  <a:srgbClr val="FFFFFF"/>
                </a:solidFill>
                <a:latin typeface="Meiryo" charset="-128"/>
                <a:ea typeface="Meiryo" charset="-128"/>
                <a:cs typeface="Meiryo" charset="-128"/>
              </a:rPr>
              <a:t>Stack</a:t>
            </a:r>
            <a:r>
              <a:rPr lang="en-US" altLang="ja-JP" sz="1400" dirty="0" err="1">
                <a:solidFill>
                  <a:srgbClr val="FFFFFF"/>
                </a:solidFill>
                <a:latin typeface="Meiryo" charset="-128"/>
                <a:ea typeface="Meiryo" charset="-128"/>
                <a:cs typeface="Meiryo" charset="-128"/>
              </a:rPr>
              <a:t>,Azure</a:t>
            </a:r>
            <a:r>
              <a:rPr lang="en-US" altLang="ja-JP" sz="1400" dirty="0">
                <a:solidFill>
                  <a:srgbClr val="FFFFFF"/>
                </a:solidFill>
                <a:latin typeface="Meiryo" charset="-128"/>
                <a:ea typeface="Meiryo" charset="-128"/>
                <a:cs typeface="Meiryo" charset="-128"/>
              </a:rPr>
              <a:t> </a:t>
            </a:r>
            <a:r>
              <a:rPr lang="en-US" altLang="ja-JP" sz="1400" dirty="0" err="1">
                <a:solidFill>
                  <a:srgbClr val="FFFFFF"/>
                </a:solidFill>
                <a:latin typeface="Meiryo" charset="-128"/>
                <a:ea typeface="Meiryo" charset="-128"/>
                <a:cs typeface="Meiryo" charset="-128"/>
              </a:rPr>
              <a:t>Stack,vCloud</a:t>
            </a:r>
            <a:r>
              <a:rPr lang="en-US" altLang="ja-JP" sz="1400" dirty="0">
                <a:solidFill>
                  <a:srgbClr val="FFFFFF"/>
                </a:solidFill>
                <a:latin typeface="Meiryo" charset="-128"/>
                <a:ea typeface="Meiryo" charset="-128"/>
                <a:cs typeface="Meiryo" charset="-128"/>
              </a:rPr>
              <a:t> Suite </a:t>
            </a:r>
            <a:r>
              <a:rPr lang="ja-JP" altLang="en-US" sz="1400" dirty="0">
                <a:solidFill>
                  <a:srgbClr val="FFFFFF"/>
                </a:solidFill>
                <a:latin typeface="Meiryo" charset="-128"/>
                <a:ea typeface="Meiryo" charset="-128"/>
                <a:cs typeface="Meiryo" charset="-128"/>
              </a:rPr>
              <a:t>など</a:t>
            </a:r>
            <a:endParaRPr lang="en-US" altLang="ja-JP" sz="1400" dirty="0">
              <a:solidFill>
                <a:srgbClr val="FFFFFF"/>
              </a:solidFill>
              <a:latin typeface="Meiryo" charset="-128"/>
              <a:ea typeface="Meiryo" charset="-128"/>
              <a:cs typeface="Meiryo" charset="-128"/>
            </a:endParaRPr>
          </a:p>
          <a:p>
            <a:pPr algn="ctr"/>
            <a:r>
              <a:rPr lang="ja-JP" altLang="en-US" b="1" dirty="0">
                <a:solidFill>
                  <a:srgbClr val="FFFFFF"/>
                </a:solidFill>
                <a:latin typeface="Meiryo" charset="-128"/>
                <a:ea typeface="Meiryo" charset="-128"/>
                <a:cs typeface="Meiryo" charset="-128"/>
              </a:rPr>
              <a:t>高速で俊敏な開発・実行環境</a:t>
            </a:r>
            <a:endParaRPr lang="en-US" altLang="ja-JP" b="1" dirty="0">
              <a:solidFill>
                <a:srgbClr val="FFFFFF"/>
              </a:solidFill>
              <a:latin typeface="Meiryo" charset="-128"/>
              <a:ea typeface="Meiryo" charset="-128"/>
              <a:cs typeface="Meiryo" charset="-128"/>
            </a:endParaRPr>
          </a:p>
          <a:p>
            <a:pPr algn="ctr"/>
            <a:r>
              <a:rPr lang="en-US" altLang="ja-JP" sz="1400" dirty="0">
                <a:solidFill>
                  <a:srgbClr val="FFFFFF"/>
                </a:solidFill>
                <a:latin typeface="Meiryo" charset="-128"/>
                <a:ea typeface="Meiryo" charset="-128"/>
                <a:cs typeface="Meiryo" charset="-128"/>
              </a:rPr>
              <a:t>Cloud </a:t>
            </a:r>
            <a:r>
              <a:rPr lang="en-US" altLang="ja-JP" sz="1400" dirty="0" err="1">
                <a:solidFill>
                  <a:srgbClr val="FFFFFF"/>
                </a:solidFill>
                <a:latin typeface="Meiryo" charset="-128"/>
                <a:ea typeface="Meiryo" charset="-128"/>
                <a:cs typeface="Meiryo" charset="-128"/>
              </a:rPr>
              <a:t>Foundry,IBM</a:t>
            </a:r>
            <a:r>
              <a:rPr lang="en-US" altLang="ja-JP" sz="1400" dirty="0">
                <a:solidFill>
                  <a:srgbClr val="FFFFFF"/>
                </a:solidFill>
                <a:latin typeface="Meiryo" charset="-128"/>
                <a:ea typeface="Meiryo" charset="-128"/>
                <a:cs typeface="Meiryo" charset="-128"/>
              </a:rPr>
              <a:t> </a:t>
            </a:r>
            <a:r>
              <a:rPr lang="en-US" altLang="ja-JP" sz="1400" dirty="0" err="1">
                <a:solidFill>
                  <a:srgbClr val="FFFFFF"/>
                </a:solidFill>
                <a:latin typeface="Meiryo" charset="-128"/>
                <a:ea typeface="Meiryo" charset="-128"/>
                <a:cs typeface="Meiryo" charset="-128"/>
              </a:rPr>
              <a:t>Cloud,Microsoft</a:t>
            </a:r>
            <a:r>
              <a:rPr lang="en-US" altLang="ja-JP" sz="1400" dirty="0">
                <a:solidFill>
                  <a:srgbClr val="FFFFFF"/>
                </a:solidFill>
                <a:latin typeface="Meiryo" charset="-128"/>
                <a:ea typeface="Meiryo" charset="-128"/>
                <a:cs typeface="Meiryo" charset="-128"/>
              </a:rPr>
              <a:t> </a:t>
            </a:r>
            <a:r>
              <a:rPr lang="en-US" altLang="ja-JP" sz="1400" dirty="0" err="1">
                <a:solidFill>
                  <a:srgbClr val="FFFFFF"/>
                </a:solidFill>
                <a:latin typeface="Meiryo" charset="-128"/>
                <a:ea typeface="Meiryo" charset="-128"/>
                <a:cs typeface="Meiryo" charset="-128"/>
              </a:rPr>
              <a:t>Azure,Force.com</a:t>
            </a:r>
            <a:r>
              <a:rPr lang="en-US" altLang="ja-JP" sz="1400" dirty="0">
                <a:solidFill>
                  <a:srgbClr val="FFFFFF"/>
                </a:solidFill>
                <a:latin typeface="Meiryo" charset="-128"/>
                <a:ea typeface="Meiryo" charset="-128"/>
                <a:cs typeface="Meiryo" charset="-128"/>
              </a:rPr>
              <a:t> </a:t>
            </a:r>
            <a:r>
              <a:rPr lang="ja-JP" altLang="en-US" sz="1400" dirty="0">
                <a:solidFill>
                  <a:srgbClr val="FFFFFF"/>
                </a:solidFill>
                <a:latin typeface="Meiryo" charset="-128"/>
                <a:ea typeface="Meiryo" charset="-128"/>
                <a:cs typeface="Meiryo" charset="-128"/>
              </a:rPr>
              <a:t>など</a:t>
            </a:r>
            <a:endParaRPr kumimoji="1" lang="ja-JP" altLang="en-US" sz="1400" dirty="0">
              <a:solidFill>
                <a:srgbClr val="FFFFFF"/>
              </a:solidFill>
              <a:latin typeface="Meiryo" charset="-128"/>
              <a:ea typeface="Meiryo" charset="-128"/>
              <a:cs typeface="Meiryo" charset="-128"/>
            </a:endParaRPr>
          </a:p>
        </p:txBody>
      </p:sp>
      <p:sp>
        <p:nvSpPr>
          <p:cNvPr id="8" name="ホームベース 7"/>
          <p:cNvSpPr/>
          <p:nvPr/>
        </p:nvSpPr>
        <p:spPr>
          <a:xfrm>
            <a:off x="529308" y="2043592"/>
            <a:ext cx="2109564" cy="1246503"/>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アジャイル開発</a:t>
            </a:r>
            <a:endParaRPr kumimoji="1" lang="en-US" altLang="ja-JP" sz="1600" b="1" dirty="0">
              <a:solidFill>
                <a:srgbClr val="FFFFFF"/>
              </a:solidFill>
              <a:latin typeface="Meiryo" charset="-128"/>
              <a:ea typeface="Meiryo" charset="-128"/>
              <a:cs typeface="Meiryo" charset="-128"/>
            </a:endParaRPr>
          </a:p>
          <a:p>
            <a:pPr algn="ctr"/>
            <a:r>
              <a:rPr lang="en-US" altLang="ja-JP" sz="1000" dirty="0">
                <a:solidFill>
                  <a:srgbClr val="FFFFFF"/>
                </a:solidFill>
                <a:latin typeface="Meiryo" charset="-128"/>
                <a:ea typeface="Meiryo" charset="-128"/>
                <a:cs typeface="Meiryo" charset="-128"/>
              </a:rPr>
              <a:t>Agile Development</a:t>
            </a:r>
            <a:endParaRPr kumimoji="1" lang="ja-JP" altLang="en-US" sz="1000" dirty="0">
              <a:solidFill>
                <a:srgbClr val="FFFFFF"/>
              </a:solidFill>
              <a:latin typeface="Meiryo" charset="-128"/>
              <a:ea typeface="Meiryo" charset="-128"/>
              <a:cs typeface="Meiryo" charset="-128"/>
            </a:endParaRPr>
          </a:p>
        </p:txBody>
      </p:sp>
      <p:sp>
        <p:nvSpPr>
          <p:cNvPr id="264" name="ホームベース 263"/>
          <p:cNvSpPr/>
          <p:nvPr/>
        </p:nvSpPr>
        <p:spPr>
          <a:xfrm>
            <a:off x="529308" y="3560769"/>
            <a:ext cx="2109564" cy="1246503"/>
          </a:xfrm>
          <a:prstGeom prst="homePlate">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b="1" dirty="0">
                <a:solidFill>
                  <a:srgbClr val="FFFFFF"/>
                </a:solidFill>
                <a:latin typeface="Meiryo" charset="-128"/>
                <a:ea typeface="Meiryo" charset="-128"/>
                <a:cs typeface="Meiryo" charset="-128"/>
              </a:rPr>
              <a:t>DevOps</a:t>
            </a:r>
          </a:p>
          <a:p>
            <a:pPr algn="ctr"/>
            <a:r>
              <a:rPr lang="en-US" altLang="ja-JP" sz="1000" dirty="0">
                <a:solidFill>
                  <a:srgbClr val="FFFFFF"/>
                </a:solidFill>
                <a:latin typeface="Meiryo" charset="-128"/>
                <a:ea typeface="Meiryo" charset="-128"/>
                <a:cs typeface="Meiryo" charset="-128"/>
              </a:rPr>
              <a:t>Development/Operation</a:t>
            </a:r>
            <a:endParaRPr kumimoji="1" lang="ja-JP" altLang="en-US" sz="1000" dirty="0">
              <a:solidFill>
                <a:srgbClr val="FFFFFF"/>
              </a:solidFill>
              <a:latin typeface="Meiryo" charset="-128"/>
              <a:ea typeface="Meiryo" charset="-128"/>
              <a:cs typeface="Meiryo" charset="-128"/>
            </a:endParaRPr>
          </a:p>
        </p:txBody>
      </p:sp>
      <p:sp>
        <p:nvSpPr>
          <p:cNvPr id="265" name="ホームベース 264"/>
          <p:cNvSpPr/>
          <p:nvPr/>
        </p:nvSpPr>
        <p:spPr>
          <a:xfrm>
            <a:off x="529308" y="5077950"/>
            <a:ext cx="2109564" cy="1246503"/>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クラウド</a:t>
            </a:r>
            <a:endParaRPr kumimoji="1" lang="en-US" altLang="ja-JP" sz="2000" b="1" dirty="0">
              <a:solidFill>
                <a:srgbClr val="FFFFFF"/>
              </a:solidFill>
              <a:latin typeface="Meiryo" charset="-128"/>
              <a:ea typeface="Meiryo" charset="-128"/>
              <a:cs typeface="Meiryo" charset="-128"/>
            </a:endParaRPr>
          </a:p>
          <a:p>
            <a:pPr algn="ctr"/>
            <a:r>
              <a:rPr lang="en-US" altLang="ja-JP" sz="1000" b="1" dirty="0">
                <a:solidFill>
                  <a:srgbClr val="FFFFFF"/>
                </a:solidFill>
                <a:latin typeface="Meiryo" charset="-128"/>
                <a:ea typeface="Meiryo" charset="-128"/>
                <a:cs typeface="Meiryo" charset="-128"/>
              </a:rPr>
              <a:t>SDI/IaaS &amp; </a:t>
            </a:r>
            <a:r>
              <a:rPr kumimoji="1" lang="en-US" altLang="ja-JP" sz="1000" b="1" dirty="0">
                <a:solidFill>
                  <a:srgbClr val="FFFFFF"/>
                </a:solidFill>
                <a:latin typeface="Meiryo" charset="-128"/>
                <a:ea typeface="Meiryo" charset="-128"/>
                <a:cs typeface="Meiryo" charset="-128"/>
              </a:rPr>
              <a:t>PaaS</a:t>
            </a:r>
            <a:endParaRPr kumimoji="1" lang="ja-JP" altLang="en-US" sz="1000" b="1" dirty="0">
              <a:solidFill>
                <a:srgbClr val="FFFFFF"/>
              </a:solidFill>
              <a:latin typeface="Meiryo" charset="-128"/>
              <a:ea typeface="Meiryo" charset="-128"/>
              <a:cs typeface="Meiryo" charset="-128"/>
            </a:endParaRPr>
          </a:p>
        </p:txBody>
      </p:sp>
      <p:sp>
        <p:nvSpPr>
          <p:cNvPr id="10" name="下矢印 9"/>
          <p:cNvSpPr/>
          <p:nvPr/>
        </p:nvSpPr>
        <p:spPr>
          <a:xfrm>
            <a:off x="4604985" y="316504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下矢印 267"/>
          <p:cNvSpPr/>
          <p:nvPr/>
        </p:nvSpPr>
        <p:spPr>
          <a:xfrm>
            <a:off x="4604985" y="4689493"/>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下矢印 268"/>
          <p:cNvSpPr/>
          <p:nvPr/>
        </p:nvSpPr>
        <p:spPr>
          <a:xfrm>
            <a:off x="4604985" y="1598561"/>
            <a:ext cx="1828800" cy="506237"/>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56238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269382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早期に金額を確定させることに意味があるのか？</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17</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基本設計</a:t>
            </a:r>
            <a:endParaRPr kumimoji="1" lang="en-US" altLang="ja-JP"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charset="-128"/>
                <a:ea typeface="Meiryo" charset="-128"/>
                <a:cs typeface="Meiryo" charset="-128"/>
              </a:rPr>
              <a:t>詳細設計</a:t>
            </a:r>
            <a:endParaRPr kumimoji="1" lang="en-US" altLang="ja-JP"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プログラミング</a:t>
            </a:r>
            <a:endParaRPr kumimoji="1" lang="en-US" altLang="ja-JP" sz="1200" dirty="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a:t>1</a:t>
            </a:r>
            <a:r>
              <a:rPr kumimoji="1" lang="en-US" altLang="ja-JP"/>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a:t>0.5</a:t>
            </a:r>
            <a:r>
              <a:rPr kumimoji="1" lang="en-US" altLang="ja-JP"/>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a:t>0.25</a:t>
            </a:r>
            <a:r>
              <a:rPr kumimoji="1" lang="en-US" altLang="ja-JP"/>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初期の</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承認された</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詳細設計</a:t>
            </a: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研修された</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ソフトウエア</a:t>
            </a: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a:latin typeface="Meiryo" charset="-128"/>
                <a:ea typeface="Meiryo" charset="-128"/>
                <a:cs typeface="Meiryo" charset="-128"/>
              </a:rPr>
              <a:t>見積金額の変動幅</a:t>
            </a: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a:t>プロジェクトフェーズ</a:t>
            </a:r>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スティーブ・マコネル著「ソフトウェア見積り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515757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235923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a:ea typeface="メイリオ"/>
                <a:cs typeface="メイリオ"/>
              </a:rPr>
              <a:t>ほとんど／決して使われていない：</a:t>
            </a:r>
            <a:r>
              <a:rPr lang="en-US" altLang="ja-JP" sz="2000" dirty="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a:ea typeface="メイリオ"/>
                <a:cs typeface="メイリオ"/>
              </a:rPr>
              <a:t>常に／しばしば使われている：</a:t>
            </a:r>
            <a:r>
              <a:rPr lang="en-US" altLang="ja-JP" sz="2000" dirty="0">
                <a:solidFill>
                  <a:srgbClr val="0000FF"/>
                </a:solidFill>
                <a:latin typeface="メイリオ"/>
                <a:ea typeface="メイリオ"/>
                <a:cs typeface="メイリオ"/>
              </a:rPr>
              <a:t> </a:t>
            </a:r>
            <a:r>
              <a:rPr lang="en-US" altLang="ja-JP" sz="2800" b="1" dirty="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3131494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96" y="716252"/>
            <a:ext cx="3243421" cy="4756304"/>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3647003" y="480445"/>
            <a:ext cx="615874" cy="276999"/>
          </a:xfrm>
          <a:prstGeom prst="rect">
            <a:avLst/>
          </a:prstGeom>
          <a:noFill/>
        </p:spPr>
        <p:txBody>
          <a:bodyPr wrap="none" rtlCol="0">
            <a:spAutoFit/>
          </a:bodyPr>
          <a:lstStyle/>
          <a:p>
            <a:pPr algn="ctr"/>
            <a:r>
              <a:rPr kumimoji="1" lang="en-US" altLang="ja-JP" sz="1200">
                <a:solidFill>
                  <a:srgbClr val="0070C0"/>
                </a:solidFill>
              </a:rPr>
              <a:t>2014.7</a:t>
            </a:r>
            <a:endParaRPr kumimoji="1" lang="ja-JP" altLang="en-US" sz="1200" dirty="0">
              <a:solidFill>
                <a:srgbClr val="0070C0"/>
              </a:solidFill>
            </a:endParaRPr>
          </a:p>
        </p:txBody>
      </p:sp>
      <p:sp>
        <p:nvSpPr>
          <p:cNvPr id="7" name="テキスト ボックス 6"/>
          <p:cNvSpPr txBox="1"/>
          <p:nvPr/>
        </p:nvSpPr>
        <p:spPr>
          <a:xfrm>
            <a:off x="1106977" y="239334"/>
            <a:ext cx="2954655" cy="369332"/>
          </a:xfrm>
          <a:prstGeom prst="rect">
            <a:avLst/>
          </a:prstGeom>
          <a:noFill/>
        </p:spPr>
        <p:txBody>
          <a:bodyPr wrap="none" rtlCol="0">
            <a:spAutoFit/>
          </a:bodyPr>
          <a:lstStyle/>
          <a:p>
            <a:pPr algn="ctr"/>
            <a:r>
              <a:rPr kumimoji="1" lang="ja-JP" altLang="en-US">
                <a:solidFill>
                  <a:srgbClr val="0070C0"/>
                </a:solidFill>
                <a:latin typeface="Meiryo" charset="-128"/>
                <a:ea typeface="Meiryo" charset="-128"/>
                <a:cs typeface="Meiryo" charset="-128"/>
              </a:rPr>
              <a:t>工数精算型ビジネスの限界</a:t>
            </a:r>
            <a:endParaRPr kumimoji="1" lang="ja-JP" altLang="en-US" dirty="0">
              <a:solidFill>
                <a:srgbClr val="0070C0"/>
              </a:solidFill>
              <a:latin typeface="Meiryo" charset="-128"/>
              <a:ea typeface="Meiryo" charset="-128"/>
              <a:cs typeface="Meiryo" charset="-128"/>
            </a:endParaRPr>
          </a:p>
        </p:txBody>
      </p:sp>
      <p:grpSp>
        <p:nvGrpSpPr>
          <p:cNvPr id="9" name="図形グループ 8"/>
          <p:cNvGrpSpPr/>
          <p:nvPr/>
        </p:nvGrpSpPr>
        <p:grpSpPr>
          <a:xfrm>
            <a:off x="4685755" y="239334"/>
            <a:ext cx="3885999" cy="5233222"/>
            <a:chOff x="4685755" y="846894"/>
            <a:chExt cx="3885999" cy="5233222"/>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612" y="1323812"/>
              <a:ext cx="3386282" cy="4756304"/>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7795436" y="1066615"/>
              <a:ext cx="615874" cy="276999"/>
            </a:xfrm>
            <a:prstGeom prst="rect">
              <a:avLst/>
            </a:prstGeom>
            <a:noFill/>
          </p:spPr>
          <p:txBody>
            <a:bodyPr wrap="none" rtlCol="0">
              <a:spAutoFit/>
            </a:bodyPr>
            <a:lstStyle/>
            <a:p>
              <a:pPr algn="ctr"/>
              <a:r>
                <a:rPr kumimoji="1" lang="en-US" altLang="ja-JP" sz="1200" dirty="0">
                  <a:solidFill>
                    <a:srgbClr val="0070C0"/>
                  </a:solidFill>
                </a:rPr>
                <a:t>2016.1</a:t>
              </a:r>
              <a:endParaRPr kumimoji="1" lang="ja-JP" altLang="en-US" sz="1200" dirty="0">
                <a:solidFill>
                  <a:srgbClr val="0070C0"/>
                </a:solidFill>
              </a:endParaRPr>
            </a:p>
          </p:txBody>
        </p:sp>
        <p:sp>
          <p:nvSpPr>
            <p:cNvPr id="8" name="テキスト ボックス 7"/>
            <p:cNvSpPr txBox="1"/>
            <p:nvPr/>
          </p:nvSpPr>
          <p:spPr>
            <a:xfrm>
              <a:off x="4685755" y="846894"/>
              <a:ext cx="3885999" cy="369332"/>
            </a:xfrm>
            <a:prstGeom prst="rect">
              <a:avLst/>
            </a:prstGeom>
            <a:noFill/>
          </p:spPr>
          <p:txBody>
            <a:bodyPr wrap="none" rtlCol="0">
              <a:spAutoFit/>
            </a:bodyPr>
            <a:lstStyle/>
            <a:p>
              <a:pPr algn="ctr"/>
              <a:r>
                <a:rPr kumimoji="1" lang="ja-JP" altLang="en-US" dirty="0">
                  <a:solidFill>
                    <a:srgbClr val="0070C0"/>
                  </a:solidFill>
                  <a:latin typeface="Meiryo" charset="-128"/>
                  <a:ea typeface="Meiryo" charset="-128"/>
                  <a:cs typeface="Meiryo" charset="-128"/>
                </a:rPr>
                <a:t>ポスト</a:t>
              </a:r>
              <a:r>
                <a:rPr kumimoji="1" lang="en-US" altLang="ja-JP" dirty="0">
                  <a:solidFill>
                    <a:srgbClr val="0070C0"/>
                  </a:solidFill>
                  <a:latin typeface="Meiryo" charset="-128"/>
                  <a:ea typeface="Meiryo" charset="-128"/>
                  <a:cs typeface="Meiryo" charset="-128"/>
                </a:rPr>
                <a:t>SI</a:t>
              </a:r>
              <a:r>
                <a:rPr kumimoji="1" lang="ja-JP" altLang="en-US" dirty="0">
                  <a:solidFill>
                    <a:srgbClr val="0070C0"/>
                  </a:solidFill>
                  <a:latin typeface="Meiryo" charset="-128"/>
                  <a:ea typeface="Meiryo" charset="-128"/>
                  <a:cs typeface="Meiryo" charset="-128"/>
                </a:rPr>
                <a:t>ビジネスの戦略とシナリオ</a:t>
              </a:r>
            </a:p>
          </p:txBody>
        </p:sp>
      </p:grpSp>
      <p:sp>
        <p:nvSpPr>
          <p:cNvPr id="10" name="テキスト ボックス 9"/>
          <p:cNvSpPr txBox="1"/>
          <p:nvPr/>
        </p:nvSpPr>
        <p:spPr>
          <a:xfrm>
            <a:off x="962596" y="5654998"/>
            <a:ext cx="3005951" cy="400110"/>
          </a:xfrm>
          <a:prstGeom prst="rect">
            <a:avLst/>
          </a:prstGeom>
          <a:noFill/>
        </p:spPr>
        <p:txBody>
          <a:bodyPr wrap="none" rtlCol="0">
            <a:spAutoFit/>
          </a:bodyPr>
          <a:lstStyle/>
          <a:p>
            <a:r>
              <a:rPr kumimoji="1" lang="ja-JP" altLang="en-US" sz="2000" dirty="0">
                <a:solidFill>
                  <a:srgbClr val="0070C0"/>
                </a:solidFill>
                <a:latin typeface="Meiryo" charset="-128"/>
                <a:ea typeface="Meiryo" charset="-128"/>
                <a:cs typeface="Meiryo" charset="-128"/>
              </a:rPr>
              <a:t>このままじゃ</a:t>
            </a:r>
            <a:r>
              <a:rPr kumimoji="1" lang="ja-JP" altLang="en-US" sz="2000" b="1" dirty="0">
                <a:solidFill>
                  <a:srgbClr val="0070C0"/>
                </a:solidFill>
                <a:latin typeface="Meiryo" charset="-128"/>
                <a:ea typeface="Meiryo" charset="-128"/>
                <a:cs typeface="Meiryo" charset="-128"/>
              </a:rPr>
              <a:t>ヤバいよ</a:t>
            </a:r>
            <a:r>
              <a:rPr kumimoji="1" lang="ja-JP" altLang="en-US" sz="2000" dirty="0">
                <a:solidFill>
                  <a:srgbClr val="0070C0"/>
                </a:solidFill>
                <a:latin typeface="Meiryo" charset="-128"/>
                <a:ea typeface="Meiryo" charset="-128"/>
                <a:cs typeface="Meiryo" charset="-128"/>
              </a:rPr>
              <a:t>！</a:t>
            </a:r>
          </a:p>
        </p:txBody>
      </p:sp>
      <p:sp>
        <p:nvSpPr>
          <p:cNvPr id="11" name="テキスト ボックス 10"/>
          <p:cNvSpPr txBox="1"/>
          <p:nvPr/>
        </p:nvSpPr>
        <p:spPr>
          <a:xfrm>
            <a:off x="2812544" y="6151016"/>
            <a:ext cx="3518912" cy="400110"/>
          </a:xfrm>
          <a:prstGeom prst="rect">
            <a:avLst/>
          </a:prstGeom>
          <a:noFill/>
        </p:spPr>
        <p:txBody>
          <a:bodyPr wrap="none" rtlCol="0">
            <a:spAutoFit/>
          </a:bodyPr>
          <a:lstStyle/>
          <a:p>
            <a:pPr algn="ctr"/>
            <a:r>
              <a:rPr kumimoji="1" lang="ja-JP" altLang="en-US" sz="2000" b="1" dirty="0">
                <a:solidFill>
                  <a:srgbClr val="0070C0"/>
                </a:solidFill>
                <a:latin typeface="Meiryo" charset="-128"/>
                <a:ea typeface="Meiryo" charset="-128"/>
                <a:cs typeface="Meiryo" charset="-128"/>
              </a:rPr>
              <a:t>なんで</a:t>
            </a:r>
            <a:r>
              <a:rPr kumimoji="1" lang="ja-JP" altLang="en-US" sz="2000" dirty="0">
                <a:solidFill>
                  <a:srgbClr val="0070C0"/>
                </a:solidFill>
                <a:latin typeface="Meiryo" charset="-128"/>
                <a:ea typeface="Meiryo" charset="-128"/>
                <a:cs typeface="Meiryo" charset="-128"/>
              </a:rPr>
              <a:t>そんなことになるの？</a:t>
            </a:r>
          </a:p>
        </p:txBody>
      </p:sp>
      <p:sp>
        <p:nvSpPr>
          <p:cNvPr id="12" name="テキスト ボックス 11"/>
          <p:cNvSpPr txBox="1"/>
          <p:nvPr/>
        </p:nvSpPr>
        <p:spPr>
          <a:xfrm>
            <a:off x="6078764" y="5659665"/>
            <a:ext cx="2492990" cy="400110"/>
          </a:xfrm>
          <a:prstGeom prst="rect">
            <a:avLst/>
          </a:prstGeom>
          <a:noFill/>
        </p:spPr>
        <p:txBody>
          <a:bodyPr wrap="none" rtlCol="0">
            <a:spAutoFit/>
          </a:bodyPr>
          <a:lstStyle/>
          <a:p>
            <a:pPr algn="r"/>
            <a:r>
              <a:rPr kumimoji="1" lang="ja-JP" altLang="en-US" sz="2000" dirty="0">
                <a:solidFill>
                  <a:srgbClr val="0070C0"/>
                </a:solidFill>
                <a:latin typeface="Meiryo" charset="-128"/>
                <a:ea typeface="Meiryo" charset="-128"/>
                <a:cs typeface="Meiryo" charset="-128"/>
              </a:rPr>
              <a:t>ならば</a:t>
            </a:r>
            <a:r>
              <a:rPr kumimoji="1" lang="ja-JP" altLang="en-US" sz="2000" b="1" dirty="0">
                <a:solidFill>
                  <a:srgbClr val="0070C0"/>
                </a:solidFill>
                <a:latin typeface="Meiryo" charset="-128"/>
                <a:ea typeface="Meiryo" charset="-128"/>
                <a:cs typeface="Meiryo" charset="-128"/>
              </a:rPr>
              <a:t>こうしよう</a:t>
            </a:r>
            <a:r>
              <a:rPr kumimoji="1" lang="ja-JP" altLang="en-US" sz="2000" dirty="0">
                <a:solidFill>
                  <a:srgbClr val="0070C0"/>
                </a:solidFill>
                <a:latin typeface="Meiryo" charset="-128"/>
                <a:ea typeface="Meiryo" charset="-128"/>
                <a:cs typeface="Meiryo" charset="-128"/>
              </a:rPr>
              <a:t>！</a:t>
            </a:r>
          </a:p>
        </p:txBody>
      </p:sp>
    </p:spTree>
    <p:extLst>
      <p:ext uri="{BB962C8B-B14F-4D97-AF65-F5344CB8AC3E}">
        <p14:creationId xmlns:p14="http://schemas.microsoft.com/office/powerpoint/2010/main" val="229998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chemeClr val="bg1"/>
                </a:solidFill>
                <a:latin typeface="Meiryo" charset="-128"/>
                <a:ea typeface="Meiryo" charset="-128"/>
                <a:cs typeface="Meiryo" charset="-128"/>
              </a:rPr>
              <a:t>ビジネス</a:t>
            </a:r>
            <a:r>
              <a:rPr kumimoji="1" lang="ja-JP" altLang="en-US" sz="3600" dirty="0">
                <a:solidFill>
                  <a:schemeClr val="bg1"/>
                </a:solidFill>
                <a:latin typeface="Meiryo" charset="-128"/>
                <a:ea typeface="Meiryo" charset="-128"/>
                <a:cs typeface="Meiryo" charset="-128"/>
              </a:rPr>
              <a:t>の</a:t>
            </a:r>
            <a:r>
              <a:rPr kumimoji="1" lang="ja-JP" altLang="en-US" sz="3600" b="1" dirty="0">
                <a:solidFill>
                  <a:schemeClr val="bg1"/>
                </a:solidFill>
                <a:latin typeface="Meiryo" charset="-128"/>
                <a:ea typeface="Meiryo" charset="-128"/>
                <a:cs typeface="Meiryo" charset="-128"/>
              </a:rPr>
              <a:t>成果</a:t>
            </a:r>
            <a:r>
              <a:rPr kumimoji="1" lang="ja-JP" altLang="en-US" sz="3600" dirty="0">
                <a:solidFill>
                  <a:schemeClr val="bg1"/>
                </a:solidFill>
                <a:latin typeface="Meiryo" charset="-128"/>
                <a:ea typeface="Meiryo" charset="-128"/>
                <a:cs typeface="Meiryo" charset="-128"/>
              </a:rPr>
              <a:t>に</a:t>
            </a:r>
            <a:r>
              <a:rPr kumimoji="1" lang="ja-JP" altLang="en-US" sz="3600" b="1" dirty="0">
                <a:solidFill>
                  <a:schemeClr val="bg1"/>
                </a:solidFill>
                <a:latin typeface="Meiryo" charset="-128"/>
                <a:ea typeface="Meiryo" charset="-128"/>
                <a:cs typeface="Meiryo" charset="-128"/>
              </a:rPr>
              <a:t>貢献</a:t>
            </a:r>
            <a:r>
              <a:rPr kumimoji="1" lang="ja-JP" altLang="en-US" sz="3600" dirty="0">
                <a:solidFill>
                  <a:schemeClr val="bg1"/>
                </a:solidFill>
                <a:latin typeface="Meiryo" charset="-128"/>
                <a:ea typeface="Meiryo" charset="-128"/>
                <a:cs typeface="Meiryo" charset="-128"/>
              </a:rPr>
              <a:t>する</a:t>
            </a: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加速するビジネス・スピード</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に</a:t>
            </a:r>
            <a:r>
              <a:rPr kumimoji="1" lang="ja-JP" altLang="en-US" sz="2000" b="1" dirty="0">
                <a:solidFill>
                  <a:srgbClr val="FFFFFF"/>
                </a:solidFill>
                <a:latin typeface="Meiryo" charset="-128"/>
                <a:ea typeface="Meiryo" charset="-128"/>
                <a:cs typeface="Meiryo" charset="-128"/>
              </a:rPr>
              <a:t>即応</a:t>
            </a:r>
            <a:r>
              <a:rPr kumimoji="1" lang="ja-JP" altLang="en-US" sz="2000" dirty="0">
                <a:solidFill>
                  <a:srgbClr val="FFFFFF"/>
                </a:solidFill>
                <a:latin typeface="Meiryo" charset="-128"/>
                <a:ea typeface="Meiryo" charset="-128"/>
                <a:cs typeface="Meiryo" charset="-128"/>
              </a:rPr>
              <a:t>する</a:t>
            </a: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本当に</a:t>
            </a:r>
            <a:r>
              <a:rPr kumimoji="1" lang="ja-JP" altLang="en-US" sz="2000" b="1" dirty="0">
                <a:solidFill>
                  <a:srgbClr val="FFFFFF"/>
                </a:solidFill>
                <a:latin typeface="Meiryo" charset="-128"/>
                <a:ea typeface="Meiryo" charset="-128"/>
                <a:cs typeface="Meiryo" charset="-128"/>
              </a:rPr>
              <a:t>「使う」システム</a:t>
            </a:r>
            <a:r>
              <a:rPr kumimoji="1" lang="ja-JP" altLang="en-US" sz="2000" dirty="0">
                <a:solidFill>
                  <a:srgbClr val="FFFFFF"/>
                </a:solidFill>
                <a:latin typeface="Meiryo" charset="-128"/>
                <a:ea typeface="Meiryo" charset="-128"/>
                <a:cs typeface="Meiryo" charset="-128"/>
              </a:rPr>
              <a:t>だけ</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を</a:t>
            </a:r>
            <a:r>
              <a:rPr lang="ja-JP" altLang="en-US" sz="2000" dirty="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アジャイル開発</a:t>
            </a:r>
            <a:endParaRPr kumimoji="1" lang="en-US" altLang="ja-JP" sz="800" b="1"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 </a:t>
            </a:r>
          </a:p>
          <a:p>
            <a:pPr algn="ctr"/>
            <a:r>
              <a:rPr lang="ja-JP" altLang="en-US" sz="1400" dirty="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Meiryo" charset="-128"/>
                <a:ea typeface="Meiryo" charset="-128"/>
                <a:cs typeface="Meiryo" charset="-128"/>
              </a:rPr>
              <a:t>DevOps</a:t>
            </a:r>
          </a:p>
          <a:p>
            <a:pPr algn="ctr"/>
            <a:endParaRPr lang="en-US" altLang="ja-JP" sz="8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クラウド</a:t>
            </a:r>
            <a:endParaRPr lang="en-US" altLang="ja-JP"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自動化と高速開発</a:t>
            </a: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3469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628396" y="850749"/>
            <a:ext cx="6336705" cy="300195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これからの</a:t>
            </a:r>
            <a:r>
              <a:rPr kumimoji="1" lang="ja-JP" altLang="en-US" dirty="0"/>
              <a:t>開発</a:t>
            </a:r>
            <a:r>
              <a:rPr lang="ja-JP" altLang="en-US" dirty="0"/>
              <a:t>と運用</a:t>
            </a:r>
            <a:endParaRPr kumimoji="1" lang="ja-JP" altLang="en-US" dirty="0"/>
          </a:p>
        </p:txBody>
      </p:sp>
      <p:sp>
        <p:nvSpPr>
          <p:cNvPr id="3" name="スライド番号プレースホルダー 2"/>
          <p:cNvSpPr>
            <a:spLocks noGrp="1"/>
          </p:cNvSpPr>
          <p:nvPr>
            <p:ph type="sldNum" sz="quarter" idx="12"/>
          </p:nvPr>
        </p:nvSpPr>
        <p:spPr>
          <a:xfrm>
            <a:off x="6785390" y="6592068"/>
            <a:ext cx="2133600" cy="217800"/>
          </a:xfrm>
        </p:spPr>
        <p:txBody>
          <a:bodyPr/>
          <a:lstStyle/>
          <a:p>
            <a:fld id="{8FF8CC5D-A65D-5946-99B5-645367A967AD}" type="slidenum">
              <a:rPr kumimoji="1" lang="ja-JP" altLang="en-US" smtClean="0"/>
              <a:t>21</a:t>
            </a:fld>
            <a:endParaRPr kumimoji="1" lang="ja-JP" altLang="en-US"/>
          </a:p>
        </p:txBody>
      </p:sp>
      <p:sp>
        <p:nvSpPr>
          <p:cNvPr id="4" name="正方形/長方形 3"/>
          <p:cNvSpPr/>
          <p:nvPr/>
        </p:nvSpPr>
        <p:spPr>
          <a:xfrm>
            <a:off x="2178899" y="3835232"/>
            <a:ext cx="6336705" cy="266465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403648" y="2227999"/>
            <a:ext cx="6336704" cy="27780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3440921" y="2334334"/>
            <a:ext cx="2262158"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変化する</a:t>
            </a:r>
            <a:endParaRPr kumimoji="1" lang="en-US" altLang="ja-JP" dirty="0">
              <a:solidFill>
                <a:schemeClr val="bg1"/>
              </a:solidFill>
              <a:latin typeface="Meiryo" charset="-128"/>
              <a:ea typeface="Meiryo" charset="-128"/>
              <a:cs typeface="Meiryo" charset="-128"/>
            </a:endParaRPr>
          </a:p>
          <a:p>
            <a:r>
              <a:rPr kumimoji="1" lang="ja-JP" altLang="en-US" b="1" dirty="0">
                <a:solidFill>
                  <a:schemeClr val="bg1"/>
                </a:solidFill>
                <a:latin typeface="Meiryo" charset="-128"/>
                <a:ea typeface="Meiryo" charset="-128"/>
                <a:cs typeface="Meiryo" charset="-128"/>
              </a:rPr>
              <a:t>現場のニーズや課題</a:t>
            </a:r>
          </a:p>
        </p:txBody>
      </p:sp>
      <p:sp>
        <p:nvSpPr>
          <p:cNvPr id="7" name="テキスト ボックス 6"/>
          <p:cNvSpPr txBox="1"/>
          <p:nvPr/>
        </p:nvSpPr>
        <p:spPr>
          <a:xfrm>
            <a:off x="5703079" y="3277855"/>
            <a:ext cx="156966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試行錯誤での</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解決策の発見</a:t>
            </a:r>
            <a:endParaRPr kumimoji="1" lang="ja-JP" altLang="en-US" b="1" dirty="0">
              <a:solidFill>
                <a:schemeClr val="bg1"/>
              </a:solidFill>
              <a:latin typeface="Meiryo" charset="-128"/>
              <a:ea typeface="Meiryo" charset="-128"/>
              <a:cs typeface="Meiryo" charset="-128"/>
            </a:endParaRPr>
          </a:p>
        </p:txBody>
      </p:sp>
      <p:sp>
        <p:nvSpPr>
          <p:cNvPr id="8" name="テキスト ボックス 7"/>
          <p:cNvSpPr txBox="1"/>
          <p:nvPr/>
        </p:nvSpPr>
        <p:spPr>
          <a:xfrm>
            <a:off x="1849341" y="4220606"/>
            <a:ext cx="2492990" cy="646331"/>
          </a:xfrm>
          <a:prstGeom prst="rect">
            <a:avLst/>
          </a:prstGeom>
          <a:noFill/>
        </p:spPr>
        <p:txBody>
          <a:bodyPr wrap="none" rtlCol="0">
            <a:spAutoFit/>
          </a:bodyPr>
          <a:lstStyle/>
          <a:p>
            <a:r>
              <a:rPr kumimoji="1" lang="ja-JP" altLang="en-US" dirty="0">
                <a:solidFill>
                  <a:schemeClr val="bg1"/>
                </a:solidFill>
                <a:latin typeface="Meiryo" charset="-128"/>
                <a:ea typeface="Meiryo" charset="-128"/>
                <a:cs typeface="Meiryo" charset="-128"/>
              </a:rPr>
              <a:t>変化に柔軟な</a:t>
            </a:r>
            <a:endParaRPr kumimoji="1" lang="en-US" altLang="ja-JP"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アプリケーション開発</a:t>
            </a:r>
            <a:endParaRPr kumimoji="1" lang="ja-JP" altLang="en-US" b="1" dirty="0">
              <a:solidFill>
                <a:schemeClr val="bg1"/>
              </a:solidFill>
              <a:latin typeface="Meiryo" charset="-128"/>
              <a:ea typeface="Meiryo" charset="-128"/>
              <a:cs typeface="Meiryo" charset="-128"/>
            </a:endParaRPr>
          </a:p>
        </p:txBody>
      </p:sp>
      <p:sp>
        <p:nvSpPr>
          <p:cNvPr id="10" name="曲折矢印 9"/>
          <p:cNvSpPr/>
          <p:nvPr/>
        </p:nvSpPr>
        <p:spPr>
          <a:xfrm rot="5400000">
            <a:off x="5972560" y="2409296"/>
            <a:ext cx="670217" cy="84914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曲折矢印 10"/>
          <p:cNvSpPr/>
          <p:nvPr/>
        </p:nvSpPr>
        <p:spPr>
          <a:xfrm rot="10800000">
            <a:off x="4499992" y="3996192"/>
            <a:ext cx="2088232" cy="612939"/>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p:cNvSpPr/>
          <p:nvPr/>
        </p:nvSpPr>
        <p:spPr>
          <a:xfrm>
            <a:off x="2574611" y="2498757"/>
            <a:ext cx="722728" cy="1604651"/>
          </a:xfrm>
          <a:prstGeom prst="ben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3099896" y="3370187"/>
            <a:ext cx="2339102" cy="461665"/>
          </a:xfrm>
          <a:prstGeom prst="rect">
            <a:avLst/>
          </a:prstGeom>
          <a:noFill/>
        </p:spPr>
        <p:txBody>
          <a:bodyPr wrap="none" rtlCol="0">
            <a:spAutoFit/>
          </a:bodyPr>
          <a:lstStyle/>
          <a:p>
            <a:r>
              <a:rPr kumimoji="1" lang="ja-JP" altLang="en-US" sz="2400" b="1" u="sng" dirty="0">
                <a:solidFill>
                  <a:schemeClr val="bg1"/>
                </a:solidFill>
                <a:latin typeface="Meiryo" charset="-128"/>
                <a:ea typeface="Meiryo" charset="-128"/>
                <a:cs typeface="Meiryo" charset="-128"/>
              </a:rPr>
              <a:t>アジャイル開発</a:t>
            </a:r>
          </a:p>
        </p:txBody>
      </p:sp>
      <p:sp>
        <p:nvSpPr>
          <p:cNvPr id="14" name="テキスト ボックス 13"/>
          <p:cNvSpPr txBox="1"/>
          <p:nvPr/>
        </p:nvSpPr>
        <p:spPr>
          <a:xfrm>
            <a:off x="2678568" y="5179264"/>
            <a:ext cx="5679760" cy="738664"/>
          </a:xfrm>
          <a:prstGeom prst="rect">
            <a:avLst/>
          </a:prstGeom>
          <a:noFill/>
        </p:spPr>
        <p:txBody>
          <a:bodyPr wrap="none" rtlCol="0">
            <a:spAutoFit/>
          </a:bodyPr>
          <a:lstStyle/>
          <a:p>
            <a:pPr marL="285750" indent="-285750">
              <a:buFont typeface="Wingdings" charset="2"/>
              <a:buChar char="n"/>
            </a:pPr>
            <a:r>
              <a:rPr kumimoji="1" lang="ja-JP" altLang="en-US" sz="1400" dirty="0">
                <a:solidFill>
                  <a:schemeClr val="bg1"/>
                </a:solidFill>
                <a:latin typeface="Meiryo" charset="-128"/>
                <a:ea typeface="Meiryo" charset="-128"/>
                <a:cs typeface="Meiryo" charset="-128"/>
              </a:rPr>
              <a:t>データ量や処理能力の大きな変化に対応できるスケーラビリティ</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開発・実行環境の先進性や</a:t>
            </a:r>
            <a:r>
              <a:rPr kumimoji="1" lang="ja-JP" altLang="en-US" sz="1400" dirty="0">
                <a:solidFill>
                  <a:schemeClr val="bg1"/>
                </a:solidFill>
                <a:latin typeface="Meiryo" charset="-128"/>
                <a:ea typeface="Meiryo" charset="-128"/>
                <a:cs typeface="Meiryo" charset="-128"/>
              </a:rPr>
              <a:t>柔軟性、およびオープン性</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プラットフォームやアプリケーションの相互連携の容易さ</a:t>
            </a:r>
            <a:endParaRPr kumimoji="1" lang="ja-JP" altLang="en-US" sz="1400" dirty="0">
              <a:solidFill>
                <a:schemeClr val="bg1"/>
              </a:solidFill>
              <a:latin typeface="Meiryo" charset="-128"/>
              <a:ea typeface="Meiryo" charset="-128"/>
              <a:cs typeface="Meiryo" charset="-128"/>
            </a:endParaRPr>
          </a:p>
        </p:txBody>
      </p:sp>
      <p:sp>
        <p:nvSpPr>
          <p:cNvPr id="15" name="テキスト ボックス 14"/>
          <p:cNvSpPr txBox="1"/>
          <p:nvPr/>
        </p:nvSpPr>
        <p:spPr>
          <a:xfrm>
            <a:off x="4810562" y="5948699"/>
            <a:ext cx="141577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クラウド</a:t>
            </a:r>
          </a:p>
        </p:txBody>
      </p:sp>
      <p:sp>
        <p:nvSpPr>
          <p:cNvPr id="17" name="テキスト ボックス 16"/>
          <p:cNvSpPr txBox="1"/>
          <p:nvPr/>
        </p:nvSpPr>
        <p:spPr>
          <a:xfrm>
            <a:off x="1051736" y="1400909"/>
            <a:ext cx="5500224" cy="738664"/>
          </a:xfrm>
          <a:prstGeom prst="rect">
            <a:avLst/>
          </a:prstGeom>
          <a:noFill/>
        </p:spPr>
        <p:txBody>
          <a:bodyPr wrap="none" rtlCol="0">
            <a:spAutoFit/>
          </a:bodyPr>
          <a:lstStyle/>
          <a:p>
            <a:pPr marL="285750" indent="-285750">
              <a:buFont typeface="Wingdings" charset="2"/>
              <a:buChar char="n"/>
            </a:pPr>
            <a:r>
              <a:rPr kumimoji="1" lang="ja-JP" altLang="en-US" sz="1400" dirty="0">
                <a:solidFill>
                  <a:schemeClr val="bg1"/>
                </a:solidFill>
                <a:latin typeface="Meiryo" charset="-128"/>
                <a:ea typeface="Meiryo" charset="-128"/>
                <a:cs typeface="Meiryo" charset="-128"/>
              </a:rPr>
              <a:t>アプリケーションの継続的・連続的デプロイに安定稼働を保証</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トラブルの回避や修復を自動化し、安定運用とスピードを担保</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n"/>
            </a:pPr>
            <a:r>
              <a:rPr lang="ja-JP" altLang="en-US" sz="1400" dirty="0">
                <a:solidFill>
                  <a:schemeClr val="bg1"/>
                </a:solidFill>
                <a:latin typeface="Meiryo" charset="-128"/>
                <a:ea typeface="Meiryo" charset="-128"/>
                <a:cs typeface="Meiryo" charset="-128"/>
              </a:rPr>
              <a:t>変更のメリットを現場に直ちに提供</a:t>
            </a:r>
            <a:endParaRPr lang="en-US" altLang="ja-JP" sz="1400" dirty="0">
              <a:solidFill>
                <a:schemeClr val="bg1"/>
              </a:solidFill>
              <a:latin typeface="Meiryo" charset="-128"/>
              <a:ea typeface="Meiryo" charset="-128"/>
              <a:cs typeface="Meiryo" charset="-128"/>
            </a:endParaRPr>
          </a:p>
        </p:txBody>
      </p:sp>
      <p:sp>
        <p:nvSpPr>
          <p:cNvPr id="18" name="テキスト ボックス 17"/>
          <p:cNvSpPr txBox="1"/>
          <p:nvPr/>
        </p:nvSpPr>
        <p:spPr>
          <a:xfrm>
            <a:off x="3082450" y="890983"/>
            <a:ext cx="1428596" cy="461665"/>
          </a:xfrm>
          <a:prstGeom prst="rect">
            <a:avLst/>
          </a:prstGeom>
          <a:noFill/>
        </p:spPr>
        <p:txBody>
          <a:bodyPr wrap="none" rtlCol="0">
            <a:spAutoFit/>
          </a:bodyPr>
          <a:lstStyle/>
          <a:p>
            <a:r>
              <a:rPr kumimoji="1" lang="en-US" altLang="ja-JP" sz="2400" b="1" u="sng" dirty="0">
                <a:solidFill>
                  <a:schemeClr val="bg1"/>
                </a:solidFill>
                <a:latin typeface="Meiryo" charset="-128"/>
                <a:ea typeface="Meiryo" charset="-128"/>
                <a:cs typeface="Meiryo" charset="-128"/>
              </a:rPr>
              <a:t>DevOps</a:t>
            </a:r>
            <a:endParaRPr kumimoji="1" lang="ja-JP" altLang="en-US" sz="2400" b="1" u="sng"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975154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これまでのソフトウェア開発</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sp>
        <p:nvSpPr>
          <p:cNvPr id="4" name="正方形/長方形 3"/>
          <p:cNvSpPr/>
          <p:nvPr/>
        </p:nvSpPr>
        <p:spPr>
          <a:xfrm>
            <a:off x="1727684" y="1575068"/>
            <a:ext cx="5688632" cy="368629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307503"/>
            <a:ext cx="2304005" cy="2270370"/>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182" y="2307503"/>
            <a:ext cx="2290221" cy="2273625"/>
          </a:xfrm>
          <a:prstGeom prst="rect">
            <a:avLst/>
          </a:prstGeom>
        </p:spPr>
      </p:pic>
      <p:sp>
        <p:nvSpPr>
          <p:cNvPr id="8" name="テキスト ボックス 7"/>
          <p:cNvSpPr txBox="1"/>
          <p:nvPr/>
        </p:nvSpPr>
        <p:spPr>
          <a:xfrm>
            <a:off x="1935985" y="4757222"/>
            <a:ext cx="2262159" cy="369332"/>
          </a:xfrm>
          <a:prstGeom prst="rect">
            <a:avLst/>
          </a:prstGeom>
          <a:noFill/>
        </p:spPr>
        <p:txBody>
          <a:bodyPr wrap="none" rtlCol="0">
            <a:spAutoFit/>
          </a:bodyPr>
          <a:lstStyle/>
          <a:p>
            <a:pPr algn="ctr"/>
            <a:r>
              <a:rPr kumimoji="1" lang="ja-JP" altLang="en-US">
                <a:solidFill>
                  <a:schemeClr val="bg1"/>
                </a:solidFill>
                <a:latin typeface="Meiryo" charset="-128"/>
                <a:ea typeface="Meiryo" charset="-128"/>
                <a:cs typeface="Meiryo" charset="-128"/>
              </a:rPr>
              <a:t>アルゴリズムの発見</a:t>
            </a:r>
          </a:p>
        </p:txBody>
      </p:sp>
      <p:sp>
        <p:nvSpPr>
          <p:cNvPr id="9" name="テキスト ボックス 8"/>
          <p:cNvSpPr txBox="1"/>
          <p:nvPr/>
        </p:nvSpPr>
        <p:spPr>
          <a:xfrm>
            <a:off x="4859990" y="4757222"/>
            <a:ext cx="2448106" cy="369332"/>
          </a:xfrm>
          <a:prstGeom prst="rect">
            <a:avLst/>
          </a:prstGeom>
          <a:noFill/>
        </p:spPr>
        <p:txBody>
          <a:bodyPr wrap="none" rtlCol="0">
            <a:spAutoFit/>
          </a:bodyPr>
          <a:lstStyle/>
          <a:p>
            <a:pPr algn="ctr"/>
            <a:r>
              <a:rPr kumimoji="1" lang="ja-JP" altLang="en-US" dirty="0">
                <a:solidFill>
                  <a:schemeClr val="bg1"/>
                </a:solidFill>
                <a:latin typeface="Meiryo" charset="-128"/>
                <a:ea typeface="Meiryo" charset="-128"/>
                <a:cs typeface="Meiryo" charset="-128"/>
              </a:rPr>
              <a:t>プログラミング</a:t>
            </a:r>
            <a:r>
              <a:rPr kumimoji="1" lang="en-US" altLang="ja-JP" dirty="0">
                <a:solidFill>
                  <a:schemeClr val="bg1"/>
                </a:solidFill>
                <a:latin typeface="Meiryo" charset="-128"/>
                <a:ea typeface="Meiryo" charset="-128"/>
                <a:cs typeface="Meiryo" charset="-128"/>
              </a:rPr>
              <a:t>+</a:t>
            </a:r>
            <a:r>
              <a:rPr kumimoji="1" lang="ja-JP" altLang="en-US" dirty="0">
                <a:solidFill>
                  <a:schemeClr val="bg1"/>
                </a:solidFill>
                <a:latin typeface="Meiryo" charset="-128"/>
                <a:ea typeface="Meiryo" charset="-128"/>
                <a:cs typeface="Meiryo" charset="-128"/>
              </a:rPr>
              <a:t>演算</a:t>
            </a:r>
          </a:p>
        </p:txBody>
      </p:sp>
      <p:sp>
        <p:nvSpPr>
          <p:cNvPr id="10" name="右矢印 9"/>
          <p:cNvSpPr/>
          <p:nvPr/>
        </p:nvSpPr>
        <p:spPr>
          <a:xfrm>
            <a:off x="4287210" y="3108507"/>
            <a:ext cx="576022" cy="720080"/>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1727685" y="1728044"/>
            <a:ext cx="5688632" cy="461665"/>
          </a:xfrm>
          <a:prstGeom prst="rect">
            <a:avLst/>
          </a:prstGeom>
          <a:noFill/>
        </p:spPr>
        <p:txBody>
          <a:bodyPr wrap="square" rtlCol="0">
            <a:spAutoFit/>
          </a:bodyPr>
          <a:lstStyle/>
          <a:p>
            <a:pPr algn="ctr"/>
            <a:r>
              <a:rPr kumimoji="1" lang="ja-JP" altLang="en-US" sz="2400" dirty="0">
                <a:solidFill>
                  <a:schemeClr val="bg1"/>
                </a:solidFill>
                <a:latin typeface="Meiryo" charset="-128"/>
                <a:ea typeface="Meiryo" charset="-128"/>
                <a:cs typeface="Meiryo" charset="-128"/>
              </a:rPr>
              <a:t>経験値</a:t>
            </a:r>
            <a:r>
              <a:rPr kumimoji="1" lang="en-US" altLang="ja-JP" sz="2400" dirty="0">
                <a:solidFill>
                  <a:schemeClr val="bg1"/>
                </a:solidFill>
                <a:latin typeface="Meiryo" charset="-128"/>
                <a:ea typeface="Meiryo" charset="-128"/>
                <a:cs typeface="Meiryo" charset="-128"/>
              </a:rPr>
              <a:t>×</a:t>
            </a:r>
            <a:r>
              <a:rPr kumimoji="1" lang="ja-JP" altLang="en-US" sz="2400" dirty="0">
                <a:solidFill>
                  <a:schemeClr val="bg1"/>
                </a:solidFill>
                <a:latin typeface="Meiryo" charset="-128"/>
                <a:ea typeface="Meiryo" charset="-128"/>
                <a:cs typeface="Meiryo" charset="-128"/>
              </a:rPr>
              <a:t>職人技で成果が左右される</a:t>
            </a:r>
          </a:p>
        </p:txBody>
      </p:sp>
      <p:sp>
        <p:nvSpPr>
          <p:cNvPr id="12" name="円/楕円 11"/>
          <p:cNvSpPr/>
          <p:nvPr/>
        </p:nvSpPr>
        <p:spPr>
          <a:xfrm>
            <a:off x="291885" y="2900855"/>
            <a:ext cx="1136988" cy="113538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404333" y="3243699"/>
            <a:ext cx="902811" cy="523220"/>
          </a:xfrm>
          <a:prstGeom prst="rect">
            <a:avLst/>
          </a:prstGeom>
          <a:noFill/>
        </p:spPr>
        <p:txBody>
          <a:bodyPr wrap="none" rtlCol="0">
            <a:spAutoFit/>
          </a:bodyPr>
          <a:lstStyle/>
          <a:p>
            <a:pPr algn="ctr"/>
            <a:r>
              <a:rPr kumimoji="1" lang="ja-JP" altLang="en-US" sz="2800" b="1">
                <a:solidFill>
                  <a:schemeClr val="bg1"/>
                </a:solidFill>
                <a:latin typeface="Meiryo" charset="-128"/>
                <a:ea typeface="Meiryo" charset="-128"/>
                <a:cs typeface="Meiryo" charset="-128"/>
              </a:rPr>
              <a:t>入力</a:t>
            </a:r>
          </a:p>
        </p:txBody>
      </p:sp>
      <p:sp>
        <p:nvSpPr>
          <p:cNvPr id="14" name="円/楕円 13"/>
          <p:cNvSpPr/>
          <p:nvPr/>
        </p:nvSpPr>
        <p:spPr>
          <a:xfrm>
            <a:off x="7715127" y="2900855"/>
            <a:ext cx="1136988" cy="113538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7832215" y="3243699"/>
            <a:ext cx="902811" cy="523220"/>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出力</a:t>
            </a:r>
          </a:p>
        </p:txBody>
      </p:sp>
      <p:sp>
        <p:nvSpPr>
          <p:cNvPr id="16" name="右矢印 15"/>
          <p:cNvSpPr/>
          <p:nvPr/>
        </p:nvSpPr>
        <p:spPr>
          <a:xfrm>
            <a:off x="1357181" y="3099336"/>
            <a:ext cx="421596" cy="720080"/>
          </a:xfrm>
          <a:prstGeom prst="right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7336119" y="3099336"/>
            <a:ext cx="421596" cy="720080"/>
          </a:xfrm>
          <a:prstGeom prst="rightArrow">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1860277" y="5560507"/>
            <a:ext cx="5416868" cy="646331"/>
          </a:xfrm>
          <a:prstGeom prst="rect">
            <a:avLst/>
          </a:prstGeom>
          <a:noFill/>
        </p:spPr>
        <p:txBody>
          <a:bodyPr wrap="none" rtlCol="0">
            <a:spAutoFit/>
          </a:bodyPr>
          <a:lstStyle/>
          <a:p>
            <a:pPr algn="ctr"/>
            <a:r>
              <a:rPr kumimoji="1" lang="ja-JP" altLang="en-US" sz="1200" dirty="0">
                <a:solidFill>
                  <a:srgbClr val="C00000"/>
                </a:solidFill>
                <a:latin typeface="Meiryo" charset="-128"/>
                <a:ea typeface="Meiryo" charset="-128"/>
                <a:cs typeface="Meiryo" charset="-128"/>
              </a:rPr>
              <a:t>データの増大と多様化・処理テーマの増大と多様化・変化のスピードが加速</a:t>
            </a:r>
            <a:endParaRPr kumimoji="1" lang="en-US" altLang="ja-JP" sz="1200" dirty="0">
              <a:solidFill>
                <a:srgbClr val="C00000"/>
              </a:solidFill>
              <a:latin typeface="Meiryo" charset="-128"/>
              <a:ea typeface="Meiryo" charset="-128"/>
              <a:cs typeface="Meiryo" charset="-128"/>
            </a:endParaRPr>
          </a:p>
          <a:p>
            <a:pPr algn="ctr"/>
            <a:r>
              <a:rPr lang="ja-JP" altLang="en-US" sz="2400" dirty="0">
                <a:solidFill>
                  <a:srgbClr val="C00000"/>
                </a:solidFill>
                <a:latin typeface="Meiryo" charset="-128"/>
                <a:ea typeface="Meiryo" charset="-128"/>
                <a:cs typeface="Meiryo" charset="-128"/>
              </a:rPr>
              <a:t>経験値</a:t>
            </a:r>
            <a:r>
              <a:rPr lang="en-US" altLang="ja-JP" sz="2400" dirty="0">
                <a:solidFill>
                  <a:srgbClr val="C00000"/>
                </a:solidFill>
                <a:latin typeface="Meiryo" charset="-128"/>
                <a:ea typeface="Meiryo" charset="-128"/>
                <a:cs typeface="Meiryo" charset="-128"/>
              </a:rPr>
              <a:t>×</a:t>
            </a:r>
            <a:r>
              <a:rPr lang="ja-JP" altLang="en-US" sz="2400" dirty="0">
                <a:solidFill>
                  <a:srgbClr val="C00000"/>
                </a:solidFill>
                <a:latin typeface="Meiryo" charset="-128"/>
                <a:ea typeface="Meiryo" charset="-128"/>
                <a:cs typeface="Meiryo" charset="-128"/>
              </a:rPr>
              <a:t>職人技での対応に限界</a:t>
            </a:r>
            <a:endParaRPr kumimoji="1" lang="ja-JP" altLang="en-US" sz="2400"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703842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これからのソフトウェア開発</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正方形/長方形 3"/>
          <p:cNvSpPr/>
          <p:nvPr/>
        </p:nvSpPr>
        <p:spPr>
          <a:xfrm>
            <a:off x="1727684" y="1575068"/>
            <a:ext cx="5688632" cy="368629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3210088" y="4911764"/>
            <a:ext cx="2723823" cy="369332"/>
          </a:xfrm>
          <a:prstGeom prst="rect">
            <a:avLst/>
          </a:prstGeom>
          <a:noFill/>
        </p:spPr>
        <p:txBody>
          <a:bodyPr wrap="none" rtlCol="0">
            <a:spAutoFit/>
          </a:bodyPr>
          <a:lstStyle/>
          <a:p>
            <a:pPr algn="ctr"/>
            <a:r>
              <a:rPr kumimoji="1" lang="ja-JP" altLang="en-US" dirty="0">
                <a:solidFill>
                  <a:schemeClr val="bg1"/>
                </a:solidFill>
                <a:latin typeface="Meiryo" charset="-128"/>
                <a:ea typeface="Meiryo" charset="-128"/>
                <a:cs typeface="Meiryo" charset="-128"/>
              </a:rPr>
              <a:t>機械学習によるモデル化</a:t>
            </a:r>
          </a:p>
        </p:txBody>
      </p:sp>
      <p:sp>
        <p:nvSpPr>
          <p:cNvPr id="11" name="テキスト ボックス 10"/>
          <p:cNvSpPr txBox="1"/>
          <p:nvPr/>
        </p:nvSpPr>
        <p:spPr>
          <a:xfrm>
            <a:off x="2123729" y="1704631"/>
            <a:ext cx="2232248" cy="584775"/>
          </a:xfrm>
          <a:prstGeom prst="rect">
            <a:avLst/>
          </a:prstGeom>
          <a:noFill/>
        </p:spPr>
        <p:txBody>
          <a:bodyPr wrap="square" rtlCol="0">
            <a:spAutoFit/>
          </a:bodyPr>
          <a:lstStyle/>
          <a:p>
            <a:pPr algn="r"/>
            <a:r>
              <a:rPr kumimoji="1" lang="ja-JP" altLang="en-US" sz="1600" dirty="0">
                <a:solidFill>
                  <a:schemeClr val="bg1"/>
                </a:solidFill>
                <a:latin typeface="Meiryo" charset="-128"/>
                <a:ea typeface="Meiryo" charset="-128"/>
                <a:cs typeface="Meiryo" charset="-128"/>
              </a:rPr>
              <a:t>適切なデータの選択</a:t>
            </a:r>
            <a:endParaRPr kumimoji="1" lang="en-US" altLang="ja-JP" sz="1600" dirty="0">
              <a:solidFill>
                <a:schemeClr val="bg1"/>
              </a:solidFill>
              <a:latin typeface="Meiryo" charset="-128"/>
              <a:ea typeface="Meiryo" charset="-128"/>
              <a:cs typeface="Meiryo" charset="-128"/>
            </a:endParaRPr>
          </a:p>
          <a:p>
            <a:pPr algn="r"/>
            <a:r>
              <a:rPr kumimoji="1" lang="ja-JP" altLang="en-US" sz="1600" dirty="0">
                <a:solidFill>
                  <a:schemeClr val="bg1"/>
                </a:solidFill>
                <a:latin typeface="Meiryo" charset="-128"/>
                <a:ea typeface="Meiryo" charset="-128"/>
                <a:cs typeface="Meiryo" charset="-128"/>
              </a:rPr>
              <a:t>データ･クレンジング</a:t>
            </a:r>
          </a:p>
        </p:txBody>
      </p:sp>
      <p:sp>
        <p:nvSpPr>
          <p:cNvPr id="12" name="円/楕円 11"/>
          <p:cNvSpPr/>
          <p:nvPr/>
        </p:nvSpPr>
        <p:spPr>
          <a:xfrm>
            <a:off x="291885" y="2900855"/>
            <a:ext cx="1136988" cy="113538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404333" y="3243699"/>
            <a:ext cx="902811" cy="523220"/>
          </a:xfrm>
          <a:prstGeom prst="rect">
            <a:avLst/>
          </a:prstGeom>
          <a:noFill/>
        </p:spPr>
        <p:txBody>
          <a:bodyPr wrap="none" rtlCol="0">
            <a:spAutoFit/>
          </a:bodyPr>
          <a:lstStyle/>
          <a:p>
            <a:pPr algn="ctr"/>
            <a:r>
              <a:rPr kumimoji="1" lang="ja-JP" altLang="en-US" sz="2800" b="1">
                <a:solidFill>
                  <a:schemeClr val="bg1"/>
                </a:solidFill>
                <a:latin typeface="Meiryo" charset="-128"/>
                <a:ea typeface="Meiryo" charset="-128"/>
                <a:cs typeface="Meiryo" charset="-128"/>
              </a:rPr>
              <a:t>入力</a:t>
            </a:r>
          </a:p>
        </p:txBody>
      </p:sp>
      <p:sp>
        <p:nvSpPr>
          <p:cNvPr id="14" name="円/楕円 13"/>
          <p:cNvSpPr/>
          <p:nvPr/>
        </p:nvSpPr>
        <p:spPr>
          <a:xfrm>
            <a:off x="7715127" y="2900855"/>
            <a:ext cx="1136988" cy="113538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7832215" y="3243699"/>
            <a:ext cx="902811" cy="523220"/>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出力</a:t>
            </a:r>
          </a:p>
        </p:txBody>
      </p:sp>
      <p:sp>
        <p:nvSpPr>
          <p:cNvPr id="16" name="右矢印 15"/>
          <p:cNvSpPr/>
          <p:nvPr/>
        </p:nvSpPr>
        <p:spPr>
          <a:xfrm>
            <a:off x="1357181" y="3099336"/>
            <a:ext cx="421596" cy="720080"/>
          </a:xfrm>
          <a:prstGeom prst="right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7336119" y="3099336"/>
            <a:ext cx="421596" cy="720080"/>
          </a:xfrm>
          <a:prstGeom prst="rightArrow">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p:cNvSpPr txBox="1"/>
          <p:nvPr/>
        </p:nvSpPr>
        <p:spPr>
          <a:xfrm>
            <a:off x="1526860" y="5560507"/>
            <a:ext cx="6083718" cy="400110"/>
          </a:xfrm>
          <a:prstGeom prst="rect">
            <a:avLst/>
          </a:prstGeom>
          <a:noFill/>
        </p:spPr>
        <p:txBody>
          <a:bodyPr wrap="none" rtlCol="0">
            <a:spAutoFit/>
          </a:bodyPr>
          <a:lstStyle/>
          <a:p>
            <a:pPr algn="ctr"/>
            <a:r>
              <a:rPr kumimoji="1" lang="ja-JP" altLang="en-US" sz="2000" dirty="0">
                <a:solidFill>
                  <a:srgbClr val="0432FF"/>
                </a:solidFill>
                <a:latin typeface="Meiryo" charset="-128"/>
                <a:ea typeface="Meiryo" charset="-128"/>
                <a:cs typeface="Meiryo" charset="-128"/>
              </a:rPr>
              <a:t>アルゴリズムの実装を行わず</a:t>
            </a:r>
            <a:r>
              <a:rPr kumimoji="1" lang="ja-JP" altLang="en-US" sz="2000">
                <a:solidFill>
                  <a:srgbClr val="0432FF"/>
                </a:solidFill>
                <a:latin typeface="Meiryo" charset="-128"/>
                <a:ea typeface="Meiryo" charset="-128"/>
                <a:cs typeface="Meiryo" charset="-128"/>
              </a:rPr>
              <a:t>処理プロセスを自動化</a:t>
            </a:r>
            <a:endParaRPr kumimoji="1" lang="ja-JP" altLang="en-US" sz="2000" dirty="0">
              <a:solidFill>
                <a:srgbClr val="0432FF"/>
              </a:solidFill>
              <a:latin typeface="Meiryo" charset="-128"/>
              <a:ea typeface="Meiryo" charset="-128"/>
              <a:cs typeface="Meiryo" charset="-128"/>
            </a:endParaRPr>
          </a:p>
        </p:txBody>
      </p:sp>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634" y="2328868"/>
            <a:ext cx="2516731" cy="2540554"/>
          </a:xfrm>
          <a:prstGeom prst="rect">
            <a:avLst/>
          </a:prstGeom>
        </p:spPr>
      </p:pic>
      <p:sp>
        <p:nvSpPr>
          <p:cNvPr id="20" name="テキスト ボックス 19"/>
          <p:cNvSpPr txBox="1"/>
          <p:nvPr/>
        </p:nvSpPr>
        <p:spPr>
          <a:xfrm>
            <a:off x="4860032" y="1693280"/>
            <a:ext cx="2448273" cy="584775"/>
          </a:xfrm>
          <a:prstGeom prst="rect">
            <a:avLst/>
          </a:prstGeom>
          <a:noFill/>
        </p:spPr>
        <p:txBody>
          <a:bodyPr wrap="square" rtlCol="0">
            <a:spAutoFit/>
          </a:bodyPr>
          <a:lstStyle/>
          <a:p>
            <a:r>
              <a:rPr kumimoji="1" lang="ja-JP" altLang="en-US" sz="1600" dirty="0">
                <a:solidFill>
                  <a:schemeClr val="bg1"/>
                </a:solidFill>
                <a:latin typeface="Meiryo" charset="-128"/>
                <a:ea typeface="Meiryo" charset="-128"/>
                <a:cs typeface="Meiryo" charset="-128"/>
              </a:rPr>
              <a:t>学習モデルの選択</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多少の試行錯誤</a:t>
            </a:r>
            <a:endParaRPr kumimoji="1" lang="ja-JP" altLang="en-US" sz="1600" dirty="0">
              <a:solidFill>
                <a:schemeClr val="bg1"/>
              </a:solidFill>
              <a:latin typeface="Meiryo" charset="-128"/>
              <a:ea typeface="Meiryo" charset="-128"/>
              <a:cs typeface="Meiryo" charset="-128"/>
            </a:endParaRPr>
          </a:p>
        </p:txBody>
      </p:sp>
      <p:sp>
        <p:nvSpPr>
          <p:cNvPr id="21" name="テキスト ボックス 20"/>
          <p:cNvSpPr txBox="1"/>
          <p:nvPr/>
        </p:nvSpPr>
        <p:spPr>
          <a:xfrm>
            <a:off x="4351427" y="1766185"/>
            <a:ext cx="441146" cy="461665"/>
          </a:xfrm>
          <a:prstGeom prst="rect">
            <a:avLst/>
          </a:prstGeom>
          <a:noFill/>
        </p:spPr>
        <p:txBody>
          <a:bodyPr wrap="none" rtlCol="0">
            <a:spAutoFit/>
          </a:bodyPr>
          <a:lstStyle/>
          <a:p>
            <a:r>
              <a:rPr kumimoji="1" lang="en-US" altLang="ja-JP" sz="2400" b="1">
                <a:solidFill>
                  <a:schemeClr val="bg1"/>
                </a:solidFill>
                <a:latin typeface="Meiryo" charset="-128"/>
                <a:ea typeface="Meiryo" charset="-128"/>
                <a:cs typeface="Meiryo" charset="-128"/>
              </a:rPr>
              <a:t>×</a:t>
            </a:r>
            <a:endParaRPr kumimoji="1" lang="ja-JP" altLang="en-US" sz="2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157215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007A9C-9964-AC48-8188-095064FD79C6}"/>
              </a:ext>
            </a:extLst>
          </p:cNvPr>
          <p:cNvSpPr>
            <a:spLocks noGrp="1"/>
          </p:cNvSpPr>
          <p:nvPr>
            <p:ph type="title"/>
          </p:nvPr>
        </p:nvSpPr>
        <p:spPr/>
        <p:txBody>
          <a:bodyPr/>
          <a:lstStyle/>
          <a:p>
            <a:r>
              <a:rPr kumimoji="1" lang="ja-JP" altLang="en-US"/>
              <a:t>システム開発のこれから</a:t>
            </a:r>
            <a:endParaRPr kumimoji="1" lang="ja-JP" altLang="en-US" dirty="0"/>
          </a:p>
        </p:txBody>
      </p:sp>
      <p:sp>
        <p:nvSpPr>
          <p:cNvPr id="3" name="スライド番号プレースホルダー 2">
            <a:extLst>
              <a:ext uri="{FF2B5EF4-FFF2-40B4-BE49-F238E27FC236}">
                <a16:creationId xmlns:a16="http://schemas.microsoft.com/office/drawing/2014/main" id="{55EE11AC-B860-C643-921A-5A1FDA6F362C}"/>
              </a:ext>
            </a:extLst>
          </p:cNvPr>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5" name="角丸四角形 4">
            <a:extLst>
              <a:ext uri="{FF2B5EF4-FFF2-40B4-BE49-F238E27FC236}">
                <a16:creationId xmlns:a16="http://schemas.microsoft.com/office/drawing/2014/main" id="{B436E59A-A615-EC46-92A6-D2D1036509C4}"/>
              </a:ext>
            </a:extLst>
          </p:cNvPr>
          <p:cNvSpPr/>
          <p:nvPr/>
        </p:nvSpPr>
        <p:spPr>
          <a:xfrm>
            <a:off x="2099775" y="1612657"/>
            <a:ext cx="1310515" cy="617838"/>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仕様を作る</a:t>
            </a:r>
          </a:p>
        </p:txBody>
      </p:sp>
      <p:sp>
        <p:nvSpPr>
          <p:cNvPr id="6" name="角丸四角形 5">
            <a:extLst>
              <a:ext uri="{FF2B5EF4-FFF2-40B4-BE49-F238E27FC236}">
                <a16:creationId xmlns:a16="http://schemas.microsoft.com/office/drawing/2014/main" id="{777A509E-4B0A-8449-9D31-E8AE776ABB34}"/>
              </a:ext>
            </a:extLst>
          </p:cNvPr>
          <p:cNvSpPr/>
          <p:nvPr/>
        </p:nvSpPr>
        <p:spPr>
          <a:xfrm>
            <a:off x="308220" y="3226436"/>
            <a:ext cx="1310515" cy="617838"/>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アルゴリズムを考える</a:t>
            </a:r>
          </a:p>
        </p:txBody>
      </p:sp>
      <p:sp>
        <p:nvSpPr>
          <p:cNvPr id="7" name="角丸四角形 6">
            <a:extLst>
              <a:ext uri="{FF2B5EF4-FFF2-40B4-BE49-F238E27FC236}">
                <a16:creationId xmlns:a16="http://schemas.microsoft.com/office/drawing/2014/main" id="{E1ECB7DA-6A8F-3646-AB1E-68D27499ACCB}"/>
              </a:ext>
            </a:extLst>
          </p:cNvPr>
          <p:cNvSpPr/>
          <p:nvPr/>
        </p:nvSpPr>
        <p:spPr>
          <a:xfrm>
            <a:off x="2099775" y="4840217"/>
            <a:ext cx="1310515" cy="617838"/>
          </a:xfrm>
          <a:prstGeom prst="roundRect">
            <a:avLst>
              <a:gd name="adj"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プログラムを書く</a:t>
            </a:r>
          </a:p>
        </p:txBody>
      </p:sp>
      <p:cxnSp>
        <p:nvCxnSpPr>
          <p:cNvPr id="12" name="曲線コネクタ 11">
            <a:extLst>
              <a:ext uri="{FF2B5EF4-FFF2-40B4-BE49-F238E27FC236}">
                <a16:creationId xmlns:a16="http://schemas.microsoft.com/office/drawing/2014/main" id="{0E775886-3278-3C45-BEE2-A1352F36D565}"/>
              </a:ext>
            </a:extLst>
          </p:cNvPr>
          <p:cNvCxnSpPr>
            <a:cxnSpLocks/>
            <a:stCxn id="4" idx="0"/>
            <a:endCxn id="5" idx="3"/>
          </p:cNvCxnSpPr>
          <p:nvPr/>
        </p:nvCxnSpPr>
        <p:spPr>
          <a:xfrm rot="16200000" flipV="1">
            <a:off x="3338715" y="1993151"/>
            <a:ext cx="1304860" cy="1161710"/>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曲線コネクタ 14">
            <a:extLst>
              <a:ext uri="{FF2B5EF4-FFF2-40B4-BE49-F238E27FC236}">
                <a16:creationId xmlns:a16="http://schemas.microsoft.com/office/drawing/2014/main" id="{93F72729-E960-2141-A6D3-7FE01F7F2369}"/>
              </a:ext>
            </a:extLst>
          </p:cNvPr>
          <p:cNvCxnSpPr>
            <a:cxnSpLocks/>
            <a:stCxn id="5" idx="1"/>
            <a:endCxn id="6" idx="0"/>
          </p:cNvCxnSpPr>
          <p:nvPr/>
        </p:nvCxnSpPr>
        <p:spPr>
          <a:xfrm rot="10800000" flipV="1">
            <a:off x="963479" y="1921576"/>
            <a:ext cx="1136297" cy="1304860"/>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曲線コネクタ 17">
            <a:extLst>
              <a:ext uri="{FF2B5EF4-FFF2-40B4-BE49-F238E27FC236}">
                <a16:creationId xmlns:a16="http://schemas.microsoft.com/office/drawing/2014/main" id="{DE9D6778-F046-A74A-9FC0-84B78F665F65}"/>
              </a:ext>
            </a:extLst>
          </p:cNvPr>
          <p:cNvCxnSpPr>
            <a:cxnSpLocks/>
            <a:stCxn id="6" idx="2"/>
            <a:endCxn id="7" idx="1"/>
          </p:cNvCxnSpPr>
          <p:nvPr/>
        </p:nvCxnSpPr>
        <p:spPr>
          <a:xfrm rot="16200000" flipH="1">
            <a:off x="879195" y="3928556"/>
            <a:ext cx="1304862" cy="1136297"/>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2" name="曲線コネクタ 21">
            <a:extLst>
              <a:ext uri="{FF2B5EF4-FFF2-40B4-BE49-F238E27FC236}">
                <a16:creationId xmlns:a16="http://schemas.microsoft.com/office/drawing/2014/main" id="{8A5E3111-5C1E-2D4A-B0B4-B874BFD6B334}"/>
              </a:ext>
            </a:extLst>
          </p:cNvPr>
          <p:cNvCxnSpPr>
            <a:cxnSpLocks/>
            <a:stCxn id="7" idx="3"/>
            <a:endCxn id="4" idx="2"/>
          </p:cNvCxnSpPr>
          <p:nvPr/>
        </p:nvCxnSpPr>
        <p:spPr>
          <a:xfrm flipV="1">
            <a:off x="3410290" y="3844275"/>
            <a:ext cx="1161710" cy="1304861"/>
          </a:xfrm>
          <a:prstGeom prst="curvedConnector2">
            <a:avLst/>
          </a:prstGeom>
          <a:ln w="76200">
            <a:solidFill>
              <a:schemeClr val="accent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7" name="角丸四角形 46">
            <a:extLst>
              <a:ext uri="{FF2B5EF4-FFF2-40B4-BE49-F238E27FC236}">
                <a16:creationId xmlns:a16="http://schemas.microsoft.com/office/drawing/2014/main" id="{C022B082-160A-4243-9B64-603156C39EAE}"/>
              </a:ext>
            </a:extLst>
          </p:cNvPr>
          <p:cNvSpPr/>
          <p:nvPr/>
        </p:nvSpPr>
        <p:spPr>
          <a:xfrm>
            <a:off x="5733710" y="1612657"/>
            <a:ext cx="1310515" cy="617838"/>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データを</a:t>
            </a:r>
            <a:endParaRPr lang="en-US" altLang="ja-JP" sz="1400" b="1" dirty="0">
              <a:solidFill>
                <a:srgbClr val="FFFFFF"/>
              </a:solidFill>
              <a:latin typeface="Meiryo" panose="020B0604030504040204" pitchFamily="34" charset="-128"/>
              <a:ea typeface="Meiryo" panose="020B0604030504040204" pitchFamily="34" charset="-128"/>
            </a:endParaRPr>
          </a:p>
          <a:p>
            <a:pPr algn="ctr"/>
            <a:r>
              <a:rPr lang="ja-JP" altLang="en-US" sz="1400" b="1" dirty="0">
                <a:solidFill>
                  <a:srgbClr val="FFFFFF"/>
                </a:solidFill>
                <a:latin typeface="Meiryo" panose="020B0604030504040204" pitchFamily="34" charset="-128"/>
                <a:ea typeface="Meiryo" panose="020B0604030504040204" pitchFamily="34" charset="-128"/>
              </a:rPr>
              <a:t>集める</a:t>
            </a:r>
          </a:p>
        </p:txBody>
      </p:sp>
      <p:sp>
        <p:nvSpPr>
          <p:cNvPr id="48" name="角丸四角形 47">
            <a:extLst>
              <a:ext uri="{FF2B5EF4-FFF2-40B4-BE49-F238E27FC236}">
                <a16:creationId xmlns:a16="http://schemas.microsoft.com/office/drawing/2014/main" id="{C4F2EEC6-8AC1-B946-907A-C3E17DA5857C}"/>
              </a:ext>
            </a:extLst>
          </p:cNvPr>
          <p:cNvSpPr/>
          <p:nvPr/>
        </p:nvSpPr>
        <p:spPr>
          <a:xfrm>
            <a:off x="7525265" y="3351328"/>
            <a:ext cx="1310515" cy="617838"/>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データを</a:t>
            </a:r>
            <a:endParaRPr lang="en-US" altLang="ja-JP" sz="1400" b="1" dirty="0">
              <a:solidFill>
                <a:srgbClr val="FFFFFF"/>
              </a:solidFill>
              <a:latin typeface="Meiryo" panose="020B0604030504040204" pitchFamily="34" charset="-128"/>
              <a:ea typeface="Meiryo" panose="020B0604030504040204" pitchFamily="34" charset="-128"/>
            </a:endParaRPr>
          </a:p>
          <a:p>
            <a:pPr algn="ctr"/>
            <a:r>
              <a:rPr lang="ja-JP" altLang="en-US" sz="1400" b="1" dirty="0">
                <a:solidFill>
                  <a:srgbClr val="FFFFFF"/>
                </a:solidFill>
                <a:latin typeface="Meiryo" panose="020B0604030504040204" pitchFamily="34" charset="-128"/>
                <a:ea typeface="Meiryo" panose="020B0604030504040204" pitchFamily="34" charset="-128"/>
              </a:rPr>
              <a:t>分析する</a:t>
            </a:r>
          </a:p>
        </p:txBody>
      </p:sp>
      <p:sp>
        <p:nvSpPr>
          <p:cNvPr id="49" name="角丸四角形 48">
            <a:extLst>
              <a:ext uri="{FF2B5EF4-FFF2-40B4-BE49-F238E27FC236}">
                <a16:creationId xmlns:a16="http://schemas.microsoft.com/office/drawing/2014/main" id="{4DE0EAC9-044C-554B-81D3-A0D7731366DE}"/>
              </a:ext>
            </a:extLst>
          </p:cNvPr>
          <p:cNvSpPr/>
          <p:nvPr/>
        </p:nvSpPr>
        <p:spPr>
          <a:xfrm>
            <a:off x="5733710" y="4840217"/>
            <a:ext cx="1310515" cy="617838"/>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dirty="0">
                <a:solidFill>
                  <a:srgbClr val="FFFFFF"/>
                </a:solidFill>
                <a:latin typeface="Meiryo" panose="020B0604030504040204" pitchFamily="34" charset="-128"/>
                <a:ea typeface="Meiryo" panose="020B0604030504040204" pitchFamily="34" charset="-128"/>
              </a:rPr>
              <a:t>モデルを</a:t>
            </a:r>
            <a:endParaRPr lang="en-US" altLang="ja-JP" sz="1400" b="1" dirty="0">
              <a:solidFill>
                <a:srgbClr val="FFFFFF"/>
              </a:solidFill>
              <a:latin typeface="Meiryo" panose="020B0604030504040204" pitchFamily="34" charset="-128"/>
              <a:ea typeface="Meiryo" panose="020B0604030504040204" pitchFamily="34" charset="-128"/>
            </a:endParaRPr>
          </a:p>
          <a:p>
            <a:pPr algn="ctr"/>
            <a:r>
              <a:rPr lang="ja-JP" altLang="en-US" sz="1400" b="1" dirty="0">
                <a:solidFill>
                  <a:srgbClr val="FFFFFF"/>
                </a:solidFill>
                <a:latin typeface="Meiryo" panose="020B0604030504040204" pitchFamily="34" charset="-128"/>
                <a:ea typeface="Meiryo" panose="020B0604030504040204" pitchFamily="34" charset="-128"/>
              </a:rPr>
              <a:t>創る</a:t>
            </a:r>
          </a:p>
        </p:txBody>
      </p:sp>
      <p:cxnSp>
        <p:nvCxnSpPr>
          <p:cNvPr id="54" name="曲線コネクタ 53">
            <a:extLst>
              <a:ext uri="{FF2B5EF4-FFF2-40B4-BE49-F238E27FC236}">
                <a16:creationId xmlns:a16="http://schemas.microsoft.com/office/drawing/2014/main" id="{717F7110-4586-844D-8B40-43C1FD71B585}"/>
              </a:ext>
            </a:extLst>
          </p:cNvPr>
          <p:cNvCxnSpPr>
            <a:cxnSpLocks/>
            <a:stCxn id="4" idx="0"/>
            <a:endCxn id="47" idx="1"/>
          </p:cNvCxnSpPr>
          <p:nvPr/>
        </p:nvCxnSpPr>
        <p:spPr>
          <a:xfrm rot="5400000" flipH="1" flipV="1">
            <a:off x="4500425" y="1993151"/>
            <a:ext cx="1304860" cy="1161710"/>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58" name="曲線コネクタ 57">
            <a:extLst>
              <a:ext uri="{FF2B5EF4-FFF2-40B4-BE49-F238E27FC236}">
                <a16:creationId xmlns:a16="http://schemas.microsoft.com/office/drawing/2014/main" id="{E30EA04C-815F-9D4C-8DDD-56EDA0C07001}"/>
              </a:ext>
            </a:extLst>
          </p:cNvPr>
          <p:cNvCxnSpPr>
            <a:cxnSpLocks/>
            <a:stCxn id="47" idx="3"/>
            <a:endCxn id="48" idx="0"/>
          </p:cNvCxnSpPr>
          <p:nvPr/>
        </p:nvCxnSpPr>
        <p:spPr>
          <a:xfrm>
            <a:off x="7044225" y="1921576"/>
            <a:ext cx="1136298" cy="1429752"/>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61" name="曲線コネクタ 60">
            <a:extLst>
              <a:ext uri="{FF2B5EF4-FFF2-40B4-BE49-F238E27FC236}">
                <a16:creationId xmlns:a16="http://schemas.microsoft.com/office/drawing/2014/main" id="{395F796B-7857-7644-B972-E58F69F6FD01}"/>
              </a:ext>
            </a:extLst>
          </p:cNvPr>
          <p:cNvCxnSpPr>
            <a:cxnSpLocks/>
            <a:stCxn id="48" idx="2"/>
            <a:endCxn id="49" idx="3"/>
          </p:cNvCxnSpPr>
          <p:nvPr/>
        </p:nvCxnSpPr>
        <p:spPr>
          <a:xfrm rot="5400000">
            <a:off x="7022389" y="3991002"/>
            <a:ext cx="1179970" cy="1136298"/>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a:extLst>
              <a:ext uri="{FF2B5EF4-FFF2-40B4-BE49-F238E27FC236}">
                <a16:creationId xmlns:a16="http://schemas.microsoft.com/office/drawing/2014/main" id="{9A81F539-A6C8-7B4F-BA48-2F1AA78CC89D}"/>
              </a:ext>
            </a:extLst>
          </p:cNvPr>
          <p:cNvCxnSpPr>
            <a:cxnSpLocks/>
            <a:stCxn id="49" idx="1"/>
            <a:endCxn id="4" idx="2"/>
          </p:cNvCxnSpPr>
          <p:nvPr/>
        </p:nvCxnSpPr>
        <p:spPr>
          <a:xfrm rot="10800000">
            <a:off x="4572000" y="3844276"/>
            <a:ext cx="1161710" cy="1304861"/>
          </a:xfrm>
          <a:prstGeom prst="curvedConnector2">
            <a:avLst/>
          </a:prstGeom>
          <a:ln w="76200">
            <a:solidFill>
              <a:srgbClr val="FF6666"/>
            </a:solidFill>
            <a:tailEnd type="triangle"/>
          </a:ln>
        </p:spPr>
        <p:style>
          <a:lnRef idx="2">
            <a:schemeClr val="accent1"/>
          </a:lnRef>
          <a:fillRef idx="0">
            <a:schemeClr val="accent1"/>
          </a:fillRef>
          <a:effectRef idx="1">
            <a:schemeClr val="accent1"/>
          </a:effectRef>
          <a:fontRef idx="minor">
            <a:schemeClr val="tx1"/>
          </a:fontRef>
        </p:style>
      </p:cxnSp>
      <p:grpSp>
        <p:nvGrpSpPr>
          <p:cNvPr id="107" name="グループ化 106">
            <a:extLst>
              <a:ext uri="{FF2B5EF4-FFF2-40B4-BE49-F238E27FC236}">
                <a16:creationId xmlns:a16="http://schemas.microsoft.com/office/drawing/2014/main" id="{400BA571-A386-8540-BE4D-A3E6D497A812}"/>
              </a:ext>
            </a:extLst>
          </p:cNvPr>
          <p:cNvGrpSpPr/>
          <p:nvPr/>
        </p:nvGrpSpPr>
        <p:grpSpPr>
          <a:xfrm flipH="1">
            <a:off x="5419309" y="2405471"/>
            <a:ext cx="1949752" cy="2242649"/>
            <a:chOff x="5419309" y="2405471"/>
            <a:chExt cx="1949752" cy="2242649"/>
          </a:xfrm>
          <a:solidFill>
            <a:schemeClr val="tx2">
              <a:lumMod val="60000"/>
              <a:lumOff val="40000"/>
            </a:schemeClr>
          </a:solidFill>
        </p:grpSpPr>
        <p:grpSp>
          <p:nvGrpSpPr>
            <p:cNvPr id="79" name="グループ化 78">
              <a:extLst>
                <a:ext uri="{FF2B5EF4-FFF2-40B4-BE49-F238E27FC236}">
                  <a16:creationId xmlns:a16="http://schemas.microsoft.com/office/drawing/2014/main" id="{7F06C3EA-31D3-2042-82A7-DB793E65CCD0}"/>
                </a:ext>
              </a:extLst>
            </p:cNvPr>
            <p:cNvGrpSpPr/>
            <p:nvPr/>
          </p:nvGrpSpPr>
          <p:grpSpPr>
            <a:xfrm>
              <a:off x="5740410" y="2802320"/>
              <a:ext cx="1285102" cy="1458386"/>
              <a:chOff x="2125187" y="2577919"/>
              <a:chExt cx="1285102" cy="1458386"/>
            </a:xfrm>
            <a:grpFill/>
          </p:grpSpPr>
          <p:sp>
            <p:nvSpPr>
              <p:cNvPr id="69" name="上カーブ矢印 68">
                <a:extLst>
                  <a:ext uri="{FF2B5EF4-FFF2-40B4-BE49-F238E27FC236}">
                    <a16:creationId xmlns:a16="http://schemas.microsoft.com/office/drawing/2014/main" id="{7E3A580E-4928-774E-81DF-F67CD8CA6034}"/>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カーブ矢印 69">
                <a:extLst>
                  <a:ext uri="{FF2B5EF4-FFF2-40B4-BE49-F238E27FC236}">
                    <a16:creationId xmlns:a16="http://schemas.microsoft.com/office/drawing/2014/main" id="{F6793D41-DC93-0147-81B4-E56A1721FC62}"/>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グループ化 79">
              <a:extLst>
                <a:ext uri="{FF2B5EF4-FFF2-40B4-BE49-F238E27FC236}">
                  <a16:creationId xmlns:a16="http://schemas.microsoft.com/office/drawing/2014/main" id="{A62AECA9-0F53-9E44-8A0E-E693A619342E}"/>
                </a:ext>
              </a:extLst>
            </p:cNvPr>
            <p:cNvGrpSpPr/>
            <p:nvPr/>
          </p:nvGrpSpPr>
          <p:grpSpPr>
            <a:xfrm>
              <a:off x="5937770" y="3023312"/>
              <a:ext cx="913525" cy="999636"/>
              <a:chOff x="2125187" y="2577919"/>
              <a:chExt cx="1285102" cy="1458386"/>
            </a:xfrm>
            <a:grpFill/>
          </p:grpSpPr>
          <p:sp>
            <p:nvSpPr>
              <p:cNvPr id="81" name="上カーブ矢印 80">
                <a:extLst>
                  <a:ext uri="{FF2B5EF4-FFF2-40B4-BE49-F238E27FC236}">
                    <a16:creationId xmlns:a16="http://schemas.microsoft.com/office/drawing/2014/main" id="{C1836962-C32E-6642-ADCD-36763CE89B55}"/>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上カーブ矢印 81">
                <a:extLst>
                  <a:ext uri="{FF2B5EF4-FFF2-40B4-BE49-F238E27FC236}">
                    <a16:creationId xmlns:a16="http://schemas.microsoft.com/office/drawing/2014/main" id="{4B11EB21-7AF8-6749-8F5A-533A35226581}"/>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グループ化 82">
              <a:extLst>
                <a:ext uri="{FF2B5EF4-FFF2-40B4-BE49-F238E27FC236}">
                  <a16:creationId xmlns:a16="http://schemas.microsoft.com/office/drawing/2014/main" id="{22CCF30C-739F-3F47-ADC9-FB4AF2DBCC55}"/>
                </a:ext>
              </a:extLst>
            </p:cNvPr>
            <p:cNvGrpSpPr/>
            <p:nvPr/>
          </p:nvGrpSpPr>
          <p:grpSpPr>
            <a:xfrm>
              <a:off x="6110871" y="3200635"/>
              <a:ext cx="543520" cy="632796"/>
              <a:chOff x="2125187" y="2577919"/>
              <a:chExt cx="1285102" cy="1458386"/>
            </a:xfrm>
            <a:grpFill/>
          </p:grpSpPr>
          <p:sp>
            <p:nvSpPr>
              <p:cNvPr id="84" name="上カーブ矢印 83">
                <a:extLst>
                  <a:ext uri="{FF2B5EF4-FFF2-40B4-BE49-F238E27FC236}">
                    <a16:creationId xmlns:a16="http://schemas.microsoft.com/office/drawing/2014/main" id="{6E7169D9-B1FF-DF4A-A0A7-8EBDC9DAD9CC}"/>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カーブ矢印 84">
                <a:extLst>
                  <a:ext uri="{FF2B5EF4-FFF2-40B4-BE49-F238E27FC236}">
                    <a16:creationId xmlns:a16="http://schemas.microsoft.com/office/drawing/2014/main" id="{AB4A5E2E-A625-EF4A-A3C4-E4A8084A08EA}"/>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グループ化 85">
              <a:extLst>
                <a:ext uri="{FF2B5EF4-FFF2-40B4-BE49-F238E27FC236}">
                  <a16:creationId xmlns:a16="http://schemas.microsoft.com/office/drawing/2014/main" id="{9348C3CA-20D8-3F49-8A78-A1F57E6F46E8}"/>
                </a:ext>
              </a:extLst>
            </p:cNvPr>
            <p:cNvGrpSpPr/>
            <p:nvPr/>
          </p:nvGrpSpPr>
          <p:grpSpPr>
            <a:xfrm>
              <a:off x="5419309" y="2405471"/>
              <a:ext cx="1949752" cy="2242649"/>
              <a:chOff x="2125187" y="2577919"/>
              <a:chExt cx="1285102" cy="1458386"/>
            </a:xfrm>
            <a:grpFill/>
          </p:grpSpPr>
          <p:sp>
            <p:nvSpPr>
              <p:cNvPr id="87" name="上カーブ矢印 86">
                <a:extLst>
                  <a:ext uri="{FF2B5EF4-FFF2-40B4-BE49-F238E27FC236}">
                    <a16:creationId xmlns:a16="http://schemas.microsoft.com/office/drawing/2014/main" id="{C873D9FB-07F2-4D4A-8E4D-FB0B6E143CAB}"/>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上カーブ矢印 87">
                <a:extLst>
                  <a:ext uri="{FF2B5EF4-FFF2-40B4-BE49-F238E27FC236}">
                    <a16:creationId xmlns:a16="http://schemas.microsoft.com/office/drawing/2014/main" id="{F12D526C-B17E-0A49-9D9A-C78E2E10B583}"/>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4" name="角丸四角形 3">
            <a:extLst>
              <a:ext uri="{FF2B5EF4-FFF2-40B4-BE49-F238E27FC236}">
                <a16:creationId xmlns:a16="http://schemas.microsoft.com/office/drawing/2014/main" id="{DD8EBB86-AD65-0C43-98A2-A318FCDDC10F}"/>
              </a:ext>
            </a:extLst>
          </p:cNvPr>
          <p:cNvSpPr/>
          <p:nvPr/>
        </p:nvSpPr>
        <p:spPr>
          <a:xfrm>
            <a:off x="3490696" y="3226436"/>
            <a:ext cx="2162607" cy="617839"/>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panose="020B0604030504040204" pitchFamily="34" charset="-128"/>
                <a:ea typeface="Meiryo" panose="020B0604030504040204" pitchFamily="34" charset="-128"/>
                <a:cs typeface="ＭＳ Ｐゴシック"/>
              </a:rPr>
              <a:t>課題・テーマ</a:t>
            </a:r>
          </a:p>
        </p:txBody>
      </p:sp>
      <p:grpSp>
        <p:nvGrpSpPr>
          <p:cNvPr id="89" name="グループ化 88">
            <a:extLst>
              <a:ext uri="{FF2B5EF4-FFF2-40B4-BE49-F238E27FC236}">
                <a16:creationId xmlns:a16="http://schemas.microsoft.com/office/drawing/2014/main" id="{9881FA3A-64B0-1843-A86B-B602711966E1}"/>
              </a:ext>
            </a:extLst>
          </p:cNvPr>
          <p:cNvGrpSpPr/>
          <p:nvPr/>
        </p:nvGrpSpPr>
        <p:grpSpPr>
          <a:xfrm>
            <a:off x="2117570" y="2806162"/>
            <a:ext cx="1285102" cy="1458386"/>
            <a:chOff x="2125187" y="2577919"/>
            <a:chExt cx="1285102" cy="1458386"/>
          </a:xfrm>
          <a:solidFill>
            <a:srgbClr val="92D050"/>
          </a:solidFill>
        </p:grpSpPr>
        <p:sp>
          <p:nvSpPr>
            <p:cNvPr id="90" name="上カーブ矢印 89">
              <a:extLst>
                <a:ext uri="{FF2B5EF4-FFF2-40B4-BE49-F238E27FC236}">
                  <a16:creationId xmlns:a16="http://schemas.microsoft.com/office/drawing/2014/main" id="{2F4D1D22-49FE-E04E-85EA-3D5C06336F17}"/>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上カーブ矢印 90">
              <a:extLst>
                <a:ext uri="{FF2B5EF4-FFF2-40B4-BE49-F238E27FC236}">
                  <a16:creationId xmlns:a16="http://schemas.microsoft.com/office/drawing/2014/main" id="{5C66F78F-D491-FA46-839D-E981B20F3ED2}"/>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4" name="角丸四角形 103">
            <a:extLst>
              <a:ext uri="{FF2B5EF4-FFF2-40B4-BE49-F238E27FC236}">
                <a16:creationId xmlns:a16="http://schemas.microsoft.com/office/drawing/2014/main" id="{C363F895-D665-B94A-8913-46BBF58A6F02}"/>
              </a:ext>
            </a:extLst>
          </p:cNvPr>
          <p:cNvSpPr/>
          <p:nvPr/>
        </p:nvSpPr>
        <p:spPr>
          <a:xfrm>
            <a:off x="3490696" y="4284157"/>
            <a:ext cx="2162607" cy="617839"/>
          </a:xfrm>
          <a:prstGeom prst="roundRect">
            <a:avLst>
              <a:gd name="adj" fmla="val 50000"/>
            </a:avLst>
          </a:prstGeom>
          <a:solidFill>
            <a:srgbClr val="005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ＭＳ Ｐゴシック"/>
              </a:rPr>
              <a:t>課題解決</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b="1" dirty="0">
                <a:solidFill>
                  <a:srgbClr val="FFFFFF"/>
                </a:solidFill>
                <a:latin typeface="Meiryo" panose="020B0604030504040204" pitchFamily="34" charset="-128"/>
                <a:ea typeface="Meiryo" panose="020B0604030504040204" pitchFamily="34" charset="-128"/>
                <a:cs typeface="ＭＳ Ｐゴシック"/>
              </a:rPr>
              <a:t>テーマ実現</a:t>
            </a:r>
          </a:p>
        </p:txBody>
      </p:sp>
      <p:sp>
        <p:nvSpPr>
          <p:cNvPr id="108" name="テキスト ボックス 107">
            <a:extLst>
              <a:ext uri="{FF2B5EF4-FFF2-40B4-BE49-F238E27FC236}">
                <a16:creationId xmlns:a16="http://schemas.microsoft.com/office/drawing/2014/main" id="{7E717762-23EC-8B49-A073-03A3FB5B9575}"/>
              </a:ext>
            </a:extLst>
          </p:cNvPr>
          <p:cNvSpPr txBox="1"/>
          <p:nvPr/>
        </p:nvSpPr>
        <p:spPr>
          <a:xfrm>
            <a:off x="1739369" y="1172775"/>
            <a:ext cx="2031325" cy="369332"/>
          </a:xfrm>
          <a:prstGeom prst="rect">
            <a:avLst/>
          </a:prstGeom>
          <a:noFill/>
        </p:spPr>
        <p:txBody>
          <a:bodyPr wrap="none" rtlCol="0">
            <a:spAutoFit/>
          </a:bodyPr>
          <a:lstStyle/>
          <a:p>
            <a:pPr algn="ctr"/>
            <a:r>
              <a:rPr kumimoji="1" lang="ja-JP" altLang="en-US" b="1" dirty="0">
                <a:solidFill>
                  <a:schemeClr val="accent3">
                    <a:lumMod val="75000"/>
                  </a:schemeClr>
                </a:solidFill>
                <a:latin typeface="Meiryo" panose="020B0604030504040204" pitchFamily="34" charset="-128"/>
                <a:ea typeface="Meiryo" panose="020B0604030504040204" pitchFamily="34" charset="-128"/>
              </a:rPr>
              <a:t>従来のアプローチ</a:t>
            </a:r>
          </a:p>
        </p:txBody>
      </p:sp>
      <p:sp>
        <p:nvSpPr>
          <p:cNvPr id="109" name="テキスト ボックス 108">
            <a:extLst>
              <a:ext uri="{FF2B5EF4-FFF2-40B4-BE49-F238E27FC236}">
                <a16:creationId xmlns:a16="http://schemas.microsoft.com/office/drawing/2014/main" id="{4738F8F0-F2F2-804B-892F-71E7C0DB28DA}"/>
              </a:ext>
            </a:extLst>
          </p:cNvPr>
          <p:cNvSpPr txBox="1"/>
          <p:nvPr/>
        </p:nvSpPr>
        <p:spPr>
          <a:xfrm>
            <a:off x="5125729" y="1172775"/>
            <a:ext cx="2492991" cy="369332"/>
          </a:xfrm>
          <a:prstGeom prst="rect">
            <a:avLst/>
          </a:prstGeom>
          <a:noFill/>
        </p:spPr>
        <p:txBody>
          <a:bodyPr wrap="none" rtlCol="0">
            <a:spAutoFit/>
          </a:bodyPr>
          <a:lstStyle/>
          <a:p>
            <a:pPr algn="ctr"/>
            <a:r>
              <a:rPr kumimoji="1" lang="ja-JP" altLang="en-US" b="1" dirty="0">
                <a:solidFill>
                  <a:srgbClr val="0070C0"/>
                </a:solidFill>
                <a:latin typeface="Meiryo" panose="020B0604030504040204" pitchFamily="34" charset="-128"/>
                <a:ea typeface="Meiryo" panose="020B0604030504040204" pitchFamily="34" charset="-128"/>
              </a:rPr>
              <a:t>これからのアプローチ</a:t>
            </a:r>
          </a:p>
        </p:txBody>
      </p:sp>
      <p:sp>
        <p:nvSpPr>
          <p:cNvPr id="110" name="テキスト ボックス 109">
            <a:extLst>
              <a:ext uri="{FF2B5EF4-FFF2-40B4-BE49-F238E27FC236}">
                <a16:creationId xmlns:a16="http://schemas.microsoft.com/office/drawing/2014/main" id="{4456AF78-0D80-DD4C-8B5F-741472E6A86C}"/>
              </a:ext>
            </a:extLst>
          </p:cNvPr>
          <p:cNvSpPr txBox="1"/>
          <p:nvPr/>
        </p:nvSpPr>
        <p:spPr>
          <a:xfrm>
            <a:off x="5069265" y="5673348"/>
            <a:ext cx="2646878" cy="461665"/>
          </a:xfrm>
          <a:prstGeom prst="rect">
            <a:avLst/>
          </a:prstGeom>
          <a:noFill/>
        </p:spPr>
        <p:txBody>
          <a:bodyPr wrap="none" rtlCol="0">
            <a:spAutoFit/>
          </a:bodyPr>
          <a:lstStyle/>
          <a:p>
            <a:pPr algn="ctr"/>
            <a:r>
              <a:rPr lang="ja-JP" altLang="en-US" sz="2400" dirty="0">
                <a:solidFill>
                  <a:srgbClr val="0070C0"/>
                </a:solidFill>
                <a:latin typeface="Meiryo" panose="020B0604030504040204" pitchFamily="34" charset="-128"/>
                <a:ea typeface="Meiryo" panose="020B0604030504040204" pitchFamily="34" charset="-128"/>
              </a:rPr>
              <a:t>高頻度で高速回転</a:t>
            </a:r>
            <a:endParaRPr kumimoji="1" lang="ja-JP" altLang="en-US" sz="2400" dirty="0">
              <a:solidFill>
                <a:srgbClr val="0070C0"/>
              </a:solidFill>
              <a:latin typeface="Meiryo" panose="020B0604030504040204" pitchFamily="34" charset="-128"/>
              <a:ea typeface="Meiryo" panose="020B0604030504040204" pitchFamily="34" charset="-128"/>
            </a:endParaRPr>
          </a:p>
        </p:txBody>
      </p:sp>
      <p:sp>
        <p:nvSpPr>
          <p:cNvPr id="111" name="テキスト ボックス 110">
            <a:extLst>
              <a:ext uri="{FF2B5EF4-FFF2-40B4-BE49-F238E27FC236}">
                <a16:creationId xmlns:a16="http://schemas.microsoft.com/office/drawing/2014/main" id="{62F08984-E927-C84B-B28C-A3E37D4B72D3}"/>
              </a:ext>
            </a:extLst>
          </p:cNvPr>
          <p:cNvSpPr txBox="1"/>
          <p:nvPr/>
        </p:nvSpPr>
        <p:spPr>
          <a:xfrm>
            <a:off x="1270090" y="5667105"/>
            <a:ext cx="2954655" cy="461665"/>
          </a:xfrm>
          <a:prstGeom prst="rect">
            <a:avLst/>
          </a:prstGeom>
          <a:noFill/>
        </p:spPr>
        <p:txBody>
          <a:bodyPr wrap="none" rtlCol="0">
            <a:spAutoFit/>
          </a:bodyPr>
          <a:lstStyle/>
          <a:p>
            <a:pPr algn="ctr"/>
            <a:r>
              <a:rPr kumimoji="1" lang="ja-JP" altLang="en-US" sz="2400" dirty="0">
                <a:solidFill>
                  <a:schemeClr val="accent3">
                    <a:lumMod val="75000"/>
                  </a:schemeClr>
                </a:solidFill>
                <a:latin typeface="Meiryo" panose="020B0604030504040204" pitchFamily="34" charset="-128"/>
                <a:ea typeface="Meiryo" panose="020B0604030504040204" pitchFamily="34" charset="-128"/>
              </a:rPr>
              <a:t>ひとつひとつ確実に</a:t>
            </a:r>
          </a:p>
        </p:txBody>
      </p:sp>
    </p:spTree>
    <p:extLst>
      <p:ext uri="{BB962C8B-B14F-4D97-AF65-F5344CB8AC3E}">
        <p14:creationId xmlns:p14="http://schemas.microsoft.com/office/powerpoint/2010/main" val="3805472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a:solidFill>
                  <a:srgbClr val="FFFFFF"/>
                </a:solidFill>
                <a:effectLst/>
                <a:latin typeface="Meiryo" charset="-128"/>
                <a:ea typeface="Meiryo" charset="-128"/>
                <a:cs typeface="Meiryo" charset="-128"/>
              </a:rPr>
              <a:t>デジタル・トランスフォーメーション時代の</a:t>
            </a:r>
            <a:endParaRPr lang="en-US" altLang="ja-JP" sz="1600" dirty="0">
              <a:solidFill>
                <a:srgbClr val="FFFFFF"/>
              </a:solidFill>
              <a:effectLst/>
              <a:latin typeface="Meiryo" charset="-128"/>
              <a:ea typeface="Meiryo" charset="-128"/>
              <a:cs typeface="Meiryo" charset="-128"/>
            </a:endParaRPr>
          </a:p>
          <a:p>
            <a:pPr algn="r"/>
            <a:r>
              <a:rPr lang="ja-JP" altLang="en-US" sz="2400" dirty="0">
                <a:solidFill>
                  <a:srgbClr val="FFFFFF"/>
                </a:solidFill>
                <a:effectLst/>
                <a:latin typeface="Meiryo" charset="-128"/>
                <a:ea typeface="Meiryo" charset="-128"/>
                <a:cs typeface="Meiryo" charset="-128"/>
              </a:rPr>
              <a:t>ビジネス戦略</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8440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20724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2880676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デジタル・トランスフォーメーションと</a:t>
            </a:r>
            <a:r>
              <a:rPr lang="en-US" altLang="ja-JP" dirty="0">
                <a:solidFill>
                  <a:schemeClr val="tx1">
                    <a:lumMod val="50000"/>
                    <a:lumOff val="50000"/>
                  </a:schemeClr>
                </a:solidFill>
              </a:rPr>
              <a:t>CPS</a:t>
            </a:r>
            <a:endParaRPr kumimoji="1" lang="ja-JP" altLang="en-US" dirty="0">
              <a:solidFill>
                <a:schemeClr val="tx1">
                  <a:lumMod val="50000"/>
                  <a:lumOff val="50000"/>
                </a:schemeClr>
              </a:solidFill>
            </a:endParaRP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137139"/>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機械学習</a:t>
            </a:r>
            <a:endParaRPr kumimoji="1" lang="ja-JP" altLang="en-US" sz="1400"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49" name="上矢印 48">
            <a:extLst>
              <a:ext uri="{FF2B5EF4-FFF2-40B4-BE49-F238E27FC236}">
                <a16:creationId xmlns:a16="http://schemas.microsoft.com/office/drawing/2014/main" id="{5FFA5CEB-C0F6-2D4B-907A-79114A431B2E}"/>
              </a:ext>
            </a:extLst>
          </p:cNvPr>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43AC6-C244-6D4D-94D3-8A3E0EB57331}"/>
              </a:ext>
            </a:extLst>
          </p:cNvPr>
          <p:cNvSpPr/>
          <p:nvPr/>
        </p:nvSpPr>
        <p:spPr>
          <a:xfrm>
            <a:off x="3197675" y="2102224"/>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46726E9A-E6BA-C14D-A638-E4BB85189B14}"/>
              </a:ext>
            </a:extLst>
          </p:cNvPr>
          <p:cNvSpPr/>
          <p:nvPr/>
        </p:nvSpPr>
        <p:spPr>
          <a:xfrm>
            <a:off x="2277038" y="3073018"/>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spTree>
    <p:extLst>
      <p:ext uri="{BB962C8B-B14F-4D97-AF65-F5344CB8AC3E}">
        <p14:creationId xmlns:p14="http://schemas.microsoft.com/office/powerpoint/2010/main" val="107875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グループ化 105">
            <a:extLst>
              <a:ext uri="{FF2B5EF4-FFF2-40B4-BE49-F238E27FC236}">
                <a16:creationId xmlns:a16="http://schemas.microsoft.com/office/drawing/2014/main" id="{72069802-3BBE-B14B-98DA-0268CE704E38}"/>
              </a:ext>
            </a:extLst>
          </p:cNvPr>
          <p:cNvGrpSpPr/>
          <p:nvPr/>
        </p:nvGrpSpPr>
        <p:grpSpPr>
          <a:xfrm>
            <a:off x="612473" y="4818310"/>
            <a:ext cx="5214359" cy="1720513"/>
            <a:chOff x="612473" y="4818310"/>
            <a:chExt cx="5214359" cy="1720513"/>
          </a:xfrm>
        </p:grpSpPr>
        <p:pic>
          <p:nvPicPr>
            <p:cNvPr id="17" name="図 16">
              <a:extLst>
                <a:ext uri="{FF2B5EF4-FFF2-40B4-BE49-F238E27FC236}">
                  <a16:creationId xmlns:a16="http://schemas.microsoft.com/office/drawing/2014/main" id="{17ABA868-69FF-2940-887B-1216D75AFF0F}"/>
                </a:ext>
              </a:extLst>
            </p:cNvPr>
            <p:cNvPicPr>
              <a:picLocks noChangeAspect="1"/>
            </p:cNvPicPr>
            <p:nvPr/>
          </p:nvPicPr>
          <p:blipFill>
            <a:blip r:embed="rId2"/>
            <a:stretch>
              <a:fillRect/>
            </a:stretch>
          </p:blipFill>
          <p:spPr>
            <a:xfrm>
              <a:off x="612473" y="4822885"/>
              <a:ext cx="2118442" cy="1715938"/>
            </a:xfrm>
            <a:prstGeom prst="rect">
              <a:avLst/>
            </a:prstGeom>
          </p:spPr>
        </p:pic>
        <p:pic>
          <p:nvPicPr>
            <p:cNvPr id="19" name="図 18">
              <a:extLst>
                <a:ext uri="{FF2B5EF4-FFF2-40B4-BE49-F238E27FC236}">
                  <a16:creationId xmlns:a16="http://schemas.microsoft.com/office/drawing/2014/main" id="{A4D30A76-0D40-274E-B4F4-33BB86D19F67}"/>
                </a:ext>
              </a:extLst>
            </p:cNvPr>
            <p:cNvPicPr>
              <a:picLocks noChangeAspect="1"/>
            </p:cNvPicPr>
            <p:nvPr/>
          </p:nvPicPr>
          <p:blipFill>
            <a:blip r:embed="rId3"/>
            <a:stretch>
              <a:fillRect/>
            </a:stretch>
          </p:blipFill>
          <p:spPr>
            <a:xfrm>
              <a:off x="4233043" y="4818310"/>
              <a:ext cx="1593789" cy="1593789"/>
            </a:xfrm>
            <a:prstGeom prst="rect">
              <a:avLst/>
            </a:prstGeom>
          </p:spPr>
        </p:pic>
        <p:sp>
          <p:nvSpPr>
            <p:cNvPr id="24" name="右矢印 23">
              <a:extLst>
                <a:ext uri="{FF2B5EF4-FFF2-40B4-BE49-F238E27FC236}">
                  <a16:creationId xmlns:a16="http://schemas.microsoft.com/office/drawing/2014/main" id="{F88931D5-8562-B941-8AFB-F9B437ABB3F6}"/>
                </a:ext>
              </a:extLst>
            </p:cNvPr>
            <p:cNvSpPr/>
            <p:nvPr/>
          </p:nvSpPr>
          <p:spPr>
            <a:xfrm>
              <a:off x="2906884" y="5197150"/>
              <a:ext cx="1081177" cy="879894"/>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テキスト ボックス 27">
              <a:extLst>
                <a:ext uri="{FF2B5EF4-FFF2-40B4-BE49-F238E27FC236}">
                  <a16:creationId xmlns:a16="http://schemas.microsoft.com/office/drawing/2014/main" id="{2F22C85D-5CE6-8A41-B5F0-529B94D6A86A}"/>
                </a:ext>
              </a:extLst>
            </p:cNvPr>
            <p:cNvSpPr txBox="1"/>
            <p:nvPr/>
          </p:nvSpPr>
          <p:spPr>
            <a:xfrm>
              <a:off x="2816530" y="6087823"/>
              <a:ext cx="1274709"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コンビニのレジは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en-US" altLang="ja-JP" sz="1050" dirty="0">
                  <a:solidFill>
                    <a:srgbClr val="0070C0"/>
                  </a:solidFill>
                  <a:latin typeface="Meiryo" panose="020B0604030504040204" pitchFamily="34" charset="-128"/>
                  <a:ea typeface="Meiryo" panose="020B0604030504040204" pitchFamily="34" charset="-128"/>
                </a:rPr>
                <a:t>”No Checkout”</a:t>
              </a:r>
              <a:r>
                <a:rPr kumimoji="1" lang="ja-JP" altLang="en-US" sz="1050" dirty="0">
                  <a:solidFill>
                    <a:srgbClr val="0070C0"/>
                  </a:solidFill>
                  <a:latin typeface="Meiryo" panose="020B0604030504040204" pitchFamily="34" charset="-128"/>
                  <a:ea typeface="Meiryo" panose="020B0604030504040204" pitchFamily="34" charset="-128"/>
                </a:rPr>
                <a:t>へ</a:t>
              </a:r>
            </a:p>
          </p:txBody>
        </p:sp>
      </p:grpSp>
      <p:sp>
        <p:nvSpPr>
          <p:cNvPr id="5" name="タイトル 4">
            <a:extLst>
              <a:ext uri="{FF2B5EF4-FFF2-40B4-BE49-F238E27FC236}">
                <a16:creationId xmlns:a16="http://schemas.microsoft.com/office/drawing/2014/main" id="{9364A011-79A2-4A49-817D-95A985F96A93}"/>
              </a:ext>
            </a:extLst>
          </p:cNvPr>
          <p:cNvSpPr>
            <a:spLocks noGrp="1"/>
          </p:cNvSpPr>
          <p:nvPr>
            <p:ph type="title"/>
          </p:nvPr>
        </p:nvSpPr>
        <p:spPr/>
        <p:txBody>
          <a:bodyPr/>
          <a:lstStyle/>
          <a:p>
            <a:r>
              <a:rPr kumimoji="1" lang="ja-JP" altLang="en-US" dirty="0"/>
              <a:t>手順が決まった仕事は機械に置き換わる</a:t>
            </a:r>
          </a:p>
        </p:txBody>
      </p:sp>
      <p:sp>
        <p:nvSpPr>
          <p:cNvPr id="4" name="スライド番号プレースホルダー 3">
            <a:extLst>
              <a:ext uri="{FF2B5EF4-FFF2-40B4-BE49-F238E27FC236}">
                <a16:creationId xmlns:a16="http://schemas.microsoft.com/office/drawing/2014/main" id="{25706F97-77BF-314F-ACBC-1F16B7A741CF}"/>
              </a:ext>
            </a:extLst>
          </p:cNvPr>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pic>
        <p:nvPicPr>
          <p:cNvPr id="8" name="図 7">
            <a:extLst>
              <a:ext uri="{FF2B5EF4-FFF2-40B4-BE49-F238E27FC236}">
                <a16:creationId xmlns:a16="http://schemas.microsoft.com/office/drawing/2014/main" id="{27C07132-9710-F040-BE04-0F803C5B3E4C}"/>
              </a:ext>
            </a:extLst>
          </p:cNvPr>
          <p:cNvPicPr>
            <a:picLocks noChangeAspect="1"/>
          </p:cNvPicPr>
          <p:nvPr/>
        </p:nvPicPr>
        <p:blipFill>
          <a:blip r:embed="rId4"/>
          <a:stretch>
            <a:fillRect/>
          </a:stretch>
        </p:blipFill>
        <p:spPr>
          <a:xfrm>
            <a:off x="129465" y="845018"/>
            <a:ext cx="2628181" cy="1777307"/>
          </a:xfrm>
          <a:prstGeom prst="rect">
            <a:avLst/>
          </a:prstGeom>
        </p:spPr>
      </p:pic>
      <p:pic>
        <p:nvPicPr>
          <p:cNvPr id="9" name="図 8">
            <a:extLst>
              <a:ext uri="{FF2B5EF4-FFF2-40B4-BE49-F238E27FC236}">
                <a16:creationId xmlns:a16="http://schemas.microsoft.com/office/drawing/2014/main" id="{23AA288D-59A0-374C-8AAC-9F98E982F64D}"/>
              </a:ext>
            </a:extLst>
          </p:cNvPr>
          <p:cNvPicPr>
            <a:picLocks noChangeAspect="1"/>
          </p:cNvPicPr>
          <p:nvPr/>
        </p:nvPicPr>
        <p:blipFill>
          <a:blip r:embed="rId5"/>
          <a:stretch>
            <a:fillRect/>
          </a:stretch>
        </p:blipFill>
        <p:spPr>
          <a:xfrm>
            <a:off x="4233043" y="807756"/>
            <a:ext cx="1769500" cy="1777307"/>
          </a:xfrm>
          <a:prstGeom prst="rect">
            <a:avLst/>
          </a:prstGeom>
        </p:spPr>
      </p:pic>
      <p:pic>
        <p:nvPicPr>
          <p:cNvPr id="11" name="図 10">
            <a:extLst>
              <a:ext uri="{FF2B5EF4-FFF2-40B4-BE49-F238E27FC236}">
                <a16:creationId xmlns:a16="http://schemas.microsoft.com/office/drawing/2014/main" id="{3366665A-8976-DC4C-A5FE-37F40B98E63F}"/>
              </a:ext>
            </a:extLst>
          </p:cNvPr>
          <p:cNvPicPr>
            <a:picLocks noChangeAspect="1"/>
          </p:cNvPicPr>
          <p:nvPr/>
        </p:nvPicPr>
        <p:blipFill>
          <a:blip r:embed="rId6"/>
          <a:stretch>
            <a:fillRect/>
          </a:stretch>
        </p:blipFill>
        <p:spPr>
          <a:xfrm>
            <a:off x="102734" y="2736466"/>
            <a:ext cx="2628181" cy="1971135"/>
          </a:xfrm>
          <a:prstGeom prst="rect">
            <a:avLst/>
          </a:prstGeom>
        </p:spPr>
      </p:pic>
      <p:pic>
        <p:nvPicPr>
          <p:cNvPr id="13" name="図 12">
            <a:extLst>
              <a:ext uri="{FF2B5EF4-FFF2-40B4-BE49-F238E27FC236}">
                <a16:creationId xmlns:a16="http://schemas.microsoft.com/office/drawing/2014/main" id="{09C1B23D-8B0E-534D-B624-12FC3D75D3C2}"/>
              </a:ext>
            </a:extLst>
          </p:cNvPr>
          <p:cNvPicPr>
            <a:picLocks noChangeAspect="1"/>
          </p:cNvPicPr>
          <p:nvPr/>
        </p:nvPicPr>
        <p:blipFill>
          <a:blip r:embed="rId7"/>
          <a:stretch>
            <a:fillRect/>
          </a:stretch>
        </p:blipFill>
        <p:spPr>
          <a:xfrm>
            <a:off x="4233042" y="2690293"/>
            <a:ext cx="1466810" cy="2017308"/>
          </a:xfrm>
          <a:prstGeom prst="rect">
            <a:avLst/>
          </a:prstGeom>
        </p:spPr>
      </p:pic>
      <p:sp>
        <p:nvSpPr>
          <p:cNvPr id="20" name="正方形/長方形 19">
            <a:extLst>
              <a:ext uri="{FF2B5EF4-FFF2-40B4-BE49-F238E27FC236}">
                <a16:creationId xmlns:a16="http://schemas.microsoft.com/office/drawing/2014/main" id="{0BEF991E-E53B-1445-AAD7-1A2989D74B97}"/>
              </a:ext>
            </a:extLst>
          </p:cNvPr>
          <p:cNvSpPr/>
          <p:nvPr/>
        </p:nvSpPr>
        <p:spPr>
          <a:xfrm>
            <a:off x="5687746" y="807756"/>
            <a:ext cx="600973" cy="573106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4F4AD86-9F78-8E4E-A2B1-2EFC580530AB}"/>
              </a:ext>
            </a:extLst>
          </p:cNvPr>
          <p:cNvSpPr/>
          <p:nvPr/>
        </p:nvSpPr>
        <p:spPr>
          <a:xfrm>
            <a:off x="11500" y="840649"/>
            <a:ext cx="600973" cy="573106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4133859A-F7AC-4245-A876-A9FBD1613A4A}"/>
              </a:ext>
            </a:extLst>
          </p:cNvPr>
          <p:cNvSpPr/>
          <p:nvPr/>
        </p:nvSpPr>
        <p:spPr>
          <a:xfrm>
            <a:off x="2947141" y="3282086"/>
            <a:ext cx="1081177" cy="879894"/>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EF545003-F36E-6B4B-BCA5-7FB4A8D89ED8}"/>
              </a:ext>
            </a:extLst>
          </p:cNvPr>
          <p:cNvSpPr/>
          <p:nvPr/>
        </p:nvSpPr>
        <p:spPr>
          <a:xfrm>
            <a:off x="2947140" y="1256462"/>
            <a:ext cx="1081177" cy="879894"/>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03CC0427-DE95-A443-AC11-CA31CF454825}"/>
              </a:ext>
            </a:extLst>
          </p:cNvPr>
          <p:cNvSpPr/>
          <p:nvPr/>
        </p:nvSpPr>
        <p:spPr>
          <a:xfrm>
            <a:off x="102734" y="6407523"/>
            <a:ext cx="6084497" cy="1806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1302B454-DA8B-FF4D-A919-BB0D79D46691}"/>
              </a:ext>
            </a:extLst>
          </p:cNvPr>
          <p:cNvSpPr txBox="1"/>
          <p:nvPr/>
        </p:nvSpPr>
        <p:spPr>
          <a:xfrm>
            <a:off x="2816530" y="2144143"/>
            <a:ext cx="1261884"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銀行の窓口業務は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en-US" altLang="ja-JP" sz="1050" dirty="0">
                <a:solidFill>
                  <a:srgbClr val="0070C0"/>
                </a:solidFill>
                <a:latin typeface="Meiryo" panose="020B0604030504040204" pitchFamily="34" charset="-128"/>
                <a:ea typeface="Meiryo" panose="020B0604030504040204" pitchFamily="34" charset="-128"/>
              </a:rPr>
              <a:t>ATM</a:t>
            </a:r>
            <a:r>
              <a:rPr kumimoji="1" lang="ja-JP" altLang="en-US" sz="1050" dirty="0">
                <a:solidFill>
                  <a:srgbClr val="0070C0"/>
                </a:solidFill>
                <a:latin typeface="Meiryo" panose="020B0604030504040204" pitchFamily="34" charset="-128"/>
                <a:ea typeface="Meiryo" panose="020B0604030504040204" pitchFamily="34" charset="-128"/>
              </a:rPr>
              <a:t>へ</a:t>
            </a:r>
          </a:p>
        </p:txBody>
      </p:sp>
      <p:sp>
        <p:nvSpPr>
          <p:cNvPr id="27" name="テキスト ボックス 26">
            <a:extLst>
              <a:ext uri="{FF2B5EF4-FFF2-40B4-BE49-F238E27FC236}">
                <a16:creationId xmlns:a16="http://schemas.microsoft.com/office/drawing/2014/main" id="{C211C1B0-C0DC-B74A-A678-8D79539F75B0}"/>
              </a:ext>
            </a:extLst>
          </p:cNvPr>
          <p:cNvSpPr txBox="1"/>
          <p:nvPr/>
        </p:nvSpPr>
        <p:spPr>
          <a:xfrm>
            <a:off x="2883856" y="4201363"/>
            <a:ext cx="1127232" cy="415498"/>
          </a:xfrm>
          <a:prstGeom prst="rect">
            <a:avLst/>
          </a:prstGeom>
          <a:noFill/>
        </p:spPr>
        <p:txBody>
          <a:bodyPr wrap="none" rtlCol="0">
            <a:spAutoFit/>
          </a:bodyPr>
          <a:lstStyle/>
          <a:p>
            <a:pPr algn="r"/>
            <a:r>
              <a:rPr kumimoji="1" lang="ja-JP" altLang="en-US" sz="1050" dirty="0">
                <a:solidFill>
                  <a:srgbClr val="0070C0"/>
                </a:solidFill>
                <a:latin typeface="Meiryo" panose="020B0604030504040204" pitchFamily="34" charset="-128"/>
                <a:ea typeface="Meiryo" panose="020B0604030504040204" pitchFamily="34" charset="-128"/>
              </a:rPr>
              <a:t>駅の有人改札は</a:t>
            </a:r>
            <a:endParaRPr kumimoji="1" lang="en-US" altLang="ja-JP" sz="1050" dirty="0">
              <a:solidFill>
                <a:srgbClr val="0070C0"/>
              </a:solidFill>
              <a:latin typeface="Meiryo" panose="020B0604030504040204" pitchFamily="34" charset="-128"/>
              <a:ea typeface="Meiryo" panose="020B0604030504040204" pitchFamily="34" charset="-128"/>
            </a:endParaRPr>
          </a:p>
          <a:p>
            <a:pPr algn="r"/>
            <a:r>
              <a:rPr kumimoji="1" lang="ja-JP" altLang="en-US" sz="1050" dirty="0">
                <a:solidFill>
                  <a:srgbClr val="0070C0"/>
                </a:solidFill>
                <a:latin typeface="Meiryo" panose="020B0604030504040204" pitchFamily="34" charset="-128"/>
                <a:ea typeface="Meiryo" panose="020B0604030504040204" pitchFamily="34" charset="-128"/>
              </a:rPr>
              <a:t>自動改札へ</a:t>
            </a:r>
          </a:p>
        </p:txBody>
      </p:sp>
      <p:grpSp>
        <p:nvGrpSpPr>
          <p:cNvPr id="107" name="グループ化 106">
            <a:extLst>
              <a:ext uri="{FF2B5EF4-FFF2-40B4-BE49-F238E27FC236}">
                <a16:creationId xmlns:a16="http://schemas.microsoft.com/office/drawing/2014/main" id="{F4741F78-77EE-BA45-B197-0BE729FB913B}"/>
              </a:ext>
            </a:extLst>
          </p:cNvPr>
          <p:cNvGrpSpPr/>
          <p:nvPr/>
        </p:nvGrpSpPr>
        <p:grpSpPr>
          <a:xfrm>
            <a:off x="6044113" y="1431668"/>
            <a:ext cx="2386382" cy="4965766"/>
            <a:chOff x="6044113" y="1431668"/>
            <a:chExt cx="2386382" cy="4965766"/>
          </a:xfrm>
        </p:grpSpPr>
        <p:sp>
          <p:nvSpPr>
            <p:cNvPr id="101" name="下矢印 100">
              <a:extLst>
                <a:ext uri="{FF2B5EF4-FFF2-40B4-BE49-F238E27FC236}">
                  <a16:creationId xmlns:a16="http://schemas.microsoft.com/office/drawing/2014/main" id="{FFBD986E-2A13-FF4D-8156-6911ABD87585}"/>
                </a:ext>
              </a:extLst>
            </p:cNvPr>
            <p:cNvSpPr/>
            <p:nvPr/>
          </p:nvSpPr>
          <p:spPr>
            <a:xfrm>
              <a:off x="6564701" y="2076202"/>
              <a:ext cx="1345204" cy="2676235"/>
            </a:xfrm>
            <a:prstGeom prst="down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円/楕円 29">
              <a:extLst>
                <a:ext uri="{FF2B5EF4-FFF2-40B4-BE49-F238E27FC236}">
                  <a16:creationId xmlns:a16="http://schemas.microsoft.com/office/drawing/2014/main" id="{75D96E11-B9F7-A645-A705-A16348675588}"/>
                </a:ext>
              </a:extLst>
            </p:cNvPr>
            <p:cNvSpPr/>
            <p:nvPr/>
          </p:nvSpPr>
          <p:spPr>
            <a:xfrm>
              <a:off x="6044113" y="1439024"/>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円/楕円 30">
              <a:extLst>
                <a:ext uri="{FF2B5EF4-FFF2-40B4-BE49-F238E27FC236}">
                  <a16:creationId xmlns:a16="http://schemas.microsoft.com/office/drawing/2014/main" id="{F3C1374F-7AB7-7549-B151-0D33B767E824}"/>
                </a:ext>
              </a:extLst>
            </p:cNvPr>
            <p:cNvSpPr/>
            <p:nvPr/>
          </p:nvSpPr>
          <p:spPr>
            <a:xfrm>
              <a:off x="7018703" y="1431668"/>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a:extLst>
                <a:ext uri="{FF2B5EF4-FFF2-40B4-BE49-F238E27FC236}">
                  <a16:creationId xmlns:a16="http://schemas.microsoft.com/office/drawing/2014/main" id="{BEF3492B-8AEF-334F-B52F-E03F85E53BD7}"/>
                </a:ext>
              </a:extLst>
            </p:cNvPr>
            <p:cNvSpPr/>
            <p:nvPr/>
          </p:nvSpPr>
          <p:spPr>
            <a:xfrm>
              <a:off x="7993295" y="1433190"/>
              <a:ext cx="437200" cy="4399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4" name="直線矢印コネクタ 33">
              <a:extLst>
                <a:ext uri="{FF2B5EF4-FFF2-40B4-BE49-F238E27FC236}">
                  <a16:creationId xmlns:a16="http://schemas.microsoft.com/office/drawing/2014/main" id="{8B514CC2-ADB6-EE47-8684-D086414BBD4A}"/>
                </a:ext>
              </a:extLst>
            </p:cNvPr>
            <p:cNvCxnSpPr>
              <a:stCxn id="30" idx="6"/>
              <a:endCxn id="31" idx="2"/>
            </p:cNvCxnSpPr>
            <p:nvPr/>
          </p:nvCxnSpPr>
          <p:spPr>
            <a:xfrm flipV="1">
              <a:off x="6481313" y="1651642"/>
              <a:ext cx="537390" cy="7356"/>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93788E49-6018-FB46-A402-08FB0A47FF47}"/>
                </a:ext>
              </a:extLst>
            </p:cNvPr>
            <p:cNvCxnSpPr>
              <a:cxnSpLocks/>
              <a:stCxn id="31" idx="6"/>
              <a:endCxn id="32" idx="2"/>
            </p:cNvCxnSpPr>
            <p:nvPr/>
          </p:nvCxnSpPr>
          <p:spPr>
            <a:xfrm>
              <a:off x="7455903" y="1651642"/>
              <a:ext cx="537392" cy="1522"/>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3" name="円/楕円 42">
              <a:extLst>
                <a:ext uri="{FF2B5EF4-FFF2-40B4-BE49-F238E27FC236}">
                  <a16:creationId xmlns:a16="http://schemas.microsoft.com/office/drawing/2014/main" id="{00914F54-641E-3241-AA72-C059B81F7FBD}"/>
                </a:ext>
              </a:extLst>
            </p:cNvPr>
            <p:cNvSpPr/>
            <p:nvPr/>
          </p:nvSpPr>
          <p:spPr>
            <a:xfrm>
              <a:off x="6044113" y="5377316"/>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4C358943-0431-464F-A488-0961B5E8C3D5}"/>
                </a:ext>
              </a:extLst>
            </p:cNvPr>
            <p:cNvSpPr/>
            <p:nvPr/>
          </p:nvSpPr>
          <p:spPr>
            <a:xfrm>
              <a:off x="7018704" y="5371571"/>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FFE4B245-1E60-BD4F-8F6C-A9EB688D13B6}"/>
                </a:ext>
              </a:extLst>
            </p:cNvPr>
            <p:cNvSpPr/>
            <p:nvPr/>
          </p:nvSpPr>
          <p:spPr>
            <a:xfrm>
              <a:off x="7993295" y="5371482"/>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矢印コネクタ 45">
              <a:extLst>
                <a:ext uri="{FF2B5EF4-FFF2-40B4-BE49-F238E27FC236}">
                  <a16:creationId xmlns:a16="http://schemas.microsoft.com/office/drawing/2014/main" id="{CB08F13E-5738-2F4E-AC11-8E9B59B64F92}"/>
                </a:ext>
              </a:extLst>
            </p:cNvPr>
            <p:cNvCxnSpPr>
              <a:stCxn id="43" idx="6"/>
              <a:endCxn id="44" idx="2"/>
            </p:cNvCxnSpPr>
            <p:nvPr/>
          </p:nvCxnSpPr>
          <p:spPr>
            <a:xfrm flipV="1">
              <a:off x="6481313" y="5591545"/>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FC397D46-8C77-BE40-9AF5-487DBA3A3601}"/>
                </a:ext>
              </a:extLst>
            </p:cNvPr>
            <p:cNvCxnSpPr>
              <a:cxnSpLocks/>
              <a:stCxn id="44" idx="6"/>
              <a:endCxn id="45" idx="2"/>
            </p:cNvCxnSpPr>
            <p:nvPr/>
          </p:nvCxnSpPr>
          <p:spPr>
            <a:xfrm flipV="1">
              <a:off x="7455904" y="5591456"/>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50" name="円/楕円 49">
              <a:extLst>
                <a:ext uri="{FF2B5EF4-FFF2-40B4-BE49-F238E27FC236}">
                  <a16:creationId xmlns:a16="http://schemas.microsoft.com/office/drawing/2014/main" id="{022755D5-FBEB-C844-821B-DAA02FF628B1}"/>
                </a:ext>
              </a:extLst>
            </p:cNvPr>
            <p:cNvSpPr/>
            <p:nvPr/>
          </p:nvSpPr>
          <p:spPr>
            <a:xfrm>
              <a:off x="6044113" y="4818425"/>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楕円 50">
              <a:extLst>
                <a:ext uri="{FF2B5EF4-FFF2-40B4-BE49-F238E27FC236}">
                  <a16:creationId xmlns:a16="http://schemas.microsoft.com/office/drawing/2014/main" id="{E908486F-56EA-2641-AAA9-8BC0F3601999}"/>
                </a:ext>
              </a:extLst>
            </p:cNvPr>
            <p:cNvSpPr/>
            <p:nvPr/>
          </p:nvSpPr>
          <p:spPr>
            <a:xfrm>
              <a:off x="7018704" y="4812680"/>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a:extLst>
                <a:ext uri="{FF2B5EF4-FFF2-40B4-BE49-F238E27FC236}">
                  <a16:creationId xmlns:a16="http://schemas.microsoft.com/office/drawing/2014/main" id="{196CB6F5-3558-BF49-A321-C731E3EEC5B4}"/>
                </a:ext>
              </a:extLst>
            </p:cNvPr>
            <p:cNvSpPr/>
            <p:nvPr/>
          </p:nvSpPr>
          <p:spPr>
            <a:xfrm>
              <a:off x="7993295" y="4812591"/>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矢印コネクタ 52">
              <a:extLst>
                <a:ext uri="{FF2B5EF4-FFF2-40B4-BE49-F238E27FC236}">
                  <a16:creationId xmlns:a16="http://schemas.microsoft.com/office/drawing/2014/main" id="{882F6003-E6D8-4445-A03A-32260F8EA067}"/>
                </a:ext>
              </a:extLst>
            </p:cNvPr>
            <p:cNvCxnSpPr>
              <a:cxnSpLocks/>
              <a:stCxn id="43" idx="6"/>
              <a:endCxn id="51" idx="2"/>
            </p:cNvCxnSpPr>
            <p:nvPr/>
          </p:nvCxnSpPr>
          <p:spPr>
            <a:xfrm flipV="1">
              <a:off x="6481313" y="5032654"/>
              <a:ext cx="537391" cy="56463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FAD5FDE5-0E86-674D-8104-A4C5BA18AE30}"/>
                </a:ext>
              </a:extLst>
            </p:cNvPr>
            <p:cNvCxnSpPr>
              <a:cxnSpLocks/>
              <a:stCxn id="44" idx="6"/>
            </p:cNvCxnSpPr>
            <p:nvPr/>
          </p:nvCxnSpPr>
          <p:spPr>
            <a:xfrm>
              <a:off x="7455904" y="5591545"/>
              <a:ext cx="542626" cy="56296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1929EA78-9238-D047-9F87-3BFB702C99E6}"/>
                </a:ext>
              </a:extLst>
            </p:cNvPr>
            <p:cNvCxnSpPr>
              <a:cxnSpLocks/>
              <a:stCxn id="51" idx="6"/>
              <a:endCxn id="52" idx="2"/>
            </p:cNvCxnSpPr>
            <p:nvPr/>
          </p:nvCxnSpPr>
          <p:spPr>
            <a:xfrm flipV="1">
              <a:off x="7455904" y="5032565"/>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62" name="直線矢印コネクタ 61">
              <a:extLst>
                <a:ext uri="{FF2B5EF4-FFF2-40B4-BE49-F238E27FC236}">
                  <a16:creationId xmlns:a16="http://schemas.microsoft.com/office/drawing/2014/main" id="{487CD981-36F0-3A44-A960-00B1C593E9D8}"/>
                </a:ext>
              </a:extLst>
            </p:cNvPr>
            <p:cNvCxnSpPr>
              <a:cxnSpLocks/>
              <a:stCxn id="50" idx="6"/>
              <a:endCxn id="70" idx="2"/>
            </p:cNvCxnSpPr>
            <p:nvPr/>
          </p:nvCxnSpPr>
          <p:spPr>
            <a:xfrm>
              <a:off x="6481313" y="5038399"/>
              <a:ext cx="537391" cy="113331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69" name="円/楕円 68">
              <a:extLst>
                <a:ext uri="{FF2B5EF4-FFF2-40B4-BE49-F238E27FC236}">
                  <a16:creationId xmlns:a16="http://schemas.microsoft.com/office/drawing/2014/main" id="{43DEA1B4-9D93-674A-8DF2-6D910A9F07DA}"/>
                </a:ext>
              </a:extLst>
            </p:cNvPr>
            <p:cNvSpPr/>
            <p:nvPr/>
          </p:nvSpPr>
          <p:spPr>
            <a:xfrm>
              <a:off x="6044113" y="5957487"/>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a:extLst>
                <a:ext uri="{FF2B5EF4-FFF2-40B4-BE49-F238E27FC236}">
                  <a16:creationId xmlns:a16="http://schemas.microsoft.com/office/drawing/2014/main" id="{E6CE82FF-BFD9-5D41-B52F-06A26682D1AB}"/>
                </a:ext>
              </a:extLst>
            </p:cNvPr>
            <p:cNvSpPr/>
            <p:nvPr/>
          </p:nvSpPr>
          <p:spPr>
            <a:xfrm>
              <a:off x="7018704" y="5951742"/>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A1F8600D-F90C-6D46-AD8B-DCEDE915772F}"/>
                </a:ext>
              </a:extLst>
            </p:cNvPr>
            <p:cNvSpPr/>
            <p:nvPr/>
          </p:nvSpPr>
          <p:spPr>
            <a:xfrm>
              <a:off x="7993295" y="5951653"/>
              <a:ext cx="437200" cy="43994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0" name="直線矢印コネクタ 79">
              <a:extLst>
                <a:ext uri="{FF2B5EF4-FFF2-40B4-BE49-F238E27FC236}">
                  <a16:creationId xmlns:a16="http://schemas.microsoft.com/office/drawing/2014/main" id="{D2C82EE6-E11A-0549-9DAC-7EEB2002F73D}"/>
                </a:ext>
              </a:extLst>
            </p:cNvPr>
            <p:cNvCxnSpPr>
              <a:cxnSpLocks/>
              <a:stCxn id="69" idx="6"/>
              <a:endCxn id="70" idx="2"/>
            </p:cNvCxnSpPr>
            <p:nvPr/>
          </p:nvCxnSpPr>
          <p:spPr>
            <a:xfrm flipV="1">
              <a:off x="6481313" y="6171716"/>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4" name="直線矢印コネクタ 83">
              <a:extLst>
                <a:ext uri="{FF2B5EF4-FFF2-40B4-BE49-F238E27FC236}">
                  <a16:creationId xmlns:a16="http://schemas.microsoft.com/office/drawing/2014/main" id="{392B3562-472F-0247-A9FF-C98BC963F515}"/>
                </a:ext>
              </a:extLst>
            </p:cNvPr>
            <p:cNvCxnSpPr>
              <a:cxnSpLocks/>
              <a:stCxn id="69" idx="6"/>
              <a:endCxn id="44" idx="2"/>
            </p:cNvCxnSpPr>
            <p:nvPr/>
          </p:nvCxnSpPr>
          <p:spPr>
            <a:xfrm flipV="1">
              <a:off x="6481313" y="5591545"/>
              <a:ext cx="537391" cy="585916"/>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a:extLst>
                <a:ext uri="{FF2B5EF4-FFF2-40B4-BE49-F238E27FC236}">
                  <a16:creationId xmlns:a16="http://schemas.microsoft.com/office/drawing/2014/main" id="{1172F621-899B-1145-B480-6FDA80FCAF19}"/>
                </a:ext>
              </a:extLst>
            </p:cNvPr>
            <p:cNvCxnSpPr>
              <a:cxnSpLocks/>
              <a:stCxn id="70" idx="6"/>
              <a:endCxn id="71" idx="2"/>
            </p:cNvCxnSpPr>
            <p:nvPr/>
          </p:nvCxnSpPr>
          <p:spPr>
            <a:xfrm flipV="1">
              <a:off x="7455904" y="6171627"/>
              <a:ext cx="537391" cy="8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a:extLst>
                <a:ext uri="{FF2B5EF4-FFF2-40B4-BE49-F238E27FC236}">
                  <a16:creationId xmlns:a16="http://schemas.microsoft.com/office/drawing/2014/main" id="{3ED709A9-3E45-2741-969F-ADAE46D4E3C2}"/>
                </a:ext>
              </a:extLst>
            </p:cNvPr>
            <p:cNvCxnSpPr>
              <a:cxnSpLocks/>
              <a:endCxn id="45" idx="2"/>
            </p:cNvCxnSpPr>
            <p:nvPr/>
          </p:nvCxnSpPr>
          <p:spPr>
            <a:xfrm>
              <a:off x="7455903" y="5012109"/>
              <a:ext cx="537392" cy="579347"/>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E450AC16-9A50-9A43-8330-DA46E8738C6C}"/>
                </a:ext>
              </a:extLst>
            </p:cNvPr>
            <p:cNvCxnSpPr>
              <a:cxnSpLocks/>
              <a:stCxn id="50" idx="6"/>
              <a:endCxn id="51" idx="2"/>
            </p:cNvCxnSpPr>
            <p:nvPr/>
          </p:nvCxnSpPr>
          <p:spPr>
            <a:xfrm flipV="1">
              <a:off x="6481313" y="5032654"/>
              <a:ext cx="537391" cy="5745"/>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a:extLst>
                <a:ext uri="{FF2B5EF4-FFF2-40B4-BE49-F238E27FC236}">
                  <a16:creationId xmlns:a16="http://schemas.microsoft.com/office/drawing/2014/main" id="{E49BF2AE-B2E2-4A41-8EBC-6DFA0E148BCA}"/>
                </a:ext>
              </a:extLst>
            </p:cNvPr>
            <p:cNvCxnSpPr>
              <a:cxnSpLocks/>
              <a:stCxn id="70" idx="6"/>
              <a:endCxn id="52" idx="2"/>
            </p:cNvCxnSpPr>
            <p:nvPr/>
          </p:nvCxnSpPr>
          <p:spPr>
            <a:xfrm flipV="1">
              <a:off x="7455904" y="5032565"/>
              <a:ext cx="537391" cy="1139151"/>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02" name="テキスト ボックス 101">
              <a:extLst>
                <a:ext uri="{FF2B5EF4-FFF2-40B4-BE49-F238E27FC236}">
                  <a16:creationId xmlns:a16="http://schemas.microsoft.com/office/drawing/2014/main" id="{1FB55DCA-E4BD-994D-A143-F4E78E18827B}"/>
                </a:ext>
              </a:extLst>
            </p:cNvPr>
            <p:cNvSpPr txBox="1"/>
            <p:nvPr/>
          </p:nvSpPr>
          <p:spPr>
            <a:xfrm>
              <a:off x="6914138" y="2167226"/>
              <a:ext cx="646331" cy="369332"/>
            </a:xfrm>
            <a:prstGeom prst="rect">
              <a:avLst/>
            </a:prstGeom>
            <a:noFill/>
          </p:spPr>
          <p:txBody>
            <a:bodyPr wrap="none" rtlCol="0">
              <a:spAutoFit/>
            </a:bodyPr>
            <a:lstStyle/>
            <a:p>
              <a:r>
                <a:rPr kumimoji="1" lang="ja-JP" altLang="en-US" b="1" dirty="0">
                  <a:solidFill>
                    <a:srgbClr val="FF0000"/>
                  </a:solidFill>
                  <a:latin typeface="Meiryo" panose="020B0604030504040204" pitchFamily="34" charset="-128"/>
                  <a:ea typeface="Meiryo" panose="020B0604030504040204" pitchFamily="34" charset="-128"/>
                </a:rPr>
                <a:t>単純</a:t>
              </a:r>
            </a:p>
          </p:txBody>
        </p:sp>
        <p:sp>
          <p:nvSpPr>
            <p:cNvPr id="105" name="テキスト ボックス 104">
              <a:extLst>
                <a:ext uri="{FF2B5EF4-FFF2-40B4-BE49-F238E27FC236}">
                  <a16:creationId xmlns:a16="http://schemas.microsoft.com/office/drawing/2014/main" id="{D8AA4971-92D0-A94A-B404-AF3D38E4AA49}"/>
                </a:ext>
              </a:extLst>
            </p:cNvPr>
            <p:cNvSpPr txBox="1"/>
            <p:nvPr/>
          </p:nvSpPr>
          <p:spPr>
            <a:xfrm>
              <a:off x="6896885" y="4151301"/>
              <a:ext cx="646331" cy="369332"/>
            </a:xfrm>
            <a:prstGeom prst="rect">
              <a:avLst/>
            </a:prstGeom>
            <a:noFill/>
          </p:spPr>
          <p:txBody>
            <a:bodyPr wrap="none" rtlCol="0">
              <a:spAutoFit/>
            </a:bodyPr>
            <a:lstStyle/>
            <a:p>
              <a:r>
                <a:rPr kumimoji="1" lang="ja-JP" altLang="en-US" b="1" dirty="0">
                  <a:solidFill>
                    <a:srgbClr val="FF0000"/>
                  </a:solidFill>
                  <a:latin typeface="Meiryo" panose="020B0604030504040204" pitchFamily="34" charset="-128"/>
                  <a:ea typeface="Meiryo" panose="020B0604030504040204" pitchFamily="34" charset="-128"/>
                </a:rPr>
                <a:t>複雑</a:t>
              </a:r>
            </a:p>
          </p:txBody>
        </p:sp>
      </p:grpSp>
      <p:sp>
        <p:nvSpPr>
          <p:cNvPr id="29" name="テキスト ボックス 28">
            <a:extLst>
              <a:ext uri="{FF2B5EF4-FFF2-40B4-BE49-F238E27FC236}">
                <a16:creationId xmlns:a16="http://schemas.microsoft.com/office/drawing/2014/main" id="{FCE926D7-31D2-D747-901E-3FF86E14195C}"/>
              </a:ext>
            </a:extLst>
          </p:cNvPr>
          <p:cNvSpPr txBox="1"/>
          <p:nvPr/>
        </p:nvSpPr>
        <p:spPr>
          <a:xfrm>
            <a:off x="5988232" y="2939516"/>
            <a:ext cx="2492990" cy="646331"/>
          </a:xfrm>
          <a:prstGeom prst="rect">
            <a:avLst/>
          </a:prstGeom>
          <a:noFill/>
        </p:spPr>
        <p:txBody>
          <a:bodyPr wrap="none" rtlCol="0">
            <a:spAutoFit/>
          </a:bodyPr>
          <a:lstStyle/>
          <a:p>
            <a:pPr algn="ctr"/>
            <a:r>
              <a:rPr kumimoji="1" lang="ja-JP" altLang="en-US" b="1" u="sng" dirty="0">
                <a:solidFill>
                  <a:srgbClr val="FF0000"/>
                </a:solidFill>
                <a:latin typeface="Meiryo" panose="020B0604030504040204" pitchFamily="34" charset="-128"/>
                <a:ea typeface="Meiryo" panose="020B0604030504040204" pitchFamily="34" charset="-128"/>
              </a:rPr>
              <a:t>手順の決まった</a:t>
            </a:r>
            <a:r>
              <a:rPr kumimoji="1" lang="ja-JP" altLang="en-US" dirty="0">
                <a:solidFill>
                  <a:srgbClr val="FF0000"/>
                </a:solidFill>
                <a:latin typeface="Meiryo" panose="020B0604030504040204" pitchFamily="34" charset="-128"/>
                <a:ea typeface="Meiryo" panose="020B0604030504040204" pitchFamily="34" charset="-128"/>
              </a:rPr>
              <a:t>仕事は</a:t>
            </a:r>
            <a:endParaRPr kumimoji="1" lang="en-US" altLang="ja-JP" dirty="0">
              <a:solidFill>
                <a:srgbClr val="FF0000"/>
              </a:solidFill>
              <a:latin typeface="Meiryo" panose="020B0604030504040204" pitchFamily="34" charset="-128"/>
              <a:ea typeface="Meiryo" panose="020B0604030504040204" pitchFamily="34" charset="-128"/>
            </a:endParaRPr>
          </a:p>
          <a:p>
            <a:pPr algn="ctr"/>
            <a:r>
              <a:rPr kumimoji="1" lang="ja-JP" altLang="en-US" dirty="0">
                <a:solidFill>
                  <a:srgbClr val="FF0000"/>
                </a:solidFill>
                <a:latin typeface="Meiryo" panose="020B0604030504040204" pitchFamily="34" charset="-128"/>
                <a:ea typeface="Meiryo" panose="020B0604030504040204" pitchFamily="34" charset="-128"/>
              </a:rPr>
              <a:t>機械に置き換わる</a:t>
            </a:r>
          </a:p>
        </p:txBody>
      </p:sp>
    </p:spTree>
    <p:extLst>
      <p:ext uri="{BB962C8B-B14F-4D97-AF65-F5344CB8AC3E}">
        <p14:creationId xmlns:p14="http://schemas.microsoft.com/office/powerpoint/2010/main" val="162852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left)">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7"/>
                                        </p:tgtEl>
                                        <p:attrNameLst>
                                          <p:attrName>style.visibility</p:attrName>
                                        </p:attrNameLst>
                                      </p:cBhvr>
                                      <p:to>
                                        <p:strVal val="visible"/>
                                      </p:to>
                                    </p:set>
                                    <p:animEffect transition="in" filter="wipe(up)">
                                      <p:cBhvr>
                                        <p:cTn id="18"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デジタル･トランスフォーメーションとは何か</a:t>
            </a:r>
          </a:p>
        </p:txBody>
      </p:sp>
      <p:sp>
        <p:nvSpPr>
          <p:cNvPr id="3" name="スライド番号プレースホルダー 2"/>
          <p:cNvSpPr>
            <a:spLocks noGrp="1"/>
          </p:cNvSpPr>
          <p:nvPr>
            <p:ph type="sldNum" sz="quarter" idx="12"/>
          </p:nvPr>
        </p:nvSpPr>
        <p:spPr>
          <a:xfrm>
            <a:off x="7021896" y="6651702"/>
            <a:ext cx="2133600" cy="217800"/>
          </a:xfrm>
        </p:spPr>
        <p:txBody>
          <a:bodyPr/>
          <a:lstStyle/>
          <a:p>
            <a:fld id="{8FF8CC5D-A65D-5946-99B5-645367A967AD}" type="slidenum">
              <a:rPr kumimoji="1" lang="ja-JP" altLang="en-US" smtClean="0"/>
              <a:t>29</a:t>
            </a:fld>
            <a:endParaRPr kumimoji="1" lang="ja-JP" altLang="en-US"/>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122104" y="4479935"/>
            <a:ext cx="6032421"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機械学習</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2484981" y="5128740"/>
            <a:ext cx="5040162"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r>
              <a:rPr lang="ja-JP" altLang="en-US" sz="2000" b="1" dirty="0">
                <a:solidFill>
                  <a:schemeClr val="bg1"/>
                </a:solidFill>
                <a:latin typeface="Meiryo" charset="-128"/>
                <a:ea typeface="Meiryo" charset="-128"/>
                <a:cs typeface="Meiryo" charset="-128"/>
              </a:rPr>
              <a:t>（機械学習）</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grpSp>
        <p:nvGrpSpPr>
          <p:cNvPr id="44" name="図形グループ 33">
            <a:extLst>
              <a:ext uri="{FF2B5EF4-FFF2-40B4-BE49-F238E27FC236}">
                <a16:creationId xmlns:a16="http://schemas.microsoft.com/office/drawing/2014/main" id="{9C065678-5089-6642-BBAA-7E136DFA4A0E}"/>
              </a:ext>
            </a:extLst>
          </p:cNvPr>
          <p:cNvGrpSpPr/>
          <p:nvPr/>
        </p:nvGrpSpPr>
        <p:grpSpPr>
          <a:xfrm>
            <a:off x="6140722" y="1954981"/>
            <a:ext cx="2628699" cy="984214"/>
            <a:chOff x="6151363" y="2942516"/>
            <a:chExt cx="2628699" cy="984214"/>
          </a:xfrm>
        </p:grpSpPr>
        <p:sp>
          <p:nvSpPr>
            <p:cNvPr id="45" name="四角形吹き出し 44">
              <a:extLst>
                <a:ext uri="{FF2B5EF4-FFF2-40B4-BE49-F238E27FC236}">
                  <a16:creationId xmlns:a16="http://schemas.microsoft.com/office/drawing/2014/main" id="{83DCB5C2-732B-6E48-9876-869B6FCC59C3}"/>
                </a:ext>
              </a:extLst>
            </p:cNvPr>
            <p:cNvSpPr/>
            <p:nvPr/>
          </p:nvSpPr>
          <p:spPr>
            <a:xfrm>
              <a:off x="6151363" y="2942516"/>
              <a:ext cx="2628699" cy="984214"/>
            </a:xfrm>
            <a:prstGeom prst="wedgeRectCallout">
              <a:avLst>
                <a:gd name="adj1" fmla="val -77467"/>
                <a:gd name="adj2" fmla="val 57241"/>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人間の制約をなくして</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品質、コスト、期間の常識を変える</a:t>
              </a:r>
              <a:endParaRPr kumimoji="1" lang="en-US" altLang="ja-JP" sz="1200" dirty="0">
                <a:solidFill>
                  <a:srgbClr val="FFFFFF"/>
                </a:solidFill>
                <a:latin typeface="Meiryo" charset="-128"/>
                <a:ea typeface="Meiryo" charset="-128"/>
                <a:cs typeface="Meiryo" charset="-128"/>
              </a:endParaRPr>
            </a:p>
            <a:p>
              <a:pPr algn="ct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コストパの</a:t>
              </a:r>
              <a:r>
                <a:rPr lang="ja-JP" altLang="en-US" sz="1200" b="1" dirty="0">
                  <a:solidFill>
                    <a:srgbClr val="FFFFFF"/>
                  </a:solidFill>
                  <a:latin typeface="Meiryo" charset="-128"/>
                  <a:ea typeface="Meiryo" charset="-128"/>
                  <a:cs typeface="Meiryo" charset="-128"/>
                </a:rPr>
                <a:t>高い</a:t>
              </a:r>
              <a:r>
                <a:rPr kumimoji="1" lang="en-US" altLang="ja-JP" sz="1200" b="1" dirty="0">
                  <a:solidFill>
                    <a:srgbClr val="FFFFFF"/>
                  </a:solidFill>
                  <a:latin typeface="Meiryo" charset="-128"/>
                  <a:ea typeface="Meiryo" charset="-128"/>
                  <a:cs typeface="Meiryo" charset="-128"/>
                </a:rPr>
                <a:t>IT</a:t>
              </a:r>
              <a:r>
                <a:rPr kumimoji="1" lang="ja-JP" altLang="en-US" sz="1200" b="1" dirty="0">
                  <a:solidFill>
                    <a:srgbClr val="FFFFFF"/>
                  </a:solidFill>
                  <a:latin typeface="Meiryo" charset="-128"/>
                  <a:ea typeface="Meiryo" charset="-128"/>
                  <a:cs typeface="Meiryo" charset="-128"/>
                </a:rPr>
                <a:t>投資</a:t>
              </a:r>
            </a:p>
          </p:txBody>
        </p:sp>
        <p:sp>
          <p:nvSpPr>
            <p:cNvPr id="46" name="下矢印 45">
              <a:extLst>
                <a:ext uri="{FF2B5EF4-FFF2-40B4-BE49-F238E27FC236}">
                  <a16:creationId xmlns:a16="http://schemas.microsoft.com/office/drawing/2014/main" id="{893C4B47-4449-6647-A1E2-90209490A7D3}"/>
                </a:ext>
              </a:extLst>
            </p:cNvPr>
            <p:cNvSpPr/>
            <p:nvPr/>
          </p:nvSpPr>
          <p:spPr>
            <a:xfrm>
              <a:off x="7127781" y="3398022"/>
              <a:ext cx="675861" cy="248339"/>
            </a:xfrm>
            <a:prstGeom prst="downArrow">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grpSp>
    </p:spTree>
    <p:extLst>
      <p:ext uri="{BB962C8B-B14F-4D97-AF65-F5344CB8AC3E}">
        <p14:creationId xmlns:p14="http://schemas.microsoft.com/office/powerpoint/2010/main" val="200379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rgbClr val="0070C0"/>
                </a:solidFill>
              </a:rPr>
              <a:t>3</a:t>
            </a:fld>
            <a:endParaRPr kumimoji="1" lang="ja-JP" altLang="en-US">
              <a:solidFill>
                <a:srgbClr val="0070C0"/>
              </a:solidFill>
            </a:endParaRPr>
          </a:p>
        </p:txBody>
      </p:sp>
      <p:grpSp>
        <p:nvGrpSpPr>
          <p:cNvPr id="16" name="図形グループ 15"/>
          <p:cNvGrpSpPr/>
          <p:nvPr/>
        </p:nvGrpSpPr>
        <p:grpSpPr>
          <a:xfrm>
            <a:off x="811681" y="828781"/>
            <a:ext cx="3212530" cy="5500347"/>
            <a:chOff x="5230258" y="1001733"/>
            <a:chExt cx="3212530" cy="5500347"/>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0258" y="1401843"/>
              <a:ext cx="3212530" cy="4700127"/>
            </a:xfrm>
            <a:prstGeom prst="rect">
              <a:avLst/>
            </a:prstGeom>
            <a:ln>
              <a:noFill/>
            </a:ln>
            <a:effectLst>
              <a:outerShdw blurRad="292100" dist="139700" dir="2700000" algn="tl" rotWithShape="0">
                <a:srgbClr val="333333">
                  <a:alpha val="65000"/>
                </a:srgbClr>
              </a:outerShdw>
            </a:effectLst>
          </p:spPr>
        </p:pic>
        <p:sp>
          <p:nvSpPr>
            <p:cNvPr id="4" name="テキスト ボックス 3"/>
            <p:cNvSpPr txBox="1"/>
            <p:nvPr/>
          </p:nvSpPr>
          <p:spPr>
            <a:xfrm>
              <a:off x="6387521" y="6101970"/>
              <a:ext cx="898003" cy="400110"/>
            </a:xfrm>
            <a:prstGeom prst="rect">
              <a:avLst/>
            </a:prstGeom>
            <a:noFill/>
          </p:spPr>
          <p:txBody>
            <a:bodyPr wrap="none" rtlCol="0">
              <a:spAutoFit/>
            </a:bodyPr>
            <a:lstStyle/>
            <a:p>
              <a:pPr algn="ctr"/>
              <a:r>
                <a:rPr kumimoji="1" lang="en-US" altLang="ja-JP" sz="2000" dirty="0">
                  <a:solidFill>
                    <a:srgbClr val="0070C0"/>
                  </a:solidFill>
                </a:rPr>
                <a:t>2017.1</a:t>
              </a:r>
              <a:endParaRPr kumimoji="1" lang="ja-JP" altLang="en-US" sz="2000" dirty="0">
                <a:solidFill>
                  <a:srgbClr val="0070C0"/>
                </a:solidFill>
              </a:endParaRPr>
            </a:p>
          </p:txBody>
        </p:sp>
        <p:sp>
          <p:nvSpPr>
            <p:cNvPr id="6" name="テキスト ボックス 5"/>
            <p:cNvSpPr txBox="1"/>
            <p:nvPr/>
          </p:nvSpPr>
          <p:spPr>
            <a:xfrm>
              <a:off x="5469801" y="1001733"/>
              <a:ext cx="2733441" cy="369332"/>
            </a:xfrm>
            <a:prstGeom prst="rect">
              <a:avLst/>
            </a:prstGeom>
            <a:noFill/>
          </p:spPr>
          <p:txBody>
            <a:bodyPr wrap="none" rtlCol="0">
              <a:spAutoFit/>
            </a:bodyPr>
            <a:lstStyle/>
            <a:p>
              <a:pPr algn="ctr"/>
              <a:r>
                <a:rPr kumimoji="1" lang="en-US" altLang="ja-JP" dirty="0">
                  <a:solidFill>
                    <a:srgbClr val="0070C0"/>
                  </a:solidFill>
                  <a:latin typeface="Meiryo" charset="-128"/>
                  <a:ea typeface="Meiryo" charset="-128"/>
                  <a:cs typeface="Meiryo" charset="-128"/>
                </a:rPr>
                <a:t>IT</a:t>
              </a:r>
              <a:r>
                <a:rPr kumimoji="1" lang="ja-JP" altLang="en-US" dirty="0">
                  <a:solidFill>
                    <a:srgbClr val="0070C0"/>
                  </a:solidFill>
                  <a:latin typeface="Meiryo" charset="-128"/>
                  <a:ea typeface="Meiryo" charset="-128"/>
                  <a:cs typeface="Meiryo" charset="-128"/>
                </a:rPr>
                <a:t>を知らない人</a:t>
              </a:r>
              <a:r>
                <a:rPr lang="ja-JP" altLang="en-US" dirty="0">
                  <a:solidFill>
                    <a:srgbClr val="0070C0"/>
                  </a:solidFill>
                  <a:latin typeface="Meiryo" charset="-128"/>
                  <a:ea typeface="Meiryo" charset="-128"/>
                  <a:cs typeface="Meiryo" charset="-128"/>
                </a:rPr>
                <a:t>のために</a:t>
              </a:r>
              <a:endParaRPr kumimoji="1" lang="ja-JP" altLang="en-US" dirty="0">
                <a:solidFill>
                  <a:srgbClr val="0070C0"/>
                </a:solidFill>
                <a:latin typeface="Meiryo" charset="-128"/>
                <a:ea typeface="Meiryo" charset="-128"/>
                <a:cs typeface="Meiryo" charset="-128"/>
              </a:endParaRPr>
            </a:p>
          </p:txBody>
        </p:sp>
      </p:grpSp>
      <p:sp>
        <p:nvSpPr>
          <p:cNvPr id="7" name="テキスト ボックス 6"/>
          <p:cNvSpPr txBox="1"/>
          <p:nvPr/>
        </p:nvSpPr>
        <p:spPr>
          <a:xfrm>
            <a:off x="4572000" y="1228891"/>
            <a:ext cx="2699778" cy="461665"/>
          </a:xfrm>
          <a:prstGeom prst="rect">
            <a:avLst/>
          </a:prstGeom>
          <a:noFill/>
        </p:spPr>
        <p:txBody>
          <a:bodyPr wrap="none" rtlCol="0">
            <a:spAutoFit/>
          </a:bodyPr>
          <a:lstStyle/>
          <a:p>
            <a:r>
              <a:rPr kumimoji="1" lang="en-US" altLang="ja-JP" sz="2400" b="1" dirty="0">
                <a:solidFill>
                  <a:srgbClr val="0070C0"/>
                </a:solidFill>
                <a:latin typeface="Meiryo" charset="-128"/>
                <a:ea typeface="Meiryo" charset="-128"/>
                <a:cs typeface="Meiryo" charset="-128"/>
              </a:rPr>
              <a:t>IT</a:t>
            </a:r>
            <a:r>
              <a:rPr kumimoji="1" lang="ja-JP" altLang="en-US" sz="2400" b="1" dirty="0">
                <a:solidFill>
                  <a:srgbClr val="0070C0"/>
                </a:solidFill>
                <a:latin typeface="Meiryo" charset="-128"/>
                <a:ea typeface="Meiryo" charset="-128"/>
                <a:cs typeface="Meiryo" charset="-128"/>
              </a:rPr>
              <a:t>の発展</a:t>
            </a:r>
            <a:r>
              <a:rPr kumimoji="1" lang="ja-JP" altLang="en-US" sz="2400" dirty="0">
                <a:solidFill>
                  <a:srgbClr val="0070C0"/>
                </a:solidFill>
                <a:latin typeface="Meiryo" charset="-128"/>
                <a:ea typeface="Meiryo" charset="-128"/>
                <a:cs typeface="Meiryo" charset="-128"/>
              </a:rPr>
              <a:t>によって</a:t>
            </a:r>
          </a:p>
        </p:txBody>
      </p:sp>
      <p:sp>
        <p:nvSpPr>
          <p:cNvPr id="18" name="テキスト ボックス 17"/>
          <p:cNvSpPr txBox="1"/>
          <p:nvPr/>
        </p:nvSpPr>
        <p:spPr>
          <a:xfrm>
            <a:off x="4572000" y="3076102"/>
            <a:ext cx="4185761" cy="830997"/>
          </a:xfrm>
          <a:prstGeom prst="rect">
            <a:avLst/>
          </a:prstGeom>
          <a:noFill/>
        </p:spPr>
        <p:txBody>
          <a:bodyPr wrap="none" rtlCol="0">
            <a:spAutoFit/>
          </a:bodyPr>
          <a:lstStyle/>
          <a:p>
            <a:r>
              <a:rPr kumimoji="1" lang="ja-JP" altLang="en-US" sz="2400" dirty="0">
                <a:solidFill>
                  <a:srgbClr val="0070C0"/>
                </a:solidFill>
                <a:latin typeface="Meiryo" charset="-128"/>
                <a:ea typeface="Meiryo" charset="-128"/>
                <a:cs typeface="Meiryo" charset="-128"/>
              </a:rPr>
              <a:t>いままでできなかったことが</a:t>
            </a:r>
            <a:endParaRPr kumimoji="1" lang="en-US" altLang="ja-JP" sz="2400" dirty="0">
              <a:solidFill>
                <a:srgbClr val="0070C0"/>
              </a:solidFill>
              <a:latin typeface="Meiryo" charset="-128"/>
              <a:ea typeface="Meiryo" charset="-128"/>
              <a:cs typeface="Meiryo" charset="-128"/>
            </a:endParaRPr>
          </a:p>
          <a:p>
            <a:r>
              <a:rPr lang="ja-JP" altLang="en-US" sz="2400" b="1" dirty="0">
                <a:solidFill>
                  <a:srgbClr val="0070C0"/>
                </a:solidFill>
                <a:latin typeface="Meiryo" charset="-128"/>
                <a:ea typeface="Meiryo" charset="-128"/>
                <a:cs typeface="Meiryo" charset="-128"/>
              </a:rPr>
              <a:t>できるようになった</a:t>
            </a:r>
            <a:endParaRPr kumimoji="1" lang="ja-JP" altLang="en-US" sz="2400" b="1" dirty="0">
              <a:solidFill>
                <a:srgbClr val="0070C0"/>
              </a:solidFill>
              <a:latin typeface="Meiryo" charset="-128"/>
              <a:ea typeface="Meiryo" charset="-128"/>
              <a:cs typeface="Meiryo" charset="-128"/>
            </a:endParaRPr>
          </a:p>
        </p:txBody>
      </p:sp>
      <p:sp>
        <p:nvSpPr>
          <p:cNvPr id="19" name="テキスト ボックス 18"/>
          <p:cNvSpPr txBox="1"/>
          <p:nvPr/>
        </p:nvSpPr>
        <p:spPr>
          <a:xfrm>
            <a:off x="4572000" y="5052188"/>
            <a:ext cx="4185761" cy="461665"/>
          </a:xfrm>
          <a:prstGeom prst="rect">
            <a:avLst/>
          </a:prstGeom>
          <a:noFill/>
        </p:spPr>
        <p:txBody>
          <a:bodyPr wrap="none" rtlCol="0">
            <a:spAutoFit/>
          </a:bodyPr>
          <a:lstStyle/>
          <a:p>
            <a:r>
              <a:rPr lang="ja-JP" altLang="en-US" sz="2400" dirty="0">
                <a:solidFill>
                  <a:srgbClr val="0070C0"/>
                </a:solidFill>
                <a:latin typeface="Meiryo" charset="-128"/>
                <a:ea typeface="Meiryo" charset="-128"/>
                <a:cs typeface="Meiryo" charset="-128"/>
              </a:rPr>
              <a:t>こう</a:t>
            </a:r>
            <a:r>
              <a:rPr lang="ja-JP" altLang="en-US" sz="2400" b="1" dirty="0">
                <a:solidFill>
                  <a:srgbClr val="0070C0"/>
                </a:solidFill>
                <a:latin typeface="Meiryo" charset="-128"/>
                <a:ea typeface="Meiryo" charset="-128"/>
                <a:cs typeface="Meiryo" charset="-128"/>
              </a:rPr>
              <a:t>向き合う</a:t>
            </a:r>
            <a:r>
              <a:rPr lang="ja-JP" altLang="en-US" sz="2400" dirty="0">
                <a:solidFill>
                  <a:srgbClr val="0070C0"/>
                </a:solidFill>
                <a:latin typeface="Meiryo" charset="-128"/>
                <a:ea typeface="Meiryo" charset="-128"/>
                <a:cs typeface="Meiryo" charset="-128"/>
              </a:rPr>
              <a:t>、</a:t>
            </a:r>
            <a:r>
              <a:rPr lang="ja-JP" altLang="en-US" sz="2400" b="1" dirty="0">
                <a:solidFill>
                  <a:srgbClr val="0070C0"/>
                </a:solidFill>
                <a:latin typeface="Meiryo" charset="-128"/>
                <a:ea typeface="Meiryo" charset="-128"/>
                <a:cs typeface="Meiryo" charset="-128"/>
              </a:rPr>
              <a:t>つきあおう</a:t>
            </a:r>
            <a:r>
              <a:rPr lang="ja-JP" altLang="en-US" sz="2400" dirty="0">
                <a:solidFill>
                  <a:srgbClr val="0070C0"/>
                </a:solidFill>
                <a:latin typeface="Meiryo" charset="-128"/>
                <a:ea typeface="Meiryo" charset="-128"/>
                <a:cs typeface="Meiryo" charset="-128"/>
              </a:rPr>
              <a:t>！</a:t>
            </a:r>
            <a:endParaRPr kumimoji="1" lang="ja-JP" altLang="en-US" sz="24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37068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9210" y="5398679"/>
            <a:ext cx="1615440" cy="1109472"/>
          </a:xfrm>
          <a:prstGeom prst="rect">
            <a:avLst/>
          </a:prstGeom>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UBER</a:t>
            </a:r>
            <a:r>
              <a:rPr kumimoji="1" lang="ja-JP" altLang="en-US" dirty="0"/>
              <a:t>と</a:t>
            </a:r>
            <a:r>
              <a:rPr kumimoji="1" lang="en-US" altLang="ja-JP" dirty="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pic>
        <p:nvPicPr>
          <p:cNvPr id="4" name="図 3"/>
          <p:cNvPicPr>
            <a:picLocks noChangeAspect="1"/>
          </p:cNvPicPr>
          <p:nvPr/>
        </p:nvPicPr>
        <p:blipFill>
          <a:blip r:embed="rId3"/>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5"/>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6"/>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a:clrChange>
                <a:clrFrom>
                  <a:srgbClr val="FFFFFF"/>
                </a:clrFrom>
                <a:clrTo>
                  <a:srgbClr val="FFFFFF">
                    <a:alpha val="0"/>
                  </a:srgbClr>
                </a:clrTo>
              </a:clrChange>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8" name="図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5247" y="2087345"/>
            <a:ext cx="1780032" cy="1365504"/>
          </a:xfrm>
          <a:prstGeom prst="rect">
            <a:avLst/>
          </a:prstGeom>
        </p:spPr>
      </p:pic>
    </p:spTree>
    <p:extLst>
      <p:ext uri="{BB962C8B-B14F-4D97-AF65-F5344CB8AC3E}">
        <p14:creationId xmlns:p14="http://schemas.microsoft.com/office/powerpoint/2010/main" val="134044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 name="グループ化 4">
            <a:extLst>
              <a:ext uri="{FF2B5EF4-FFF2-40B4-BE49-F238E27FC236}">
                <a16:creationId xmlns:a16="http://schemas.microsoft.com/office/drawing/2014/main" id="{1664CD64-EBFC-3A4D-885B-A07FE7D28ED8}"/>
              </a:ext>
            </a:extLst>
          </p:cNvPr>
          <p:cNvGrpSpPr/>
          <p:nvPr/>
        </p:nvGrpSpPr>
        <p:grpSpPr>
          <a:xfrm>
            <a:off x="277426" y="3743868"/>
            <a:ext cx="8528169" cy="2574847"/>
            <a:chOff x="277426" y="3743868"/>
            <a:chExt cx="8528169" cy="2574847"/>
          </a:xfrm>
        </p:grpSpPr>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3390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pic>
        <p:nvPicPr>
          <p:cNvPr id="4" name="図 3"/>
          <p:cNvPicPr>
            <a:picLocks noChangeAspect="1"/>
          </p:cNvPicPr>
          <p:nvPr/>
        </p:nvPicPr>
        <p:blipFill>
          <a:blip r:embed="rId2"/>
          <a:stretch>
            <a:fillRect/>
          </a:stretch>
        </p:blipFill>
        <p:spPr>
          <a:xfrm>
            <a:off x="457200" y="1053352"/>
            <a:ext cx="963706" cy="963706"/>
          </a:xfrm>
          <a:prstGeom prst="rect">
            <a:avLst/>
          </a:prstGeom>
        </p:spPr>
      </p:pic>
      <p:pic>
        <p:nvPicPr>
          <p:cNvPr id="5" name="図 4"/>
          <p:cNvPicPr>
            <a:picLocks noChangeAspect="1"/>
          </p:cNvPicPr>
          <p:nvPr/>
        </p:nvPicPr>
        <p:blipFill>
          <a:blip r:embed="rId3"/>
          <a:stretch>
            <a:fillRect/>
          </a:stretch>
        </p:blipFill>
        <p:spPr>
          <a:xfrm>
            <a:off x="457200" y="2150035"/>
            <a:ext cx="969683" cy="969683"/>
          </a:xfrm>
          <a:prstGeom prst="rect">
            <a:avLst/>
          </a:prstGeom>
        </p:spPr>
      </p:pic>
      <p:pic>
        <p:nvPicPr>
          <p:cNvPr id="7" name="図 6"/>
          <p:cNvPicPr>
            <a:picLocks noChangeAspect="1"/>
          </p:cNvPicPr>
          <p:nvPr/>
        </p:nvPicPr>
        <p:blipFill>
          <a:blip r:embed="rId4"/>
          <a:stretch>
            <a:fillRect/>
          </a:stretch>
        </p:blipFill>
        <p:spPr>
          <a:xfrm>
            <a:off x="457200" y="3252695"/>
            <a:ext cx="963706" cy="963706"/>
          </a:xfrm>
          <a:prstGeom prst="rect">
            <a:avLst/>
          </a:prstGeom>
        </p:spPr>
      </p:pic>
      <p:pic>
        <p:nvPicPr>
          <p:cNvPr id="9" name="図 8"/>
          <p:cNvPicPr>
            <a:picLocks noChangeAspect="1"/>
          </p:cNvPicPr>
          <p:nvPr/>
        </p:nvPicPr>
        <p:blipFill>
          <a:blip r:embed="rId5"/>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1541875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94468" y="3036678"/>
            <a:ext cx="8555064" cy="34170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457200" y="4328231"/>
            <a:ext cx="8220712" cy="19849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p:txBody>
      </p:sp>
      <p:sp>
        <p:nvSpPr>
          <p:cNvPr id="28" name="正方形/長方形 27"/>
          <p:cNvSpPr/>
          <p:nvPr/>
        </p:nvSpPr>
        <p:spPr>
          <a:xfrm>
            <a:off x="551329" y="4414018"/>
            <a:ext cx="8041338" cy="9880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デジタル･トランスフォーメーションの全体像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5" name="ホームベース 4"/>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8" name="テキスト ボックス 7"/>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9" name="テキスト ボックス 8"/>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1" name="テキスト ボックス 10"/>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2" name="テキスト ボックス 11"/>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3" name="円/楕円 12"/>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4" name="テキスト ボックス 13"/>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1786622" y="3078452"/>
            <a:ext cx="5570756" cy="461665"/>
          </a:xfrm>
          <a:prstGeom prst="rect">
            <a:avLst/>
          </a:prstGeom>
          <a:noFill/>
        </p:spPr>
        <p:txBody>
          <a:bodyPr wrap="none" rtlCol="0">
            <a:spAutoFit/>
          </a:bodyPr>
          <a:lstStyle/>
          <a:p>
            <a:pPr algn="ctr"/>
            <a:r>
              <a:rPr kumimoji="1" lang="ja-JP" altLang="en-US" sz="2400" b="1" dirty="0">
                <a:solidFill>
                  <a:schemeClr val="accent6">
                    <a:lumMod val="75000"/>
                  </a:schemeClr>
                </a:solidFill>
                <a:latin typeface="Meiryo" charset="-128"/>
                <a:ea typeface="Meiryo" charset="-128"/>
                <a:cs typeface="Meiryo" charset="-128"/>
              </a:rPr>
              <a:t>デジタル・ビジネス･プラットフォーム</a:t>
            </a:r>
          </a:p>
        </p:txBody>
      </p:sp>
      <p:sp>
        <p:nvSpPr>
          <p:cNvPr id="18" name="テキスト ボックス 17"/>
          <p:cNvSpPr txBox="1"/>
          <p:nvPr/>
        </p:nvSpPr>
        <p:spPr>
          <a:xfrm>
            <a:off x="1709677" y="3426040"/>
            <a:ext cx="5724645" cy="369332"/>
          </a:xfrm>
          <a:prstGeom prst="rect">
            <a:avLst/>
          </a:prstGeom>
          <a:noFill/>
        </p:spPr>
        <p:txBody>
          <a:bodyPr wrap="none" rtlCol="0">
            <a:spAutoFit/>
          </a:bodyPr>
          <a:lstStyle/>
          <a:p>
            <a:pPr algn="ctr"/>
            <a:r>
              <a:rPr kumimoji="1" lang="ja-JP" altLang="en-US" dirty="0">
                <a:solidFill>
                  <a:schemeClr val="accent6">
                    <a:lumMod val="75000"/>
                  </a:schemeClr>
                </a:solidFill>
                <a:latin typeface="Meiryo" charset="-128"/>
                <a:ea typeface="Meiryo" charset="-128"/>
                <a:cs typeface="Meiryo" charset="-128"/>
              </a:rPr>
              <a:t>ヒトやモノに依存しないソフトウェア化された仕組み</a:t>
            </a:r>
          </a:p>
        </p:txBody>
      </p:sp>
      <p:sp>
        <p:nvSpPr>
          <p:cNvPr id="19" name="正方形/長方形 18"/>
          <p:cNvSpPr/>
          <p:nvPr/>
        </p:nvSpPr>
        <p:spPr>
          <a:xfrm>
            <a:off x="645461" y="3880201"/>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1182027" y="3905062"/>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組織・体制</a:t>
            </a:r>
          </a:p>
        </p:txBody>
      </p:sp>
      <p:sp>
        <p:nvSpPr>
          <p:cNvPr id="21" name="正方形/長方形 20"/>
          <p:cNvSpPr/>
          <p:nvPr/>
        </p:nvSpPr>
        <p:spPr>
          <a:xfrm>
            <a:off x="3301899" y="3889598"/>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958336" y="3880201"/>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3325505" y="3905062"/>
            <a:ext cx="249299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ビジネス・プロセス</a:t>
            </a:r>
          </a:p>
        </p:txBody>
      </p:sp>
      <p:sp>
        <p:nvSpPr>
          <p:cNvPr id="24" name="テキスト ボックス 23"/>
          <p:cNvSpPr txBox="1"/>
          <p:nvPr/>
        </p:nvSpPr>
        <p:spPr>
          <a:xfrm>
            <a:off x="6238423" y="3905062"/>
            <a:ext cx="198003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製品・サービス</a:t>
            </a:r>
          </a:p>
        </p:txBody>
      </p:sp>
      <p:sp>
        <p:nvSpPr>
          <p:cNvPr id="25" name="テキスト ボックス 24"/>
          <p:cNvSpPr txBox="1"/>
          <p:nvPr/>
        </p:nvSpPr>
        <p:spPr>
          <a:xfrm>
            <a:off x="779935" y="4183186"/>
            <a:ext cx="2269539"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意志決定スピードの高速化、柔軟・迅速な組み替えや連係</a:t>
            </a:r>
            <a:endParaRPr kumimoji="1" lang="en-US" altLang="ja-JP" sz="1200" dirty="0">
              <a:solidFill>
                <a:schemeClr val="bg1"/>
              </a:solidFill>
              <a:latin typeface="Meiryo" charset="-128"/>
              <a:ea typeface="Meiryo" charset="-128"/>
              <a:cs typeface="Meiryo" charset="-128"/>
            </a:endParaRPr>
          </a:p>
        </p:txBody>
      </p:sp>
      <p:sp>
        <p:nvSpPr>
          <p:cNvPr id="26" name="テキスト ボックス 25"/>
          <p:cNvSpPr txBox="1"/>
          <p:nvPr/>
        </p:nvSpPr>
        <p:spPr>
          <a:xfrm>
            <a:off x="3317162" y="4215523"/>
            <a:ext cx="2515137"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変更や追加への即応力、オープンで柔軟な連係力</a:t>
            </a:r>
            <a:endParaRPr kumimoji="1" lang="en-US" altLang="ja-JP" sz="1200" dirty="0">
              <a:solidFill>
                <a:schemeClr val="bg1"/>
              </a:solidFill>
              <a:latin typeface="Meiryo" charset="-128"/>
              <a:ea typeface="Meiryo" charset="-128"/>
              <a:cs typeface="Meiryo" charset="-128"/>
            </a:endParaRPr>
          </a:p>
        </p:txBody>
      </p:sp>
      <p:sp>
        <p:nvSpPr>
          <p:cNvPr id="27" name="テキスト ボックス 26"/>
          <p:cNvSpPr txBox="1"/>
          <p:nvPr/>
        </p:nvSpPr>
        <p:spPr>
          <a:xfrm>
            <a:off x="6099109" y="4200060"/>
            <a:ext cx="2269539"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顧客</a:t>
            </a:r>
            <a:r>
              <a:rPr kumimoji="1" lang="en-US" altLang="ja-JP" sz="1200" dirty="0">
                <a:solidFill>
                  <a:schemeClr val="bg1"/>
                </a:solidFill>
                <a:latin typeface="Meiryo" charset="-128"/>
                <a:ea typeface="Meiryo" charset="-128"/>
                <a:cs typeface="Meiryo" charset="-128"/>
              </a:rPr>
              <a:t>/</a:t>
            </a:r>
            <a:r>
              <a:rPr kumimoji="1" lang="ja-JP" altLang="en-US" sz="1200" dirty="0">
                <a:solidFill>
                  <a:schemeClr val="bg1"/>
                </a:solidFill>
                <a:latin typeface="Meiryo" charset="-128"/>
                <a:ea typeface="Meiryo" charset="-128"/>
                <a:cs typeface="Meiryo" charset="-128"/>
              </a:rPr>
              <a:t>現場との緊密な連係とフィードバック</a:t>
            </a:r>
            <a:endParaRPr kumimoji="1" lang="en-US" altLang="ja-JP"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1989726" y="4821348"/>
            <a:ext cx="5170005" cy="523220"/>
          </a:xfrm>
          <a:prstGeom prst="rect">
            <a:avLst/>
          </a:prstGeom>
          <a:noFill/>
        </p:spPr>
        <p:txBody>
          <a:bodyPr wrap="none" rtlCol="0">
            <a:spAutoFit/>
          </a:bodyPr>
          <a:lstStyle/>
          <a:p>
            <a:pPr algn="ctr"/>
            <a:r>
              <a:rPr kumimoji="1" lang="ja-JP" altLang="en-US" sz="2800" dirty="0">
                <a:solidFill>
                  <a:schemeClr val="bg1"/>
                </a:solidFill>
                <a:latin typeface="Meiryo" charset="-128"/>
                <a:ea typeface="Meiryo" charset="-128"/>
                <a:cs typeface="Meiryo" charset="-128"/>
              </a:rPr>
              <a:t>ビッグデータ</a:t>
            </a:r>
            <a:r>
              <a:rPr kumimoji="1" lang="en-US" altLang="ja-JP" sz="2800" dirty="0">
                <a:solidFill>
                  <a:schemeClr val="bg1"/>
                </a:solidFill>
                <a:latin typeface="Meiryo" charset="-128"/>
                <a:ea typeface="Meiryo" charset="-128"/>
                <a:cs typeface="Meiryo" charset="-128"/>
              </a:rPr>
              <a:t>×AI</a:t>
            </a:r>
            <a:r>
              <a:rPr kumimoji="1" lang="ja-JP" altLang="en-US" sz="2800" dirty="0">
                <a:solidFill>
                  <a:schemeClr val="bg1"/>
                </a:solidFill>
                <a:latin typeface="Meiryo" charset="-128"/>
                <a:ea typeface="Meiryo" charset="-128"/>
                <a:cs typeface="Meiryo" charset="-128"/>
              </a:rPr>
              <a:t>（機械学習）</a:t>
            </a:r>
          </a:p>
        </p:txBody>
      </p:sp>
      <p:sp>
        <p:nvSpPr>
          <p:cNvPr id="32" name="上矢印 31"/>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74072" y="5542570"/>
            <a:ext cx="4801314" cy="646331"/>
          </a:xfrm>
          <a:prstGeom prst="rect">
            <a:avLst/>
          </a:prstGeom>
        </p:spPr>
        <p:txBody>
          <a:bodyPr wrap="none">
            <a:spAutoFit/>
          </a:bodyPr>
          <a:lstStyle/>
          <a:p>
            <a:pPr algn="ctr"/>
            <a:r>
              <a:rPr lang="ja-JP" altLang="en-US" sz="2400" dirty="0">
                <a:solidFill>
                  <a:srgbClr val="FFFFFF"/>
                </a:solidFill>
                <a:latin typeface="Meiryo" charset="-128"/>
                <a:ea typeface="Meiryo" charset="-128"/>
                <a:cs typeface="Meiryo" charset="-128"/>
              </a:rPr>
              <a:t>サイバー・フィジカル・システム</a:t>
            </a:r>
            <a:endParaRPr lang="en-US" altLang="ja-JP" sz="24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Cyber Physical System/CPS</a:t>
            </a:r>
            <a:endParaRPr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924886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デジタル・トランスフォーメーションを支えるテクノロジー</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34</a:t>
            </a:fld>
            <a:endParaRPr kumimoji="1" lang="ja-JP" altLang="en-US"/>
          </a:p>
        </p:txBody>
      </p:sp>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52717" y="3124689"/>
            <a:ext cx="8238565" cy="201286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608062" y="3226010"/>
            <a:ext cx="7960659"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608062" y="3890742"/>
            <a:ext cx="7957755"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a:solidFill>
                  <a:srgbClr val="FFFFFF"/>
                </a:solidFill>
                <a:latin typeface="Meiryo" charset="-128"/>
                <a:ea typeface="Meiryo" charset="-128"/>
                <a:cs typeface="Meiryo" charset="-128"/>
              </a:rPr>
              <a:t>IoT</a:t>
            </a:r>
            <a:r>
              <a:rPr kumimoji="1" lang="ja-JP" altLang="en-US" sz="2000" dirty="0">
                <a:solidFill>
                  <a:srgbClr val="FFFFFF"/>
                </a:solidFill>
                <a:latin typeface="Meiryo" charset="-128"/>
                <a:ea typeface="Meiryo" charset="-128"/>
                <a:cs typeface="Meiryo" charset="-128"/>
              </a:rPr>
              <a:t>（</a:t>
            </a:r>
            <a:r>
              <a:rPr kumimoji="1" lang="en-US" altLang="ja-JP" sz="2000" dirty="0">
                <a:solidFill>
                  <a:srgbClr val="FFFFFF"/>
                </a:solidFill>
                <a:latin typeface="Meiryo" charset="-128"/>
                <a:ea typeface="Meiryo" charset="-128"/>
                <a:cs typeface="Meiryo" charset="-128"/>
              </a:rPr>
              <a:t>Internet of Things</a:t>
            </a:r>
            <a:r>
              <a:rPr kumimoji="1" lang="ja-JP" altLang="en-US" sz="2000" dirty="0">
                <a:solidFill>
                  <a:srgbClr val="FFFFFF"/>
                </a:solidFill>
                <a:latin typeface="Meiryo" charset="-128"/>
                <a:ea typeface="Meiryo" charset="-128"/>
                <a:cs typeface="Meiryo" charset="-128"/>
              </a:rPr>
              <a:t>）</a:t>
            </a:r>
          </a:p>
        </p:txBody>
      </p:sp>
      <p:sp>
        <p:nvSpPr>
          <p:cNvPr id="46" name="正方形/長方形 45"/>
          <p:cNvSpPr/>
          <p:nvPr/>
        </p:nvSpPr>
        <p:spPr>
          <a:xfrm>
            <a:off x="452718" y="5185517"/>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7" name="正方形/長方形 46"/>
          <p:cNvSpPr/>
          <p:nvPr/>
        </p:nvSpPr>
        <p:spPr>
          <a:xfrm>
            <a:off x="452717" y="5641302"/>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クラウド・コンピューティング</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761561" y="4392604"/>
            <a:ext cx="5650755" cy="738664"/>
          </a:xfrm>
          <a:prstGeom prst="rect">
            <a:avLst/>
          </a:prstGeom>
        </p:spPr>
        <p:txBody>
          <a:bodyPr wrap="square">
            <a:spAutoFit/>
          </a:bodyPr>
          <a:lstStyle/>
          <a:p>
            <a:pPr algn="ctr"/>
            <a:r>
              <a:rPr lang="ja-JP" altLang="en-US" sz="2400" b="1" dirty="0">
                <a:solidFill>
                  <a:srgbClr val="FFFFFF"/>
                </a:solidFill>
                <a:latin typeface="Meiryo" charset="-128"/>
                <a:ea typeface="Meiryo" charset="-128"/>
                <a:cs typeface="Meiryo" charset="-128"/>
              </a:rPr>
              <a:t>サイバー・フィジカル・システム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CPS : Cyber-physical System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1832310" y="3335650"/>
            <a:ext cx="5479384"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r>
              <a:rPr lang="ja-JP" altLang="en-US" sz="2800" b="1" dirty="0">
                <a:solidFill>
                  <a:srgbClr val="FFFFFF"/>
                </a:solidFill>
                <a:latin typeface="Meiryo" charset="-128"/>
                <a:ea typeface="Meiryo" charset="-128"/>
                <a:cs typeface="Meiryo" charset="-128"/>
              </a:rPr>
              <a:t>（機械学習）</a:t>
            </a: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30063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SI</a:t>
            </a:r>
            <a:r>
              <a:rPr kumimoji="1" lang="ja-JP" altLang="en-US" dirty="0"/>
              <a:t>ビジネスとして注力すべきテクノロジー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ホームベース 3"/>
          <p:cNvSpPr/>
          <p:nvPr/>
        </p:nvSpPr>
        <p:spPr>
          <a:xfrm>
            <a:off x="457200" y="851647"/>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93681"/>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912486"/>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855675"/>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914400"/>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456435"/>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954299"/>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209866"/>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765098"/>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747967"/>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307995"/>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5005317"/>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670544"/>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98529"/>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（デバイス側での機械学習や推論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4090827"/>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282370"/>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282370"/>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282370"/>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282370"/>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282370"/>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357856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デジタル・トランスフォーメーション実現のための取り組み</a:t>
            </a:r>
          </a:p>
        </p:txBody>
      </p:sp>
      <p:sp>
        <p:nvSpPr>
          <p:cNvPr id="3" name="スライド番号プレースホルダー 2"/>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36</a:t>
            </a:fld>
            <a:endParaRPr kumimoji="1" lang="ja-JP" altLang="en-US"/>
          </a:p>
        </p:txBody>
      </p:sp>
      <p:sp>
        <p:nvSpPr>
          <p:cNvPr id="5" name="正方形/長方形 4"/>
          <p:cNvSpPr/>
          <p:nvPr/>
        </p:nvSpPr>
        <p:spPr>
          <a:xfrm>
            <a:off x="1091161" y="5953327"/>
            <a:ext cx="7012933" cy="50037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rot="5400000">
            <a:off x="-822071" y="4150252"/>
            <a:ext cx="2878536" cy="64545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85286" y="3041451"/>
            <a:ext cx="6988848" cy="2794883"/>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284899" y="3169540"/>
            <a:ext cx="6606987" cy="215632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449847" y="3332090"/>
            <a:ext cx="6259726" cy="67827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2537011" y="4088840"/>
            <a:ext cx="5172561" cy="6726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1694165" y="3650193"/>
            <a:ext cx="1809843" cy="8024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454737" y="3152297"/>
            <a:ext cx="369332" cy="1015663"/>
          </a:xfrm>
          <a:prstGeom prst="rect">
            <a:avLst/>
          </a:prstGeom>
          <a:noFill/>
        </p:spPr>
        <p:txBody>
          <a:bodyPr vert="eaVert" wrap="none" rtlCol="0">
            <a:spAutoFit/>
          </a:bodyPr>
          <a:lstStyle/>
          <a:p>
            <a:pPr algn="ctr"/>
            <a:r>
              <a:rPr kumimoji="1" lang="ja-JP" altLang="en-US" sz="1200" dirty="0">
                <a:solidFill>
                  <a:schemeClr val="bg1"/>
                </a:solidFill>
                <a:latin typeface="Meiryo" charset="-128"/>
                <a:ea typeface="Meiryo" charset="-128"/>
                <a:cs typeface="Meiryo" charset="-128"/>
              </a:rPr>
              <a:t>デザイン思考</a:t>
            </a:r>
          </a:p>
        </p:txBody>
      </p:sp>
      <p:sp>
        <p:nvSpPr>
          <p:cNvPr id="13" name="テキスト ボックス 12"/>
          <p:cNvSpPr txBox="1"/>
          <p:nvPr/>
        </p:nvSpPr>
        <p:spPr>
          <a:xfrm>
            <a:off x="381844" y="4625222"/>
            <a:ext cx="553998" cy="1169551"/>
          </a:xfrm>
          <a:prstGeom prst="rect">
            <a:avLst/>
          </a:prstGeom>
          <a:noFill/>
        </p:spPr>
        <p:txBody>
          <a:bodyPr vert="eaVert" wrap="none" rtlCol="0">
            <a:spAutoFit/>
          </a:bodyPr>
          <a:lstStyle/>
          <a:p>
            <a:r>
              <a:rPr kumimoji="1" lang="ja-JP" altLang="en-US" sz="1200" dirty="0">
                <a:solidFill>
                  <a:schemeClr val="bg1"/>
                </a:solidFill>
                <a:latin typeface="Meiryo" charset="-128"/>
                <a:ea typeface="Meiryo" charset="-128"/>
                <a:cs typeface="Meiryo" charset="-128"/>
              </a:rPr>
              <a:t>リーン</a:t>
            </a:r>
            <a:endParaRPr kumimoji="1" lang="en-US" altLang="ja-JP" sz="1200" dirty="0">
              <a:solidFill>
                <a:schemeClr val="bg1"/>
              </a:solidFill>
              <a:latin typeface="Meiryo" charset="-128"/>
              <a:ea typeface="Meiryo" charset="-128"/>
              <a:cs typeface="Meiryo" charset="-128"/>
            </a:endParaRPr>
          </a:p>
          <a:p>
            <a:r>
              <a:rPr kumimoji="1" lang="ja-JP" altLang="en-US" sz="1200" dirty="0">
                <a:solidFill>
                  <a:schemeClr val="bg1"/>
                </a:solidFill>
                <a:latin typeface="Meiryo" charset="-128"/>
                <a:ea typeface="Meiryo" charset="-128"/>
                <a:cs typeface="Meiryo" charset="-128"/>
              </a:rPr>
              <a:t>スタートアップ</a:t>
            </a:r>
          </a:p>
        </p:txBody>
      </p:sp>
      <p:sp>
        <p:nvSpPr>
          <p:cNvPr id="14" name="テキスト ボックス 13"/>
          <p:cNvSpPr txBox="1"/>
          <p:nvPr/>
        </p:nvSpPr>
        <p:spPr>
          <a:xfrm>
            <a:off x="3589695" y="6037605"/>
            <a:ext cx="1980029" cy="400110"/>
          </a:xfrm>
          <a:prstGeom prst="rect">
            <a:avLst/>
          </a:prstGeom>
          <a:noFill/>
        </p:spPr>
        <p:txBody>
          <a:bodyPr vert="horz" wrap="none" rtlCol="0">
            <a:spAutoFit/>
          </a:bodyPr>
          <a:lstStyle/>
          <a:p>
            <a:pPr algn="ctr"/>
            <a:r>
              <a:rPr kumimoji="1" lang="ja-JP" altLang="en-US" sz="2000" dirty="0">
                <a:solidFill>
                  <a:schemeClr val="bg1"/>
                </a:solidFill>
                <a:latin typeface="Meiryo" charset="-128"/>
                <a:ea typeface="Meiryo" charset="-128"/>
                <a:cs typeface="Meiryo" charset="-128"/>
              </a:rPr>
              <a:t>アジャイル開発</a:t>
            </a:r>
          </a:p>
        </p:txBody>
      </p:sp>
      <p:sp>
        <p:nvSpPr>
          <p:cNvPr id="17" name="左矢印 16"/>
          <p:cNvSpPr/>
          <p:nvPr/>
        </p:nvSpPr>
        <p:spPr>
          <a:xfrm rot="16200000">
            <a:off x="466407" y="4241391"/>
            <a:ext cx="295836" cy="367552"/>
          </a:xfrm>
          <a:prstGeom prst="leftArrow">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29953" y="3509404"/>
            <a:ext cx="2236510" cy="400110"/>
          </a:xfrm>
          <a:prstGeom prst="rect">
            <a:avLst/>
          </a:prstGeom>
          <a:noFill/>
        </p:spPr>
        <p:txBody>
          <a:bodyPr wrap="none" rtlCol="0">
            <a:spAutoFit/>
          </a:bodyPr>
          <a:lstStyle/>
          <a:p>
            <a:pPr algn="ctr"/>
            <a:r>
              <a:rPr kumimoji="1" lang="ja-JP" altLang="en-US" sz="2000" dirty="0">
                <a:solidFill>
                  <a:schemeClr val="bg1"/>
                </a:solidFill>
                <a:latin typeface="Meiryo" charset="-128"/>
                <a:ea typeface="Meiryo" charset="-128"/>
                <a:cs typeface="Meiryo" charset="-128"/>
              </a:rPr>
              <a:t>アプリケーション</a:t>
            </a:r>
          </a:p>
        </p:txBody>
      </p:sp>
      <p:sp>
        <p:nvSpPr>
          <p:cNvPr id="22" name="テキスト ボックス 21"/>
          <p:cNvSpPr txBox="1"/>
          <p:nvPr/>
        </p:nvSpPr>
        <p:spPr>
          <a:xfrm>
            <a:off x="4445931" y="4225112"/>
            <a:ext cx="2236510" cy="400110"/>
          </a:xfrm>
          <a:prstGeom prst="rect">
            <a:avLst/>
          </a:prstGeom>
          <a:noFill/>
        </p:spPr>
        <p:txBody>
          <a:bodyPr wrap="none" rtlCol="0">
            <a:spAutoFit/>
          </a:bodyPr>
          <a:lstStyle/>
          <a:p>
            <a:pPr algn="ctr"/>
            <a:r>
              <a:rPr kumimoji="1" lang="ja-JP" altLang="en-US" sz="2000" dirty="0">
                <a:solidFill>
                  <a:schemeClr val="bg1"/>
                </a:solidFill>
                <a:latin typeface="Meiryo" charset="-128"/>
                <a:ea typeface="Meiryo" charset="-128"/>
                <a:cs typeface="Meiryo" charset="-128"/>
              </a:rPr>
              <a:t>プラットフォーム</a:t>
            </a:r>
          </a:p>
        </p:txBody>
      </p:sp>
      <p:sp>
        <p:nvSpPr>
          <p:cNvPr id="23" name="テキスト ボックス 22"/>
          <p:cNvSpPr txBox="1"/>
          <p:nvPr/>
        </p:nvSpPr>
        <p:spPr>
          <a:xfrm>
            <a:off x="2249471" y="3866800"/>
            <a:ext cx="699230" cy="461665"/>
          </a:xfrm>
          <a:prstGeom prst="rect">
            <a:avLst/>
          </a:prstGeom>
          <a:noFill/>
        </p:spPr>
        <p:txBody>
          <a:bodyPr wrap="none" rtlCol="0">
            <a:spAutoFit/>
          </a:bodyPr>
          <a:lstStyle/>
          <a:p>
            <a:pPr algn="ctr"/>
            <a:r>
              <a:rPr kumimoji="1" lang="en-US" altLang="ja-JP" sz="2400" dirty="0">
                <a:solidFill>
                  <a:schemeClr val="bg1"/>
                </a:solidFill>
                <a:latin typeface="Meiryo" charset="-128"/>
                <a:ea typeface="Meiryo" charset="-128"/>
                <a:cs typeface="Meiryo" charset="-128"/>
              </a:rPr>
              <a:t>API</a:t>
            </a:r>
          </a:p>
        </p:txBody>
      </p:sp>
      <p:sp>
        <p:nvSpPr>
          <p:cNvPr id="24" name="テキスト ボックス 23"/>
          <p:cNvSpPr txBox="1"/>
          <p:nvPr/>
        </p:nvSpPr>
        <p:spPr>
          <a:xfrm>
            <a:off x="4025712" y="4848396"/>
            <a:ext cx="1107996" cy="461665"/>
          </a:xfrm>
          <a:prstGeom prst="rect">
            <a:avLst/>
          </a:prstGeom>
          <a:noFill/>
        </p:spPr>
        <p:txBody>
          <a:bodyPr wrap="none" rtlCol="0">
            <a:spAutoFit/>
          </a:bodyPr>
          <a:lstStyle/>
          <a:p>
            <a:pPr algn="ctr"/>
            <a:r>
              <a:rPr kumimoji="1" lang="ja-JP" altLang="en-US" sz="2400" dirty="0">
                <a:solidFill>
                  <a:schemeClr val="bg1"/>
                </a:solidFill>
                <a:latin typeface="Meiryo" charset="-128"/>
                <a:ea typeface="Meiryo" charset="-128"/>
                <a:cs typeface="Meiryo" charset="-128"/>
              </a:rPr>
              <a:t>開　発</a:t>
            </a:r>
            <a:endParaRPr kumimoji="1" lang="en-US" altLang="ja-JP" sz="2400" dirty="0">
              <a:solidFill>
                <a:schemeClr val="bg1"/>
              </a:solidFill>
              <a:latin typeface="Meiryo" charset="-128"/>
              <a:ea typeface="Meiryo" charset="-128"/>
              <a:cs typeface="Meiryo" charset="-128"/>
            </a:endParaRPr>
          </a:p>
        </p:txBody>
      </p:sp>
      <p:sp>
        <p:nvSpPr>
          <p:cNvPr id="25" name="テキスト ボックス 24"/>
          <p:cNvSpPr txBox="1"/>
          <p:nvPr/>
        </p:nvSpPr>
        <p:spPr>
          <a:xfrm>
            <a:off x="4014321" y="5385683"/>
            <a:ext cx="1107996" cy="461665"/>
          </a:xfrm>
          <a:prstGeom prst="rect">
            <a:avLst/>
          </a:prstGeom>
          <a:noFill/>
        </p:spPr>
        <p:txBody>
          <a:bodyPr wrap="none" rtlCol="0">
            <a:spAutoFit/>
          </a:bodyPr>
          <a:lstStyle/>
          <a:p>
            <a:pPr algn="ctr"/>
            <a:r>
              <a:rPr kumimoji="1" lang="ja-JP" altLang="en-US" sz="2400" dirty="0">
                <a:solidFill>
                  <a:schemeClr val="bg1"/>
                </a:solidFill>
                <a:latin typeface="Meiryo" charset="-128"/>
                <a:ea typeface="Meiryo" charset="-128"/>
                <a:cs typeface="Meiryo" charset="-128"/>
              </a:rPr>
              <a:t>運　用</a:t>
            </a:r>
            <a:endParaRPr kumimoji="1" lang="en-US" altLang="ja-JP" sz="2400" dirty="0">
              <a:solidFill>
                <a:schemeClr val="bg1"/>
              </a:solidFill>
              <a:latin typeface="Meiryo" charset="-128"/>
              <a:ea typeface="Meiryo" charset="-128"/>
              <a:cs typeface="Meiryo" charset="-128"/>
            </a:endParaRPr>
          </a:p>
        </p:txBody>
      </p:sp>
      <p:sp>
        <p:nvSpPr>
          <p:cNvPr id="29" name="正方形/長方形 28"/>
          <p:cNvSpPr/>
          <p:nvPr/>
        </p:nvSpPr>
        <p:spPr>
          <a:xfrm rot="5400000">
            <a:off x="7095556" y="4127575"/>
            <a:ext cx="2833181" cy="64545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8265925" y="3862137"/>
            <a:ext cx="492443" cy="1057341"/>
          </a:xfrm>
          <a:prstGeom prst="rect">
            <a:avLst/>
          </a:prstGeom>
          <a:noFill/>
        </p:spPr>
        <p:txBody>
          <a:bodyPr vert="eaVert" wrap="none" rtlCol="0">
            <a:spAutoFit/>
          </a:bodyPr>
          <a:lstStyle/>
          <a:p>
            <a:pPr algn="ctr"/>
            <a:r>
              <a:rPr kumimoji="1" lang="en-US" altLang="ja-JP" sz="2000" dirty="0">
                <a:solidFill>
                  <a:schemeClr val="bg1"/>
                </a:solidFill>
                <a:latin typeface="Meiryo" charset="-128"/>
                <a:ea typeface="Meiryo" charset="-128"/>
                <a:cs typeface="Meiryo" charset="-128"/>
              </a:rPr>
              <a:t>DevOps</a:t>
            </a:r>
            <a:endParaRPr kumimoji="1" lang="ja-JP" altLang="en-US" sz="2000" dirty="0">
              <a:solidFill>
                <a:schemeClr val="bg1"/>
              </a:solidFill>
              <a:latin typeface="Meiryo" charset="-128"/>
              <a:ea typeface="Meiryo" charset="-128"/>
              <a:cs typeface="Meiryo" charset="-128"/>
            </a:endParaRPr>
          </a:p>
        </p:txBody>
      </p:sp>
      <p:sp>
        <p:nvSpPr>
          <p:cNvPr id="41" name="屈折矢印 40"/>
          <p:cNvSpPr/>
          <p:nvPr/>
        </p:nvSpPr>
        <p:spPr>
          <a:xfrm rot="5400000">
            <a:off x="601026" y="5930636"/>
            <a:ext cx="383668" cy="494090"/>
          </a:xfrm>
          <a:prstGeom prst="bentUpArrow">
            <a:avLst>
              <a:gd name="adj1" fmla="val 39436"/>
              <a:gd name="adj2" fmla="val 40467"/>
              <a:gd name="adj3" fmla="val 25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屈折矢印 41"/>
          <p:cNvSpPr/>
          <p:nvPr/>
        </p:nvSpPr>
        <p:spPr>
          <a:xfrm>
            <a:off x="8189417" y="5902799"/>
            <a:ext cx="503631" cy="411839"/>
          </a:xfrm>
          <a:prstGeom prst="bentUpArrow">
            <a:avLst>
              <a:gd name="adj1" fmla="val 39436"/>
              <a:gd name="adj2" fmla="val 40467"/>
              <a:gd name="adj3" fmla="val 25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32076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デザイン思考・リーン・アジャイル・</a:t>
            </a:r>
            <a:r>
              <a:rPr kumimoji="1" lang="en-US" altLang="ja-JP" dirty="0"/>
              <a:t>DevOps</a:t>
            </a:r>
            <a:r>
              <a:rPr kumimoji="1" lang="ja-JP" altLang="en-US" dirty="0"/>
              <a:t>の関係</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a:solidFill>
                  <a:schemeClr val="bg1"/>
                </a:solidFill>
              </a:rPr>
              <a:t>デザイン思考</a:t>
            </a:r>
            <a:endParaRPr kumimoji="1" lang="ja-JP" altLang="en-US" dirty="0">
              <a:solidFill>
                <a:schemeClr val="bg1"/>
              </a:solidFill>
            </a:endParaRP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364926"/>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多様な可能性の中から</a:t>
            </a:r>
            <a:r>
              <a:rPr kumimoji="1" lang="ja-JP" altLang="en-US" sz="1050" dirty="0">
                <a:solidFill>
                  <a:schemeClr val="bg1"/>
                </a:solidFill>
                <a:latin typeface="Meiryo" charset="-128"/>
                <a:ea typeface="Meiryo" charset="-128"/>
                <a:cs typeface="Meiryo" charset="-128"/>
              </a:rPr>
              <a:t>イノベーションを生みだす</a:t>
            </a:r>
            <a:r>
              <a:rPr kumimoji="1" lang="ja-JP" altLang="en-US" sz="1050">
                <a:solidFill>
                  <a:schemeClr val="bg1"/>
                </a:solidFill>
                <a:latin typeface="Meiryo" charset="-128"/>
                <a:ea typeface="Meiryo" charset="-128"/>
                <a:cs typeface="Meiryo" charset="-128"/>
              </a:rPr>
              <a:t>仕組みをデザインする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364926"/>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a:t>
            </a:r>
            <a:r>
              <a:rPr lang="ja-JP" altLang="en-US" sz="1050">
                <a:solidFill>
                  <a:schemeClr val="bg1"/>
                </a:solidFill>
                <a:latin typeface="Meiryo" charset="-128"/>
                <a:ea typeface="Meiryo" charset="-128"/>
                <a:cs typeface="Meiryo" charset="-128"/>
              </a:rPr>
              <a:t>システムを直ちに・頻繁</a:t>
            </a:r>
            <a:r>
              <a:rPr lang="ja-JP" altLang="en-US" sz="1050" dirty="0">
                <a:solidFill>
                  <a:schemeClr val="bg1"/>
                </a:solidFill>
                <a:latin typeface="Meiryo" charset="-128"/>
                <a:ea typeface="Meiryo" charset="-128"/>
                <a:cs typeface="Meiryo" charset="-128"/>
              </a:rPr>
              <a:t>に本番環境</a:t>
            </a:r>
            <a:r>
              <a:rPr lang="ja-JP" altLang="en-US" sz="1050">
                <a:solidFill>
                  <a:schemeClr val="bg1"/>
                </a:solidFill>
                <a:latin typeface="Meiryo" charset="-128"/>
                <a:ea typeface="Meiryo" charset="-128"/>
                <a:cs typeface="Meiryo" charset="-128"/>
              </a:rPr>
              <a:t>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997486" y="2180743"/>
            <a:ext cx="3544560"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Tree>
    <p:extLst>
      <p:ext uri="{BB962C8B-B14F-4D97-AF65-F5344CB8AC3E}">
        <p14:creationId xmlns:p14="http://schemas.microsoft.com/office/powerpoint/2010/main" val="45625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図形グループ 67"/>
          <p:cNvGrpSpPr/>
          <p:nvPr/>
        </p:nvGrpSpPr>
        <p:grpSpPr>
          <a:xfrm>
            <a:off x="4558748" y="842338"/>
            <a:ext cx="3983635" cy="5607841"/>
            <a:chOff x="4558748" y="842338"/>
            <a:chExt cx="3983635" cy="5607841"/>
          </a:xfrm>
        </p:grpSpPr>
        <p:grpSp>
          <p:nvGrpSpPr>
            <p:cNvPr id="67" name="図形グループ 66"/>
            <p:cNvGrpSpPr/>
            <p:nvPr/>
          </p:nvGrpSpPr>
          <p:grpSpPr>
            <a:xfrm>
              <a:off x="4558748" y="842338"/>
              <a:ext cx="3983635" cy="5607841"/>
              <a:chOff x="4558748" y="842338"/>
              <a:chExt cx="3983635" cy="5607841"/>
            </a:xfrm>
          </p:grpSpPr>
          <p:sp>
            <p:nvSpPr>
              <p:cNvPr id="4" name="正方形/長方形 3"/>
              <p:cNvSpPr/>
              <p:nvPr/>
            </p:nvSpPr>
            <p:spPr>
              <a:xfrm>
                <a:off x="4572000" y="842338"/>
                <a:ext cx="3955774" cy="80838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803122"/>
                <a:ext cx="3955774" cy="369073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7901956" y="916886"/>
                <a:ext cx="259370" cy="530087"/>
                <a:chOff x="1946324" y="4125162"/>
                <a:chExt cx="969964" cy="2007872"/>
              </a:xfrm>
              <a:solidFill>
                <a:schemeClr val="accent6">
                  <a:lumMod val="50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6" name="テキスト ボックス 25"/>
              <p:cNvSpPr txBox="1"/>
              <p:nvPr/>
            </p:nvSpPr>
            <p:spPr>
              <a:xfrm>
                <a:off x="7665189" y="146680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sp>
            <p:nvSpPr>
              <p:cNvPr id="39" name="テキスト ボックス 38"/>
              <p:cNvSpPr txBox="1"/>
              <p:nvPr/>
            </p:nvSpPr>
            <p:spPr>
              <a:xfrm>
                <a:off x="4892192" y="956493"/>
                <a:ext cx="1569660"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共創</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デザイン思考</a:t>
                </a:r>
                <a:endParaRPr kumimoji="1" lang="ja-JP" altLang="en-US" b="1" dirty="0">
                  <a:solidFill>
                    <a:schemeClr val="bg1"/>
                  </a:solidFill>
                  <a:latin typeface="Meiryo" charset="-128"/>
                  <a:ea typeface="Meiryo" charset="-128"/>
                  <a:cs typeface="Meiryo" charset="-128"/>
                </a:endParaRPr>
              </a:p>
            </p:txBody>
          </p:sp>
          <p:grpSp>
            <p:nvGrpSpPr>
              <p:cNvPr id="40" name="図形グループ 39"/>
              <p:cNvGrpSpPr/>
              <p:nvPr/>
            </p:nvGrpSpPr>
            <p:grpSpPr>
              <a:xfrm>
                <a:off x="7432873" y="913181"/>
                <a:ext cx="259370" cy="530087"/>
                <a:chOff x="1946324" y="4125162"/>
                <a:chExt cx="969964" cy="2007872"/>
              </a:xfrm>
              <a:solidFill>
                <a:srgbClr val="0070C0"/>
              </a:solidFill>
            </p:grpSpPr>
            <p:sp>
              <p:nvSpPr>
                <p:cNvPr id="41" name="円/楕円 4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3" name="テキスト ボックス 42"/>
              <p:cNvSpPr txBox="1"/>
              <p:nvPr/>
            </p:nvSpPr>
            <p:spPr>
              <a:xfrm>
                <a:off x="7265885" y="147018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48" name="テキスト ボックス 47"/>
              <p:cNvSpPr txBox="1"/>
              <p:nvPr/>
            </p:nvSpPr>
            <p:spPr>
              <a:xfrm>
                <a:off x="4892192" y="2222451"/>
                <a:ext cx="2245808"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アジャイル開発</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PaaS/</a:t>
                </a:r>
                <a:r>
                  <a:rPr lang="en-US" altLang="ja-JP" b="1" dirty="0" err="1">
                    <a:solidFill>
                      <a:schemeClr val="bg1"/>
                    </a:solidFill>
                    <a:latin typeface="Meiryo" charset="-128"/>
                    <a:ea typeface="Meiryo" charset="-128"/>
                    <a:cs typeface="Meiryo" charset="-128"/>
                  </a:rPr>
                  <a:t>FaaS</a:t>
                </a:r>
                <a:r>
                  <a:rPr lang="en-US" altLang="ja-JP" b="1" dirty="0">
                    <a:solidFill>
                      <a:schemeClr val="bg1"/>
                    </a:solidFill>
                    <a:latin typeface="Meiryo" charset="-128"/>
                    <a:ea typeface="Meiryo" charset="-128"/>
                    <a:cs typeface="Meiryo" charset="-128"/>
                  </a:rPr>
                  <a:t>/SaaS</a:t>
                </a:r>
              </a:p>
              <a:p>
                <a:r>
                  <a:rPr kumimoji="1" lang="ja-JP" altLang="en-US" b="1" dirty="0">
                    <a:solidFill>
                      <a:schemeClr val="bg1"/>
                    </a:solidFill>
                    <a:latin typeface="Meiryo" charset="-128"/>
                    <a:ea typeface="Meiryo" charset="-128"/>
                    <a:cs typeface="Meiryo" charset="-128"/>
                  </a:rPr>
                  <a:t>超高速開発ツール</a:t>
                </a:r>
              </a:p>
            </p:txBody>
          </p:sp>
          <p:grpSp>
            <p:nvGrpSpPr>
              <p:cNvPr id="49" name="図形グループ 48"/>
              <p:cNvGrpSpPr/>
              <p:nvPr/>
            </p:nvGrpSpPr>
            <p:grpSpPr>
              <a:xfrm>
                <a:off x="7904754" y="2274306"/>
                <a:ext cx="259370" cy="530087"/>
                <a:chOff x="1946324" y="4125162"/>
                <a:chExt cx="969964" cy="2007872"/>
              </a:xfrm>
              <a:solidFill>
                <a:schemeClr val="accent6">
                  <a:lumMod val="50000"/>
                </a:schemeClr>
              </a:solidFill>
            </p:grpSpPr>
            <p:sp>
              <p:nvSpPr>
                <p:cNvPr id="50" name="円/楕円 4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フローチャート: 論理積ゲート 5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2" name="テキスト ボックス 51"/>
              <p:cNvSpPr txBox="1"/>
              <p:nvPr/>
            </p:nvSpPr>
            <p:spPr>
              <a:xfrm>
                <a:off x="7667987" y="282422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grpSp>
            <p:nvGrpSpPr>
              <p:cNvPr id="53" name="図形グループ 52"/>
              <p:cNvGrpSpPr/>
              <p:nvPr/>
            </p:nvGrpSpPr>
            <p:grpSpPr>
              <a:xfrm>
                <a:off x="7435671" y="2270601"/>
                <a:ext cx="259370" cy="530087"/>
                <a:chOff x="1946324" y="4125162"/>
                <a:chExt cx="969964" cy="2007872"/>
              </a:xfrm>
              <a:solidFill>
                <a:srgbClr val="0070C0"/>
              </a:solidFill>
            </p:grpSpPr>
            <p:sp>
              <p:nvSpPr>
                <p:cNvPr id="54" name="円/楕円 5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5" name="フローチャート: 論理積ゲート 5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6" name="テキスト ボックス 55"/>
              <p:cNvSpPr txBox="1"/>
              <p:nvPr/>
            </p:nvSpPr>
            <p:spPr>
              <a:xfrm>
                <a:off x="7268683" y="282760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57" name="テキスト ボックス 56"/>
              <p:cNvSpPr txBox="1"/>
              <p:nvPr/>
            </p:nvSpPr>
            <p:spPr>
              <a:xfrm>
                <a:off x="5459968" y="3882930"/>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クラウド</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DevOps</a:t>
                </a:r>
              </a:p>
              <a:p>
                <a:r>
                  <a:rPr lang="ja-JP" altLang="en-US" b="1" dirty="0">
                    <a:solidFill>
                      <a:schemeClr val="bg1"/>
                    </a:solidFill>
                    <a:latin typeface="Meiryo" charset="-128"/>
                    <a:ea typeface="Meiryo" charset="-128"/>
                    <a:cs typeface="Meiryo" charset="-128"/>
                  </a:rPr>
                  <a:t>自動化ツール</a:t>
                </a:r>
              </a:p>
            </p:txBody>
          </p:sp>
          <p:sp>
            <p:nvSpPr>
              <p:cNvPr id="59" name="正方形/長方形 58"/>
              <p:cNvSpPr/>
              <p:nvPr/>
            </p:nvSpPr>
            <p:spPr>
              <a:xfrm>
                <a:off x="4558748" y="5641797"/>
                <a:ext cx="3955774" cy="8083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619514" y="5751248"/>
                <a:ext cx="3922869"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変更への柔軟性とスピード</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シェア</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サブスクリプション</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利益</a:t>
                </a:r>
                <a:r>
                  <a:rPr lang="ja-JP" altLang="en-US" sz="1400" dirty="0">
                    <a:solidFill>
                      <a:schemeClr val="bg1"/>
                    </a:solidFill>
                    <a:latin typeface="Meiryo" charset="-128"/>
                    <a:ea typeface="Meiryo" charset="-128"/>
                    <a:cs typeface="Meiryo" charset="-128"/>
                  </a:rPr>
                  <a:t>と売上</a:t>
                </a:r>
                <a:endParaRPr kumimoji="1" lang="ja-JP" altLang="en-US" sz="1400" dirty="0">
                  <a:solidFill>
                    <a:schemeClr val="bg1"/>
                  </a:solidFill>
                  <a:latin typeface="Meiryo" charset="-128"/>
                  <a:ea typeface="Meiryo" charset="-128"/>
                  <a:cs typeface="Meiryo" charset="-128"/>
                </a:endParaRPr>
              </a:p>
            </p:txBody>
          </p:sp>
          <p:pic>
            <p:nvPicPr>
              <p:cNvPr id="63" name="図 62"/>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208068" y="4086012"/>
                <a:ext cx="552806" cy="517166"/>
              </a:xfrm>
              <a:prstGeom prst="rect">
                <a:avLst/>
              </a:prstGeom>
              <a:effectLst>
                <a:outerShdw blurRad="50800" dist="38100" dir="2700000" algn="tl" rotWithShape="0">
                  <a:prstClr val="black">
                    <a:alpha val="40000"/>
                  </a:prstClr>
                </a:outerShdw>
              </a:effectLst>
            </p:spPr>
          </p:pic>
        </p:grpSp>
        <p:sp>
          <p:nvSpPr>
            <p:cNvPr id="6" name="正方形/長方形 5"/>
            <p:cNvSpPr/>
            <p:nvPr/>
          </p:nvSpPr>
          <p:spPr>
            <a:xfrm>
              <a:off x="4969544" y="3592182"/>
              <a:ext cx="3191781" cy="1417447"/>
            </a:xfrm>
            <a:prstGeom prst="rect">
              <a:avLst/>
            </a:prstGeom>
            <a:noFill/>
            <a:ln w="38100">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kumimoji="1" lang="en-US" altLang="ja-JP" dirty="0"/>
              <a:t>SI</a:t>
            </a:r>
            <a:r>
              <a:rPr kumimoji="1" lang="ja-JP" altLang="en-US" dirty="0"/>
              <a:t>ビジネスのデジタル・トランスフォーメーション</a:t>
            </a:r>
          </a:p>
        </p:txBody>
      </p:sp>
      <p:sp>
        <p:nvSpPr>
          <p:cNvPr id="3" name="スライド番号プレースホルダー 2"/>
          <p:cNvSpPr>
            <a:spLocks noGrp="1"/>
          </p:cNvSpPr>
          <p:nvPr>
            <p:ph type="sldNum" sz="quarter" idx="12"/>
          </p:nvPr>
        </p:nvSpPr>
        <p:spPr>
          <a:xfrm>
            <a:off x="6964838" y="6658240"/>
            <a:ext cx="2133600" cy="217800"/>
          </a:xfrm>
        </p:spPr>
        <p:txBody>
          <a:bodyPr/>
          <a:lstStyle/>
          <a:p>
            <a:fld id="{8FF8CC5D-A65D-5946-99B5-645367A967AD}" type="slidenum">
              <a:rPr kumimoji="1" lang="ja-JP" altLang="en-US" smtClean="0"/>
              <a:t>38</a:t>
            </a:fld>
            <a:endParaRPr kumimoji="1" lang="ja-JP" altLang="en-US"/>
          </a:p>
        </p:txBody>
      </p:sp>
      <p:sp>
        <p:nvSpPr>
          <p:cNvPr id="9" name="ホームベース 8"/>
          <p:cNvSpPr/>
          <p:nvPr/>
        </p:nvSpPr>
        <p:spPr>
          <a:xfrm>
            <a:off x="543338" y="842338"/>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a:off x="543338" y="1803122"/>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543337" y="2763906"/>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a:off x="543338" y="3724690"/>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543337" y="4685474"/>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682489" y="956494"/>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ビジネス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5" name="テキスト ボックス 14"/>
          <p:cNvSpPr txBox="1"/>
          <p:nvPr/>
        </p:nvSpPr>
        <p:spPr>
          <a:xfrm>
            <a:off x="682489" y="1936748"/>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システム</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6" name="テキスト ボックス 15"/>
          <p:cNvSpPr txBox="1"/>
          <p:nvPr/>
        </p:nvSpPr>
        <p:spPr>
          <a:xfrm>
            <a:off x="682488" y="2897532"/>
            <a:ext cx="2031325"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アプリケーション</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開発・運用</a:t>
            </a:r>
            <a:endParaRPr kumimoji="1" lang="ja-JP" altLang="en-US" b="1" dirty="0">
              <a:solidFill>
                <a:schemeClr val="bg1"/>
              </a:solidFill>
              <a:latin typeface="Meiryo" charset="-128"/>
              <a:ea typeface="Meiryo" charset="-128"/>
              <a:cs typeface="Meiryo" charset="-128"/>
            </a:endParaRPr>
          </a:p>
        </p:txBody>
      </p:sp>
      <p:sp>
        <p:nvSpPr>
          <p:cNvPr id="17" name="テキスト ボックス 16"/>
          <p:cNvSpPr txBox="1"/>
          <p:nvPr/>
        </p:nvSpPr>
        <p:spPr>
          <a:xfrm>
            <a:off x="682487" y="3858316"/>
            <a:ext cx="2428870" cy="584775"/>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インフラ･プラットフォーム</a:t>
            </a:r>
            <a:endParaRPr kumimoji="1" lang="en-US" altLang="ja-JP" sz="1400"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構築・保守</a:t>
            </a:r>
            <a:endParaRPr kumimoji="1" lang="ja-JP" altLang="en-US" b="1" dirty="0">
              <a:solidFill>
                <a:schemeClr val="bg1"/>
              </a:solidFill>
              <a:latin typeface="Meiryo" charset="-128"/>
              <a:ea typeface="Meiryo" charset="-128"/>
              <a:cs typeface="Meiryo" charset="-128"/>
            </a:endParaRPr>
          </a:p>
        </p:txBody>
      </p:sp>
      <p:sp>
        <p:nvSpPr>
          <p:cNvPr id="18" name="テキスト ボックス 17"/>
          <p:cNvSpPr txBox="1"/>
          <p:nvPr/>
        </p:nvSpPr>
        <p:spPr>
          <a:xfrm>
            <a:off x="682487" y="4922740"/>
            <a:ext cx="1107996" cy="369332"/>
          </a:xfrm>
          <a:prstGeom prst="rect">
            <a:avLst/>
          </a:prstGeom>
          <a:noFill/>
        </p:spPr>
        <p:txBody>
          <a:bodyPr wrap="none" rtlCol="0">
            <a:spAutoFit/>
          </a:bodyPr>
          <a:lstStyle/>
          <a:p>
            <a:r>
              <a:rPr kumimoji="1" lang="ja-JP" altLang="en-US" b="1">
                <a:solidFill>
                  <a:schemeClr val="bg1"/>
                </a:solidFill>
                <a:latin typeface="Meiryo" charset="-128"/>
                <a:ea typeface="Meiryo" charset="-128"/>
                <a:cs typeface="Meiryo" charset="-128"/>
              </a:rPr>
              <a:t>運用管理</a:t>
            </a:r>
            <a:endParaRPr kumimoji="1" lang="ja-JP" altLang="en-US" b="1" dirty="0">
              <a:solidFill>
                <a:schemeClr val="bg1"/>
              </a:solidFill>
              <a:latin typeface="Meiryo" charset="-128"/>
              <a:ea typeface="Meiryo" charset="-128"/>
              <a:cs typeface="Meiryo" charset="-128"/>
            </a:endParaRPr>
          </a:p>
        </p:txBody>
      </p:sp>
      <p:grpSp>
        <p:nvGrpSpPr>
          <p:cNvPr id="19" name="図形グループ 18"/>
          <p:cNvGrpSpPr/>
          <p:nvPr/>
        </p:nvGrpSpPr>
        <p:grpSpPr>
          <a:xfrm>
            <a:off x="3365099" y="905189"/>
            <a:ext cx="259370" cy="530087"/>
            <a:chOff x="1946324" y="4125162"/>
            <a:chExt cx="969964" cy="2007872"/>
          </a:xfrm>
          <a:solidFill>
            <a:srgbClr val="0070C0"/>
          </a:solidFill>
        </p:grpSpPr>
        <p:sp>
          <p:nvSpPr>
            <p:cNvPr id="20" name="円/楕円 1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5" name="テキスト ボックス 24"/>
          <p:cNvSpPr txBox="1"/>
          <p:nvPr/>
        </p:nvSpPr>
        <p:spPr>
          <a:xfrm>
            <a:off x="2871776" y="1468396"/>
            <a:ext cx="1246013" cy="215444"/>
          </a:xfrm>
          <a:prstGeom prst="rect">
            <a:avLst/>
          </a:prstGeom>
          <a:noFill/>
        </p:spPr>
        <p:txBody>
          <a:bodyPr wrap="square" rtlCol="0">
            <a:spAutoFit/>
          </a:bodyPr>
          <a:lstStyle/>
          <a:p>
            <a:pPr algn="ctr"/>
            <a:r>
              <a:rPr kumimoji="1" lang="ja-JP" altLang="en-US" sz="800">
                <a:solidFill>
                  <a:srgbClr val="0070C0"/>
                </a:solidFill>
                <a:latin typeface="Meiryo" charset="-128"/>
                <a:ea typeface="Meiryo" charset="-128"/>
                <a:cs typeface="Meiryo" charset="-128"/>
              </a:rPr>
              <a:t>お客様</a:t>
            </a:r>
          </a:p>
        </p:txBody>
      </p:sp>
      <p:grpSp>
        <p:nvGrpSpPr>
          <p:cNvPr id="27" name="図形グループ 26"/>
          <p:cNvGrpSpPr/>
          <p:nvPr/>
        </p:nvGrpSpPr>
        <p:grpSpPr>
          <a:xfrm>
            <a:off x="3357584" y="2858725"/>
            <a:ext cx="259370" cy="530087"/>
            <a:chOff x="1946324" y="4125162"/>
            <a:chExt cx="969964" cy="2007872"/>
          </a:xfrm>
          <a:solidFill>
            <a:schemeClr val="accent6">
              <a:lumMod val="50000"/>
            </a:schemeClr>
          </a:solidFill>
        </p:grpSpPr>
        <p:sp>
          <p:nvSpPr>
            <p:cNvPr id="28" name="円/楕円 2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0" name="テキスト ボックス 29"/>
          <p:cNvSpPr txBox="1"/>
          <p:nvPr/>
        </p:nvSpPr>
        <p:spPr>
          <a:xfrm>
            <a:off x="3120817" y="3408647"/>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1" name="図形グループ 30"/>
          <p:cNvGrpSpPr/>
          <p:nvPr/>
        </p:nvGrpSpPr>
        <p:grpSpPr>
          <a:xfrm>
            <a:off x="3352137" y="3794673"/>
            <a:ext cx="259370" cy="530087"/>
            <a:chOff x="1946324" y="4125162"/>
            <a:chExt cx="969964" cy="2007872"/>
          </a:xfrm>
          <a:solidFill>
            <a:schemeClr val="accent6">
              <a:lumMod val="50000"/>
            </a:schemeClr>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4" name="テキスト ボックス 33"/>
          <p:cNvSpPr txBox="1"/>
          <p:nvPr/>
        </p:nvSpPr>
        <p:spPr>
          <a:xfrm>
            <a:off x="3115370" y="4344595"/>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5" name="図形グループ 34"/>
          <p:cNvGrpSpPr/>
          <p:nvPr/>
        </p:nvGrpSpPr>
        <p:grpSpPr>
          <a:xfrm>
            <a:off x="3344622" y="4767449"/>
            <a:ext cx="259370" cy="530087"/>
            <a:chOff x="1946324" y="4125162"/>
            <a:chExt cx="969964" cy="2007872"/>
          </a:xfrm>
          <a:solidFill>
            <a:schemeClr val="accent6">
              <a:lumMod val="50000"/>
            </a:schemeClr>
          </a:solidFill>
        </p:grpSpPr>
        <p:sp>
          <p:nvSpPr>
            <p:cNvPr id="36" name="円/楕円 3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7" name="フローチャート: 論理積ゲート 3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8" name="テキスト ボックス 37"/>
          <p:cNvSpPr txBox="1"/>
          <p:nvPr/>
        </p:nvSpPr>
        <p:spPr>
          <a:xfrm>
            <a:off x="3107855" y="5317371"/>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44" name="図形グループ 43"/>
          <p:cNvGrpSpPr/>
          <p:nvPr/>
        </p:nvGrpSpPr>
        <p:grpSpPr>
          <a:xfrm>
            <a:off x="3352136" y="1879686"/>
            <a:ext cx="259370" cy="530087"/>
            <a:chOff x="1946324" y="4125162"/>
            <a:chExt cx="969964" cy="2007872"/>
          </a:xfrm>
          <a:solidFill>
            <a:schemeClr val="accent6">
              <a:lumMod val="50000"/>
            </a:schemeClr>
          </a:solidFill>
        </p:grpSpPr>
        <p:sp>
          <p:nvSpPr>
            <p:cNvPr id="45" name="円/楕円 4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6" name="フローチャート: 論理積ゲート 4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7" name="テキスト ボックス 46"/>
          <p:cNvSpPr txBox="1"/>
          <p:nvPr/>
        </p:nvSpPr>
        <p:spPr>
          <a:xfrm>
            <a:off x="3115369" y="2429608"/>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sp>
        <p:nvSpPr>
          <p:cNvPr id="60" name="ホームベース 59"/>
          <p:cNvSpPr/>
          <p:nvPr/>
        </p:nvSpPr>
        <p:spPr>
          <a:xfrm>
            <a:off x="543337" y="5641797"/>
            <a:ext cx="4167809" cy="808382"/>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111001" y="5751248"/>
            <a:ext cx="2492990"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絶対的な安定と品質</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物販</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工数</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売上</a:t>
            </a:r>
            <a:r>
              <a:rPr lang="ja-JP" altLang="en-US" sz="1400" dirty="0">
                <a:solidFill>
                  <a:schemeClr val="bg1"/>
                </a:solidFill>
                <a:latin typeface="Meiryo" charset="-128"/>
                <a:ea typeface="Meiryo" charset="-128"/>
                <a:cs typeface="Meiryo" charset="-128"/>
              </a:rPr>
              <a:t>と利益</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6850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ppt_x</p:attrName>
                                        </p:attrNameLst>
                                      </p:cBhvr>
                                      <p:tavLst>
                                        <p:tav tm="0">
                                          <p:val>
                                            <p:strVal val="#ppt_x-#ppt_w*1.125000"/>
                                          </p:val>
                                        </p:tav>
                                        <p:tav tm="100000">
                                          <p:val>
                                            <p:strVal val="#ppt_x"/>
                                          </p:val>
                                        </p:tav>
                                      </p:tavLst>
                                    </p:anim>
                                    <p:animEffect transition="in" filter="wipe(right)">
                                      <p:cBhvr>
                                        <p:cTn id="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1029208" y="892043"/>
            <a:ext cx="3548067" cy="5655756"/>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収益</a:t>
            </a:r>
            <a:r>
              <a:rPr kumimoji="1" lang="ja-JP" altLang="en-US"/>
              <a:t>を生みだすビジネス構造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4" name="正方形/長方形 3"/>
          <p:cNvSpPr/>
          <p:nvPr/>
        </p:nvSpPr>
        <p:spPr>
          <a:xfrm>
            <a:off x="4572000" y="880586"/>
            <a:ext cx="3548067" cy="565575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565235" y="3743475"/>
            <a:ext cx="3554832" cy="400110"/>
          </a:xfrm>
          <a:prstGeom prst="rect">
            <a:avLst/>
          </a:prstGeom>
        </p:spPr>
        <p:txBody>
          <a:bodyPr wrap="square">
            <a:spAutoFit/>
          </a:bodyPr>
          <a:lstStyle/>
          <a:p>
            <a:pPr algn="ctr"/>
            <a:r>
              <a:rPr lang="ja-JP" altLang="en-US"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アジャイル開発</a:t>
            </a:r>
          </a:p>
        </p:txBody>
      </p:sp>
      <p:sp>
        <p:nvSpPr>
          <p:cNvPr id="7" name="正方形/長方形 6"/>
          <p:cNvSpPr/>
          <p:nvPr/>
        </p:nvSpPr>
        <p:spPr>
          <a:xfrm>
            <a:off x="4563930" y="4581140"/>
            <a:ext cx="3572808" cy="400110"/>
          </a:xfrm>
          <a:prstGeom prst="rect">
            <a:avLst/>
          </a:prstGeom>
        </p:spPr>
        <p:txBody>
          <a:bodyPr wrap="square">
            <a:spAutoFit/>
          </a:bodyPr>
          <a:lstStyle/>
          <a:p>
            <a:pPr algn="ctr"/>
            <a:r>
              <a:rPr lang="ja-JP" altLang="en-US"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デザイン思考</a:t>
            </a:r>
          </a:p>
        </p:txBody>
      </p:sp>
      <p:sp>
        <p:nvSpPr>
          <p:cNvPr id="8" name="正方形/長方形 7"/>
          <p:cNvSpPr/>
          <p:nvPr/>
        </p:nvSpPr>
        <p:spPr>
          <a:xfrm>
            <a:off x="4563012" y="5037566"/>
            <a:ext cx="3572808" cy="400110"/>
          </a:xfrm>
          <a:prstGeom prst="rect">
            <a:avLst/>
          </a:prstGeom>
        </p:spPr>
        <p:txBody>
          <a:bodyPr wrap="square">
            <a:spAutoFit/>
          </a:bodyPr>
          <a:lstStyle/>
          <a:p>
            <a:pPr algn="ctr"/>
            <a:r>
              <a:rPr lang="ja-JP" altLang="en-US"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共　創</a:t>
            </a:r>
          </a:p>
        </p:txBody>
      </p:sp>
      <p:sp>
        <p:nvSpPr>
          <p:cNvPr id="9" name="左カーブ矢印 8"/>
          <p:cNvSpPr/>
          <p:nvPr/>
        </p:nvSpPr>
        <p:spPr>
          <a:xfrm>
            <a:off x="7301682" y="4718643"/>
            <a:ext cx="344557" cy="532861"/>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0" name="左カーブ矢印 9"/>
          <p:cNvSpPr/>
          <p:nvPr/>
        </p:nvSpPr>
        <p:spPr>
          <a:xfrm rot="10800000">
            <a:off x="5048048" y="4715710"/>
            <a:ext cx="344557" cy="532861"/>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1" name="上矢印 10"/>
          <p:cNvSpPr/>
          <p:nvPr/>
        </p:nvSpPr>
        <p:spPr>
          <a:xfrm>
            <a:off x="6070062" y="4271914"/>
            <a:ext cx="266605" cy="262866"/>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2" name="上矢印 11"/>
          <p:cNvSpPr/>
          <p:nvPr/>
        </p:nvSpPr>
        <p:spPr>
          <a:xfrm rot="10800000">
            <a:off x="6335105" y="4139240"/>
            <a:ext cx="266605" cy="262866"/>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3" name="正方形/長方形 12"/>
          <p:cNvSpPr/>
          <p:nvPr/>
        </p:nvSpPr>
        <p:spPr>
          <a:xfrm>
            <a:off x="4556247" y="3319811"/>
            <a:ext cx="3572808" cy="400110"/>
          </a:xfrm>
          <a:prstGeom prst="rect">
            <a:avLst/>
          </a:prstGeom>
        </p:spPr>
        <p:txBody>
          <a:bodyPr wrap="square">
            <a:spAutoFit/>
          </a:bodyPr>
          <a:lstStyle/>
          <a:p>
            <a:pPr algn="ctr"/>
            <a:r>
              <a:rPr lang="en-US" altLang="ja-JP"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DevOps</a:t>
            </a:r>
            <a:endParaRPr lang="ja-JP" altLang="en-US"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14" name="左カーブ矢印 13"/>
          <p:cNvSpPr/>
          <p:nvPr/>
        </p:nvSpPr>
        <p:spPr>
          <a:xfrm>
            <a:off x="7301682" y="3464202"/>
            <a:ext cx="344557" cy="532861"/>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5" name="左カーブ矢印 14"/>
          <p:cNvSpPr/>
          <p:nvPr/>
        </p:nvSpPr>
        <p:spPr>
          <a:xfrm rot="10800000">
            <a:off x="5048047" y="3464202"/>
            <a:ext cx="344557" cy="532861"/>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16" name="テキスト ボックス 15"/>
          <p:cNvSpPr txBox="1"/>
          <p:nvPr/>
        </p:nvSpPr>
        <p:spPr>
          <a:xfrm>
            <a:off x="2298607" y="5056794"/>
            <a:ext cx="2262158" cy="369332"/>
          </a:xfrm>
          <a:prstGeom prst="rect">
            <a:avLst/>
          </a:prstGeom>
          <a:noFill/>
        </p:spPr>
        <p:txBody>
          <a:bodyPr wrap="none" rtlCol="0">
            <a:spAutoFit/>
          </a:bodyPr>
          <a:lstStyle/>
          <a:p>
            <a:pPr algn="r"/>
            <a:r>
              <a:rPr lang="ja-JP" altLang="en-US">
                <a:solidFill>
                  <a:schemeClr val="accent3">
                    <a:lumMod val="75000"/>
                  </a:schemeClr>
                </a:solidFill>
                <a:latin typeface="Meiryo" charset="-128"/>
                <a:ea typeface="Meiryo" charset="-128"/>
                <a:cs typeface="Meiryo" charset="-128"/>
              </a:rPr>
              <a:t>ビジネス価値の創出</a:t>
            </a:r>
            <a:endParaRPr kumimoji="1" lang="ja-JP" altLang="en-US" dirty="0">
              <a:solidFill>
                <a:schemeClr val="accent3">
                  <a:lumMod val="75000"/>
                </a:schemeClr>
              </a:solidFill>
              <a:latin typeface="Meiryo" charset="-128"/>
              <a:ea typeface="Meiryo" charset="-128"/>
              <a:cs typeface="Meiryo" charset="-128"/>
            </a:endParaRPr>
          </a:p>
        </p:txBody>
      </p:sp>
      <p:sp>
        <p:nvSpPr>
          <p:cNvPr id="17" name="テキスト ボックス 16"/>
          <p:cNvSpPr txBox="1"/>
          <p:nvPr/>
        </p:nvSpPr>
        <p:spPr>
          <a:xfrm>
            <a:off x="2067751" y="4602445"/>
            <a:ext cx="2492990" cy="369332"/>
          </a:xfrm>
          <a:prstGeom prst="rect">
            <a:avLst/>
          </a:prstGeom>
          <a:noFill/>
        </p:spPr>
        <p:txBody>
          <a:bodyPr wrap="none" rtlCol="0">
            <a:spAutoFit/>
          </a:bodyPr>
          <a:lstStyle/>
          <a:p>
            <a:pPr algn="r"/>
            <a:r>
              <a:rPr lang="ja-JP" altLang="en-US" dirty="0">
                <a:solidFill>
                  <a:schemeClr val="accent3">
                    <a:lumMod val="75000"/>
                  </a:schemeClr>
                </a:solidFill>
                <a:latin typeface="Meiryo" charset="-128"/>
                <a:ea typeface="Meiryo" charset="-128"/>
                <a:cs typeface="Meiryo" charset="-128"/>
              </a:rPr>
              <a:t>ビジネス価値の具体化</a:t>
            </a:r>
            <a:endParaRPr kumimoji="1" lang="ja-JP" altLang="en-US" dirty="0">
              <a:solidFill>
                <a:schemeClr val="accent3">
                  <a:lumMod val="75000"/>
                </a:schemeClr>
              </a:solidFill>
              <a:latin typeface="Meiryo" charset="-128"/>
              <a:ea typeface="Meiryo" charset="-128"/>
              <a:cs typeface="Meiryo" charset="-128"/>
            </a:endParaRPr>
          </a:p>
        </p:txBody>
      </p:sp>
      <p:sp>
        <p:nvSpPr>
          <p:cNvPr id="18" name="テキスト ボックス 17"/>
          <p:cNvSpPr txBox="1"/>
          <p:nvPr/>
        </p:nvSpPr>
        <p:spPr>
          <a:xfrm>
            <a:off x="2291866" y="3758864"/>
            <a:ext cx="2262158" cy="369332"/>
          </a:xfrm>
          <a:prstGeom prst="rect">
            <a:avLst/>
          </a:prstGeom>
          <a:noFill/>
        </p:spPr>
        <p:txBody>
          <a:bodyPr wrap="none" rtlCol="0">
            <a:spAutoFit/>
          </a:bodyPr>
          <a:lstStyle/>
          <a:p>
            <a:pPr algn="r"/>
            <a:r>
              <a:rPr lang="ja-JP" altLang="en-US" dirty="0">
                <a:solidFill>
                  <a:schemeClr val="accent3">
                    <a:lumMod val="75000"/>
                  </a:schemeClr>
                </a:solidFill>
                <a:latin typeface="Meiryo" charset="-128"/>
                <a:ea typeface="Meiryo" charset="-128"/>
                <a:cs typeface="Meiryo" charset="-128"/>
              </a:rPr>
              <a:t>ビジネス</a:t>
            </a:r>
            <a:r>
              <a:rPr lang="ja-JP" altLang="en-US">
                <a:solidFill>
                  <a:schemeClr val="accent3">
                    <a:lumMod val="75000"/>
                  </a:schemeClr>
                </a:solidFill>
                <a:latin typeface="Meiryo" charset="-128"/>
                <a:ea typeface="Meiryo" charset="-128"/>
                <a:cs typeface="Meiryo" charset="-128"/>
              </a:rPr>
              <a:t>価値の実装</a:t>
            </a:r>
            <a:endParaRPr kumimoji="1" lang="ja-JP" altLang="en-US" dirty="0">
              <a:solidFill>
                <a:schemeClr val="accent3">
                  <a:lumMod val="75000"/>
                </a:schemeClr>
              </a:solidFill>
              <a:latin typeface="Meiryo" charset="-128"/>
              <a:ea typeface="Meiryo" charset="-128"/>
              <a:cs typeface="Meiryo" charset="-128"/>
            </a:endParaRPr>
          </a:p>
        </p:txBody>
      </p:sp>
      <p:sp>
        <p:nvSpPr>
          <p:cNvPr id="19" name="テキスト ボックス 18"/>
          <p:cNvSpPr txBox="1"/>
          <p:nvPr/>
        </p:nvSpPr>
        <p:spPr>
          <a:xfrm>
            <a:off x="2061034" y="3339132"/>
            <a:ext cx="2492990" cy="369332"/>
          </a:xfrm>
          <a:prstGeom prst="rect">
            <a:avLst/>
          </a:prstGeom>
          <a:noFill/>
        </p:spPr>
        <p:txBody>
          <a:bodyPr wrap="none" rtlCol="0">
            <a:spAutoFit/>
          </a:bodyPr>
          <a:lstStyle/>
          <a:p>
            <a:pPr algn="r"/>
            <a:r>
              <a:rPr lang="ja-JP" altLang="en-US">
                <a:solidFill>
                  <a:schemeClr val="accent3">
                    <a:lumMod val="75000"/>
                  </a:schemeClr>
                </a:solidFill>
                <a:latin typeface="Meiryo" charset="-128"/>
                <a:ea typeface="Meiryo" charset="-128"/>
                <a:cs typeface="Meiryo" charset="-128"/>
              </a:rPr>
              <a:t>ビジネス環境へ</a:t>
            </a:r>
            <a:r>
              <a:rPr lang="ja-JP" altLang="en-US" dirty="0">
                <a:solidFill>
                  <a:schemeClr val="accent3">
                    <a:lumMod val="75000"/>
                  </a:schemeClr>
                </a:solidFill>
                <a:latin typeface="Meiryo" charset="-128"/>
                <a:ea typeface="Meiryo" charset="-128"/>
                <a:cs typeface="Meiryo" charset="-128"/>
              </a:rPr>
              <a:t>の即応</a:t>
            </a:r>
            <a:endParaRPr kumimoji="1" lang="ja-JP" altLang="en-US" dirty="0">
              <a:solidFill>
                <a:schemeClr val="accent3">
                  <a:lumMod val="75000"/>
                </a:schemeClr>
              </a:solidFill>
              <a:latin typeface="Meiryo" charset="-128"/>
              <a:ea typeface="Meiryo" charset="-128"/>
              <a:cs typeface="Meiryo" charset="-128"/>
            </a:endParaRPr>
          </a:p>
        </p:txBody>
      </p:sp>
      <p:sp>
        <p:nvSpPr>
          <p:cNvPr id="20" name="正方形/長方形 19"/>
          <p:cNvSpPr/>
          <p:nvPr/>
        </p:nvSpPr>
        <p:spPr>
          <a:xfrm>
            <a:off x="4572000" y="2524972"/>
            <a:ext cx="3554832" cy="400110"/>
          </a:xfrm>
          <a:prstGeom prst="rect">
            <a:avLst/>
          </a:prstGeom>
        </p:spPr>
        <p:txBody>
          <a:bodyPr wrap="square">
            <a:spAutoFit/>
          </a:bodyPr>
          <a:lstStyle/>
          <a:p>
            <a:pPr algn="ctr"/>
            <a:r>
              <a:rPr lang="ja-JP" altLang="en-US"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クラウド</a:t>
            </a:r>
          </a:p>
        </p:txBody>
      </p:sp>
      <p:sp>
        <p:nvSpPr>
          <p:cNvPr id="21" name="上矢印 20"/>
          <p:cNvSpPr/>
          <p:nvPr/>
        </p:nvSpPr>
        <p:spPr>
          <a:xfrm>
            <a:off x="6076827" y="3053411"/>
            <a:ext cx="266605" cy="262866"/>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2" name="上矢印 21"/>
          <p:cNvSpPr/>
          <p:nvPr/>
        </p:nvSpPr>
        <p:spPr>
          <a:xfrm rot="10800000">
            <a:off x="6341870" y="2920737"/>
            <a:ext cx="266605" cy="262866"/>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3" name="正方形/長方形 22"/>
          <p:cNvSpPr/>
          <p:nvPr/>
        </p:nvSpPr>
        <p:spPr>
          <a:xfrm>
            <a:off x="4563012" y="2101308"/>
            <a:ext cx="3572808" cy="400110"/>
          </a:xfrm>
          <a:prstGeom prst="rect">
            <a:avLst/>
          </a:prstGeom>
        </p:spPr>
        <p:txBody>
          <a:bodyPr wrap="square">
            <a:spAutoFit/>
          </a:bodyPr>
          <a:lstStyle/>
          <a:p>
            <a:pPr algn="ctr"/>
            <a:r>
              <a:rPr lang="en-US" altLang="ja-JP"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Web</a:t>
            </a:r>
            <a:r>
              <a:rPr lang="ja-JP" altLang="en-US"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・モバイル</a:t>
            </a:r>
            <a:endParaRPr lang="en-US" altLang="ja-JP"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24" name="左カーブ矢印 23"/>
          <p:cNvSpPr/>
          <p:nvPr/>
        </p:nvSpPr>
        <p:spPr>
          <a:xfrm>
            <a:off x="7308447" y="2245699"/>
            <a:ext cx="344557" cy="532861"/>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5" name="左カーブ矢印 24"/>
          <p:cNvSpPr/>
          <p:nvPr/>
        </p:nvSpPr>
        <p:spPr>
          <a:xfrm rot="10800000">
            <a:off x="5054812" y="2245699"/>
            <a:ext cx="344557" cy="532861"/>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26" name="テキスト ボックス 25"/>
          <p:cNvSpPr txBox="1"/>
          <p:nvPr/>
        </p:nvSpPr>
        <p:spPr>
          <a:xfrm>
            <a:off x="1171428" y="2538586"/>
            <a:ext cx="3416321" cy="369332"/>
          </a:xfrm>
          <a:prstGeom prst="rect">
            <a:avLst/>
          </a:prstGeom>
          <a:noFill/>
        </p:spPr>
        <p:txBody>
          <a:bodyPr wrap="none" rtlCol="0">
            <a:spAutoFit/>
          </a:bodyPr>
          <a:lstStyle/>
          <a:p>
            <a:pPr algn="r"/>
            <a:r>
              <a:rPr lang="ja-JP" altLang="en-US" dirty="0">
                <a:solidFill>
                  <a:schemeClr val="accent3">
                    <a:lumMod val="75000"/>
                  </a:schemeClr>
                </a:solidFill>
                <a:latin typeface="Meiryo" charset="-128"/>
                <a:ea typeface="Meiryo" charset="-128"/>
                <a:cs typeface="Meiryo" charset="-128"/>
              </a:rPr>
              <a:t>リスク低減・スケーラビリティ</a:t>
            </a:r>
            <a:endParaRPr kumimoji="1" lang="ja-JP" altLang="en-US" dirty="0">
              <a:solidFill>
                <a:schemeClr val="accent3">
                  <a:lumMod val="75000"/>
                </a:schemeClr>
              </a:solidFill>
              <a:latin typeface="Meiryo" charset="-128"/>
              <a:ea typeface="Meiryo" charset="-128"/>
              <a:cs typeface="Meiryo" charset="-128"/>
            </a:endParaRPr>
          </a:p>
        </p:txBody>
      </p:sp>
      <p:sp>
        <p:nvSpPr>
          <p:cNvPr id="27" name="テキスト ボックス 26"/>
          <p:cNvSpPr txBox="1"/>
          <p:nvPr/>
        </p:nvSpPr>
        <p:spPr>
          <a:xfrm>
            <a:off x="2771507" y="2116697"/>
            <a:ext cx="1800493" cy="369332"/>
          </a:xfrm>
          <a:prstGeom prst="rect">
            <a:avLst/>
          </a:prstGeom>
          <a:noFill/>
        </p:spPr>
        <p:txBody>
          <a:bodyPr wrap="none" rtlCol="0">
            <a:spAutoFit/>
          </a:bodyPr>
          <a:lstStyle/>
          <a:p>
            <a:pPr algn="r"/>
            <a:r>
              <a:rPr lang="ja-JP" altLang="en-US" dirty="0">
                <a:solidFill>
                  <a:schemeClr val="accent3">
                    <a:lumMod val="75000"/>
                  </a:schemeClr>
                </a:solidFill>
                <a:latin typeface="Meiryo" charset="-128"/>
                <a:ea typeface="Meiryo" charset="-128"/>
                <a:cs typeface="Meiryo" charset="-128"/>
              </a:rPr>
              <a:t>顧客価値の実現</a:t>
            </a:r>
            <a:endParaRPr kumimoji="1" lang="ja-JP" altLang="en-US" dirty="0">
              <a:solidFill>
                <a:schemeClr val="accent3">
                  <a:lumMod val="75000"/>
                </a:schemeClr>
              </a:solidFill>
              <a:latin typeface="Meiryo" charset="-128"/>
              <a:ea typeface="Meiryo" charset="-128"/>
              <a:cs typeface="Meiryo" charset="-128"/>
            </a:endParaRPr>
          </a:p>
        </p:txBody>
      </p:sp>
      <p:cxnSp>
        <p:nvCxnSpPr>
          <p:cNvPr id="29" name="直線矢印コネクタ 28"/>
          <p:cNvCxnSpPr/>
          <p:nvPr/>
        </p:nvCxnSpPr>
        <p:spPr>
          <a:xfrm>
            <a:off x="4567506" y="2689749"/>
            <a:ext cx="435504" cy="0"/>
          </a:xfrm>
          <a:prstGeom prst="straightConnector1">
            <a:avLst/>
          </a:prstGeom>
          <a:ln w="76200">
            <a:solidFill>
              <a:srgbClr val="FFFBD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a:off x="4567506" y="2249018"/>
            <a:ext cx="435504" cy="0"/>
          </a:xfrm>
          <a:prstGeom prst="straightConnector1">
            <a:avLst/>
          </a:prstGeom>
          <a:ln w="76200">
            <a:solidFill>
              <a:srgbClr val="FFFBD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a:off x="4567506" y="3943530"/>
            <a:ext cx="435504" cy="0"/>
          </a:xfrm>
          <a:prstGeom prst="straightConnector1">
            <a:avLst/>
          </a:prstGeom>
          <a:ln w="76200">
            <a:solidFill>
              <a:srgbClr val="FFFBD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a:off x="4567506" y="3502799"/>
            <a:ext cx="435504" cy="0"/>
          </a:xfrm>
          <a:prstGeom prst="straightConnector1">
            <a:avLst/>
          </a:prstGeom>
          <a:ln w="76200">
            <a:solidFill>
              <a:srgbClr val="FFFBD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p:nvPr/>
        </p:nvCxnSpPr>
        <p:spPr>
          <a:xfrm>
            <a:off x="4567506" y="5222843"/>
            <a:ext cx="435504" cy="0"/>
          </a:xfrm>
          <a:prstGeom prst="straightConnector1">
            <a:avLst/>
          </a:prstGeom>
          <a:ln w="76200">
            <a:solidFill>
              <a:srgbClr val="FFFBD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a:off x="4567506" y="4782112"/>
            <a:ext cx="435504" cy="0"/>
          </a:xfrm>
          <a:prstGeom prst="straightConnector1">
            <a:avLst/>
          </a:prstGeom>
          <a:ln w="76200">
            <a:solidFill>
              <a:srgbClr val="FFFBD2"/>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正方形/長方形 34"/>
          <p:cNvSpPr/>
          <p:nvPr/>
        </p:nvSpPr>
        <p:spPr>
          <a:xfrm>
            <a:off x="4547259" y="1304694"/>
            <a:ext cx="3572808" cy="400110"/>
          </a:xfrm>
          <a:prstGeom prst="rect">
            <a:avLst/>
          </a:prstGeom>
        </p:spPr>
        <p:txBody>
          <a:bodyPr wrap="square">
            <a:spAutoFit/>
          </a:bodyPr>
          <a:lstStyle/>
          <a:p>
            <a:pPr algn="ctr"/>
            <a:r>
              <a:rPr lang="ja-JP" altLang="en-US"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シェア</a:t>
            </a:r>
            <a:r>
              <a:rPr lang="en-US" altLang="ja-JP"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a:t>
            </a:r>
            <a:r>
              <a:rPr lang="ja-JP" altLang="en-US"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サブスクリプション</a:t>
            </a:r>
            <a:endParaRPr lang="en-US" altLang="ja-JP"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36" name="正方形/長方形 35"/>
          <p:cNvSpPr/>
          <p:nvPr/>
        </p:nvSpPr>
        <p:spPr>
          <a:xfrm>
            <a:off x="4572000" y="5844396"/>
            <a:ext cx="3572808" cy="400110"/>
          </a:xfrm>
          <a:prstGeom prst="rect">
            <a:avLst/>
          </a:prstGeom>
        </p:spPr>
        <p:txBody>
          <a:bodyPr wrap="square">
            <a:spAutoFit/>
          </a:bodyPr>
          <a:lstStyle/>
          <a:p>
            <a:pPr algn="ctr"/>
            <a:r>
              <a:rPr lang="ja-JP" altLang="en-US"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現場ユーザーとの役割分担</a:t>
            </a:r>
            <a:endParaRPr lang="en-US" altLang="ja-JP" sz="2000" b="1"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37" name="上矢印 36"/>
          <p:cNvSpPr/>
          <p:nvPr/>
        </p:nvSpPr>
        <p:spPr>
          <a:xfrm>
            <a:off x="6076827" y="1684961"/>
            <a:ext cx="531648" cy="335505"/>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38" name="上矢印 37"/>
          <p:cNvSpPr/>
          <p:nvPr/>
        </p:nvSpPr>
        <p:spPr>
          <a:xfrm>
            <a:off x="6092580" y="5437676"/>
            <a:ext cx="531648" cy="335505"/>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effectLst>
                <a:outerShdw blurRad="50800" dist="38100" dir="2700000" algn="tl" rotWithShape="0">
                  <a:prstClr val="black">
                    <a:alpha val="40000"/>
                  </a:prstClr>
                </a:outerShdw>
              </a:effectLst>
              <a:latin typeface="ＭＳ Ｐゴシック"/>
              <a:ea typeface="ＭＳ Ｐゴシック"/>
              <a:cs typeface="ＭＳ Ｐゴシック"/>
            </a:endParaRPr>
          </a:p>
        </p:txBody>
      </p:sp>
      <p:sp>
        <p:nvSpPr>
          <p:cNvPr id="40" name="正方形/長方形 39"/>
          <p:cNvSpPr/>
          <p:nvPr/>
        </p:nvSpPr>
        <p:spPr>
          <a:xfrm>
            <a:off x="1028778" y="5829975"/>
            <a:ext cx="3548497" cy="400110"/>
          </a:xfrm>
          <a:prstGeom prst="rect">
            <a:avLst/>
          </a:prstGeom>
        </p:spPr>
        <p:txBody>
          <a:bodyPr wrap="square">
            <a:spAutoFit/>
          </a:bodyPr>
          <a:lstStyle/>
          <a:p>
            <a:pPr algn="ctr"/>
            <a:r>
              <a:rPr lang="ja-JP" altLang="en-US" sz="2000" b="1" dirty="0">
                <a:solidFill>
                  <a:schemeClr val="accent3">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新たなビジネス機会の開拓</a:t>
            </a:r>
            <a:endParaRPr lang="en-US" altLang="ja-JP" sz="2000" b="1" dirty="0">
              <a:solidFill>
                <a:schemeClr val="accent3">
                  <a:lumMod val="75000"/>
                </a:schemeClr>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1" name="正方形/長方形 40"/>
          <p:cNvSpPr/>
          <p:nvPr/>
        </p:nvSpPr>
        <p:spPr>
          <a:xfrm>
            <a:off x="1028778" y="1305559"/>
            <a:ext cx="3543222" cy="400110"/>
          </a:xfrm>
          <a:prstGeom prst="rect">
            <a:avLst/>
          </a:prstGeom>
        </p:spPr>
        <p:txBody>
          <a:bodyPr wrap="square">
            <a:spAutoFit/>
          </a:bodyPr>
          <a:lstStyle/>
          <a:p>
            <a:pPr algn="ctr"/>
            <a:r>
              <a:rPr lang="ja-JP" altLang="en-US" sz="2000" b="1" dirty="0">
                <a:solidFill>
                  <a:schemeClr val="accent3">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利益志向の収益構造へ転換</a:t>
            </a:r>
            <a:endParaRPr lang="en-US" altLang="ja-JP" sz="2000" b="1" dirty="0">
              <a:solidFill>
                <a:schemeClr val="accent3">
                  <a:lumMod val="75000"/>
                </a:schemeClr>
              </a:solidFill>
              <a:effectLst>
                <a:outerShdw blurRad="50800" dist="38100" dir="2700000" algn="tl" rotWithShape="0">
                  <a:prstClr val="black">
                    <a:alpha val="40000"/>
                  </a:prstClr>
                </a:outerShdw>
              </a:effectLst>
              <a:latin typeface="Meiryo" charset="-128"/>
              <a:ea typeface="Meiryo" charset="-128"/>
              <a:cs typeface="Meiryo" charset="-128"/>
            </a:endParaRPr>
          </a:p>
        </p:txBody>
      </p:sp>
    </p:spTree>
    <p:extLst>
      <p:ext uri="{BB962C8B-B14F-4D97-AF65-F5344CB8AC3E}">
        <p14:creationId xmlns:p14="http://schemas.microsoft.com/office/powerpoint/2010/main" val="1275732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rgbClr val="0070C0"/>
                </a:solidFill>
              </a:rPr>
              <a:t>4</a:t>
            </a:fld>
            <a:endParaRPr kumimoji="1" lang="ja-JP" altLang="en-US">
              <a:solidFill>
                <a:srgbClr val="0070C0"/>
              </a:solidFill>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82" y="288435"/>
            <a:ext cx="3500273" cy="4320386"/>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325750" y="4608821"/>
            <a:ext cx="898003" cy="400110"/>
          </a:xfrm>
          <a:prstGeom prst="rect">
            <a:avLst/>
          </a:prstGeom>
          <a:noFill/>
        </p:spPr>
        <p:txBody>
          <a:bodyPr wrap="none" rtlCol="0">
            <a:spAutoFit/>
          </a:bodyPr>
          <a:lstStyle/>
          <a:p>
            <a:pPr algn="ctr"/>
            <a:r>
              <a:rPr kumimoji="1" lang="en-US" altLang="ja-JP" sz="2000">
                <a:solidFill>
                  <a:srgbClr val="0070C0"/>
                </a:solidFill>
              </a:rPr>
              <a:t>2015.3</a:t>
            </a:r>
            <a:endParaRPr kumimoji="1" lang="ja-JP" altLang="en-US" sz="2000" dirty="0">
              <a:solidFill>
                <a:srgbClr val="0070C0"/>
              </a:solidFill>
            </a:endParaRPr>
          </a:p>
        </p:txBody>
      </p:sp>
      <p:sp>
        <p:nvSpPr>
          <p:cNvPr id="7" name="テキスト ボックス 6"/>
          <p:cNvSpPr txBox="1"/>
          <p:nvPr/>
        </p:nvSpPr>
        <p:spPr>
          <a:xfrm>
            <a:off x="2866433" y="6360492"/>
            <a:ext cx="898003" cy="400110"/>
          </a:xfrm>
          <a:prstGeom prst="rect">
            <a:avLst/>
          </a:prstGeom>
          <a:noFill/>
        </p:spPr>
        <p:txBody>
          <a:bodyPr wrap="none" rtlCol="0">
            <a:spAutoFit/>
          </a:bodyPr>
          <a:lstStyle/>
          <a:p>
            <a:pPr algn="ctr"/>
            <a:r>
              <a:rPr kumimoji="1" lang="en-US" altLang="ja-JP" sz="2000" dirty="0">
                <a:solidFill>
                  <a:srgbClr val="009051"/>
                </a:solidFill>
              </a:rPr>
              <a:t>2017.5</a:t>
            </a:r>
            <a:endParaRPr kumimoji="1" lang="ja-JP" altLang="en-US" sz="2000" dirty="0">
              <a:solidFill>
                <a:srgbClr val="009051"/>
              </a:solidFill>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856" y="1710107"/>
            <a:ext cx="5663472" cy="4552987"/>
          </a:xfrm>
          <a:prstGeom prst="rect">
            <a:avLst/>
          </a:prstGeom>
          <a:ln>
            <a:noFill/>
          </a:ln>
          <a:effectLst>
            <a:outerShdw blurRad="292100" dist="139700" dir="2700000" algn="tl" rotWithShape="0">
              <a:srgbClr val="333333">
                <a:alpha val="65000"/>
              </a:srgbClr>
            </a:outerShdw>
          </a:effectLst>
        </p:spPr>
      </p:pic>
      <p:sp>
        <p:nvSpPr>
          <p:cNvPr id="9" name="テキスト ボックス 8"/>
          <p:cNvSpPr txBox="1"/>
          <p:nvPr/>
        </p:nvSpPr>
        <p:spPr>
          <a:xfrm>
            <a:off x="4258045" y="823855"/>
            <a:ext cx="4357283" cy="646331"/>
          </a:xfrm>
          <a:prstGeom prst="rect">
            <a:avLst/>
          </a:prstGeom>
          <a:noFill/>
        </p:spPr>
        <p:txBody>
          <a:bodyPr wrap="none" rtlCol="0">
            <a:spAutoFit/>
          </a:bodyPr>
          <a:lstStyle/>
          <a:p>
            <a:r>
              <a:rPr kumimoji="1" lang="en-US" altLang="ja-JP" sz="3600" dirty="0">
                <a:solidFill>
                  <a:srgbClr val="0070C0"/>
                </a:solidFill>
                <a:latin typeface="Meiryo" charset="-128"/>
                <a:ea typeface="Meiryo" charset="-128"/>
                <a:cs typeface="Meiryo" charset="-128"/>
              </a:rPr>
              <a:t>IT</a:t>
            </a:r>
            <a:r>
              <a:rPr kumimoji="1" lang="ja-JP" altLang="en-US" sz="3600" dirty="0">
                <a:solidFill>
                  <a:srgbClr val="0070C0"/>
                </a:solidFill>
                <a:latin typeface="Meiryo" charset="-128"/>
                <a:ea typeface="Meiryo" charset="-128"/>
                <a:cs typeface="Meiryo" charset="-128"/>
              </a:rPr>
              <a:t>のトレンドを知る</a:t>
            </a:r>
          </a:p>
        </p:txBody>
      </p:sp>
    </p:spTree>
    <p:extLst>
      <p:ext uri="{BB962C8B-B14F-4D97-AF65-F5344CB8AC3E}">
        <p14:creationId xmlns:p14="http://schemas.microsoft.com/office/powerpoint/2010/main" val="29611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47286" y="1000317"/>
            <a:ext cx="4424714" cy="5026131"/>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582741" y="1000317"/>
            <a:ext cx="4424714" cy="5026131"/>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製品やサービスの市場投入までのプロセス：これまで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円/楕円 3"/>
          <p:cNvSpPr/>
          <p:nvPr/>
        </p:nvSpPr>
        <p:spPr>
          <a:xfrm>
            <a:off x="377421" y="1405352"/>
            <a:ext cx="1819595" cy="18165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研 究</a:t>
            </a:r>
          </a:p>
        </p:txBody>
      </p:sp>
      <p:sp>
        <p:nvSpPr>
          <p:cNvPr id="6" name="円/楕円 5"/>
          <p:cNvSpPr/>
          <p:nvPr/>
        </p:nvSpPr>
        <p:spPr>
          <a:xfrm>
            <a:off x="2574436" y="1405352"/>
            <a:ext cx="1819595" cy="1816527"/>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p>
        </p:txBody>
      </p:sp>
      <p:sp>
        <p:nvSpPr>
          <p:cNvPr id="7" name="円/楕円 6"/>
          <p:cNvSpPr/>
          <p:nvPr/>
        </p:nvSpPr>
        <p:spPr>
          <a:xfrm>
            <a:off x="4771451" y="1405352"/>
            <a:ext cx="1819595" cy="181652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事業化</a:t>
            </a:r>
          </a:p>
        </p:txBody>
      </p:sp>
      <p:sp>
        <p:nvSpPr>
          <p:cNvPr id="8" name="円/楕円 7"/>
          <p:cNvSpPr/>
          <p:nvPr/>
        </p:nvSpPr>
        <p:spPr>
          <a:xfrm>
            <a:off x="6968466" y="1405352"/>
            <a:ext cx="1819595" cy="1816527"/>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市場</a:t>
            </a:r>
            <a:endParaRPr kumimoji="1"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投入</a:t>
            </a:r>
          </a:p>
        </p:txBody>
      </p:sp>
      <p:cxnSp>
        <p:nvCxnSpPr>
          <p:cNvPr id="10" name="直線矢印コネクタ 9"/>
          <p:cNvCxnSpPr>
            <a:stCxn id="4" idx="6"/>
            <a:endCxn id="6" idx="2"/>
          </p:cNvCxnSpPr>
          <p:nvPr/>
        </p:nvCxnSpPr>
        <p:spPr>
          <a:xfrm>
            <a:off x="2197016" y="2313616"/>
            <a:ext cx="377420"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a:stCxn id="6" idx="6"/>
            <a:endCxn id="7" idx="2"/>
          </p:cNvCxnSpPr>
          <p:nvPr/>
        </p:nvCxnSpPr>
        <p:spPr>
          <a:xfrm>
            <a:off x="4394031" y="2313616"/>
            <a:ext cx="377420"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a:stCxn id="7" idx="6"/>
            <a:endCxn id="8" idx="2"/>
          </p:cNvCxnSpPr>
          <p:nvPr/>
        </p:nvCxnSpPr>
        <p:spPr>
          <a:xfrm>
            <a:off x="6591046" y="2313616"/>
            <a:ext cx="377420"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626270" y="4582565"/>
            <a:ext cx="3219270" cy="923330"/>
          </a:xfrm>
          <a:prstGeom prst="rect">
            <a:avLst/>
          </a:prstGeom>
        </p:spPr>
        <p:txBody>
          <a:bodyPr wrap="square">
            <a:spAutoFit/>
          </a:bodyPr>
          <a:lstStyle/>
          <a:p>
            <a:pPr marL="285750" indent="-285750">
              <a:buFont typeface="Wingdings" charset="2"/>
              <a:buChar char="l"/>
            </a:pPr>
            <a:r>
              <a:rPr lang="ja-JP" altLang="en-US" dirty="0">
                <a:solidFill>
                  <a:srgbClr val="0070C0"/>
                </a:solidFill>
                <a:latin typeface="Meiryo" charset="-128"/>
                <a:ea typeface="Meiryo" charset="-128"/>
                <a:cs typeface="Meiryo" charset="-128"/>
              </a:rPr>
              <a:t>高度な専門性</a:t>
            </a:r>
          </a:p>
          <a:p>
            <a:pPr marL="285750" indent="-285750">
              <a:buFont typeface="Wingdings" charset="2"/>
              <a:buChar char="l"/>
            </a:pPr>
            <a:r>
              <a:rPr lang="ja-JP" altLang="en-US" dirty="0">
                <a:solidFill>
                  <a:srgbClr val="0070C0"/>
                </a:solidFill>
                <a:latin typeface="Meiryo" charset="-128"/>
                <a:ea typeface="Meiryo" charset="-128"/>
                <a:cs typeface="Meiryo" charset="-128"/>
              </a:rPr>
              <a:t>注力する技術領域の明確化</a:t>
            </a:r>
          </a:p>
          <a:p>
            <a:pPr marL="285750" indent="-285750">
              <a:buFont typeface="Wingdings" charset="2"/>
              <a:buChar char="l"/>
            </a:pPr>
            <a:r>
              <a:rPr lang="ja-JP" altLang="en-US" dirty="0">
                <a:solidFill>
                  <a:srgbClr val="0070C0"/>
                </a:solidFill>
                <a:latin typeface="Meiryo" charset="-128"/>
                <a:ea typeface="Meiryo" charset="-128"/>
                <a:cs typeface="Meiryo" charset="-128"/>
              </a:rPr>
              <a:t>仕様の確定と標準化</a:t>
            </a:r>
          </a:p>
        </p:txBody>
      </p:sp>
      <p:sp>
        <p:nvSpPr>
          <p:cNvPr id="18" name="正方形/長方形 17"/>
          <p:cNvSpPr/>
          <p:nvPr/>
        </p:nvSpPr>
        <p:spPr>
          <a:xfrm>
            <a:off x="5139547" y="4582565"/>
            <a:ext cx="3550321" cy="923330"/>
          </a:xfrm>
          <a:prstGeom prst="rect">
            <a:avLst/>
          </a:prstGeom>
        </p:spPr>
        <p:txBody>
          <a:bodyPr wrap="square">
            <a:spAutoFit/>
          </a:bodyPr>
          <a:lstStyle/>
          <a:p>
            <a:pPr marL="285750" indent="-285750">
              <a:buFont typeface="Wingdings" charset="2"/>
              <a:buChar char="l"/>
            </a:pPr>
            <a:r>
              <a:rPr lang="ja-JP" altLang="en-US" dirty="0">
                <a:solidFill>
                  <a:schemeClr val="accent3">
                    <a:lumMod val="75000"/>
                  </a:schemeClr>
                </a:solidFill>
                <a:latin typeface="Meiryo" charset="-128"/>
                <a:ea typeface="Meiryo" charset="-128"/>
                <a:cs typeface="Meiryo" charset="-128"/>
              </a:rPr>
              <a:t>生産工程の改革</a:t>
            </a:r>
          </a:p>
          <a:p>
            <a:pPr marL="285750" indent="-285750">
              <a:buFont typeface="Wingdings" charset="2"/>
              <a:buChar char="l"/>
            </a:pPr>
            <a:r>
              <a:rPr lang="ja-JP" altLang="en-US" dirty="0">
                <a:solidFill>
                  <a:schemeClr val="accent3">
                    <a:lumMod val="75000"/>
                  </a:schemeClr>
                </a:solidFill>
                <a:latin typeface="Meiryo" charset="-128"/>
                <a:ea typeface="Meiryo" charset="-128"/>
                <a:cs typeface="Meiryo" charset="-128"/>
              </a:rPr>
              <a:t>コストダウン・品質の改善</a:t>
            </a:r>
          </a:p>
          <a:p>
            <a:pPr marL="285750" indent="-285750">
              <a:buFont typeface="Wingdings" charset="2"/>
              <a:buChar char="l"/>
            </a:pPr>
            <a:r>
              <a:rPr lang="ja-JP" altLang="en-US" dirty="0">
                <a:solidFill>
                  <a:schemeClr val="accent3">
                    <a:lumMod val="75000"/>
                  </a:schemeClr>
                </a:solidFill>
                <a:latin typeface="Meiryo" charset="-128"/>
                <a:ea typeface="Meiryo" charset="-128"/>
                <a:cs typeface="Meiryo" charset="-128"/>
              </a:rPr>
              <a:t>仕様へのフィードバック</a:t>
            </a:r>
          </a:p>
        </p:txBody>
      </p:sp>
      <p:sp>
        <p:nvSpPr>
          <p:cNvPr id="19" name="テキスト ボックス 18"/>
          <p:cNvSpPr txBox="1"/>
          <p:nvPr/>
        </p:nvSpPr>
        <p:spPr>
          <a:xfrm>
            <a:off x="617134" y="3953577"/>
            <a:ext cx="3518912" cy="400110"/>
          </a:xfrm>
          <a:prstGeom prst="rect">
            <a:avLst/>
          </a:prstGeom>
          <a:noFill/>
        </p:spPr>
        <p:txBody>
          <a:bodyPr wrap="none" rtlCol="0">
            <a:spAutoFit/>
          </a:bodyPr>
          <a:lstStyle/>
          <a:p>
            <a:pPr algn="ctr"/>
            <a:r>
              <a:rPr kumimoji="1" lang="ja-JP" altLang="en-US" sz="2000" b="1" dirty="0">
                <a:solidFill>
                  <a:srgbClr val="0070C0"/>
                </a:solidFill>
                <a:latin typeface="Meiryo" charset="-128"/>
                <a:ea typeface="Meiryo" charset="-128"/>
                <a:cs typeface="Meiryo" charset="-128"/>
              </a:rPr>
              <a:t>プロダクト・イノベーション</a:t>
            </a:r>
          </a:p>
        </p:txBody>
      </p:sp>
      <p:sp>
        <p:nvSpPr>
          <p:cNvPr id="20" name="テキスト ボックス 19"/>
          <p:cNvSpPr txBox="1"/>
          <p:nvPr/>
        </p:nvSpPr>
        <p:spPr>
          <a:xfrm>
            <a:off x="5139547" y="3953577"/>
            <a:ext cx="3262433" cy="400110"/>
          </a:xfrm>
          <a:prstGeom prst="rect">
            <a:avLst/>
          </a:prstGeom>
          <a:noFill/>
        </p:spPr>
        <p:txBody>
          <a:bodyPr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プロセス・イノベーション</a:t>
            </a:r>
          </a:p>
        </p:txBody>
      </p:sp>
    </p:spTree>
    <p:extLst>
      <p:ext uri="{BB962C8B-B14F-4D97-AF65-F5344CB8AC3E}">
        <p14:creationId xmlns:p14="http://schemas.microsoft.com/office/powerpoint/2010/main" val="1325959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51180" y="1080097"/>
            <a:ext cx="7747027" cy="5026131"/>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1299608" y="963496"/>
            <a:ext cx="7700460" cy="5026131"/>
          </a:xfrm>
          <a:prstGeom prst="rect">
            <a:avLst/>
          </a:prstGeom>
          <a:solidFill>
            <a:srgbClr val="FCD5B5">
              <a:alpha val="34902"/>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75000"/>
                </a:schemeClr>
              </a:solidFill>
              <a:latin typeface="ＭＳ Ｐゴシック"/>
              <a:ea typeface="ＭＳ Ｐゴシック"/>
              <a:cs typeface="ＭＳ Ｐゴシック"/>
            </a:endParaRPr>
          </a:p>
        </p:txBody>
      </p:sp>
      <p:sp>
        <p:nvSpPr>
          <p:cNvPr id="25" name="円/楕円 24"/>
          <p:cNvSpPr/>
          <p:nvPr/>
        </p:nvSpPr>
        <p:spPr>
          <a:xfrm>
            <a:off x="2583552" y="1405351"/>
            <a:ext cx="1819595" cy="18165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製品やサービスの市場投入までのプロセス：これから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sp>
        <p:nvSpPr>
          <p:cNvPr id="6" name="円/楕円 5"/>
          <p:cNvSpPr/>
          <p:nvPr/>
        </p:nvSpPr>
        <p:spPr>
          <a:xfrm>
            <a:off x="2579227" y="1932513"/>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a:solidFill>
                  <a:srgbClr val="FFFFFF"/>
                </a:solidFill>
                <a:latin typeface="Meiryo" charset="-128"/>
                <a:ea typeface="Meiryo" charset="-128"/>
                <a:cs typeface="Meiryo" charset="-128"/>
              </a:rPr>
              <a:t>開 発</a:t>
            </a:r>
            <a:endParaRPr kumimoji="1" lang="ja-JP" altLang="en-US" sz="900" dirty="0">
              <a:solidFill>
                <a:srgbClr val="FFFFFF"/>
              </a:solidFill>
              <a:latin typeface="Meiryo" charset="-128"/>
              <a:ea typeface="Meiryo" charset="-128"/>
              <a:cs typeface="Meiryo" charset="-128"/>
            </a:endParaRPr>
          </a:p>
        </p:txBody>
      </p:sp>
      <p:cxnSp>
        <p:nvCxnSpPr>
          <p:cNvPr id="28" name="曲線コネクタ 27"/>
          <p:cNvCxnSpPr>
            <a:stCxn id="6" idx="7"/>
            <a:endCxn id="55" idx="2"/>
          </p:cNvCxnSpPr>
          <p:nvPr/>
        </p:nvCxnSpPr>
        <p:spPr>
          <a:xfrm rot="5400000" flipH="1" flipV="1">
            <a:off x="3253717" y="1842887"/>
            <a:ext cx="166390" cy="236106"/>
          </a:xfrm>
          <a:prstGeom prst="curvedConnector2">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31" name="曲線コネクタ 30"/>
          <p:cNvCxnSpPr>
            <a:stCxn id="55" idx="5"/>
            <a:endCxn id="56" idx="7"/>
          </p:cNvCxnSpPr>
          <p:nvPr/>
        </p:nvCxnSpPr>
        <p:spPr>
          <a:xfrm rot="5400000">
            <a:off x="3815410" y="2293797"/>
            <a:ext cx="425761" cy="132614"/>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55" name="円/楕円 54"/>
          <p:cNvSpPr/>
          <p:nvPr/>
        </p:nvSpPr>
        <p:spPr>
          <a:xfrm>
            <a:off x="3454965" y="1496644"/>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事業化</a:t>
            </a:r>
            <a:endParaRPr kumimoji="1" lang="ja-JP" altLang="en-US" sz="900" dirty="0">
              <a:solidFill>
                <a:srgbClr val="FFFFFF"/>
              </a:solidFill>
              <a:latin typeface="Meiryo" charset="-128"/>
              <a:ea typeface="Meiryo" charset="-128"/>
              <a:cs typeface="Meiryo" charset="-128"/>
            </a:endParaRPr>
          </a:p>
        </p:txBody>
      </p:sp>
      <p:sp>
        <p:nvSpPr>
          <p:cNvPr id="56" name="円/楕円 55"/>
          <p:cNvSpPr/>
          <p:nvPr/>
        </p:nvSpPr>
        <p:spPr>
          <a:xfrm>
            <a:off x="3322351" y="2461363"/>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市場</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投入</a:t>
            </a:r>
            <a:endParaRPr kumimoji="1" lang="ja-JP" altLang="en-US" sz="900" dirty="0">
              <a:solidFill>
                <a:srgbClr val="FFFFFF"/>
              </a:solidFill>
              <a:latin typeface="Meiryo" charset="-128"/>
              <a:ea typeface="Meiryo" charset="-128"/>
              <a:cs typeface="Meiryo" charset="-128"/>
            </a:endParaRPr>
          </a:p>
        </p:txBody>
      </p:sp>
      <p:sp>
        <p:nvSpPr>
          <p:cNvPr id="131" name="円/楕円 130"/>
          <p:cNvSpPr/>
          <p:nvPr/>
        </p:nvSpPr>
        <p:spPr>
          <a:xfrm>
            <a:off x="4775794" y="1405351"/>
            <a:ext cx="1819595" cy="18165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132" name="円/楕円 131"/>
          <p:cNvSpPr/>
          <p:nvPr/>
        </p:nvSpPr>
        <p:spPr>
          <a:xfrm>
            <a:off x="4771469" y="1932513"/>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a:solidFill>
                  <a:srgbClr val="FFFFFF"/>
                </a:solidFill>
                <a:latin typeface="Meiryo" charset="-128"/>
                <a:ea typeface="Meiryo" charset="-128"/>
                <a:cs typeface="Meiryo" charset="-128"/>
              </a:rPr>
              <a:t>開 発</a:t>
            </a:r>
            <a:endParaRPr kumimoji="1" lang="ja-JP" altLang="en-US" sz="900" dirty="0">
              <a:solidFill>
                <a:srgbClr val="FFFFFF"/>
              </a:solidFill>
              <a:latin typeface="Meiryo" charset="-128"/>
              <a:ea typeface="Meiryo" charset="-128"/>
              <a:cs typeface="Meiryo" charset="-128"/>
            </a:endParaRPr>
          </a:p>
        </p:txBody>
      </p:sp>
      <p:cxnSp>
        <p:nvCxnSpPr>
          <p:cNvPr id="133" name="曲線コネクタ 132"/>
          <p:cNvCxnSpPr>
            <a:stCxn id="132" idx="7"/>
            <a:endCxn id="135" idx="2"/>
          </p:cNvCxnSpPr>
          <p:nvPr/>
        </p:nvCxnSpPr>
        <p:spPr>
          <a:xfrm rot="5400000" flipH="1" flipV="1">
            <a:off x="5445959" y="1842887"/>
            <a:ext cx="166390" cy="236106"/>
          </a:xfrm>
          <a:prstGeom prst="curvedConnector2">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34" name="曲線コネクタ 133"/>
          <p:cNvCxnSpPr>
            <a:stCxn id="135" idx="5"/>
            <a:endCxn id="136" idx="7"/>
          </p:cNvCxnSpPr>
          <p:nvPr/>
        </p:nvCxnSpPr>
        <p:spPr>
          <a:xfrm rot="5400000">
            <a:off x="6007652" y="2293797"/>
            <a:ext cx="425761" cy="132614"/>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35" name="円/楕円 134"/>
          <p:cNvSpPr/>
          <p:nvPr/>
        </p:nvSpPr>
        <p:spPr>
          <a:xfrm>
            <a:off x="5647207" y="1496644"/>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事業化</a:t>
            </a:r>
            <a:endParaRPr kumimoji="1" lang="ja-JP" altLang="en-US" sz="900" dirty="0">
              <a:solidFill>
                <a:srgbClr val="FFFFFF"/>
              </a:solidFill>
              <a:latin typeface="Meiryo" charset="-128"/>
              <a:ea typeface="Meiryo" charset="-128"/>
              <a:cs typeface="Meiryo" charset="-128"/>
            </a:endParaRPr>
          </a:p>
        </p:txBody>
      </p:sp>
      <p:sp>
        <p:nvSpPr>
          <p:cNvPr id="136" name="円/楕円 135"/>
          <p:cNvSpPr/>
          <p:nvPr/>
        </p:nvSpPr>
        <p:spPr>
          <a:xfrm>
            <a:off x="5514593" y="2461363"/>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市場</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投入</a:t>
            </a:r>
            <a:endParaRPr kumimoji="1" lang="ja-JP" altLang="en-US" sz="900" dirty="0">
              <a:solidFill>
                <a:srgbClr val="FFFFFF"/>
              </a:solidFill>
              <a:latin typeface="Meiryo" charset="-128"/>
              <a:ea typeface="Meiryo" charset="-128"/>
              <a:cs typeface="Meiryo" charset="-128"/>
            </a:endParaRPr>
          </a:p>
        </p:txBody>
      </p:sp>
      <p:cxnSp>
        <p:nvCxnSpPr>
          <p:cNvPr id="137" name="曲線コネクタ 136"/>
          <p:cNvCxnSpPr>
            <a:stCxn id="56" idx="6"/>
            <a:endCxn id="132" idx="2"/>
          </p:cNvCxnSpPr>
          <p:nvPr/>
        </p:nvCxnSpPr>
        <p:spPr>
          <a:xfrm flipV="1">
            <a:off x="4071726" y="2313614"/>
            <a:ext cx="699743" cy="528850"/>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41" name="円/楕円 140"/>
          <p:cNvSpPr/>
          <p:nvPr/>
        </p:nvSpPr>
        <p:spPr>
          <a:xfrm>
            <a:off x="6968466" y="1405350"/>
            <a:ext cx="1819595" cy="1816527"/>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142" name="円/楕円 141"/>
          <p:cNvSpPr/>
          <p:nvPr/>
        </p:nvSpPr>
        <p:spPr>
          <a:xfrm>
            <a:off x="6964141" y="1932512"/>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a:solidFill>
                  <a:srgbClr val="FFFFFF"/>
                </a:solidFill>
                <a:latin typeface="Meiryo" charset="-128"/>
                <a:ea typeface="Meiryo" charset="-128"/>
                <a:cs typeface="Meiryo" charset="-128"/>
              </a:rPr>
              <a:t>開 発</a:t>
            </a:r>
            <a:endParaRPr kumimoji="1" lang="ja-JP" altLang="en-US" sz="900" dirty="0">
              <a:solidFill>
                <a:srgbClr val="FFFFFF"/>
              </a:solidFill>
              <a:latin typeface="Meiryo" charset="-128"/>
              <a:ea typeface="Meiryo" charset="-128"/>
              <a:cs typeface="Meiryo" charset="-128"/>
            </a:endParaRPr>
          </a:p>
        </p:txBody>
      </p:sp>
      <p:cxnSp>
        <p:nvCxnSpPr>
          <p:cNvPr id="143" name="曲線コネクタ 142"/>
          <p:cNvCxnSpPr>
            <a:stCxn id="142" idx="7"/>
            <a:endCxn id="145" idx="2"/>
          </p:cNvCxnSpPr>
          <p:nvPr/>
        </p:nvCxnSpPr>
        <p:spPr>
          <a:xfrm rot="5400000" flipH="1" flipV="1">
            <a:off x="7638631" y="1842886"/>
            <a:ext cx="166390" cy="236106"/>
          </a:xfrm>
          <a:prstGeom prst="curvedConnector2">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44" name="曲線コネクタ 143"/>
          <p:cNvCxnSpPr>
            <a:stCxn id="145" idx="5"/>
            <a:endCxn id="146" idx="7"/>
          </p:cNvCxnSpPr>
          <p:nvPr/>
        </p:nvCxnSpPr>
        <p:spPr>
          <a:xfrm rot="5400000">
            <a:off x="8200324" y="2293796"/>
            <a:ext cx="425761" cy="132614"/>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45" name="円/楕円 144"/>
          <p:cNvSpPr/>
          <p:nvPr/>
        </p:nvSpPr>
        <p:spPr>
          <a:xfrm>
            <a:off x="7839879" y="1496643"/>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事業化</a:t>
            </a:r>
            <a:endParaRPr kumimoji="1" lang="ja-JP" altLang="en-US" sz="900" dirty="0">
              <a:solidFill>
                <a:srgbClr val="FFFFFF"/>
              </a:solidFill>
              <a:latin typeface="Meiryo" charset="-128"/>
              <a:ea typeface="Meiryo" charset="-128"/>
              <a:cs typeface="Meiryo" charset="-128"/>
            </a:endParaRPr>
          </a:p>
        </p:txBody>
      </p:sp>
      <p:sp>
        <p:nvSpPr>
          <p:cNvPr id="146" name="円/楕円 145"/>
          <p:cNvSpPr/>
          <p:nvPr/>
        </p:nvSpPr>
        <p:spPr>
          <a:xfrm>
            <a:off x="7707265" y="2461362"/>
            <a:ext cx="749375" cy="76220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市場</a:t>
            </a:r>
            <a:endParaRPr lang="en-US" altLang="ja-JP" sz="900" dirty="0">
              <a:solidFill>
                <a:srgbClr val="FFFFFF"/>
              </a:solidFill>
              <a:latin typeface="Meiryo" charset="-128"/>
              <a:ea typeface="Meiryo" charset="-128"/>
              <a:cs typeface="Meiryo" charset="-128"/>
            </a:endParaRPr>
          </a:p>
          <a:p>
            <a:pPr algn="ctr"/>
            <a:r>
              <a:rPr lang="ja-JP" altLang="en-US" sz="900" dirty="0">
                <a:solidFill>
                  <a:srgbClr val="FFFFFF"/>
                </a:solidFill>
                <a:latin typeface="Meiryo" charset="-128"/>
                <a:ea typeface="Meiryo" charset="-128"/>
                <a:cs typeface="Meiryo" charset="-128"/>
              </a:rPr>
              <a:t>投入</a:t>
            </a:r>
            <a:endParaRPr kumimoji="1" lang="ja-JP" altLang="en-US" sz="900" dirty="0">
              <a:solidFill>
                <a:srgbClr val="FFFFFF"/>
              </a:solidFill>
              <a:latin typeface="Meiryo" charset="-128"/>
              <a:ea typeface="Meiryo" charset="-128"/>
              <a:cs typeface="Meiryo" charset="-128"/>
            </a:endParaRPr>
          </a:p>
        </p:txBody>
      </p:sp>
      <p:sp>
        <p:nvSpPr>
          <p:cNvPr id="157" name="円/楕円 156"/>
          <p:cNvSpPr/>
          <p:nvPr/>
        </p:nvSpPr>
        <p:spPr>
          <a:xfrm>
            <a:off x="390880" y="1405350"/>
            <a:ext cx="1819595" cy="1816527"/>
          </a:xfrm>
          <a:prstGeom prst="ellipse">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dirty="0">
              <a:solidFill>
                <a:srgbClr val="FFFFFF"/>
              </a:solidFill>
              <a:latin typeface="Meiryo" charset="-128"/>
              <a:ea typeface="Meiryo" charset="-128"/>
              <a:cs typeface="Meiryo" charset="-128"/>
            </a:endParaRPr>
          </a:p>
        </p:txBody>
      </p:sp>
      <p:sp>
        <p:nvSpPr>
          <p:cNvPr id="158" name="円/楕円 157"/>
          <p:cNvSpPr/>
          <p:nvPr/>
        </p:nvSpPr>
        <p:spPr>
          <a:xfrm>
            <a:off x="390880" y="1877744"/>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研究</a:t>
            </a:r>
            <a:endParaRPr kumimoji="1" lang="ja-JP" altLang="en-US" sz="900" dirty="0">
              <a:solidFill>
                <a:srgbClr val="FFFFFF"/>
              </a:solidFill>
              <a:latin typeface="Meiryo" charset="-128"/>
              <a:ea typeface="Meiryo" charset="-128"/>
              <a:cs typeface="Meiryo" charset="-128"/>
            </a:endParaRPr>
          </a:p>
        </p:txBody>
      </p:sp>
      <p:cxnSp>
        <p:nvCxnSpPr>
          <p:cNvPr id="159" name="曲線コネクタ 158"/>
          <p:cNvCxnSpPr/>
          <p:nvPr/>
        </p:nvCxnSpPr>
        <p:spPr>
          <a:xfrm rot="5400000" flipH="1" flipV="1">
            <a:off x="983049" y="1463495"/>
            <a:ext cx="208818" cy="643782"/>
          </a:xfrm>
          <a:prstGeom prst="curvedConnector3">
            <a:avLst>
              <a:gd name="adj1" fmla="val 130678"/>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p:cNvCxnSpPr>
            <a:stCxn id="161" idx="4"/>
            <a:endCxn id="162" idx="7"/>
          </p:cNvCxnSpPr>
          <p:nvPr/>
        </p:nvCxnSpPr>
        <p:spPr>
          <a:xfrm rot="5400000">
            <a:off x="1520879" y="2429666"/>
            <a:ext cx="263576" cy="43256"/>
          </a:xfrm>
          <a:prstGeom prst="curvedConnector3">
            <a:avLst>
              <a:gd name="adj1" fmla="val 50000"/>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1" name="円/楕円 160"/>
          <p:cNvSpPr/>
          <p:nvPr/>
        </p:nvSpPr>
        <p:spPr>
          <a:xfrm>
            <a:off x="1299607" y="1557304"/>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研究</a:t>
            </a:r>
            <a:endParaRPr kumimoji="1" lang="ja-JP" altLang="en-US" sz="900" dirty="0">
              <a:solidFill>
                <a:srgbClr val="FFFFFF"/>
              </a:solidFill>
              <a:latin typeface="Meiryo" charset="-128"/>
              <a:ea typeface="Meiryo" charset="-128"/>
              <a:cs typeface="Meiryo" charset="-128"/>
            </a:endParaRPr>
          </a:p>
        </p:txBody>
      </p:sp>
      <p:sp>
        <p:nvSpPr>
          <p:cNvPr id="162" name="円/楕円 161"/>
          <p:cNvSpPr/>
          <p:nvPr/>
        </p:nvSpPr>
        <p:spPr>
          <a:xfrm>
            <a:off x="991407" y="2471460"/>
            <a:ext cx="749375" cy="762202"/>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研究</a:t>
            </a:r>
            <a:endParaRPr kumimoji="1" lang="ja-JP" altLang="en-US" sz="900" dirty="0">
              <a:solidFill>
                <a:srgbClr val="FFFFFF"/>
              </a:solidFill>
              <a:latin typeface="Meiryo" charset="-128"/>
              <a:ea typeface="Meiryo" charset="-128"/>
              <a:cs typeface="Meiryo" charset="-128"/>
            </a:endParaRPr>
          </a:p>
        </p:txBody>
      </p:sp>
      <p:cxnSp>
        <p:nvCxnSpPr>
          <p:cNvPr id="163" name="曲線コネクタ 162"/>
          <p:cNvCxnSpPr>
            <a:stCxn id="162" idx="2"/>
            <a:endCxn id="158" idx="4"/>
          </p:cNvCxnSpPr>
          <p:nvPr/>
        </p:nvCxnSpPr>
        <p:spPr>
          <a:xfrm rot="10800000">
            <a:off x="765569" y="2639947"/>
            <a:ext cx="225839" cy="212615"/>
          </a:xfrm>
          <a:prstGeom prst="curvedConnector2">
            <a:avLst/>
          </a:prstGeom>
          <a:ln>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3" name="曲線コネクタ 192"/>
          <p:cNvCxnSpPr>
            <a:stCxn id="162" idx="6"/>
            <a:endCxn id="6" idx="2"/>
          </p:cNvCxnSpPr>
          <p:nvPr/>
        </p:nvCxnSpPr>
        <p:spPr>
          <a:xfrm flipV="1">
            <a:off x="1740782" y="2313614"/>
            <a:ext cx="838445" cy="538947"/>
          </a:xfrm>
          <a:prstGeom prst="curvedConnector3">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09" name="曲線コネクタ 208"/>
          <p:cNvCxnSpPr>
            <a:stCxn id="136" idx="6"/>
            <a:endCxn id="142" idx="2"/>
          </p:cNvCxnSpPr>
          <p:nvPr/>
        </p:nvCxnSpPr>
        <p:spPr>
          <a:xfrm flipV="1">
            <a:off x="6263968" y="2313613"/>
            <a:ext cx="700173" cy="528851"/>
          </a:xfrm>
          <a:prstGeom prst="curvedConnector3">
            <a:avLst>
              <a:gd name="adj1" fmla="val 50000"/>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212" name="正方形/長方形 211"/>
          <p:cNvSpPr/>
          <p:nvPr/>
        </p:nvSpPr>
        <p:spPr>
          <a:xfrm>
            <a:off x="5139547" y="4562858"/>
            <a:ext cx="3468328" cy="1115690"/>
          </a:xfrm>
          <a:prstGeom prst="rect">
            <a:avLst/>
          </a:prstGeom>
        </p:spPr>
        <p:txBody>
          <a:bodyPr wrap="square">
            <a:spAutoFit/>
          </a:bodyPr>
          <a:lstStyle/>
          <a:p>
            <a:r>
              <a:rPr lang="ja-JP" altLang="en-US" sz="1400" dirty="0">
                <a:solidFill>
                  <a:schemeClr val="accent3">
                    <a:lumMod val="75000"/>
                  </a:schemeClr>
                </a:solidFill>
                <a:latin typeface="Meiryo" charset="-128"/>
                <a:ea typeface="Meiryo" charset="-128"/>
                <a:cs typeface="Meiryo" charset="-128"/>
              </a:rPr>
              <a:t>タイムリーに最小単位の製品・サービスを市場投入していく見極めと、それを可能にする仕掛けが必要</a:t>
            </a:r>
            <a:endParaRPr lang="en-US" altLang="ja-JP" sz="1400" dirty="0">
              <a:solidFill>
                <a:schemeClr val="accent3">
                  <a:lumMod val="75000"/>
                </a:schemeClr>
              </a:solidFill>
              <a:latin typeface="Meiryo" charset="-128"/>
              <a:ea typeface="Meiryo" charset="-128"/>
              <a:cs typeface="Meiryo" charset="-128"/>
            </a:endParaRPr>
          </a:p>
          <a:p>
            <a:endParaRPr lang="ja-JP" altLang="en-US" sz="1400" dirty="0">
              <a:solidFill>
                <a:schemeClr val="accent3">
                  <a:lumMod val="75000"/>
                </a:schemeClr>
              </a:solidFill>
              <a:latin typeface="Meiryo" charset="-128"/>
              <a:ea typeface="Meiryo" charset="-128"/>
              <a:cs typeface="Meiryo" charset="-128"/>
            </a:endParaRPr>
          </a:p>
          <a:p>
            <a:pPr algn="ctr"/>
            <a:r>
              <a:rPr lang="ja-JP" altLang="en-US" sz="1050" dirty="0">
                <a:solidFill>
                  <a:schemeClr val="accent3">
                    <a:lumMod val="75000"/>
                  </a:schemeClr>
                </a:solidFill>
                <a:latin typeface="Meiryo" charset="-128"/>
                <a:ea typeface="Meiryo" charset="-128"/>
                <a:cs typeface="Meiryo" charset="-128"/>
              </a:rPr>
              <a:t>アジャイル</a:t>
            </a:r>
            <a:r>
              <a:rPr lang="en-US" altLang="ja-JP" sz="1050" dirty="0">
                <a:solidFill>
                  <a:schemeClr val="accent3">
                    <a:lumMod val="75000"/>
                  </a:schemeClr>
                </a:solidFill>
                <a:latin typeface="Meiryo" charset="-128"/>
                <a:ea typeface="Meiryo" charset="-128"/>
                <a:cs typeface="Meiryo" charset="-128"/>
              </a:rPr>
              <a:t> ← DevOps ← </a:t>
            </a:r>
            <a:r>
              <a:rPr lang="ja-JP" altLang="en-US" sz="1050" dirty="0">
                <a:solidFill>
                  <a:schemeClr val="accent3">
                    <a:lumMod val="75000"/>
                  </a:schemeClr>
                </a:solidFill>
                <a:latin typeface="Meiryo" charset="-128"/>
                <a:ea typeface="Meiryo" charset="-128"/>
                <a:cs typeface="Meiryo" charset="-128"/>
              </a:rPr>
              <a:t>リーン･スタートアップ</a:t>
            </a:r>
            <a:endParaRPr lang="en-US" altLang="ja-JP" sz="1050" dirty="0">
              <a:solidFill>
                <a:schemeClr val="accent3">
                  <a:lumMod val="75000"/>
                </a:schemeClr>
              </a:solidFill>
              <a:latin typeface="Meiryo" charset="-128"/>
              <a:ea typeface="Meiryo" charset="-128"/>
              <a:cs typeface="Meiryo" charset="-128"/>
            </a:endParaRPr>
          </a:p>
        </p:txBody>
      </p:sp>
      <p:sp>
        <p:nvSpPr>
          <p:cNvPr id="214" name="テキスト ボックス 213"/>
          <p:cNvSpPr txBox="1"/>
          <p:nvPr/>
        </p:nvSpPr>
        <p:spPr>
          <a:xfrm>
            <a:off x="617134" y="3953577"/>
            <a:ext cx="3518912" cy="400110"/>
          </a:xfrm>
          <a:prstGeom prst="rect">
            <a:avLst/>
          </a:prstGeom>
          <a:noFill/>
        </p:spPr>
        <p:txBody>
          <a:bodyPr wrap="none" rtlCol="0">
            <a:spAutoFit/>
          </a:bodyPr>
          <a:lstStyle/>
          <a:p>
            <a:pPr algn="ctr"/>
            <a:r>
              <a:rPr kumimoji="1" lang="ja-JP" altLang="en-US" sz="2000" b="1" dirty="0">
                <a:solidFill>
                  <a:srgbClr val="0070C0"/>
                </a:solidFill>
                <a:latin typeface="Meiryo" charset="-128"/>
                <a:ea typeface="Meiryo" charset="-128"/>
                <a:cs typeface="Meiryo" charset="-128"/>
              </a:rPr>
              <a:t>プロダクト・イノベーション</a:t>
            </a:r>
          </a:p>
        </p:txBody>
      </p:sp>
      <p:sp>
        <p:nvSpPr>
          <p:cNvPr id="215" name="テキスト ボックス 214"/>
          <p:cNvSpPr txBox="1"/>
          <p:nvPr/>
        </p:nvSpPr>
        <p:spPr>
          <a:xfrm>
            <a:off x="5139547" y="3953577"/>
            <a:ext cx="3262433" cy="400110"/>
          </a:xfrm>
          <a:prstGeom prst="rect">
            <a:avLst/>
          </a:prstGeom>
          <a:noFill/>
        </p:spPr>
        <p:txBody>
          <a:bodyPr wrap="none" rtlCol="0">
            <a:spAutoFit/>
          </a:bodyPr>
          <a:lstStyle/>
          <a:p>
            <a:pPr algn="ctr"/>
            <a:r>
              <a:rPr kumimoji="1" lang="ja-JP" altLang="en-US" sz="2000" b="1" dirty="0">
                <a:solidFill>
                  <a:schemeClr val="accent3">
                    <a:lumMod val="75000"/>
                  </a:schemeClr>
                </a:solidFill>
                <a:latin typeface="Meiryo" charset="-128"/>
                <a:ea typeface="Meiryo" charset="-128"/>
                <a:cs typeface="Meiryo" charset="-128"/>
              </a:rPr>
              <a:t>プロセス・イノベーション</a:t>
            </a:r>
          </a:p>
        </p:txBody>
      </p:sp>
      <p:sp>
        <p:nvSpPr>
          <p:cNvPr id="216" name="正方形/長方形 215"/>
          <p:cNvSpPr/>
          <p:nvPr/>
        </p:nvSpPr>
        <p:spPr>
          <a:xfrm>
            <a:off x="617134" y="4715328"/>
            <a:ext cx="3454592" cy="738664"/>
          </a:xfrm>
          <a:prstGeom prst="rect">
            <a:avLst/>
          </a:prstGeom>
        </p:spPr>
        <p:txBody>
          <a:bodyPr wrap="square">
            <a:spAutoFit/>
          </a:bodyPr>
          <a:lstStyle/>
          <a:p>
            <a:r>
              <a:rPr lang="ja-JP" altLang="en-US" sz="1400" dirty="0">
                <a:solidFill>
                  <a:srgbClr val="008DE0"/>
                </a:solidFill>
                <a:latin typeface="Meiryo" charset="-128"/>
                <a:ea typeface="Meiryo" charset="-128"/>
                <a:cs typeface="Meiryo" charset="-128"/>
              </a:rPr>
              <a:t>研究を加速するためにライフサイクルのシフトを視野に入れて多分野横断でプロジェクトを推進</a:t>
            </a:r>
            <a:endParaRPr lang="ja-JP" altLang="en-US" sz="1400" dirty="0">
              <a:solidFill>
                <a:srgbClr val="008DE0"/>
              </a:solidFill>
              <a:effectLst/>
              <a:latin typeface="Meiryo" charset="-128"/>
              <a:ea typeface="Meiryo" charset="-128"/>
              <a:cs typeface="Meiryo" charset="-128"/>
            </a:endParaRPr>
          </a:p>
        </p:txBody>
      </p:sp>
    </p:spTree>
    <p:extLst>
      <p:ext uri="{BB962C8B-B14F-4D97-AF65-F5344CB8AC3E}">
        <p14:creationId xmlns:p14="http://schemas.microsoft.com/office/powerpoint/2010/main" val="58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三角形 32"/>
          <p:cNvSpPr/>
          <p:nvPr/>
        </p:nvSpPr>
        <p:spPr>
          <a:xfrm rot="5400000">
            <a:off x="4658619" y="3532979"/>
            <a:ext cx="4726684" cy="664468"/>
          </a:xfrm>
          <a:prstGeom prst="triangle">
            <a:avLst>
              <a:gd name="adj" fmla="val 50299"/>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三角形 11"/>
          <p:cNvSpPr/>
          <p:nvPr/>
        </p:nvSpPr>
        <p:spPr>
          <a:xfrm>
            <a:off x="1975022" y="783435"/>
            <a:ext cx="4726684" cy="702720"/>
          </a:xfrm>
          <a:prstGeom prst="triangle">
            <a:avLst>
              <a:gd name="adj" fmla="val 50299"/>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p:cNvSpPr>
            <a:spLocks noGrp="1"/>
          </p:cNvSpPr>
          <p:nvPr>
            <p:ph type="title"/>
          </p:nvPr>
        </p:nvSpPr>
        <p:spPr/>
        <p:txBody>
          <a:bodyPr/>
          <a:lstStyle/>
          <a:p>
            <a:r>
              <a:rPr kumimoji="1" lang="en-US" altLang="ja-JP" sz="2400" dirty="0">
                <a:solidFill>
                  <a:schemeClr val="tx1">
                    <a:lumMod val="50000"/>
                    <a:lumOff val="50000"/>
                  </a:schemeClr>
                </a:solidFill>
                <a:latin typeface="メイリオ"/>
                <a:ea typeface="メイリオ"/>
                <a:cs typeface="メイリオ"/>
              </a:rPr>
              <a:t>SI</a:t>
            </a:r>
            <a:r>
              <a:rPr kumimoji="1" lang="ja-JP" altLang="en-US" sz="2400" dirty="0">
                <a:solidFill>
                  <a:schemeClr val="tx1">
                    <a:lumMod val="50000"/>
                    <a:lumOff val="50000"/>
                  </a:schemeClr>
                </a:solidFill>
                <a:latin typeface="メイリオ"/>
                <a:ea typeface="メイリオ"/>
                <a:cs typeface="メイリオ"/>
              </a:rPr>
              <a:t>ビジネスの変革を牽引するトレンド</a:t>
            </a:r>
          </a:p>
        </p:txBody>
      </p:sp>
      <p:sp>
        <p:nvSpPr>
          <p:cNvPr id="2" name="正方形/長方形 1"/>
          <p:cNvSpPr/>
          <p:nvPr/>
        </p:nvSpPr>
        <p:spPr>
          <a:xfrm>
            <a:off x="1977699" y="1478166"/>
            <a:ext cx="4713092" cy="4713647"/>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山形 5"/>
          <p:cNvSpPr/>
          <p:nvPr/>
        </p:nvSpPr>
        <p:spPr>
          <a:xfrm rot="16200000">
            <a:off x="1623284" y="764757"/>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山形 53"/>
          <p:cNvSpPr/>
          <p:nvPr/>
        </p:nvSpPr>
        <p:spPr>
          <a:xfrm>
            <a:off x="7012118" y="6244271"/>
            <a:ext cx="282317" cy="319672"/>
          </a:xfrm>
          <a:prstGeom prst="chevr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右矢印 8"/>
          <p:cNvSpPr/>
          <p:nvPr/>
        </p:nvSpPr>
        <p:spPr>
          <a:xfrm rot="18907108">
            <a:off x="1104731" y="3676879"/>
            <a:ext cx="5993776" cy="735645"/>
          </a:xfrm>
          <a:custGeom>
            <a:avLst/>
            <a:gdLst>
              <a:gd name="connsiteX0" fmla="*/ 0 w 5797208"/>
              <a:gd name="connsiteY0" fmla="*/ 183911 h 735645"/>
              <a:gd name="connsiteX1" fmla="*/ 5429386 w 5797208"/>
              <a:gd name="connsiteY1" fmla="*/ 183911 h 735645"/>
              <a:gd name="connsiteX2" fmla="*/ 5429386 w 5797208"/>
              <a:gd name="connsiteY2" fmla="*/ 0 h 735645"/>
              <a:gd name="connsiteX3" fmla="*/ 5797208 w 5797208"/>
              <a:gd name="connsiteY3" fmla="*/ 367823 h 735645"/>
              <a:gd name="connsiteX4" fmla="*/ 5429386 w 5797208"/>
              <a:gd name="connsiteY4" fmla="*/ 735645 h 735645"/>
              <a:gd name="connsiteX5" fmla="*/ 5429386 w 5797208"/>
              <a:gd name="connsiteY5" fmla="*/ 551734 h 735645"/>
              <a:gd name="connsiteX6" fmla="*/ 0 w 5797208"/>
              <a:gd name="connsiteY6" fmla="*/ 551734 h 735645"/>
              <a:gd name="connsiteX7" fmla="*/ 0 w 5797208"/>
              <a:gd name="connsiteY7" fmla="*/ 183911 h 735645"/>
              <a:gd name="connsiteX0" fmla="*/ 301 w 5797509"/>
              <a:gd name="connsiteY0" fmla="*/ 18391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301 w 5797509"/>
              <a:gd name="connsiteY7" fmla="*/ 183911 h 735645"/>
              <a:gd name="connsiteX0" fmla="*/ 15358 w 5797509"/>
              <a:gd name="connsiteY0" fmla="*/ 412371 h 735645"/>
              <a:gd name="connsiteX1" fmla="*/ 5429687 w 5797509"/>
              <a:gd name="connsiteY1" fmla="*/ 183911 h 735645"/>
              <a:gd name="connsiteX2" fmla="*/ 5429687 w 5797509"/>
              <a:gd name="connsiteY2" fmla="*/ 0 h 735645"/>
              <a:gd name="connsiteX3" fmla="*/ 5797509 w 5797509"/>
              <a:gd name="connsiteY3" fmla="*/ 367823 h 735645"/>
              <a:gd name="connsiteX4" fmla="*/ 5429687 w 5797509"/>
              <a:gd name="connsiteY4" fmla="*/ 735645 h 735645"/>
              <a:gd name="connsiteX5" fmla="*/ 5429687 w 5797509"/>
              <a:gd name="connsiteY5" fmla="*/ 551734 h 735645"/>
              <a:gd name="connsiteX6" fmla="*/ 0 w 5797509"/>
              <a:gd name="connsiteY6" fmla="*/ 405890 h 735645"/>
              <a:gd name="connsiteX7" fmla="*/ 15358 w 5797509"/>
              <a:gd name="connsiteY7" fmla="*/ 412371 h 73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7509" h="735645">
                <a:moveTo>
                  <a:pt x="15358" y="412371"/>
                </a:moveTo>
                <a:lnTo>
                  <a:pt x="5429687" y="183911"/>
                </a:lnTo>
                <a:lnTo>
                  <a:pt x="5429687" y="0"/>
                </a:lnTo>
                <a:lnTo>
                  <a:pt x="5797509" y="367823"/>
                </a:lnTo>
                <a:lnTo>
                  <a:pt x="5429687" y="735645"/>
                </a:lnTo>
                <a:lnTo>
                  <a:pt x="5429687" y="551734"/>
                </a:lnTo>
                <a:lnTo>
                  <a:pt x="0" y="405890"/>
                </a:lnTo>
                <a:cubicBezTo>
                  <a:pt x="100" y="331897"/>
                  <a:pt x="15258" y="486364"/>
                  <a:pt x="15358" y="412371"/>
                </a:cubicBezTo>
                <a:close/>
              </a:path>
            </a:pathLst>
          </a:custGeom>
          <a:solidFill>
            <a:srgbClr val="FF666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1977699" y="4390513"/>
            <a:ext cx="1799431" cy="1801299"/>
          </a:xfrm>
          <a:prstGeom prst="rect">
            <a:avLst/>
          </a:prstGeom>
          <a:solidFill>
            <a:srgbClr val="0070C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0" name="正方形/長方形 79"/>
          <p:cNvSpPr/>
          <p:nvPr/>
        </p:nvSpPr>
        <p:spPr>
          <a:xfrm>
            <a:off x="1977699" y="1486157"/>
            <a:ext cx="1799431" cy="1801299"/>
          </a:xfrm>
          <a:prstGeom prst="rect">
            <a:avLst/>
          </a:prstGeom>
          <a:solidFill>
            <a:srgbClr val="00B050">
              <a:alpha val="5333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1" name="正方形/長方形 80"/>
          <p:cNvSpPr/>
          <p:nvPr/>
        </p:nvSpPr>
        <p:spPr>
          <a:xfrm>
            <a:off x="4891360" y="4390512"/>
            <a:ext cx="1799431" cy="1801299"/>
          </a:xfrm>
          <a:prstGeom prst="rect">
            <a:avLst/>
          </a:prstGeom>
          <a:solidFill>
            <a:srgbClr val="92D05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99" name="正方形/長方形 98"/>
          <p:cNvSpPr/>
          <p:nvPr/>
        </p:nvSpPr>
        <p:spPr>
          <a:xfrm>
            <a:off x="3434529" y="2925975"/>
            <a:ext cx="1799431" cy="1801299"/>
          </a:xfrm>
          <a:prstGeom prst="rect">
            <a:avLst/>
          </a:prstGeom>
          <a:solidFill>
            <a:srgbClr val="558ED5">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100" name="正方形/長方形 99"/>
          <p:cNvSpPr/>
          <p:nvPr/>
        </p:nvSpPr>
        <p:spPr>
          <a:xfrm>
            <a:off x="4902275" y="1457607"/>
            <a:ext cx="1799431" cy="1801299"/>
          </a:xfrm>
          <a:prstGeom prst="rect">
            <a:avLst/>
          </a:prstGeom>
          <a:solidFill>
            <a:srgbClr val="00B0F0">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64" name="正方形/長方形 63"/>
          <p:cNvSpPr/>
          <p:nvPr/>
        </p:nvSpPr>
        <p:spPr>
          <a:xfrm>
            <a:off x="6268981" y="1249916"/>
            <a:ext cx="1085214" cy="1082404"/>
          </a:xfrm>
          <a:prstGeom prst="rect">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5821440" y="783437"/>
            <a:ext cx="1085214" cy="10824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Hiragino Kaku Gothic Pro W6" charset="-128"/>
                <a:ea typeface="Hiragino Kaku Gothic Pro W6" charset="-128"/>
                <a:cs typeface="Hiragino Kaku Gothic Pro W6" charset="-128"/>
              </a:rPr>
              <a:t>デジタル</a:t>
            </a:r>
            <a:endParaRPr kumimoji="1" lang="en-US" altLang="ja-JP" sz="1200" dirty="0">
              <a:solidFill>
                <a:srgbClr val="FFFFFF"/>
              </a:solidFill>
              <a:latin typeface="Hiragino Kaku Gothic Pro W6" charset="-128"/>
              <a:ea typeface="Hiragino Kaku Gothic Pro W6" charset="-128"/>
              <a:cs typeface="Hiragino Kaku Gothic Pro W6" charset="-128"/>
            </a:endParaRPr>
          </a:p>
          <a:p>
            <a:pPr algn="ctr"/>
            <a:r>
              <a:rPr lang="ja-JP" altLang="en-US" sz="800" dirty="0">
                <a:solidFill>
                  <a:srgbClr val="FFFFFF"/>
                </a:solidFill>
                <a:latin typeface="Hiragino Kaku Gothic Pro W6" charset="-128"/>
                <a:ea typeface="Hiragino Kaku Gothic Pro W6" charset="-128"/>
                <a:cs typeface="Hiragino Kaku Gothic Pro W6" charset="-128"/>
              </a:rPr>
              <a:t>トランス</a:t>
            </a:r>
            <a:endParaRPr lang="en-US" altLang="ja-JP" sz="800" dirty="0">
              <a:solidFill>
                <a:srgbClr val="FFFFFF"/>
              </a:solidFill>
              <a:latin typeface="Hiragino Kaku Gothic Pro W6" charset="-128"/>
              <a:ea typeface="Hiragino Kaku Gothic Pro W6" charset="-128"/>
              <a:cs typeface="Hiragino Kaku Gothic Pro W6" charset="-128"/>
            </a:endParaRPr>
          </a:p>
          <a:p>
            <a:pPr algn="ctr"/>
            <a:r>
              <a:rPr lang="ja-JP" altLang="en-US" sz="800" dirty="0">
                <a:solidFill>
                  <a:srgbClr val="FFFFFF"/>
                </a:solidFill>
                <a:latin typeface="Hiragino Kaku Gothic Pro W6" charset="-128"/>
                <a:ea typeface="Hiragino Kaku Gothic Pro W6" charset="-128"/>
                <a:cs typeface="Hiragino Kaku Gothic Pro W6" charset="-128"/>
              </a:rPr>
              <a:t>フォーメーション</a:t>
            </a:r>
            <a:endParaRPr kumimoji="1" lang="ja-JP" altLang="en-US" sz="800" dirty="0">
              <a:solidFill>
                <a:srgbClr val="FFFFFF"/>
              </a:solidFill>
              <a:latin typeface="Hiragino Kaku Gothic Pro W6" charset="-128"/>
              <a:ea typeface="Hiragino Kaku Gothic Pro W6" charset="-128"/>
              <a:cs typeface="Hiragino Kaku Gothic Pro W6" charset="-128"/>
            </a:endParaRPr>
          </a:p>
        </p:txBody>
      </p:sp>
      <p:sp>
        <p:nvSpPr>
          <p:cNvPr id="8" name="テキスト ボックス 7"/>
          <p:cNvSpPr txBox="1"/>
          <p:nvPr/>
        </p:nvSpPr>
        <p:spPr>
          <a:xfrm>
            <a:off x="6291585" y="1938614"/>
            <a:ext cx="1005403" cy="338554"/>
          </a:xfrm>
          <a:prstGeom prst="rect">
            <a:avLst/>
          </a:prstGeom>
          <a:noFill/>
        </p:spPr>
        <p:txBody>
          <a:bodyPr wrap="none" rtlCol="0">
            <a:spAutoFit/>
          </a:bodyPr>
          <a:lstStyle/>
          <a:p>
            <a:r>
              <a:rPr kumimoji="1" lang="ja-JP" altLang="en-US" sz="800" dirty="0">
                <a:solidFill>
                  <a:schemeClr val="bg1"/>
                </a:solidFill>
                <a:latin typeface="Hiragino Kaku Gothic Pro W6" charset="-128"/>
                <a:ea typeface="Hiragino Kaku Gothic Pro W6" charset="-128"/>
                <a:cs typeface="Hiragino Kaku Gothic Pro W6" charset="-128"/>
              </a:rPr>
              <a:t>デジタル</a:t>
            </a:r>
            <a:endParaRPr kumimoji="1" lang="en-US" altLang="ja-JP" sz="800" dirty="0">
              <a:solidFill>
                <a:schemeClr val="bg1"/>
              </a:solidFill>
              <a:latin typeface="Hiragino Kaku Gothic Pro W6" charset="-128"/>
              <a:ea typeface="Hiragino Kaku Gothic Pro W6" charset="-128"/>
              <a:cs typeface="Hiragino Kaku Gothic Pro W6" charset="-128"/>
            </a:endParaRPr>
          </a:p>
          <a:p>
            <a:r>
              <a:rPr lang="ja-JP" altLang="en-US" sz="800" dirty="0">
                <a:solidFill>
                  <a:schemeClr val="bg1"/>
                </a:solidFill>
                <a:latin typeface="Hiragino Kaku Gothic Pro W6" charset="-128"/>
                <a:ea typeface="Hiragino Kaku Gothic Pro W6" charset="-128"/>
                <a:cs typeface="Hiragino Kaku Gothic Pro W6" charset="-128"/>
              </a:rPr>
              <a:t>ディスラプション</a:t>
            </a:r>
            <a:endParaRPr kumimoji="1" lang="ja-JP" altLang="en-US" sz="800" dirty="0">
              <a:solidFill>
                <a:schemeClr val="bg1"/>
              </a:solidFill>
              <a:latin typeface="Hiragino Kaku Gothic Pro W6" charset="-128"/>
              <a:ea typeface="Hiragino Kaku Gothic Pro W6" charset="-128"/>
              <a:cs typeface="Hiragino Kaku Gothic Pro W6" charset="-128"/>
            </a:endParaRPr>
          </a:p>
        </p:txBody>
      </p:sp>
      <p:sp>
        <p:nvSpPr>
          <p:cNvPr id="10" name="テキスト ボックス 9"/>
          <p:cNvSpPr txBox="1"/>
          <p:nvPr/>
        </p:nvSpPr>
        <p:spPr>
          <a:xfrm>
            <a:off x="1984314" y="1606452"/>
            <a:ext cx="1792816" cy="338554"/>
          </a:xfrm>
          <a:prstGeom prst="rect">
            <a:avLst/>
          </a:prstGeom>
          <a:noFill/>
        </p:spPr>
        <p:txBody>
          <a:bodyPr wrap="square" rtlCol="0">
            <a:spAutoFit/>
          </a:bodyPr>
          <a:lstStyle/>
          <a:p>
            <a:pPr algn="ctr"/>
            <a:r>
              <a:rPr lang="en-US" altLang="ja-JP" sz="1600" b="1" dirty="0" err="1">
                <a:solidFill>
                  <a:schemeClr val="bg1"/>
                </a:solidFill>
                <a:latin typeface="Meiryo" charset="-128"/>
                <a:ea typeface="Meiryo" charset="-128"/>
                <a:cs typeface="Meiryo" charset="-128"/>
              </a:rPr>
              <a:t>IoT</a:t>
            </a:r>
            <a:r>
              <a:rPr lang="en-US" altLang="ja-JP" sz="1600" b="1" dirty="0">
                <a:solidFill>
                  <a:schemeClr val="bg1"/>
                </a:solidFill>
                <a:latin typeface="Meiryo" charset="-128"/>
                <a:ea typeface="Meiryo" charset="-128"/>
                <a:cs typeface="Meiryo" charset="-128"/>
              </a:rPr>
              <a:t>/CPS</a:t>
            </a:r>
            <a:endParaRPr kumimoji="1" lang="ja-JP" altLang="en-US" sz="1600" b="1" dirty="0">
              <a:solidFill>
                <a:schemeClr val="bg1"/>
              </a:solidFill>
              <a:latin typeface="Meiryo" charset="-128"/>
              <a:ea typeface="Meiryo" charset="-128"/>
              <a:cs typeface="Meiryo" charset="-128"/>
            </a:endParaRPr>
          </a:p>
        </p:txBody>
      </p:sp>
      <p:sp>
        <p:nvSpPr>
          <p:cNvPr id="101" name="テキスト ボックス 100"/>
          <p:cNvSpPr txBox="1"/>
          <p:nvPr/>
        </p:nvSpPr>
        <p:spPr>
          <a:xfrm>
            <a:off x="4890297" y="2840561"/>
            <a:ext cx="1800493" cy="338554"/>
          </a:xfrm>
          <a:prstGeom prst="rect">
            <a:avLst/>
          </a:prstGeom>
          <a:noFill/>
        </p:spPr>
        <p:txBody>
          <a:bodyPr wrap="square" rtlCol="0">
            <a:spAutoFit/>
          </a:bodyPr>
          <a:lstStyle/>
          <a:p>
            <a:pPr algn="ctr"/>
            <a:r>
              <a:rPr lang="ja-JP" altLang="en-US" sz="1600" b="1" dirty="0">
                <a:solidFill>
                  <a:schemeClr val="bg1"/>
                </a:solidFill>
                <a:latin typeface="Meiryo" charset="-128"/>
                <a:ea typeface="Meiryo" charset="-128"/>
                <a:cs typeface="Meiryo" charset="-128"/>
              </a:rPr>
              <a:t>アジャイル開発</a:t>
            </a:r>
            <a:endParaRPr kumimoji="1" lang="ja-JP" altLang="en-US" sz="1600" b="1" dirty="0">
              <a:solidFill>
                <a:schemeClr val="bg1"/>
              </a:solidFill>
              <a:latin typeface="Meiryo" charset="-128"/>
              <a:ea typeface="Meiryo" charset="-128"/>
              <a:cs typeface="Meiryo" charset="-128"/>
            </a:endParaRPr>
          </a:p>
        </p:txBody>
      </p:sp>
      <p:sp>
        <p:nvSpPr>
          <p:cNvPr id="102" name="テキスト ボックス 101"/>
          <p:cNvSpPr txBox="1"/>
          <p:nvPr/>
        </p:nvSpPr>
        <p:spPr>
          <a:xfrm>
            <a:off x="4890297" y="4563167"/>
            <a:ext cx="1792816" cy="276999"/>
          </a:xfrm>
          <a:prstGeom prst="rect">
            <a:avLst/>
          </a:prstGeom>
          <a:noFill/>
        </p:spPr>
        <p:txBody>
          <a:bodyPr wrap="square" rtlCol="0">
            <a:spAutoFit/>
          </a:bodyPr>
          <a:lstStyle/>
          <a:p>
            <a:pPr algn="ctr"/>
            <a:r>
              <a:rPr lang="ja-JP" altLang="en-US" sz="1200" b="1" dirty="0">
                <a:solidFill>
                  <a:schemeClr val="bg1"/>
                </a:solidFill>
                <a:latin typeface="Meiryo" charset="-128"/>
                <a:ea typeface="Meiryo" charset="-128"/>
                <a:cs typeface="Meiryo" charset="-128"/>
              </a:rPr>
              <a:t>クラウド･ネイティブ</a:t>
            </a:r>
            <a:endParaRPr kumimoji="1" lang="ja-JP" altLang="en-US" sz="1200" b="1" dirty="0">
              <a:solidFill>
                <a:schemeClr val="bg1"/>
              </a:solidFill>
              <a:latin typeface="Meiryo" charset="-128"/>
              <a:ea typeface="Meiryo" charset="-128"/>
              <a:cs typeface="Meiryo" charset="-128"/>
            </a:endParaRPr>
          </a:p>
        </p:txBody>
      </p:sp>
      <p:sp>
        <p:nvSpPr>
          <p:cNvPr id="103" name="テキスト ボックス 102"/>
          <p:cNvSpPr txBox="1"/>
          <p:nvPr/>
        </p:nvSpPr>
        <p:spPr>
          <a:xfrm>
            <a:off x="3434529" y="3076612"/>
            <a:ext cx="1800493" cy="338554"/>
          </a:xfrm>
          <a:prstGeom prst="rect">
            <a:avLst/>
          </a:prstGeom>
          <a:noFill/>
        </p:spPr>
        <p:txBody>
          <a:bodyPr wrap="square" rtlCol="0">
            <a:spAutoFit/>
          </a:bodyPr>
          <a:lstStyle/>
          <a:p>
            <a:pPr algn="ctr"/>
            <a:r>
              <a:rPr lang="en-US" altLang="ja-JP" sz="1600" b="1" dirty="0" err="1">
                <a:solidFill>
                  <a:schemeClr val="bg1"/>
                </a:solidFill>
                <a:latin typeface="Meiryo" charset="-128"/>
                <a:ea typeface="Meiryo" charset="-128"/>
                <a:cs typeface="Meiryo" charset="-128"/>
              </a:rPr>
              <a:t>DevOps</a:t>
            </a:r>
            <a:endParaRPr kumimoji="1" lang="ja-JP" altLang="en-US" sz="1600" b="1" dirty="0">
              <a:solidFill>
                <a:schemeClr val="bg1"/>
              </a:solidFill>
              <a:latin typeface="Meiryo" charset="-128"/>
              <a:ea typeface="Meiryo" charset="-128"/>
              <a:cs typeface="Meiryo" charset="-128"/>
            </a:endParaRPr>
          </a:p>
        </p:txBody>
      </p:sp>
      <p:sp>
        <p:nvSpPr>
          <p:cNvPr id="104" name="テキスト ボックス 103"/>
          <p:cNvSpPr txBox="1"/>
          <p:nvPr/>
        </p:nvSpPr>
        <p:spPr>
          <a:xfrm>
            <a:off x="1984314" y="5827571"/>
            <a:ext cx="1782963" cy="261610"/>
          </a:xfrm>
          <a:prstGeom prst="rect">
            <a:avLst/>
          </a:prstGeom>
          <a:noFill/>
        </p:spPr>
        <p:txBody>
          <a:bodyPr wrap="square" rtlCol="0">
            <a:spAutoFit/>
          </a:bodyPr>
          <a:lstStyle/>
          <a:p>
            <a:pPr algn="ctr"/>
            <a:r>
              <a:rPr lang="ja-JP" altLang="en-US" sz="1100" b="1" dirty="0">
                <a:solidFill>
                  <a:schemeClr val="bg1"/>
                </a:solidFill>
                <a:latin typeface="Meiryo" charset="-128"/>
                <a:ea typeface="Meiryo" charset="-128"/>
                <a:cs typeface="Meiryo" charset="-128"/>
              </a:rPr>
              <a:t>サイバー</a:t>
            </a:r>
            <a:r>
              <a:rPr lang="ja-JP" altLang="en-US" sz="1100" b="1">
                <a:solidFill>
                  <a:schemeClr val="bg1"/>
                </a:solidFill>
                <a:latin typeface="Meiryo" charset="-128"/>
                <a:ea typeface="Meiryo" charset="-128"/>
                <a:cs typeface="Meiryo" charset="-128"/>
              </a:rPr>
              <a:t>・セキュリティ</a:t>
            </a:r>
            <a:endParaRPr lang="en-US" altLang="ja-JP" sz="1100" b="1" dirty="0">
              <a:solidFill>
                <a:schemeClr val="bg1"/>
              </a:solidFill>
              <a:latin typeface="Meiryo" charset="-128"/>
              <a:ea typeface="Meiryo" charset="-128"/>
              <a:cs typeface="Meiryo" charset="-128"/>
            </a:endParaRPr>
          </a:p>
        </p:txBody>
      </p:sp>
      <p:sp>
        <p:nvSpPr>
          <p:cNvPr id="112" name="テキスト ボックス 111"/>
          <p:cNvSpPr txBox="1"/>
          <p:nvPr/>
        </p:nvSpPr>
        <p:spPr>
          <a:xfrm>
            <a:off x="4897974" y="5116021"/>
            <a:ext cx="1792816" cy="861774"/>
          </a:xfrm>
          <a:prstGeom prst="rect">
            <a:avLst/>
          </a:prstGeom>
          <a:noFill/>
        </p:spPr>
        <p:txBody>
          <a:bodyPr wrap="square" rtlCol="0">
            <a:spAutoFit/>
          </a:bodyPr>
          <a:lstStyle/>
          <a:p>
            <a:r>
              <a:rPr lang="ja-JP" altLang="en-US" sz="1000" dirty="0">
                <a:solidFill>
                  <a:schemeClr val="bg1"/>
                </a:solidFill>
                <a:latin typeface="Meiryo" charset="-128"/>
                <a:ea typeface="Meiryo" charset="-128"/>
                <a:cs typeface="Meiryo" charset="-128"/>
              </a:rPr>
              <a:t>インフラやプラットフォームの構築や運用の手間や負担を減らし、アプリケーション開発・変更のスピードを加速</a:t>
            </a:r>
            <a:endParaRPr lang="en-US" altLang="ja-JP" sz="1000" dirty="0">
              <a:solidFill>
                <a:schemeClr val="bg1"/>
              </a:solidFill>
              <a:latin typeface="Meiryo" charset="-128"/>
              <a:ea typeface="Meiryo" charset="-128"/>
              <a:cs typeface="Meiryo" charset="-128"/>
            </a:endParaRPr>
          </a:p>
        </p:txBody>
      </p:sp>
      <p:sp>
        <p:nvSpPr>
          <p:cNvPr id="113" name="テキスト ボックス 112"/>
          <p:cNvSpPr txBox="1"/>
          <p:nvPr/>
        </p:nvSpPr>
        <p:spPr>
          <a:xfrm>
            <a:off x="4896911" y="2046016"/>
            <a:ext cx="1394673" cy="707886"/>
          </a:xfrm>
          <a:prstGeom prst="rect">
            <a:avLst/>
          </a:prstGeom>
          <a:noFill/>
        </p:spPr>
        <p:txBody>
          <a:bodyPr wrap="square" rtlCol="0">
            <a:spAutoFit/>
          </a:bodyPr>
          <a:lstStyle/>
          <a:p>
            <a:r>
              <a:rPr lang="ja-JP" altLang="en-US" sz="1000" dirty="0">
                <a:solidFill>
                  <a:schemeClr val="bg1"/>
                </a:solidFill>
                <a:latin typeface="Meiryo" charset="-128"/>
                <a:ea typeface="Meiryo" charset="-128"/>
                <a:cs typeface="Meiryo" charset="-128"/>
              </a:rPr>
              <a:t>ビジネス環境の変化に即応し、必要システムをバグ･</a:t>
            </a:r>
            <a:r>
              <a:rPr lang="ja-JP" altLang="en-US" sz="1000">
                <a:solidFill>
                  <a:schemeClr val="bg1"/>
                </a:solidFill>
                <a:latin typeface="Meiryo" charset="-128"/>
                <a:ea typeface="Meiryo" charset="-128"/>
                <a:cs typeface="Meiryo" charset="-128"/>
              </a:rPr>
              <a:t>フリーで開発</a:t>
            </a:r>
            <a:endParaRPr lang="en-US" altLang="ja-JP" sz="1000" dirty="0">
              <a:solidFill>
                <a:schemeClr val="bg1"/>
              </a:solidFill>
              <a:latin typeface="Meiryo" charset="-128"/>
              <a:ea typeface="Meiryo" charset="-128"/>
              <a:cs typeface="Meiryo" charset="-128"/>
            </a:endParaRPr>
          </a:p>
        </p:txBody>
      </p:sp>
      <p:sp>
        <p:nvSpPr>
          <p:cNvPr id="114" name="テキスト ボックス 113"/>
          <p:cNvSpPr txBox="1"/>
          <p:nvPr/>
        </p:nvSpPr>
        <p:spPr>
          <a:xfrm>
            <a:off x="1975022" y="2081909"/>
            <a:ext cx="1789579" cy="861774"/>
          </a:xfrm>
          <a:prstGeom prst="rect">
            <a:avLst/>
          </a:prstGeom>
          <a:noFill/>
        </p:spPr>
        <p:txBody>
          <a:bodyPr wrap="square" rtlCol="0">
            <a:spAutoFit/>
          </a:bodyPr>
          <a:lstStyle/>
          <a:p>
            <a:r>
              <a:rPr lang="ja-JP" altLang="en-US" sz="1000" dirty="0">
                <a:solidFill>
                  <a:schemeClr val="bg1"/>
                </a:solidFill>
                <a:latin typeface="Meiryo" charset="-128"/>
                <a:ea typeface="Meiryo" charset="-128"/>
                <a:cs typeface="Meiryo" charset="-128"/>
              </a:rPr>
              <a:t>いまの事実をデータで捉え、人工知能の技術で最適な答えを見つけ出し、ビジネスを動かす、これからのビジネス･フレームワーク</a:t>
            </a:r>
            <a:endParaRPr lang="en-US" altLang="ja-JP" sz="1000" dirty="0">
              <a:solidFill>
                <a:schemeClr val="bg1"/>
              </a:solidFill>
              <a:latin typeface="Meiryo" charset="-128"/>
              <a:ea typeface="Meiryo" charset="-128"/>
              <a:cs typeface="Meiryo" charset="-128"/>
            </a:endParaRPr>
          </a:p>
        </p:txBody>
      </p:sp>
      <p:sp>
        <p:nvSpPr>
          <p:cNvPr id="115" name="テキスト ボックス 114"/>
          <p:cNvSpPr txBox="1"/>
          <p:nvPr/>
        </p:nvSpPr>
        <p:spPr>
          <a:xfrm>
            <a:off x="3435578" y="3619825"/>
            <a:ext cx="1799431" cy="553998"/>
          </a:xfrm>
          <a:prstGeom prst="rect">
            <a:avLst/>
          </a:prstGeom>
          <a:noFill/>
        </p:spPr>
        <p:txBody>
          <a:bodyPr wrap="square" rtlCol="0">
            <a:spAutoFit/>
          </a:bodyPr>
          <a:lstStyle/>
          <a:p>
            <a:r>
              <a:rPr lang="ja-JP" altLang="en-US" sz="1000" dirty="0">
                <a:solidFill>
                  <a:schemeClr val="bg1"/>
                </a:solidFill>
                <a:latin typeface="Meiryo" charset="-128"/>
                <a:ea typeface="Meiryo" charset="-128"/>
                <a:cs typeface="Meiryo" charset="-128"/>
              </a:rPr>
              <a:t>開発→本番を繰り返しても安定稼働が保証される開発や運用について</a:t>
            </a:r>
            <a:r>
              <a:rPr lang="ja-JP" altLang="en-US" sz="1000">
                <a:solidFill>
                  <a:schemeClr val="bg1"/>
                </a:solidFill>
                <a:latin typeface="Meiryo" charset="-128"/>
                <a:ea typeface="Meiryo" charset="-128"/>
                <a:cs typeface="Meiryo" charset="-128"/>
              </a:rPr>
              <a:t>の取り組み</a:t>
            </a:r>
            <a:endParaRPr lang="en-US" altLang="ja-JP" sz="1000" dirty="0">
              <a:solidFill>
                <a:schemeClr val="bg1"/>
              </a:solidFill>
              <a:latin typeface="Meiryo" charset="-128"/>
              <a:ea typeface="Meiryo" charset="-128"/>
              <a:cs typeface="Meiryo" charset="-128"/>
            </a:endParaRPr>
          </a:p>
        </p:txBody>
      </p:sp>
      <p:sp>
        <p:nvSpPr>
          <p:cNvPr id="116" name="テキスト ボックス 115"/>
          <p:cNvSpPr txBox="1"/>
          <p:nvPr/>
        </p:nvSpPr>
        <p:spPr>
          <a:xfrm>
            <a:off x="1990928" y="4903139"/>
            <a:ext cx="1789579" cy="707886"/>
          </a:xfrm>
          <a:prstGeom prst="rect">
            <a:avLst/>
          </a:prstGeom>
          <a:noFill/>
        </p:spPr>
        <p:txBody>
          <a:bodyPr wrap="square" rtlCol="0">
            <a:spAutoFit/>
          </a:bodyPr>
          <a:lstStyle/>
          <a:p>
            <a:r>
              <a:rPr lang="ja-JP" altLang="en-US" sz="1000" dirty="0">
                <a:solidFill>
                  <a:schemeClr val="bg1"/>
                </a:solidFill>
                <a:latin typeface="Meiryo" charset="-128"/>
                <a:ea typeface="Meiryo" charset="-128"/>
                <a:cs typeface="Meiryo" charset="-128"/>
              </a:rPr>
              <a:t>境界防衛モデルから信頼構築モデルへの転換。認証基盤、暗号化、セキュアプログラミングなど</a:t>
            </a:r>
            <a:r>
              <a:rPr lang="ja-JP" altLang="en-US" sz="1000">
                <a:solidFill>
                  <a:schemeClr val="bg1"/>
                </a:solidFill>
                <a:latin typeface="Meiryo" charset="-128"/>
                <a:ea typeface="Meiryo" charset="-128"/>
                <a:cs typeface="Meiryo" charset="-128"/>
              </a:rPr>
              <a:t>による対応</a:t>
            </a:r>
            <a:endParaRPr lang="en-US" altLang="ja-JP" sz="1000" dirty="0">
              <a:solidFill>
                <a:schemeClr val="bg1"/>
              </a:solidFill>
              <a:latin typeface="Meiryo" charset="-128"/>
              <a:ea typeface="Meiryo" charset="-128"/>
              <a:cs typeface="Meiryo" charset="-128"/>
            </a:endParaRPr>
          </a:p>
        </p:txBody>
      </p:sp>
      <p:cxnSp>
        <p:nvCxnSpPr>
          <p:cNvPr id="13" name="直線コネクタ 12"/>
          <p:cNvCxnSpPr>
            <a:stCxn id="6" idx="1"/>
          </p:cNvCxnSpPr>
          <p:nvPr/>
        </p:nvCxnSpPr>
        <p:spPr>
          <a:xfrm flipH="1">
            <a:off x="1764180" y="924593"/>
            <a:ext cx="263" cy="5303962"/>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54" idx="1"/>
          </p:cNvCxnSpPr>
          <p:nvPr/>
        </p:nvCxnSpPr>
        <p:spPr>
          <a:xfrm flipH="1">
            <a:off x="1970902" y="6404107"/>
            <a:ext cx="5182375"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6" name="テキスト ボックス 55"/>
          <p:cNvSpPr txBox="1"/>
          <p:nvPr/>
        </p:nvSpPr>
        <p:spPr>
          <a:xfrm>
            <a:off x="3677901" y="6227152"/>
            <a:ext cx="3057247" cy="307777"/>
          </a:xfrm>
          <a:prstGeom prst="rect">
            <a:avLst/>
          </a:prstGeom>
          <a:solidFill>
            <a:schemeClr val="bg1"/>
          </a:solidFill>
          <a:effectLst/>
        </p:spPr>
        <p:txBody>
          <a:bodyPr vert="horz" wrap="none" rtlCol="0">
            <a:spAutoFit/>
          </a:bodyPr>
          <a:lstStyle/>
          <a:p>
            <a:pPr algn="ctr"/>
            <a:r>
              <a:rPr kumimoji="1" lang="ja-JP" altLang="en-US" sz="1400" dirty="0">
                <a:solidFill>
                  <a:srgbClr val="FF8000"/>
                </a:solidFill>
                <a:latin typeface="Hiragino Kaku Gothic Pro W6" charset="-128"/>
                <a:ea typeface="Hiragino Kaku Gothic Pro W6" charset="-128"/>
                <a:cs typeface="Hiragino Kaku Gothic Pro W6" charset="-128"/>
              </a:rPr>
              <a:t>ビジネスの成果に直接・迅速に貢献</a:t>
            </a:r>
          </a:p>
        </p:txBody>
      </p:sp>
      <p:sp>
        <p:nvSpPr>
          <p:cNvPr id="7" name="テキスト ボックス 6"/>
          <p:cNvSpPr txBox="1"/>
          <p:nvPr/>
        </p:nvSpPr>
        <p:spPr>
          <a:xfrm>
            <a:off x="1540015" y="1490847"/>
            <a:ext cx="430887" cy="2964914"/>
          </a:xfrm>
          <a:prstGeom prst="rect">
            <a:avLst/>
          </a:prstGeom>
          <a:solidFill>
            <a:schemeClr val="bg1"/>
          </a:solidFill>
          <a:effectLst/>
        </p:spPr>
        <p:txBody>
          <a:bodyPr vert="eaVert" wrap="none" rtlCol="0">
            <a:spAutoFit/>
          </a:bodyPr>
          <a:lstStyle/>
          <a:p>
            <a:r>
              <a:rPr lang="ja-JP" altLang="en-US" sz="1600" dirty="0">
                <a:solidFill>
                  <a:srgbClr val="FF8000"/>
                </a:solidFill>
                <a:latin typeface="Hiragino Kaku Gothic Pro W6" charset="-128"/>
                <a:ea typeface="Hiragino Kaku Gothic Pro W6" charset="-128"/>
                <a:cs typeface="Hiragino Kaku Gothic Pro W6" charset="-128"/>
              </a:rPr>
              <a:t>ＩＴとビジネスの一体化を推進</a:t>
            </a:r>
            <a:endParaRPr kumimoji="1" lang="ja-JP" altLang="en-US" sz="1600" dirty="0">
              <a:solidFill>
                <a:srgbClr val="FF8000"/>
              </a:solidFill>
              <a:latin typeface="Hiragino Kaku Gothic Pro W6" charset="-128"/>
              <a:ea typeface="Hiragino Kaku Gothic Pro W6" charset="-128"/>
              <a:cs typeface="Hiragino Kaku Gothic Pro W6" charset="-128"/>
            </a:endParaRPr>
          </a:p>
        </p:txBody>
      </p:sp>
      <p:sp>
        <p:nvSpPr>
          <p:cNvPr id="14" name="テキスト ボックス 13"/>
          <p:cNvSpPr txBox="1"/>
          <p:nvPr/>
        </p:nvSpPr>
        <p:spPr>
          <a:xfrm>
            <a:off x="3660037" y="845812"/>
            <a:ext cx="1345240" cy="584775"/>
          </a:xfrm>
          <a:prstGeom prst="rect">
            <a:avLst/>
          </a:prstGeom>
          <a:noFill/>
        </p:spPr>
        <p:txBody>
          <a:bodyPr wrap="none" rtlCol="0">
            <a:spAutoFit/>
          </a:bodyPr>
          <a:lstStyle/>
          <a:p>
            <a:pPr algn="ctr"/>
            <a:r>
              <a:rPr kumimoji="1" lang="ja-JP" altLang="en-US" sz="1600" dirty="0">
                <a:solidFill>
                  <a:schemeClr val="accent6">
                    <a:lumMod val="75000"/>
                  </a:schemeClr>
                </a:solidFill>
                <a:effectLst>
                  <a:outerShdw blurRad="50800" dist="38100" dir="2700000" algn="tl" rotWithShape="0">
                    <a:prstClr val="black">
                      <a:alpha val="40000"/>
                    </a:prstClr>
                  </a:outerShdw>
                </a:effectLst>
              </a:rPr>
              <a:t>共創</a:t>
            </a:r>
            <a:endParaRPr kumimoji="1" lang="en-US" altLang="ja-JP" sz="1600" dirty="0">
              <a:solidFill>
                <a:schemeClr val="accent6">
                  <a:lumMod val="75000"/>
                </a:schemeClr>
              </a:solidFill>
              <a:effectLst>
                <a:outerShdw blurRad="50800" dist="38100" dir="2700000" algn="tl" rotWithShape="0">
                  <a:prstClr val="black">
                    <a:alpha val="40000"/>
                  </a:prstClr>
                </a:outerShdw>
              </a:effectLst>
            </a:endParaRPr>
          </a:p>
          <a:p>
            <a:pPr algn="ctr"/>
            <a:r>
              <a:rPr lang="ja-JP" altLang="en-US" sz="1600" dirty="0">
                <a:solidFill>
                  <a:schemeClr val="accent6">
                    <a:lumMod val="75000"/>
                  </a:schemeClr>
                </a:solidFill>
                <a:effectLst>
                  <a:outerShdw blurRad="50800" dist="38100" dir="2700000" algn="tl" rotWithShape="0">
                    <a:prstClr val="black">
                      <a:alpha val="40000"/>
                    </a:prstClr>
                  </a:outerShdw>
                </a:effectLst>
              </a:rPr>
              <a:t>デザイン思考</a:t>
            </a:r>
            <a:endParaRPr kumimoji="1" lang="ja-JP" altLang="en-US" sz="1600" dirty="0">
              <a:solidFill>
                <a:schemeClr val="accent6">
                  <a:lumMod val="75000"/>
                </a:schemeClr>
              </a:solidFill>
              <a:effectLst>
                <a:outerShdw blurRad="50800" dist="38100" dir="2700000" algn="tl" rotWithShape="0">
                  <a:prstClr val="black">
                    <a:alpha val="40000"/>
                  </a:prstClr>
                </a:outerShdw>
              </a:effectLst>
            </a:endParaRPr>
          </a:p>
        </p:txBody>
      </p:sp>
      <p:sp>
        <p:nvSpPr>
          <p:cNvPr id="35" name="テキスト ボックス 34"/>
          <p:cNvSpPr txBox="1"/>
          <p:nvPr/>
        </p:nvSpPr>
        <p:spPr>
          <a:xfrm>
            <a:off x="6630496" y="2874194"/>
            <a:ext cx="677108" cy="1919756"/>
          </a:xfrm>
          <a:prstGeom prst="rect">
            <a:avLst/>
          </a:prstGeom>
          <a:noFill/>
        </p:spPr>
        <p:txBody>
          <a:bodyPr vert="eaVert" wrap="none" rtlCol="0">
            <a:spAutoFit/>
          </a:bodyPr>
          <a:lstStyle/>
          <a:p>
            <a:pPr algn="ctr"/>
            <a:r>
              <a:rPr lang="ja-JP" altLang="en-US" sz="1600" dirty="0">
                <a:solidFill>
                  <a:schemeClr val="accent6">
                    <a:lumMod val="75000"/>
                  </a:schemeClr>
                </a:solidFill>
                <a:effectLst>
                  <a:outerShdw blurRad="50800" dist="38100" dir="2700000" algn="tl" rotWithShape="0">
                    <a:prstClr val="black">
                      <a:alpha val="40000"/>
                    </a:prstClr>
                  </a:outerShdw>
                </a:effectLst>
              </a:rPr>
              <a:t>働き方改革</a:t>
            </a:r>
          </a:p>
          <a:p>
            <a:pPr algn="ctr"/>
            <a:r>
              <a:rPr kumimoji="1" lang="ja-JP" altLang="en-US" sz="1600" dirty="0">
                <a:solidFill>
                  <a:schemeClr val="accent6">
                    <a:lumMod val="75000"/>
                  </a:schemeClr>
                </a:solidFill>
                <a:effectLst>
                  <a:outerShdw blurRad="50800" dist="38100" dir="2700000" algn="tl" rotWithShape="0">
                    <a:prstClr val="black">
                      <a:alpha val="40000"/>
                    </a:prstClr>
                  </a:outerShdw>
                </a:effectLst>
              </a:rPr>
              <a:t>業績評価基準の変更</a:t>
            </a:r>
            <a:endParaRPr kumimoji="1" lang="en-US" altLang="ja-JP" sz="1600" dirty="0">
              <a:solidFill>
                <a:schemeClr val="accent6">
                  <a:lumMod val="75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096345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chemeClr val="bg1"/>
                </a:solidFill>
                <a:latin typeface="Arial" pitchFamily="34" charset="0"/>
                <a:ea typeface="HGP創英角ｺﾞｼｯｸUB" pitchFamily="50" charset="-128"/>
                <a:cs typeface="Arial" pitchFamily="34" charset="0"/>
              </a:rPr>
              <a:t>求められるスキルの転換</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4021558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a:t>IT</a:t>
            </a:r>
            <a:r>
              <a:rPr kumimoji="1" lang="ja-JP" altLang="en-US" dirty="0"/>
              <a:t>との正しい付き合い方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思想としての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仕組みとしての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道具としての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a:solidFill>
                  <a:schemeClr val="bg1"/>
                </a:solidFill>
                <a:latin typeface="Meiryo" charset="-128"/>
                <a:ea typeface="Meiryo" charset="-128"/>
                <a:cs typeface="Meiryo" charset="-128"/>
              </a:rPr>
              <a:t>ビジネス</a:t>
            </a:r>
            <a:endParaRPr kumimoji="1" lang="en-US" altLang="ja-JP" sz="36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grpSp>
        <p:nvGrpSpPr>
          <p:cNvPr id="10" name="図形グループ 9"/>
          <p:cNvGrpSpPr/>
          <p:nvPr/>
        </p:nvGrpSpPr>
        <p:grpSpPr>
          <a:xfrm>
            <a:off x="871206" y="1123606"/>
            <a:ext cx="370648" cy="79050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p:cNvSpPr txBox="1"/>
          <p:nvPr/>
        </p:nvSpPr>
        <p:spPr>
          <a:xfrm>
            <a:off x="791023" y="1914113"/>
            <a:ext cx="1107996" cy="338554"/>
          </a:xfrm>
          <a:prstGeom prst="rect">
            <a:avLst/>
          </a:prstGeom>
          <a:noFill/>
        </p:spPr>
        <p:txBody>
          <a:bodyPr wrap="none" rtlCol="0">
            <a:spAutoFit/>
          </a:bodyPr>
          <a:lstStyle/>
          <a:p>
            <a:r>
              <a:rPr kumimoji="1" lang="ja-JP" altLang="en-US" sz="800" b="1" dirty="0">
                <a:solidFill>
                  <a:srgbClr val="002060"/>
                </a:solidFill>
                <a:latin typeface="Meiryo" charset="-128"/>
                <a:ea typeface="Meiryo" charset="-128"/>
                <a:cs typeface="Meiryo" charset="-128"/>
              </a:rPr>
              <a:t>ビジネス</a:t>
            </a:r>
            <a:endParaRPr lang="en-US" altLang="ja-JP" sz="800" b="1" dirty="0">
              <a:solidFill>
                <a:srgbClr val="002060"/>
              </a:solidFill>
              <a:latin typeface="Meiryo" charset="-128"/>
              <a:ea typeface="Meiryo" charset="-128"/>
              <a:cs typeface="Meiryo" charset="-128"/>
            </a:endParaRPr>
          </a:p>
          <a:p>
            <a:r>
              <a:rPr kumimoji="1" lang="ja-JP" altLang="en-US" sz="800" b="1" dirty="0">
                <a:solidFill>
                  <a:srgbClr val="002060"/>
                </a:solidFill>
                <a:latin typeface="Meiryo" charset="-128"/>
                <a:ea typeface="Meiryo" charset="-128"/>
                <a:cs typeface="Meiryo" charset="-128"/>
              </a:rPr>
              <a:t>プロフェッショナル</a:t>
            </a:r>
          </a:p>
        </p:txBody>
      </p:sp>
      <p:sp>
        <p:nvSpPr>
          <p:cNvPr id="18" name="環状矢印 17"/>
          <p:cNvSpPr/>
          <p:nvPr/>
        </p:nvSpPr>
        <p:spPr>
          <a:xfrm>
            <a:off x="33924" y="1129704"/>
            <a:ext cx="2622194" cy="1978136"/>
          </a:xfrm>
          <a:prstGeom prst="circularArrow">
            <a:avLst>
              <a:gd name="adj1" fmla="val 12500"/>
              <a:gd name="adj2" fmla="val 1142319"/>
              <a:gd name="adj3" fmla="val 20457681"/>
              <a:gd name="adj4" fmla="val 16232524"/>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図形グループ 13"/>
          <p:cNvGrpSpPr/>
          <p:nvPr/>
        </p:nvGrpSpPr>
        <p:grpSpPr>
          <a:xfrm>
            <a:off x="7909207" y="5517232"/>
            <a:ext cx="370648" cy="790507"/>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7160203" y="5264129"/>
            <a:ext cx="1228221" cy="215444"/>
          </a:xfrm>
          <a:prstGeom prst="rect">
            <a:avLst/>
          </a:prstGeom>
          <a:noFill/>
        </p:spPr>
        <p:txBody>
          <a:bodyPr wrap="none" rtlCol="0">
            <a:spAutoFit/>
          </a:bodyPr>
          <a:lstStyle/>
          <a:p>
            <a:pPr algn="r"/>
            <a:r>
              <a:rPr kumimoji="1" lang="en-US" altLang="ja-JP" sz="800" b="1" dirty="0">
                <a:solidFill>
                  <a:srgbClr val="002060"/>
                </a:solidFill>
                <a:latin typeface="Meiryo" charset="-128"/>
                <a:ea typeface="Meiryo" charset="-128"/>
                <a:cs typeface="Meiryo" charset="-128"/>
              </a:rPr>
              <a:t>IT</a:t>
            </a:r>
            <a:r>
              <a:rPr kumimoji="1" lang="ja-JP" altLang="en-US" sz="800" b="1" dirty="0">
                <a:solidFill>
                  <a:srgbClr val="002060"/>
                </a:solidFill>
                <a:latin typeface="Meiryo" charset="-128"/>
                <a:ea typeface="Meiryo" charset="-128"/>
                <a:cs typeface="Meiryo" charset="-128"/>
              </a:rPr>
              <a:t>プロフェッショナル</a:t>
            </a:r>
          </a:p>
        </p:txBody>
      </p:sp>
      <p:sp>
        <p:nvSpPr>
          <p:cNvPr id="19" name="環状矢印 18"/>
          <p:cNvSpPr/>
          <p:nvPr/>
        </p:nvSpPr>
        <p:spPr>
          <a:xfrm rot="10800000">
            <a:off x="6468649" y="4330497"/>
            <a:ext cx="2622194" cy="1978136"/>
          </a:xfrm>
          <a:prstGeom prst="circularArrow">
            <a:avLst>
              <a:gd name="adj1" fmla="val 12500"/>
              <a:gd name="adj2" fmla="val 1142319"/>
              <a:gd name="adj3" fmla="val 20457681"/>
              <a:gd name="adj4" fmla="val 1620785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55431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ローチャート: 手作業 37"/>
          <p:cNvSpPr/>
          <p:nvPr/>
        </p:nvSpPr>
        <p:spPr>
          <a:xfrm rot="5400000">
            <a:off x="5049796" y="3420850"/>
            <a:ext cx="4127893" cy="6414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405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759 w 10000"/>
              <a:gd name="connsiteY2" fmla="*/ 10000 h 10000"/>
              <a:gd name="connsiteX3" fmla="*/ 3405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6759" y="10000"/>
                </a:lnTo>
                <a:lnTo>
                  <a:pt x="3405" y="10000"/>
                </a:lnTo>
                <a:lnTo>
                  <a:pt x="0" y="0"/>
                </a:lnTo>
                <a:close/>
              </a:path>
            </a:pathLst>
          </a:custGeom>
          <a:gradFill flip="none" rotWithShape="1">
            <a:gsLst>
              <a:gs pos="0">
                <a:schemeClr val="accent6">
                  <a:lumMod val="75000"/>
                </a:schemeClr>
              </a:gs>
              <a:gs pos="50000">
                <a:schemeClr val="accent6">
                  <a:lumMod val="60000"/>
                  <a:lumOff val="40000"/>
                </a:schemeClr>
              </a:gs>
              <a:gs pos="100000">
                <a:schemeClr val="bg1"/>
              </a:gs>
            </a:gsLst>
            <a:lin ang="162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a:t>商品としての</a:t>
            </a:r>
            <a:r>
              <a:rPr kumimoji="1" lang="en-US" altLang="ja-JP" dirty="0"/>
              <a:t>IT</a:t>
            </a:r>
            <a:r>
              <a:rPr kumimoji="1" lang="ja-JP" altLang="en-US" dirty="0"/>
              <a:t>の作り方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5" name="正方形/長方形 4"/>
          <p:cNvSpPr/>
          <p:nvPr/>
        </p:nvSpPr>
        <p:spPr>
          <a:xfrm>
            <a:off x="456324" y="1700808"/>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思想としての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ビジネスの変革と創造</a:t>
            </a:r>
            <a:endParaRPr lang="en-US" altLang="ja-JP" sz="12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56324" y="3076773"/>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FFFF"/>
                </a:solidFill>
                <a:latin typeface="Meiryo" charset="-128"/>
                <a:ea typeface="Meiryo" charset="-128"/>
                <a:cs typeface="Meiryo" charset="-128"/>
              </a:rPr>
              <a:t>　仕組みとしての</a:t>
            </a:r>
            <a:r>
              <a:rPr kumimoji="1" lang="en-US" altLang="ja-JP" sz="2000" b="1" dirty="0">
                <a:solidFill>
                  <a:srgbClr val="FFFFFF"/>
                </a:solidFill>
                <a:latin typeface="Meiryo" charset="-128"/>
                <a:ea typeface="Meiryo" charset="-128"/>
                <a:cs typeface="Meiryo" charset="-128"/>
              </a:rPr>
              <a:t>IT</a:t>
            </a:r>
          </a:p>
          <a:p>
            <a:r>
              <a:rPr lang="ja-JP" altLang="en-US" sz="1200" dirty="0">
                <a:solidFill>
                  <a:srgbClr val="FFFFFF"/>
                </a:solidFill>
                <a:latin typeface="Meiryo" charset="-128"/>
                <a:ea typeface="Meiryo" charset="-128"/>
                <a:cs typeface="Meiryo" charset="-128"/>
              </a:rPr>
              <a:t>　　業務プロセスの効率化と実践</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6324" y="4452738"/>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400" b="1" dirty="0">
              <a:solidFill>
                <a:srgbClr val="FFFFFF"/>
              </a:solidFill>
              <a:latin typeface="Meiryo" charset="-128"/>
              <a:ea typeface="Meiryo" charset="-128"/>
              <a:cs typeface="Meiryo" charset="-128"/>
            </a:endParaRPr>
          </a:p>
          <a:p>
            <a:pPr algn="ctr"/>
            <a:r>
              <a:rPr kumimoji="1" lang="ja-JP" altLang="en-US" sz="2000" b="1" dirty="0">
                <a:solidFill>
                  <a:srgbClr val="FFFFFF"/>
                </a:solidFill>
                <a:latin typeface="Meiryo" charset="-128"/>
                <a:ea typeface="Meiryo" charset="-128"/>
                <a:cs typeface="Meiryo" charset="-128"/>
              </a:rPr>
              <a:t>道具としての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利便性の向上と多様性の許容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632727" y="3076772"/>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400" dirty="0">
                <a:solidFill>
                  <a:srgbClr val="FFFFFF"/>
                </a:solidFill>
                <a:latin typeface="Meiryo" charset="-128"/>
                <a:ea typeface="Meiryo" charset="-128"/>
                <a:cs typeface="Meiryo" charset="-128"/>
              </a:rPr>
              <a:t>収益拡大とビジネスの成長</a:t>
            </a:r>
            <a:endParaRPr kumimoji="1" lang="ja-JP" altLang="en-US" sz="1400" dirty="0">
              <a:solidFill>
                <a:srgbClr val="FFFFFF"/>
              </a:solidFill>
              <a:latin typeface="Meiryo" charset="-128"/>
              <a:ea typeface="Meiryo" charset="-128"/>
              <a:cs typeface="Meiryo" charset="-128"/>
            </a:endParaRPr>
          </a:p>
        </p:txBody>
      </p:sp>
      <p:sp>
        <p:nvSpPr>
          <p:cNvPr id="4" name="下矢印 3"/>
          <p:cNvSpPr/>
          <p:nvPr/>
        </p:nvSpPr>
        <p:spPr>
          <a:xfrm>
            <a:off x="5007542" y="2940602"/>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483178" y="3555201"/>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007542" y="4145863"/>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96939" y="2687125"/>
            <a:ext cx="1415772"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ビジネス・モデル</a:t>
            </a:r>
          </a:p>
        </p:txBody>
      </p:sp>
      <p:sp>
        <p:nvSpPr>
          <p:cNvPr id="28" name="テキスト ボックス 27"/>
          <p:cNvSpPr txBox="1"/>
          <p:nvPr/>
        </p:nvSpPr>
        <p:spPr>
          <a:xfrm>
            <a:off x="4274158" y="4609587"/>
            <a:ext cx="1877438"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使い勝手や見栄えの良さ</a:t>
            </a:r>
          </a:p>
        </p:txBody>
      </p:sp>
      <p:sp>
        <p:nvSpPr>
          <p:cNvPr id="29" name="テキスト ボックス 28"/>
          <p:cNvSpPr txBox="1"/>
          <p:nvPr/>
        </p:nvSpPr>
        <p:spPr>
          <a:xfrm>
            <a:off x="3204301" y="3101055"/>
            <a:ext cx="346249" cy="1304203"/>
          </a:xfrm>
          <a:prstGeom prst="rect">
            <a:avLst/>
          </a:prstGeom>
          <a:noFill/>
        </p:spPr>
        <p:txBody>
          <a:bodyPr vert="eaVert" wrap="none" rtlCol="0">
            <a:spAutoFit/>
          </a:bodyPr>
          <a:lstStyle/>
          <a:p>
            <a:r>
              <a:rPr kumimoji="1" lang="ja-JP" altLang="en-US" sz="1050" b="1" dirty="0">
                <a:solidFill>
                  <a:schemeClr val="bg1"/>
                </a:solidFill>
                <a:latin typeface="Meiryo" charset="-128"/>
                <a:ea typeface="Meiryo" charset="-128"/>
                <a:cs typeface="Meiryo" charset="-128"/>
              </a:rPr>
              <a:t>ビジネス・プロセス</a:t>
            </a:r>
          </a:p>
        </p:txBody>
      </p:sp>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043" y="1797668"/>
            <a:ext cx="994290" cy="207897"/>
          </a:xfrm>
          <a:prstGeom prst="rect">
            <a:avLst/>
          </a:prstGeom>
        </p:spPr>
      </p:pic>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476" y="2273517"/>
            <a:ext cx="994289" cy="311845"/>
          </a:xfrm>
          <a:prstGeom prst="rect">
            <a:avLst/>
          </a:prstGeom>
        </p:spPr>
      </p:pic>
      <p:pic>
        <p:nvPicPr>
          <p:cNvPr id="32" name="図 3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6043" y="3409202"/>
            <a:ext cx="1102547" cy="293339"/>
          </a:xfrm>
          <a:prstGeom prst="rect">
            <a:avLst/>
          </a:prstGeom>
        </p:spPr>
      </p:pic>
      <p:pic>
        <p:nvPicPr>
          <p:cNvPr id="33" name="図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6043" y="2820708"/>
            <a:ext cx="1025403" cy="310825"/>
          </a:xfrm>
          <a:prstGeom prst="rect">
            <a:avLst/>
          </a:prstGeom>
        </p:spPr>
      </p:pic>
      <p:pic>
        <p:nvPicPr>
          <p:cNvPr id="34" name="図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9476" y="3671440"/>
            <a:ext cx="1102547" cy="826911"/>
          </a:xfrm>
          <a:prstGeom prst="rect">
            <a:avLst/>
          </a:prstGeom>
        </p:spPr>
      </p:pic>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6655" y="4467250"/>
            <a:ext cx="1061935" cy="342985"/>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6655" y="5038258"/>
            <a:ext cx="1061935" cy="619986"/>
          </a:xfrm>
          <a:prstGeom prst="rect">
            <a:avLst/>
          </a:prstGeom>
        </p:spPr>
      </p:pic>
    </p:spTree>
    <p:extLst>
      <p:ext uri="{BB962C8B-B14F-4D97-AF65-F5344CB8AC3E}">
        <p14:creationId xmlns:p14="http://schemas.microsoft.com/office/powerpoint/2010/main" val="252601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「道具としての</a:t>
            </a:r>
            <a:r>
              <a:rPr lang="en-US" altLang="ja-JP" dirty="0"/>
              <a:t>IT</a:t>
            </a:r>
            <a:r>
              <a:rPr lang="ja-JP" altLang="en-US" dirty="0"/>
              <a:t>」から「思想としての</a:t>
            </a:r>
            <a:r>
              <a:rPr lang="en-US" altLang="ja-JP" dirty="0"/>
              <a:t>IT</a:t>
            </a:r>
            <a:r>
              <a:rPr lang="ja-JP" altLang="en-US" dirty="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道具としての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仕組みとしての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思想としての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642480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p:tgtEl>
                                          <p:spTgt spid="43"/>
                                        </p:tgtEl>
                                        <p:attrNameLst>
                                          <p:attrName>ppt_x</p:attrName>
                                        </p:attrNameLst>
                                      </p:cBhvr>
                                      <p:tavLst>
                                        <p:tav tm="0">
                                          <p:val>
                                            <p:strVal val="#ppt_x-#ppt_w*1.125000"/>
                                          </p:val>
                                        </p:tav>
                                        <p:tav tm="100000">
                                          <p:val>
                                            <p:strVal val="#ppt_x"/>
                                          </p:val>
                                        </p:tav>
                                      </p:tavLst>
                                    </p:anim>
                                    <p:animEffect transition="in" filter="wipe(righ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p:tgtEl>
                                          <p:spTgt spid="44"/>
                                        </p:tgtEl>
                                        <p:attrNameLst>
                                          <p:attrName>ppt_x</p:attrName>
                                        </p:attrNameLst>
                                      </p:cBhvr>
                                      <p:tavLst>
                                        <p:tav tm="0">
                                          <p:val>
                                            <p:strVal val="#ppt_x-#ppt_w*1.125000"/>
                                          </p:val>
                                        </p:tav>
                                        <p:tav tm="100000">
                                          <p:val>
                                            <p:strVal val="#ppt_x"/>
                                          </p:val>
                                        </p:tav>
                                      </p:tavLst>
                                    </p:anim>
                                    <p:animEffect transition="in" filter="wipe(right)">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ビジネスのデジタル化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25" name="正方形/長方形 24"/>
          <p:cNvSpPr/>
          <p:nvPr/>
        </p:nvSpPr>
        <p:spPr>
          <a:xfrm>
            <a:off x="309281" y="5413247"/>
            <a:ext cx="5635907" cy="90700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SoR</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Record</a:t>
            </a:r>
          </a:p>
          <a:p>
            <a:pPr algn="ctr"/>
            <a:r>
              <a:rPr kumimoji="1" lang="ja-JP" altLang="en-US" sz="1400" dirty="0">
                <a:solidFill>
                  <a:srgbClr val="FFFFFF"/>
                </a:solidFill>
                <a:latin typeface="Meiryo" charset="-128"/>
                <a:ea typeface="Meiryo" charset="-128"/>
                <a:cs typeface="Meiryo" charset="-128"/>
              </a:rPr>
              <a:t>結果を処理するシステム</a:t>
            </a:r>
          </a:p>
        </p:txBody>
      </p:sp>
      <p:sp>
        <p:nvSpPr>
          <p:cNvPr id="26" name="正方形/長方形 25"/>
          <p:cNvSpPr/>
          <p:nvPr/>
        </p:nvSpPr>
        <p:spPr>
          <a:xfrm>
            <a:off x="6085809" y="5428472"/>
            <a:ext cx="2743199" cy="9070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SoE</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Engagement</a:t>
            </a:r>
          </a:p>
          <a:p>
            <a:pPr algn="ctr"/>
            <a:r>
              <a:rPr kumimoji="1" lang="ja-JP" altLang="en-US" sz="1400" dirty="0">
                <a:solidFill>
                  <a:srgbClr val="FFFFFF"/>
                </a:solidFill>
                <a:latin typeface="Meiryo" charset="-128"/>
                <a:ea typeface="Meiryo" charset="-128"/>
                <a:cs typeface="Meiryo" charset="-128"/>
              </a:rPr>
              <a:t>結果を創出するシステム</a:t>
            </a:r>
          </a:p>
        </p:txBody>
      </p:sp>
      <p:grpSp>
        <p:nvGrpSpPr>
          <p:cNvPr id="6" name="図形グループ 5"/>
          <p:cNvGrpSpPr/>
          <p:nvPr/>
        </p:nvGrpSpPr>
        <p:grpSpPr>
          <a:xfrm>
            <a:off x="5581497" y="5830860"/>
            <a:ext cx="863193" cy="744244"/>
            <a:chOff x="5581497" y="5830860"/>
            <a:chExt cx="863193" cy="744244"/>
          </a:xfrm>
        </p:grpSpPr>
        <p:sp>
          <p:nvSpPr>
            <p:cNvPr id="28" name="星 32 27"/>
            <p:cNvSpPr/>
            <p:nvPr/>
          </p:nvSpPr>
          <p:spPr>
            <a:xfrm>
              <a:off x="5581497" y="5830860"/>
              <a:ext cx="863193" cy="744244"/>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5741223" y="5932070"/>
              <a:ext cx="543739" cy="523220"/>
            </a:xfrm>
            <a:prstGeom prst="rect">
              <a:avLst/>
            </a:prstGeom>
            <a:noFill/>
          </p:spPr>
          <p:txBody>
            <a:bodyPr wrap="none" rtlCol="0">
              <a:spAutoFit/>
            </a:bodyPr>
            <a:lstStyle/>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文化</a:t>
              </a:r>
              <a:endParaRPr kumimoji="1" lang="en-US" altLang="ja-JP"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対立</a:t>
              </a:r>
            </a:p>
          </p:txBody>
        </p:sp>
      </p:grpSp>
    </p:spTree>
    <p:extLst>
      <p:ext uri="{BB962C8B-B14F-4D97-AF65-F5344CB8AC3E}">
        <p14:creationId xmlns:p14="http://schemas.microsoft.com/office/powerpoint/2010/main" val="117106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a:t>ビジネス価値と文化の違い</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HGSSoeiKakugothicUB" charset="-128"/>
                <a:ea typeface="HGSSoeiKakugothicUB" charset="-128"/>
                <a:cs typeface="HGSSoeiKakugothicUB" charset="-128"/>
              </a:rPr>
              <a:t>ユーザー部門の</a:t>
            </a:r>
            <a:r>
              <a:rPr lang="en-US" altLang="ja-JP" sz="1600" dirty="0">
                <a:solidFill>
                  <a:srgbClr val="FFFFFF"/>
                </a:solidFill>
                <a:latin typeface="HGSSoeiKakugothicUB" charset="-128"/>
                <a:ea typeface="HGSSoeiKakugothicUB" charset="-128"/>
                <a:cs typeface="HGSSoeiKakugothicUB" charset="-128"/>
              </a:rPr>
              <a:t>IT</a:t>
            </a:r>
            <a:r>
              <a:rPr lang="ja-JP" altLang="en-US" sz="1600" dirty="0">
                <a:solidFill>
                  <a:srgbClr val="FFFFFF"/>
                </a:solidFill>
                <a:latin typeface="HGSSoeiKakugothicUB" charset="-128"/>
                <a:ea typeface="HGSSoeiKakugothicUB" charset="-128"/>
                <a:cs typeface="HGSSoeiKakugothicUB" charset="-128"/>
              </a:rPr>
              <a:t>への</a:t>
            </a:r>
            <a:r>
              <a:rPr kumimoji="1" lang="ja-JP" altLang="en-US" sz="1600" dirty="0">
                <a:solidFill>
                  <a:srgbClr val="FFFFFF"/>
                </a:solidFill>
                <a:latin typeface="HGSSoeiKakugothicUB" charset="-128"/>
                <a:ea typeface="HGSSoeiKakugothicUB" charset="-128"/>
                <a:cs typeface="HGSSoeiKakugothicUB" charset="-128"/>
              </a:rPr>
              <a:t>期待の変化</a:t>
            </a:r>
          </a:p>
        </p:txBody>
      </p:sp>
      <p:sp>
        <p:nvSpPr>
          <p:cNvPr id="7" name="テキスト ボックス 6"/>
          <p:cNvSpPr txBox="1"/>
          <p:nvPr/>
        </p:nvSpPr>
        <p:spPr>
          <a:xfrm>
            <a:off x="409904" y="1758123"/>
            <a:ext cx="5407249" cy="369332"/>
          </a:xfrm>
          <a:prstGeom prst="rect">
            <a:avLst/>
          </a:prstGeom>
          <a:noFill/>
        </p:spPr>
        <p:txBody>
          <a:bodyPr wrap="none" rtlCol="0">
            <a:spAutoFit/>
          </a:bodyPr>
          <a:lstStyle/>
          <a:p>
            <a:r>
              <a:rPr lang="ja-JP" altLang="en-US" sz="1400" dirty="0">
                <a:solidFill>
                  <a:schemeClr val="bg1"/>
                </a:solidFill>
                <a:latin typeface="Meiryo" charset="-128"/>
                <a:ea typeface="Meiryo" charset="-128"/>
                <a:cs typeface="Meiryo" charset="-128"/>
              </a:rPr>
              <a:t>顧客に製品やサービスを</a:t>
            </a:r>
            <a:r>
              <a:rPr lang="ja-JP" altLang="en-US" b="1" dirty="0">
                <a:solidFill>
                  <a:schemeClr val="bg1"/>
                </a:solidFill>
                <a:latin typeface="Meiryo" charset="-128"/>
                <a:ea typeface="Meiryo" charset="-128"/>
                <a:cs typeface="Meiryo" charset="-128"/>
              </a:rPr>
              <a:t>“いかに買ってもらうか”を狙う</a:t>
            </a:r>
            <a:endParaRPr lang="ja-JP" altLang="en-US" dirty="0">
              <a:solidFill>
                <a:schemeClr val="bg1"/>
              </a:solidFill>
              <a:latin typeface="Meiryo" charset="-128"/>
              <a:ea typeface="Meiryo" charset="-128"/>
              <a:cs typeface="Meiryo" charset="-128"/>
            </a:endParaRPr>
          </a:p>
        </p:txBody>
      </p:sp>
      <p:sp>
        <p:nvSpPr>
          <p:cNvPr id="8" name="テキスト ボックス 7"/>
          <p:cNvSpPr txBox="1"/>
          <p:nvPr/>
        </p:nvSpPr>
        <p:spPr>
          <a:xfrm>
            <a:off x="2999233" y="5631452"/>
            <a:ext cx="5695376" cy="369332"/>
          </a:xfrm>
          <a:prstGeom prst="rect">
            <a:avLst/>
          </a:prstGeom>
          <a:noFill/>
        </p:spPr>
        <p:txBody>
          <a:bodyPr wrap="square" rtlCol="0">
            <a:spAutoFit/>
          </a:bodyPr>
          <a:lstStyle/>
          <a:p>
            <a:pPr algn="r"/>
            <a:r>
              <a:rPr lang="ja-JP" altLang="en-US" sz="1400" dirty="0">
                <a:solidFill>
                  <a:schemeClr val="bg1"/>
                </a:solidFill>
                <a:latin typeface="Meiryo" charset="-128"/>
                <a:ea typeface="Meiryo" charset="-128"/>
                <a:cs typeface="Meiryo" charset="-128"/>
              </a:rPr>
              <a:t>顧客が製品やサービスを</a:t>
            </a:r>
            <a:r>
              <a:rPr lang="ja-JP" altLang="en-US" b="1" dirty="0">
                <a:solidFill>
                  <a:schemeClr val="bg1"/>
                </a:solidFill>
                <a:latin typeface="Meiryo" charset="-128"/>
                <a:ea typeface="Meiryo" charset="-128"/>
                <a:cs typeface="Meiryo" charset="-128"/>
              </a:rPr>
              <a:t>“買ってから”を処理、格納する</a:t>
            </a:r>
            <a:endParaRPr kumimoji="1" lang="ja-JP" altLang="en-US" sz="1400" dirty="0">
              <a:solidFill>
                <a:schemeClr val="bg1"/>
              </a:solidFill>
              <a:latin typeface="Meiryo" charset="-128"/>
              <a:ea typeface="Meiryo" charset="-128"/>
              <a:cs typeface="Meiryo" charset="-128"/>
            </a:endParaRPr>
          </a:p>
        </p:txBody>
      </p:sp>
      <p:sp>
        <p:nvSpPr>
          <p:cNvPr id="10" name="テキスト ボックス 9"/>
          <p:cNvSpPr txBox="1"/>
          <p:nvPr/>
        </p:nvSpPr>
        <p:spPr>
          <a:xfrm>
            <a:off x="480595" y="3571797"/>
            <a:ext cx="2518638" cy="523220"/>
          </a:xfrm>
          <a:prstGeom prst="rect">
            <a:avLst/>
          </a:prstGeom>
          <a:noFill/>
        </p:spPr>
        <p:txBody>
          <a:bodyPr wrap="none" rtlCol="0">
            <a:spAutoFit/>
          </a:bodyPr>
          <a:lstStyle/>
          <a:p>
            <a:pPr marL="171450" indent="-171450">
              <a:buFont typeface="Wingdings" charset="2"/>
              <a:buChar char="Ø"/>
            </a:pPr>
            <a:r>
              <a:rPr lang="ja-JP" altLang="en-US" sz="1400" b="1" dirty="0">
                <a:solidFill>
                  <a:schemeClr val="bg1"/>
                </a:solidFill>
                <a:latin typeface="Meiryo" charset="-128"/>
                <a:ea typeface="Meiryo" charset="-128"/>
                <a:cs typeface="Meiryo" charset="-128"/>
              </a:rPr>
              <a:t>ユーザー部門の要求は明確</a:t>
            </a:r>
            <a:endParaRPr lang="en-US" altLang="ja-JP" sz="1400" b="1" dirty="0">
              <a:solidFill>
                <a:schemeClr val="bg1"/>
              </a:solidFill>
              <a:latin typeface="Meiryo" charset="-128"/>
              <a:ea typeface="Meiryo" charset="-128"/>
              <a:cs typeface="Meiryo" charset="-128"/>
            </a:endParaRPr>
          </a:p>
          <a:p>
            <a:pPr marL="171450" indent="-1714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部門はその要求に応える</a:t>
            </a:r>
          </a:p>
        </p:txBody>
      </p:sp>
      <p:sp>
        <p:nvSpPr>
          <p:cNvPr id="11" name="テキスト ボックス 10"/>
          <p:cNvSpPr txBox="1"/>
          <p:nvPr/>
        </p:nvSpPr>
        <p:spPr>
          <a:xfrm>
            <a:off x="409905" y="2065604"/>
            <a:ext cx="4097224"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：スピード</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6005274" y="5313069"/>
            <a:ext cx="2753113"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：安定性</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3603279" y="2638124"/>
            <a:ext cx="3937697" cy="646331"/>
          </a:xfrm>
          <a:prstGeom prst="rect">
            <a:avLst/>
          </a:prstGeom>
          <a:noFill/>
        </p:spPr>
        <p:txBody>
          <a:bodyPr wrap="square" rtlCol="0">
            <a:spAutoFit/>
          </a:bodyPr>
          <a:lstStyle/>
          <a:p>
            <a:pPr algn="r"/>
            <a:r>
              <a:rPr lang="en-US" altLang="ja-JP" sz="3600" b="1" dirty="0" err="1">
                <a:solidFill>
                  <a:schemeClr val="bg1"/>
                </a:solidFill>
                <a:latin typeface="Meiryo" charset="-128"/>
                <a:ea typeface="Meiryo" charset="-128"/>
                <a:cs typeface="Meiryo" charset="-128"/>
              </a:rPr>
              <a:t>SoE</a:t>
            </a:r>
            <a:r>
              <a:rPr lang="en-US" altLang="ja-JP" sz="3600" b="1" dirty="0">
                <a:solidFill>
                  <a:schemeClr val="bg1"/>
                </a:solidFill>
                <a:latin typeface="Meiryo" charset="-128"/>
                <a:ea typeface="Meiryo" charset="-128"/>
                <a:cs typeface="Meiryo" charset="-128"/>
              </a:rPr>
              <a:t>/</a:t>
            </a:r>
            <a:r>
              <a:rPr lang="ja-JP" altLang="en-US" sz="3600" b="1" dirty="0">
                <a:solidFill>
                  <a:schemeClr val="bg1"/>
                </a:solidFill>
                <a:latin typeface="Meiryo" charset="-128"/>
                <a:ea typeface="Meiryo" charset="-128"/>
                <a:cs typeface="Meiryo" charset="-128"/>
              </a:rPr>
              <a:t>モード</a:t>
            </a:r>
            <a:r>
              <a:rPr lang="en-US" altLang="ja-JP" sz="3600" b="1" dirty="0">
                <a:solidFill>
                  <a:schemeClr val="bg1"/>
                </a:solidFill>
                <a:latin typeface="Meiryo" charset="-128"/>
                <a:ea typeface="Meiryo" charset="-128"/>
                <a:cs typeface="Meiryo" charset="-128"/>
              </a:rPr>
              <a:t>2</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1590765" y="4440221"/>
            <a:ext cx="3528745" cy="646331"/>
          </a:xfrm>
          <a:prstGeom prst="rect">
            <a:avLst/>
          </a:prstGeom>
          <a:noFill/>
        </p:spPr>
        <p:txBody>
          <a:bodyPr wrap="square" rtlCol="0">
            <a:spAutoFit/>
          </a:bodyPr>
          <a:lstStyle/>
          <a:p>
            <a:r>
              <a:rPr lang="en-US" altLang="ja-JP" sz="3600" b="1" dirty="0" err="1">
                <a:solidFill>
                  <a:schemeClr val="bg1"/>
                </a:solidFill>
                <a:latin typeface="Meiryo" charset="-128"/>
                <a:ea typeface="Meiryo" charset="-128"/>
                <a:cs typeface="Meiryo" charset="-128"/>
              </a:rPr>
              <a:t>SoR</a:t>
            </a:r>
            <a:r>
              <a:rPr lang="en-US" altLang="ja-JP" sz="3600" b="1" dirty="0">
                <a:solidFill>
                  <a:schemeClr val="bg1"/>
                </a:solidFill>
                <a:latin typeface="Meiryo" charset="-128"/>
                <a:ea typeface="Meiryo" charset="-128"/>
                <a:cs typeface="Meiryo" charset="-128"/>
              </a:rPr>
              <a:t>/</a:t>
            </a:r>
            <a:r>
              <a:rPr lang="ja-JP" altLang="en-US" sz="3600" b="1" dirty="0">
                <a:solidFill>
                  <a:schemeClr val="bg1"/>
                </a:solidFill>
                <a:latin typeface="Meiryo" charset="-128"/>
                <a:ea typeface="Meiryo" charset="-128"/>
                <a:cs typeface="Meiryo" charset="-128"/>
              </a:rPr>
              <a:t>モード</a:t>
            </a:r>
            <a:r>
              <a:rPr lang="en-US" altLang="ja-JP" sz="3600" b="1" dirty="0">
                <a:solidFill>
                  <a:schemeClr val="bg1"/>
                </a:solidFill>
                <a:latin typeface="Meiryo" charset="-128"/>
                <a:ea typeface="Meiryo" charset="-128"/>
                <a:cs typeface="Meiryo" charset="-128"/>
              </a:rPr>
              <a:t>1</a:t>
            </a:r>
          </a:p>
        </p:txBody>
      </p:sp>
      <p:sp>
        <p:nvSpPr>
          <p:cNvPr id="15" name="正方形/長方形 14"/>
          <p:cNvSpPr/>
          <p:nvPr/>
        </p:nvSpPr>
        <p:spPr>
          <a:xfrm>
            <a:off x="4497842" y="2385965"/>
            <a:ext cx="3014864"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Engagement</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2290869" y="4917688"/>
            <a:ext cx="2327625"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Record</a:t>
            </a:r>
            <a:endParaRPr lang="ja-JP" altLang="en-US" b="1" dirty="0">
              <a:solidFill>
                <a:schemeClr val="bg1"/>
              </a:solidFill>
              <a:latin typeface="Meiryo" charset="-128"/>
              <a:ea typeface="Meiryo" charset="-128"/>
              <a:cs typeface="Meiryo" charset="-128"/>
            </a:endParaRPr>
          </a:p>
        </p:txBody>
      </p:sp>
      <p:sp>
        <p:nvSpPr>
          <p:cNvPr id="19" name="テキスト ボックス 18"/>
          <p:cNvSpPr txBox="1"/>
          <p:nvPr/>
        </p:nvSpPr>
        <p:spPr>
          <a:xfrm>
            <a:off x="5822967" y="6104121"/>
            <a:ext cx="2935420" cy="215444"/>
          </a:xfrm>
          <a:prstGeom prst="rect">
            <a:avLst/>
          </a:prstGeom>
          <a:noFill/>
        </p:spPr>
        <p:txBody>
          <a:bodyPr wrap="none" rtlCol="0">
            <a:spAutoFit/>
          </a:bodyPr>
          <a:lstStyle/>
          <a:p>
            <a:pPr algn="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キャズム</a:t>
            </a: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の著者</a:t>
            </a:r>
            <a:r>
              <a:rPr lang="en-US" altLang="ja-JP" sz="800" dirty="0">
                <a:solidFill>
                  <a:schemeClr val="tx1">
                    <a:lumMod val="50000"/>
                    <a:lumOff val="50000"/>
                  </a:schemeClr>
                </a:solidFill>
                <a:latin typeface="Meiryo" charset="-128"/>
                <a:ea typeface="Meiryo" charset="-128"/>
                <a:cs typeface="Meiryo" charset="-128"/>
              </a:rPr>
              <a:t>Geoffrey A. Moore</a:t>
            </a:r>
            <a:r>
              <a:rPr lang="ja-JP" altLang="en-US" sz="800" dirty="0">
                <a:solidFill>
                  <a:schemeClr val="tx1">
                    <a:lumMod val="50000"/>
                    <a:lumOff val="50000"/>
                  </a:schemeClr>
                </a:solidFill>
                <a:latin typeface="Meiryo" charset="-128"/>
                <a:ea typeface="Meiryo" charset="-128"/>
                <a:cs typeface="Meiryo" charset="-128"/>
              </a:rPr>
              <a:t>の言葉</a:t>
            </a:r>
            <a:r>
              <a:rPr kumimoji="1" lang="ja-JP" altLang="en-US" sz="800" dirty="0">
                <a:solidFill>
                  <a:schemeClr val="tx1">
                    <a:lumMod val="50000"/>
                    <a:lumOff val="50000"/>
                  </a:schemeClr>
                </a:solidFill>
                <a:latin typeface="Meiryo" charset="-128"/>
                <a:ea typeface="Meiryo" charset="-128"/>
                <a:cs typeface="Meiryo" charset="-128"/>
              </a:rPr>
              <a:t>を参考に作成</a:t>
            </a:r>
          </a:p>
        </p:txBody>
      </p:sp>
      <p:grpSp>
        <p:nvGrpSpPr>
          <p:cNvPr id="20" name="Group 58"/>
          <p:cNvGrpSpPr>
            <a:grpSpLocks/>
          </p:cNvGrpSpPr>
          <p:nvPr/>
        </p:nvGrpSpPr>
        <p:grpSpPr bwMode="auto">
          <a:xfrm flipH="1">
            <a:off x="3869058" y="3200693"/>
            <a:ext cx="1405883" cy="1184571"/>
            <a:chOff x="1888" y="1961"/>
            <a:chExt cx="1728" cy="1610"/>
          </a:xfrm>
        </p:grpSpPr>
        <p:sp>
          <p:nvSpPr>
            <p:cNvPr id="21" name="上カーブ矢印 59"/>
            <p:cNvSpPr>
              <a:spLocks noChangeArrowheads="1"/>
            </p:cNvSpPr>
            <p:nvPr/>
          </p:nvSpPr>
          <p:spPr bwMode="auto">
            <a:xfrm rot="21597792" flipV="1">
              <a:off x="1972" y="1961"/>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rot="10800000" anchor="ctr"/>
            <a:lstStyle/>
            <a:p>
              <a:pPr algn="ctr">
                <a:defRPr/>
              </a:pPr>
              <a:endParaRPr lang="ja-JP" altLang="en-US" dirty="0">
                <a:latin typeface="メイリオ"/>
                <a:ea typeface="メイリオ"/>
                <a:cs typeface="メイリオ"/>
              </a:endParaRPr>
            </a:p>
          </p:txBody>
        </p:sp>
        <p:sp>
          <p:nvSpPr>
            <p:cNvPr id="22" name="上カーブ矢印 59"/>
            <p:cNvSpPr>
              <a:spLocks noChangeArrowheads="1"/>
            </p:cNvSpPr>
            <p:nvPr/>
          </p:nvSpPr>
          <p:spPr bwMode="auto">
            <a:xfrm rot="10797792" flipV="1">
              <a:off x="1888" y="2783"/>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anchor="ctr"/>
            <a:lstStyle/>
            <a:p>
              <a:pPr algn="ctr">
                <a:defRPr/>
              </a:pPr>
              <a:endParaRPr lang="ja-JP" altLang="en-US" dirty="0">
                <a:latin typeface="メイリオ"/>
                <a:ea typeface="メイリオ"/>
                <a:cs typeface="メイリオ"/>
              </a:endParaRPr>
            </a:p>
          </p:txBody>
        </p:sp>
      </p:grpSp>
      <p:sp>
        <p:nvSpPr>
          <p:cNvPr id="23" name="テキスト ボックス 22"/>
          <p:cNvSpPr txBox="1"/>
          <p:nvPr/>
        </p:nvSpPr>
        <p:spPr>
          <a:xfrm>
            <a:off x="5720097" y="3571652"/>
            <a:ext cx="3017173" cy="523220"/>
          </a:xfrm>
          <a:prstGeom prst="rect">
            <a:avLst/>
          </a:prstGeom>
          <a:noFill/>
        </p:spPr>
        <p:txBody>
          <a:bodyPr wrap="none" rtlCol="0">
            <a:spAutoFit/>
          </a:bodyPr>
          <a:lstStyle/>
          <a:p>
            <a:pPr marL="285750" indent="-285750">
              <a:buFont typeface="Wingdings" charset="2"/>
              <a:buChar char="Ø"/>
            </a:pPr>
            <a:r>
              <a:rPr lang="ja-JP" altLang="en-US" sz="1400" b="1" dirty="0">
                <a:solidFill>
                  <a:schemeClr val="bg1"/>
                </a:solidFill>
                <a:latin typeface="Meiryo" charset="-128"/>
                <a:ea typeface="Meiryo" charset="-128"/>
                <a:cs typeface="Meiryo" charset="-128"/>
              </a:rPr>
              <a:t>ユーザー部門は要求が不明</a:t>
            </a:r>
            <a:endParaRPr lang="en-US" altLang="ja-JP" sz="1400" b="1" dirty="0">
              <a:solidFill>
                <a:schemeClr val="bg1"/>
              </a:solidFill>
              <a:latin typeface="Meiryo" charset="-128"/>
              <a:ea typeface="Meiryo" charset="-128"/>
              <a:cs typeface="Meiryo" charset="-128"/>
            </a:endParaRPr>
          </a:p>
          <a:p>
            <a:pPr marL="285750" indent="-2857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部門はその要求を一緒に探す</a:t>
            </a:r>
          </a:p>
        </p:txBody>
      </p:sp>
      <p:sp>
        <p:nvSpPr>
          <p:cNvPr id="24" name="テキスト ボックス 23"/>
          <p:cNvSpPr txBox="1"/>
          <p:nvPr/>
        </p:nvSpPr>
        <p:spPr>
          <a:xfrm>
            <a:off x="445970" y="5300905"/>
            <a:ext cx="1293944"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ERP</a:t>
            </a:r>
          </a:p>
          <a:p>
            <a:pPr marL="285750" indent="-285750">
              <a:buFont typeface="Wingdings" charset="2"/>
              <a:buChar char="ü"/>
            </a:pPr>
            <a:r>
              <a:rPr lang="en-US" altLang="ja-JP" sz="1200" dirty="0">
                <a:solidFill>
                  <a:schemeClr val="bg1"/>
                </a:solidFill>
                <a:latin typeface="Meiryo" charset="-128"/>
                <a:ea typeface="Meiryo" charset="-128"/>
                <a:cs typeface="Meiryo" charset="-128"/>
              </a:rPr>
              <a:t>SCM</a:t>
            </a:r>
          </a:p>
          <a:p>
            <a:pPr marL="285750" indent="-285750">
              <a:buFont typeface="Wingdings" charset="2"/>
              <a:buChar char="ü"/>
            </a:pPr>
            <a:r>
              <a:rPr lang="ja-JP" altLang="en-US" sz="1200" dirty="0">
                <a:solidFill>
                  <a:schemeClr val="bg1"/>
                </a:solidFill>
                <a:latin typeface="Meiryo" charset="-128"/>
                <a:ea typeface="Meiryo" charset="-128"/>
                <a:cs typeface="Meiryo" charset="-128"/>
              </a:rPr>
              <a:t>販売管理</a:t>
            </a:r>
            <a:r>
              <a:rPr lang="ja-JP" altLang="en-US" sz="800" dirty="0">
                <a:solidFill>
                  <a:schemeClr val="bg1"/>
                </a:solidFill>
                <a:latin typeface="Meiryo" charset="-128"/>
                <a:ea typeface="Meiryo" charset="-128"/>
                <a:cs typeface="Meiryo" charset="-128"/>
              </a:rPr>
              <a:t>など</a:t>
            </a:r>
          </a:p>
        </p:txBody>
      </p:sp>
      <p:sp>
        <p:nvSpPr>
          <p:cNvPr id="25" name="テキスト ボックス 24"/>
          <p:cNvSpPr txBox="1"/>
          <p:nvPr/>
        </p:nvSpPr>
        <p:spPr>
          <a:xfrm>
            <a:off x="7803514" y="1851411"/>
            <a:ext cx="877163"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CRM</a:t>
            </a:r>
          </a:p>
          <a:p>
            <a:pPr marL="285750" indent="-285750">
              <a:buFont typeface="Wingdings" charset="2"/>
              <a:buChar char="ü"/>
            </a:pPr>
            <a:r>
              <a:rPr lang="en-US" altLang="ja-JP" sz="1200" dirty="0">
                <a:solidFill>
                  <a:schemeClr val="bg1"/>
                </a:solidFill>
                <a:latin typeface="Meiryo" charset="-128"/>
                <a:ea typeface="Meiryo" charset="-128"/>
                <a:cs typeface="Meiryo" charset="-128"/>
              </a:rPr>
              <a:t>MA</a:t>
            </a:r>
          </a:p>
          <a:p>
            <a:pPr marL="285750" indent="-285750">
              <a:buFont typeface="Wingdings" charset="2"/>
              <a:buChar char="ü"/>
            </a:pPr>
            <a:r>
              <a:rPr lang="en-US" altLang="ja-JP" sz="1200" dirty="0">
                <a:solidFill>
                  <a:schemeClr val="bg1"/>
                </a:solidFill>
                <a:latin typeface="Meiryo" charset="-128"/>
                <a:ea typeface="Meiryo" charset="-128"/>
                <a:cs typeface="Meiryo" charset="-128"/>
              </a:rPr>
              <a:t>EC</a:t>
            </a:r>
            <a:r>
              <a:rPr lang="ja-JP" altLang="en-US" sz="800" dirty="0">
                <a:solidFill>
                  <a:schemeClr val="bg1"/>
                </a:solidFill>
                <a:latin typeface="Meiryo" charset="-128"/>
                <a:ea typeface="Meiryo" charset="-128"/>
                <a:cs typeface="Meiryo" charset="-128"/>
              </a:rPr>
              <a:t>など</a:t>
            </a:r>
          </a:p>
        </p:txBody>
      </p:sp>
      <p:sp>
        <p:nvSpPr>
          <p:cNvPr id="3" name="正方形/長方形 2"/>
          <p:cNvSpPr/>
          <p:nvPr/>
        </p:nvSpPr>
        <p:spPr>
          <a:xfrm>
            <a:off x="2458928" y="5221021"/>
            <a:ext cx="2159566" cy="307777"/>
          </a:xfrm>
          <a:prstGeom prst="rect">
            <a:avLst/>
          </a:prstGeom>
        </p:spPr>
        <p:txBody>
          <a:bodyPr wrap="none">
            <a:spAutoFit/>
          </a:bodyPr>
          <a:lstStyle/>
          <a:p>
            <a:pPr algn="ctr"/>
            <a:r>
              <a:rPr lang="ja-JP" altLang="en-US" sz="1400">
                <a:solidFill>
                  <a:srgbClr val="FFFFFF"/>
                </a:solidFill>
                <a:latin typeface="Meiryo" charset="-128"/>
                <a:ea typeface="Meiryo" charset="-128"/>
                <a:cs typeface="Meiryo" charset="-128"/>
              </a:rPr>
              <a:t>結果を処理するシステム</a:t>
            </a:r>
            <a:endParaRPr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4504170" y="2153456"/>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結果を創出するシステム</a:t>
            </a:r>
          </a:p>
        </p:txBody>
      </p:sp>
    </p:spTree>
    <p:extLst>
      <p:ext uri="{BB962C8B-B14F-4D97-AF65-F5344CB8AC3E}">
        <p14:creationId xmlns:p14="http://schemas.microsoft.com/office/powerpoint/2010/main" val="854127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a:t>バイモーダル</a:t>
            </a:r>
            <a:r>
              <a:rPr kumimoji="1" lang="en-US" altLang="ja-JP" dirty="0"/>
              <a:t>IT</a:t>
            </a:r>
            <a:r>
              <a:rPr kumimoji="1" lang="ja-JP" altLang="en-US" dirty="0"/>
              <a:t>と人材のあり方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HGSSoeiKakugothicUB" charset="-128"/>
                <a:ea typeface="HGSSoeiKakugothicUB" charset="-128"/>
                <a:cs typeface="HGSSoeiKakugothicUB" charset="-128"/>
              </a:rPr>
              <a:t>ユーザー部門の</a:t>
            </a:r>
            <a:r>
              <a:rPr lang="en-US" altLang="ja-JP" sz="1600" dirty="0">
                <a:solidFill>
                  <a:srgbClr val="FFFFFF"/>
                </a:solidFill>
                <a:latin typeface="HGSSoeiKakugothicUB" charset="-128"/>
                <a:ea typeface="HGSSoeiKakugothicUB" charset="-128"/>
                <a:cs typeface="HGSSoeiKakugothicUB" charset="-128"/>
              </a:rPr>
              <a:t>IT</a:t>
            </a:r>
            <a:r>
              <a:rPr lang="ja-JP" altLang="en-US" sz="1600" dirty="0">
                <a:solidFill>
                  <a:srgbClr val="FFFFFF"/>
                </a:solidFill>
                <a:latin typeface="HGSSoeiKakugothicUB" charset="-128"/>
                <a:ea typeface="HGSSoeiKakugothicUB" charset="-128"/>
                <a:cs typeface="HGSSoeiKakugothicUB" charset="-128"/>
              </a:rPr>
              <a:t>への</a:t>
            </a:r>
            <a:r>
              <a:rPr kumimoji="1" lang="ja-JP" altLang="en-US" sz="1600" dirty="0">
                <a:solidFill>
                  <a:srgbClr val="FFFFFF"/>
                </a:solidFill>
                <a:latin typeface="HGSSoeiKakugothicUB" charset="-128"/>
                <a:ea typeface="HGSSoeiKakugothicUB" charset="-128"/>
                <a:cs typeface="HGSSoeiKakugothicUB" charset="-128"/>
              </a:rPr>
              <a:t>期待の変化</a:t>
            </a:r>
          </a:p>
        </p:txBody>
      </p:sp>
      <p:sp>
        <p:nvSpPr>
          <p:cNvPr id="7" name="テキスト ボックス 6"/>
          <p:cNvSpPr txBox="1"/>
          <p:nvPr/>
        </p:nvSpPr>
        <p:spPr>
          <a:xfrm>
            <a:off x="3934353" y="5633379"/>
            <a:ext cx="4802918" cy="369332"/>
          </a:xfrm>
          <a:prstGeom prst="rect">
            <a:avLst/>
          </a:prstGeom>
          <a:noFill/>
        </p:spPr>
        <p:txBody>
          <a:bodyPr wrap="none" rtlCol="0">
            <a:spAutoFit/>
          </a:bodyPr>
          <a:lstStyle/>
          <a:p>
            <a:pPr algn="r"/>
            <a:r>
              <a:rPr lang="ja-JP" altLang="en-US" b="1" u="sng" dirty="0">
                <a:solidFill>
                  <a:schemeClr val="bg1"/>
                </a:solidFill>
                <a:latin typeface="Meiryo" charset="-128"/>
                <a:ea typeface="Meiryo" charset="-128"/>
                <a:cs typeface="Meiryo" charset="-128"/>
              </a:rPr>
              <a:t>モード</a:t>
            </a:r>
            <a:r>
              <a:rPr lang="en-US" altLang="ja-JP" b="1" u="sng" dirty="0">
                <a:solidFill>
                  <a:schemeClr val="bg1"/>
                </a:solidFill>
                <a:latin typeface="Meiryo" charset="-128"/>
                <a:ea typeface="Meiryo" charset="-128"/>
                <a:cs typeface="Meiryo" charset="-128"/>
              </a:rPr>
              <a:t>1</a:t>
            </a:r>
            <a:r>
              <a:rPr lang="ja-JP" altLang="en-US" b="1"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変化が少なく、確実性・安定性を重視するシステム</a:t>
            </a:r>
          </a:p>
        </p:txBody>
      </p:sp>
      <p:sp>
        <p:nvSpPr>
          <p:cNvPr id="8" name="テキスト ボックス 7"/>
          <p:cNvSpPr txBox="1"/>
          <p:nvPr/>
        </p:nvSpPr>
        <p:spPr>
          <a:xfrm>
            <a:off x="409905" y="1725281"/>
            <a:ext cx="4872637" cy="369332"/>
          </a:xfrm>
          <a:prstGeom prst="rect">
            <a:avLst/>
          </a:prstGeom>
          <a:noFill/>
        </p:spPr>
        <p:txBody>
          <a:bodyPr wrap="square" rtlCol="0">
            <a:spAutoFit/>
          </a:bodyPr>
          <a:lstStyle/>
          <a:p>
            <a:r>
              <a:rPr lang="ja-JP" altLang="en-US" b="1" u="sng" dirty="0">
                <a:solidFill>
                  <a:schemeClr val="bg1"/>
                </a:solidFill>
                <a:latin typeface="Meiryo" charset="-128"/>
                <a:ea typeface="Meiryo" charset="-128"/>
                <a:cs typeface="Meiryo" charset="-128"/>
              </a:rPr>
              <a:t>モード</a:t>
            </a:r>
            <a:r>
              <a:rPr lang="en-US" altLang="ja-JP" b="1" u="sng" dirty="0">
                <a:solidFill>
                  <a:schemeClr val="bg1"/>
                </a:solidFill>
                <a:latin typeface="Meiryo" charset="-128"/>
                <a:ea typeface="Meiryo" charset="-128"/>
                <a:cs typeface="Meiryo" charset="-128"/>
              </a:rPr>
              <a:t>2</a:t>
            </a:r>
            <a:r>
              <a:rPr lang="ja-JP" altLang="en-US" b="1" dirty="0">
                <a:solidFill>
                  <a:schemeClr val="bg1"/>
                </a:solidFill>
                <a:latin typeface="Meiryo" charset="-128"/>
                <a:ea typeface="Meiryo" charset="-128"/>
                <a:cs typeface="Meiryo" charset="-128"/>
              </a:rPr>
              <a:t>　</a:t>
            </a:r>
            <a:r>
              <a:rPr kumimoji="1" lang="ja-JP" altLang="en-US" sz="1200" dirty="0">
                <a:solidFill>
                  <a:schemeClr val="bg1"/>
                </a:solidFill>
                <a:latin typeface="Meiryo" charset="-128"/>
                <a:ea typeface="Meiryo" charset="-128"/>
                <a:cs typeface="Meiryo" charset="-128"/>
              </a:rPr>
              <a:t>開発や改善のスピードや利便性を重視するシステム</a:t>
            </a:r>
          </a:p>
        </p:txBody>
      </p:sp>
      <p:sp>
        <p:nvSpPr>
          <p:cNvPr id="9" name="テキスト ボックス 8"/>
          <p:cNvSpPr txBox="1"/>
          <p:nvPr/>
        </p:nvSpPr>
        <p:spPr>
          <a:xfrm>
            <a:off x="457200" y="4800521"/>
            <a:ext cx="1588897" cy="1138773"/>
          </a:xfrm>
          <a:prstGeom prst="rect">
            <a:avLst/>
          </a:prstGeom>
          <a:noFill/>
        </p:spPr>
        <p:txBody>
          <a:bodyPr wrap="none" rtlCol="0">
            <a:spAutoFit/>
          </a:bodyPr>
          <a:lstStyle/>
          <a:p>
            <a:pPr marL="171450" indent="-171450">
              <a:buFont typeface="Wingdings" charset="2"/>
              <a:buChar char="Ø"/>
            </a:pPr>
            <a:r>
              <a:rPr kumimoji="1" lang="ja-JP" altLang="en-US" sz="1200" dirty="0">
                <a:solidFill>
                  <a:schemeClr val="bg1"/>
                </a:solidFill>
                <a:latin typeface="Meiryo" charset="-128"/>
                <a:ea typeface="Meiryo" charset="-128"/>
                <a:cs typeface="Meiryo" charset="-128"/>
              </a:rPr>
              <a:t>高品質・安定稼働</a:t>
            </a:r>
            <a:endParaRPr kumimoji="1" lang="en-US" altLang="ja-JP" sz="1200" dirty="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a:solidFill>
                  <a:schemeClr val="bg1"/>
                </a:solidFill>
                <a:latin typeface="Meiryo" charset="-128"/>
                <a:ea typeface="Meiryo" charset="-128"/>
                <a:cs typeface="Meiryo" charset="-128"/>
              </a:rPr>
              <a:t>着実・正確</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a:solidFill>
                  <a:schemeClr val="bg1"/>
                </a:solidFill>
                <a:latin typeface="Meiryo" charset="-128"/>
                <a:ea typeface="Meiryo" charset="-128"/>
                <a:cs typeface="Meiryo" charset="-128"/>
              </a:rPr>
              <a:t>高いコスト</a:t>
            </a:r>
            <a:r>
              <a:rPr kumimoji="1" lang="en-US" altLang="ja-JP" sz="1200" dirty="0">
                <a:solidFill>
                  <a:schemeClr val="bg1"/>
                </a:solidFill>
                <a:latin typeface="Meiryo" charset="-128"/>
                <a:ea typeface="Meiryo" charset="-128"/>
                <a:cs typeface="Meiryo" charset="-128"/>
              </a:rPr>
              <a:t>/</a:t>
            </a:r>
            <a:r>
              <a:rPr kumimoji="1" lang="ja-JP" altLang="en-US" sz="1200" dirty="0">
                <a:solidFill>
                  <a:schemeClr val="bg1"/>
                </a:solidFill>
                <a:latin typeface="Meiryo" charset="-128"/>
                <a:ea typeface="Meiryo" charset="-128"/>
                <a:cs typeface="Meiryo" charset="-128"/>
              </a:rPr>
              <a:t>価格</a:t>
            </a:r>
            <a:endParaRPr kumimoji="1" lang="en-US" altLang="ja-JP" sz="1200" dirty="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a:solidFill>
                  <a:schemeClr val="bg1"/>
                </a:solidFill>
                <a:latin typeface="Meiryo" charset="-128"/>
                <a:ea typeface="Meiryo" charset="-128"/>
                <a:cs typeface="Meiryo" charset="-128"/>
              </a:rPr>
              <a:t>手厚いサポート</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a:solidFill>
                  <a:schemeClr val="bg1"/>
                </a:solidFill>
                <a:latin typeface="Meiryo" charset="-128"/>
                <a:ea typeface="Meiryo" charset="-128"/>
                <a:cs typeface="Meiryo" charset="-128"/>
              </a:rPr>
              <a:t>高い満足</a:t>
            </a:r>
            <a:endParaRPr lang="en-US" altLang="ja-JP" sz="1200" dirty="0">
              <a:solidFill>
                <a:schemeClr val="bg1"/>
              </a:solidFill>
              <a:latin typeface="Meiryo" charset="-128"/>
              <a:ea typeface="Meiryo" charset="-128"/>
              <a:cs typeface="Meiryo" charset="-128"/>
            </a:endParaRPr>
          </a:p>
          <a:p>
            <a:r>
              <a:rPr kumimoji="1" lang="en-US" altLang="ja-JP" sz="800" dirty="0">
                <a:solidFill>
                  <a:schemeClr val="bg1"/>
                </a:solidFill>
                <a:latin typeface="Meiryo" charset="-128"/>
                <a:ea typeface="Meiryo" charset="-128"/>
                <a:cs typeface="Meiryo" charset="-128"/>
              </a:rPr>
              <a:t>  </a:t>
            </a:r>
            <a:r>
              <a:rPr kumimoji="1" lang="ja-JP" altLang="en-US" sz="800" dirty="0">
                <a:solidFill>
                  <a:schemeClr val="bg1"/>
                </a:solidFill>
                <a:latin typeface="Meiryo" charset="-128"/>
                <a:ea typeface="Meiryo" charset="-128"/>
                <a:cs typeface="Meiryo" charset="-128"/>
              </a:rPr>
              <a:t>（安全・安心）</a:t>
            </a:r>
          </a:p>
        </p:txBody>
      </p:sp>
      <p:sp>
        <p:nvSpPr>
          <p:cNvPr id="10" name="テキスト ボックス 9"/>
          <p:cNvSpPr txBox="1"/>
          <p:nvPr/>
        </p:nvSpPr>
        <p:spPr>
          <a:xfrm>
            <a:off x="6539805" y="1801472"/>
            <a:ext cx="2284600" cy="1138773"/>
          </a:xfrm>
          <a:prstGeom prst="rect">
            <a:avLst/>
          </a:prstGeom>
          <a:noFill/>
        </p:spPr>
        <p:txBody>
          <a:bodyPr wrap="none" rtlCol="0">
            <a:spAutoFit/>
          </a:bodyPr>
          <a:lstStyle/>
          <a:p>
            <a:pPr marL="171450" indent="-171450">
              <a:buFont typeface="Wingdings" charset="2"/>
              <a:buChar char="Ø"/>
            </a:pPr>
            <a:r>
              <a:rPr lang="ja-JP" altLang="en-US" sz="1200" dirty="0">
                <a:solidFill>
                  <a:schemeClr val="bg1"/>
                </a:solidFill>
                <a:latin typeface="Meiryo" charset="-128"/>
                <a:ea typeface="Meiryo" charset="-128"/>
                <a:cs typeface="Meiryo" charset="-128"/>
              </a:rPr>
              <a:t>そこそこ（</a:t>
            </a:r>
            <a:r>
              <a:rPr lang="en-US" altLang="ja-JP" sz="1200" dirty="0">
                <a:solidFill>
                  <a:schemeClr val="bg1"/>
                </a:solidFill>
                <a:latin typeface="Meiryo" charset="-128"/>
                <a:ea typeface="Meiryo" charset="-128"/>
                <a:cs typeface="Meiryo" charset="-128"/>
              </a:rPr>
              <a:t>Good Enough</a:t>
            </a:r>
            <a:r>
              <a:rPr lang="ja-JP" altLang="en-US" sz="1200" dirty="0">
                <a:solidFill>
                  <a:schemeClr val="bg1"/>
                </a:solidFill>
                <a:latin typeface="Meiryo" charset="-128"/>
                <a:ea typeface="Meiryo" charset="-128"/>
                <a:cs typeface="Meiryo" charset="-128"/>
              </a:rPr>
              <a:t>）</a:t>
            </a:r>
            <a:endParaRPr kumimoji="1" lang="en-US" altLang="ja-JP" sz="1200" dirty="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a:solidFill>
                  <a:schemeClr val="bg1"/>
                </a:solidFill>
                <a:latin typeface="Meiryo" charset="-128"/>
                <a:ea typeface="Meiryo" charset="-128"/>
                <a:cs typeface="Meiryo" charset="-128"/>
              </a:rPr>
              <a:t>速い・俊敏</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a:solidFill>
                  <a:schemeClr val="bg1"/>
                </a:solidFill>
                <a:latin typeface="Meiryo" charset="-128"/>
                <a:ea typeface="Meiryo" charset="-128"/>
                <a:cs typeface="Meiryo" charset="-128"/>
              </a:rPr>
              <a:t>低い</a:t>
            </a:r>
            <a:r>
              <a:rPr kumimoji="1" lang="ja-JP" altLang="en-US" sz="1200" dirty="0">
                <a:solidFill>
                  <a:schemeClr val="bg1"/>
                </a:solidFill>
                <a:latin typeface="Meiryo" charset="-128"/>
                <a:ea typeface="Meiryo" charset="-128"/>
                <a:cs typeface="Meiryo" charset="-128"/>
              </a:rPr>
              <a:t>コスト</a:t>
            </a:r>
            <a:r>
              <a:rPr kumimoji="1" lang="en-US" altLang="ja-JP" sz="1200" dirty="0">
                <a:solidFill>
                  <a:schemeClr val="bg1"/>
                </a:solidFill>
                <a:latin typeface="Meiryo" charset="-128"/>
                <a:ea typeface="Meiryo" charset="-128"/>
                <a:cs typeface="Meiryo" charset="-128"/>
              </a:rPr>
              <a:t>/</a:t>
            </a:r>
            <a:r>
              <a:rPr kumimoji="1" lang="ja-JP" altLang="en-US" sz="1200" dirty="0">
                <a:solidFill>
                  <a:schemeClr val="bg1"/>
                </a:solidFill>
                <a:latin typeface="Meiryo" charset="-128"/>
                <a:ea typeface="Meiryo" charset="-128"/>
                <a:cs typeface="Meiryo" charset="-128"/>
              </a:rPr>
              <a:t>価格</a:t>
            </a:r>
            <a:endParaRPr kumimoji="1" lang="en-US" altLang="ja-JP" sz="1200" dirty="0">
              <a:solidFill>
                <a:schemeClr val="bg1"/>
              </a:solidFill>
              <a:latin typeface="Meiryo" charset="-128"/>
              <a:ea typeface="Meiryo" charset="-128"/>
              <a:cs typeface="Meiryo" charset="-128"/>
            </a:endParaRPr>
          </a:p>
          <a:p>
            <a:pPr marL="171450" indent="-171450">
              <a:buFont typeface="Wingdings" charset="2"/>
              <a:buChar char="Ø"/>
            </a:pPr>
            <a:r>
              <a:rPr lang="ja-JP" altLang="en-US" sz="1200" dirty="0">
                <a:solidFill>
                  <a:schemeClr val="bg1"/>
                </a:solidFill>
                <a:latin typeface="Meiryo" charset="-128"/>
                <a:ea typeface="Meiryo" charset="-128"/>
                <a:cs typeface="Meiryo" charset="-128"/>
              </a:rPr>
              <a:t>便利で迅速なサポート</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Ø"/>
            </a:pPr>
            <a:r>
              <a:rPr kumimoji="1" lang="ja-JP" altLang="en-US" sz="1200" dirty="0">
                <a:solidFill>
                  <a:schemeClr val="bg1"/>
                </a:solidFill>
                <a:latin typeface="Meiryo" charset="-128"/>
                <a:ea typeface="Meiryo" charset="-128"/>
                <a:cs typeface="Meiryo" charset="-128"/>
              </a:rPr>
              <a:t>高い満足</a:t>
            </a:r>
            <a:endParaRPr kumimoji="1" lang="en-US" altLang="ja-JP" sz="8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kumimoji="1" lang="ja-JP" altLang="en-US" sz="800" dirty="0">
                <a:solidFill>
                  <a:schemeClr val="bg1"/>
                </a:solidFill>
                <a:latin typeface="Meiryo" charset="-128"/>
                <a:ea typeface="Meiryo" charset="-128"/>
                <a:cs typeface="Meiryo" charset="-128"/>
              </a:rPr>
              <a:t>（わかりやすい、できる、楽しい）</a:t>
            </a:r>
          </a:p>
        </p:txBody>
      </p:sp>
      <p:sp>
        <p:nvSpPr>
          <p:cNvPr id="11" name="テキスト ボックス 10"/>
          <p:cNvSpPr txBox="1"/>
          <p:nvPr/>
        </p:nvSpPr>
        <p:spPr>
          <a:xfrm>
            <a:off x="1462328" y="2056930"/>
            <a:ext cx="2201023" cy="369332"/>
          </a:xfrm>
          <a:prstGeom prst="rect">
            <a:avLst/>
          </a:prstGeom>
          <a:noFill/>
        </p:spPr>
        <p:txBody>
          <a:bodyPr wrap="square" rtlCol="0">
            <a:spAutoFit/>
          </a:bodyPr>
          <a:lstStyle/>
          <a:p>
            <a:r>
              <a:rPr lang="ja-JP" altLang="en-US" b="1">
                <a:solidFill>
                  <a:schemeClr val="bg1"/>
                </a:solidFill>
                <a:latin typeface="Meiryo" charset="-128"/>
                <a:ea typeface="Meiryo" charset="-128"/>
                <a:cs typeface="Meiryo" charset="-128"/>
              </a:rPr>
              <a:t>差別化→利益拡大</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5045166" y="5364992"/>
            <a:ext cx="2753113" cy="369332"/>
          </a:xfrm>
          <a:prstGeom prst="rect">
            <a:avLst/>
          </a:prstGeom>
          <a:noFill/>
        </p:spPr>
        <p:txBody>
          <a:bodyPr wrap="square" rtlCol="0">
            <a:spAutoFit/>
          </a:bodyPr>
          <a:lstStyle/>
          <a:p>
            <a:r>
              <a:rPr lang="ja-JP" altLang="en-US" b="1" dirty="0">
                <a:solidFill>
                  <a:schemeClr val="bg1"/>
                </a:solidFill>
                <a:latin typeface="Meiryo" charset="-128"/>
                <a:ea typeface="Meiryo" charset="-128"/>
                <a:cs typeface="Meiryo" charset="-128"/>
              </a:rPr>
              <a:t>効率化</a:t>
            </a:r>
            <a:r>
              <a:rPr lang="ja-JP" altLang="en-US" b="1">
                <a:solidFill>
                  <a:schemeClr val="bg1"/>
                </a:solidFill>
                <a:latin typeface="Meiryo" charset="-128"/>
                <a:ea typeface="Meiryo" charset="-128"/>
                <a:cs typeface="Meiryo" charset="-128"/>
              </a:rPr>
              <a:t>→コスト削減</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385330" y="2836685"/>
            <a:ext cx="2075292" cy="646331"/>
          </a:xfrm>
          <a:prstGeom prst="rect">
            <a:avLst/>
          </a:prstGeom>
          <a:noFill/>
        </p:spPr>
        <p:txBody>
          <a:bodyPr wrap="square" rtlCol="0">
            <a:spAutoFit/>
          </a:bodyPr>
          <a:lstStyle/>
          <a:p>
            <a:pPr algn="r"/>
            <a:r>
              <a:rPr lang="en-US" altLang="ja-JP" sz="3600" b="1" dirty="0">
                <a:solidFill>
                  <a:schemeClr val="bg1"/>
                </a:solidFill>
                <a:latin typeface="Meiryo" charset="-128"/>
                <a:ea typeface="Meiryo" charset="-128"/>
                <a:cs typeface="Meiryo" charset="-128"/>
              </a:rPr>
              <a:t>DevOps</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632766" y="4402202"/>
            <a:ext cx="2075292" cy="646331"/>
          </a:xfrm>
          <a:prstGeom prst="rect">
            <a:avLst/>
          </a:prstGeom>
          <a:noFill/>
        </p:spPr>
        <p:txBody>
          <a:bodyPr wrap="square" rtlCol="0">
            <a:spAutoFit/>
          </a:bodyPr>
          <a:lstStyle/>
          <a:p>
            <a:pPr algn="r"/>
            <a:r>
              <a:rPr lang="en-US" altLang="ja-JP" sz="3600" b="1" dirty="0">
                <a:solidFill>
                  <a:schemeClr val="bg1"/>
                </a:solidFill>
                <a:latin typeface="Meiryo" charset="-128"/>
                <a:ea typeface="Meiryo" charset="-128"/>
                <a:cs typeface="Meiryo" charset="-128"/>
              </a:rPr>
              <a:t>ITIL</a:t>
            </a:r>
          </a:p>
        </p:txBody>
      </p:sp>
      <p:sp>
        <p:nvSpPr>
          <p:cNvPr id="15" name="正方形/長方形 14"/>
          <p:cNvSpPr/>
          <p:nvPr/>
        </p:nvSpPr>
        <p:spPr>
          <a:xfrm>
            <a:off x="3033331" y="2568298"/>
            <a:ext cx="3416320" cy="369332"/>
          </a:xfrm>
          <a:prstGeom prst="rect">
            <a:avLst/>
          </a:prstGeom>
        </p:spPr>
        <p:txBody>
          <a:bodyPr wrap="none">
            <a:spAutoFit/>
          </a:bodyPr>
          <a:lstStyle/>
          <a:p>
            <a:pPr algn="r"/>
            <a:r>
              <a:rPr lang="ja-JP" altLang="en-US" b="1" dirty="0">
                <a:solidFill>
                  <a:schemeClr val="bg1"/>
                </a:solidFill>
                <a:latin typeface="Meiryo" charset="-128"/>
                <a:ea typeface="Meiryo" charset="-128"/>
                <a:cs typeface="Meiryo" charset="-128"/>
              </a:rPr>
              <a:t>ビジネスの成功に貢献すること</a:t>
            </a:r>
          </a:p>
        </p:txBody>
      </p:sp>
      <p:sp>
        <p:nvSpPr>
          <p:cNvPr id="16" name="正方形/長方形 15"/>
          <p:cNvSpPr/>
          <p:nvPr/>
        </p:nvSpPr>
        <p:spPr>
          <a:xfrm>
            <a:off x="3454620" y="4942553"/>
            <a:ext cx="3185487" cy="369332"/>
          </a:xfrm>
          <a:prstGeom prst="rect">
            <a:avLst/>
          </a:prstGeom>
        </p:spPr>
        <p:txBody>
          <a:bodyPr wrap="none">
            <a:spAutoFit/>
          </a:bodyPr>
          <a:lstStyle/>
          <a:p>
            <a:pPr algn="r"/>
            <a:r>
              <a:rPr lang="ja-JP" altLang="en-US" b="1" dirty="0">
                <a:solidFill>
                  <a:schemeClr val="bg1"/>
                </a:solidFill>
                <a:latin typeface="Meiryo" charset="-128"/>
                <a:ea typeface="Meiryo" charset="-128"/>
                <a:cs typeface="Meiryo" charset="-128"/>
              </a:rPr>
              <a:t>開発要求に確実に応えること</a:t>
            </a:r>
          </a:p>
        </p:txBody>
      </p:sp>
      <p:sp>
        <p:nvSpPr>
          <p:cNvPr id="17" name="右矢印 16"/>
          <p:cNvSpPr/>
          <p:nvPr/>
        </p:nvSpPr>
        <p:spPr>
          <a:xfrm>
            <a:off x="2502680" y="3439769"/>
            <a:ext cx="4146200" cy="927110"/>
          </a:xfrm>
          <a:custGeom>
            <a:avLst/>
            <a:gdLst>
              <a:gd name="connsiteX0" fmla="*/ 0 w 2342749"/>
              <a:gd name="connsiteY0" fmla="*/ 153937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153937 h 927110"/>
              <a:gd name="connsiteX0" fmla="*/ 0 w 2342749"/>
              <a:gd name="connsiteY0" fmla="*/ 470239 h 927110"/>
              <a:gd name="connsiteX1" fmla="*/ 1879194 w 2342749"/>
              <a:gd name="connsiteY1" fmla="*/ 153937 h 927110"/>
              <a:gd name="connsiteX2" fmla="*/ 1879194 w 2342749"/>
              <a:gd name="connsiteY2" fmla="*/ 0 h 927110"/>
              <a:gd name="connsiteX3" fmla="*/ 2342749 w 2342749"/>
              <a:gd name="connsiteY3" fmla="*/ 463555 h 927110"/>
              <a:gd name="connsiteX4" fmla="*/ 1879194 w 2342749"/>
              <a:gd name="connsiteY4" fmla="*/ 927110 h 927110"/>
              <a:gd name="connsiteX5" fmla="*/ 1879194 w 2342749"/>
              <a:gd name="connsiteY5" fmla="*/ 773173 h 927110"/>
              <a:gd name="connsiteX6" fmla="*/ 0 w 2342749"/>
              <a:gd name="connsiteY6" fmla="*/ 773173 h 927110"/>
              <a:gd name="connsiteX7" fmla="*/ 0 w 2342749"/>
              <a:gd name="connsiteY7" fmla="*/ 470239 h 927110"/>
              <a:gd name="connsiteX0" fmla="*/ 17252 w 2360001"/>
              <a:gd name="connsiteY0" fmla="*/ 470239 h 927110"/>
              <a:gd name="connsiteX1" fmla="*/ 1896446 w 2360001"/>
              <a:gd name="connsiteY1" fmla="*/ 153937 h 927110"/>
              <a:gd name="connsiteX2" fmla="*/ 1896446 w 2360001"/>
              <a:gd name="connsiteY2" fmla="*/ 0 h 927110"/>
              <a:gd name="connsiteX3" fmla="*/ 2360001 w 2360001"/>
              <a:gd name="connsiteY3" fmla="*/ 463555 h 927110"/>
              <a:gd name="connsiteX4" fmla="*/ 1896446 w 2360001"/>
              <a:gd name="connsiteY4" fmla="*/ 927110 h 927110"/>
              <a:gd name="connsiteX5" fmla="*/ 1896446 w 2360001"/>
              <a:gd name="connsiteY5" fmla="*/ 773173 h 927110"/>
              <a:gd name="connsiteX6" fmla="*/ 0 w 2360001"/>
              <a:gd name="connsiteY6" fmla="*/ 474124 h 927110"/>
              <a:gd name="connsiteX7" fmla="*/ 17252 w 2360001"/>
              <a:gd name="connsiteY7" fmla="*/ 470239 h 92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0001" h="927110">
                <a:moveTo>
                  <a:pt x="17252" y="470239"/>
                </a:moveTo>
                <a:lnTo>
                  <a:pt x="1896446" y="153937"/>
                </a:lnTo>
                <a:lnTo>
                  <a:pt x="1896446" y="0"/>
                </a:lnTo>
                <a:lnTo>
                  <a:pt x="2360001" y="463555"/>
                </a:lnTo>
                <a:lnTo>
                  <a:pt x="1896446" y="927110"/>
                </a:lnTo>
                <a:lnTo>
                  <a:pt x="1896446" y="773173"/>
                </a:lnTo>
                <a:lnTo>
                  <a:pt x="0" y="474124"/>
                </a:lnTo>
                <a:lnTo>
                  <a:pt x="17252" y="470239"/>
                </a:lnTo>
                <a:close/>
              </a:path>
            </a:pathLst>
          </a:cu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HGSSoeiKakugothicUB" charset="-128"/>
                <a:ea typeface="HGSSoeiKakugothicUB" charset="-128"/>
                <a:cs typeface="HGSSoeiKakugothicUB" charset="-128"/>
              </a:rPr>
              <a:t>　　　　　　　　スキルチェンジ・人材の再配置</a:t>
            </a:r>
            <a:endParaRPr kumimoji="1" lang="ja-JP" altLang="en-US" sz="1200" dirty="0">
              <a:solidFill>
                <a:srgbClr val="FFFFFF"/>
              </a:solidFill>
              <a:latin typeface="HGSSoeiKakugothicUB" charset="-128"/>
              <a:ea typeface="HGSSoeiKakugothicUB" charset="-128"/>
              <a:cs typeface="HGSSoeiKakugothicUB" charset="-128"/>
            </a:endParaRPr>
          </a:p>
        </p:txBody>
      </p:sp>
      <p:sp>
        <p:nvSpPr>
          <p:cNvPr id="19" name="テキスト ボックス 18"/>
          <p:cNvSpPr txBox="1"/>
          <p:nvPr/>
        </p:nvSpPr>
        <p:spPr>
          <a:xfrm>
            <a:off x="6932246" y="6104121"/>
            <a:ext cx="1826141" cy="215444"/>
          </a:xfrm>
          <a:prstGeom prst="rect">
            <a:avLst/>
          </a:prstGeom>
          <a:noFill/>
        </p:spPr>
        <p:txBody>
          <a:bodyPr wrap="none" rtlCol="0">
            <a:spAutoFit/>
          </a:bodyPr>
          <a:lstStyle/>
          <a:p>
            <a:pPr algn="r"/>
            <a:r>
              <a:rPr kumimoji="1" lang="ja-JP" altLang="en-US" sz="800">
                <a:solidFill>
                  <a:schemeClr val="tx1">
                    <a:lumMod val="50000"/>
                    <a:lumOff val="50000"/>
                  </a:schemeClr>
                </a:solidFill>
                <a:latin typeface="Meiryo" charset="-128"/>
                <a:ea typeface="Meiryo" charset="-128"/>
                <a:cs typeface="Meiryo" charset="-128"/>
              </a:rPr>
              <a:t>ガートナーのレポートを参考に作成</a:t>
            </a:r>
          </a:p>
        </p:txBody>
      </p:sp>
    </p:spTree>
    <p:extLst>
      <p:ext uri="{BB962C8B-B14F-4D97-AF65-F5344CB8AC3E}">
        <p14:creationId xmlns:p14="http://schemas.microsoft.com/office/powerpoint/2010/main" val="1091712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3" name="正方形/長方形 2"/>
          <p:cNvSpPr/>
          <p:nvPr/>
        </p:nvSpPr>
        <p:spPr>
          <a:xfrm>
            <a:off x="999323" y="3125337"/>
            <a:ext cx="5535683"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http://www.netcommerce.co.jp/</a:t>
            </a:r>
            <a:r>
              <a:rPr lang="en-US" altLang="ja-JP" sz="2400" b="1" dirty="0" err="1">
                <a:solidFill>
                  <a:srgbClr val="FF8000"/>
                </a:solidFill>
                <a:latin typeface="Meiryo" charset="-128"/>
                <a:ea typeface="Meiryo" charset="-128"/>
                <a:cs typeface="Meiryo" charset="-128"/>
              </a:rPr>
              <a:t>tjs</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214627" y="4524011"/>
            <a:ext cx="4714752"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有効期限：201</a:t>
            </a:r>
            <a:r>
              <a:rPr lang="en-US" altLang="ja-JP" sz="2400" dirty="0">
                <a:solidFill>
                  <a:srgbClr val="FF0000"/>
                </a:solidFill>
                <a:latin typeface="Meiryo" charset="-128"/>
                <a:ea typeface="Meiryo" charset="-128"/>
                <a:cs typeface="Meiryo" charset="-128"/>
              </a:rPr>
              <a:t>8</a:t>
            </a:r>
            <a:r>
              <a:rPr lang="ja-JP" altLang="en-US" sz="2400" dirty="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2</a:t>
            </a:r>
            <a:r>
              <a:rPr lang="ja-JP" altLang="en-US" sz="2400" dirty="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2</a:t>
            </a:r>
            <a:r>
              <a:rPr lang="ja-JP" altLang="en-US" sz="2400" dirty="0">
                <a:solidFill>
                  <a:srgbClr val="FF0000"/>
                </a:solidFill>
                <a:latin typeface="Meiryo" charset="-128"/>
                <a:ea typeface="Meiryo" charset="-128"/>
                <a:cs typeface="Meiryo" charset="-128"/>
              </a:rPr>
              <a:t>日（金）</a:t>
            </a: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dirty="0">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0131</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3779625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の特性</a:t>
            </a:r>
          </a:p>
        </p:txBody>
      </p:sp>
      <p:sp>
        <p:nvSpPr>
          <p:cNvPr id="4" name="正方形/長方形 3"/>
          <p:cNvSpPr/>
          <p:nvPr/>
        </p:nvSpPr>
        <p:spPr>
          <a:xfrm>
            <a:off x="281636" y="965605"/>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82897" y="965604"/>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7" name="ホームベース 6"/>
          <p:cNvSpPr/>
          <p:nvPr/>
        </p:nvSpPr>
        <p:spPr>
          <a:xfrm>
            <a:off x="281636" y="1605291"/>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安定性重視</a:t>
            </a:r>
            <a:endParaRPr kumimoji="1" lang="ja-JP" altLang="en-US" dirty="0">
              <a:solidFill>
                <a:schemeClr val="bg1"/>
              </a:solidFill>
              <a:latin typeface="Meiryo" charset="-128"/>
              <a:ea typeface="Meiryo" charset="-128"/>
              <a:cs typeface="Meiryo" charset="-128"/>
            </a:endParaRPr>
          </a:p>
        </p:txBody>
      </p:sp>
      <p:sp>
        <p:nvSpPr>
          <p:cNvPr id="8" name="ホームベース 7"/>
          <p:cNvSpPr/>
          <p:nvPr/>
        </p:nvSpPr>
        <p:spPr>
          <a:xfrm flipH="1">
            <a:off x="4934103" y="161228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速度重視</a:t>
            </a:r>
            <a:endParaRPr kumimoji="1" lang="ja-JP" altLang="en-US" dirty="0">
              <a:solidFill>
                <a:schemeClr val="bg1"/>
              </a:solidFill>
              <a:latin typeface="Meiryo" charset="-128"/>
              <a:ea typeface="Meiryo" charset="-128"/>
              <a:cs typeface="Meiryo" charset="-128"/>
            </a:endParaRPr>
          </a:p>
        </p:txBody>
      </p:sp>
      <p:sp>
        <p:nvSpPr>
          <p:cNvPr id="9" name="ホームベース 8"/>
          <p:cNvSpPr/>
          <p:nvPr/>
        </p:nvSpPr>
        <p:spPr>
          <a:xfrm>
            <a:off x="281636" y="203306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ウォーターフォール</a:t>
            </a:r>
            <a:endParaRPr kumimoji="1" lang="ja-JP" altLang="en-US" dirty="0">
              <a:solidFill>
                <a:schemeClr val="bg1"/>
              </a:solidFill>
              <a:latin typeface="Meiryo" charset="-128"/>
              <a:ea typeface="Meiryo" charset="-128"/>
              <a:cs typeface="Meiryo" charset="-128"/>
            </a:endParaRPr>
          </a:p>
        </p:txBody>
      </p:sp>
      <p:sp>
        <p:nvSpPr>
          <p:cNvPr id="10" name="ホームベース 9"/>
          <p:cNvSpPr/>
          <p:nvPr/>
        </p:nvSpPr>
        <p:spPr>
          <a:xfrm flipH="1">
            <a:off x="4934103" y="2032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アジャイル</a:t>
            </a:r>
            <a:endParaRPr kumimoji="1" lang="ja-JP" altLang="en-US" dirty="0">
              <a:solidFill>
                <a:schemeClr val="bg1"/>
              </a:solidFill>
              <a:latin typeface="Meiryo" charset="-128"/>
              <a:ea typeface="Meiryo" charset="-128"/>
              <a:cs typeface="Meiryo" charset="-128"/>
            </a:endParaRPr>
          </a:p>
        </p:txBody>
      </p:sp>
      <p:sp>
        <p:nvSpPr>
          <p:cNvPr id="11" name="ホームベース 10"/>
          <p:cNvSpPr/>
          <p:nvPr/>
        </p:nvSpPr>
        <p:spPr>
          <a:xfrm>
            <a:off x="281636" y="24518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IT部門が集中管理</a:t>
            </a:r>
            <a:endParaRPr kumimoji="1" lang="ja-JP" altLang="en-US" dirty="0">
              <a:solidFill>
                <a:schemeClr val="bg1"/>
              </a:solidFill>
              <a:latin typeface="Meiryo" charset="-128"/>
              <a:ea typeface="Meiryo" charset="-128"/>
              <a:cs typeface="Meiryo" charset="-128"/>
            </a:endParaRPr>
          </a:p>
        </p:txBody>
      </p:sp>
      <p:sp>
        <p:nvSpPr>
          <p:cNvPr id="12" name="ホームベース 11"/>
          <p:cNvSpPr/>
          <p:nvPr/>
        </p:nvSpPr>
        <p:spPr>
          <a:xfrm flipH="1">
            <a:off x="4934103" y="24518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ユーザー部門が分散管理</a:t>
            </a:r>
            <a:endParaRPr kumimoji="1" lang="ja-JP" altLang="en-US" dirty="0">
              <a:solidFill>
                <a:schemeClr val="bg1"/>
              </a:solidFill>
              <a:latin typeface="Meiryo" charset="-128"/>
              <a:ea typeface="Meiryo" charset="-128"/>
              <a:cs typeface="Meiryo" charset="-128"/>
            </a:endParaRPr>
          </a:p>
        </p:txBody>
      </p:sp>
      <p:sp>
        <p:nvSpPr>
          <p:cNvPr id="13" name="ホームベース 12"/>
          <p:cNvSpPr/>
          <p:nvPr/>
        </p:nvSpPr>
        <p:spPr>
          <a:xfrm>
            <a:off x="281636" y="2880138"/>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予測可能業務</a:t>
            </a:r>
            <a:endParaRPr kumimoji="1" lang="ja-JP" altLang="en-US" dirty="0">
              <a:solidFill>
                <a:schemeClr val="bg1"/>
              </a:solidFill>
              <a:latin typeface="Meiryo" charset="-128"/>
              <a:ea typeface="Meiryo" charset="-128"/>
              <a:cs typeface="Meiryo" charset="-128"/>
            </a:endParaRPr>
          </a:p>
        </p:txBody>
      </p:sp>
      <p:sp>
        <p:nvSpPr>
          <p:cNvPr id="14" name="ホームベース 13"/>
          <p:cNvSpPr/>
          <p:nvPr/>
        </p:nvSpPr>
        <p:spPr>
          <a:xfrm flipH="1">
            <a:off x="4934103" y="288013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探索型業務</a:t>
            </a:r>
            <a:endParaRPr kumimoji="1" lang="ja-JP" altLang="en-US" dirty="0">
              <a:solidFill>
                <a:schemeClr val="bg1"/>
              </a:solidFill>
              <a:latin typeface="Meiryo" charset="-128"/>
              <a:ea typeface="Meiryo" charset="-128"/>
              <a:cs typeface="Meiryo" charset="-128"/>
            </a:endParaRPr>
          </a:p>
        </p:txBody>
      </p:sp>
      <p:sp>
        <p:nvSpPr>
          <p:cNvPr id="15" name="ホームベース 14"/>
          <p:cNvSpPr/>
          <p:nvPr/>
        </p:nvSpPr>
        <p:spPr>
          <a:xfrm>
            <a:off x="281636" y="3304086"/>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武士:領地や報酬を死守</a:t>
            </a:r>
            <a:endParaRPr kumimoji="1" lang="ja-JP" altLang="en-US" dirty="0">
              <a:solidFill>
                <a:schemeClr val="bg1"/>
              </a:solidFill>
              <a:latin typeface="Meiryo" charset="-128"/>
              <a:ea typeface="Meiryo" charset="-128"/>
              <a:cs typeface="Meiryo" charset="-128"/>
            </a:endParaRPr>
          </a:p>
        </p:txBody>
      </p:sp>
      <p:sp>
        <p:nvSpPr>
          <p:cNvPr id="16" name="ホームベース 15"/>
          <p:cNvSpPr/>
          <p:nvPr/>
        </p:nvSpPr>
        <p:spPr>
          <a:xfrm flipH="1">
            <a:off x="4934103" y="3304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忍者:何が有効なのかを探る</a:t>
            </a:r>
            <a:endParaRPr lang="en-US" altLang="ja-JP" dirty="0">
              <a:solidFill>
                <a:schemeClr val="bg1"/>
              </a:solidFill>
              <a:latin typeface="Meiryo" charset="-128"/>
              <a:ea typeface="Meiryo" charset="-128"/>
              <a:cs typeface="Meiryo" charset="-128"/>
            </a:endParaRPr>
          </a:p>
        </p:txBody>
      </p:sp>
      <p:sp>
        <p:nvSpPr>
          <p:cNvPr id="17" name="ホームベース 16"/>
          <p:cNvSpPr/>
          <p:nvPr/>
        </p:nvSpPr>
        <p:spPr>
          <a:xfrm>
            <a:off x="281636" y="3733835"/>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運用者(オペレーター)</a:t>
            </a:r>
            <a:endParaRPr kumimoji="1" lang="ja-JP" altLang="en-US" dirty="0">
              <a:solidFill>
                <a:schemeClr val="bg1"/>
              </a:solidFill>
              <a:latin typeface="Meiryo" charset="-128"/>
              <a:ea typeface="Meiryo" charset="-128"/>
              <a:cs typeface="Meiryo" charset="-128"/>
            </a:endParaRPr>
          </a:p>
        </p:txBody>
      </p:sp>
      <p:sp>
        <p:nvSpPr>
          <p:cNvPr id="18" name="ホームベース 17"/>
          <p:cNvSpPr/>
          <p:nvPr/>
        </p:nvSpPr>
        <p:spPr>
          <a:xfrm flipH="1">
            <a:off x="4934103" y="3733835"/>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革新者(イノベーター)</a:t>
            </a:r>
            <a:endParaRPr lang="en-US" altLang="ja-JP" dirty="0">
              <a:solidFill>
                <a:schemeClr val="bg1"/>
              </a:solidFill>
              <a:latin typeface="Meiryo" charset="-128"/>
              <a:ea typeface="Meiryo" charset="-128"/>
              <a:cs typeface="Meiryo" charset="-128"/>
            </a:endParaRPr>
          </a:p>
        </p:txBody>
      </p:sp>
      <p:sp>
        <p:nvSpPr>
          <p:cNvPr id="21" name="ホームベース 20"/>
          <p:cNvSpPr/>
          <p:nvPr/>
        </p:nvSpPr>
        <p:spPr>
          <a:xfrm>
            <a:off x="281636" y="41635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効率性や</a:t>
            </a:r>
            <a:r>
              <a:rPr lang="en-US" altLang="ja-JP" dirty="0">
                <a:solidFill>
                  <a:schemeClr val="bg1"/>
                </a:solidFill>
                <a:latin typeface="Meiryo" charset="-128"/>
                <a:ea typeface="Meiryo" charset="-128"/>
                <a:cs typeface="Meiryo" charset="-128"/>
              </a:rPr>
              <a:t>ROI</a:t>
            </a:r>
            <a:endParaRPr kumimoji="1" lang="ja-JP" altLang="en-US" dirty="0">
              <a:solidFill>
                <a:schemeClr val="bg1"/>
              </a:solidFill>
              <a:latin typeface="Meiryo" charset="-128"/>
              <a:ea typeface="Meiryo" charset="-128"/>
              <a:cs typeface="Meiryo" charset="-128"/>
            </a:endParaRPr>
          </a:p>
        </p:txBody>
      </p:sp>
      <p:sp>
        <p:nvSpPr>
          <p:cNvPr id="22" name="ホームベース 21"/>
          <p:cNvSpPr/>
          <p:nvPr/>
        </p:nvSpPr>
        <p:spPr>
          <a:xfrm flipH="1">
            <a:off x="4934103" y="41635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新規性や大きなリターン</a:t>
            </a:r>
            <a:endParaRPr lang="en-US" altLang="ja-JP" dirty="0">
              <a:solidFill>
                <a:schemeClr val="bg1"/>
              </a:solidFill>
              <a:latin typeface="Meiryo" charset="-128"/>
              <a:ea typeface="Meiryo" charset="-128"/>
              <a:cs typeface="Meiryo" charset="-128"/>
            </a:endParaRPr>
          </a:p>
        </p:txBody>
      </p:sp>
      <p:sp>
        <p:nvSpPr>
          <p:cNvPr id="23" name="ホームベース 22"/>
          <p:cNvSpPr/>
          <p:nvPr/>
        </p:nvSpPr>
        <p:spPr>
          <a:xfrm>
            <a:off x="281636" y="459751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統率力や実行力</a:t>
            </a:r>
            <a:endParaRPr kumimoji="1" lang="ja-JP" altLang="en-US" dirty="0">
              <a:solidFill>
                <a:schemeClr val="bg1"/>
              </a:solidFill>
              <a:latin typeface="Meiryo" charset="-128"/>
              <a:ea typeface="Meiryo" charset="-128"/>
              <a:cs typeface="Meiryo" charset="-128"/>
            </a:endParaRPr>
          </a:p>
        </p:txBody>
      </p:sp>
      <p:sp>
        <p:nvSpPr>
          <p:cNvPr id="24" name="ホームベース 23"/>
          <p:cNvSpPr/>
          <p:nvPr/>
        </p:nvSpPr>
        <p:spPr>
          <a:xfrm flipH="1">
            <a:off x="4934103" y="459751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機動力や柔軟性</a:t>
            </a:r>
            <a:endParaRPr lang="en-US" altLang="ja-JP" dirty="0">
              <a:solidFill>
                <a:schemeClr val="bg1"/>
              </a:solidFill>
              <a:latin typeface="Meiryo" charset="-128"/>
              <a:ea typeface="Meiryo" charset="-128"/>
              <a:cs typeface="Meiryo" charset="-128"/>
            </a:endParaRPr>
          </a:p>
        </p:txBody>
      </p:sp>
      <p:sp>
        <p:nvSpPr>
          <p:cNvPr id="25" name="ホームベース 24"/>
          <p:cNvSpPr/>
          <p:nvPr/>
        </p:nvSpPr>
        <p:spPr>
          <a:xfrm>
            <a:off x="281636" y="502218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月次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年次</a:t>
            </a:r>
            <a:endParaRPr kumimoji="1" lang="ja-JP" altLang="en-US" dirty="0">
              <a:solidFill>
                <a:schemeClr val="bg1"/>
              </a:solidFill>
              <a:latin typeface="Meiryo" charset="-128"/>
              <a:ea typeface="Meiryo" charset="-128"/>
              <a:cs typeface="Meiryo" charset="-128"/>
            </a:endParaRPr>
          </a:p>
        </p:txBody>
      </p:sp>
      <p:sp>
        <p:nvSpPr>
          <p:cNvPr id="26" name="ホームベース 25"/>
          <p:cNvSpPr/>
          <p:nvPr/>
        </p:nvSpPr>
        <p:spPr>
          <a:xfrm flipH="1">
            <a:off x="4934103" y="502218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日次</a:t>
            </a:r>
            <a:r>
              <a:rPr lang="en-US" altLang="ja-JP" dirty="0">
                <a:solidFill>
                  <a:schemeClr val="bg1"/>
                </a:solidFill>
                <a:latin typeface="Meiryo" charset="-128"/>
                <a:ea typeface="Meiryo" charset="-128"/>
                <a:cs typeface="Meiryo" charset="-128"/>
              </a:rPr>
              <a:t>(or </a:t>
            </a:r>
            <a:r>
              <a:rPr lang="ja-JP" altLang="en-US" dirty="0">
                <a:solidFill>
                  <a:schemeClr val="bg1"/>
                </a:solidFill>
                <a:latin typeface="Meiryo" charset="-128"/>
                <a:ea typeface="Meiryo" charset="-128"/>
                <a:cs typeface="Meiryo" charset="-128"/>
              </a:rPr>
              <a:t>時次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週次</a:t>
            </a:r>
            <a:endParaRPr lang="en-US" altLang="ja-JP" dirty="0">
              <a:solidFill>
                <a:schemeClr val="bg1"/>
              </a:solidFill>
              <a:latin typeface="Meiryo" charset="-128"/>
              <a:ea typeface="Meiryo" charset="-128"/>
              <a:cs typeface="Meiryo" charset="-128"/>
            </a:endParaRPr>
          </a:p>
        </p:txBody>
      </p:sp>
      <p:sp>
        <p:nvSpPr>
          <p:cNvPr id="27" name="六角形 26"/>
          <p:cNvSpPr/>
          <p:nvPr/>
        </p:nvSpPr>
        <p:spPr>
          <a:xfrm>
            <a:off x="4228186" y="1593923"/>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性向</a:t>
            </a:r>
            <a:endParaRPr kumimoji="1" lang="ja-JP" altLang="en-US" sz="1200" dirty="0">
              <a:solidFill>
                <a:srgbClr val="FFFFFF"/>
              </a:solidFill>
              <a:latin typeface="ＭＳ Ｐゴシック"/>
              <a:ea typeface="ＭＳ Ｐゴシック"/>
              <a:cs typeface="ＭＳ Ｐゴシック"/>
            </a:endParaRPr>
          </a:p>
        </p:txBody>
      </p:sp>
      <p:sp>
        <p:nvSpPr>
          <p:cNvPr id="28" name="六角形 27"/>
          <p:cNvSpPr/>
          <p:nvPr/>
        </p:nvSpPr>
        <p:spPr>
          <a:xfrm>
            <a:off x="4228186" y="2044487"/>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手法</a:t>
            </a:r>
            <a:endParaRPr kumimoji="1" lang="ja-JP" altLang="en-US" sz="1200" dirty="0">
              <a:solidFill>
                <a:srgbClr val="FFFFFF"/>
              </a:solidFill>
              <a:latin typeface="ＭＳ Ｐゴシック"/>
              <a:ea typeface="ＭＳ Ｐゴシック"/>
              <a:cs typeface="ＭＳ Ｐゴシック"/>
            </a:endParaRPr>
          </a:p>
        </p:txBody>
      </p:sp>
      <p:sp>
        <p:nvSpPr>
          <p:cNvPr id="29" name="六角形 28"/>
          <p:cNvSpPr/>
          <p:nvPr/>
        </p:nvSpPr>
        <p:spPr>
          <a:xfrm>
            <a:off x="4228186" y="2460844"/>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30" name="六角形 29"/>
          <p:cNvSpPr/>
          <p:nvPr/>
        </p:nvSpPr>
        <p:spPr>
          <a:xfrm>
            <a:off x="4238244" y="2876476"/>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業務</a:t>
            </a:r>
          </a:p>
        </p:txBody>
      </p:sp>
      <p:sp>
        <p:nvSpPr>
          <p:cNvPr id="31" name="六角形 30"/>
          <p:cNvSpPr/>
          <p:nvPr/>
        </p:nvSpPr>
        <p:spPr>
          <a:xfrm>
            <a:off x="4238244" y="3327040"/>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例え</a:t>
            </a:r>
          </a:p>
        </p:txBody>
      </p:sp>
      <p:sp>
        <p:nvSpPr>
          <p:cNvPr id="32" name="六角形 31"/>
          <p:cNvSpPr/>
          <p:nvPr/>
        </p:nvSpPr>
        <p:spPr>
          <a:xfrm>
            <a:off x="4238244" y="3743397"/>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対象</a:t>
            </a:r>
          </a:p>
        </p:txBody>
      </p:sp>
      <p:sp>
        <p:nvSpPr>
          <p:cNvPr id="33" name="六角形 32"/>
          <p:cNvSpPr/>
          <p:nvPr/>
        </p:nvSpPr>
        <p:spPr>
          <a:xfrm>
            <a:off x="4228186" y="4158505"/>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期待</a:t>
            </a:r>
          </a:p>
        </p:txBody>
      </p:sp>
      <p:sp>
        <p:nvSpPr>
          <p:cNvPr id="34" name="六角形 33"/>
          <p:cNvSpPr/>
          <p:nvPr/>
        </p:nvSpPr>
        <p:spPr>
          <a:xfrm>
            <a:off x="4228186" y="4609069"/>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実践</a:t>
            </a:r>
          </a:p>
        </p:txBody>
      </p:sp>
      <p:sp>
        <p:nvSpPr>
          <p:cNvPr id="35" name="六角形 34"/>
          <p:cNvSpPr/>
          <p:nvPr/>
        </p:nvSpPr>
        <p:spPr>
          <a:xfrm>
            <a:off x="4228186" y="5025426"/>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期間</a:t>
            </a:r>
          </a:p>
        </p:txBody>
      </p:sp>
      <p:sp>
        <p:nvSpPr>
          <p:cNvPr id="36" name="ホームベース 35"/>
          <p:cNvSpPr/>
          <p:nvPr/>
        </p:nvSpPr>
        <p:spPr>
          <a:xfrm>
            <a:off x="281636" y="544612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トップダウン</a:t>
            </a:r>
            <a:endParaRPr kumimoji="1" lang="ja-JP" altLang="en-US" dirty="0">
              <a:solidFill>
                <a:schemeClr val="bg1"/>
              </a:solidFill>
              <a:latin typeface="Meiryo" charset="-128"/>
              <a:ea typeface="Meiryo" charset="-128"/>
              <a:cs typeface="Meiryo" charset="-128"/>
            </a:endParaRPr>
          </a:p>
        </p:txBody>
      </p:sp>
      <p:sp>
        <p:nvSpPr>
          <p:cNvPr id="37" name="ホームベース 36"/>
          <p:cNvSpPr/>
          <p:nvPr/>
        </p:nvSpPr>
        <p:spPr>
          <a:xfrm flipH="1">
            <a:off x="4934103" y="5446127"/>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ボトムアップ</a:t>
            </a:r>
            <a:endParaRPr lang="en-US" altLang="ja-JP" dirty="0">
              <a:solidFill>
                <a:schemeClr val="bg1"/>
              </a:solidFill>
              <a:latin typeface="Meiryo" charset="-128"/>
              <a:ea typeface="Meiryo" charset="-128"/>
              <a:cs typeface="Meiryo" charset="-128"/>
            </a:endParaRPr>
          </a:p>
        </p:txBody>
      </p:sp>
      <p:sp>
        <p:nvSpPr>
          <p:cNvPr id="38" name="六角形 37"/>
          <p:cNvSpPr/>
          <p:nvPr/>
        </p:nvSpPr>
        <p:spPr>
          <a:xfrm>
            <a:off x="4228186" y="5449373"/>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経営</a:t>
            </a:r>
          </a:p>
        </p:txBody>
      </p:sp>
      <p:sp>
        <p:nvSpPr>
          <p:cNvPr id="39" name="ホームベース 38"/>
          <p:cNvSpPr/>
          <p:nvPr/>
        </p:nvSpPr>
        <p:spPr>
          <a:xfrm>
            <a:off x="281636" y="5879600"/>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40" name="ホームベース 39"/>
          <p:cNvSpPr/>
          <p:nvPr/>
        </p:nvSpPr>
        <p:spPr>
          <a:xfrm flipH="1">
            <a:off x="4579314" y="5879601"/>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512933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を取り持つガーディアン</a:t>
            </a:r>
          </a:p>
        </p:txBody>
      </p:sp>
      <p:sp>
        <p:nvSpPr>
          <p:cNvPr id="4" name="正方形/長方形 3"/>
          <p:cNvSpPr/>
          <p:nvPr/>
        </p:nvSpPr>
        <p:spPr>
          <a:xfrm>
            <a:off x="274320" y="1016812"/>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75581" y="1016811"/>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39" name="ホームベース 38"/>
          <p:cNvSpPr/>
          <p:nvPr/>
        </p:nvSpPr>
        <p:spPr>
          <a:xfrm>
            <a:off x="274320" y="2339126"/>
            <a:ext cx="5102352" cy="829863"/>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落ち着きなくチャラチャラした</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無責任で軽い存在だと煙たがる</a:t>
            </a:r>
            <a:endParaRPr kumimoji="1" lang="ja-JP" altLang="en-US" dirty="0">
              <a:solidFill>
                <a:schemeClr val="bg1"/>
              </a:solidFill>
              <a:latin typeface="Meiryo" charset="-128"/>
              <a:ea typeface="Meiryo" charset="-128"/>
              <a:cs typeface="Meiryo" charset="-128"/>
            </a:endParaRPr>
          </a:p>
        </p:txBody>
      </p:sp>
      <p:sp>
        <p:nvSpPr>
          <p:cNvPr id="40" name="ホームベース 39"/>
          <p:cNvSpPr/>
          <p:nvPr/>
        </p:nvSpPr>
        <p:spPr>
          <a:xfrm flipH="1">
            <a:off x="3723438" y="3323980"/>
            <a:ext cx="5149900" cy="829861"/>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古臭く動きが遅い足手まといの</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恐竜の化石のように感じる</a:t>
            </a:r>
            <a:endParaRPr lang="en-US" altLang="ja-JP" dirty="0">
              <a:solidFill>
                <a:schemeClr val="bg1"/>
              </a:solidFill>
              <a:latin typeface="Meiryo" charset="-128"/>
              <a:ea typeface="Meiryo" charset="-128"/>
              <a:cs typeface="Meiryo" charset="-128"/>
            </a:endParaRPr>
          </a:p>
        </p:txBody>
      </p:sp>
      <p:grpSp>
        <p:nvGrpSpPr>
          <p:cNvPr id="44" name="図形グループ 43"/>
          <p:cNvGrpSpPr/>
          <p:nvPr/>
        </p:nvGrpSpPr>
        <p:grpSpPr>
          <a:xfrm>
            <a:off x="5723182" y="2334163"/>
            <a:ext cx="387782" cy="829863"/>
            <a:chOff x="626312" y="838875"/>
            <a:chExt cx="603657" cy="1238713"/>
          </a:xfrm>
          <a:solidFill>
            <a:schemeClr val="tx1">
              <a:lumMod val="75000"/>
              <a:lumOff val="25000"/>
            </a:schemeClr>
          </a:solidFill>
        </p:grpSpPr>
        <p:sp>
          <p:nvSpPr>
            <p:cNvPr id="45" name="円/楕円 4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6" name="フローチャート: 論理積ゲート 4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47" name="図形グループ 46"/>
          <p:cNvGrpSpPr/>
          <p:nvPr/>
        </p:nvGrpSpPr>
        <p:grpSpPr>
          <a:xfrm>
            <a:off x="6232475" y="2339126"/>
            <a:ext cx="387782" cy="829863"/>
            <a:chOff x="626312" y="838875"/>
            <a:chExt cx="603657" cy="1238713"/>
          </a:xfrm>
          <a:solidFill>
            <a:schemeClr val="tx1">
              <a:lumMod val="75000"/>
              <a:lumOff val="25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0" name="図形グループ 49"/>
          <p:cNvGrpSpPr/>
          <p:nvPr/>
        </p:nvGrpSpPr>
        <p:grpSpPr>
          <a:xfrm>
            <a:off x="7251056" y="2334163"/>
            <a:ext cx="387782" cy="829863"/>
            <a:chOff x="626312" y="838875"/>
            <a:chExt cx="603657" cy="1238713"/>
          </a:xfrm>
          <a:solidFill>
            <a:schemeClr val="tx1">
              <a:lumMod val="75000"/>
              <a:lumOff val="25000"/>
            </a:schemeClr>
          </a:solidFill>
        </p:grpSpPr>
        <p:sp>
          <p:nvSpPr>
            <p:cNvPr id="51" name="円/楕円 50"/>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2" name="フローチャート: 論理積ゲート 51"/>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3" name="図形グループ 52"/>
          <p:cNvGrpSpPr/>
          <p:nvPr/>
        </p:nvGrpSpPr>
        <p:grpSpPr>
          <a:xfrm>
            <a:off x="7760345" y="2334163"/>
            <a:ext cx="387782" cy="829863"/>
            <a:chOff x="626312" y="838875"/>
            <a:chExt cx="603657" cy="1238713"/>
          </a:xfrm>
          <a:solidFill>
            <a:schemeClr val="tx1">
              <a:lumMod val="75000"/>
              <a:lumOff val="25000"/>
            </a:schemeClr>
          </a:solidFill>
        </p:grpSpPr>
        <p:sp>
          <p:nvSpPr>
            <p:cNvPr id="54" name="円/楕円 53"/>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5" name="フローチャート: 論理積ゲート 54"/>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6" name="図形グループ 55"/>
          <p:cNvGrpSpPr/>
          <p:nvPr/>
        </p:nvGrpSpPr>
        <p:grpSpPr>
          <a:xfrm>
            <a:off x="6741766" y="2334163"/>
            <a:ext cx="387782" cy="829863"/>
            <a:chOff x="626312" y="838875"/>
            <a:chExt cx="603657" cy="1238713"/>
          </a:xfrm>
          <a:solidFill>
            <a:schemeClr val="tx1">
              <a:lumMod val="75000"/>
              <a:lumOff val="25000"/>
            </a:schemeClr>
          </a:solidFill>
        </p:grpSpPr>
        <p:sp>
          <p:nvSpPr>
            <p:cNvPr id="57" name="円/楕円 56"/>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8" name="フローチャート: 論理積ゲート 57"/>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9" name="図形グループ 58"/>
          <p:cNvGrpSpPr/>
          <p:nvPr/>
        </p:nvGrpSpPr>
        <p:grpSpPr>
          <a:xfrm>
            <a:off x="1012195" y="3323980"/>
            <a:ext cx="387782" cy="829863"/>
            <a:chOff x="626312" y="838875"/>
            <a:chExt cx="603657" cy="1238713"/>
          </a:xfrm>
          <a:solidFill>
            <a:schemeClr val="tx1">
              <a:lumMod val="50000"/>
              <a:lumOff val="50000"/>
            </a:schemeClr>
          </a:solidFill>
        </p:grpSpPr>
        <p:sp>
          <p:nvSpPr>
            <p:cNvPr id="60" name="円/楕円 5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1" name="フローチャート: 論理積ゲート 60"/>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2" name="図形グループ 61"/>
          <p:cNvGrpSpPr/>
          <p:nvPr/>
        </p:nvGrpSpPr>
        <p:grpSpPr>
          <a:xfrm>
            <a:off x="1521488" y="3328943"/>
            <a:ext cx="387782" cy="829863"/>
            <a:chOff x="626312" y="838875"/>
            <a:chExt cx="603657" cy="1238713"/>
          </a:xfrm>
          <a:solidFill>
            <a:schemeClr val="tx1">
              <a:lumMod val="50000"/>
              <a:lumOff val="50000"/>
            </a:schemeClr>
          </a:solidFill>
        </p:grpSpPr>
        <p:sp>
          <p:nvSpPr>
            <p:cNvPr id="63" name="円/楕円 62"/>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4" name="フローチャート: 論理積ゲート 63"/>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5" name="図形グループ 64"/>
          <p:cNvGrpSpPr/>
          <p:nvPr/>
        </p:nvGrpSpPr>
        <p:grpSpPr>
          <a:xfrm>
            <a:off x="2540069" y="3323980"/>
            <a:ext cx="387782" cy="829863"/>
            <a:chOff x="626312" y="838875"/>
            <a:chExt cx="603657" cy="1238713"/>
          </a:xfrm>
          <a:solidFill>
            <a:schemeClr val="tx1">
              <a:lumMod val="50000"/>
              <a:lumOff val="50000"/>
            </a:schemeClr>
          </a:solidFill>
        </p:grpSpPr>
        <p:sp>
          <p:nvSpPr>
            <p:cNvPr id="66" name="円/楕円 6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7" name="フローチャート: 論理積ゲート 66"/>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8" name="図形グループ 67"/>
          <p:cNvGrpSpPr/>
          <p:nvPr/>
        </p:nvGrpSpPr>
        <p:grpSpPr>
          <a:xfrm>
            <a:off x="3049358" y="3323980"/>
            <a:ext cx="387782" cy="829863"/>
            <a:chOff x="626312" y="838875"/>
            <a:chExt cx="603657" cy="1238713"/>
          </a:xfrm>
          <a:solidFill>
            <a:schemeClr val="tx1">
              <a:lumMod val="50000"/>
              <a:lumOff val="50000"/>
            </a:schemeClr>
          </a:solidFill>
        </p:grpSpPr>
        <p:sp>
          <p:nvSpPr>
            <p:cNvPr id="69" name="円/楕円 68"/>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0" name="フローチャート: 論理積ゲート 69"/>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1" name="図形グループ 70"/>
          <p:cNvGrpSpPr/>
          <p:nvPr/>
        </p:nvGrpSpPr>
        <p:grpSpPr>
          <a:xfrm>
            <a:off x="2030779" y="3323980"/>
            <a:ext cx="387782" cy="829863"/>
            <a:chOff x="626312" y="838875"/>
            <a:chExt cx="603657" cy="1238713"/>
          </a:xfrm>
          <a:solidFill>
            <a:schemeClr val="tx1">
              <a:lumMod val="50000"/>
              <a:lumOff val="50000"/>
            </a:schemeClr>
          </a:solidFill>
        </p:grpSpPr>
        <p:sp>
          <p:nvSpPr>
            <p:cNvPr id="72" name="円/楕円 7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3" name="フローチャート: 論理積ゲート 72"/>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4" name="図形グループ 73"/>
          <p:cNvGrpSpPr/>
          <p:nvPr/>
        </p:nvGrpSpPr>
        <p:grpSpPr>
          <a:xfrm>
            <a:off x="4378107" y="4501091"/>
            <a:ext cx="387782" cy="829863"/>
            <a:chOff x="626312" y="838875"/>
            <a:chExt cx="603657" cy="1238713"/>
          </a:xfrm>
          <a:solidFill>
            <a:schemeClr val="accent6">
              <a:lumMod val="50000"/>
            </a:schemeClr>
          </a:solidFill>
        </p:grpSpPr>
        <p:sp>
          <p:nvSpPr>
            <p:cNvPr id="75" name="円/楕円 7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6" name="フローチャート: 論理積ゲート 7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 name="正方形/長方形 2"/>
          <p:cNvSpPr/>
          <p:nvPr/>
        </p:nvSpPr>
        <p:spPr>
          <a:xfrm>
            <a:off x="1252672" y="5738455"/>
            <a:ext cx="6616426" cy="646331"/>
          </a:xfrm>
          <a:prstGeom prst="rect">
            <a:avLst/>
          </a:prstGeom>
        </p:spPr>
        <p:txBody>
          <a:bodyPr wrap="square">
            <a:spAutoFit/>
          </a:bodyPr>
          <a:lstStyle/>
          <a:p>
            <a:pPr algn="ctr"/>
            <a:r>
              <a:rPr lang="ja-JP" altLang="en-US" sz="1200" b="1" dirty="0">
                <a:solidFill>
                  <a:schemeClr val="accent6">
                    <a:lumMod val="75000"/>
                  </a:schemeClr>
                </a:solidFill>
                <a:latin typeface="Meiryo" charset="-128"/>
                <a:ea typeface="Meiryo" charset="-128"/>
                <a:cs typeface="Meiryo" charset="-128"/>
              </a:rPr>
              <a:t>それぞれの強み</a:t>
            </a:r>
            <a:r>
              <a:rPr lang="ja-JP" altLang="en-US" sz="1200" dirty="0">
                <a:solidFill>
                  <a:schemeClr val="accent6">
                    <a:lumMod val="75000"/>
                  </a:schemeClr>
                </a:solidFill>
                <a:latin typeface="Meiryo" charset="-128"/>
                <a:ea typeface="Meiryo" charset="-128"/>
                <a:cs typeface="Meiryo" charset="-128"/>
              </a:rPr>
              <a:t>がありながらも</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文化的対立</a:t>
            </a:r>
            <a:r>
              <a:rPr lang="ja-JP" altLang="en-US" sz="1200" dirty="0">
                <a:solidFill>
                  <a:schemeClr val="accent6">
                    <a:lumMod val="75000"/>
                  </a:schemeClr>
                </a:solidFill>
                <a:latin typeface="Meiryo" charset="-128"/>
                <a:ea typeface="Meiryo" charset="-128"/>
                <a:cs typeface="Meiryo" charset="-128"/>
              </a:rPr>
              <a:t>が起きやすい</a:t>
            </a:r>
            <a:r>
              <a:rPr lang="ja-JP" altLang="en-US" sz="1200" b="1" dirty="0">
                <a:solidFill>
                  <a:schemeClr val="accent6">
                    <a:lumMod val="75000"/>
                  </a:schemeClr>
                </a:solidFill>
                <a:latin typeface="Meiryo" charset="-128"/>
                <a:ea typeface="Meiryo" charset="-128"/>
                <a:cs typeface="Meiryo" charset="-128"/>
              </a:rPr>
              <a:t>両者を共存</a:t>
            </a:r>
            <a:r>
              <a:rPr lang="ja-JP" altLang="en-US" sz="1200" dirty="0">
                <a:solidFill>
                  <a:schemeClr val="accent6">
                    <a:lumMod val="75000"/>
                  </a:schemeClr>
                </a:solidFill>
                <a:latin typeface="Meiryo" charset="-128"/>
                <a:ea typeface="Meiryo" charset="-128"/>
                <a:cs typeface="Meiryo" charset="-128"/>
              </a:rPr>
              <a:t>させるために</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双方に敬意を払いつつ間を取り持ち調整</a:t>
            </a:r>
            <a:r>
              <a:rPr lang="ja-JP" altLang="en-US" sz="1200" dirty="0">
                <a:solidFill>
                  <a:schemeClr val="accent6">
                    <a:lumMod val="75000"/>
                  </a:schemeClr>
                </a:solidFill>
                <a:latin typeface="Meiryo" charset="-128"/>
                <a:ea typeface="Meiryo" charset="-128"/>
                <a:cs typeface="Meiryo" charset="-128"/>
              </a:rPr>
              <a:t>を行う</a:t>
            </a:r>
          </a:p>
        </p:txBody>
      </p:sp>
      <p:sp>
        <p:nvSpPr>
          <p:cNvPr id="77" name="ホームベース 76"/>
          <p:cNvSpPr/>
          <p:nvPr/>
        </p:nvSpPr>
        <p:spPr>
          <a:xfrm>
            <a:off x="274320" y="1613532"/>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78" name="ホームベース 77"/>
          <p:cNvSpPr/>
          <p:nvPr/>
        </p:nvSpPr>
        <p:spPr>
          <a:xfrm flipH="1">
            <a:off x="4571998" y="1613533"/>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
        <p:nvSpPr>
          <p:cNvPr id="79" name="正方形/長方形 78"/>
          <p:cNvSpPr/>
          <p:nvPr/>
        </p:nvSpPr>
        <p:spPr>
          <a:xfrm>
            <a:off x="3080236" y="5415308"/>
            <a:ext cx="2983522" cy="400110"/>
          </a:xfrm>
          <a:prstGeom prst="rect">
            <a:avLst/>
          </a:prstGeom>
        </p:spPr>
        <p:txBody>
          <a:bodyPr wrap="square">
            <a:spAutoFit/>
          </a:bodyPr>
          <a:lstStyle/>
          <a:p>
            <a:pPr algn="ctr"/>
            <a:r>
              <a:rPr lang="ja-JP" altLang="en-US" sz="2000" b="1" dirty="0">
                <a:solidFill>
                  <a:schemeClr val="accent6">
                    <a:lumMod val="75000"/>
                  </a:schemeClr>
                </a:solidFill>
                <a:latin typeface="Meiryo" charset="-128"/>
                <a:ea typeface="Meiryo" charset="-128"/>
                <a:cs typeface="Meiryo" charset="-128"/>
              </a:rPr>
              <a:t>ガーディアン</a:t>
            </a:r>
          </a:p>
        </p:txBody>
      </p:sp>
      <p:sp>
        <p:nvSpPr>
          <p:cNvPr id="19" name="環状矢印 18"/>
          <p:cNvSpPr/>
          <p:nvPr/>
        </p:nvSpPr>
        <p:spPr>
          <a:xfrm rot="10800000">
            <a:off x="2958725" y="3164026"/>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環状矢印 79"/>
          <p:cNvSpPr/>
          <p:nvPr/>
        </p:nvSpPr>
        <p:spPr>
          <a:xfrm rot="10800000" flipH="1">
            <a:off x="3912934" y="3171589"/>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75588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6044859"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リーフォーム 30"/>
          <p:cNvSpPr/>
          <p:nvPr/>
        </p:nvSpPr>
        <p:spPr>
          <a:xfrm>
            <a:off x="6042351" y="1897381"/>
            <a:ext cx="2581132" cy="2528408"/>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3099 w 2565787"/>
              <a:gd name="connsiteY3" fmla="*/ 2509997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95300 w 2565787"/>
              <a:gd name="connsiteY3" fmla="*/ 2516134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2528408"/>
              <a:gd name="connsiteX1" fmla="*/ 594 w 2565787"/>
              <a:gd name="connsiteY1" fmla="*/ 1098506 h 2528408"/>
              <a:gd name="connsiteX2" fmla="*/ 1289273 w 2565787"/>
              <a:gd name="connsiteY2" fmla="*/ 1098507 h 2528408"/>
              <a:gd name="connsiteX3" fmla="*/ 1295300 w 2565787"/>
              <a:gd name="connsiteY3" fmla="*/ 2516134 h 2528408"/>
              <a:gd name="connsiteX4" fmla="*/ 2559686 w 2565787"/>
              <a:gd name="connsiteY4" fmla="*/ 2528408 h 2528408"/>
              <a:gd name="connsiteX5" fmla="*/ 2565787 w 2565787"/>
              <a:gd name="connsiteY5" fmla="*/ 6137 h 2528408"/>
              <a:gd name="connsiteX6" fmla="*/ 557 w 2565787"/>
              <a:gd name="connsiteY6" fmla="*/ 0 h 2528408"/>
              <a:gd name="connsiteX0" fmla="*/ 557 w 2565787"/>
              <a:gd name="connsiteY0" fmla="*/ 0 h 2528408"/>
              <a:gd name="connsiteX1" fmla="*/ 594 w 2565787"/>
              <a:gd name="connsiteY1" fmla="*/ 1098506 h 2528408"/>
              <a:gd name="connsiteX2" fmla="*/ 1289273 w 2565787"/>
              <a:gd name="connsiteY2" fmla="*/ 1098507 h 2528408"/>
              <a:gd name="connsiteX3" fmla="*/ 1283099 w 2565787"/>
              <a:gd name="connsiteY3" fmla="*/ 2522271 h 2528408"/>
              <a:gd name="connsiteX4" fmla="*/ 2559686 w 2565787"/>
              <a:gd name="connsiteY4" fmla="*/ 2528408 h 2528408"/>
              <a:gd name="connsiteX5" fmla="*/ 2565787 w 2565787"/>
              <a:gd name="connsiteY5" fmla="*/ 6137 h 2528408"/>
              <a:gd name="connsiteX6" fmla="*/ 557 w 2565787"/>
              <a:gd name="connsiteY6" fmla="*/ 0 h 252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2528408">
                <a:moveTo>
                  <a:pt x="557" y="0"/>
                </a:moveTo>
                <a:cubicBezTo>
                  <a:pt x="2603" y="362078"/>
                  <a:pt x="-1452" y="736428"/>
                  <a:pt x="594" y="1098506"/>
                </a:cubicBezTo>
                <a:lnTo>
                  <a:pt x="1289273" y="1098507"/>
                </a:lnTo>
                <a:cubicBezTo>
                  <a:pt x="1285182" y="1814480"/>
                  <a:pt x="1287190" y="1806298"/>
                  <a:pt x="1283099" y="2522271"/>
                </a:cubicBezTo>
                <a:lnTo>
                  <a:pt x="2559686" y="2528408"/>
                </a:lnTo>
                <a:cubicBezTo>
                  <a:pt x="2561720" y="1687651"/>
                  <a:pt x="2563753" y="846894"/>
                  <a:pt x="2565787" y="6137"/>
                </a:cubicBez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3280180" y="3142098"/>
            <a:ext cx="129182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リーフォーム 16"/>
          <p:cNvSpPr/>
          <p:nvPr/>
        </p:nvSpPr>
        <p:spPr>
          <a:xfrm>
            <a:off x="3280180" y="1897381"/>
            <a:ext cx="2581132" cy="3234153"/>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3234153">
                <a:moveTo>
                  <a:pt x="557" y="0"/>
                </a:moveTo>
                <a:cubicBezTo>
                  <a:pt x="2603" y="362078"/>
                  <a:pt x="-1452" y="736428"/>
                  <a:pt x="594" y="1098506"/>
                </a:cubicBezTo>
                <a:lnTo>
                  <a:pt x="1289273" y="1098507"/>
                </a:lnTo>
                <a:cubicBezTo>
                  <a:pt x="1285182" y="1814480"/>
                  <a:pt x="1293291" y="2518180"/>
                  <a:pt x="1289200" y="3234153"/>
                </a:cubicBezTo>
                <a:lnTo>
                  <a:pt x="2565787" y="3234153"/>
                </a:lnTo>
                <a:lnTo>
                  <a:pt x="2565787" y="6137"/>
                </a:ln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３つの</a:t>
            </a:r>
            <a:r>
              <a:rPr kumimoji="1" lang="en-US" altLang="ja-JP" dirty="0"/>
              <a:t>IT</a:t>
            </a:r>
            <a:r>
              <a:rPr kumimoji="1" lang="ja-JP" altLang="en-US" dirty="0"/>
              <a:t>：従来の</a:t>
            </a:r>
            <a:r>
              <a:rPr kumimoji="1" lang="en-US" altLang="ja-JP" dirty="0"/>
              <a:t>IT</a:t>
            </a:r>
            <a:r>
              <a:rPr kumimoji="1" lang="ja-JP" altLang="en-US" dirty="0"/>
              <a:t>／シャドー</a:t>
            </a:r>
            <a:r>
              <a:rPr kumimoji="1" lang="en-US" altLang="ja-JP" dirty="0"/>
              <a:t>IT</a:t>
            </a:r>
            <a:r>
              <a:rPr kumimoji="1" lang="ja-JP" altLang="en-US" dirty="0"/>
              <a:t>／バイモーダル</a:t>
            </a:r>
            <a:r>
              <a:rPr kumimoji="1" lang="en-US" altLang="ja-JP" dirty="0"/>
              <a:t>IT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sp>
        <p:nvSpPr>
          <p:cNvPr id="4" name="正方形/長方形 3"/>
          <p:cNvSpPr/>
          <p:nvPr/>
        </p:nvSpPr>
        <p:spPr>
          <a:xfrm>
            <a:off x="515501"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SIer</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IT</a:t>
            </a:r>
            <a:r>
              <a:rPr kumimoji="1" lang="ja-JP" altLang="en-US" dirty="0">
                <a:solidFill>
                  <a:srgbClr val="FFFFFF"/>
                </a:solidFill>
                <a:latin typeface="Meiryo" charset="-128"/>
                <a:ea typeface="Meiryo" charset="-128"/>
                <a:cs typeface="Meiryo" charset="-128"/>
              </a:rPr>
              <a:t>ベンダー</a:t>
            </a:r>
          </a:p>
        </p:txBody>
      </p:sp>
      <p:sp>
        <p:nvSpPr>
          <p:cNvPr id="5" name="正方形/長方形 4"/>
          <p:cNvSpPr/>
          <p:nvPr/>
        </p:nvSpPr>
        <p:spPr>
          <a:xfrm>
            <a:off x="3280180"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6" name="正方形/長方形 5"/>
          <p:cNvSpPr/>
          <p:nvPr/>
        </p:nvSpPr>
        <p:spPr>
          <a:xfrm>
            <a:off x="6044859"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7" name="正方形/長方形 6"/>
          <p:cNvSpPr/>
          <p:nvPr/>
        </p:nvSpPr>
        <p:spPr>
          <a:xfrm>
            <a:off x="515501" y="1897381"/>
            <a:ext cx="2583640" cy="108009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ysClr val="windowText" lastClr="000000"/>
                </a:solidFill>
              </a:ln>
              <a:solidFill>
                <a:srgbClr val="FFFFFF"/>
              </a:solidFill>
              <a:latin typeface="ＭＳ Ｐゴシック"/>
              <a:ea typeface="ＭＳ Ｐゴシック"/>
              <a:cs typeface="ＭＳ Ｐゴシック"/>
            </a:endParaRPr>
          </a:p>
        </p:txBody>
      </p:sp>
      <p:sp>
        <p:nvSpPr>
          <p:cNvPr id="10" name="正方形/長方形 9"/>
          <p:cNvSpPr/>
          <p:nvPr/>
        </p:nvSpPr>
        <p:spPr>
          <a:xfrm>
            <a:off x="512993"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76870" y="3262238"/>
            <a:ext cx="246090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kumimoji="1"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4" name="正方形/長方形 13"/>
          <p:cNvSpPr/>
          <p:nvPr/>
        </p:nvSpPr>
        <p:spPr>
          <a:xfrm>
            <a:off x="3341549"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5" name="正方形/長方形 14"/>
          <p:cNvSpPr/>
          <p:nvPr/>
        </p:nvSpPr>
        <p:spPr>
          <a:xfrm>
            <a:off x="4621095"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994334" y="4660966"/>
            <a:ext cx="1620957" cy="307777"/>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情報システム部門</a:t>
            </a:r>
          </a:p>
        </p:txBody>
      </p:sp>
      <p:sp>
        <p:nvSpPr>
          <p:cNvPr id="19" name="テキスト ボックス 18"/>
          <p:cNvSpPr txBox="1"/>
          <p:nvPr/>
        </p:nvSpPr>
        <p:spPr>
          <a:xfrm>
            <a:off x="3312317" y="4691743"/>
            <a:ext cx="1210588" cy="246221"/>
          </a:xfrm>
          <a:prstGeom prst="rect">
            <a:avLst/>
          </a:prstGeom>
          <a:noFill/>
        </p:spPr>
        <p:txBody>
          <a:bodyPr wrap="none" rtlCol="0">
            <a:spAutoFit/>
          </a:bodyPr>
          <a:lstStyle/>
          <a:p>
            <a:pPr algn="ctr"/>
            <a:r>
              <a:rPr kumimoji="1" lang="ja-JP" altLang="en-US" sz="1000">
                <a:solidFill>
                  <a:schemeClr val="accent3">
                    <a:lumMod val="50000"/>
                  </a:schemeClr>
                </a:solidFill>
                <a:latin typeface="Meiryo" charset="-128"/>
                <a:ea typeface="Meiryo" charset="-128"/>
                <a:cs typeface="Meiryo" charset="-128"/>
              </a:rPr>
              <a:t>情報システム部門</a:t>
            </a:r>
            <a:endParaRPr kumimoji="1" lang="ja-JP" altLang="en-US" sz="1000"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1250814"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1" name="テキスト ボックス 20"/>
          <p:cNvSpPr txBox="1"/>
          <p:nvPr/>
        </p:nvSpPr>
        <p:spPr>
          <a:xfrm>
            <a:off x="4018002"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2" name="テキスト ボックス 21"/>
          <p:cNvSpPr txBox="1"/>
          <p:nvPr/>
        </p:nvSpPr>
        <p:spPr>
          <a:xfrm>
            <a:off x="6782681"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3" name="正方形/長方形 22"/>
          <p:cNvSpPr/>
          <p:nvPr/>
        </p:nvSpPr>
        <p:spPr>
          <a:xfrm>
            <a:off x="6100091"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7379637"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25" name="テキスト ボックス 24"/>
          <p:cNvSpPr txBox="1"/>
          <p:nvPr/>
        </p:nvSpPr>
        <p:spPr>
          <a:xfrm>
            <a:off x="1472028" y="2244458"/>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599265" y="224891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27" name="テキスト ボックス 26"/>
          <p:cNvSpPr txBox="1"/>
          <p:nvPr/>
        </p:nvSpPr>
        <p:spPr>
          <a:xfrm>
            <a:off x="3580482" y="225900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8" name="テキスト ボックス 27"/>
          <p:cNvSpPr txBox="1"/>
          <p:nvPr/>
        </p:nvSpPr>
        <p:spPr>
          <a:xfrm>
            <a:off x="6042351" y="4660964"/>
            <a:ext cx="1620957"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情報システム部門</a:t>
            </a:r>
            <a:endParaRPr kumimoji="1" lang="ja-JP" altLang="en-US" sz="1400" dirty="0">
              <a:solidFill>
                <a:schemeClr val="accent3">
                  <a:lumMod val="50000"/>
                </a:schemeClr>
              </a:solidFill>
              <a:latin typeface="Meiryo" charset="-128"/>
              <a:ea typeface="Meiryo" charset="-128"/>
              <a:cs typeface="Meiryo" charset="-128"/>
            </a:endParaRPr>
          </a:p>
        </p:txBody>
      </p:sp>
      <p:sp>
        <p:nvSpPr>
          <p:cNvPr id="29" name="テキスト ボックス 28"/>
          <p:cNvSpPr txBox="1"/>
          <p:nvPr/>
        </p:nvSpPr>
        <p:spPr>
          <a:xfrm>
            <a:off x="7335978" y="223829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30" name="テキスト ボックス 29"/>
          <p:cNvSpPr txBox="1"/>
          <p:nvPr/>
        </p:nvSpPr>
        <p:spPr>
          <a:xfrm>
            <a:off x="6317195" y="224838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32" name="上下矢印 31"/>
          <p:cNvSpPr/>
          <p:nvPr/>
        </p:nvSpPr>
        <p:spPr>
          <a:xfrm>
            <a:off x="1611498"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下矢印 32"/>
          <p:cNvSpPr/>
          <p:nvPr/>
        </p:nvSpPr>
        <p:spPr>
          <a:xfrm>
            <a:off x="3732777"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下矢印 33"/>
          <p:cNvSpPr/>
          <p:nvPr/>
        </p:nvSpPr>
        <p:spPr>
          <a:xfrm>
            <a:off x="6519538" y="5018768"/>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下矢印 34"/>
          <p:cNvSpPr/>
          <p:nvPr/>
        </p:nvSpPr>
        <p:spPr>
          <a:xfrm>
            <a:off x="5012323" y="5027728"/>
            <a:ext cx="386626" cy="500778"/>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下矢印 35"/>
          <p:cNvSpPr/>
          <p:nvPr/>
        </p:nvSpPr>
        <p:spPr>
          <a:xfrm>
            <a:off x="7811358" y="4336198"/>
            <a:ext cx="386626" cy="1187997"/>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p:cNvSpPr txBox="1"/>
          <p:nvPr/>
        </p:nvSpPr>
        <p:spPr>
          <a:xfrm>
            <a:off x="1177876" y="1332650"/>
            <a:ext cx="1253869" cy="400110"/>
          </a:xfrm>
          <a:prstGeom prst="rect">
            <a:avLst/>
          </a:prstGeom>
          <a:noFill/>
        </p:spPr>
        <p:txBody>
          <a:bodyPr wrap="none" rtlCol="0">
            <a:spAutoFit/>
          </a:bodyPr>
          <a:lstStyle/>
          <a:p>
            <a:pPr algn="ctr"/>
            <a:r>
              <a:rPr kumimoji="1" lang="ja-JP" altLang="en-US" sz="2000" b="1" dirty="0">
                <a:solidFill>
                  <a:schemeClr val="bg1">
                    <a:lumMod val="50000"/>
                  </a:schemeClr>
                </a:solidFill>
                <a:latin typeface="Meiryo" charset="-128"/>
                <a:ea typeface="Meiryo" charset="-128"/>
                <a:cs typeface="Meiryo" charset="-128"/>
              </a:rPr>
              <a:t>従来の</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8" name="テキスト ボックス 37"/>
          <p:cNvSpPr txBox="1"/>
          <p:nvPr/>
        </p:nvSpPr>
        <p:spPr>
          <a:xfrm>
            <a:off x="3816825" y="1332650"/>
            <a:ext cx="1510350"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シャドー</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9" name="テキスト ボックス 38"/>
          <p:cNvSpPr txBox="1"/>
          <p:nvPr/>
        </p:nvSpPr>
        <p:spPr>
          <a:xfrm>
            <a:off x="6321261" y="1338435"/>
            <a:ext cx="2023311"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バイモーダル</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90793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a:extLst>
              <a:ext uri="{FF2B5EF4-FFF2-40B4-BE49-F238E27FC236}">
                <a16:creationId xmlns:a16="http://schemas.microsoft.com/office/drawing/2014/main" id="{A6F661DB-5A18-104E-B23D-4A65BA541831}"/>
              </a:ext>
            </a:extLst>
          </p:cNvPr>
          <p:cNvSpPr/>
          <p:nvPr/>
        </p:nvSpPr>
        <p:spPr>
          <a:xfrm>
            <a:off x="269799" y="1269289"/>
            <a:ext cx="8647619" cy="1097928"/>
          </a:xfrm>
          <a:prstGeom prst="round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BA8F56B-D5A4-3A41-AD10-F481860CB712}"/>
              </a:ext>
            </a:extLst>
          </p:cNvPr>
          <p:cNvSpPr/>
          <p:nvPr/>
        </p:nvSpPr>
        <p:spPr>
          <a:xfrm>
            <a:off x="487806" y="3465016"/>
            <a:ext cx="3684455" cy="2922375"/>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185D45A-4B97-A745-B95D-AE0D3675D8DD}"/>
              </a:ext>
            </a:extLst>
          </p:cNvPr>
          <p:cNvSpPr>
            <a:spLocks noGrp="1"/>
          </p:cNvSpPr>
          <p:nvPr>
            <p:ph type="title"/>
          </p:nvPr>
        </p:nvSpPr>
        <p:spPr/>
        <p:txBody>
          <a:bodyPr/>
          <a:lstStyle/>
          <a:p>
            <a:r>
              <a:rPr lang="ja-JP" altLang="en-US" dirty="0"/>
              <a:t>役割をシフトさせる「共創」</a:t>
            </a:r>
            <a:endParaRPr kumimoji="1" lang="ja-JP" altLang="en-US" dirty="0"/>
          </a:p>
        </p:txBody>
      </p:sp>
      <p:sp>
        <p:nvSpPr>
          <p:cNvPr id="3" name="スライド番号プレースホルダー 2">
            <a:extLst>
              <a:ext uri="{FF2B5EF4-FFF2-40B4-BE49-F238E27FC236}">
                <a16:creationId xmlns:a16="http://schemas.microsoft.com/office/drawing/2014/main" id="{D7924F77-6BD3-F14F-A7A4-10F2CC3A0453}"/>
              </a:ext>
            </a:extLst>
          </p:cNvPr>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sp>
        <p:nvSpPr>
          <p:cNvPr id="4" name="正方形/長方形 3">
            <a:extLst>
              <a:ext uri="{FF2B5EF4-FFF2-40B4-BE49-F238E27FC236}">
                <a16:creationId xmlns:a16="http://schemas.microsoft.com/office/drawing/2014/main" id="{3236C5AD-4FE8-314C-BF8D-65BC1115C00C}"/>
              </a:ext>
            </a:extLst>
          </p:cNvPr>
          <p:cNvSpPr/>
          <p:nvPr/>
        </p:nvSpPr>
        <p:spPr>
          <a:xfrm>
            <a:off x="667254" y="2928551"/>
            <a:ext cx="3336324" cy="95147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アプリケーション</a:t>
            </a:r>
          </a:p>
        </p:txBody>
      </p:sp>
      <p:sp>
        <p:nvSpPr>
          <p:cNvPr id="5" name="正方形/長方形 4">
            <a:extLst>
              <a:ext uri="{FF2B5EF4-FFF2-40B4-BE49-F238E27FC236}">
                <a16:creationId xmlns:a16="http://schemas.microsoft.com/office/drawing/2014/main" id="{23FE7498-C2A1-A044-B5B9-AE0997B0E81D}"/>
              </a:ext>
            </a:extLst>
          </p:cNvPr>
          <p:cNvSpPr/>
          <p:nvPr/>
        </p:nvSpPr>
        <p:spPr>
          <a:xfrm>
            <a:off x="667254" y="3914003"/>
            <a:ext cx="3336324" cy="95147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プラットフォーム</a:t>
            </a:r>
          </a:p>
        </p:txBody>
      </p:sp>
      <p:sp>
        <p:nvSpPr>
          <p:cNvPr id="6" name="正方形/長方形 5">
            <a:extLst>
              <a:ext uri="{FF2B5EF4-FFF2-40B4-BE49-F238E27FC236}">
                <a16:creationId xmlns:a16="http://schemas.microsoft.com/office/drawing/2014/main" id="{D2002EFC-887E-6546-831B-F1D14E48B0B1}"/>
              </a:ext>
            </a:extLst>
          </p:cNvPr>
          <p:cNvSpPr/>
          <p:nvPr/>
        </p:nvSpPr>
        <p:spPr>
          <a:xfrm>
            <a:off x="667254" y="4899455"/>
            <a:ext cx="3336324" cy="95147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インフラストラクチャー</a:t>
            </a:r>
          </a:p>
        </p:txBody>
      </p:sp>
      <p:grpSp>
        <p:nvGrpSpPr>
          <p:cNvPr id="7" name="図形グループ 69">
            <a:extLst>
              <a:ext uri="{FF2B5EF4-FFF2-40B4-BE49-F238E27FC236}">
                <a16:creationId xmlns:a16="http://schemas.microsoft.com/office/drawing/2014/main" id="{D9BCA02B-A33D-3442-9405-6B0D0D7F918D}"/>
              </a:ext>
            </a:extLst>
          </p:cNvPr>
          <p:cNvGrpSpPr/>
          <p:nvPr/>
        </p:nvGrpSpPr>
        <p:grpSpPr>
          <a:xfrm>
            <a:off x="650851" y="941872"/>
            <a:ext cx="514701" cy="1171939"/>
            <a:chOff x="1946324" y="4125162"/>
            <a:chExt cx="969964" cy="2007872"/>
          </a:xfrm>
        </p:grpSpPr>
        <p:sp>
          <p:nvSpPr>
            <p:cNvPr id="8" name="円/楕円 7">
              <a:extLst>
                <a:ext uri="{FF2B5EF4-FFF2-40B4-BE49-F238E27FC236}">
                  <a16:creationId xmlns:a16="http://schemas.microsoft.com/office/drawing/2014/main" id="{AD4132E0-A614-1D40-AE59-7E32642A6816}"/>
                </a:ext>
              </a:extLst>
            </p:cNvPr>
            <p:cNvSpPr/>
            <p:nvPr/>
          </p:nvSpPr>
          <p:spPr>
            <a:xfrm>
              <a:off x="1946324" y="4125162"/>
              <a:ext cx="969962" cy="920750"/>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a:extLst>
                <a:ext uri="{FF2B5EF4-FFF2-40B4-BE49-F238E27FC236}">
                  <a16:creationId xmlns:a16="http://schemas.microsoft.com/office/drawing/2014/main" id="{5D5F40B3-30D9-C54E-A691-376BC58FB019}"/>
                </a:ext>
              </a:extLst>
            </p:cNvPr>
            <p:cNvSpPr/>
            <p:nvPr/>
          </p:nvSpPr>
          <p:spPr>
            <a:xfrm rot="16200000">
              <a:off x="1887746" y="5104491"/>
              <a:ext cx="1087122" cy="969963"/>
            </a:xfrm>
            <a:prstGeom prst="flowChartDela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69">
            <a:extLst>
              <a:ext uri="{FF2B5EF4-FFF2-40B4-BE49-F238E27FC236}">
                <a16:creationId xmlns:a16="http://schemas.microsoft.com/office/drawing/2014/main" id="{0D85BD81-8856-8E45-998B-12E42D66ED66}"/>
              </a:ext>
            </a:extLst>
          </p:cNvPr>
          <p:cNvGrpSpPr/>
          <p:nvPr/>
        </p:nvGrpSpPr>
        <p:grpSpPr>
          <a:xfrm>
            <a:off x="8023881" y="5177803"/>
            <a:ext cx="514701" cy="1171939"/>
            <a:chOff x="1946324" y="4125162"/>
            <a:chExt cx="969964" cy="2007872"/>
          </a:xfrm>
        </p:grpSpPr>
        <p:sp>
          <p:nvSpPr>
            <p:cNvPr id="12" name="円/楕円 11">
              <a:extLst>
                <a:ext uri="{FF2B5EF4-FFF2-40B4-BE49-F238E27FC236}">
                  <a16:creationId xmlns:a16="http://schemas.microsoft.com/office/drawing/2014/main" id="{A6CF2B3C-AC08-1742-AB1C-F3D17AF24E2F}"/>
                </a:ext>
              </a:extLst>
            </p:cNvPr>
            <p:cNvSpPr/>
            <p:nvPr/>
          </p:nvSpPr>
          <p:spPr>
            <a:xfrm>
              <a:off x="1946324" y="4125162"/>
              <a:ext cx="969962" cy="920750"/>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a:extLst>
                <a:ext uri="{FF2B5EF4-FFF2-40B4-BE49-F238E27FC236}">
                  <a16:creationId xmlns:a16="http://schemas.microsoft.com/office/drawing/2014/main" id="{858FFC6F-6CC4-DE46-BCC2-4E579329D623}"/>
                </a:ext>
              </a:extLst>
            </p:cNvPr>
            <p:cNvSpPr/>
            <p:nvPr/>
          </p:nvSpPr>
          <p:spPr>
            <a:xfrm rot="16200000">
              <a:off x="1887746" y="5104491"/>
              <a:ext cx="1087122" cy="969963"/>
            </a:xfrm>
            <a:prstGeom prst="flowChartDelay">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4" name="テキスト ボックス 13">
            <a:extLst>
              <a:ext uri="{FF2B5EF4-FFF2-40B4-BE49-F238E27FC236}">
                <a16:creationId xmlns:a16="http://schemas.microsoft.com/office/drawing/2014/main" id="{0FAD0EE2-D104-7149-8FC3-D115C0FC2FC1}"/>
              </a:ext>
            </a:extLst>
          </p:cNvPr>
          <p:cNvSpPr txBox="1"/>
          <p:nvPr/>
        </p:nvSpPr>
        <p:spPr>
          <a:xfrm>
            <a:off x="1256274" y="938392"/>
            <a:ext cx="1107996" cy="369332"/>
          </a:xfrm>
          <a:prstGeom prst="rect">
            <a:avLst/>
          </a:prstGeom>
          <a:noFill/>
        </p:spPr>
        <p:txBody>
          <a:bodyPr wrap="none" rtlCol="0">
            <a:spAutoFit/>
          </a:bodyPr>
          <a:lstStyle/>
          <a:p>
            <a:r>
              <a:rPr kumimoji="1" lang="ja-JP" altLang="en-US" dirty="0">
                <a:solidFill>
                  <a:srgbClr val="C00000"/>
                </a:solidFill>
                <a:latin typeface="Meiryo" panose="020B0604030504040204" pitchFamily="34" charset="-128"/>
                <a:ea typeface="Meiryo" panose="020B0604030504040204" pitchFamily="34" charset="-128"/>
              </a:rPr>
              <a:t>ユーザー</a:t>
            </a:r>
          </a:p>
        </p:txBody>
      </p:sp>
      <p:sp>
        <p:nvSpPr>
          <p:cNvPr id="15" name="テキスト ボックス 14">
            <a:extLst>
              <a:ext uri="{FF2B5EF4-FFF2-40B4-BE49-F238E27FC236}">
                <a16:creationId xmlns:a16="http://schemas.microsoft.com/office/drawing/2014/main" id="{8BF53BCF-1926-944B-9495-466195266776}"/>
              </a:ext>
            </a:extLst>
          </p:cNvPr>
          <p:cNvSpPr txBox="1"/>
          <p:nvPr/>
        </p:nvSpPr>
        <p:spPr>
          <a:xfrm>
            <a:off x="6881432" y="6018059"/>
            <a:ext cx="1117614" cy="369332"/>
          </a:xfrm>
          <a:prstGeom prst="rect">
            <a:avLst/>
          </a:prstGeom>
          <a:noFill/>
        </p:spPr>
        <p:txBody>
          <a:bodyPr wrap="none" rtlCol="0">
            <a:spAutoFit/>
          </a:bodyPr>
          <a:lstStyle/>
          <a:p>
            <a:r>
              <a:rPr kumimoji="1" lang="en-US" altLang="ja-JP" dirty="0">
                <a:solidFill>
                  <a:srgbClr val="0052FF"/>
                </a:solidFill>
                <a:latin typeface="Meiryo" panose="020B0604030504040204" pitchFamily="34" charset="-128"/>
                <a:ea typeface="Meiryo" panose="020B0604030504040204" pitchFamily="34" charset="-128"/>
              </a:rPr>
              <a:t>IT</a:t>
            </a:r>
            <a:r>
              <a:rPr kumimoji="1" lang="ja-JP" altLang="en-US" dirty="0">
                <a:solidFill>
                  <a:srgbClr val="0052FF"/>
                </a:solidFill>
                <a:latin typeface="Meiryo" panose="020B0604030504040204" pitchFamily="34" charset="-128"/>
                <a:ea typeface="Meiryo" panose="020B0604030504040204" pitchFamily="34" charset="-128"/>
              </a:rPr>
              <a:t>事業者</a:t>
            </a:r>
          </a:p>
        </p:txBody>
      </p:sp>
      <p:sp>
        <p:nvSpPr>
          <p:cNvPr id="16" name="テキスト ボックス 15">
            <a:extLst>
              <a:ext uri="{FF2B5EF4-FFF2-40B4-BE49-F238E27FC236}">
                <a16:creationId xmlns:a16="http://schemas.microsoft.com/office/drawing/2014/main" id="{07373E9A-8234-B74F-9694-F5CB7BA7D693}"/>
              </a:ext>
            </a:extLst>
          </p:cNvPr>
          <p:cNvSpPr txBox="1"/>
          <p:nvPr/>
        </p:nvSpPr>
        <p:spPr>
          <a:xfrm>
            <a:off x="1256274" y="1466337"/>
            <a:ext cx="2236510" cy="707886"/>
          </a:xfrm>
          <a:prstGeom prst="rect">
            <a:avLst/>
          </a:prstGeom>
          <a:noFill/>
        </p:spPr>
        <p:txBody>
          <a:bodyPr wrap="none" rtlCol="0">
            <a:spAutoFit/>
          </a:bodyPr>
          <a:lstStyle/>
          <a:p>
            <a:r>
              <a:rPr kumimoji="1" lang="ja-JP" altLang="en-US" sz="2000" dirty="0">
                <a:solidFill>
                  <a:srgbClr val="C00000"/>
                </a:solidFill>
                <a:latin typeface="Meiryo" panose="020B0604030504040204" pitchFamily="34" charset="-128"/>
                <a:ea typeface="Meiryo" panose="020B0604030504040204" pitchFamily="34" charset="-128"/>
              </a:rPr>
              <a:t>何ができるのか？</a:t>
            </a:r>
            <a:endParaRPr kumimoji="1" lang="en-US" altLang="ja-JP" sz="2000" dirty="0">
              <a:solidFill>
                <a:srgbClr val="C00000"/>
              </a:solidFill>
              <a:latin typeface="Meiryo" panose="020B0604030504040204" pitchFamily="34" charset="-128"/>
              <a:ea typeface="Meiryo" panose="020B0604030504040204" pitchFamily="34" charset="-128"/>
            </a:endParaRPr>
          </a:p>
          <a:p>
            <a:r>
              <a:rPr lang="ja-JP" altLang="en-US" sz="2000" dirty="0">
                <a:solidFill>
                  <a:srgbClr val="C00000"/>
                </a:solidFill>
                <a:latin typeface="Meiryo" panose="020B0604030504040204" pitchFamily="34" charset="-128"/>
                <a:ea typeface="Meiryo" panose="020B0604030504040204" pitchFamily="34" charset="-128"/>
              </a:rPr>
              <a:t>ビジネスの成果？</a:t>
            </a:r>
            <a:endParaRPr kumimoji="1" lang="ja-JP" altLang="en-US" sz="20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E3299C1-ECBF-CC41-B4BA-C6CDB406A54C}"/>
              </a:ext>
            </a:extLst>
          </p:cNvPr>
          <p:cNvSpPr txBox="1"/>
          <p:nvPr/>
        </p:nvSpPr>
        <p:spPr>
          <a:xfrm>
            <a:off x="5278552" y="5168642"/>
            <a:ext cx="2749471" cy="707886"/>
          </a:xfrm>
          <a:prstGeom prst="rect">
            <a:avLst/>
          </a:prstGeom>
          <a:noFill/>
        </p:spPr>
        <p:txBody>
          <a:bodyPr wrap="none" rtlCol="0">
            <a:spAutoFit/>
          </a:bodyPr>
          <a:lstStyle/>
          <a:p>
            <a:r>
              <a:rPr lang="ja-JP" altLang="en-US" sz="2000" dirty="0">
                <a:solidFill>
                  <a:srgbClr val="0052FF"/>
                </a:solidFill>
                <a:latin typeface="Meiryo" panose="020B0604030504040204" pitchFamily="34" charset="-128"/>
                <a:ea typeface="Meiryo" panose="020B0604030504040204" pitchFamily="34" charset="-128"/>
              </a:rPr>
              <a:t>どうやってシステムを</a:t>
            </a:r>
            <a:endParaRPr lang="en-US" altLang="ja-JP" sz="2000" dirty="0">
              <a:solidFill>
                <a:srgbClr val="0052FF"/>
              </a:solidFill>
              <a:latin typeface="Meiryo" panose="020B0604030504040204" pitchFamily="34" charset="-128"/>
              <a:ea typeface="Meiryo" panose="020B0604030504040204" pitchFamily="34" charset="-128"/>
            </a:endParaRPr>
          </a:p>
          <a:p>
            <a:r>
              <a:rPr kumimoji="1" lang="ja-JP" altLang="en-US" sz="2000" dirty="0">
                <a:solidFill>
                  <a:srgbClr val="0052FF"/>
                </a:solidFill>
                <a:latin typeface="Meiryo" panose="020B0604030504040204" pitchFamily="34" charset="-128"/>
                <a:ea typeface="Meiryo" panose="020B0604030504040204" pitchFamily="34" charset="-128"/>
              </a:rPr>
              <a:t>実現すればいいのか？</a:t>
            </a:r>
          </a:p>
        </p:txBody>
      </p:sp>
      <p:sp>
        <p:nvSpPr>
          <p:cNvPr id="18" name="テキスト ボックス 17">
            <a:extLst>
              <a:ext uri="{FF2B5EF4-FFF2-40B4-BE49-F238E27FC236}">
                <a16:creationId xmlns:a16="http://schemas.microsoft.com/office/drawing/2014/main" id="{B2429D53-BE91-0243-AFE8-F074D1722503}"/>
              </a:ext>
            </a:extLst>
          </p:cNvPr>
          <p:cNvSpPr txBox="1"/>
          <p:nvPr/>
        </p:nvSpPr>
        <p:spPr>
          <a:xfrm>
            <a:off x="1660619" y="5977938"/>
            <a:ext cx="1338828" cy="400110"/>
          </a:xfrm>
          <a:prstGeom prst="rect">
            <a:avLst/>
          </a:prstGeom>
          <a:noFill/>
        </p:spPr>
        <p:txBody>
          <a:bodyPr wrap="none" rtlCol="0">
            <a:spAutoFit/>
          </a:bodyPr>
          <a:lstStyle/>
          <a:p>
            <a:r>
              <a:rPr kumimoji="1" lang="ja-JP" altLang="en-US" sz="2000" dirty="0">
                <a:solidFill>
                  <a:srgbClr val="002060"/>
                </a:solidFill>
                <a:latin typeface="Meiryo" panose="020B0604030504040204" pitchFamily="34" charset="-128"/>
                <a:ea typeface="Meiryo" panose="020B0604030504040204" pitchFamily="34" charset="-128"/>
              </a:rPr>
              <a:t>運用･管理</a:t>
            </a:r>
          </a:p>
        </p:txBody>
      </p:sp>
      <p:sp>
        <p:nvSpPr>
          <p:cNvPr id="19" name="正方形/長方形 18">
            <a:extLst>
              <a:ext uri="{FF2B5EF4-FFF2-40B4-BE49-F238E27FC236}">
                <a16:creationId xmlns:a16="http://schemas.microsoft.com/office/drawing/2014/main" id="{872917F4-6149-0044-AA5B-68E2EB2F5053}"/>
              </a:ext>
            </a:extLst>
          </p:cNvPr>
          <p:cNvSpPr/>
          <p:nvPr/>
        </p:nvSpPr>
        <p:spPr>
          <a:xfrm>
            <a:off x="269799" y="3447546"/>
            <a:ext cx="4188941" cy="3041420"/>
          </a:xfrm>
          <a:prstGeom prst="rect">
            <a:avLst/>
          </a:prstGeom>
          <a:gradFill>
            <a:gsLst>
              <a:gs pos="0">
                <a:schemeClr val="accent1">
                  <a:lumMod val="5000"/>
                  <a:lumOff val="95000"/>
                  <a:alpha val="0"/>
                </a:schemeClr>
              </a:gs>
              <a:gs pos="80000">
                <a:schemeClr val="accent3">
                  <a:lumMod val="75000"/>
                  <a:alpha val="51000"/>
                </a:scheme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ＭＳ Ｐゴシック"/>
                <a:ea typeface="ＭＳ Ｐゴシック"/>
                <a:cs typeface="ＭＳ Ｐゴシック"/>
              </a:rPr>
              <a:t>自動化</a:t>
            </a:r>
            <a:r>
              <a:rPr lang="ja-JP" altLang="en-US" sz="2800" dirty="0">
                <a:solidFill>
                  <a:srgbClr val="FFFFFF"/>
                </a:solidFill>
                <a:latin typeface="ＭＳ Ｐゴシック"/>
                <a:ea typeface="ＭＳ Ｐゴシック"/>
                <a:cs typeface="ＭＳ Ｐゴシック"/>
              </a:rPr>
              <a:t>・サービス化</a:t>
            </a:r>
            <a:endParaRPr lang="en-US" altLang="ja-JP" sz="2800" dirty="0">
              <a:solidFill>
                <a:srgbClr val="FFFFFF"/>
              </a:solidFill>
              <a:latin typeface="ＭＳ Ｐゴシック"/>
              <a:ea typeface="ＭＳ Ｐゴシック"/>
              <a:cs typeface="ＭＳ Ｐゴシック"/>
            </a:endParaRPr>
          </a:p>
          <a:p>
            <a:pPr algn="ctr"/>
            <a:endParaRPr kumimoji="1" lang="ja-JP" altLang="en-US" sz="28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3E258947-A4CC-D341-B3FE-87BE45449CA2}"/>
              </a:ext>
            </a:extLst>
          </p:cNvPr>
          <p:cNvSpPr txBox="1"/>
          <p:nvPr/>
        </p:nvSpPr>
        <p:spPr>
          <a:xfrm>
            <a:off x="3966706" y="1400678"/>
            <a:ext cx="1210588" cy="892552"/>
          </a:xfrm>
          <a:prstGeom prst="rect">
            <a:avLst/>
          </a:prstGeom>
          <a:noFill/>
        </p:spPr>
        <p:txBody>
          <a:bodyPr wrap="none" rtlCol="0">
            <a:spAutoFit/>
          </a:bodyPr>
          <a:lstStyle/>
          <a:p>
            <a:pPr algn="ctr"/>
            <a:r>
              <a:rPr kumimoji="1" lang="ja-JP" altLang="en-US" sz="4000" b="1" dirty="0">
                <a:solidFill>
                  <a:srgbClr val="7030A0"/>
                </a:solidFill>
                <a:latin typeface="Meiryo" panose="020B0604030504040204" pitchFamily="34" charset="-128"/>
                <a:ea typeface="Meiryo" panose="020B0604030504040204" pitchFamily="34" charset="-128"/>
              </a:rPr>
              <a:t>共創</a:t>
            </a:r>
            <a:endParaRPr kumimoji="1" lang="en-US" altLang="ja-JP" sz="4000" b="1" dirty="0">
              <a:solidFill>
                <a:srgbClr val="7030A0"/>
              </a:solidFill>
              <a:latin typeface="Meiryo" panose="020B0604030504040204" pitchFamily="34" charset="-128"/>
              <a:ea typeface="Meiryo" panose="020B0604030504040204" pitchFamily="34" charset="-128"/>
            </a:endParaRPr>
          </a:p>
          <a:p>
            <a:pPr algn="ctr"/>
            <a:r>
              <a:rPr lang="en-US" altLang="ja-JP" sz="1200" b="1" dirty="0">
                <a:solidFill>
                  <a:srgbClr val="7030A0"/>
                </a:solidFill>
                <a:latin typeface="Meiryo" panose="020B0604030504040204" pitchFamily="34" charset="-128"/>
                <a:ea typeface="Meiryo" panose="020B0604030504040204" pitchFamily="34" charset="-128"/>
              </a:rPr>
              <a:t>co-creation</a:t>
            </a:r>
            <a:endParaRPr kumimoji="1" lang="ja-JP" altLang="en-US" sz="1200" b="1" dirty="0">
              <a:solidFill>
                <a:srgbClr val="7030A0"/>
              </a:solidFill>
              <a:latin typeface="Meiryo" panose="020B0604030504040204" pitchFamily="34" charset="-128"/>
              <a:ea typeface="Meiryo" panose="020B0604030504040204" pitchFamily="34" charset="-128"/>
            </a:endParaRPr>
          </a:p>
        </p:txBody>
      </p:sp>
      <p:sp>
        <p:nvSpPr>
          <p:cNvPr id="29" name="下矢印 28">
            <a:extLst>
              <a:ext uri="{FF2B5EF4-FFF2-40B4-BE49-F238E27FC236}">
                <a16:creationId xmlns:a16="http://schemas.microsoft.com/office/drawing/2014/main" id="{E4D8629B-0050-1D4D-8834-A2AB38EA3E98}"/>
              </a:ext>
            </a:extLst>
          </p:cNvPr>
          <p:cNvSpPr/>
          <p:nvPr/>
        </p:nvSpPr>
        <p:spPr>
          <a:xfrm>
            <a:off x="1601363" y="2222255"/>
            <a:ext cx="1525812" cy="663957"/>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ADF73A08-D258-2946-8517-922C00DE5FDC}"/>
              </a:ext>
            </a:extLst>
          </p:cNvPr>
          <p:cNvSpPr/>
          <p:nvPr/>
        </p:nvSpPr>
        <p:spPr>
          <a:xfrm rot="5400000">
            <a:off x="4104138" y="5182227"/>
            <a:ext cx="1512574" cy="631932"/>
          </a:xfrm>
          <a:prstGeom prst="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屈折矢印 31">
            <a:extLst>
              <a:ext uri="{FF2B5EF4-FFF2-40B4-BE49-F238E27FC236}">
                <a16:creationId xmlns:a16="http://schemas.microsoft.com/office/drawing/2014/main" id="{4DFEA62F-2C54-7C4F-9669-FFFE88471F48}"/>
              </a:ext>
            </a:extLst>
          </p:cNvPr>
          <p:cNvSpPr/>
          <p:nvPr/>
        </p:nvSpPr>
        <p:spPr>
          <a:xfrm rot="16200000" flipH="1">
            <a:off x="4058722" y="2582347"/>
            <a:ext cx="1192448" cy="965370"/>
          </a:xfrm>
          <a:prstGeom prst="bentUpArrow">
            <a:avLst>
              <a:gd name="adj1" fmla="val 41304"/>
              <a:gd name="adj2" fmla="val 48370"/>
              <a:gd name="adj3" fmla="val 34783"/>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grpSp>
        <p:nvGrpSpPr>
          <p:cNvPr id="34" name="グループ化 33">
            <a:extLst>
              <a:ext uri="{FF2B5EF4-FFF2-40B4-BE49-F238E27FC236}">
                <a16:creationId xmlns:a16="http://schemas.microsoft.com/office/drawing/2014/main" id="{D79E965A-5E8F-0C4E-AE7E-90656CBC9978}"/>
              </a:ext>
            </a:extLst>
          </p:cNvPr>
          <p:cNvGrpSpPr/>
          <p:nvPr/>
        </p:nvGrpSpPr>
        <p:grpSpPr>
          <a:xfrm>
            <a:off x="5270266" y="938392"/>
            <a:ext cx="3647152" cy="4037066"/>
            <a:chOff x="5270266" y="938392"/>
            <a:chExt cx="3647152" cy="4037066"/>
          </a:xfrm>
        </p:grpSpPr>
        <p:grpSp>
          <p:nvGrpSpPr>
            <p:cNvPr id="20" name="図形グループ 69">
              <a:extLst>
                <a:ext uri="{FF2B5EF4-FFF2-40B4-BE49-F238E27FC236}">
                  <a16:creationId xmlns:a16="http://schemas.microsoft.com/office/drawing/2014/main" id="{0CF72CFB-9B6B-9E44-A3BD-5C6FA5EAD873}"/>
                </a:ext>
              </a:extLst>
            </p:cNvPr>
            <p:cNvGrpSpPr/>
            <p:nvPr/>
          </p:nvGrpSpPr>
          <p:grpSpPr>
            <a:xfrm>
              <a:off x="8023882" y="941872"/>
              <a:ext cx="514701" cy="1171939"/>
              <a:chOff x="1946324" y="4125162"/>
              <a:chExt cx="969964" cy="2007872"/>
            </a:xfrm>
          </p:grpSpPr>
          <p:sp>
            <p:nvSpPr>
              <p:cNvPr id="21" name="円/楕円 20">
                <a:extLst>
                  <a:ext uri="{FF2B5EF4-FFF2-40B4-BE49-F238E27FC236}">
                    <a16:creationId xmlns:a16="http://schemas.microsoft.com/office/drawing/2014/main" id="{B94EE5D8-E3E4-2D4F-BCDB-DB5833F78D39}"/>
                  </a:ext>
                </a:extLst>
              </p:cNvPr>
              <p:cNvSpPr/>
              <p:nvPr/>
            </p:nvSpPr>
            <p:spPr>
              <a:xfrm>
                <a:off x="1946324" y="4125162"/>
                <a:ext cx="969962" cy="920750"/>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2" name="フローチャート: 論理積ゲート 21">
                <a:extLst>
                  <a:ext uri="{FF2B5EF4-FFF2-40B4-BE49-F238E27FC236}">
                    <a16:creationId xmlns:a16="http://schemas.microsoft.com/office/drawing/2014/main" id="{82F7679E-1A20-0E4F-9AD9-CAFC578B3069}"/>
                  </a:ext>
                </a:extLst>
              </p:cNvPr>
              <p:cNvSpPr/>
              <p:nvPr/>
            </p:nvSpPr>
            <p:spPr>
              <a:xfrm rot="16200000">
                <a:off x="1887746" y="5104491"/>
                <a:ext cx="1087122" cy="969963"/>
              </a:xfrm>
              <a:prstGeom prst="flowChartDelay">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3" name="テキスト ボックス 22">
              <a:extLst>
                <a:ext uri="{FF2B5EF4-FFF2-40B4-BE49-F238E27FC236}">
                  <a16:creationId xmlns:a16="http://schemas.microsoft.com/office/drawing/2014/main" id="{0ECA5BE5-4F81-3146-8198-7F185CD828ED}"/>
                </a:ext>
              </a:extLst>
            </p:cNvPr>
            <p:cNvSpPr txBox="1"/>
            <p:nvPr/>
          </p:nvSpPr>
          <p:spPr>
            <a:xfrm>
              <a:off x="6773087" y="938392"/>
              <a:ext cx="1117614" cy="369332"/>
            </a:xfrm>
            <a:prstGeom prst="rect">
              <a:avLst/>
            </a:prstGeom>
            <a:noFill/>
          </p:spPr>
          <p:txBody>
            <a:bodyPr wrap="none" rtlCol="0">
              <a:spAutoFit/>
            </a:bodyPr>
            <a:lstStyle/>
            <a:p>
              <a:r>
                <a:rPr kumimoji="1" lang="en-US" altLang="ja-JP" dirty="0">
                  <a:solidFill>
                    <a:srgbClr val="0052FF"/>
                  </a:solidFill>
                  <a:latin typeface="Meiryo" panose="020B0604030504040204" pitchFamily="34" charset="-128"/>
                  <a:ea typeface="Meiryo" panose="020B0604030504040204" pitchFamily="34" charset="-128"/>
                </a:rPr>
                <a:t>IT</a:t>
              </a:r>
              <a:r>
                <a:rPr kumimoji="1" lang="ja-JP" altLang="en-US" dirty="0">
                  <a:solidFill>
                    <a:srgbClr val="0052FF"/>
                  </a:solidFill>
                  <a:latin typeface="Meiryo" panose="020B0604030504040204" pitchFamily="34" charset="-128"/>
                  <a:ea typeface="Meiryo" panose="020B0604030504040204" pitchFamily="34" charset="-128"/>
                </a:rPr>
                <a:t>事業者</a:t>
              </a:r>
            </a:p>
          </p:txBody>
        </p:sp>
        <p:sp>
          <p:nvSpPr>
            <p:cNvPr id="24" name="テキスト ボックス 23">
              <a:extLst>
                <a:ext uri="{FF2B5EF4-FFF2-40B4-BE49-F238E27FC236}">
                  <a16:creationId xmlns:a16="http://schemas.microsoft.com/office/drawing/2014/main" id="{C7FA94DA-F5EF-7443-8F43-0AF77DA23C14}"/>
                </a:ext>
              </a:extLst>
            </p:cNvPr>
            <p:cNvSpPr txBox="1"/>
            <p:nvPr/>
          </p:nvSpPr>
          <p:spPr>
            <a:xfrm>
              <a:off x="5744913" y="1310189"/>
              <a:ext cx="2236510" cy="1077218"/>
            </a:xfrm>
            <a:prstGeom prst="rect">
              <a:avLst/>
            </a:prstGeom>
            <a:noFill/>
          </p:spPr>
          <p:txBody>
            <a:bodyPr wrap="none" rtlCol="0">
              <a:spAutoFit/>
            </a:bodyPr>
            <a:lstStyle/>
            <a:p>
              <a:r>
                <a:rPr lang="ja-JP" altLang="en-US" sz="1600" dirty="0">
                  <a:solidFill>
                    <a:srgbClr val="0052FF"/>
                  </a:solidFill>
                  <a:latin typeface="Meiryo" panose="020B0604030504040204" pitchFamily="34" charset="-128"/>
                  <a:ea typeface="Meiryo" panose="020B0604030504040204" pitchFamily="34" charset="-128"/>
                </a:rPr>
                <a:t>ビジネスの成果に</a:t>
              </a:r>
              <a:endParaRPr lang="en-US" altLang="ja-JP" sz="1600" dirty="0">
                <a:solidFill>
                  <a:srgbClr val="0052FF"/>
                </a:solidFill>
                <a:latin typeface="Meiryo" panose="020B0604030504040204" pitchFamily="34" charset="-128"/>
                <a:ea typeface="Meiryo" panose="020B0604030504040204" pitchFamily="34" charset="-128"/>
              </a:endParaRPr>
            </a:p>
            <a:p>
              <a:r>
                <a:rPr lang="ja-JP" altLang="en-US" sz="1600" dirty="0">
                  <a:solidFill>
                    <a:srgbClr val="0052FF"/>
                  </a:solidFill>
                  <a:latin typeface="Meiryo" panose="020B0604030504040204" pitchFamily="34" charset="-128"/>
                  <a:ea typeface="Meiryo" panose="020B0604030504040204" pitchFamily="34" charset="-128"/>
                </a:rPr>
                <a:t>貢献するためには</a:t>
              </a:r>
              <a:endParaRPr lang="en-US" altLang="ja-JP" sz="1600" dirty="0">
                <a:solidFill>
                  <a:srgbClr val="0052FF"/>
                </a:solidFill>
                <a:latin typeface="Meiryo" panose="020B0604030504040204" pitchFamily="34" charset="-128"/>
                <a:ea typeface="Meiryo" panose="020B0604030504040204" pitchFamily="34" charset="-128"/>
              </a:endParaRPr>
            </a:p>
            <a:p>
              <a:r>
                <a:rPr kumimoji="1" lang="ja-JP" altLang="en-US" sz="1600" dirty="0">
                  <a:solidFill>
                    <a:srgbClr val="0052FF"/>
                  </a:solidFill>
                  <a:latin typeface="Meiryo" panose="020B0604030504040204" pitchFamily="34" charset="-128"/>
                  <a:ea typeface="Meiryo" panose="020B0604030504040204" pitchFamily="34" charset="-128"/>
                </a:rPr>
                <a:t>どのテクノロジーを</a:t>
              </a:r>
              <a:endParaRPr kumimoji="1" lang="en-US" altLang="ja-JP" sz="1600" dirty="0">
                <a:solidFill>
                  <a:srgbClr val="0052FF"/>
                </a:solidFill>
                <a:latin typeface="Meiryo" panose="020B0604030504040204" pitchFamily="34" charset="-128"/>
                <a:ea typeface="Meiryo" panose="020B0604030504040204" pitchFamily="34" charset="-128"/>
              </a:endParaRPr>
            </a:p>
            <a:p>
              <a:r>
                <a:rPr kumimoji="1" lang="ja-JP" altLang="en-US" sz="1600" dirty="0">
                  <a:solidFill>
                    <a:srgbClr val="0052FF"/>
                  </a:solidFill>
                  <a:latin typeface="Meiryo" panose="020B0604030504040204" pitchFamily="34" charset="-128"/>
                  <a:ea typeface="Meiryo" panose="020B0604030504040204" pitchFamily="34" charset="-128"/>
                </a:rPr>
                <a:t>採用すればいいのか？</a:t>
              </a:r>
            </a:p>
          </p:txBody>
        </p:sp>
        <p:sp>
          <p:nvSpPr>
            <p:cNvPr id="25" name="ストライプ矢印 24">
              <a:extLst>
                <a:ext uri="{FF2B5EF4-FFF2-40B4-BE49-F238E27FC236}">
                  <a16:creationId xmlns:a16="http://schemas.microsoft.com/office/drawing/2014/main" id="{628EC523-123C-994F-B13E-AEB58B8620D3}"/>
                </a:ext>
              </a:extLst>
            </p:cNvPr>
            <p:cNvSpPr/>
            <p:nvPr/>
          </p:nvSpPr>
          <p:spPr>
            <a:xfrm rot="16200000">
              <a:off x="7131537" y="3298638"/>
              <a:ext cx="2299387" cy="1054253"/>
            </a:xfrm>
            <a:prstGeom prst="stripedRigh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8855317E-9C69-5447-A945-091AF4F2066C}"/>
                </a:ext>
              </a:extLst>
            </p:cNvPr>
            <p:cNvSpPr txBox="1"/>
            <p:nvPr/>
          </p:nvSpPr>
          <p:spPr>
            <a:xfrm>
              <a:off x="5270266" y="3730904"/>
              <a:ext cx="3647152" cy="646331"/>
            </a:xfrm>
            <a:prstGeom prst="rect">
              <a:avLst/>
            </a:prstGeom>
            <a:noFill/>
          </p:spPr>
          <p:txBody>
            <a:bodyPr wrap="none" rtlCol="0">
              <a:spAutoFit/>
            </a:bodyPr>
            <a:lstStyle/>
            <a:p>
              <a:pPr algn="r"/>
              <a:r>
                <a:rPr kumimoji="1" lang="ja-JP" altLang="en-US" dirty="0">
                  <a:solidFill>
                    <a:schemeClr val="accent3">
                      <a:lumMod val="50000"/>
                    </a:schemeClr>
                  </a:solidFill>
                  <a:latin typeface="Meiryo" panose="020B0604030504040204" pitchFamily="34" charset="-128"/>
                  <a:ea typeface="Meiryo" panose="020B0604030504040204" pitchFamily="34" charset="-128"/>
                </a:rPr>
                <a:t>「システムを実現する」から</a:t>
              </a:r>
              <a:endParaRPr kumimoji="1" lang="en-US" altLang="ja-JP" dirty="0">
                <a:solidFill>
                  <a:schemeClr val="accent3">
                    <a:lumMod val="50000"/>
                  </a:schemeClr>
                </a:solidFill>
                <a:latin typeface="Meiryo" panose="020B0604030504040204" pitchFamily="34" charset="-128"/>
                <a:ea typeface="Meiryo" panose="020B0604030504040204" pitchFamily="34" charset="-128"/>
              </a:endParaRPr>
            </a:p>
            <a:p>
              <a:pPr algn="r"/>
              <a:r>
                <a:rPr lang="ja-JP" altLang="en-US" dirty="0">
                  <a:solidFill>
                    <a:schemeClr val="accent3">
                      <a:lumMod val="50000"/>
                    </a:schemeClr>
                  </a:solidFill>
                  <a:latin typeface="Meiryo" panose="020B0604030504040204" pitchFamily="34" charset="-128"/>
                  <a:ea typeface="Meiryo" panose="020B0604030504040204" pitchFamily="34" charset="-128"/>
                </a:rPr>
                <a:t>「ビジネスの成果に貢献する」へ</a:t>
              </a:r>
              <a:endParaRPr kumimoji="1" lang="ja-JP" altLang="en-US" dirty="0">
                <a:solidFill>
                  <a:schemeClr val="accent3">
                    <a:lumMod val="50000"/>
                  </a:schemeClr>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428418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p:tgtEl>
                                          <p:spTgt spid="34"/>
                                        </p:tgtEl>
                                        <p:attrNameLst>
                                          <p:attrName>ppt_y</p:attrName>
                                        </p:attrNameLst>
                                      </p:cBhvr>
                                      <p:tavLst>
                                        <p:tav tm="0">
                                          <p:val>
                                            <p:strVal val="#ppt_y+#ppt_h*1.125000"/>
                                          </p:val>
                                        </p:tav>
                                        <p:tav tm="100000">
                                          <p:val>
                                            <p:strVal val="#ppt_y"/>
                                          </p:val>
                                        </p:tav>
                                      </p:tavLst>
                                    </p:anim>
                                    <p:animEffect transition="in" filter="wipe(up)">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9" grpId="0" animBg="1"/>
      <p:bldP spid="27" grpId="0"/>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働く現場で何が起こっているのか？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grpSp>
        <p:nvGrpSpPr>
          <p:cNvPr id="4" name="図形グループ 3"/>
          <p:cNvGrpSpPr/>
          <p:nvPr/>
        </p:nvGrpSpPr>
        <p:grpSpPr>
          <a:xfrm>
            <a:off x="755576" y="1052736"/>
            <a:ext cx="370648" cy="790507"/>
            <a:chOff x="1946324" y="4125162"/>
            <a:chExt cx="969964" cy="2007872"/>
          </a:xfrm>
          <a:solidFill>
            <a:srgbClr val="0432FF"/>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 name="テキスト ボックス 6"/>
          <p:cNvSpPr txBox="1"/>
          <p:nvPr/>
        </p:nvSpPr>
        <p:spPr>
          <a:xfrm>
            <a:off x="1403648" y="1233987"/>
            <a:ext cx="6498895" cy="400110"/>
          </a:xfrm>
          <a:prstGeom prst="rect">
            <a:avLst/>
          </a:prstGeom>
          <a:noFill/>
        </p:spPr>
        <p:txBody>
          <a:bodyPr wrap="none" rtlCol="0">
            <a:spAutoFit/>
          </a:bodyPr>
          <a:lstStyle/>
          <a:p>
            <a:r>
              <a:rPr kumimoji="1" lang="ja-JP" altLang="en-US" sz="2000" dirty="0">
                <a:solidFill>
                  <a:srgbClr val="0432FF"/>
                </a:solidFill>
                <a:latin typeface="Meiryo" charset="-128"/>
                <a:ea typeface="Meiryo" charset="-128"/>
                <a:cs typeface="Meiryo" charset="-128"/>
              </a:rPr>
              <a:t>「モード</a:t>
            </a:r>
            <a:r>
              <a:rPr kumimoji="1" lang="en-US" altLang="ja-JP" sz="2000" dirty="0">
                <a:solidFill>
                  <a:srgbClr val="0432FF"/>
                </a:solidFill>
                <a:latin typeface="Meiryo" charset="-128"/>
                <a:ea typeface="Meiryo" charset="-128"/>
                <a:cs typeface="Meiryo" charset="-128"/>
              </a:rPr>
              <a:t>1</a:t>
            </a:r>
            <a:r>
              <a:rPr kumimoji="1" lang="ja-JP" altLang="en-US" sz="2000" dirty="0">
                <a:solidFill>
                  <a:srgbClr val="0432FF"/>
                </a:solidFill>
                <a:latin typeface="Meiryo" charset="-128"/>
                <a:ea typeface="Meiryo" charset="-128"/>
                <a:cs typeface="Meiryo" charset="-128"/>
              </a:rPr>
              <a:t>でも、まだしばらくは何とかなりそうだ。」</a:t>
            </a:r>
          </a:p>
        </p:txBody>
      </p:sp>
      <p:grpSp>
        <p:nvGrpSpPr>
          <p:cNvPr id="33" name="図形グループ 32"/>
          <p:cNvGrpSpPr/>
          <p:nvPr/>
        </p:nvGrpSpPr>
        <p:grpSpPr>
          <a:xfrm>
            <a:off x="755576" y="1675158"/>
            <a:ext cx="7644656" cy="1465729"/>
            <a:chOff x="755576" y="1675158"/>
            <a:chExt cx="7644656" cy="1465729"/>
          </a:xfrm>
        </p:grpSpPr>
        <p:grpSp>
          <p:nvGrpSpPr>
            <p:cNvPr id="8" name="図形グループ 7"/>
            <p:cNvGrpSpPr/>
            <p:nvPr/>
          </p:nvGrpSpPr>
          <p:grpSpPr>
            <a:xfrm>
              <a:off x="755576" y="2350380"/>
              <a:ext cx="370648" cy="790507"/>
              <a:chOff x="1946324" y="4125162"/>
              <a:chExt cx="969964" cy="2007872"/>
            </a:xfrm>
            <a:solidFill>
              <a:schemeClr val="accent3">
                <a:lumMod val="75000"/>
              </a:schemeClr>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1" name="テキスト ボックス 10"/>
            <p:cNvSpPr txBox="1"/>
            <p:nvPr/>
          </p:nvSpPr>
          <p:spPr>
            <a:xfrm>
              <a:off x="1388376" y="2461580"/>
              <a:ext cx="7011856" cy="400110"/>
            </a:xfrm>
            <a:prstGeom prst="rect">
              <a:avLst/>
            </a:prstGeom>
            <a:noFill/>
          </p:spPr>
          <p:txBody>
            <a:bodyPr wrap="none" rtlCol="0">
              <a:spAutoFit/>
            </a:bodyPr>
            <a:lstStyle/>
            <a:p>
              <a:r>
                <a:rPr kumimoji="1" lang="ja-JP" altLang="en-US" sz="2000" dirty="0">
                  <a:solidFill>
                    <a:srgbClr val="00B050"/>
                  </a:solidFill>
                  <a:latin typeface="Meiryo" charset="-128"/>
                  <a:ea typeface="Meiryo" charset="-128"/>
                  <a:cs typeface="Meiryo" charset="-128"/>
                </a:rPr>
                <a:t>「世の中はモード</a:t>
              </a:r>
              <a:r>
                <a:rPr kumimoji="1" lang="en-US" altLang="ja-JP" sz="2000" dirty="0">
                  <a:solidFill>
                    <a:srgbClr val="00B050"/>
                  </a:solidFill>
                  <a:latin typeface="Meiryo" charset="-128"/>
                  <a:ea typeface="Meiryo" charset="-128"/>
                  <a:cs typeface="Meiryo" charset="-128"/>
                </a:rPr>
                <a:t>2</a:t>
              </a:r>
              <a:r>
                <a:rPr kumimoji="1" lang="ja-JP" altLang="en-US" sz="2000" dirty="0">
                  <a:solidFill>
                    <a:srgbClr val="00B050"/>
                  </a:solidFill>
                  <a:latin typeface="Meiryo" charset="-128"/>
                  <a:ea typeface="Meiryo" charset="-128"/>
                  <a:cs typeface="Meiryo" charset="-128"/>
                </a:rPr>
                <a:t>に向かっているのに大丈夫だろうか？」</a:t>
              </a:r>
            </a:p>
          </p:txBody>
        </p:sp>
        <p:sp>
          <p:nvSpPr>
            <p:cNvPr id="25" name="下矢印 24"/>
            <p:cNvSpPr/>
            <p:nvPr/>
          </p:nvSpPr>
          <p:spPr>
            <a:xfrm>
              <a:off x="4314247" y="1675158"/>
              <a:ext cx="515505" cy="721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2325230" y="2847558"/>
            <a:ext cx="4493538" cy="986728"/>
            <a:chOff x="2325230" y="2847558"/>
            <a:chExt cx="4493538" cy="986728"/>
          </a:xfrm>
        </p:grpSpPr>
        <p:sp>
          <p:nvSpPr>
            <p:cNvPr id="12" name="テキスト ボックス 11"/>
            <p:cNvSpPr txBox="1"/>
            <p:nvPr/>
          </p:nvSpPr>
          <p:spPr>
            <a:xfrm>
              <a:off x="2325230" y="3311066"/>
              <a:ext cx="4493538" cy="523220"/>
            </a:xfrm>
            <a:prstGeom prst="rect">
              <a:avLst/>
            </a:prstGeom>
            <a:noFill/>
          </p:spPr>
          <p:txBody>
            <a:bodyPr wrap="none" rtlCol="0">
              <a:spAutoFit/>
            </a:bodyPr>
            <a:lstStyle/>
            <a:p>
              <a:pPr algn="ctr"/>
              <a:r>
                <a:rPr kumimoji="1" lang="ja-JP" altLang="en-US" sz="2800">
                  <a:solidFill>
                    <a:srgbClr val="00B050"/>
                  </a:solidFill>
                  <a:latin typeface="Meiryo" charset="-128"/>
                  <a:ea typeface="Meiryo" charset="-128"/>
                  <a:cs typeface="Meiryo" charset="-128"/>
                </a:rPr>
                <a:t>自分の身を守らなくては！</a:t>
              </a:r>
              <a:endParaRPr kumimoji="1" lang="ja-JP" altLang="en-US" sz="2800" dirty="0">
                <a:solidFill>
                  <a:srgbClr val="00B050"/>
                </a:solidFill>
                <a:latin typeface="Meiryo" charset="-128"/>
                <a:ea typeface="Meiryo" charset="-128"/>
                <a:cs typeface="Meiryo" charset="-128"/>
              </a:endParaRPr>
            </a:p>
          </p:txBody>
        </p:sp>
        <p:sp>
          <p:nvSpPr>
            <p:cNvPr id="26" name="下矢印 25"/>
            <p:cNvSpPr/>
            <p:nvPr/>
          </p:nvSpPr>
          <p:spPr>
            <a:xfrm>
              <a:off x="4314247" y="2847558"/>
              <a:ext cx="515505" cy="463452"/>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5323071" y="3819644"/>
            <a:ext cx="3014519" cy="2222398"/>
            <a:chOff x="5323071" y="3819644"/>
            <a:chExt cx="3014519" cy="2222398"/>
          </a:xfrm>
        </p:grpSpPr>
        <p:grpSp>
          <p:nvGrpSpPr>
            <p:cNvPr id="17" name="図形グループ 16"/>
            <p:cNvGrpSpPr/>
            <p:nvPr/>
          </p:nvGrpSpPr>
          <p:grpSpPr>
            <a:xfrm>
              <a:off x="7902543" y="4199290"/>
              <a:ext cx="370648" cy="790507"/>
              <a:chOff x="1946324" y="4125162"/>
              <a:chExt cx="969964" cy="2007872"/>
            </a:xfrm>
            <a:solidFill>
              <a:srgbClr val="009051"/>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0" name="テキスト ボックス 19"/>
            <p:cNvSpPr txBox="1"/>
            <p:nvPr/>
          </p:nvSpPr>
          <p:spPr>
            <a:xfrm>
              <a:off x="5816633" y="4380540"/>
              <a:ext cx="2031325" cy="646331"/>
            </a:xfrm>
            <a:prstGeom prst="rect">
              <a:avLst/>
            </a:prstGeom>
            <a:noFill/>
          </p:spPr>
          <p:txBody>
            <a:bodyPr wrap="none" rtlCol="0">
              <a:spAutoFit/>
            </a:bodyPr>
            <a:lstStyle/>
            <a:p>
              <a:pPr algn="r"/>
              <a:r>
                <a:rPr kumimoji="1" lang="ja-JP" altLang="en-US" sz="3600" b="1" dirty="0">
                  <a:solidFill>
                    <a:schemeClr val="accent6">
                      <a:lumMod val="75000"/>
                    </a:schemeClr>
                  </a:solidFill>
                  <a:latin typeface="Meiryo" charset="-128"/>
                  <a:ea typeface="Meiryo" charset="-128"/>
                  <a:cs typeface="Meiryo" charset="-128"/>
                </a:rPr>
                <a:t>人材流失</a:t>
              </a:r>
            </a:p>
          </p:txBody>
        </p:sp>
        <p:sp>
          <p:nvSpPr>
            <p:cNvPr id="23" name="テキスト ボックス 22"/>
            <p:cNvSpPr txBox="1"/>
            <p:nvPr/>
          </p:nvSpPr>
          <p:spPr>
            <a:xfrm>
              <a:off x="6516216" y="5180268"/>
              <a:ext cx="1821374" cy="861774"/>
            </a:xfrm>
            <a:prstGeom prst="rect">
              <a:avLst/>
            </a:prstGeom>
            <a:noFill/>
          </p:spPr>
          <p:txBody>
            <a:bodyPr wrap="square" rtlCol="0">
              <a:spAutoFit/>
            </a:bodyPr>
            <a:lstStyle/>
            <a:p>
              <a:pPr algn="r"/>
              <a:r>
                <a:rPr kumimoji="1" lang="ja-JP" altLang="en-US" dirty="0">
                  <a:solidFill>
                    <a:schemeClr val="accent6">
                      <a:lumMod val="75000"/>
                    </a:schemeClr>
                  </a:solidFill>
                  <a:latin typeface="Meiryo" charset="-128"/>
                  <a:ea typeface="Meiryo" charset="-128"/>
                  <a:cs typeface="Meiryo" charset="-128"/>
                </a:rPr>
                <a:t>優秀な人材から</a:t>
              </a:r>
              <a:endParaRPr kumimoji="1" lang="en-US" altLang="ja-JP" dirty="0">
                <a:solidFill>
                  <a:schemeClr val="accent6">
                    <a:lumMod val="75000"/>
                  </a:schemeClr>
                </a:solidFill>
                <a:latin typeface="Meiryo" charset="-128"/>
                <a:ea typeface="Meiryo" charset="-128"/>
                <a:cs typeface="Meiryo" charset="-128"/>
              </a:endParaRPr>
            </a:p>
            <a:p>
              <a:pPr marL="177800" indent="-177800" algn="r">
                <a:buFont typeface="Wingdings" charset="2"/>
                <a:buChar char="Ø"/>
              </a:pPr>
              <a:r>
                <a:rPr lang="ja-JP" altLang="en-US" sz="1600" dirty="0">
                  <a:solidFill>
                    <a:schemeClr val="accent6">
                      <a:lumMod val="75000"/>
                    </a:schemeClr>
                  </a:solidFill>
                  <a:latin typeface="Meiryo" charset="-128"/>
                  <a:ea typeface="Meiryo" charset="-128"/>
                  <a:cs typeface="Meiryo" charset="-128"/>
                </a:rPr>
                <a:t>モード２企業</a:t>
              </a:r>
              <a:endParaRPr lang="en-US" altLang="ja-JP" sz="1600" dirty="0">
                <a:solidFill>
                  <a:schemeClr val="accent6">
                    <a:lumMod val="75000"/>
                  </a:schemeClr>
                </a:solidFill>
                <a:latin typeface="Meiryo" charset="-128"/>
                <a:ea typeface="Meiryo" charset="-128"/>
                <a:cs typeface="Meiryo" charset="-128"/>
              </a:endParaRPr>
            </a:p>
            <a:p>
              <a:pPr marL="177800" indent="-177800" algn="r">
                <a:buFont typeface="Wingdings" charset="2"/>
                <a:buChar char="Ø"/>
              </a:pPr>
              <a:r>
                <a:rPr lang="ja-JP" altLang="en-US" sz="1600" dirty="0">
                  <a:solidFill>
                    <a:schemeClr val="accent6">
                      <a:lumMod val="75000"/>
                    </a:schemeClr>
                  </a:solidFill>
                  <a:latin typeface="Meiryo" charset="-128"/>
                  <a:ea typeface="Meiryo" charset="-128"/>
                  <a:cs typeface="Meiryo" charset="-128"/>
                </a:rPr>
                <a:t>ユーザー企業</a:t>
              </a:r>
              <a:endParaRPr kumimoji="1" lang="ja-JP" altLang="en-US" sz="1600" dirty="0">
                <a:solidFill>
                  <a:schemeClr val="accent6">
                    <a:lumMod val="75000"/>
                  </a:schemeClr>
                </a:solidFill>
                <a:latin typeface="Meiryo" charset="-128"/>
                <a:ea typeface="Meiryo" charset="-128"/>
                <a:cs typeface="Meiryo" charset="-128"/>
              </a:endParaRPr>
            </a:p>
          </p:txBody>
        </p:sp>
        <p:sp>
          <p:nvSpPr>
            <p:cNvPr id="28" name="下矢印 27"/>
            <p:cNvSpPr/>
            <p:nvPr/>
          </p:nvSpPr>
          <p:spPr>
            <a:xfrm rot="19082063" flipH="1">
              <a:off x="5323071" y="3819644"/>
              <a:ext cx="515505" cy="7211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611560" y="3819644"/>
            <a:ext cx="3138784" cy="2273652"/>
            <a:chOff x="611560" y="3819644"/>
            <a:chExt cx="3138784" cy="2273652"/>
          </a:xfrm>
        </p:grpSpPr>
        <p:grpSp>
          <p:nvGrpSpPr>
            <p:cNvPr id="13" name="図形グループ 12"/>
            <p:cNvGrpSpPr/>
            <p:nvPr/>
          </p:nvGrpSpPr>
          <p:grpSpPr>
            <a:xfrm>
              <a:off x="755574" y="4199290"/>
              <a:ext cx="370648" cy="790507"/>
              <a:chOff x="1946324" y="4125162"/>
              <a:chExt cx="969964" cy="2007872"/>
            </a:xfrm>
            <a:solidFill>
              <a:schemeClr val="accent3">
                <a:lumMod val="60000"/>
                <a:lumOff val="40000"/>
              </a:schemeClr>
            </a:solidFill>
          </p:grpSpPr>
          <p:sp>
            <p:nvSpPr>
              <p:cNvPr id="14" name="円/楕円 1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フローチャート: 論理積ゲート 1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259632" y="4380540"/>
              <a:ext cx="2031325" cy="646331"/>
            </a:xfrm>
            <a:prstGeom prst="rect">
              <a:avLst/>
            </a:prstGeom>
            <a:noFill/>
          </p:spPr>
          <p:txBody>
            <a:bodyPr wrap="none" rtlCol="0">
              <a:spAutoFit/>
            </a:bodyPr>
            <a:lstStyle/>
            <a:p>
              <a:r>
                <a:rPr kumimoji="1" lang="ja-JP" altLang="en-US" sz="3600" b="1" dirty="0">
                  <a:solidFill>
                    <a:schemeClr val="accent6">
                      <a:lumMod val="75000"/>
                    </a:schemeClr>
                  </a:solidFill>
                  <a:latin typeface="Meiryo" charset="-128"/>
                  <a:ea typeface="Meiryo" charset="-128"/>
                  <a:cs typeface="Meiryo" charset="-128"/>
                </a:rPr>
                <a:t>思考停止</a:t>
              </a:r>
            </a:p>
          </p:txBody>
        </p:sp>
        <p:sp>
          <p:nvSpPr>
            <p:cNvPr id="21" name="テキスト ボックス 20"/>
            <p:cNvSpPr txBox="1"/>
            <p:nvPr/>
          </p:nvSpPr>
          <p:spPr>
            <a:xfrm>
              <a:off x="611560" y="5169966"/>
              <a:ext cx="2031325" cy="923330"/>
            </a:xfrm>
            <a:prstGeom prst="rect">
              <a:avLst/>
            </a:prstGeom>
            <a:noFill/>
          </p:spPr>
          <p:txBody>
            <a:bodyPr wrap="none" rtlCol="0">
              <a:spAutoFit/>
            </a:bodyPr>
            <a:lstStyle/>
            <a:p>
              <a:r>
                <a:rPr kumimoji="1" lang="ja-JP" altLang="en-US" dirty="0">
                  <a:solidFill>
                    <a:schemeClr val="accent6">
                      <a:lumMod val="75000"/>
                    </a:schemeClr>
                  </a:solidFill>
                  <a:latin typeface="Meiryo" charset="-128"/>
                  <a:ea typeface="Meiryo" charset="-128"/>
                  <a:cs typeface="Meiryo" charset="-128"/>
                </a:rPr>
                <a:t>指示待ち症候群</a:t>
              </a:r>
              <a:endParaRPr kumimoji="1" lang="en-US" altLang="ja-JP" dirty="0">
                <a:solidFill>
                  <a:schemeClr val="accent6">
                    <a:lumMod val="75000"/>
                  </a:schemeClr>
                </a:solidFill>
                <a:latin typeface="Meiryo" charset="-128"/>
                <a:ea typeface="Meiryo" charset="-128"/>
                <a:cs typeface="Meiryo" charset="-128"/>
              </a:endParaRPr>
            </a:p>
            <a:p>
              <a:r>
                <a:rPr lang="ja-JP" altLang="en-US" dirty="0">
                  <a:solidFill>
                    <a:schemeClr val="accent6">
                      <a:lumMod val="75000"/>
                    </a:schemeClr>
                  </a:solidFill>
                  <a:latin typeface="Meiryo" charset="-128"/>
                  <a:ea typeface="Meiryo" charset="-128"/>
                  <a:cs typeface="Meiryo" charset="-128"/>
                </a:rPr>
                <a:t>リスク回避症候群</a:t>
              </a:r>
              <a:endParaRPr lang="en-US" altLang="ja-JP" dirty="0">
                <a:solidFill>
                  <a:schemeClr val="accent6">
                    <a:lumMod val="75000"/>
                  </a:schemeClr>
                </a:solidFill>
                <a:latin typeface="Meiryo" charset="-128"/>
                <a:ea typeface="Meiryo" charset="-128"/>
                <a:cs typeface="Meiryo" charset="-128"/>
              </a:endParaRPr>
            </a:p>
            <a:p>
              <a:r>
                <a:rPr kumimoji="1" lang="ja-JP" altLang="en-US" dirty="0">
                  <a:solidFill>
                    <a:schemeClr val="accent6">
                      <a:lumMod val="75000"/>
                    </a:schemeClr>
                  </a:solidFill>
                  <a:latin typeface="Meiryo" charset="-128"/>
                  <a:ea typeface="Meiryo" charset="-128"/>
                  <a:cs typeface="Meiryo" charset="-128"/>
                </a:rPr>
                <a:t>他者依存症候群</a:t>
              </a:r>
            </a:p>
          </p:txBody>
        </p:sp>
        <p:sp>
          <p:nvSpPr>
            <p:cNvPr id="27" name="下矢印 26"/>
            <p:cNvSpPr/>
            <p:nvPr/>
          </p:nvSpPr>
          <p:spPr>
            <a:xfrm rot="2517937">
              <a:off x="3234839" y="3819644"/>
              <a:ext cx="515505" cy="7211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2642885" y="3861664"/>
            <a:ext cx="3893115" cy="2277855"/>
            <a:chOff x="2642885" y="3861664"/>
            <a:chExt cx="3893115" cy="2277855"/>
          </a:xfrm>
        </p:grpSpPr>
        <p:sp>
          <p:nvSpPr>
            <p:cNvPr id="29" name="右中かっこ 28"/>
            <p:cNvSpPr/>
            <p:nvPr/>
          </p:nvSpPr>
          <p:spPr>
            <a:xfrm>
              <a:off x="2642885" y="5229200"/>
              <a:ext cx="193420" cy="792088"/>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 name="右中かっこ 29"/>
            <p:cNvSpPr/>
            <p:nvPr/>
          </p:nvSpPr>
          <p:spPr>
            <a:xfrm flipH="1">
              <a:off x="6342580" y="5229200"/>
              <a:ext cx="193420" cy="792088"/>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9" name="図形グループ 38"/>
            <p:cNvGrpSpPr/>
            <p:nvPr/>
          </p:nvGrpSpPr>
          <p:grpSpPr>
            <a:xfrm>
              <a:off x="2863935" y="3861664"/>
              <a:ext cx="3434063" cy="2277855"/>
              <a:chOff x="2863935" y="3861664"/>
              <a:chExt cx="3434063" cy="2277855"/>
            </a:xfrm>
          </p:grpSpPr>
          <p:sp>
            <p:nvSpPr>
              <p:cNvPr id="31" name="正方形/長方形 30"/>
              <p:cNvSpPr/>
              <p:nvPr/>
            </p:nvSpPr>
            <p:spPr>
              <a:xfrm>
                <a:off x="2863935" y="5049361"/>
                <a:ext cx="3434063" cy="1090158"/>
              </a:xfrm>
              <a:prstGeom prst="rect">
                <a:avLst/>
              </a:prstGeom>
              <a:solidFill>
                <a:srgbClr val="FF0000">
                  <a:alpha val="4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011307" y="5163579"/>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ストレス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不安</a:t>
                </a:r>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メンタル問題</a:t>
                </a:r>
                <a:endParaRPr lang="en-US" altLang="ja-JP" b="1" dirty="0">
                  <a:solidFill>
                    <a:schemeClr val="bg1"/>
                  </a:solidFill>
                  <a:latin typeface="Meiryo" charset="-128"/>
                  <a:ea typeface="Meiryo" charset="-128"/>
                  <a:cs typeface="Meiryo" charset="-128"/>
                </a:endParaRPr>
              </a:p>
            </p:txBody>
          </p:sp>
          <p:sp>
            <p:nvSpPr>
              <p:cNvPr id="24" name="テキスト ボックス 23"/>
              <p:cNvSpPr txBox="1"/>
              <p:nvPr/>
            </p:nvSpPr>
            <p:spPr>
              <a:xfrm>
                <a:off x="4728339" y="5308465"/>
                <a:ext cx="1338828" cy="646331"/>
              </a:xfrm>
              <a:prstGeom prst="rect">
                <a:avLst/>
              </a:prstGeom>
              <a:noFill/>
            </p:spPr>
            <p:txBody>
              <a:bodyPr wrap="none" rtlCol="0">
                <a:spAutoFit/>
              </a:bodyPr>
              <a:lstStyle/>
              <a:p>
                <a:pPr algn="r"/>
                <a:r>
                  <a:rPr kumimoji="1" lang="ja-JP" altLang="en-US" b="1" dirty="0">
                    <a:solidFill>
                      <a:schemeClr val="bg1"/>
                    </a:solidFill>
                    <a:latin typeface="Meiryo" charset="-128"/>
                    <a:ea typeface="Meiryo" charset="-128"/>
                    <a:cs typeface="Meiryo" charset="-128"/>
                  </a:rPr>
                  <a:t>変革の騎手</a:t>
                </a:r>
                <a:endParaRPr kumimoji="1" lang="en-US" altLang="ja-JP" b="1" dirty="0">
                  <a:solidFill>
                    <a:schemeClr val="bg1"/>
                  </a:solidFill>
                  <a:latin typeface="Meiryo" charset="-128"/>
                  <a:ea typeface="Meiryo" charset="-128"/>
                  <a:cs typeface="Meiryo" charset="-128"/>
                </a:endParaRPr>
              </a:p>
              <a:p>
                <a:pPr algn="r"/>
                <a:r>
                  <a:rPr kumimoji="1" lang="ja-JP" altLang="en-US" b="1" dirty="0">
                    <a:solidFill>
                      <a:schemeClr val="bg1"/>
                    </a:solidFill>
                    <a:latin typeface="Meiryo" charset="-128"/>
                    <a:ea typeface="Meiryo" charset="-128"/>
                    <a:cs typeface="Meiryo" charset="-128"/>
                  </a:rPr>
                  <a:t>を失う</a:t>
                </a:r>
                <a:endParaRPr lang="en-US" altLang="ja-JP" b="1" dirty="0">
                  <a:solidFill>
                    <a:schemeClr val="bg1"/>
                  </a:solidFill>
                  <a:latin typeface="Meiryo" charset="-128"/>
                  <a:ea typeface="Meiryo" charset="-128"/>
                  <a:cs typeface="Meiryo" charset="-128"/>
                </a:endParaRPr>
              </a:p>
            </p:txBody>
          </p:sp>
          <p:sp>
            <p:nvSpPr>
              <p:cNvPr id="32" name="下矢印 31"/>
              <p:cNvSpPr/>
              <p:nvPr/>
            </p:nvSpPr>
            <p:spPr>
              <a:xfrm>
                <a:off x="4314247" y="3861664"/>
                <a:ext cx="515505" cy="1079504"/>
              </a:xfrm>
              <a:prstGeom prst="downArrow">
                <a:avLst/>
              </a:prstGeom>
              <a:solidFill>
                <a:srgbClr val="FF0000">
                  <a:alpha val="4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2125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par>
                                <p:cTn id="18" presetID="22" presetClass="entr" presetSubtype="1"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4675655" y="871270"/>
            <a:ext cx="3563820" cy="565575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SI</a:t>
            </a:r>
            <a:r>
              <a:rPr lang="ja-JP" altLang="en-US" dirty="0"/>
              <a:t>事業者の「働き方改革」</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55</a:t>
            </a:fld>
            <a:endParaRPr kumimoji="1" lang="ja-JP" altLang="en-US"/>
          </a:p>
        </p:txBody>
      </p:sp>
      <p:grpSp>
        <p:nvGrpSpPr>
          <p:cNvPr id="10" name="図形グループ 9"/>
          <p:cNvGrpSpPr/>
          <p:nvPr/>
        </p:nvGrpSpPr>
        <p:grpSpPr>
          <a:xfrm>
            <a:off x="762507" y="993401"/>
            <a:ext cx="7618985" cy="1066820"/>
            <a:chOff x="899591" y="3172240"/>
            <a:chExt cx="7352926" cy="1066820"/>
          </a:xfrm>
          <a:solidFill>
            <a:srgbClr val="0070C0"/>
          </a:solidFill>
        </p:grpSpPr>
        <p:grpSp>
          <p:nvGrpSpPr>
            <p:cNvPr id="6" name="図形グループ 5"/>
            <p:cNvGrpSpPr/>
            <p:nvPr/>
          </p:nvGrpSpPr>
          <p:grpSpPr>
            <a:xfrm>
              <a:off x="899591" y="3172240"/>
              <a:ext cx="7352926" cy="1066820"/>
              <a:chOff x="899591" y="3172240"/>
              <a:chExt cx="7352926" cy="1066820"/>
            </a:xfrm>
            <a:grpFill/>
          </p:grpSpPr>
          <p:sp>
            <p:nvSpPr>
              <p:cNvPr id="8" name="正方形/長方形 7"/>
              <p:cNvSpPr/>
              <p:nvPr/>
            </p:nvSpPr>
            <p:spPr>
              <a:xfrm>
                <a:off x="899591" y="3172240"/>
                <a:ext cx="7352926" cy="1066820"/>
              </a:xfrm>
              <a:prstGeom prst="rect">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3200" dirty="0">
                  <a:solidFill>
                    <a:schemeClr val="bg1"/>
                  </a:solidFill>
                  <a:latin typeface="Meiryo" charset="-128"/>
                  <a:ea typeface="Meiryo" charset="-128"/>
                  <a:cs typeface="Meiryo" charset="-128"/>
                </a:endParaRPr>
              </a:p>
            </p:txBody>
          </p:sp>
          <p:sp>
            <p:nvSpPr>
              <p:cNvPr id="9" name="正方形/長方形 8"/>
              <p:cNvSpPr/>
              <p:nvPr/>
            </p:nvSpPr>
            <p:spPr>
              <a:xfrm>
                <a:off x="2684303" y="3277769"/>
                <a:ext cx="3775394" cy="707886"/>
              </a:xfrm>
              <a:prstGeom prst="rect">
                <a:avLst/>
              </a:prstGeom>
              <a:grpFill/>
            </p:spPr>
            <p:txBody>
              <a:bodyPr wrap="none">
                <a:spAutoFit/>
              </a:bodyPr>
              <a:lstStyle/>
              <a:p>
                <a:pPr algn="ctr"/>
                <a:r>
                  <a:rPr lang="ja-JP" altLang="en-US" sz="4000" b="1" dirty="0">
                    <a:solidFill>
                      <a:schemeClr val="bg1"/>
                    </a:solidFill>
                    <a:latin typeface="Meiryo" charset="-128"/>
                    <a:ea typeface="Meiryo" charset="-128"/>
                    <a:cs typeface="Meiryo" charset="-128"/>
                  </a:rPr>
                  <a:t>ビジネス</a:t>
                </a:r>
                <a:r>
                  <a:rPr lang="ja-JP" altLang="en-US" sz="4000" dirty="0">
                    <a:solidFill>
                      <a:schemeClr val="bg1"/>
                    </a:solidFill>
                    <a:latin typeface="Meiryo" charset="-128"/>
                    <a:ea typeface="Meiryo" charset="-128"/>
                    <a:cs typeface="Meiryo" charset="-128"/>
                  </a:rPr>
                  <a:t>の</a:t>
                </a:r>
                <a:r>
                  <a:rPr lang="ja-JP" altLang="en-US" sz="4000" b="1" dirty="0">
                    <a:solidFill>
                      <a:schemeClr val="bg1"/>
                    </a:solidFill>
                    <a:latin typeface="Meiryo" charset="-128"/>
                    <a:ea typeface="Meiryo" charset="-128"/>
                    <a:cs typeface="Meiryo" charset="-128"/>
                  </a:rPr>
                  <a:t>成果</a:t>
                </a:r>
                <a:endParaRPr lang="ja-JP" altLang="en-US" sz="4000" dirty="0">
                  <a:solidFill>
                    <a:schemeClr val="bg1"/>
                  </a:solidFill>
                  <a:latin typeface="Meiryo" charset="-128"/>
                  <a:ea typeface="Meiryo" charset="-128"/>
                  <a:cs typeface="Meiryo" charset="-128"/>
                </a:endParaRPr>
              </a:p>
            </p:txBody>
          </p:sp>
        </p:grpSp>
        <p:sp>
          <p:nvSpPr>
            <p:cNvPr id="7" name="正方形/長方形 6"/>
            <p:cNvSpPr/>
            <p:nvPr/>
          </p:nvSpPr>
          <p:spPr>
            <a:xfrm>
              <a:off x="1337801" y="3862544"/>
              <a:ext cx="6468437" cy="307777"/>
            </a:xfrm>
            <a:prstGeom prst="rect">
              <a:avLst/>
            </a:prstGeom>
            <a:grpFill/>
          </p:spPr>
          <p:txBody>
            <a:bodyPr wrap="none">
              <a:spAutoFit/>
            </a:bodyPr>
            <a:lstStyle/>
            <a:p>
              <a:pPr algn="ctr"/>
              <a:r>
                <a:rPr lang="ja-JP" altLang="en-US" sz="1400" dirty="0">
                  <a:solidFill>
                    <a:schemeClr val="bg1"/>
                  </a:solidFill>
                  <a:latin typeface="Meiryo" charset="-128"/>
                  <a:ea typeface="Meiryo" charset="-128"/>
                  <a:cs typeface="Meiryo" charset="-128"/>
                </a:rPr>
                <a:t>売上や利益の増大・顧客満足度の向上・働き方改革による従業員満足度の向上</a:t>
              </a:r>
            </a:p>
          </p:txBody>
        </p:sp>
      </p:grpSp>
      <p:sp>
        <p:nvSpPr>
          <p:cNvPr id="12" name="正方形/長方形 11"/>
          <p:cNvSpPr/>
          <p:nvPr/>
        </p:nvSpPr>
        <p:spPr>
          <a:xfrm>
            <a:off x="762507" y="2171362"/>
            <a:ext cx="3696849" cy="316434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729533" y="2289198"/>
            <a:ext cx="1723549" cy="461665"/>
          </a:xfrm>
          <a:prstGeom prst="rect">
            <a:avLst/>
          </a:prstGeom>
        </p:spPr>
        <p:txBody>
          <a:bodyPr wrap="none">
            <a:spAutoFit/>
          </a:bodyPr>
          <a:lstStyle/>
          <a:p>
            <a:pPr algn="ctr"/>
            <a:r>
              <a:rPr lang="ja-JP" altLang="en-US" sz="2400" b="1" dirty="0">
                <a:solidFill>
                  <a:schemeClr val="bg1"/>
                </a:solidFill>
                <a:latin typeface="Meiryo" charset="-128"/>
                <a:ea typeface="Meiryo" charset="-128"/>
                <a:cs typeface="Meiryo" charset="-128"/>
              </a:rPr>
              <a:t>手段の提供</a:t>
            </a:r>
          </a:p>
        </p:txBody>
      </p:sp>
      <p:sp>
        <p:nvSpPr>
          <p:cNvPr id="14" name="正方形/長方形 13"/>
          <p:cNvSpPr/>
          <p:nvPr/>
        </p:nvSpPr>
        <p:spPr>
          <a:xfrm>
            <a:off x="1099955" y="2681786"/>
            <a:ext cx="3238253" cy="923330"/>
          </a:xfrm>
          <a:prstGeom prst="rect">
            <a:avLst/>
          </a:prstGeom>
        </p:spPr>
        <p:txBody>
          <a:bodyPr wrap="square">
            <a:spAutoFit/>
          </a:bodyPr>
          <a:lstStyle/>
          <a:p>
            <a:pPr marL="285750" indent="-285750">
              <a:buFont typeface="Wingdings" charset="2"/>
              <a:buChar char="l"/>
            </a:pPr>
            <a:r>
              <a:rPr lang="ja-JP" altLang="en-US" dirty="0">
                <a:solidFill>
                  <a:schemeClr val="bg1"/>
                </a:solidFill>
                <a:latin typeface="Meiryo" charset="-128"/>
                <a:ea typeface="Meiryo" charset="-128"/>
                <a:cs typeface="Meiryo" charset="-128"/>
              </a:rPr>
              <a:t>システム販売や構築</a:t>
            </a:r>
            <a:endParaRPr lang="en-US" altLang="ja-JP" dirty="0">
              <a:solidFill>
                <a:schemeClr val="bg1"/>
              </a:solidFill>
              <a:latin typeface="Meiryo" charset="-128"/>
              <a:ea typeface="Meiryo" charset="-128"/>
              <a:cs typeface="Meiryo" charset="-128"/>
            </a:endParaRPr>
          </a:p>
          <a:p>
            <a:pPr marL="285750" indent="-285750">
              <a:buFont typeface="Wingdings" charset="2"/>
              <a:buChar char="l"/>
            </a:pPr>
            <a:r>
              <a:rPr lang="ja-JP" altLang="en-US" dirty="0">
                <a:solidFill>
                  <a:schemeClr val="bg1"/>
                </a:solidFill>
                <a:latin typeface="Meiryo" charset="-128"/>
                <a:ea typeface="Meiryo" charset="-128"/>
                <a:cs typeface="Meiryo" charset="-128"/>
              </a:rPr>
              <a:t>アプリケーション開発</a:t>
            </a:r>
            <a:endParaRPr lang="en-US" altLang="ja-JP" dirty="0">
              <a:solidFill>
                <a:schemeClr val="bg1"/>
              </a:solidFill>
              <a:latin typeface="Meiryo" charset="-128"/>
              <a:ea typeface="Meiryo" charset="-128"/>
              <a:cs typeface="Meiryo" charset="-128"/>
            </a:endParaRPr>
          </a:p>
          <a:p>
            <a:pPr marL="285750" indent="-285750">
              <a:buFont typeface="Wingdings" charset="2"/>
              <a:buChar char="l"/>
            </a:pPr>
            <a:r>
              <a:rPr lang="ja-JP" altLang="en-US" dirty="0">
                <a:solidFill>
                  <a:schemeClr val="bg1"/>
                </a:solidFill>
                <a:latin typeface="Meiryo" charset="-128"/>
                <a:ea typeface="Meiryo" charset="-128"/>
                <a:cs typeface="Meiryo" charset="-128"/>
              </a:rPr>
              <a:t>保守・運用</a:t>
            </a:r>
          </a:p>
        </p:txBody>
      </p:sp>
      <p:sp>
        <p:nvSpPr>
          <p:cNvPr id="15" name="正方形/長方形 14"/>
          <p:cNvSpPr/>
          <p:nvPr/>
        </p:nvSpPr>
        <p:spPr>
          <a:xfrm>
            <a:off x="762507" y="5453558"/>
            <a:ext cx="3696849" cy="108160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事業課題の明確化</a:t>
            </a:r>
            <a:endParaRPr kumimoji="1"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企画・設計</a:t>
            </a:r>
            <a:endParaRPr kumimoji="1" lang="ja-JP" altLang="en-US" sz="2000" dirty="0">
              <a:solidFill>
                <a:srgbClr val="FFFFFF"/>
              </a:solidFill>
              <a:latin typeface="Meiryo" charset="-128"/>
              <a:ea typeface="Meiryo" charset="-128"/>
              <a:cs typeface="Meiryo" charset="-128"/>
            </a:endParaRPr>
          </a:p>
        </p:txBody>
      </p:sp>
      <p:sp>
        <p:nvSpPr>
          <p:cNvPr id="16" name="正方形/長方形 15"/>
          <p:cNvSpPr/>
          <p:nvPr/>
        </p:nvSpPr>
        <p:spPr>
          <a:xfrm>
            <a:off x="4784922" y="2164872"/>
            <a:ext cx="3345286" cy="117879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604777" y="2289198"/>
            <a:ext cx="1723549" cy="461665"/>
          </a:xfrm>
          <a:prstGeom prst="rect">
            <a:avLst/>
          </a:prstGeom>
        </p:spPr>
        <p:txBody>
          <a:bodyPr wrap="none">
            <a:spAutoFit/>
          </a:bodyPr>
          <a:lstStyle/>
          <a:p>
            <a:pPr algn="ctr"/>
            <a:r>
              <a:rPr lang="ja-JP" altLang="en-US" sz="2400" b="1" dirty="0">
                <a:solidFill>
                  <a:schemeClr val="bg1"/>
                </a:solidFill>
                <a:latin typeface="Meiryo" charset="-128"/>
                <a:ea typeface="Meiryo" charset="-128"/>
                <a:cs typeface="Meiryo" charset="-128"/>
              </a:rPr>
              <a:t>手段の提供</a:t>
            </a:r>
          </a:p>
        </p:txBody>
      </p:sp>
      <p:sp>
        <p:nvSpPr>
          <p:cNvPr id="18" name="正方形/長方形 17"/>
          <p:cNvSpPr/>
          <p:nvPr/>
        </p:nvSpPr>
        <p:spPr>
          <a:xfrm>
            <a:off x="4916555" y="2687519"/>
            <a:ext cx="3398167" cy="646331"/>
          </a:xfrm>
          <a:prstGeom prst="rect">
            <a:avLst/>
          </a:prstGeom>
        </p:spPr>
        <p:txBody>
          <a:bodyPr wrap="square">
            <a:spAutoFit/>
          </a:bodyPr>
          <a:lstStyle/>
          <a:p>
            <a:pPr marL="285750" indent="-285750">
              <a:buFont typeface="Wingdings" charset="2"/>
              <a:buChar char="l"/>
            </a:pPr>
            <a:r>
              <a:rPr lang="ja-JP" altLang="en-US" dirty="0">
                <a:solidFill>
                  <a:schemeClr val="bg1"/>
                </a:solidFill>
                <a:latin typeface="Meiryo" charset="-128"/>
                <a:ea typeface="Meiryo" charset="-128"/>
                <a:cs typeface="Meiryo" charset="-128"/>
              </a:rPr>
              <a:t>クラウド・サービス</a:t>
            </a:r>
            <a:endParaRPr lang="en-US" altLang="ja-JP" dirty="0">
              <a:solidFill>
                <a:schemeClr val="bg1"/>
              </a:solidFill>
              <a:latin typeface="Meiryo" charset="-128"/>
              <a:ea typeface="Meiryo" charset="-128"/>
              <a:cs typeface="Meiryo" charset="-128"/>
            </a:endParaRPr>
          </a:p>
          <a:p>
            <a:pPr marL="285750" indent="-285750">
              <a:buFont typeface="Wingdings" charset="2"/>
              <a:buChar char="l"/>
            </a:pPr>
            <a:r>
              <a:rPr lang="ja-JP" altLang="en-US" dirty="0">
                <a:solidFill>
                  <a:schemeClr val="bg1"/>
                </a:solidFill>
                <a:latin typeface="Meiryo" charset="-128"/>
                <a:ea typeface="Meiryo" charset="-128"/>
                <a:cs typeface="Meiryo" charset="-128"/>
              </a:rPr>
              <a:t>自動化・自律化⇒無人化</a:t>
            </a:r>
          </a:p>
        </p:txBody>
      </p:sp>
      <p:sp>
        <p:nvSpPr>
          <p:cNvPr id="20" name="上矢印 19"/>
          <p:cNvSpPr/>
          <p:nvPr/>
        </p:nvSpPr>
        <p:spPr>
          <a:xfrm>
            <a:off x="2025800" y="1927710"/>
            <a:ext cx="1167206" cy="360704"/>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矢印 20"/>
          <p:cNvSpPr/>
          <p:nvPr/>
        </p:nvSpPr>
        <p:spPr>
          <a:xfrm>
            <a:off x="2025800" y="5188902"/>
            <a:ext cx="1167206" cy="360704"/>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684643" y="5640419"/>
            <a:ext cx="3563820" cy="707886"/>
          </a:xfrm>
          <a:prstGeom prst="rect">
            <a:avLst/>
          </a:prstGeom>
        </p:spPr>
        <p:txBody>
          <a:bodyPr wrap="square">
            <a:spAutoFit/>
          </a:bodyPr>
          <a:lstStyle/>
          <a:p>
            <a:pPr algn="ctr"/>
            <a:r>
              <a:rPr lang="ja-JP" altLang="en-US" sz="2000" dirty="0">
                <a:solidFill>
                  <a:srgbClr val="FFFFFF"/>
                </a:solidFill>
                <a:latin typeface="Meiryo" charset="-128"/>
                <a:ea typeface="Meiryo" charset="-128"/>
                <a:cs typeface="Meiryo" charset="-128"/>
              </a:rPr>
              <a:t>事業課題の明確化</a:t>
            </a:r>
            <a:endParaRPr lang="en-US" altLang="ja-JP" sz="2000" dirty="0">
              <a:solidFill>
                <a:srgbClr val="FFFFFF"/>
              </a:solidFill>
              <a:latin typeface="Meiryo" charset="-128"/>
              <a:ea typeface="Meiryo" charset="-128"/>
              <a:cs typeface="Meiryo" charset="-128"/>
            </a:endParaRPr>
          </a:p>
          <a:p>
            <a:pPr algn="ctr"/>
            <a:r>
              <a:rPr lang="ja-JP" altLang="en-US" sz="2000" dirty="0">
                <a:solidFill>
                  <a:srgbClr val="FFFFFF"/>
                </a:solidFill>
                <a:latin typeface="Meiryo" charset="-128"/>
                <a:ea typeface="Meiryo" charset="-128"/>
                <a:cs typeface="Meiryo" charset="-128"/>
              </a:rPr>
              <a:t>企画・設計</a:t>
            </a:r>
          </a:p>
        </p:txBody>
      </p:sp>
      <p:sp>
        <p:nvSpPr>
          <p:cNvPr id="23" name="正方形/長方形 22"/>
          <p:cNvSpPr/>
          <p:nvPr/>
        </p:nvSpPr>
        <p:spPr>
          <a:xfrm>
            <a:off x="4684643" y="3704957"/>
            <a:ext cx="3554832" cy="400110"/>
          </a:xfrm>
          <a:prstGeom prst="rect">
            <a:avLst/>
          </a:prstGeom>
        </p:spPr>
        <p:txBody>
          <a:bodyPr wrap="square">
            <a:spAutoFit/>
          </a:bodyPr>
          <a:lstStyle/>
          <a:p>
            <a:pPr algn="ctr"/>
            <a:r>
              <a:rPr lang="ja-JP" altLang="en-US" sz="2000" b="1" u="sng" dirty="0">
                <a:solidFill>
                  <a:srgbClr val="FFFFFF"/>
                </a:solidFill>
                <a:latin typeface="Meiryo" charset="-128"/>
                <a:ea typeface="Meiryo" charset="-128"/>
                <a:cs typeface="Meiryo" charset="-128"/>
              </a:rPr>
              <a:t>アジャイル開発</a:t>
            </a:r>
          </a:p>
        </p:txBody>
      </p:sp>
      <p:sp>
        <p:nvSpPr>
          <p:cNvPr id="24" name="正方形/長方形 23"/>
          <p:cNvSpPr/>
          <p:nvPr/>
        </p:nvSpPr>
        <p:spPr>
          <a:xfrm>
            <a:off x="4684643" y="4531348"/>
            <a:ext cx="3572808" cy="400110"/>
          </a:xfrm>
          <a:prstGeom prst="rect">
            <a:avLst/>
          </a:prstGeom>
        </p:spPr>
        <p:txBody>
          <a:bodyPr wrap="square">
            <a:spAutoFit/>
          </a:bodyPr>
          <a:lstStyle/>
          <a:p>
            <a:pPr algn="ctr"/>
            <a:r>
              <a:rPr lang="ja-JP" altLang="en-US" sz="2000" b="1" u="sng" dirty="0">
                <a:solidFill>
                  <a:srgbClr val="FFFFFF"/>
                </a:solidFill>
                <a:latin typeface="Meiryo" charset="-128"/>
                <a:ea typeface="Meiryo" charset="-128"/>
                <a:cs typeface="Meiryo" charset="-128"/>
              </a:rPr>
              <a:t>デザイン思考</a:t>
            </a:r>
          </a:p>
        </p:txBody>
      </p:sp>
      <p:sp>
        <p:nvSpPr>
          <p:cNvPr id="25" name="正方形/長方形 24"/>
          <p:cNvSpPr/>
          <p:nvPr/>
        </p:nvSpPr>
        <p:spPr>
          <a:xfrm>
            <a:off x="4736810" y="4988847"/>
            <a:ext cx="3572808" cy="400110"/>
          </a:xfrm>
          <a:prstGeom prst="rect">
            <a:avLst/>
          </a:prstGeom>
        </p:spPr>
        <p:txBody>
          <a:bodyPr wrap="square">
            <a:spAutoFit/>
          </a:bodyPr>
          <a:lstStyle/>
          <a:p>
            <a:pPr algn="ctr"/>
            <a:r>
              <a:rPr lang="ja-JP" altLang="en-US" sz="2000" b="1" dirty="0">
                <a:solidFill>
                  <a:srgbClr val="FFFFFF"/>
                </a:solidFill>
                <a:latin typeface="Meiryo" charset="-128"/>
                <a:ea typeface="Meiryo" charset="-128"/>
                <a:cs typeface="Meiryo" charset="-128"/>
              </a:rPr>
              <a:t>共　創</a:t>
            </a:r>
          </a:p>
        </p:txBody>
      </p:sp>
      <p:sp>
        <p:nvSpPr>
          <p:cNvPr id="26" name="左カーブ矢印 25"/>
          <p:cNvSpPr/>
          <p:nvPr/>
        </p:nvSpPr>
        <p:spPr>
          <a:xfrm>
            <a:off x="7328326" y="4693377"/>
            <a:ext cx="344557" cy="532861"/>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左カーブ矢印 26"/>
          <p:cNvSpPr/>
          <p:nvPr/>
        </p:nvSpPr>
        <p:spPr>
          <a:xfrm rot="10800000">
            <a:off x="5260220" y="4690444"/>
            <a:ext cx="344557" cy="532861"/>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上矢印 27"/>
          <p:cNvSpPr/>
          <p:nvPr/>
        </p:nvSpPr>
        <p:spPr>
          <a:xfrm>
            <a:off x="6175279" y="4112799"/>
            <a:ext cx="265043" cy="410817"/>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矢印 28"/>
          <p:cNvSpPr/>
          <p:nvPr/>
        </p:nvSpPr>
        <p:spPr>
          <a:xfrm rot="10800000">
            <a:off x="6440322" y="4105067"/>
            <a:ext cx="265043" cy="410817"/>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813891" y="4216861"/>
            <a:ext cx="3554832" cy="400110"/>
          </a:xfrm>
          <a:prstGeom prst="rect">
            <a:avLst/>
          </a:prstGeom>
        </p:spPr>
        <p:txBody>
          <a:bodyPr wrap="square">
            <a:spAutoFit/>
          </a:bodyPr>
          <a:lstStyle/>
          <a:p>
            <a:pPr algn="ctr"/>
            <a:r>
              <a:rPr lang="ja-JP" altLang="en-US" sz="2000" b="1">
                <a:solidFill>
                  <a:srgbClr val="FFFFFF"/>
                </a:solidFill>
                <a:latin typeface="Meiryo" charset="-128"/>
                <a:ea typeface="Meiryo" charset="-128"/>
                <a:cs typeface="Meiryo" charset="-128"/>
              </a:rPr>
              <a:t>ウォーターフォール開発</a:t>
            </a:r>
            <a:endParaRPr lang="ja-JP" altLang="en-US" sz="2000" b="1" dirty="0">
              <a:solidFill>
                <a:srgbClr val="FFFFFF"/>
              </a:solidFill>
              <a:latin typeface="Meiryo" charset="-128"/>
              <a:ea typeface="Meiryo" charset="-128"/>
              <a:cs typeface="Meiryo" charset="-128"/>
            </a:endParaRPr>
          </a:p>
        </p:txBody>
      </p:sp>
      <p:grpSp>
        <p:nvGrpSpPr>
          <p:cNvPr id="31" name="図形グループ 30"/>
          <p:cNvGrpSpPr/>
          <p:nvPr/>
        </p:nvGrpSpPr>
        <p:grpSpPr>
          <a:xfrm>
            <a:off x="214279" y="1137203"/>
            <a:ext cx="370648" cy="790507"/>
            <a:chOff x="1946324" y="4125162"/>
            <a:chExt cx="969964" cy="2007872"/>
          </a:xfrm>
          <a:solidFill>
            <a:srgbClr val="0070C0"/>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4" name="図形グループ 33"/>
          <p:cNvGrpSpPr/>
          <p:nvPr/>
        </p:nvGrpSpPr>
        <p:grpSpPr>
          <a:xfrm>
            <a:off x="214279" y="5599108"/>
            <a:ext cx="370648" cy="790507"/>
            <a:chOff x="1946324" y="4125162"/>
            <a:chExt cx="969964" cy="2007872"/>
          </a:xfrm>
          <a:solidFill>
            <a:srgbClr val="0070C0"/>
          </a:solidFill>
        </p:grpSpPr>
        <p:sp>
          <p:nvSpPr>
            <p:cNvPr id="35" name="円/楕円 3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6" name="フローチャート: 論理積ゲート 3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7" name="図形グループ 36"/>
          <p:cNvGrpSpPr/>
          <p:nvPr/>
        </p:nvGrpSpPr>
        <p:grpSpPr>
          <a:xfrm>
            <a:off x="214278" y="3510256"/>
            <a:ext cx="370648" cy="790507"/>
            <a:chOff x="1946324" y="4125162"/>
            <a:chExt cx="969964" cy="2007872"/>
          </a:xfrm>
          <a:solidFill>
            <a:schemeClr val="accent6">
              <a:lumMod val="50000"/>
            </a:schemeClr>
          </a:solidFill>
        </p:grpSpPr>
        <p:sp>
          <p:nvSpPr>
            <p:cNvPr id="38" name="円/楕円 3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9" name="フローチャート: 論理積ゲート 3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0" name="テキスト ボックス 39"/>
          <p:cNvSpPr txBox="1"/>
          <p:nvPr/>
        </p:nvSpPr>
        <p:spPr>
          <a:xfrm>
            <a:off x="147545" y="1949428"/>
            <a:ext cx="492443" cy="215444"/>
          </a:xfrm>
          <a:prstGeom prst="rect">
            <a:avLst/>
          </a:prstGeom>
          <a:noFill/>
        </p:spPr>
        <p:txBody>
          <a:bodyPr wrap="none" rtlCol="0">
            <a:spAutoFit/>
          </a:bodyPr>
          <a:lstStyle/>
          <a:p>
            <a:pPr algn="ctr"/>
            <a:r>
              <a:rPr kumimoji="1" lang="ja-JP" altLang="en-US" sz="800">
                <a:solidFill>
                  <a:srgbClr val="0070C0"/>
                </a:solidFill>
                <a:latin typeface="Meiryo" charset="-128"/>
                <a:ea typeface="Meiryo" charset="-128"/>
                <a:cs typeface="Meiryo" charset="-128"/>
              </a:rPr>
              <a:t>お客様</a:t>
            </a:r>
          </a:p>
        </p:txBody>
      </p:sp>
      <p:sp>
        <p:nvSpPr>
          <p:cNvPr id="41" name="テキスト ボックス 40"/>
          <p:cNvSpPr txBox="1"/>
          <p:nvPr/>
        </p:nvSpPr>
        <p:spPr>
          <a:xfrm>
            <a:off x="161915" y="4318207"/>
            <a:ext cx="492443" cy="215444"/>
          </a:xfrm>
          <a:prstGeom prst="rect">
            <a:avLst/>
          </a:prstGeom>
          <a:noFill/>
        </p:spPr>
        <p:txBody>
          <a:bodyPr wrap="non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sp>
        <p:nvSpPr>
          <p:cNvPr id="42" name="テキスト ボックス 41"/>
          <p:cNvSpPr txBox="1"/>
          <p:nvPr/>
        </p:nvSpPr>
        <p:spPr>
          <a:xfrm>
            <a:off x="141564" y="6401619"/>
            <a:ext cx="492443" cy="215444"/>
          </a:xfrm>
          <a:prstGeom prst="rect">
            <a:avLst/>
          </a:prstGeom>
          <a:noFill/>
        </p:spPr>
        <p:txBody>
          <a:bodyPr wrap="none" rtlCol="0">
            <a:spAutoFit/>
          </a:bodyPr>
          <a:lstStyle/>
          <a:p>
            <a:pPr algn="ctr"/>
            <a:r>
              <a:rPr kumimoji="1" lang="ja-JP" altLang="en-US" sz="800" dirty="0">
                <a:solidFill>
                  <a:schemeClr val="accent6">
                    <a:lumMod val="50000"/>
                  </a:schemeClr>
                </a:solidFill>
                <a:latin typeface="Meiryo" charset="-128"/>
                <a:ea typeface="Meiryo" charset="-128"/>
                <a:cs typeface="Meiryo" charset="-128"/>
              </a:rPr>
              <a:t>お客様</a:t>
            </a:r>
          </a:p>
        </p:txBody>
      </p:sp>
      <p:grpSp>
        <p:nvGrpSpPr>
          <p:cNvPr id="43" name="図形グループ 42"/>
          <p:cNvGrpSpPr/>
          <p:nvPr/>
        </p:nvGrpSpPr>
        <p:grpSpPr>
          <a:xfrm>
            <a:off x="8536822" y="2844549"/>
            <a:ext cx="370648" cy="790507"/>
            <a:chOff x="1946324" y="4125162"/>
            <a:chExt cx="969964" cy="2007872"/>
          </a:xfrm>
          <a:solidFill>
            <a:srgbClr val="0070C0"/>
          </a:solidFill>
        </p:grpSpPr>
        <p:sp>
          <p:nvSpPr>
            <p:cNvPr id="44" name="円/楕円 4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5" name="フローチャート: 論理積ゲート 4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6" name="図形グループ 45"/>
          <p:cNvGrpSpPr/>
          <p:nvPr/>
        </p:nvGrpSpPr>
        <p:grpSpPr>
          <a:xfrm>
            <a:off x="8556495" y="3699398"/>
            <a:ext cx="370648" cy="790507"/>
            <a:chOff x="1946324" y="4125162"/>
            <a:chExt cx="969964" cy="2007872"/>
          </a:xfrm>
          <a:solidFill>
            <a:schemeClr val="accent6">
              <a:lumMod val="50000"/>
            </a:schemeClr>
          </a:solidFill>
        </p:grpSpPr>
        <p:sp>
          <p:nvSpPr>
            <p:cNvPr id="47" name="円/楕円 46"/>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8" name="フローチャート: 論理積ゲート 47"/>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9" name="左中かっこ 48"/>
          <p:cNvSpPr/>
          <p:nvPr/>
        </p:nvSpPr>
        <p:spPr>
          <a:xfrm>
            <a:off x="654358" y="993401"/>
            <a:ext cx="90173" cy="1066820"/>
          </a:xfrm>
          <a:prstGeom prst="leftBrace">
            <a:avLst/>
          </a:prstGeom>
          <a:ln w="12700"/>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0" name="左中かっこ 49"/>
          <p:cNvSpPr/>
          <p:nvPr/>
        </p:nvSpPr>
        <p:spPr>
          <a:xfrm>
            <a:off x="654357" y="2171361"/>
            <a:ext cx="99162" cy="3217595"/>
          </a:xfrm>
          <a:prstGeom prst="leftBrace">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1" name="左中かっこ 50"/>
          <p:cNvSpPr/>
          <p:nvPr/>
        </p:nvSpPr>
        <p:spPr>
          <a:xfrm>
            <a:off x="654358" y="5468347"/>
            <a:ext cx="90173" cy="1066820"/>
          </a:xfrm>
          <a:prstGeom prst="leftBrace">
            <a:avLst/>
          </a:prstGeom>
          <a:ln w="12700"/>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2" name="左中かっこ 51"/>
          <p:cNvSpPr/>
          <p:nvPr/>
        </p:nvSpPr>
        <p:spPr>
          <a:xfrm flipH="1">
            <a:off x="8411560" y="869166"/>
            <a:ext cx="80982" cy="5666001"/>
          </a:xfrm>
          <a:prstGeom prst="leftBrace">
            <a:avLst/>
          </a:prstGeom>
          <a:ln w="127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807381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92429" y="5193976"/>
            <a:ext cx="8359140" cy="130383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sp>
        <p:nvSpPr>
          <p:cNvPr id="6" name="正方形/長方形 5"/>
          <p:cNvSpPr/>
          <p:nvPr/>
        </p:nvSpPr>
        <p:spPr>
          <a:xfrm>
            <a:off x="392430" y="1928673"/>
            <a:ext cx="8359140" cy="135554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sp>
        <p:nvSpPr>
          <p:cNvPr id="39" name="タイトル 38"/>
          <p:cNvSpPr>
            <a:spLocks noGrp="1"/>
          </p:cNvSpPr>
          <p:nvPr>
            <p:ph type="title"/>
          </p:nvPr>
        </p:nvSpPr>
        <p:spPr/>
        <p:txBody>
          <a:bodyPr/>
          <a:lstStyle/>
          <a:p>
            <a:r>
              <a:rPr lang="ja-JP" altLang="en-US" dirty="0"/>
              <a:t>「働き方改革」で何を目指すのか</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56</a:t>
            </a:fld>
            <a:endParaRPr kumimoji="1" lang="ja-JP" altLang="en-US"/>
          </a:p>
        </p:txBody>
      </p:sp>
      <p:sp>
        <p:nvSpPr>
          <p:cNvPr id="3" name="正方形/長方形 2"/>
          <p:cNvSpPr/>
          <p:nvPr/>
        </p:nvSpPr>
        <p:spPr>
          <a:xfrm>
            <a:off x="2792730" y="899044"/>
            <a:ext cx="3558540" cy="70866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bg1"/>
                </a:solidFill>
                <a:latin typeface="Meiryo" charset="-128"/>
                <a:ea typeface="Meiryo" charset="-128"/>
                <a:cs typeface="Meiryo" charset="-128"/>
              </a:rPr>
              <a:t>働き方改革</a:t>
            </a:r>
          </a:p>
        </p:txBody>
      </p:sp>
      <p:sp>
        <p:nvSpPr>
          <p:cNvPr id="4" name="正方形/長方形 3"/>
          <p:cNvSpPr/>
          <p:nvPr/>
        </p:nvSpPr>
        <p:spPr>
          <a:xfrm>
            <a:off x="521130" y="2412601"/>
            <a:ext cx="3967050" cy="7086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chemeClr val="bg1"/>
                </a:solidFill>
                <a:latin typeface="Meiryo" charset="-128"/>
                <a:ea typeface="Meiryo" charset="-128"/>
                <a:cs typeface="Meiryo" charset="-128"/>
              </a:rPr>
              <a:t>AI</a:t>
            </a:r>
            <a:r>
              <a:rPr kumimoji="1" lang="ja-JP" altLang="en-US" sz="1600" dirty="0">
                <a:solidFill>
                  <a:schemeClr val="bg1"/>
                </a:solidFill>
                <a:latin typeface="Meiryo" charset="-128"/>
                <a:ea typeface="Meiryo" charset="-128"/>
                <a:cs typeface="Meiryo" charset="-128"/>
              </a:rPr>
              <a:t>や自動化が</a:t>
            </a:r>
            <a:r>
              <a:rPr kumimoji="1" lang="ja-JP" altLang="en-US" sz="1600" b="1" u="sng" dirty="0">
                <a:solidFill>
                  <a:schemeClr val="bg1"/>
                </a:solidFill>
                <a:latin typeface="Meiryo" charset="-128"/>
                <a:ea typeface="Meiryo" charset="-128"/>
                <a:cs typeface="Meiryo" charset="-128"/>
              </a:rPr>
              <a:t>既存スキルの不良資産化</a:t>
            </a:r>
            <a:r>
              <a:rPr kumimoji="1" lang="ja-JP" altLang="en-US" sz="1600" dirty="0">
                <a:solidFill>
                  <a:schemeClr val="bg1"/>
                </a:solidFill>
                <a:latin typeface="Meiryo" charset="-128"/>
                <a:ea typeface="Meiryo" charset="-128"/>
                <a:cs typeface="Meiryo" charset="-128"/>
              </a:rPr>
              <a:t>を加速し</a:t>
            </a:r>
            <a:r>
              <a:rPr lang="ja-JP" altLang="en-US" sz="1600" b="1" u="sng" dirty="0">
                <a:solidFill>
                  <a:schemeClr val="bg1"/>
                </a:solidFill>
                <a:latin typeface="Meiryo" charset="-128"/>
                <a:ea typeface="Meiryo" charset="-128"/>
                <a:cs typeface="Meiryo" charset="-128"/>
              </a:rPr>
              <a:t>人生の「旬」の期間を短縮</a:t>
            </a:r>
            <a:endParaRPr lang="en-US" altLang="ja-JP" sz="1600" dirty="0">
              <a:solidFill>
                <a:schemeClr val="bg1"/>
              </a:solidFill>
              <a:latin typeface="Meiryo" charset="-128"/>
              <a:ea typeface="Meiryo" charset="-128"/>
              <a:cs typeface="Meiryo" charset="-128"/>
            </a:endParaRPr>
          </a:p>
        </p:txBody>
      </p:sp>
      <p:sp>
        <p:nvSpPr>
          <p:cNvPr id="5" name="正方形/長方形 4"/>
          <p:cNvSpPr/>
          <p:nvPr/>
        </p:nvSpPr>
        <p:spPr>
          <a:xfrm>
            <a:off x="4678680" y="2412601"/>
            <a:ext cx="3944190" cy="70866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chemeClr val="bg1"/>
                </a:solidFill>
                <a:latin typeface="Meiryo" charset="-128"/>
                <a:ea typeface="Meiryo" charset="-128"/>
                <a:cs typeface="Meiryo" charset="-128"/>
              </a:rPr>
              <a:t>ライフスタイルや医療・衛生・栄養</a:t>
            </a:r>
            <a:endParaRPr kumimoji="1" lang="en-US" altLang="ja-JP" sz="1600" dirty="0">
              <a:solidFill>
                <a:schemeClr val="bg1"/>
              </a:solidFill>
              <a:latin typeface="Meiryo" charset="-128"/>
              <a:ea typeface="Meiryo" charset="-128"/>
              <a:cs typeface="Meiryo" charset="-128"/>
            </a:endParaRPr>
          </a:p>
          <a:p>
            <a:pPr algn="ctr"/>
            <a:r>
              <a:rPr kumimoji="1" lang="ja-JP" altLang="en-US" sz="1600" dirty="0">
                <a:solidFill>
                  <a:schemeClr val="bg1"/>
                </a:solidFill>
                <a:latin typeface="Meiryo" charset="-128"/>
                <a:ea typeface="Meiryo" charset="-128"/>
                <a:cs typeface="Meiryo" charset="-128"/>
              </a:rPr>
              <a:t>が改善</a:t>
            </a:r>
            <a:r>
              <a:rPr lang="ja-JP" altLang="en-US" sz="1600" dirty="0">
                <a:solidFill>
                  <a:schemeClr val="bg1"/>
                </a:solidFill>
                <a:latin typeface="Meiryo" charset="-128"/>
                <a:ea typeface="Meiryo" charset="-128"/>
                <a:cs typeface="Meiryo" charset="-128"/>
              </a:rPr>
              <a:t>し</a:t>
            </a:r>
            <a:r>
              <a:rPr kumimoji="1" lang="ja-JP" altLang="en-US" sz="1600" b="1" u="sng" dirty="0">
                <a:solidFill>
                  <a:schemeClr val="bg1"/>
                </a:solidFill>
                <a:latin typeface="Meiryo" charset="-128"/>
                <a:ea typeface="Meiryo" charset="-128"/>
                <a:cs typeface="Meiryo" charset="-128"/>
              </a:rPr>
              <a:t>高齢化</a:t>
            </a:r>
            <a:r>
              <a:rPr kumimoji="1" lang="ja-JP" altLang="en-US" sz="1600" dirty="0">
                <a:solidFill>
                  <a:schemeClr val="bg1"/>
                </a:solidFill>
                <a:latin typeface="Meiryo" charset="-128"/>
                <a:ea typeface="Meiryo" charset="-128"/>
                <a:cs typeface="Meiryo" charset="-128"/>
              </a:rPr>
              <a:t>を助長</a:t>
            </a:r>
          </a:p>
        </p:txBody>
      </p:sp>
      <p:sp>
        <p:nvSpPr>
          <p:cNvPr id="7" name="テキスト ボックス 6"/>
          <p:cNvSpPr txBox="1"/>
          <p:nvPr/>
        </p:nvSpPr>
        <p:spPr>
          <a:xfrm>
            <a:off x="3440921" y="2085591"/>
            <a:ext cx="2262158" cy="369332"/>
          </a:xfrm>
          <a:prstGeom prst="rect">
            <a:avLst/>
          </a:prstGeom>
          <a:noFill/>
          <a:ln w="28575">
            <a:noFill/>
          </a:ln>
        </p:spPr>
        <p:txBody>
          <a:bodyPr wrap="none" rtlCol="0">
            <a:spAutoFit/>
          </a:bodyPr>
          <a:lstStyle/>
          <a:p>
            <a:pPr algn="ctr"/>
            <a:r>
              <a:rPr kumimoji="1" lang="ja-JP" altLang="en-US" b="1" dirty="0">
                <a:solidFill>
                  <a:schemeClr val="accent3">
                    <a:lumMod val="75000"/>
                  </a:schemeClr>
                </a:solidFill>
                <a:latin typeface="Meiryo" charset="-128"/>
                <a:ea typeface="Meiryo" charset="-128"/>
                <a:cs typeface="Meiryo" charset="-128"/>
              </a:rPr>
              <a:t>テクノロジーの進化</a:t>
            </a:r>
          </a:p>
        </p:txBody>
      </p:sp>
      <p:sp>
        <p:nvSpPr>
          <p:cNvPr id="8" name="正方形/長方形 7"/>
          <p:cNvSpPr/>
          <p:nvPr/>
        </p:nvSpPr>
        <p:spPr>
          <a:xfrm>
            <a:off x="2799392" y="4909287"/>
            <a:ext cx="3558540" cy="117104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chemeClr val="bg1"/>
                </a:solidFill>
                <a:latin typeface="Meiryo" charset="-128"/>
                <a:ea typeface="Meiryo" charset="-128"/>
                <a:cs typeface="Meiryo" charset="-128"/>
              </a:rPr>
              <a:t>クロスオーバー人材</a:t>
            </a:r>
            <a:endParaRPr kumimoji="1" lang="en-US" altLang="ja-JP" sz="24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異なる分野の物事を組み合わせて</a:t>
            </a:r>
            <a:endParaRPr lang="en-US" altLang="ja-JP" sz="1400"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新しい物事を作り出せる人材</a:t>
            </a:r>
            <a:endParaRPr kumimoji="1" lang="ja-JP" altLang="en-US" sz="1400" dirty="0">
              <a:solidFill>
                <a:schemeClr val="bg1"/>
              </a:solidFill>
              <a:latin typeface="Meiryo" charset="-128"/>
              <a:ea typeface="Meiryo" charset="-128"/>
              <a:cs typeface="Meiryo" charset="-128"/>
            </a:endParaRPr>
          </a:p>
        </p:txBody>
      </p:sp>
      <p:sp>
        <p:nvSpPr>
          <p:cNvPr id="9" name="正方形/長方形 8"/>
          <p:cNvSpPr/>
          <p:nvPr/>
        </p:nvSpPr>
        <p:spPr>
          <a:xfrm>
            <a:off x="2792730" y="3768148"/>
            <a:ext cx="3558540" cy="8930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chemeClr val="bg1"/>
                </a:solidFill>
                <a:latin typeface="Meiryo" charset="-128"/>
                <a:ea typeface="Meiryo" charset="-128"/>
                <a:cs typeface="Meiryo" charset="-128"/>
              </a:rPr>
              <a:t>社会に必要とされる人材であり続ける</a:t>
            </a:r>
            <a:endParaRPr kumimoji="1" lang="en-US" altLang="ja-JP" sz="14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単一スキル／単一キャリアの限界を脱して</a:t>
            </a:r>
            <a:endParaRPr lang="en-US" altLang="ja-JP" sz="1200"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マルチスキル／パラレルキャリアへ転換する</a:t>
            </a:r>
            <a:endParaRPr lang="en-US" altLang="ja-JP" sz="1200" dirty="0">
              <a:solidFill>
                <a:schemeClr val="bg1"/>
              </a:solidFill>
              <a:latin typeface="Meiryo" charset="-128"/>
              <a:ea typeface="Meiryo" charset="-128"/>
              <a:cs typeface="Meiryo" charset="-128"/>
            </a:endParaRPr>
          </a:p>
        </p:txBody>
      </p:sp>
      <p:sp>
        <p:nvSpPr>
          <p:cNvPr id="11" name="テキスト ボックス 10"/>
          <p:cNvSpPr txBox="1"/>
          <p:nvPr/>
        </p:nvSpPr>
        <p:spPr>
          <a:xfrm>
            <a:off x="3902584" y="6157548"/>
            <a:ext cx="1338829" cy="369332"/>
          </a:xfrm>
          <a:prstGeom prst="rect">
            <a:avLst/>
          </a:prstGeom>
          <a:noFill/>
        </p:spPr>
        <p:txBody>
          <a:bodyPr wrap="none" rtlCol="0">
            <a:spAutoFit/>
          </a:bodyPr>
          <a:lstStyle/>
          <a:p>
            <a:pPr algn="ctr"/>
            <a:r>
              <a:rPr kumimoji="1" lang="ja-JP" altLang="en-US" b="1">
                <a:solidFill>
                  <a:srgbClr val="0432FF"/>
                </a:solidFill>
                <a:latin typeface="Meiryo" charset="-128"/>
                <a:ea typeface="Meiryo" charset="-128"/>
                <a:cs typeface="Meiryo" charset="-128"/>
              </a:rPr>
              <a:t>環境づくり</a:t>
            </a:r>
            <a:endParaRPr kumimoji="1" lang="ja-JP" altLang="en-US" b="1" dirty="0">
              <a:solidFill>
                <a:srgbClr val="0432FF"/>
              </a:solidFill>
              <a:latin typeface="Meiryo" charset="-128"/>
              <a:ea typeface="Meiryo" charset="-128"/>
              <a:cs typeface="Meiryo" charset="-128"/>
            </a:endParaRPr>
          </a:p>
        </p:txBody>
      </p:sp>
      <p:sp>
        <p:nvSpPr>
          <p:cNvPr id="12" name="テキスト ボックス 11"/>
          <p:cNvSpPr txBox="1"/>
          <p:nvPr/>
        </p:nvSpPr>
        <p:spPr>
          <a:xfrm>
            <a:off x="880203" y="5335553"/>
            <a:ext cx="1082348" cy="307777"/>
          </a:xfrm>
          <a:prstGeom prst="rect">
            <a:avLst/>
          </a:prstGeom>
          <a:noFill/>
        </p:spPr>
        <p:txBody>
          <a:bodyPr wrap="none" rtlCol="0">
            <a:spAutoFit/>
          </a:bodyPr>
          <a:lstStyle/>
          <a:p>
            <a:r>
              <a:rPr kumimoji="1" lang="ja-JP" altLang="en-US" sz="1400" dirty="0">
                <a:solidFill>
                  <a:srgbClr val="0432FF"/>
                </a:solidFill>
                <a:latin typeface="Meiryo" charset="-128"/>
                <a:ea typeface="Meiryo" charset="-128"/>
                <a:cs typeface="Meiryo" charset="-128"/>
              </a:rPr>
              <a:t>法律や制度</a:t>
            </a:r>
          </a:p>
        </p:txBody>
      </p:sp>
      <p:sp>
        <p:nvSpPr>
          <p:cNvPr id="13" name="テキスト ボックス 12"/>
          <p:cNvSpPr txBox="1"/>
          <p:nvPr/>
        </p:nvSpPr>
        <p:spPr>
          <a:xfrm>
            <a:off x="7096235" y="6052703"/>
            <a:ext cx="902811" cy="307777"/>
          </a:xfrm>
          <a:prstGeom prst="rect">
            <a:avLst/>
          </a:prstGeom>
          <a:noFill/>
        </p:spPr>
        <p:txBody>
          <a:bodyPr wrap="none" rtlCol="0">
            <a:spAutoFit/>
          </a:bodyPr>
          <a:lstStyle/>
          <a:p>
            <a:r>
              <a:rPr kumimoji="1" lang="ja-JP" altLang="en-US" sz="1400">
                <a:solidFill>
                  <a:srgbClr val="0432FF"/>
                </a:solidFill>
                <a:latin typeface="Meiryo" charset="-128"/>
                <a:ea typeface="Meiryo" charset="-128"/>
                <a:cs typeface="Meiryo" charset="-128"/>
              </a:rPr>
              <a:t>労働時間</a:t>
            </a:r>
            <a:endParaRPr kumimoji="1" lang="ja-JP" altLang="en-US" sz="1400" dirty="0">
              <a:solidFill>
                <a:srgbClr val="0432FF"/>
              </a:solidFill>
              <a:latin typeface="Meiryo" charset="-128"/>
              <a:ea typeface="Meiryo" charset="-128"/>
              <a:cs typeface="Meiryo" charset="-128"/>
            </a:endParaRPr>
          </a:p>
        </p:txBody>
      </p:sp>
      <p:sp>
        <p:nvSpPr>
          <p:cNvPr id="14" name="テキスト ボックス 13"/>
          <p:cNvSpPr txBox="1"/>
          <p:nvPr/>
        </p:nvSpPr>
        <p:spPr>
          <a:xfrm>
            <a:off x="6652260" y="5332184"/>
            <a:ext cx="1800493" cy="307777"/>
          </a:xfrm>
          <a:prstGeom prst="rect">
            <a:avLst/>
          </a:prstGeom>
          <a:noFill/>
        </p:spPr>
        <p:txBody>
          <a:bodyPr wrap="none" rtlCol="0">
            <a:spAutoFit/>
          </a:bodyPr>
          <a:lstStyle/>
          <a:p>
            <a:r>
              <a:rPr lang="ja-JP" altLang="en-US" sz="1400" dirty="0">
                <a:solidFill>
                  <a:srgbClr val="0432FF"/>
                </a:solidFill>
                <a:latin typeface="Meiryo" charset="-128"/>
                <a:ea typeface="Meiryo" charset="-128"/>
                <a:cs typeface="Meiryo" charset="-128"/>
              </a:rPr>
              <a:t>在宅</a:t>
            </a:r>
            <a:r>
              <a:rPr lang="ja-JP" altLang="en-US" sz="1400">
                <a:solidFill>
                  <a:srgbClr val="0432FF"/>
                </a:solidFill>
                <a:latin typeface="Meiryo" charset="-128"/>
                <a:ea typeface="Meiryo" charset="-128"/>
                <a:cs typeface="Meiryo" charset="-128"/>
              </a:rPr>
              <a:t>・リモート勤務</a:t>
            </a:r>
            <a:endParaRPr kumimoji="1" lang="ja-JP" altLang="en-US" sz="1400" dirty="0">
              <a:solidFill>
                <a:srgbClr val="0432FF"/>
              </a:solidFill>
              <a:latin typeface="Meiryo" charset="-128"/>
              <a:ea typeface="Meiryo" charset="-128"/>
              <a:cs typeface="Meiryo" charset="-128"/>
            </a:endParaRPr>
          </a:p>
        </p:txBody>
      </p:sp>
      <p:sp>
        <p:nvSpPr>
          <p:cNvPr id="15" name="テキスト ボックス 14"/>
          <p:cNvSpPr txBox="1"/>
          <p:nvPr/>
        </p:nvSpPr>
        <p:spPr>
          <a:xfrm>
            <a:off x="521130" y="5692004"/>
            <a:ext cx="1800493" cy="307777"/>
          </a:xfrm>
          <a:prstGeom prst="rect">
            <a:avLst/>
          </a:prstGeom>
          <a:noFill/>
        </p:spPr>
        <p:txBody>
          <a:bodyPr wrap="none" rtlCol="0">
            <a:spAutoFit/>
          </a:bodyPr>
          <a:lstStyle/>
          <a:p>
            <a:r>
              <a:rPr lang="ja-JP" altLang="en-US" sz="1400" dirty="0">
                <a:solidFill>
                  <a:srgbClr val="0432FF"/>
                </a:solidFill>
                <a:latin typeface="Meiryo" charset="-128"/>
                <a:ea typeface="Meiryo" charset="-128"/>
                <a:cs typeface="Meiryo" charset="-128"/>
              </a:rPr>
              <a:t>業績評価・人事制度</a:t>
            </a:r>
            <a:endParaRPr kumimoji="1" lang="ja-JP" altLang="en-US" sz="1400" dirty="0">
              <a:solidFill>
                <a:srgbClr val="0432FF"/>
              </a:solidFill>
              <a:latin typeface="Meiryo" charset="-128"/>
              <a:ea typeface="Meiryo" charset="-128"/>
              <a:cs typeface="Meiryo" charset="-128"/>
            </a:endParaRPr>
          </a:p>
        </p:txBody>
      </p:sp>
      <p:sp>
        <p:nvSpPr>
          <p:cNvPr id="16" name="テキスト ボックス 15"/>
          <p:cNvSpPr txBox="1"/>
          <p:nvPr/>
        </p:nvSpPr>
        <p:spPr>
          <a:xfrm>
            <a:off x="7058461" y="5692004"/>
            <a:ext cx="992579" cy="307777"/>
          </a:xfrm>
          <a:prstGeom prst="rect">
            <a:avLst/>
          </a:prstGeom>
          <a:noFill/>
        </p:spPr>
        <p:txBody>
          <a:bodyPr wrap="none" rtlCol="0">
            <a:spAutoFit/>
          </a:bodyPr>
          <a:lstStyle/>
          <a:p>
            <a:r>
              <a:rPr lang="ja-JP" altLang="en-US" sz="1400" dirty="0">
                <a:solidFill>
                  <a:srgbClr val="0432FF"/>
                </a:solidFill>
                <a:latin typeface="Meiryo" charset="-128"/>
                <a:ea typeface="Meiryo" charset="-128"/>
                <a:cs typeface="Meiryo" charset="-128"/>
              </a:rPr>
              <a:t>兼業･副業</a:t>
            </a:r>
            <a:endParaRPr kumimoji="1" lang="ja-JP" altLang="en-US" sz="1400" dirty="0">
              <a:solidFill>
                <a:srgbClr val="0432FF"/>
              </a:solidFill>
              <a:latin typeface="Meiryo" charset="-128"/>
              <a:ea typeface="Meiryo" charset="-128"/>
              <a:cs typeface="Meiryo" charset="-128"/>
            </a:endParaRPr>
          </a:p>
        </p:txBody>
      </p:sp>
      <p:sp>
        <p:nvSpPr>
          <p:cNvPr id="17" name="テキスト ボックス 16"/>
          <p:cNvSpPr txBox="1"/>
          <p:nvPr/>
        </p:nvSpPr>
        <p:spPr>
          <a:xfrm>
            <a:off x="521130" y="6052703"/>
            <a:ext cx="1800493" cy="307777"/>
          </a:xfrm>
          <a:prstGeom prst="rect">
            <a:avLst/>
          </a:prstGeom>
          <a:noFill/>
        </p:spPr>
        <p:txBody>
          <a:bodyPr wrap="none" rtlCol="0">
            <a:spAutoFit/>
          </a:bodyPr>
          <a:lstStyle/>
          <a:p>
            <a:r>
              <a:rPr lang="ja-JP" altLang="en-US" sz="1400" dirty="0">
                <a:solidFill>
                  <a:srgbClr val="0432FF"/>
                </a:solidFill>
                <a:latin typeface="Meiryo" charset="-128"/>
                <a:ea typeface="Meiryo" charset="-128"/>
                <a:cs typeface="Meiryo" charset="-128"/>
              </a:rPr>
              <a:t>事業目的・経営理念</a:t>
            </a:r>
            <a:endParaRPr kumimoji="1" lang="ja-JP" altLang="en-US" sz="1400" dirty="0">
              <a:solidFill>
                <a:srgbClr val="0432FF"/>
              </a:solidFill>
              <a:latin typeface="Meiryo" charset="-128"/>
              <a:ea typeface="Meiryo" charset="-128"/>
              <a:cs typeface="Meiryo" charset="-128"/>
            </a:endParaRPr>
          </a:p>
        </p:txBody>
      </p:sp>
      <p:cxnSp>
        <p:nvCxnSpPr>
          <p:cNvPr id="26" name="カギ線コネクタ 25"/>
          <p:cNvCxnSpPr>
            <a:stCxn id="3" idx="2"/>
            <a:endCxn id="4" idx="0"/>
          </p:cNvCxnSpPr>
          <p:nvPr/>
        </p:nvCxnSpPr>
        <p:spPr>
          <a:xfrm rot="5400000">
            <a:off x="3135880" y="976480"/>
            <a:ext cx="804897" cy="2067345"/>
          </a:xfrm>
          <a:prstGeom prst="bentConnector3">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カギ線コネクタ 26"/>
          <p:cNvCxnSpPr>
            <a:stCxn id="3" idx="2"/>
            <a:endCxn id="5" idx="0"/>
          </p:cNvCxnSpPr>
          <p:nvPr/>
        </p:nvCxnSpPr>
        <p:spPr>
          <a:xfrm rot="16200000" flipH="1">
            <a:off x="5208939" y="970764"/>
            <a:ext cx="804897" cy="2078775"/>
          </a:xfrm>
          <a:prstGeom prst="bentConnector3">
            <a:avLst>
              <a:gd name="adj1" fmla="val 50000"/>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0" name="カギ線コネクタ 29"/>
          <p:cNvCxnSpPr>
            <a:stCxn id="4" idx="2"/>
            <a:endCxn id="9" idx="0"/>
          </p:cNvCxnSpPr>
          <p:nvPr/>
        </p:nvCxnSpPr>
        <p:spPr>
          <a:xfrm rot="16200000" flipH="1">
            <a:off x="3214884" y="2411031"/>
            <a:ext cx="646887" cy="2067345"/>
          </a:xfrm>
          <a:prstGeom prst="bentConnector3">
            <a:avLst>
              <a:gd name="adj1" fmla="val 50000"/>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4" name="カギ線コネクタ 33"/>
          <p:cNvCxnSpPr>
            <a:stCxn id="5" idx="2"/>
            <a:endCxn id="9" idx="0"/>
          </p:cNvCxnSpPr>
          <p:nvPr/>
        </p:nvCxnSpPr>
        <p:spPr>
          <a:xfrm rot="5400000">
            <a:off x="5287945" y="2405317"/>
            <a:ext cx="646887" cy="2078775"/>
          </a:xfrm>
          <a:prstGeom prst="bentConnector3">
            <a:avLst>
              <a:gd name="adj1" fmla="val 50000"/>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p:cNvCxnSpPr>
            <a:stCxn id="9" idx="2"/>
            <a:endCxn id="8" idx="0"/>
          </p:cNvCxnSpPr>
          <p:nvPr/>
        </p:nvCxnSpPr>
        <p:spPr>
          <a:xfrm>
            <a:off x="4572000" y="4661210"/>
            <a:ext cx="6662" cy="248077"/>
          </a:xfrm>
          <a:prstGeom prst="straightConnector1">
            <a:avLst/>
          </a:prstGeom>
          <a:ln w="2857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907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フローチャート: 磁気ディスク 81"/>
          <p:cNvSpPr/>
          <p:nvPr/>
        </p:nvSpPr>
        <p:spPr>
          <a:xfrm>
            <a:off x="7884027" y="5053059"/>
            <a:ext cx="967192" cy="1171939"/>
          </a:xfrm>
          <a:prstGeom prst="flowChartMagneticDisk">
            <a:avLst/>
          </a:prstGeom>
          <a:solidFill>
            <a:schemeClr val="accent3">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968644" y="1303426"/>
            <a:ext cx="7113722" cy="1171939"/>
          </a:xfrm>
          <a:prstGeom prst="homePlate">
            <a:avLst>
              <a:gd name="adj" fmla="val 52456"/>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デジタル・トランスフォーメーション時代求められる能力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sp>
        <p:nvSpPr>
          <p:cNvPr id="4" name="円/楕円 3"/>
          <p:cNvSpPr/>
          <p:nvPr/>
        </p:nvSpPr>
        <p:spPr>
          <a:xfrm>
            <a:off x="1164318" y="991899"/>
            <a:ext cx="1774556" cy="1774556"/>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5785379" y="991899"/>
            <a:ext cx="1774556" cy="1774556"/>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241117" y="1617566"/>
            <a:ext cx="1620957" cy="523220"/>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テーマを見つける</a:t>
            </a:r>
            <a:endParaRPr kumimoji="1" lang="en-US" altLang="ja-JP" sz="1400" b="1" dirty="0">
              <a:solidFill>
                <a:schemeClr val="bg1"/>
              </a:solidFill>
              <a:latin typeface="Meiryo" charset="-128"/>
              <a:ea typeface="Meiryo" charset="-128"/>
              <a:cs typeface="Meiryo" charset="-128"/>
            </a:endParaRPr>
          </a:p>
          <a:p>
            <a:pPr algn="ctr"/>
            <a:r>
              <a:rPr kumimoji="1" lang="ja-JP" altLang="en-US" sz="1400" b="1" dirty="0">
                <a:solidFill>
                  <a:schemeClr val="bg1"/>
                </a:solidFill>
                <a:latin typeface="Meiryo" charset="-128"/>
                <a:ea typeface="Meiryo" charset="-128"/>
                <a:cs typeface="Meiryo" charset="-128"/>
              </a:rPr>
              <a:t>問いを作る</a:t>
            </a:r>
          </a:p>
        </p:txBody>
      </p:sp>
      <p:sp>
        <p:nvSpPr>
          <p:cNvPr id="8" name="テキスト ボックス 7"/>
          <p:cNvSpPr txBox="1"/>
          <p:nvPr/>
        </p:nvSpPr>
        <p:spPr>
          <a:xfrm>
            <a:off x="5862179" y="1617566"/>
            <a:ext cx="1620957" cy="523220"/>
          </a:xfrm>
          <a:prstGeom prst="rect">
            <a:avLst/>
          </a:prstGeom>
          <a:noFill/>
        </p:spPr>
        <p:txBody>
          <a:bodyPr wrap="none" rtlCol="0">
            <a:spAutoFit/>
          </a:bodyPr>
          <a:lstStyle/>
          <a:p>
            <a:pPr algn="ctr"/>
            <a:r>
              <a:rPr kumimoji="1" lang="ja-JP" altLang="en-US" sz="1400" b="1" dirty="0">
                <a:solidFill>
                  <a:schemeClr val="bg1"/>
                </a:solidFill>
                <a:latin typeface="Meiryo" charset="-128"/>
                <a:ea typeface="Meiryo" charset="-128"/>
                <a:cs typeface="Meiryo" charset="-128"/>
              </a:rPr>
              <a:t>正解を見つける</a:t>
            </a:r>
            <a:endParaRPr kumimoji="1" lang="en-US" altLang="ja-JP" sz="1400" b="1" dirty="0">
              <a:solidFill>
                <a:schemeClr val="bg1"/>
              </a:solidFill>
              <a:latin typeface="Meiryo" charset="-128"/>
              <a:ea typeface="Meiryo" charset="-128"/>
              <a:cs typeface="Meiryo" charset="-128"/>
            </a:endParaRPr>
          </a:p>
          <a:p>
            <a:pPr algn="ctr"/>
            <a:r>
              <a:rPr kumimoji="1" lang="ja-JP" altLang="en-US" sz="1400" b="1" dirty="0">
                <a:solidFill>
                  <a:schemeClr val="bg1"/>
                </a:solidFill>
                <a:latin typeface="Meiryo" charset="-128"/>
                <a:ea typeface="Meiryo" charset="-128"/>
                <a:cs typeface="Meiryo" charset="-128"/>
              </a:rPr>
              <a:t>最適解を見つける</a:t>
            </a:r>
          </a:p>
        </p:txBody>
      </p:sp>
      <p:sp>
        <p:nvSpPr>
          <p:cNvPr id="9" name="テキスト ボックス 8"/>
          <p:cNvSpPr txBox="1"/>
          <p:nvPr/>
        </p:nvSpPr>
        <p:spPr>
          <a:xfrm>
            <a:off x="3015673" y="1620830"/>
            <a:ext cx="2646878" cy="584775"/>
          </a:xfrm>
          <a:prstGeom prst="rect">
            <a:avLst/>
          </a:prstGeom>
          <a:noFill/>
        </p:spPr>
        <p:txBody>
          <a:bodyPr wrap="none" rtlCol="0">
            <a:spAutoFit/>
          </a:bodyPr>
          <a:lstStyle/>
          <a:p>
            <a:pPr algn="ctr"/>
            <a:r>
              <a:rPr kumimoji="1" lang="ja-JP" altLang="en-US" sz="1600" dirty="0">
                <a:solidFill>
                  <a:schemeClr val="accent2">
                    <a:lumMod val="75000"/>
                  </a:schemeClr>
                </a:solidFill>
                <a:latin typeface="Meiryo" charset="-128"/>
                <a:ea typeface="Meiryo" charset="-128"/>
                <a:cs typeface="Meiryo" charset="-128"/>
              </a:rPr>
              <a:t>時間を重ね体験を繰り返し</a:t>
            </a:r>
            <a:endParaRPr kumimoji="1" lang="en-US" altLang="ja-JP" sz="1600" dirty="0">
              <a:solidFill>
                <a:schemeClr val="accent2">
                  <a:lumMod val="75000"/>
                </a:schemeClr>
              </a:solidFill>
              <a:latin typeface="Meiryo" charset="-128"/>
              <a:ea typeface="Meiryo" charset="-128"/>
              <a:cs typeface="Meiryo" charset="-128"/>
            </a:endParaRPr>
          </a:p>
          <a:p>
            <a:pPr algn="ctr"/>
            <a:r>
              <a:rPr lang="ja-JP" altLang="en-US" sz="1600" dirty="0">
                <a:solidFill>
                  <a:schemeClr val="accent2">
                    <a:lumMod val="75000"/>
                  </a:schemeClr>
                </a:solidFill>
                <a:latin typeface="Meiryo" charset="-128"/>
                <a:ea typeface="Meiryo" charset="-128"/>
                <a:cs typeface="Meiryo" charset="-128"/>
              </a:rPr>
              <a:t>経験値を蓄積する</a:t>
            </a:r>
            <a:endParaRPr kumimoji="1" lang="ja-JP" altLang="en-US" sz="1600" dirty="0">
              <a:solidFill>
                <a:schemeClr val="accent2">
                  <a:lumMod val="75000"/>
                </a:schemeClr>
              </a:solidFill>
              <a:latin typeface="Meiryo" charset="-128"/>
              <a:ea typeface="Meiryo" charset="-128"/>
              <a:cs typeface="Meiryo" charset="-128"/>
            </a:endParaRPr>
          </a:p>
        </p:txBody>
      </p:sp>
      <p:grpSp>
        <p:nvGrpSpPr>
          <p:cNvPr id="10" name="図形グループ 9"/>
          <p:cNvGrpSpPr/>
          <p:nvPr/>
        </p:nvGrpSpPr>
        <p:grpSpPr>
          <a:xfrm>
            <a:off x="289937" y="3721253"/>
            <a:ext cx="514701" cy="1171939"/>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ホームベース 12"/>
          <p:cNvSpPr/>
          <p:nvPr/>
        </p:nvSpPr>
        <p:spPr>
          <a:xfrm>
            <a:off x="968644" y="3729459"/>
            <a:ext cx="7113722" cy="1171939"/>
          </a:xfrm>
          <a:prstGeom prst="homePlate">
            <a:avLst>
              <a:gd name="adj" fmla="val 5245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a:off x="968643" y="5053059"/>
            <a:ext cx="7113722" cy="1171939"/>
          </a:xfrm>
          <a:prstGeom prst="homePlate">
            <a:avLst>
              <a:gd name="adj" fmla="val 52456"/>
            </a:avLst>
          </a:prstGeom>
          <a:solidFill>
            <a:schemeClr val="bg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p:cNvSpPr/>
          <p:nvPr/>
        </p:nvSpPr>
        <p:spPr>
          <a:xfrm>
            <a:off x="1164321"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17" name="円/楕円 16"/>
          <p:cNvSpPr/>
          <p:nvPr/>
        </p:nvSpPr>
        <p:spPr>
          <a:xfrm>
            <a:off x="1747446"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cxnSp>
        <p:nvCxnSpPr>
          <p:cNvPr id="19" name="曲線コネクタ 18"/>
          <p:cNvCxnSpPr>
            <a:stCxn id="15" idx="4"/>
            <a:endCxn id="17" idx="2"/>
          </p:cNvCxnSpPr>
          <p:nvPr/>
        </p:nvCxnSpPr>
        <p:spPr>
          <a:xfrm rot="16200000" flipH="1">
            <a:off x="1313062"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円/楕円 25"/>
          <p:cNvSpPr/>
          <p:nvPr/>
        </p:nvSpPr>
        <p:spPr>
          <a:xfrm>
            <a:off x="2312164"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27" name="円/楕円 26"/>
          <p:cNvSpPr/>
          <p:nvPr/>
        </p:nvSpPr>
        <p:spPr>
          <a:xfrm>
            <a:off x="2895289"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28" name="円/楕円 27"/>
          <p:cNvSpPr/>
          <p:nvPr/>
        </p:nvSpPr>
        <p:spPr>
          <a:xfrm>
            <a:off x="3460007"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29" name="円/楕円 28"/>
          <p:cNvSpPr/>
          <p:nvPr/>
        </p:nvSpPr>
        <p:spPr>
          <a:xfrm>
            <a:off x="4043132"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30" name="円/楕円 29"/>
          <p:cNvSpPr/>
          <p:nvPr/>
        </p:nvSpPr>
        <p:spPr>
          <a:xfrm>
            <a:off x="4607850"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31" name="円/楕円 30"/>
          <p:cNvSpPr/>
          <p:nvPr/>
        </p:nvSpPr>
        <p:spPr>
          <a:xfrm>
            <a:off x="5190975"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32" name="円/楕円 31"/>
          <p:cNvSpPr/>
          <p:nvPr/>
        </p:nvSpPr>
        <p:spPr>
          <a:xfrm>
            <a:off x="5755693" y="4060564"/>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sp>
        <p:nvSpPr>
          <p:cNvPr id="33" name="円/楕円 32"/>
          <p:cNvSpPr/>
          <p:nvPr/>
        </p:nvSpPr>
        <p:spPr>
          <a:xfrm>
            <a:off x="6338818" y="5112949"/>
            <a:ext cx="765229" cy="768253"/>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正解</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最適解</a:t>
            </a:r>
            <a:endParaRPr kumimoji="1" lang="ja-JP" altLang="en-US" sz="800" dirty="0">
              <a:solidFill>
                <a:srgbClr val="FFFFFF"/>
              </a:solidFill>
              <a:latin typeface="Meiryo" charset="-128"/>
              <a:ea typeface="Meiryo" charset="-128"/>
              <a:cs typeface="Meiryo" charset="-128"/>
            </a:endParaRPr>
          </a:p>
        </p:txBody>
      </p:sp>
      <p:sp>
        <p:nvSpPr>
          <p:cNvPr id="34" name="円/楕円 33"/>
          <p:cNvSpPr/>
          <p:nvPr/>
        </p:nvSpPr>
        <p:spPr>
          <a:xfrm>
            <a:off x="6903536" y="4055189"/>
            <a:ext cx="765229" cy="76825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テーマ</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問い</a:t>
            </a:r>
            <a:endParaRPr kumimoji="1" lang="ja-JP" altLang="en-US" sz="800" dirty="0">
              <a:solidFill>
                <a:srgbClr val="FFFFFF"/>
              </a:solidFill>
              <a:latin typeface="Meiryo" charset="-128"/>
              <a:ea typeface="Meiryo" charset="-128"/>
              <a:cs typeface="Meiryo" charset="-128"/>
            </a:endParaRPr>
          </a:p>
        </p:txBody>
      </p:sp>
      <p:cxnSp>
        <p:nvCxnSpPr>
          <p:cNvPr id="36" name="曲線コネクタ 35"/>
          <p:cNvCxnSpPr>
            <a:stCxn id="17" idx="0"/>
            <a:endCxn id="26" idx="2"/>
          </p:cNvCxnSpPr>
          <p:nvPr/>
        </p:nvCxnSpPr>
        <p:spPr>
          <a:xfrm rot="5400000" flipH="1" flipV="1">
            <a:off x="1886983" y="4687769"/>
            <a:ext cx="668258"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0" name="曲線コネクタ 39"/>
          <p:cNvCxnSpPr>
            <a:stCxn id="26" idx="4"/>
            <a:endCxn id="27" idx="2"/>
          </p:cNvCxnSpPr>
          <p:nvPr/>
        </p:nvCxnSpPr>
        <p:spPr>
          <a:xfrm rot="16200000" flipH="1">
            <a:off x="2460905"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5" name="曲線コネクタ 44"/>
          <p:cNvCxnSpPr>
            <a:endCxn id="28" idx="2"/>
          </p:cNvCxnSpPr>
          <p:nvPr/>
        </p:nvCxnSpPr>
        <p:spPr>
          <a:xfrm rot="5400000" flipH="1" flipV="1">
            <a:off x="2892702" y="4811484"/>
            <a:ext cx="934098" cy="200512"/>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48" name="曲線コネクタ 47"/>
          <p:cNvCxnSpPr>
            <a:stCxn id="28" idx="4"/>
            <a:endCxn id="29" idx="2"/>
          </p:cNvCxnSpPr>
          <p:nvPr/>
        </p:nvCxnSpPr>
        <p:spPr>
          <a:xfrm rot="16200000" flipH="1">
            <a:off x="3608748"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2" name="曲線コネクタ 51"/>
          <p:cNvCxnSpPr>
            <a:stCxn id="29" idx="0"/>
            <a:endCxn id="30" idx="2"/>
          </p:cNvCxnSpPr>
          <p:nvPr/>
        </p:nvCxnSpPr>
        <p:spPr>
          <a:xfrm rot="5400000" flipH="1" flipV="1">
            <a:off x="4182669" y="4687769"/>
            <a:ext cx="668258"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5" name="曲線コネクタ 54"/>
          <p:cNvCxnSpPr>
            <a:stCxn id="30" idx="4"/>
            <a:endCxn id="31" idx="2"/>
          </p:cNvCxnSpPr>
          <p:nvPr/>
        </p:nvCxnSpPr>
        <p:spPr>
          <a:xfrm rot="16200000" flipH="1">
            <a:off x="4756591"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58" name="曲線コネクタ 57"/>
          <p:cNvCxnSpPr>
            <a:stCxn id="31" idx="0"/>
            <a:endCxn id="32" idx="2"/>
          </p:cNvCxnSpPr>
          <p:nvPr/>
        </p:nvCxnSpPr>
        <p:spPr>
          <a:xfrm rot="5400000" flipH="1" flipV="1">
            <a:off x="5330512" y="4687769"/>
            <a:ext cx="668258"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1" name="曲線コネクタ 60"/>
          <p:cNvCxnSpPr>
            <a:stCxn id="32" idx="4"/>
            <a:endCxn id="33" idx="2"/>
          </p:cNvCxnSpPr>
          <p:nvPr/>
        </p:nvCxnSpPr>
        <p:spPr>
          <a:xfrm rot="16200000" flipH="1">
            <a:off x="5904434" y="5062691"/>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4" name="曲線コネクタ 63"/>
          <p:cNvCxnSpPr>
            <a:stCxn id="33" idx="0"/>
            <a:endCxn id="34" idx="2"/>
          </p:cNvCxnSpPr>
          <p:nvPr/>
        </p:nvCxnSpPr>
        <p:spPr>
          <a:xfrm rot="5400000" flipH="1" flipV="1">
            <a:off x="6475668" y="4685082"/>
            <a:ext cx="673633" cy="182103"/>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曲線コネクタ 66"/>
          <p:cNvCxnSpPr>
            <a:stCxn id="34" idx="4"/>
          </p:cNvCxnSpPr>
          <p:nvPr/>
        </p:nvCxnSpPr>
        <p:spPr>
          <a:xfrm rot="16200000" flipH="1">
            <a:off x="7052277" y="5057316"/>
            <a:ext cx="668259" cy="200510"/>
          </a:xfrm>
          <a:prstGeom prst="curvedConnector2">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nvGrpSpPr>
          <p:cNvPr id="70" name="図形グループ 69"/>
          <p:cNvGrpSpPr/>
          <p:nvPr/>
        </p:nvGrpSpPr>
        <p:grpSpPr>
          <a:xfrm>
            <a:off x="284723" y="1295220"/>
            <a:ext cx="514701" cy="1171939"/>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73" name="図 72" descr="brain-illustration-1940x900_35269.jpg"/>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7153" y="5349307"/>
            <a:ext cx="1098452" cy="548251"/>
          </a:xfrm>
          <a:prstGeom prst="rect">
            <a:avLst/>
          </a:prstGeom>
        </p:spPr>
      </p:pic>
      <p:sp>
        <p:nvSpPr>
          <p:cNvPr id="76" name="テキスト ボックス 75"/>
          <p:cNvSpPr txBox="1"/>
          <p:nvPr/>
        </p:nvSpPr>
        <p:spPr>
          <a:xfrm>
            <a:off x="284724" y="2202341"/>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77" name="テキスト ボックス 76"/>
          <p:cNvSpPr txBox="1"/>
          <p:nvPr/>
        </p:nvSpPr>
        <p:spPr>
          <a:xfrm>
            <a:off x="303312" y="4674593"/>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78" name="テキスト ボックス 77"/>
          <p:cNvSpPr txBox="1"/>
          <p:nvPr/>
        </p:nvSpPr>
        <p:spPr>
          <a:xfrm>
            <a:off x="178102" y="5148560"/>
            <a:ext cx="727942" cy="215444"/>
          </a:xfrm>
          <a:prstGeom prst="rect">
            <a:avLst/>
          </a:prstGeom>
          <a:noFill/>
        </p:spPr>
        <p:txBody>
          <a:bodyPr wrap="square" rtlCol="0">
            <a:spAutoFit/>
          </a:bodyPr>
          <a:lstStyle/>
          <a:p>
            <a:pPr algn="ctr"/>
            <a:r>
              <a:rPr kumimoji="1" lang="ja-JP" altLang="en-US" sz="800">
                <a:solidFill>
                  <a:schemeClr val="accent3">
                    <a:lumMod val="50000"/>
                  </a:schemeClr>
                </a:solidFill>
              </a:rPr>
              <a:t>機械学習</a:t>
            </a:r>
            <a:endParaRPr kumimoji="1" lang="ja-JP" altLang="en-US" sz="800" dirty="0">
              <a:solidFill>
                <a:schemeClr val="accent3">
                  <a:lumMod val="50000"/>
                </a:schemeClr>
              </a:solidFill>
            </a:endParaRPr>
          </a:p>
        </p:txBody>
      </p:sp>
      <p:sp>
        <p:nvSpPr>
          <p:cNvPr id="79" name="テキスト ボックス 78"/>
          <p:cNvSpPr txBox="1"/>
          <p:nvPr/>
        </p:nvSpPr>
        <p:spPr>
          <a:xfrm>
            <a:off x="203761" y="5876225"/>
            <a:ext cx="690935" cy="338554"/>
          </a:xfrm>
          <a:prstGeom prst="rect">
            <a:avLst/>
          </a:prstGeom>
          <a:noFill/>
        </p:spPr>
        <p:txBody>
          <a:bodyPr wrap="square" rtlCol="0">
            <a:spAutoFit/>
          </a:bodyPr>
          <a:lstStyle/>
          <a:p>
            <a:pPr algn="ctr"/>
            <a:r>
              <a:rPr kumimoji="1" lang="ja-JP" altLang="en-US" sz="800">
                <a:solidFill>
                  <a:schemeClr val="accent3">
                    <a:lumMod val="50000"/>
                  </a:schemeClr>
                </a:solidFill>
              </a:rPr>
              <a:t>シミュレーション</a:t>
            </a:r>
            <a:endParaRPr kumimoji="1" lang="ja-JP" altLang="en-US" sz="800" dirty="0">
              <a:solidFill>
                <a:schemeClr val="accent3">
                  <a:lumMod val="50000"/>
                </a:schemeClr>
              </a:solidFill>
            </a:endParaRPr>
          </a:p>
        </p:txBody>
      </p:sp>
      <p:sp>
        <p:nvSpPr>
          <p:cNvPr id="80" name="テキスト ボックス 79"/>
          <p:cNvSpPr txBox="1"/>
          <p:nvPr/>
        </p:nvSpPr>
        <p:spPr>
          <a:xfrm>
            <a:off x="1189554" y="3759201"/>
            <a:ext cx="6072495" cy="338554"/>
          </a:xfrm>
          <a:prstGeom prst="rect">
            <a:avLst/>
          </a:prstGeom>
          <a:noFill/>
        </p:spPr>
        <p:txBody>
          <a:bodyPr wrap="none" rtlCol="0">
            <a:spAutoFit/>
          </a:bodyPr>
          <a:lstStyle/>
          <a:p>
            <a:pPr algn="ctr"/>
            <a:r>
              <a:rPr kumimoji="1" lang="en-US" altLang="ja-JP" sz="1600" dirty="0">
                <a:solidFill>
                  <a:schemeClr val="accent2">
                    <a:lumMod val="75000"/>
                  </a:schemeClr>
                </a:solidFill>
                <a:latin typeface="Meiryo" charset="-128"/>
                <a:ea typeface="Meiryo" charset="-128"/>
                <a:cs typeface="Meiryo" charset="-128"/>
              </a:rPr>
              <a:t>PDCA</a:t>
            </a:r>
            <a:r>
              <a:rPr kumimoji="1" lang="ja-JP" altLang="en-US" sz="1600" dirty="0">
                <a:solidFill>
                  <a:schemeClr val="accent2">
                    <a:lumMod val="75000"/>
                  </a:schemeClr>
                </a:solidFill>
                <a:latin typeface="Meiryo" charset="-128"/>
                <a:ea typeface="Meiryo" charset="-128"/>
                <a:cs typeface="Meiryo" charset="-128"/>
              </a:rPr>
              <a:t>を高速で回し、新たなテーマや問いを高頻度で作り続ける</a:t>
            </a:r>
          </a:p>
        </p:txBody>
      </p:sp>
      <p:sp>
        <p:nvSpPr>
          <p:cNvPr id="81" name="テキスト ボックス 80"/>
          <p:cNvSpPr txBox="1"/>
          <p:nvPr/>
        </p:nvSpPr>
        <p:spPr>
          <a:xfrm>
            <a:off x="1260322" y="5921832"/>
            <a:ext cx="5929828" cy="338554"/>
          </a:xfrm>
          <a:prstGeom prst="rect">
            <a:avLst/>
          </a:prstGeom>
          <a:noFill/>
        </p:spPr>
        <p:txBody>
          <a:bodyPr wrap="none" rtlCol="0">
            <a:spAutoFit/>
          </a:bodyPr>
          <a:lstStyle/>
          <a:p>
            <a:pPr algn="ctr"/>
            <a:r>
              <a:rPr kumimoji="1" lang="ja-JP" altLang="en-US" sz="1600" dirty="0">
                <a:solidFill>
                  <a:schemeClr val="bg1"/>
                </a:solidFill>
                <a:latin typeface="Meiryo" charset="-128"/>
                <a:ea typeface="Meiryo" charset="-128"/>
                <a:cs typeface="Meiryo" charset="-128"/>
              </a:rPr>
              <a:t>機械学習や</a:t>
            </a:r>
            <a:r>
              <a:rPr kumimoji="1" lang="ja-JP" altLang="en-US" sz="1600">
                <a:solidFill>
                  <a:schemeClr val="bg1"/>
                </a:solidFill>
                <a:latin typeface="Meiryo" charset="-128"/>
                <a:ea typeface="Meiryo" charset="-128"/>
                <a:cs typeface="Meiryo" charset="-128"/>
              </a:rPr>
              <a:t>シミュレーションで高速に正解や最適解を見つける</a:t>
            </a:r>
            <a:endParaRPr kumimoji="1" lang="ja-JP" altLang="en-US" sz="1600" dirty="0">
              <a:solidFill>
                <a:schemeClr val="bg1"/>
              </a:solidFill>
              <a:latin typeface="Meiryo" charset="-128"/>
              <a:ea typeface="Meiryo" charset="-128"/>
              <a:cs typeface="Meiryo" charset="-128"/>
            </a:endParaRPr>
          </a:p>
        </p:txBody>
      </p:sp>
      <p:grpSp>
        <p:nvGrpSpPr>
          <p:cNvPr id="83" name="図形グループ 82"/>
          <p:cNvGrpSpPr/>
          <p:nvPr/>
        </p:nvGrpSpPr>
        <p:grpSpPr>
          <a:xfrm>
            <a:off x="8101232" y="3721253"/>
            <a:ext cx="514701" cy="1171939"/>
            <a:chOff x="1946324" y="4125162"/>
            <a:chExt cx="969964" cy="2007872"/>
          </a:xfrm>
        </p:grpSpPr>
        <p:sp>
          <p:nvSpPr>
            <p:cNvPr id="84" name="円/楕円 83"/>
            <p:cNvSpPr/>
            <p:nvPr/>
          </p:nvSpPr>
          <p:spPr>
            <a:xfrm>
              <a:off x="1946324" y="4125162"/>
              <a:ext cx="969962" cy="920750"/>
            </a:xfrm>
            <a:prstGeom prst="ellipse">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5" name="フローチャート: 論理積ゲート 84"/>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6" name="テキスト ボックス 85"/>
          <p:cNvSpPr txBox="1"/>
          <p:nvPr/>
        </p:nvSpPr>
        <p:spPr>
          <a:xfrm>
            <a:off x="8114607" y="4674593"/>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87" name="テキスト ボックス 86"/>
          <p:cNvSpPr txBox="1"/>
          <p:nvPr/>
        </p:nvSpPr>
        <p:spPr>
          <a:xfrm>
            <a:off x="7980107" y="5157571"/>
            <a:ext cx="800219" cy="215444"/>
          </a:xfrm>
          <a:prstGeom prst="rect">
            <a:avLst/>
          </a:prstGeom>
          <a:noFill/>
        </p:spPr>
        <p:txBody>
          <a:bodyPr wrap="none" rtlCol="0">
            <a:spAutoFit/>
          </a:bodyPr>
          <a:lstStyle/>
          <a:p>
            <a:pPr algn="ctr"/>
            <a:r>
              <a:rPr kumimoji="1" lang="ja-JP" altLang="en-US" sz="800" dirty="0">
                <a:solidFill>
                  <a:schemeClr val="accent3">
                    <a:lumMod val="50000"/>
                  </a:schemeClr>
                </a:solidFill>
                <a:latin typeface="Meiryo" charset="-128"/>
                <a:ea typeface="Meiryo" charset="-128"/>
                <a:cs typeface="Meiryo" charset="-128"/>
              </a:rPr>
              <a:t>データの蓄積</a:t>
            </a:r>
            <a:endParaRPr kumimoji="1" lang="en-US" altLang="ja-JP" sz="800" dirty="0">
              <a:solidFill>
                <a:schemeClr val="accent3">
                  <a:lumMod val="50000"/>
                </a:schemeClr>
              </a:solidFill>
              <a:latin typeface="Meiryo" charset="-128"/>
              <a:ea typeface="Meiryo" charset="-128"/>
              <a:cs typeface="Meiryo" charset="-128"/>
            </a:endParaRPr>
          </a:p>
        </p:txBody>
      </p:sp>
      <p:pic>
        <p:nvPicPr>
          <p:cNvPr id="88" name="図 87" descr="brain-illustration-1940x900_35269.jpg"/>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7824818" y="5473797"/>
            <a:ext cx="1098452" cy="548251"/>
          </a:xfrm>
          <a:prstGeom prst="rect">
            <a:avLst/>
          </a:prstGeom>
        </p:spPr>
      </p:pic>
      <p:sp>
        <p:nvSpPr>
          <p:cNvPr id="89" name="正方形/長方形 88"/>
          <p:cNvSpPr/>
          <p:nvPr/>
        </p:nvSpPr>
        <p:spPr>
          <a:xfrm>
            <a:off x="8029040" y="5988723"/>
            <a:ext cx="697627" cy="215444"/>
          </a:xfrm>
          <a:prstGeom prst="rect">
            <a:avLst/>
          </a:prstGeom>
        </p:spPr>
        <p:txBody>
          <a:bodyPr wrap="none">
            <a:spAutoFit/>
          </a:bodyPr>
          <a:lstStyle/>
          <a:p>
            <a:pPr algn="ctr"/>
            <a:r>
              <a:rPr lang="ja-JP" altLang="en-US" sz="800" dirty="0">
                <a:solidFill>
                  <a:schemeClr val="accent3">
                    <a:lumMod val="50000"/>
                  </a:schemeClr>
                </a:solidFill>
                <a:latin typeface="Meiryo" charset="-128"/>
                <a:ea typeface="Meiryo" charset="-128"/>
                <a:cs typeface="Meiryo" charset="-128"/>
              </a:rPr>
              <a:t>性能の向上</a:t>
            </a:r>
          </a:p>
        </p:txBody>
      </p:sp>
      <p:sp>
        <p:nvSpPr>
          <p:cNvPr id="90" name="テキスト ボックス 89"/>
          <p:cNvSpPr txBox="1"/>
          <p:nvPr/>
        </p:nvSpPr>
        <p:spPr>
          <a:xfrm>
            <a:off x="7890569" y="3776172"/>
            <a:ext cx="954107" cy="461665"/>
          </a:xfrm>
          <a:prstGeom prst="rect">
            <a:avLst/>
          </a:prstGeom>
          <a:noFill/>
        </p:spPr>
        <p:txBody>
          <a:bodyPr wrap="none" rtlCol="0">
            <a:spAutoFit/>
          </a:bodyPr>
          <a:lstStyle/>
          <a:p>
            <a:pPr algn="ctr"/>
            <a:r>
              <a:rPr kumimoji="1" lang="ja-JP" altLang="en-US" sz="1200" dirty="0">
                <a:solidFill>
                  <a:srgbClr val="0052FF"/>
                </a:solidFill>
                <a:latin typeface="Meiryo" charset="-128"/>
                <a:ea typeface="Meiryo" charset="-128"/>
                <a:cs typeface="Meiryo" charset="-128"/>
              </a:rPr>
              <a:t>新たな役割</a:t>
            </a:r>
            <a:endParaRPr kumimoji="1" lang="en-US" altLang="ja-JP" sz="1200" dirty="0">
              <a:solidFill>
                <a:srgbClr val="0052FF"/>
              </a:solidFill>
              <a:latin typeface="Meiryo" charset="-128"/>
              <a:ea typeface="Meiryo" charset="-128"/>
              <a:cs typeface="Meiryo" charset="-128"/>
            </a:endParaRPr>
          </a:p>
          <a:p>
            <a:pPr algn="ctr"/>
            <a:r>
              <a:rPr lang="ja-JP" altLang="en-US" sz="1200" dirty="0">
                <a:solidFill>
                  <a:srgbClr val="0052FF"/>
                </a:solidFill>
                <a:latin typeface="Meiryo" charset="-128"/>
                <a:ea typeface="Meiryo" charset="-128"/>
                <a:cs typeface="Meiryo" charset="-128"/>
              </a:rPr>
              <a:t>知性の進化</a:t>
            </a:r>
            <a:endParaRPr kumimoji="1" lang="ja-JP" altLang="en-US" sz="1200" dirty="0">
              <a:solidFill>
                <a:srgbClr val="0052FF"/>
              </a:solidFill>
              <a:latin typeface="Meiryo" charset="-128"/>
              <a:ea typeface="Meiryo" charset="-128"/>
              <a:cs typeface="Meiryo" charset="-128"/>
            </a:endParaRPr>
          </a:p>
        </p:txBody>
      </p:sp>
      <p:grpSp>
        <p:nvGrpSpPr>
          <p:cNvPr id="91" name="図形グループ 90"/>
          <p:cNvGrpSpPr/>
          <p:nvPr/>
        </p:nvGrpSpPr>
        <p:grpSpPr>
          <a:xfrm>
            <a:off x="8112200" y="1303426"/>
            <a:ext cx="514701" cy="1171939"/>
            <a:chOff x="1946324" y="4125162"/>
            <a:chExt cx="969964" cy="2007872"/>
          </a:xfrm>
        </p:grpSpPr>
        <p:sp>
          <p:nvSpPr>
            <p:cNvPr id="92" name="円/楕円 91"/>
            <p:cNvSpPr/>
            <p:nvPr/>
          </p:nvSpPr>
          <p:spPr>
            <a:xfrm>
              <a:off x="1946324" y="4125162"/>
              <a:ext cx="969962" cy="920750"/>
            </a:xfrm>
            <a:prstGeom prst="ellipse">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94" name="テキスト ボックス 93"/>
          <p:cNvSpPr txBox="1"/>
          <p:nvPr/>
        </p:nvSpPr>
        <p:spPr>
          <a:xfrm>
            <a:off x="8112201" y="2210547"/>
            <a:ext cx="519914" cy="215444"/>
          </a:xfrm>
          <a:prstGeom prst="rect">
            <a:avLst/>
          </a:prstGeom>
          <a:noFill/>
        </p:spPr>
        <p:txBody>
          <a:bodyPr wrap="square" rtlCol="0">
            <a:spAutoFit/>
          </a:bodyPr>
          <a:lstStyle/>
          <a:p>
            <a:r>
              <a:rPr kumimoji="1" lang="ja-JP" altLang="en-US" sz="800">
                <a:solidFill>
                  <a:schemeClr val="bg1"/>
                </a:solidFill>
              </a:rPr>
              <a:t>経験値</a:t>
            </a:r>
          </a:p>
        </p:txBody>
      </p:sp>
      <p:sp>
        <p:nvSpPr>
          <p:cNvPr id="95" name="テキスト ボックス 94"/>
          <p:cNvSpPr txBox="1"/>
          <p:nvPr/>
        </p:nvSpPr>
        <p:spPr>
          <a:xfrm>
            <a:off x="7890568" y="1372868"/>
            <a:ext cx="954107" cy="461665"/>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役割の拡張</a:t>
            </a:r>
            <a:endParaRPr kumimoji="1" lang="en-US" altLang="ja-JP" sz="1200" dirty="0">
              <a:latin typeface="Meiryo" charset="-128"/>
              <a:ea typeface="Meiryo" charset="-128"/>
              <a:cs typeface="Meiryo" charset="-128"/>
            </a:endParaRPr>
          </a:p>
          <a:p>
            <a:pPr algn="ctr"/>
            <a:r>
              <a:rPr kumimoji="1" lang="ja-JP" altLang="en-US" sz="1200" dirty="0">
                <a:latin typeface="Meiryo" charset="-128"/>
                <a:ea typeface="Meiryo" charset="-128"/>
                <a:cs typeface="Meiryo" charset="-128"/>
              </a:rPr>
              <a:t>能力の向上</a:t>
            </a:r>
            <a:endParaRPr kumimoji="1" lang="en-US" altLang="ja-JP" sz="1200" dirty="0">
              <a:latin typeface="Meiryo" charset="-128"/>
              <a:ea typeface="Meiryo" charset="-128"/>
              <a:cs typeface="Meiryo" charset="-128"/>
            </a:endParaRPr>
          </a:p>
        </p:txBody>
      </p:sp>
      <p:sp>
        <p:nvSpPr>
          <p:cNvPr id="96" name="下矢印 95"/>
          <p:cNvSpPr/>
          <p:nvPr/>
        </p:nvSpPr>
        <p:spPr>
          <a:xfrm>
            <a:off x="3063793" y="2553519"/>
            <a:ext cx="2477790" cy="683817"/>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1045442" y="3290059"/>
            <a:ext cx="6514493" cy="400110"/>
          </a:xfrm>
          <a:prstGeom prst="rect">
            <a:avLst/>
          </a:prstGeom>
        </p:spPr>
        <p:txBody>
          <a:bodyPr wrap="square">
            <a:spAutoFit/>
          </a:bodyPr>
          <a:lstStyle/>
          <a:p>
            <a:pPr algn="ctr">
              <a:spcAft>
                <a:spcPts val="0"/>
              </a:spcAft>
            </a:pPr>
            <a:r>
              <a:rPr lang="ja-JP" altLang="ja-JP" sz="1100" kern="100" dirty="0">
                <a:solidFill>
                  <a:srgbClr val="0052FF"/>
                </a:solidFill>
                <a:latin typeface="Meiryo" charset="-128"/>
                <a:ea typeface="Meiryo" charset="-128"/>
                <a:cs typeface="Meiryo" charset="-128"/>
              </a:rPr>
              <a:t>「マシンは答えに特化し、人間はよりよい質問を長期的に生みだすことに力を傾けるべきだ。」</a:t>
            </a:r>
          </a:p>
          <a:p>
            <a:pPr algn="ctr"/>
            <a:r>
              <a:rPr lang="en-US" altLang="ja-JP" sz="900" dirty="0">
                <a:solidFill>
                  <a:srgbClr val="0052FF"/>
                </a:solidFill>
                <a:latin typeface="Meiryo" charset="-128"/>
                <a:ea typeface="Meiryo" charset="-128"/>
                <a:cs typeface="Meiryo" charset="-128"/>
              </a:rPr>
              <a:t>“</a:t>
            </a:r>
            <a:r>
              <a:rPr lang="ja-JP" altLang="ja-JP" sz="900" dirty="0">
                <a:solidFill>
                  <a:srgbClr val="0052FF"/>
                </a:solidFill>
                <a:latin typeface="Meiryo" charset="-128"/>
                <a:ea typeface="Meiryo" charset="-128"/>
                <a:cs typeface="Meiryo" charset="-128"/>
              </a:rPr>
              <a:t>これからインターネットに起こる『不可避な</a:t>
            </a:r>
            <a:r>
              <a:rPr lang="en-US" altLang="ja-JP" sz="900" dirty="0">
                <a:solidFill>
                  <a:srgbClr val="0052FF"/>
                </a:solidFill>
                <a:latin typeface="Meiryo" charset="-128"/>
                <a:ea typeface="Meiryo" charset="-128"/>
                <a:cs typeface="Meiryo" charset="-128"/>
              </a:rPr>
              <a:t>12</a:t>
            </a:r>
            <a:r>
              <a:rPr lang="ja-JP" altLang="ja-JP" sz="900" dirty="0">
                <a:solidFill>
                  <a:srgbClr val="0052FF"/>
                </a:solidFill>
                <a:latin typeface="Meiryo" charset="-128"/>
                <a:ea typeface="Meiryo" charset="-128"/>
                <a:cs typeface="Meiryo" charset="-128"/>
              </a:rPr>
              <a:t>の出来事』</a:t>
            </a:r>
            <a:r>
              <a:rPr lang="en-US" altLang="ja-JP" sz="900" dirty="0">
                <a:solidFill>
                  <a:srgbClr val="0052FF"/>
                </a:solidFill>
                <a:latin typeface="Meiryo" charset="-128"/>
                <a:ea typeface="Meiryo" charset="-128"/>
                <a:cs typeface="Meiryo" charset="-128"/>
              </a:rPr>
              <a:t>”</a:t>
            </a:r>
            <a:r>
              <a:rPr lang="ja-JP" altLang="ja-JP" sz="900" dirty="0">
                <a:solidFill>
                  <a:srgbClr val="0052FF"/>
                </a:solidFill>
                <a:latin typeface="Meiryo" charset="-128"/>
                <a:ea typeface="Meiryo" charset="-128"/>
                <a:cs typeface="Meiryo" charset="-128"/>
              </a:rPr>
              <a:t> ケビン・ケリー</a:t>
            </a:r>
            <a:r>
              <a:rPr lang="ja-JP" altLang="en-US" sz="900" dirty="0">
                <a:solidFill>
                  <a:srgbClr val="0052FF"/>
                </a:solidFill>
                <a:latin typeface="Meiryo" charset="-128"/>
                <a:ea typeface="Meiryo" charset="-128"/>
                <a:cs typeface="Meiryo" charset="-128"/>
              </a:rPr>
              <a:t>・</a:t>
            </a:r>
            <a:r>
              <a:rPr lang="en-US" altLang="ja-JP" sz="900" dirty="0">
                <a:solidFill>
                  <a:srgbClr val="0052FF"/>
                </a:solidFill>
                <a:latin typeface="Meiryo" charset="-128"/>
                <a:ea typeface="Meiryo" charset="-128"/>
                <a:cs typeface="Meiryo" charset="-128"/>
              </a:rPr>
              <a:t>2016</a:t>
            </a:r>
            <a:endParaRPr lang="ja-JP" altLang="en-US" sz="900" dirty="0">
              <a:solidFill>
                <a:srgbClr val="0052FF"/>
              </a:solidFill>
              <a:latin typeface="Meiryo" charset="-128"/>
              <a:ea typeface="Meiryo" charset="-128"/>
              <a:cs typeface="Meiryo" charset="-128"/>
            </a:endParaRPr>
          </a:p>
        </p:txBody>
      </p:sp>
    </p:spTree>
    <p:extLst>
      <p:ext uri="{BB962C8B-B14F-4D97-AF65-F5344CB8AC3E}">
        <p14:creationId xmlns:p14="http://schemas.microsoft.com/office/powerpoint/2010/main" val="2044174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3674119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クラウド価値をうまく引き出した</a:t>
            </a:r>
            <a:endParaRPr lang="en-US" altLang="ja-JP" sz="2400" dirty="0">
              <a:solidFill>
                <a:srgbClr val="FFFFFF"/>
              </a:solidFill>
              <a:effectLst/>
              <a:latin typeface="Arial"/>
              <a:ea typeface="HGP創英角ｺﾞｼｯｸUB" pitchFamily="50" charset="-128"/>
              <a:cs typeface="Arial"/>
            </a:endParaRPr>
          </a:p>
          <a:p>
            <a:pPr algn="r"/>
            <a:r>
              <a:rPr lang="en-US" altLang="ja-JP" sz="2400" dirty="0">
                <a:solidFill>
                  <a:srgbClr val="FFFFFF"/>
                </a:solidFill>
                <a:latin typeface="Arial"/>
                <a:ea typeface="HGP創英角ｺﾞｼｯｸUB" pitchFamily="50" charset="-128"/>
                <a:cs typeface="Arial"/>
              </a:rPr>
              <a:t>Web</a:t>
            </a:r>
            <a:r>
              <a:rPr lang="ja-JP" altLang="en-US" sz="2400" dirty="0">
                <a:solidFill>
                  <a:srgbClr val="FFFFFF"/>
                </a:solidFill>
                <a:latin typeface="Arial"/>
                <a:ea typeface="HGP創英角ｺﾞｼｯｸUB" pitchFamily="50" charset="-128"/>
                <a:cs typeface="Arial"/>
              </a:rPr>
              <a:t>アプリケーション開発事例</a:t>
            </a:r>
            <a:endParaRPr lang="en-US" altLang="ja-JP" sz="2400" dirty="0">
              <a:solidFill>
                <a:srgbClr val="FFFFFF"/>
              </a:solidFill>
              <a:latin typeface="Arial"/>
              <a:ea typeface="HGP創英角ｺﾞｼｯｸUB" pitchFamily="50" charset="-128"/>
              <a:cs typeface="Arial"/>
            </a:endParaRPr>
          </a:p>
          <a:p>
            <a:pPr algn="r"/>
            <a:r>
              <a:rPr lang="en-US" altLang="ja-JP" dirty="0">
                <a:solidFill>
                  <a:srgbClr val="FFFFFF"/>
                </a:solidFill>
                <a:effectLst/>
                <a:latin typeface="Arial"/>
                <a:ea typeface="HGP創英角ｺﾞｼｯｸUB" pitchFamily="50" charset="-128"/>
                <a:cs typeface="Arial"/>
              </a:rPr>
              <a:t>AWS Lambda</a:t>
            </a:r>
            <a:r>
              <a:rPr lang="ja-JP" altLang="en-US" dirty="0">
                <a:solidFill>
                  <a:srgbClr val="FFFFFF"/>
                </a:solidFill>
                <a:effectLst/>
                <a:latin typeface="Arial"/>
                <a:ea typeface="HGP創英角ｺﾞｼｯｸUB" pitchFamily="50" charset="-128"/>
                <a:cs typeface="Arial"/>
              </a:rPr>
              <a:t>（サーバーレス）の場合</a:t>
            </a:r>
            <a:endParaRPr lang="en-US" altLang="ja-JP"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6819858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評価対象としたアプリケーション</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3688934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a:extLst>
              <a:ext uri="{28A0092B-C50C-407E-A947-70E740481C1C}">
                <a14:useLocalDpi xmlns:a14="http://schemas.microsoft.com/office/drawing/2010/main" val="0"/>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711468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構築事例：従来型の</a:t>
            </a:r>
            <a:r>
              <a:rPr kumimoji="1" lang="en-US" altLang="ja-JP" dirty="0"/>
              <a:t>Web</a:t>
            </a:r>
            <a:r>
              <a:rPr kumimoji="1" lang="ja-JP" altLang="en-US" dirty="0"/>
              <a:t>アプリケーション・アーキテクチャ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2000" dirty="0">
                <a:solidFill>
                  <a:schemeClr val="bg1"/>
                </a:solidFill>
                <a:latin typeface="Meiryo" charset="-128"/>
                <a:ea typeface="Meiryo" charset="-128"/>
                <a:cs typeface="Meiryo" charset="-128"/>
              </a:rPr>
              <a:t>約</a:t>
            </a:r>
            <a:r>
              <a:rPr lang="en-US" altLang="ja-JP" sz="2000" dirty="0">
                <a:solidFill>
                  <a:schemeClr val="bg1"/>
                </a:solidFill>
                <a:latin typeface="Meiryo" charset="-128"/>
                <a:ea typeface="Meiryo" charset="-128"/>
                <a:cs typeface="Meiryo" charset="-128"/>
              </a:rPr>
              <a:t>254,980</a:t>
            </a:r>
            <a:r>
              <a:rPr lang="ja-JP" altLang="en-US" sz="2000" dirty="0">
                <a:solidFill>
                  <a:schemeClr val="bg1"/>
                </a:solidFill>
                <a:latin typeface="Meiryo" charset="-128"/>
                <a:ea typeface="Meiryo" charset="-128"/>
                <a:cs typeface="Meiryo" charset="-128"/>
              </a:rPr>
              <a:t>円</a:t>
            </a:r>
            <a:endParaRPr lang="en-US" altLang="ja-JP" sz="2000"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808267701"/>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19124</TotalTime>
  <Words>8800</Words>
  <Application>Microsoft Macintosh PowerPoint</Application>
  <PresentationFormat>画面に合わせる (4:3)</PresentationFormat>
  <Paragraphs>1295</Paragraphs>
  <Slides>58</Slides>
  <Notes>22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58</vt:i4>
      </vt:variant>
    </vt:vector>
  </HeadingPairs>
  <TitlesOfParts>
    <vt:vector size="73" baseType="lpstr">
      <vt:lpstr>HGP創英角ｺﾞｼｯｸUB</vt:lpstr>
      <vt:lpstr>HGP創英角ｺﾞｼｯｸUB</vt:lpstr>
      <vt:lpstr>HGSSoeiKakugothicUB</vt:lpstr>
      <vt:lpstr>HGMaruGothicMPRO</vt:lpstr>
      <vt:lpstr>Hiragino Kaku Gothic Pro W6</vt:lpstr>
      <vt:lpstr>Hiragino Kaku Gothic StdN W8</vt:lpstr>
      <vt:lpstr>ＭＳ Ｐゴシック</vt:lpstr>
      <vt:lpstr>メイリオ</vt:lpstr>
      <vt:lpstr>メイリオ</vt:lpstr>
      <vt:lpstr>American Typewriter</vt:lpstr>
      <vt:lpstr>Arial</vt:lpstr>
      <vt:lpstr>Calibri</vt:lpstr>
      <vt:lpstr>Helvetica Neue</vt:lpstr>
      <vt:lpstr>Wingdings</vt:lpstr>
      <vt:lpstr>NC標準テンプレート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クラウドは手段の負担を減らす仕組み</vt:lpstr>
      <vt:lpstr>クラウド活用の狙い</vt:lpstr>
      <vt:lpstr>PowerPoint プレゼンテーション</vt:lpstr>
      <vt:lpstr>これからのシステム開発ビジネス</vt:lpstr>
      <vt:lpstr>これからの「ITビジネスの方程式」</vt:lpstr>
      <vt:lpstr>早期に金額を確定させることに意味があるのか？</vt:lpstr>
      <vt:lpstr>システム開発の理想と現実</vt:lpstr>
      <vt:lpstr>早期の仕様確定がムダを減らすというのは迷信</vt:lpstr>
      <vt:lpstr>「仕様書通り作る」から「ビジネスの成果への貢献」へ</vt:lpstr>
      <vt:lpstr>これからの開発と運用</vt:lpstr>
      <vt:lpstr>これまでのソフトウェア開発</vt:lpstr>
      <vt:lpstr>これからのソフトウェア開発</vt:lpstr>
      <vt:lpstr>システム開発のこれから</vt:lpstr>
      <vt:lpstr>PowerPoint プレゼンテーション</vt:lpstr>
      <vt:lpstr>コレ一枚でわかる最新のITトレンド</vt:lpstr>
      <vt:lpstr>デジタル・トランスフォーメーションとCPS</vt:lpstr>
      <vt:lpstr>手順が決まった仕事は機械に置き換わる</vt:lpstr>
      <vt:lpstr>デジタル･トランスフォーメーションとは何か</vt:lpstr>
      <vt:lpstr>UBERとTaxi</vt:lpstr>
      <vt:lpstr>デジタル・トランスフォーメーションとは</vt:lpstr>
      <vt:lpstr>デジタル・トランスフォーメーションの実際</vt:lpstr>
      <vt:lpstr>デジタル･トランスフォーメーションの全体像</vt:lpstr>
      <vt:lpstr>デジタル・トランスフォーメーションを支えるテクノロジー</vt:lpstr>
      <vt:lpstr>SIビジネスとして注力すべきテクノロジー</vt:lpstr>
      <vt:lpstr>デジタル・トランスフォーメーション実現のための取り組み</vt:lpstr>
      <vt:lpstr>デザイン思考・リーン・アジャイル・DevOpsの関係</vt:lpstr>
      <vt:lpstr>SIビジネスのデジタル・トランスフォーメーション</vt:lpstr>
      <vt:lpstr>収益を生みだすビジネス構造</vt:lpstr>
      <vt:lpstr>製品やサービスの市場投入までのプロセス：これまで</vt:lpstr>
      <vt:lpstr>製品やサービスの市場投入までのプロセス：これから</vt:lpstr>
      <vt:lpstr>SIビジネスの変革を牽引するトレンド</vt:lpstr>
      <vt:lpstr>PowerPoint プレゼンテーション</vt:lpstr>
      <vt:lpstr>ITとの正しい付き合い方</vt:lpstr>
      <vt:lpstr>商品としてのITの作り方</vt:lpstr>
      <vt:lpstr>「道具としてのIT」から「思想としてのIT」への進化</vt:lpstr>
      <vt:lpstr>ビジネスのデジタル化</vt:lpstr>
      <vt:lpstr>ビジネス価値と文化の違い</vt:lpstr>
      <vt:lpstr>バイモーダルITと人材のあり方</vt:lpstr>
      <vt:lpstr>モード1とモード2の特性</vt:lpstr>
      <vt:lpstr>モード1とモード2を取り持つガーディアン</vt:lpstr>
      <vt:lpstr>３つのIT：従来のIT／シャドーIT／バイモーダルIT</vt:lpstr>
      <vt:lpstr>役割をシフトさせる「共創」</vt:lpstr>
      <vt:lpstr>働く現場で何が起こっているのか？</vt:lpstr>
      <vt:lpstr>SI事業者の「働き方改革」</vt:lpstr>
      <vt:lpstr>「働き方改革」で何を目指すのか</vt:lpstr>
      <vt:lpstr>デジタル・トランスフォーメーション時代求められる能力</vt:lpstr>
      <vt:lpstr>PowerPoint プレゼンテーション</vt:lpstr>
    </vt:vector>
  </TitlesOfParts>
  <Company>NetCommerce</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668</cp:revision>
  <cp:lastPrinted>2016-07-30T01:46:33Z</cp:lastPrinted>
  <dcterms:created xsi:type="dcterms:W3CDTF">2014-04-30T01:58:06Z</dcterms:created>
  <dcterms:modified xsi:type="dcterms:W3CDTF">2018-01-29T00:42:25Z</dcterms:modified>
</cp:coreProperties>
</file>