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72" r:id="rId2"/>
    <p:sldId id="443" r:id="rId3"/>
    <p:sldId id="444" r:id="rId4"/>
    <p:sldId id="445" r:id="rId5"/>
    <p:sldId id="446" r:id="rId6"/>
    <p:sldId id="447" r:id="rId7"/>
    <p:sldId id="448" r:id="rId8"/>
    <p:sldId id="449" r:id="rId9"/>
    <p:sldId id="450" r:id="rId10"/>
    <p:sldId id="427" r:id="rId11"/>
    <p:sldId id="439" r:id="rId12"/>
    <p:sldId id="432" r:id="rId13"/>
    <p:sldId id="429" r:id="rId14"/>
    <p:sldId id="433" r:id="rId15"/>
    <p:sldId id="442" r:id="rId16"/>
    <p:sldId id="434" r:id="rId17"/>
    <p:sldId id="440" r:id="rId18"/>
    <p:sldId id="457" r:id="rId19"/>
    <p:sldId id="458" r:id="rId20"/>
    <p:sldId id="459" r:id="rId21"/>
    <p:sldId id="460" r:id="rId22"/>
    <p:sldId id="461" r:id="rId23"/>
    <p:sldId id="462" r:id="rId24"/>
    <p:sldId id="463" r:id="rId25"/>
    <p:sldId id="464" r:id="rId26"/>
    <p:sldId id="465" r:id="rId27"/>
    <p:sldId id="466" r:id="rId28"/>
    <p:sldId id="467" r:id="rId29"/>
    <p:sldId id="468" r:id="rId30"/>
    <p:sldId id="469" r:id="rId31"/>
    <p:sldId id="470" r:id="rId32"/>
    <p:sldId id="471" r:id="rId33"/>
    <p:sldId id="451" r:id="rId34"/>
    <p:sldId id="452" r:id="rId35"/>
    <p:sldId id="453" r:id="rId36"/>
    <p:sldId id="454" r:id="rId37"/>
    <p:sldId id="455" r:id="rId38"/>
    <p:sldId id="456" r:id="rId39"/>
  </p:sldIdLst>
  <p:sldSz cx="9144000" cy="6858000" type="screen4x3"/>
  <p:notesSz cx="6805613" cy="9939338"/>
  <p:defaultTextStyle>
    <a:defPPr>
      <a:defRPr lang="en-US"/>
    </a:defPPr>
    <a:lvl1pPr algn="ctr" rtl="0" fontAlgn="base">
      <a:spcBef>
        <a:spcPct val="20000"/>
      </a:spcBef>
      <a:spcAft>
        <a:spcPct val="0"/>
      </a:spcAft>
      <a:defRPr sz="1200" kern="1200">
        <a:solidFill>
          <a:srgbClr val="0066FF"/>
        </a:solidFill>
        <a:latin typeface="Arial" charset="0"/>
        <a:ea typeface="HG丸ｺﾞｼｯｸM-PRO" pitchFamily="50" charset="-128"/>
        <a:cs typeface="+mn-cs"/>
      </a:defRPr>
    </a:lvl1pPr>
    <a:lvl2pPr marL="457200" algn="ctr" rtl="0" fontAlgn="base">
      <a:spcBef>
        <a:spcPct val="20000"/>
      </a:spcBef>
      <a:spcAft>
        <a:spcPct val="0"/>
      </a:spcAft>
      <a:defRPr sz="1200" kern="1200">
        <a:solidFill>
          <a:srgbClr val="0066FF"/>
        </a:solidFill>
        <a:latin typeface="Arial" charset="0"/>
        <a:ea typeface="HG丸ｺﾞｼｯｸM-PRO" pitchFamily="50" charset="-128"/>
        <a:cs typeface="+mn-cs"/>
      </a:defRPr>
    </a:lvl2pPr>
    <a:lvl3pPr marL="914400" algn="ctr" rtl="0" fontAlgn="base">
      <a:spcBef>
        <a:spcPct val="20000"/>
      </a:spcBef>
      <a:spcAft>
        <a:spcPct val="0"/>
      </a:spcAft>
      <a:defRPr sz="1200" kern="1200">
        <a:solidFill>
          <a:srgbClr val="0066FF"/>
        </a:solidFill>
        <a:latin typeface="Arial" charset="0"/>
        <a:ea typeface="HG丸ｺﾞｼｯｸM-PRO" pitchFamily="50" charset="-128"/>
        <a:cs typeface="+mn-cs"/>
      </a:defRPr>
    </a:lvl3pPr>
    <a:lvl4pPr marL="1371600" algn="ctr" rtl="0" fontAlgn="base">
      <a:spcBef>
        <a:spcPct val="20000"/>
      </a:spcBef>
      <a:spcAft>
        <a:spcPct val="0"/>
      </a:spcAft>
      <a:defRPr sz="1200" kern="1200">
        <a:solidFill>
          <a:srgbClr val="0066FF"/>
        </a:solidFill>
        <a:latin typeface="Arial" charset="0"/>
        <a:ea typeface="HG丸ｺﾞｼｯｸM-PRO" pitchFamily="50" charset="-128"/>
        <a:cs typeface="+mn-cs"/>
      </a:defRPr>
    </a:lvl4pPr>
    <a:lvl5pPr marL="1828800" algn="ctr" rtl="0" fontAlgn="base">
      <a:spcBef>
        <a:spcPct val="20000"/>
      </a:spcBef>
      <a:spcAft>
        <a:spcPct val="0"/>
      </a:spcAft>
      <a:defRPr sz="1200" kern="1200">
        <a:solidFill>
          <a:srgbClr val="0066FF"/>
        </a:solidFill>
        <a:latin typeface="Arial" charset="0"/>
        <a:ea typeface="HG丸ｺﾞｼｯｸM-PRO" pitchFamily="50" charset="-128"/>
        <a:cs typeface="+mn-cs"/>
      </a:defRPr>
    </a:lvl5pPr>
    <a:lvl6pPr marL="2286000" algn="l" defTabSz="914400" rtl="0" eaLnBrk="1" latinLnBrk="0" hangingPunct="1">
      <a:defRPr sz="1200" kern="1200">
        <a:solidFill>
          <a:srgbClr val="0066FF"/>
        </a:solidFill>
        <a:latin typeface="Arial" charset="0"/>
        <a:ea typeface="HG丸ｺﾞｼｯｸM-PRO" pitchFamily="50" charset="-128"/>
        <a:cs typeface="+mn-cs"/>
      </a:defRPr>
    </a:lvl6pPr>
    <a:lvl7pPr marL="2743200" algn="l" defTabSz="914400" rtl="0" eaLnBrk="1" latinLnBrk="0" hangingPunct="1">
      <a:defRPr sz="1200" kern="1200">
        <a:solidFill>
          <a:srgbClr val="0066FF"/>
        </a:solidFill>
        <a:latin typeface="Arial" charset="0"/>
        <a:ea typeface="HG丸ｺﾞｼｯｸM-PRO" pitchFamily="50" charset="-128"/>
        <a:cs typeface="+mn-cs"/>
      </a:defRPr>
    </a:lvl7pPr>
    <a:lvl8pPr marL="3200400" algn="l" defTabSz="914400" rtl="0" eaLnBrk="1" latinLnBrk="0" hangingPunct="1">
      <a:defRPr sz="1200" kern="1200">
        <a:solidFill>
          <a:srgbClr val="0066FF"/>
        </a:solidFill>
        <a:latin typeface="Arial" charset="0"/>
        <a:ea typeface="HG丸ｺﾞｼｯｸM-PRO" pitchFamily="50" charset="-128"/>
        <a:cs typeface="+mn-cs"/>
      </a:defRPr>
    </a:lvl8pPr>
    <a:lvl9pPr marL="3657600" algn="l" defTabSz="914400" rtl="0" eaLnBrk="1" latinLnBrk="0" hangingPunct="1">
      <a:defRPr sz="1200" kern="1200">
        <a:solidFill>
          <a:srgbClr val="0066FF"/>
        </a:solidFill>
        <a:latin typeface="Arial" charset="0"/>
        <a:ea typeface="HG丸ｺﾞｼｯｸM-PRO" pitchFamily="50" charset="-128"/>
        <a:cs typeface="+mn-cs"/>
      </a:defRPr>
    </a:lvl9pPr>
  </p:defaultTextStyle>
  <p:extLst>
    <p:ext uri="{EFAFB233-063F-42B5-8137-9DF3F51BA10A}">
      <p15:sldGuideLst xmlns:p15="http://schemas.microsoft.com/office/powerpoint/2012/main">
        <p15:guide id="1" orient="horz" pos="1056">
          <p15:clr>
            <a:srgbClr val="A4A3A4"/>
          </p15:clr>
        </p15:guide>
        <p15:guide id="2" pos="5472">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0066FF"/>
    <a:srgbClr val="0000FF"/>
    <a:srgbClr val="FFFF00"/>
    <a:srgbClr val="00B050"/>
    <a:srgbClr val="008000"/>
    <a:srgbClr val="FF99FF"/>
    <a:srgbClr val="FFFFCC"/>
    <a:srgbClr val="00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8" autoAdjust="0"/>
    <p:restoredTop sz="50000" autoAdjust="0"/>
  </p:normalViewPr>
  <p:slideViewPr>
    <p:cSldViewPr showGuides="1">
      <p:cViewPr varScale="1">
        <p:scale>
          <a:sx n="122" d="100"/>
          <a:sy n="122" d="100"/>
        </p:scale>
        <p:origin x="1432" y="208"/>
      </p:cViewPr>
      <p:guideLst>
        <p:guide orient="horz" pos="1056"/>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0" d="100"/>
          <a:sy n="70" d="100"/>
        </p:scale>
        <p:origin x="-2142" y="-96"/>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algn="l" defTabSz="957263">
              <a:spcBef>
                <a:spcPct val="0"/>
              </a:spcBef>
              <a:defRPr sz="1300" smtClean="0">
                <a:solidFill>
                  <a:schemeClr val="tx1"/>
                </a:solidFill>
                <a:ea typeface="ＭＳ Ｐゴシック" charset="-128"/>
              </a:defRPr>
            </a:lvl1pPr>
          </a:lstStyle>
          <a:p>
            <a:pPr>
              <a:defRPr/>
            </a:pPr>
            <a:endParaRPr lang="en-US" altLang="ja-JP"/>
          </a:p>
        </p:txBody>
      </p:sp>
      <p:sp>
        <p:nvSpPr>
          <p:cNvPr id="219139" name="Rectangle 3"/>
          <p:cNvSpPr>
            <a:spLocks noGrp="1" noChangeArrowheads="1"/>
          </p:cNvSpPr>
          <p:nvPr>
            <p:ph type="dt" sz="quarter" idx="1"/>
          </p:nvPr>
        </p:nvSpPr>
        <p:spPr bwMode="auto">
          <a:xfrm>
            <a:off x="385445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algn="r" defTabSz="957263">
              <a:spcBef>
                <a:spcPct val="0"/>
              </a:spcBef>
              <a:defRPr sz="1300" smtClean="0">
                <a:solidFill>
                  <a:schemeClr val="tx1"/>
                </a:solidFill>
                <a:ea typeface="ＭＳ Ｐゴシック" charset="-128"/>
              </a:defRPr>
            </a:lvl1pPr>
          </a:lstStyle>
          <a:p>
            <a:pPr>
              <a:defRPr/>
            </a:pPr>
            <a:endParaRPr lang="en-US" altLang="ja-JP"/>
          </a:p>
        </p:txBody>
      </p:sp>
      <p:sp>
        <p:nvSpPr>
          <p:cNvPr id="219140" name="Rectangle 4"/>
          <p:cNvSpPr>
            <a:spLocks noGrp="1" noChangeArrowheads="1"/>
          </p:cNvSpPr>
          <p:nvPr>
            <p:ph type="ftr" sz="quarter" idx="2"/>
          </p:nvPr>
        </p:nvSpPr>
        <p:spPr bwMode="auto">
          <a:xfrm>
            <a:off x="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algn="l" defTabSz="957263">
              <a:spcBef>
                <a:spcPct val="0"/>
              </a:spcBef>
              <a:defRPr sz="1300" smtClean="0">
                <a:solidFill>
                  <a:schemeClr val="tx1"/>
                </a:solidFill>
                <a:ea typeface="ＭＳ Ｐゴシック" charset="-128"/>
              </a:defRPr>
            </a:lvl1pPr>
          </a:lstStyle>
          <a:p>
            <a:pPr>
              <a:defRPr/>
            </a:pPr>
            <a:endParaRPr lang="en-US" altLang="ja-JP"/>
          </a:p>
        </p:txBody>
      </p:sp>
      <p:sp>
        <p:nvSpPr>
          <p:cNvPr id="219141" name="Rectangle 5"/>
          <p:cNvSpPr>
            <a:spLocks noGrp="1" noChangeArrowheads="1"/>
          </p:cNvSpPr>
          <p:nvPr>
            <p:ph type="sldNum" sz="quarter" idx="3"/>
          </p:nvPr>
        </p:nvSpPr>
        <p:spPr bwMode="auto">
          <a:xfrm>
            <a:off x="385445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algn="r" defTabSz="957263">
              <a:spcBef>
                <a:spcPct val="0"/>
              </a:spcBef>
              <a:defRPr sz="1300" smtClean="0">
                <a:solidFill>
                  <a:schemeClr val="tx1"/>
                </a:solidFill>
                <a:ea typeface="ＭＳ Ｐゴシック" charset="-128"/>
              </a:defRPr>
            </a:lvl1pPr>
          </a:lstStyle>
          <a:p>
            <a:pPr>
              <a:defRPr/>
            </a:pPr>
            <a:fld id="{50B10281-B6FA-4FAA-AEC8-C221C3376F69}" type="slidenum">
              <a:rPr lang="ja-JP" altLang="en-US"/>
              <a:pPr>
                <a:defRPr/>
              </a:pPr>
              <a:t>‹#›</a:t>
            </a:fld>
            <a:endParaRPr lang="en-US" altLang="ja-JP"/>
          </a:p>
        </p:txBody>
      </p:sp>
    </p:spTree>
    <p:extLst>
      <p:ext uri="{BB962C8B-B14F-4D97-AF65-F5344CB8AC3E}">
        <p14:creationId xmlns:p14="http://schemas.microsoft.com/office/powerpoint/2010/main" val="67486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algn="l" defTabSz="957263">
              <a:spcBef>
                <a:spcPct val="0"/>
              </a:spcBef>
              <a:defRPr sz="1300" smtClean="0">
                <a:solidFill>
                  <a:schemeClr val="tx1"/>
                </a:solidFill>
                <a:ea typeface="ＭＳ Ｐゴシック" charset="-128"/>
              </a:defRPr>
            </a:lvl1pPr>
          </a:lstStyle>
          <a:p>
            <a:pPr>
              <a:defRPr/>
            </a:pPr>
            <a:endParaRPr lang="en-US" altLang="ja-JP"/>
          </a:p>
        </p:txBody>
      </p:sp>
      <p:sp>
        <p:nvSpPr>
          <p:cNvPr id="50179" name="Rectangle 3"/>
          <p:cNvSpPr>
            <a:spLocks noGrp="1" noChangeArrowheads="1"/>
          </p:cNvSpPr>
          <p:nvPr>
            <p:ph type="dt" idx="1"/>
          </p:nvPr>
        </p:nvSpPr>
        <p:spPr bwMode="auto">
          <a:xfrm>
            <a:off x="385445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algn="r" defTabSz="957263">
              <a:spcBef>
                <a:spcPct val="0"/>
              </a:spcBef>
              <a:defRPr sz="1300" smtClean="0">
                <a:solidFill>
                  <a:schemeClr val="tx1"/>
                </a:solidFill>
                <a:ea typeface="ＭＳ Ｐゴシック" charset="-128"/>
              </a:defRPr>
            </a:lvl1pPr>
          </a:lstStyle>
          <a:p>
            <a:pPr>
              <a:defRPr/>
            </a:pPr>
            <a:endParaRPr lang="en-US" altLang="ja-JP"/>
          </a:p>
        </p:txBody>
      </p:sp>
      <p:sp>
        <p:nvSpPr>
          <p:cNvPr id="11268" name="Rectangle 4"/>
          <p:cNvSpPr>
            <a:spLocks noGrp="1" noRot="1" noChangeAspect="1" noChangeArrowheads="1" noTextEdit="1"/>
          </p:cNvSpPr>
          <p:nvPr>
            <p:ph type="sldImg" idx="2"/>
          </p:nvPr>
        </p:nvSpPr>
        <p:spPr bwMode="auto">
          <a:xfrm>
            <a:off x="917575" y="744538"/>
            <a:ext cx="4970463" cy="37274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0181" name="Rectangle 5"/>
          <p:cNvSpPr>
            <a:spLocks noGrp="1" noChangeArrowheads="1"/>
          </p:cNvSpPr>
          <p:nvPr>
            <p:ph type="body" sz="quarter" idx="3"/>
          </p:nvPr>
        </p:nvSpPr>
        <p:spPr bwMode="auto">
          <a:xfrm>
            <a:off x="681038" y="4721225"/>
            <a:ext cx="5443537" cy="44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50182" name="Rectangle 6"/>
          <p:cNvSpPr>
            <a:spLocks noGrp="1" noChangeArrowheads="1"/>
          </p:cNvSpPr>
          <p:nvPr>
            <p:ph type="ftr" sz="quarter" idx="4"/>
          </p:nvPr>
        </p:nvSpPr>
        <p:spPr bwMode="auto">
          <a:xfrm>
            <a:off x="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algn="l" defTabSz="957263">
              <a:spcBef>
                <a:spcPct val="0"/>
              </a:spcBef>
              <a:defRPr sz="1300" smtClean="0">
                <a:solidFill>
                  <a:schemeClr val="tx1"/>
                </a:solidFill>
                <a:ea typeface="ＭＳ Ｐゴシック" charset="-128"/>
              </a:defRPr>
            </a:lvl1pPr>
          </a:lstStyle>
          <a:p>
            <a:pPr>
              <a:defRPr/>
            </a:pPr>
            <a:endParaRPr lang="en-US" altLang="ja-JP"/>
          </a:p>
        </p:txBody>
      </p:sp>
      <p:sp>
        <p:nvSpPr>
          <p:cNvPr id="50183" name="Rectangle 7"/>
          <p:cNvSpPr>
            <a:spLocks noGrp="1" noChangeArrowheads="1"/>
          </p:cNvSpPr>
          <p:nvPr>
            <p:ph type="sldNum" sz="quarter" idx="5"/>
          </p:nvPr>
        </p:nvSpPr>
        <p:spPr bwMode="auto">
          <a:xfrm>
            <a:off x="385445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algn="r" defTabSz="957263">
              <a:spcBef>
                <a:spcPct val="0"/>
              </a:spcBef>
              <a:defRPr sz="1300" smtClean="0">
                <a:solidFill>
                  <a:schemeClr val="tx1"/>
                </a:solidFill>
                <a:ea typeface="ＭＳ Ｐゴシック" charset="-128"/>
              </a:defRPr>
            </a:lvl1pPr>
          </a:lstStyle>
          <a:p>
            <a:pPr>
              <a:defRPr/>
            </a:pPr>
            <a:fld id="{C681439F-0A03-4532-A020-8C1321F9FB09}" type="slidenum">
              <a:rPr lang="ja-JP" altLang="en-US"/>
              <a:pPr>
                <a:defRPr/>
              </a:pPr>
              <a:t>‹#›</a:t>
            </a:fld>
            <a:endParaRPr lang="en-US" altLang="ja-JP"/>
          </a:p>
        </p:txBody>
      </p:sp>
    </p:spTree>
    <p:extLst>
      <p:ext uri="{BB962C8B-B14F-4D97-AF65-F5344CB8AC3E}">
        <p14:creationId xmlns:p14="http://schemas.microsoft.com/office/powerpoint/2010/main" val="3230421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57263" eaLnBrk="0" hangingPunct="0">
              <a:defRPr sz="1200">
                <a:solidFill>
                  <a:srgbClr val="0066FF"/>
                </a:solidFill>
                <a:latin typeface="Arial" charset="0"/>
                <a:ea typeface="HG丸ｺﾞｼｯｸM-PRO" pitchFamily="50" charset="-128"/>
              </a:defRPr>
            </a:lvl1pPr>
            <a:lvl2pPr marL="742950" indent="-285750" defTabSz="957263" eaLnBrk="0" hangingPunct="0">
              <a:defRPr sz="1200">
                <a:solidFill>
                  <a:srgbClr val="0066FF"/>
                </a:solidFill>
                <a:latin typeface="Arial" charset="0"/>
                <a:ea typeface="HG丸ｺﾞｼｯｸM-PRO" pitchFamily="50" charset="-128"/>
              </a:defRPr>
            </a:lvl2pPr>
            <a:lvl3pPr marL="1143000" indent="-228600" defTabSz="957263" eaLnBrk="0" hangingPunct="0">
              <a:defRPr sz="1200">
                <a:solidFill>
                  <a:srgbClr val="0066FF"/>
                </a:solidFill>
                <a:latin typeface="Arial" charset="0"/>
                <a:ea typeface="HG丸ｺﾞｼｯｸM-PRO" pitchFamily="50" charset="-128"/>
              </a:defRPr>
            </a:lvl3pPr>
            <a:lvl4pPr marL="1600200" indent="-228600" defTabSz="957263" eaLnBrk="0" hangingPunct="0">
              <a:defRPr sz="1200">
                <a:solidFill>
                  <a:srgbClr val="0066FF"/>
                </a:solidFill>
                <a:latin typeface="Arial" charset="0"/>
                <a:ea typeface="HG丸ｺﾞｼｯｸM-PRO" pitchFamily="50" charset="-128"/>
              </a:defRPr>
            </a:lvl4pPr>
            <a:lvl5pPr marL="2057400" indent="-228600" defTabSz="957263" eaLnBrk="0" hangingPunct="0">
              <a:defRPr sz="1200">
                <a:solidFill>
                  <a:srgbClr val="0066FF"/>
                </a:solidFill>
                <a:latin typeface="Arial" charset="0"/>
                <a:ea typeface="HG丸ｺﾞｼｯｸM-PRO" pitchFamily="50" charset="-128"/>
              </a:defRPr>
            </a:lvl5pPr>
            <a:lvl6pPr marL="25146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eaLnBrk="1" hangingPunct="1"/>
            <a:fld id="{1C98A79F-FAEA-482B-8C29-9003687E73F2}" type="slidenum">
              <a:rPr lang="ja-JP" altLang="en-US" sz="1300">
                <a:solidFill>
                  <a:schemeClr val="tx1"/>
                </a:solidFill>
                <a:ea typeface="ＭＳ Ｐゴシック" charset="-128"/>
              </a:rPr>
              <a:pPr eaLnBrk="1" hangingPunct="1"/>
              <a:t>1</a:t>
            </a:fld>
            <a:endParaRPr lang="en-US" altLang="ja-JP" sz="1300">
              <a:solidFill>
                <a:schemeClr val="tx1"/>
              </a:solidFill>
              <a:ea typeface="ＭＳ Ｐゴシック" charset="-128"/>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313878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57263" eaLnBrk="0" hangingPunct="0">
              <a:defRPr sz="1200">
                <a:solidFill>
                  <a:srgbClr val="0066FF"/>
                </a:solidFill>
                <a:latin typeface="Arial" charset="0"/>
                <a:ea typeface="HG丸ｺﾞｼｯｸM-PRO" pitchFamily="50" charset="-128"/>
              </a:defRPr>
            </a:lvl1pPr>
            <a:lvl2pPr marL="742950" indent="-285750" defTabSz="957263" eaLnBrk="0" hangingPunct="0">
              <a:defRPr sz="1200">
                <a:solidFill>
                  <a:srgbClr val="0066FF"/>
                </a:solidFill>
                <a:latin typeface="Arial" charset="0"/>
                <a:ea typeface="HG丸ｺﾞｼｯｸM-PRO" pitchFamily="50" charset="-128"/>
              </a:defRPr>
            </a:lvl2pPr>
            <a:lvl3pPr marL="1143000" indent="-228600" defTabSz="957263" eaLnBrk="0" hangingPunct="0">
              <a:defRPr sz="1200">
                <a:solidFill>
                  <a:srgbClr val="0066FF"/>
                </a:solidFill>
                <a:latin typeface="Arial" charset="0"/>
                <a:ea typeface="HG丸ｺﾞｼｯｸM-PRO" pitchFamily="50" charset="-128"/>
              </a:defRPr>
            </a:lvl3pPr>
            <a:lvl4pPr marL="1600200" indent="-228600" defTabSz="957263" eaLnBrk="0" hangingPunct="0">
              <a:defRPr sz="1200">
                <a:solidFill>
                  <a:srgbClr val="0066FF"/>
                </a:solidFill>
                <a:latin typeface="Arial" charset="0"/>
                <a:ea typeface="HG丸ｺﾞｼｯｸM-PRO" pitchFamily="50" charset="-128"/>
              </a:defRPr>
            </a:lvl4pPr>
            <a:lvl5pPr marL="2057400" indent="-228600" defTabSz="957263" eaLnBrk="0" hangingPunct="0">
              <a:defRPr sz="1200">
                <a:solidFill>
                  <a:srgbClr val="0066FF"/>
                </a:solidFill>
                <a:latin typeface="Arial" charset="0"/>
                <a:ea typeface="HG丸ｺﾞｼｯｸM-PRO" pitchFamily="50" charset="-128"/>
              </a:defRPr>
            </a:lvl5pPr>
            <a:lvl6pPr marL="25146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eaLnBrk="1" hangingPunct="1"/>
            <a:fld id="{4FF0ABEF-D950-4C39-BF7A-1EA7FB107DF7}" type="slidenum">
              <a:rPr lang="ja-JP" altLang="en-US" sz="1300">
                <a:solidFill>
                  <a:schemeClr val="tx1"/>
                </a:solidFill>
                <a:ea typeface="ＭＳ Ｐゴシック" charset="-128"/>
              </a:rPr>
              <a:pPr eaLnBrk="1" hangingPunct="1"/>
              <a:t>10</a:t>
            </a:fld>
            <a:endParaRPr lang="en-US" altLang="ja-JP" sz="1300">
              <a:solidFill>
                <a:schemeClr val="tx1"/>
              </a:solidFill>
              <a:ea typeface="ＭＳ Ｐゴシック"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1506970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57263" eaLnBrk="0" hangingPunct="0">
              <a:defRPr sz="1200">
                <a:solidFill>
                  <a:srgbClr val="0066FF"/>
                </a:solidFill>
                <a:latin typeface="Arial" charset="0"/>
                <a:ea typeface="HG丸ｺﾞｼｯｸM-PRO" pitchFamily="50" charset="-128"/>
              </a:defRPr>
            </a:lvl1pPr>
            <a:lvl2pPr marL="742950" indent="-285750" defTabSz="957263" eaLnBrk="0" hangingPunct="0">
              <a:defRPr sz="1200">
                <a:solidFill>
                  <a:srgbClr val="0066FF"/>
                </a:solidFill>
                <a:latin typeface="Arial" charset="0"/>
                <a:ea typeface="HG丸ｺﾞｼｯｸM-PRO" pitchFamily="50" charset="-128"/>
              </a:defRPr>
            </a:lvl2pPr>
            <a:lvl3pPr marL="1143000" indent="-228600" defTabSz="957263" eaLnBrk="0" hangingPunct="0">
              <a:defRPr sz="1200">
                <a:solidFill>
                  <a:srgbClr val="0066FF"/>
                </a:solidFill>
                <a:latin typeface="Arial" charset="0"/>
                <a:ea typeface="HG丸ｺﾞｼｯｸM-PRO" pitchFamily="50" charset="-128"/>
              </a:defRPr>
            </a:lvl3pPr>
            <a:lvl4pPr marL="1600200" indent="-228600" defTabSz="957263" eaLnBrk="0" hangingPunct="0">
              <a:defRPr sz="1200">
                <a:solidFill>
                  <a:srgbClr val="0066FF"/>
                </a:solidFill>
                <a:latin typeface="Arial" charset="0"/>
                <a:ea typeface="HG丸ｺﾞｼｯｸM-PRO" pitchFamily="50" charset="-128"/>
              </a:defRPr>
            </a:lvl4pPr>
            <a:lvl5pPr marL="2057400" indent="-228600" defTabSz="957263" eaLnBrk="0" hangingPunct="0">
              <a:defRPr sz="1200">
                <a:solidFill>
                  <a:srgbClr val="0066FF"/>
                </a:solidFill>
                <a:latin typeface="Arial" charset="0"/>
                <a:ea typeface="HG丸ｺﾞｼｯｸM-PRO" pitchFamily="50" charset="-128"/>
              </a:defRPr>
            </a:lvl5pPr>
            <a:lvl6pPr marL="25146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eaLnBrk="1" hangingPunct="1"/>
            <a:fld id="{4FF0ABEF-D950-4C39-BF7A-1EA7FB107DF7}" type="slidenum">
              <a:rPr lang="ja-JP" altLang="en-US" sz="1300">
                <a:solidFill>
                  <a:schemeClr val="tx1"/>
                </a:solidFill>
                <a:ea typeface="ＭＳ Ｐゴシック" charset="-128"/>
              </a:rPr>
              <a:pPr eaLnBrk="1" hangingPunct="1"/>
              <a:t>11</a:t>
            </a:fld>
            <a:endParaRPr lang="en-US" altLang="ja-JP" sz="1300">
              <a:solidFill>
                <a:schemeClr val="tx1"/>
              </a:solidFill>
              <a:ea typeface="ＭＳ Ｐゴシック"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22509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57263" eaLnBrk="0" hangingPunct="0">
              <a:defRPr sz="1200">
                <a:solidFill>
                  <a:srgbClr val="0066FF"/>
                </a:solidFill>
                <a:latin typeface="Arial" charset="0"/>
                <a:ea typeface="HG丸ｺﾞｼｯｸM-PRO" pitchFamily="50" charset="-128"/>
              </a:defRPr>
            </a:lvl1pPr>
            <a:lvl2pPr marL="742950" indent="-285750" defTabSz="957263" eaLnBrk="0" hangingPunct="0">
              <a:defRPr sz="1200">
                <a:solidFill>
                  <a:srgbClr val="0066FF"/>
                </a:solidFill>
                <a:latin typeface="Arial" charset="0"/>
                <a:ea typeface="HG丸ｺﾞｼｯｸM-PRO" pitchFamily="50" charset="-128"/>
              </a:defRPr>
            </a:lvl2pPr>
            <a:lvl3pPr marL="1143000" indent="-228600" defTabSz="957263" eaLnBrk="0" hangingPunct="0">
              <a:defRPr sz="1200">
                <a:solidFill>
                  <a:srgbClr val="0066FF"/>
                </a:solidFill>
                <a:latin typeface="Arial" charset="0"/>
                <a:ea typeface="HG丸ｺﾞｼｯｸM-PRO" pitchFamily="50" charset="-128"/>
              </a:defRPr>
            </a:lvl3pPr>
            <a:lvl4pPr marL="1600200" indent="-228600" defTabSz="957263" eaLnBrk="0" hangingPunct="0">
              <a:defRPr sz="1200">
                <a:solidFill>
                  <a:srgbClr val="0066FF"/>
                </a:solidFill>
                <a:latin typeface="Arial" charset="0"/>
                <a:ea typeface="HG丸ｺﾞｼｯｸM-PRO" pitchFamily="50" charset="-128"/>
              </a:defRPr>
            </a:lvl4pPr>
            <a:lvl5pPr marL="2057400" indent="-228600" defTabSz="957263" eaLnBrk="0" hangingPunct="0">
              <a:defRPr sz="1200">
                <a:solidFill>
                  <a:srgbClr val="0066FF"/>
                </a:solidFill>
                <a:latin typeface="Arial" charset="0"/>
                <a:ea typeface="HG丸ｺﾞｼｯｸM-PRO" pitchFamily="50" charset="-128"/>
              </a:defRPr>
            </a:lvl5pPr>
            <a:lvl6pPr marL="25146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eaLnBrk="1" hangingPunct="1"/>
            <a:fld id="{E99C6119-6100-4BA7-8DEE-2E38C5B38CB0}" type="slidenum">
              <a:rPr lang="ja-JP" altLang="en-US" sz="1300">
                <a:solidFill>
                  <a:schemeClr val="tx1"/>
                </a:solidFill>
                <a:ea typeface="ＭＳ Ｐゴシック" charset="-128"/>
              </a:rPr>
              <a:pPr eaLnBrk="1" hangingPunct="1"/>
              <a:t>12</a:t>
            </a:fld>
            <a:endParaRPr lang="en-US" altLang="ja-JP" sz="1300">
              <a:solidFill>
                <a:schemeClr val="tx1"/>
              </a:solidFill>
              <a:ea typeface="ＭＳ Ｐゴシック"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144114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57263" eaLnBrk="0" hangingPunct="0">
              <a:defRPr sz="1200">
                <a:solidFill>
                  <a:srgbClr val="0066FF"/>
                </a:solidFill>
                <a:latin typeface="Arial" charset="0"/>
                <a:ea typeface="HG丸ｺﾞｼｯｸM-PRO" pitchFamily="50" charset="-128"/>
              </a:defRPr>
            </a:lvl1pPr>
            <a:lvl2pPr marL="742950" indent="-285750" defTabSz="957263" eaLnBrk="0" hangingPunct="0">
              <a:defRPr sz="1200">
                <a:solidFill>
                  <a:srgbClr val="0066FF"/>
                </a:solidFill>
                <a:latin typeface="Arial" charset="0"/>
                <a:ea typeface="HG丸ｺﾞｼｯｸM-PRO" pitchFamily="50" charset="-128"/>
              </a:defRPr>
            </a:lvl2pPr>
            <a:lvl3pPr marL="1143000" indent="-228600" defTabSz="957263" eaLnBrk="0" hangingPunct="0">
              <a:defRPr sz="1200">
                <a:solidFill>
                  <a:srgbClr val="0066FF"/>
                </a:solidFill>
                <a:latin typeface="Arial" charset="0"/>
                <a:ea typeface="HG丸ｺﾞｼｯｸM-PRO" pitchFamily="50" charset="-128"/>
              </a:defRPr>
            </a:lvl3pPr>
            <a:lvl4pPr marL="1600200" indent="-228600" defTabSz="957263" eaLnBrk="0" hangingPunct="0">
              <a:defRPr sz="1200">
                <a:solidFill>
                  <a:srgbClr val="0066FF"/>
                </a:solidFill>
                <a:latin typeface="Arial" charset="0"/>
                <a:ea typeface="HG丸ｺﾞｼｯｸM-PRO" pitchFamily="50" charset="-128"/>
              </a:defRPr>
            </a:lvl4pPr>
            <a:lvl5pPr marL="2057400" indent="-228600" defTabSz="957263" eaLnBrk="0" hangingPunct="0">
              <a:defRPr sz="1200">
                <a:solidFill>
                  <a:srgbClr val="0066FF"/>
                </a:solidFill>
                <a:latin typeface="Arial" charset="0"/>
                <a:ea typeface="HG丸ｺﾞｼｯｸM-PRO" pitchFamily="50" charset="-128"/>
              </a:defRPr>
            </a:lvl5pPr>
            <a:lvl6pPr marL="25146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eaLnBrk="1" hangingPunct="1"/>
            <a:fld id="{B1812D57-44E2-4636-950C-8DAD314A9AE5}" type="slidenum">
              <a:rPr lang="ja-JP" altLang="en-US" sz="1300">
                <a:solidFill>
                  <a:schemeClr val="tx1"/>
                </a:solidFill>
                <a:ea typeface="ＭＳ Ｐゴシック" charset="-128"/>
              </a:rPr>
              <a:pPr eaLnBrk="1" hangingPunct="1"/>
              <a:t>13</a:t>
            </a:fld>
            <a:endParaRPr lang="en-US" altLang="ja-JP" sz="1300">
              <a:solidFill>
                <a:schemeClr val="tx1"/>
              </a:solidFill>
              <a:ea typeface="ＭＳ Ｐゴシック" charset="-128"/>
            </a:endParaRPr>
          </a:p>
        </p:txBody>
      </p:sp>
      <p:sp>
        <p:nvSpPr>
          <p:cNvPr id="16387" name="Rectangle 2"/>
          <p:cNvSpPr>
            <a:spLocks noGrp="1" noRot="1" noChangeAspect="1" noChangeArrowheads="1" noTextEdit="1"/>
          </p:cNvSpPr>
          <p:nvPr>
            <p:ph type="sldImg"/>
          </p:nvPr>
        </p:nvSpPr>
        <p:spPr>
          <a:xfrm>
            <a:off x="917575" y="746125"/>
            <a:ext cx="4970463" cy="3727450"/>
          </a:xfrm>
          <a:ln/>
        </p:spPr>
      </p:sp>
      <p:sp>
        <p:nvSpPr>
          <p:cNvPr id="16388" name="Rectangle 3"/>
          <p:cNvSpPr>
            <a:spLocks noGrp="1" noChangeArrowheads="1"/>
          </p:cNvSpPr>
          <p:nvPr>
            <p:ph type="body" idx="1"/>
          </p:nvPr>
        </p:nvSpPr>
        <p:spPr>
          <a:xfrm>
            <a:off x="681038" y="4721225"/>
            <a:ext cx="5443537" cy="4471988"/>
          </a:xfrm>
          <a:noFill/>
        </p:spPr>
        <p:txBody>
          <a:bodyPr/>
          <a:lstStyle/>
          <a:p>
            <a:pPr eaLnBrk="1" hangingPunct="1"/>
            <a:endParaRPr lang="ja-JP" altLang="en-US"/>
          </a:p>
        </p:txBody>
      </p:sp>
    </p:spTree>
    <p:extLst>
      <p:ext uri="{BB962C8B-B14F-4D97-AF65-F5344CB8AC3E}">
        <p14:creationId xmlns:p14="http://schemas.microsoft.com/office/powerpoint/2010/main" val="204230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57263" eaLnBrk="0" hangingPunct="0">
              <a:defRPr sz="1200">
                <a:solidFill>
                  <a:srgbClr val="0066FF"/>
                </a:solidFill>
                <a:latin typeface="Arial" charset="0"/>
                <a:ea typeface="HG丸ｺﾞｼｯｸM-PRO" pitchFamily="50" charset="-128"/>
              </a:defRPr>
            </a:lvl1pPr>
            <a:lvl2pPr marL="742950" indent="-285750" defTabSz="957263" eaLnBrk="0" hangingPunct="0">
              <a:defRPr sz="1200">
                <a:solidFill>
                  <a:srgbClr val="0066FF"/>
                </a:solidFill>
                <a:latin typeface="Arial" charset="0"/>
                <a:ea typeface="HG丸ｺﾞｼｯｸM-PRO" pitchFamily="50" charset="-128"/>
              </a:defRPr>
            </a:lvl2pPr>
            <a:lvl3pPr marL="1143000" indent="-228600" defTabSz="957263" eaLnBrk="0" hangingPunct="0">
              <a:defRPr sz="1200">
                <a:solidFill>
                  <a:srgbClr val="0066FF"/>
                </a:solidFill>
                <a:latin typeface="Arial" charset="0"/>
                <a:ea typeface="HG丸ｺﾞｼｯｸM-PRO" pitchFamily="50" charset="-128"/>
              </a:defRPr>
            </a:lvl3pPr>
            <a:lvl4pPr marL="1600200" indent="-228600" defTabSz="957263" eaLnBrk="0" hangingPunct="0">
              <a:defRPr sz="1200">
                <a:solidFill>
                  <a:srgbClr val="0066FF"/>
                </a:solidFill>
                <a:latin typeface="Arial" charset="0"/>
                <a:ea typeface="HG丸ｺﾞｼｯｸM-PRO" pitchFamily="50" charset="-128"/>
              </a:defRPr>
            </a:lvl4pPr>
            <a:lvl5pPr marL="2057400" indent="-228600" defTabSz="957263" eaLnBrk="0" hangingPunct="0">
              <a:defRPr sz="1200">
                <a:solidFill>
                  <a:srgbClr val="0066FF"/>
                </a:solidFill>
                <a:latin typeface="Arial" charset="0"/>
                <a:ea typeface="HG丸ｺﾞｼｯｸM-PRO" pitchFamily="50" charset="-128"/>
              </a:defRPr>
            </a:lvl5pPr>
            <a:lvl6pPr marL="25146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eaLnBrk="1" hangingPunct="1"/>
            <a:fld id="{8AD919E0-2354-46D2-90DF-B86D8B54BB6D}" type="slidenum">
              <a:rPr lang="ja-JP" altLang="en-US" sz="1300">
                <a:solidFill>
                  <a:schemeClr val="tx1"/>
                </a:solidFill>
                <a:ea typeface="ＭＳ Ｐゴシック" charset="-128"/>
              </a:rPr>
              <a:pPr eaLnBrk="1" hangingPunct="1"/>
              <a:t>14</a:t>
            </a:fld>
            <a:endParaRPr lang="en-US" altLang="ja-JP" sz="1300">
              <a:solidFill>
                <a:schemeClr val="tx1"/>
              </a:solidFill>
              <a:ea typeface="ＭＳ Ｐゴシック" charset="-128"/>
            </a:endParaRPr>
          </a:p>
        </p:txBody>
      </p:sp>
      <p:sp>
        <p:nvSpPr>
          <p:cNvPr id="17411" name="Rectangle 2"/>
          <p:cNvSpPr>
            <a:spLocks noGrp="1" noRot="1" noChangeAspect="1" noChangeArrowheads="1" noTextEdit="1"/>
          </p:cNvSpPr>
          <p:nvPr>
            <p:ph type="sldImg"/>
          </p:nvPr>
        </p:nvSpPr>
        <p:spPr>
          <a:xfrm>
            <a:off x="917575" y="746125"/>
            <a:ext cx="4970463" cy="3727450"/>
          </a:xfrm>
          <a:ln/>
        </p:spPr>
      </p:sp>
      <p:sp>
        <p:nvSpPr>
          <p:cNvPr id="17412" name="Rectangle 3"/>
          <p:cNvSpPr>
            <a:spLocks noGrp="1" noChangeArrowheads="1"/>
          </p:cNvSpPr>
          <p:nvPr>
            <p:ph type="body" idx="1"/>
          </p:nvPr>
        </p:nvSpPr>
        <p:spPr>
          <a:xfrm>
            <a:off x="681038" y="4721225"/>
            <a:ext cx="5443537" cy="4471988"/>
          </a:xfrm>
          <a:noFill/>
        </p:spPr>
        <p:txBody>
          <a:bodyPr/>
          <a:lstStyle/>
          <a:p>
            <a:pPr eaLnBrk="1" hangingPunct="1"/>
            <a:endParaRPr lang="ja-JP" altLang="en-US"/>
          </a:p>
        </p:txBody>
      </p:sp>
    </p:spTree>
    <p:extLst>
      <p:ext uri="{BB962C8B-B14F-4D97-AF65-F5344CB8AC3E}">
        <p14:creationId xmlns:p14="http://schemas.microsoft.com/office/powerpoint/2010/main" val="173720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defTabSz="931285" eaLnBrk="0" hangingPunct="0">
              <a:defRPr kumimoji="1" sz="1400">
                <a:solidFill>
                  <a:srgbClr val="FF0000"/>
                </a:solidFill>
                <a:latin typeface="Tahoma" pitchFamily="34" charset="0"/>
                <a:ea typeface="ＭＳ Ｐゴシック" pitchFamily="50" charset="-128"/>
              </a:defRPr>
            </a:lvl1pPr>
            <a:lvl2pPr marL="750157" indent="-288522" defTabSz="931285" eaLnBrk="0" hangingPunct="0">
              <a:defRPr kumimoji="1" sz="1400">
                <a:solidFill>
                  <a:srgbClr val="FF0000"/>
                </a:solidFill>
                <a:latin typeface="Tahoma" pitchFamily="34" charset="0"/>
                <a:ea typeface="ＭＳ Ｐゴシック" pitchFamily="50" charset="-128"/>
              </a:defRPr>
            </a:lvl2pPr>
            <a:lvl3pPr marL="1154087" indent="-230817" defTabSz="931285" eaLnBrk="0" hangingPunct="0">
              <a:defRPr kumimoji="1" sz="1400">
                <a:solidFill>
                  <a:srgbClr val="FF0000"/>
                </a:solidFill>
                <a:latin typeface="Tahoma" pitchFamily="34" charset="0"/>
                <a:ea typeface="ＭＳ Ｐゴシック" pitchFamily="50" charset="-128"/>
              </a:defRPr>
            </a:lvl3pPr>
            <a:lvl4pPr marL="1615722" indent="-230817" defTabSz="931285" eaLnBrk="0" hangingPunct="0">
              <a:defRPr kumimoji="1" sz="1400">
                <a:solidFill>
                  <a:srgbClr val="FF0000"/>
                </a:solidFill>
                <a:latin typeface="Tahoma" pitchFamily="34" charset="0"/>
                <a:ea typeface="ＭＳ Ｐゴシック" pitchFamily="50" charset="-128"/>
              </a:defRPr>
            </a:lvl4pPr>
            <a:lvl5pPr marL="2077357" indent="-230817" defTabSz="931285" eaLnBrk="0" hangingPunct="0">
              <a:defRPr kumimoji="1" sz="1400">
                <a:solidFill>
                  <a:srgbClr val="FF0000"/>
                </a:solidFill>
                <a:latin typeface="Tahoma" pitchFamily="34" charset="0"/>
                <a:ea typeface="ＭＳ Ｐゴシック" pitchFamily="50" charset="-128"/>
              </a:defRPr>
            </a:lvl5pPr>
            <a:lvl6pPr marL="2538992" indent="-230817" algn="ctr" defTabSz="931285"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3000626" indent="-230817" algn="ctr" defTabSz="931285"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62261" indent="-230817" algn="ctr" defTabSz="931285"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923896" indent="-230817" algn="ctr" defTabSz="931285"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eaLnBrk="1" hangingPunct="1"/>
            <a:fld id="{D6A8923D-71F1-48F6-94D1-8E341EA34C14}" type="slidenum">
              <a:rPr lang="ja-JP" altLang="en-US" sz="1200">
                <a:solidFill>
                  <a:schemeClr val="tx1"/>
                </a:solidFill>
                <a:latin typeface="Times New Roman" pitchFamily="18" charset="0"/>
              </a:rPr>
              <a:pPr eaLnBrk="1" hangingPunct="1"/>
              <a:t>15</a:t>
            </a:fld>
            <a:endParaRPr lang="en-US" altLang="ja-JP" sz="1200">
              <a:solidFill>
                <a:schemeClr val="tx1"/>
              </a:solidFill>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873516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57263" eaLnBrk="0" hangingPunct="0">
              <a:defRPr sz="1200">
                <a:solidFill>
                  <a:srgbClr val="0066FF"/>
                </a:solidFill>
                <a:latin typeface="Arial" charset="0"/>
                <a:ea typeface="HG丸ｺﾞｼｯｸM-PRO" pitchFamily="50" charset="-128"/>
              </a:defRPr>
            </a:lvl1pPr>
            <a:lvl2pPr marL="742950" indent="-285750" defTabSz="957263" eaLnBrk="0" hangingPunct="0">
              <a:defRPr sz="1200">
                <a:solidFill>
                  <a:srgbClr val="0066FF"/>
                </a:solidFill>
                <a:latin typeface="Arial" charset="0"/>
                <a:ea typeface="HG丸ｺﾞｼｯｸM-PRO" pitchFamily="50" charset="-128"/>
              </a:defRPr>
            </a:lvl2pPr>
            <a:lvl3pPr marL="1143000" indent="-228600" defTabSz="957263" eaLnBrk="0" hangingPunct="0">
              <a:defRPr sz="1200">
                <a:solidFill>
                  <a:srgbClr val="0066FF"/>
                </a:solidFill>
                <a:latin typeface="Arial" charset="0"/>
                <a:ea typeface="HG丸ｺﾞｼｯｸM-PRO" pitchFamily="50" charset="-128"/>
              </a:defRPr>
            </a:lvl3pPr>
            <a:lvl4pPr marL="1600200" indent="-228600" defTabSz="957263" eaLnBrk="0" hangingPunct="0">
              <a:defRPr sz="1200">
                <a:solidFill>
                  <a:srgbClr val="0066FF"/>
                </a:solidFill>
                <a:latin typeface="Arial" charset="0"/>
                <a:ea typeface="HG丸ｺﾞｼｯｸM-PRO" pitchFamily="50" charset="-128"/>
              </a:defRPr>
            </a:lvl4pPr>
            <a:lvl5pPr marL="2057400" indent="-228600" defTabSz="957263" eaLnBrk="0" hangingPunct="0">
              <a:defRPr sz="1200">
                <a:solidFill>
                  <a:srgbClr val="0066FF"/>
                </a:solidFill>
                <a:latin typeface="Arial" charset="0"/>
                <a:ea typeface="HG丸ｺﾞｼｯｸM-PRO" pitchFamily="50" charset="-128"/>
              </a:defRPr>
            </a:lvl5pPr>
            <a:lvl6pPr marL="25146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eaLnBrk="1" hangingPunct="1"/>
            <a:fld id="{714D638A-CAEA-4371-BBAB-DF092C9374E8}" type="slidenum">
              <a:rPr lang="ja-JP" altLang="en-US" sz="1300">
                <a:solidFill>
                  <a:schemeClr val="tx1"/>
                </a:solidFill>
                <a:ea typeface="ＭＳ Ｐゴシック" charset="-128"/>
              </a:rPr>
              <a:pPr eaLnBrk="1" hangingPunct="1"/>
              <a:t>16</a:t>
            </a:fld>
            <a:endParaRPr lang="en-US" altLang="ja-JP" sz="1300">
              <a:solidFill>
                <a:schemeClr val="tx1"/>
              </a:solidFill>
              <a:ea typeface="ＭＳ Ｐゴシック"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3063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57263" eaLnBrk="0" hangingPunct="0">
              <a:defRPr sz="1200">
                <a:solidFill>
                  <a:srgbClr val="0066FF"/>
                </a:solidFill>
                <a:latin typeface="Arial" charset="0"/>
                <a:ea typeface="HG丸ｺﾞｼｯｸM-PRO" pitchFamily="50" charset="-128"/>
              </a:defRPr>
            </a:lvl1pPr>
            <a:lvl2pPr marL="742950" indent="-285750" defTabSz="957263" eaLnBrk="0" hangingPunct="0">
              <a:defRPr sz="1200">
                <a:solidFill>
                  <a:srgbClr val="0066FF"/>
                </a:solidFill>
                <a:latin typeface="Arial" charset="0"/>
                <a:ea typeface="HG丸ｺﾞｼｯｸM-PRO" pitchFamily="50" charset="-128"/>
              </a:defRPr>
            </a:lvl2pPr>
            <a:lvl3pPr marL="1143000" indent="-228600" defTabSz="957263" eaLnBrk="0" hangingPunct="0">
              <a:defRPr sz="1200">
                <a:solidFill>
                  <a:srgbClr val="0066FF"/>
                </a:solidFill>
                <a:latin typeface="Arial" charset="0"/>
                <a:ea typeface="HG丸ｺﾞｼｯｸM-PRO" pitchFamily="50" charset="-128"/>
              </a:defRPr>
            </a:lvl3pPr>
            <a:lvl4pPr marL="1600200" indent="-228600" defTabSz="957263" eaLnBrk="0" hangingPunct="0">
              <a:defRPr sz="1200">
                <a:solidFill>
                  <a:srgbClr val="0066FF"/>
                </a:solidFill>
                <a:latin typeface="Arial" charset="0"/>
                <a:ea typeface="HG丸ｺﾞｼｯｸM-PRO" pitchFamily="50" charset="-128"/>
              </a:defRPr>
            </a:lvl4pPr>
            <a:lvl5pPr marL="2057400" indent="-228600" defTabSz="957263" eaLnBrk="0" hangingPunct="0">
              <a:defRPr sz="1200">
                <a:solidFill>
                  <a:srgbClr val="0066FF"/>
                </a:solidFill>
                <a:latin typeface="Arial" charset="0"/>
                <a:ea typeface="HG丸ｺﾞｼｯｸM-PRO" pitchFamily="50" charset="-128"/>
              </a:defRPr>
            </a:lvl5pPr>
            <a:lvl6pPr marL="25146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defTabSz="957263"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eaLnBrk="1" hangingPunct="1"/>
            <a:fld id="{714D638A-CAEA-4371-BBAB-DF092C9374E8}" type="slidenum">
              <a:rPr lang="ja-JP" altLang="en-US" sz="1300">
                <a:solidFill>
                  <a:schemeClr val="tx1"/>
                </a:solidFill>
                <a:ea typeface="ＭＳ Ｐゴシック" charset="-128"/>
              </a:rPr>
              <a:pPr eaLnBrk="1" hangingPunct="1"/>
              <a:t>17</a:t>
            </a:fld>
            <a:endParaRPr lang="en-US" altLang="ja-JP" sz="1300">
              <a:solidFill>
                <a:schemeClr val="tx1"/>
              </a:solidFill>
              <a:ea typeface="ＭＳ Ｐゴシック"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1653399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57263" eaLnBrk="0" hangingPunct="0">
              <a:defRPr sz="1200">
                <a:solidFill>
                  <a:srgbClr val="484848"/>
                </a:solidFill>
                <a:latin typeface="Arial" charset="0"/>
                <a:ea typeface="HG丸ｺﾞｼｯｸM-PRO" pitchFamily="50" charset="-128"/>
              </a:defRPr>
            </a:lvl1pPr>
            <a:lvl2pPr marL="742950" indent="-285750" defTabSz="957263" eaLnBrk="0" hangingPunct="0">
              <a:defRPr sz="1200">
                <a:solidFill>
                  <a:srgbClr val="484848"/>
                </a:solidFill>
                <a:latin typeface="Arial" charset="0"/>
                <a:ea typeface="HG丸ｺﾞｼｯｸM-PRO" pitchFamily="50" charset="-128"/>
              </a:defRPr>
            </a:lvl2pPr>
            <a:lvl3pPr marL="1143000" indent="-228600" defTabSz="957263" eaLnBrk="0" hangingPunct="0">
              <a:defRPr sz="1200">
                <a:solidFill>
                  <a:srgbClr val="484848"/>
                </a:solidFill>
                <a:latin typeface="Arial" charset="0"/>
                <a:ea typeface="HG丸ｺﾞｼｯｸM-PRO" pitchFamily="50" charset="-128"/>
              </a:defRPr>
            </a:lvl3pPr>
            <a:lvl4pPr marL="1600200" indent="-228600" defTabSz="957263" eaLnBrk="0" hangingPunct="0">
              <a:defRPr sz="1200">
                <a:solidFill>
                  <a:srgbClr val="484848"/>
                </a:solidFill>
                <a:latin typeface="Arial" charset="0"/>
                <a:ea typeface="HG丸ｺﾞｼｯｸM-PRO" pitchFamily="50" charset="-128"/>
              </a:defRPr>
            </a:lvl4pPr>
            <a:lvl5pPr marL="2057400" indent="-228600" defTabSz="957263" eaLnBrk="0" hangingPunct="0">
              <a:defRPr sz="1200">
                <a:solidFill>
                  <a:srgbClr val="484848"/>
                </a:solidFill>
                <a:latin typeface="Arial" charset="0"/>
                <a:ea typeface="HG丸ｺﾞｼｯｸM-PRO" pitchFamily="50" charset="-128"/>
              </a:defRPr>
            </a:lvl5pPr>
            <a:lvl6pPr marL="25146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7258892A-72EE-4E0E-970C-63642359DE19}" type="slidenum">
              <a:rPr lang="ja-JP" altLang="en-US" sz="1300" smtClean="0">
                <a:solidFill>
                  <a:schemeClr val="tx1"/>
                </a:solidFill>
                <a:ea typeface="ＭＳ Ｐゴシック" pitchFamily="50" charset="-128"/>
              </a:rPr>
              <a:pPr eaLnBrk="1" hangingPunct="1"/>
              <a:t>18</a:t>
            </a:fld>
            <a:endParaRPr lang="en-US" altLang="ja-JP" sz="1300">
              <a:solidFill>
                <a:schemeClr val="tx1"/>
              </a:solidFill>
              <a:ea typeface="ＭＳ Ｐゴシック" pitchFamily="50"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3024405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1562" eaLnBrk="0" hangingPunct="0">
              <a:defRPr kumimoji="1" sz="2300">
                <a:solidFill>
                  <a:schemeClr val="tx1"/>
                </a:solidFill>
                <a:latin typeface="Century Gothic" pitchFamily="34" charset="0"/>
                <a:ea typeface="HG丸ｺﾞｼｯｸM-PRO" pitchFamily="50" charset="-128"/>
              </a:defRPr>
            </a:lvl1pPr>
            <a:lvl2pPr marL="717623" indent="-276009" defTabSz="921562" eaLnBrk="0" hangingPunct="0">
              <a:defRPr kumimoji="1" sz="2300">
                <a:solidFill>
                  <a:schemeClr val="tx1"/>
                </a:solidFill>
                <a:latin typeface="Century Gothic" pitchFamily="34" charset="0"/>
                <a:ea typeface="HG丸ｺﾞｼｯｸM-PRO" pitchFamily="50" charset="-128"/>
              </a:defRPr>
            </a:lvl2pPr>
            <a:lvl3pPr marL="1104034" indent="-220807" defTabSz="921562" eaLnBrk="0" hangingPunct="0">
              <a:defRPr kumimoji="1" sz="2300">
                <a:solidFill>
                  <a:schemeClr val="tx1"/>
                </a:solidFill>
                <a:latin typeface="Century Gothic" pitchFamily="34" charset="0"/>
                <a:ea typeface="HG丸ｺﾞｼｯｸM-PRO" pitchFamily="50" charset="-128"/>
              </a:defRPr>
            </a:lvl3pPr>
            <a:lvl4pPr marL="1545647" indent="-220807" defTabSz="921562" eaLnBrk="0" hangingPunct="0">
              <a:defRPr kumimoji="1" sz="2300">
                <a:solidFill>
                  <a:schemeClr val="tx1"/>
                </a:solidFill>
                <a:latin typeface="Century Gothic" pitchFamily="34" charset="0"/>
                <a:ea typeface="HG丸ｺﾞｼｯｸM-PRO" pitchFamily="50" charset="-128"/>
              </a:defRPr>
            </a:lvl4pPr>
            <a:lvl5pPr marL="1987261" indent="-220807" defTabSz="921562" eaLnBrk="0" hangingPunct="0">
              <a:defRPr kumimoji="1" sz="2300">
                <a:solidFill>
                  <a:schemeClr val="tx1"/>
                </a:solidFill>
                <a:latin typeface="Century Gothic" pitchFamily="34" charset="0"/>
                <a:ea typeface="HG丸ｺﾞｼｯｸM-PRO" pitchFamily="50" charset="-128"/>
              </a:defRPr>
            </a:lvl5pPr>
            <a:lvl6pPr marL="2428875"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6pPr>
            <a:lvl7pPr marL="2870489"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7pPr>
            <a:lvl8pPr marL="3312102"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8pPr>
            <a:lvl9pPr marL="3753715"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9pPr>
          </a:lstStyle>
          <a:p>
            <a:pPr eaLnBrk="1" hangingPunct="1"/>
            <a:fld id="{85C042F4-B60D-4379-9D60-5D49D8B595A8}" type="slidenum">
              <a:rPr lang="ja-JP" altLang="en-US" sz="1300">
                <a:latin typeface="Tahoma" pitchFamily="34" charset="0"/>
                <a:ea typeface="ＭＳ Ｐゴシック" pitchFamily="50" charset="-128"/>
              </a:rPr>
              <a:pPr eaLnBrk="1" hangingPunct="1"/>
              <a:t>19</a:t>
            </a:fld>
            <a:endParaRPr lang="en-US" altLang="ja-JP" sz="1300" dirty="0">
              <a:latin typeface="Tahoma" pitchFamily="34" charset="0"/>
              <a:ea typeface="ＭＳ Ｐゴシック" pitchFamily="50"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59771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2</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835105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1562" eaLnBrk="0" hangingPunct="0">
              <a:defRPr kumimoji="1" sz="2300">
                <a:solidFill>
                  <a:schemeClr val="tx1"/>
                </a:solidFill>
                <a:latin typeface="Century Gothic" pitchFamily="34" charset="0"/>
                <a:ea typeface="HG丸ｺﾞｼｯｸM-PRO" pitchFamily="50" charset="-128"/>
              </a:defRPr>
            </a:lvl1pPr>
            <a:lvl2pPr marL="717623" indent="-276009" defTabSz="921562" eaLnBrk="0" hangingPunct="0">
              <a:defRPr kumimoji="1" sz="2300">
                <a:solidFill>
                  <a:schemeClr val="tx1"/>
                </a:solidFill>
                <a:latin typeface="Century Gothic" pitchFamily="34" charset="0"/>
                <a:ea typeface="HG丸ｺﾞｼｯｸM-PRO" pitchFamily="50" charset="-128"/>
              </a:defRPr>
            </a:lvl2pPr>
            <a:lvl3pPr marL="1104034" indent="-220807" defTabSz="921562" eaLnBrk="0" hangingPunct="0">
              <a:defRPr kumimoji="1" sz="2300">
                <a:solidFill>
                  <a:schemeClr val="tx1"/>
                </a:solidFill>
                <a:latin typeface="Century Gothic" pitchFamily="34" charset="0"/>
                <a:ea typeface="HG丸ｺﾞｼｯｸM-PRO" pitchFamily="50" charset="-128"/>
              </a:defRPr>
            </a:lvl3pPr>
            <a:lvl4pPr marL="1545647" indent="-220807" defTabSz="921562" eaLnBrk="0" hangingPunct="0">
              <a:defRPr kumimoji="1" sz="2300">
                <a:solidFill>
                  <a:schemeClr val="tx1"/>
                </a:solidFill>
                <a:latin typeface="Century Gothic" pitchFamily="34" charset="0"/>
                <a:ea typeface="HG丸ｺﾞｼｯｸM-PRO" pitchFamily="50" charset="-128"/>
              </a:defRPr>
            </a:lvl4pPr>
            <a:lvl5pPr marL="1987261" indent="-220807" defTabSz="921562" eaLnBrk="0" hangingPunct="0">
              <a:defRPr kumimoji="1" sz="2300">
                <a:solidFill>
                  <a:schemeClr val="tx1"/>
                </a:solidFill>
                <a:latin typeface="Century Gothic" pitchFamily="34" charset="0"/>
                <a:ea typeface="HG丸ｺﾞｼｯｸM-PRO" pitchFamily="50" charset="-128"/>
              </a:defRPr>
            </a:lvl5pPr>
            <a:lvl6pPr marL="2428875"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6pPr>
            <a:lvl7pPr marL="2870489"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7pPr>
            <a:lvl8pPr marL="3312102"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8pPr>
            <a:lvl9pPr marL="3753715"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9pPr>
          </a:lstStyle>
          <a:p>
            <a:pPr eaLnBrk="1" hangingPunct="1"/>
            <a:fld id="{85C042F4-B60D-4379-9D60-5D49D8B595A8}" type="slidenum">
              <a:rPr lang="ja-JP" altLang="en-US" sz="1300">
                <a:latin typeface="Tahoma" pitchFamily="34" charset="0"/>
                <a:ea typeface="ＭＳ Ｐゴシック" pitchFamily="50" charset="-128"/>
              </a:rPr>
              <a:pPr eaLnBrk="1" hangingPunct="1"/>
              <a:t>20</a:t>
            </a:fld>
            <a:endParaRPr lang="en-US" altLang="ja-JP" sz="1300" dirty="0">
              <a:latin typeface="Tahoma" pitchFamily="34" charset="0"/>
              <a:ea typeface="ＭＳ Ｐゴシック" pitchFamily="50"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268318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1562" eaLnBrk="0" hangingPunct="0">
              <a:defRPr kumimoji="1" sz="2300">
                <a:solidFill>
                  <a:schemeClr val="tx1"/>
                </a:solidFill>
                <a:latin typeface="Century Gothic" pitchFamily="34" charset="0"/>
                <a:ea typeface="HG丸ｺﾞｼｯｸM-PRO" pitchFamily="50" charset="-128"/>
              </a:defRPr>
            </a:lvl1pPr>
            <a:lvl2pPr marL="717623" indent="-276009" defTabSz="921562" eaLnBrk="0" hangingPunct="0">
              <a:defRPr kumimoji="1" sz="2300">
                <a:solidFill>
                  <a:schemeClr val="tx1"/>
                </a:solidFill>
                <a:latin typeface="Century Gothic" pitchFamily="34" charset="0"/>
                <a:ea typeface="HG丸ｺﾞｼｯｸM-PRO" pitchFamily="50" charset="-128"/>
              </a:defRPr>
            </a:lvl2pPr>
            <a:lvl3pPr marL="1104034" indent="-220807" defTabSz="921562" eaLnBrk="0" hangingPunct="0">
              <a:defRPr kumimoji="1" sz="2300">
                <a:solidFill>
                  <a:schemeClr val="tx1"/>
                </a:solidFill>
                <a:latin typeface="Century Gothic" pitchFamily="34" charset="0"/>
                <a:ea typeface="HG丸ｺﾞｼｯｸM-PRO" pitchFamily="50" charset="-128"/>
              </a:defRPr>
            </a:lvl3pPr>
            <a:lvl4pPr marL="1545647" indent="-220807" defTabSz="921562" eaLnBrk="0" hangingPunct="0">
              <a:defRPr kumimoji="1" sz="2300">
                <a:solidFill>
                  <a:schemeClr val="tx1"/>
                </a:solidFill>
                <a:latin typeface="Century Gothic" pitchFamily="34" charset="0"/>
                <a:ea typeface="HG丸ｺﾞｼｯｸM-PRO" pitchFamily="50" charset="-128"/>
              </a:defRPr>
            </a:lvl4pPr>
            <a:lvl5pPr marL="1987261" indent="-220807" defTabSz="921562" eaLnBrk="0" hangingPunct="0">
              <a:defRPr kumimoji="1" sz="2300">
                <a:solidFill>
                  <a:schemeClr val="tx1"/>
                </a:solidFill>
                <a:latin typeface="Century Gothic" pitchFamily="34" charset="0"/>
                <a:ea typeface="HG丸ｺﾞｼｯｸM-PRO" pitchFamily="50" charset="-128"/>
              </a:defRPr>
            </a:lvl5pPr>
            <a:lvl6pPr marL="2428875"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6pPr>
            <a:lvl7pPr marL="2870489"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7pPr>
            <a:lvl8pPr marL="3312102"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8pPr>
            <a:lvl9pPr marL="3753715"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9pPr>
          </a:lstStyle>
          <a:p>
            <a:pPr eaLnBrk="1" hangingPunct="1"/>
            <a:fld id="{8AB7F2D2-F8AD-4D81-8D0A-8198591822E7}" type="slidenum">
              <a:rPr lang="ja-JP" altLang="en-US" sz="1300">
                <a:latin typeface="Tahoma" pitchFamily="34" charset="0"/>
                <a:ea typeface="ＭＳ Ｐゴシック" pitchFamily="50" charset="-128"/>
              </a:rPr>
              <a:pPr eaLnBrk="1" hangingPunct="1"/>
              <a:t>21</a:t>
            </a:fld>
            <a:endParaRPr lang="en-US" altLang="ja-JP" sz="1300">
              <a:latin typeface="Tahoma" pitchFamily="34" charset="0"/>
              <a:ea typeface="ＭＳ Ｐゴシック" pitchFamily="50"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736823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21562" eaLnBrk="0" hangingPunct="0">
              <a:defRPr kumimoji="1" sz="2300">
                <a:solidFill>
                  <a:schemeClr val="tx1"/>
                </a:solidFill>
                <a:latin typeface="Century Gothic" pitchFamily="34" charset="0"/>
                <a:ea typeface="HG丸ｺﾞｼｯｸM-PRO" pitchFamily="50" charset="-128"/>
              </a:defRPr>
            </a:lvl1pPr>
            <a:lvl2pPr marL="717623" indent="-276009" defTabSz="921562" eaLnBrk="0" hangingPunct="0">
              <a:defRPr kumimoji="1" sz="2300">
                <a:solidFill>
                  <a:schemeClr val="tx1"/>
                </a:solidFill>
                <a:latin typeface="Century Gothic" pitchFamily="34" charset="0"/>
                <a:ea typeface="HG丸ｺﾞｼｯｸM-PRO" pitchFamily="50" charset="-128"/>
              </a:defRPr>
            </a:lvl2pPr>
            <a:lvl3pPr marL="1104034" indent="-220807" defTabSz="921562" eaLnBrk="0" hangingPunct="0">
              <a:defRPr kumimoji="1" sz="2300">
                <a:solidFill>
                  <a:schemeClr val="tx1"/>
                </a:solidFill>
                <a:latin typeface="Century Gothic" pitchFamily="34" charset="0"/>
                <a:ea typeface="HG丸ｺﾞｼｯｸM-PRO" pitchFamily="50" charset="-128"/>
              </a:defRPr>
            </a:lvl3pPr>
            <a:lvl4pPr marL="1545647" indent="-220807" defTabSz="921562" eaLnBrk="0" hangingPunct="0">
              <a:defRPr kumimoji="1" sz="2300">
                <a:solidFill>
                  <a:schemeClr val="tx1"/>
                </a:solidFill>
                <a:latin typeface="Century Gothic" pitchFamily="34" charset="0"/>
                <a:ea typeface="HG丸ｺﾞｼｯｸM-PRO" pitchFamily="50" charset="-128"/>
              </a:defRPr>
            </a:lvl4pPr>
            <a:lvl5pPr marL="1987261" indent="-220807" defTabSz="921562" eaLnBrk="0" hangingPunct="0">
              <a:defRPr kumimoji="1" sz="2300">
                <a:solidFill>
                  <a:schemeClr val="tx1"/>
                </a:solidFill>
                <a:latin typeface="Century Gothic" pitchFamily="34" charset="0"/>
                <a:ea typeface="HG丸ｺﾞｼｯｸM-PRO" pitchFamily="50" charset="-128"/>
              </a:defRPr>
            </a:lvl5pPr>
            <a:lvl6pPr marL="2428875"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6pPr>
            <a:lvl7pPr marL="2870489"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7pPr>
            <a:lvl8pPr marL="3312102"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8pPr>
            <a:lvl9pPr marL="3753715" indent="-220807" defTabSz="921562" eaLnBrk="0" fontAlgn="base" hangingPunct="0">
              <a:spcBef>
                <a:spcPct val="0"/>
              </a:spcBef>
              <a:spcAft>
                <a:spcPct val="0"/>
              </a:spcAft>
              <a:defRPr kumimoji="1" sz="2300">
                <a:solidFill>
                  <a:schemeClr val="tx1"/>
                </a:solidFill>
                <a:latin typeface="Century Gothic" pitchFamily="34" charset="0"/>
                <a:ea typeface="HG丸ｺﾞｼｯｸM-PRO" pitchFamily="50" charset="-128"/>
              </a:defRPr>
            </a:lvl9pPr>
          </a:lstStyle>
          <a:p>
            <a:pPr eaLnBrk="1" hangingPunct="1"/>
            <a:fld id="{06E777D2-E587-44BF-8FE3-1FF5925AA05E}" type="slidenum">
              <a:rPr lang="ja-JP" altLang="en-US" sz="1300">
                <a:latin typeface="Tahoma" pitchFamily="34" charset="0"/>
                <a:ea typeface="ＭＳ Ｐゴシック" pitchFamily="50" charset="-128"/>
              </a:rPr>
              <a:pPr eaLnBrk="1" hangingPunct="1"/>
              <a:t>22</a:t>
            </a:fld>
            <a:endParaRPr lang="en-US" altLang="ja-JP" sz="1300">
              <a:latin typeface="Tahoma" pitchFamily="34" charset="0"/>
              <a:ea typeface="ＭＳ Ｐゴシック" pitchFamily="50"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72016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0750" eaLnBrk="0" hangingPunct="0">
              <a:defRPr sz="1200">
                <a:solidFill>
                  <a:srgbClr val="484848"/>
                </a:solidFill>
                <a:latin typeface="Arial" charset="0"/>
                <a:ea typeface="HG丸ｺﾞｼｯｸM-PRO" pitchFamily="50" charset="-128"/>
              </a:defRPr>
            </a:lvl1pPr>
            <a:lvl2pPr marL="742950" indent="-285750" defTabSz="920750" eaLnBrk="0" hangingPunct="0">
              <a:defRPr sz="1200">
                <a:solidFill>
                  <a:srgbClr val="484848"/>
                </a:solidFill>
                <a:latin typeface="Arial" charset="0"/>
                <a:ea typeface="HG丸ｺﾞｼｯｸM-PRO" pitchFamily="50" charset="-128"/>
              </a:defRPr>
            </a:lvl2pPr>
            <a:lvl3pPr marL="1143000" indent="-228600" defTabSz="920750" eaLnBrk="0" hangingPunct="0">
              <a:defRPr sz="1200">
                <a:solidFill>
                  <a:srgbClr val="484848"/>
                </a:solidFill>
                <a:latin typeface="Arial" charset="0"/>
                <a:ea typeface="HG丸ｺﾞｼｯｸM-PRO" pitchFamily="50" charset="-128"/>
              </a:defRPr>
            </a:lvl3pPr>
            <a:lvl4pPr marL="1600200" indent="-228600" defTabSz="920750" eaLnBrk="0" hangingPunct="0">
              <a:defRPr sz="1200">
                <a:solidFill>
                  <a:srgbClr val="484848"/>
                </a:solidFill>
                <a:latin typeface="Arial" charset="0"/>
                <a:ea typeface="HG丸ｺﾞｼｯｸM-PRO" pitchFamily="50" charset="-128"/>
              </a:defRPr>
            </a:lvl4pPr>
            <a:lvl5pPr marL="2057400" indent="-228600" defTabSz="920750" eaLnBrk="0" hangingPunct="0">
              <a:defRPr sz="1200">
                <a:solidFill>
                  <a:srgbClr val="484848"/>
                </a:solidFill>
                <a:latin typeface="Arial" charset="0"/>
                <a:ea typeface="HG丸ｺﾞｼｯｸM-PRO" pitchFamily="50" charset="-128"/>
              </a:defRPr>
            </a:lvl5pPr>
            <a:lvl6pPr marL="25146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C97B2B3F-704C-4CC6-A8E6-D5C7EC063319}" type="slidenum">
              <a:rPr kumimoji="1" lang="ja-JP" altLang="en-US" sz="1300" smtClean="0">
                <a:solidFill>
                  <a:schemeClr val="tx1"/>
                </a:solidFill>
                <a:latin typeface="Tahoma" pitchFamily="34" charset="0"/>
                <a:ea typeface="ＭＳ Ｐゴシック" pitchFamily="50" charset="-128"/>
              </a:rPr>
              <a:pPr eaLnBrk="1" hangingPunct="1"/>
              <a:t>23</a:t>
            </a:fld>
            <a:endParaRPr kumimoji="1" lang="en-US" altLang="ja-JP" sz="1300">
              <a:solidFill>
                <a:schemeClr val="tx1"/>
              </a:solidFill>
              <a:latin typeface="Tahoma" pitchFamily="34" charset="0"/>
              <a:ea typeface="ＭＳ Ｐゴシック" pitchFamily="50" charset="-128"/>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1990984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0750" eaLnBrk="0" hangingPunct="0">
              <a:defRPr sz="1200">
                <a:solidFill>
                  <a:srgbClr val="484848"/>
                </a:solidFill>
                <a:latin typeface="Arial" charset="0"/>
                <a:ea typeface="HG丸ｺﾞｼｯｸM-PRO" pitchFamily="50" charset="-128"/>
              </a:defRPr>
            </a:lvl1pPr>
            <a:lvl2pPr marL="742950" indent="-285750" defTabSz="920750" eaLnBrk="0" hangingPunct="0">
              <a:defRPr sz="1200">
                <a:solidFill>
                  <a:srgbClr val="484848"/>
                </a:solidFill>
                <a:latin typeface="Arial" charset="0"/>
                <a:ea typeface="HG丸ｺﾞｼｯｸM-PRO" pitchFamily="50" charset="-128"/>
              </a:defRPr>
            </a:lvl2pPr>
            <a:lvl3pPr marL="1143000" indent="-228600" defTabSz="920750" eaLnBrk="0" hangingPunct="0">
              <a:defRPr sz="1200">
                <a:solidFill>
                  <a:srgbClr val="484848"/>
                </a:solidFill>
                <a:latin typeface="Arial" charset="0"/>
                <a:ea typeface="HG丸ｺﾞｼｯｸM-PRO" pitchFamily="50" charset="-128"/>
              </a:defRPr>
            </a:lvl3pPr>
            <a:lvl4pPr marL="1600200" indent="-228600" defTabSz="920750" eaLnBrk="0" hangingPunct="0">
              <a:defRPr sz="1200">
                <a:solidFill>
                  <a:srgbClr val="484848"/>
                </a:solidFill>
                <a:latin typeface="Arial" charset="0"/>
                <a:ea typeface="HG丸ｺﾞｼｯｸM-PRO" pitchFamily="50" charset="-128"/>
              </a:defRPr>
            </a:lvl4pPr>
            <a:lvl5pPr marL="2057400" indent="-228600" defTabSz="920750" eaLnBrk="0" hangingPunct="0">
              <a:defRPr sz="1200">
                <a:solidFill>
                  <a:srgbClr val="484848"/>
                </a:solidFill>
                <a:latin typeface="Arial" charset="0"/>
                <a:ea typeface="HG丸ｺﾞｼｯｸM-PRO" pitchFamily="50" charset="-128"/>
              </a:defRPr>
            </a:lvl5pPr>
            <a:lvl6pPr marL="25146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C97B2B3F-704C-4CC6-A8E6-D5C7EC063319}" type="slidenum">
              <a:rPr kumimoji="1" lang="ja-JP" altLang="en-US" sz="1300" smtClean="0">
                <a:solidFill>
                  <a:schemeClr val="tx1"/>
                </a:solidFill>
                <a:latin typeface="Tahoma" pitchFamily="34" charset="0"/>
                <a:ea typeface="ＭＳ Ｐゴシック" pitchFamily="50" charset="-128"/>
              </a:rPr>
              <a:pPr eaLnBrk="1" hangingPunct="1"/>
              <a:t>24</a:t>
            </a:fld>
            <a:endParaRPr kumimoji="1" lang="en-US" altLang="ja-JP" sz="1300">
              <a:solidFill>
                <a:schemeClr val="tx1"/>
              </a:solidFill>
              <a:latin typeface="Tahoma" pitchFamily="34" charset="0"/>
              <a:ea typeface="ＭＳ Ｐゴシック" pitchFamily="50" charset="-128"/>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760896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0750" eaLnBrk="0" hangingPunct="0">
              <a:defRPr sz="1200">
                <a:solidFill>
                  <a:srgbClr val="484848"/>
                </a:solidFill>
                <a:latin typeface="Arial" charset="0"/>
                <a:ea typeface="HG丸ｺﾞｼｯｸM-PRO" pitchFamily="50" charset="-128"/>
              </a:defRPr>
            </a:lvl1pPr>
            <a:lvl2pPr marL="742950" indent="-285750" defTabSz="920750" eaLnBrk="0" hangingPunct="0">
              <a:defRPr sz="1200">
                <a:solidFill>
                  <a:srgbClr val="484848"/>
                </a:solidFill>
                <a:latin typeface="Arial" charset="0"/>
                <a:ea typeface="HG丸ｺﾞｼｯｸM-PRO" pitchFamily="50" charset="-128"/>
              </a:defRPr>
            </a:lvl2pPr>
            <a:lvl3pPr marL="1143000" indent="-228600" defTabSz="920750" eaLnBrk="0" hangingPunct="0">
              <a:defRPr sz="1200">
                <a:solidFill>
                  <a:srgbClr val="484848"/>
                </a:solidFill>
                <a:latin typeface="Arial" charset="0"/>
                <a:ea typeface="HG丸ｺﾞｼｯｸM-PRO" pitchFamily="50" charset="-128"/>
              </a:defRPr>
            </a:lvl3pPr>
            <a:lvl4pPr marL="1600200" indent="-228600" defTabSz="920750" eaLnBrk="0" hangingPunct="0">
              <a:defRPr sz="1200">
                <a:solidFill>
                  <a:srgbClr val="484848"/>
                </a:solidFill>
                <a:latin typeface="Arial" charset="0"/>
                <a:ea typeface="HG丸ｺﾞｼｯｸM-PRO" pitchFamily="50" charset="-128"/>
              </a:defRPr>
            </a:lvl4pPr>
            <a:lvl5pPr marL="2057400" indent="-228600" defTabSz="920750" eaLnBrk="0" hangingPunct="0">
              <a:defRPr sz="1200">
                <a:solidFill>
                  <a:srgbClr val="484848"/>
                </a:solidFill>
                <a:latin typeface="Arial" charset="0"/>
                <a:ea typeface="HG丸ｺﾞｼｯｸM-PRO" pitchFamily="50" charset="-128"/>
              </a:defRPr>
            </a:lvl5pPr>
            <a:lvl6pPr marL="25146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642BB5EB-9393-4C55-BE37-C871DE2EC8DE}" type="slidenum">
              <a:rPr kumimoji="1" lang="ja-JP" altLang="en-US" sz="1300" smtClean="0">
                <a:solidFill>
                  <a:schemeClr val="tx1"/>
                </a:solidFill>
                <a:latin typeface="Tahoma" pitchFamily="34" charset="0"/>
                <a:ea typeface="ＭＳ Ｐゴシック" pitchFamily="50" charset="-128"/>
              </a:rPr>
              <a:pPr eaLnBrk="1" hangingPunct="1"/>
              <a:t>25</a:t>
            </a:fld>
            <a:endParaRPr kumimoji="1" lang="en-US" altLang="ja-JP" sz="1300">
              <a:solidFill>
                <a:schemeClr val="tx1"/>
              </a:solidFill>
              <a:latin typeface="Tahoma" pitchFamily="34" charset="0"/>
              <a:ea typeface="ＭＳ Ｐゴシック" pitchFamily="50"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4142854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20750" eaLnBrk="0" hangingPunct="0">
              <a:defRPr sz="1200">
                <a:solidFill>
                  <a:srgbClr val="484848"/>
                </a:solidFill>
                <a:latin typeface="Arial" charset="0"/>
                <a:ea typeface="HG丸ｺﾞｼｯｸM-PRO" pitchFamily="50" charset="-128"/>
              </a:defRPr>
            </a:lvl1pPr>
            <a:lvl2pPr marL="742950" indent="-285750" defTabSz="920750" eaLnBrk="0" hangingPunct="0">
              <a:defRPr sz="1200">
                <a:solidFill>
                  <a:srgbClr val="484848"/>
                </a:solidFill>
                <a:latin typeface="Arial" charset="0"/>
                <a:ea typeface="HG丸ｺﾞｼｯｸM-PRO" pitchFamily="50" charset="-128"/>
              </a:defRPr>
            </a:lvl2pPr>
            <a:lvl3pPr marL="1143000" indent="-228600" defTabSz="920750" eaLnBrk="0" hangingPunct="0">
              <a:defRPr sz="1200">
                <a:solidFill>
                  <a:srgbClr val="484848"/>
                </a:solidFill>
                <a:latin typeface="Arial" charset="0"/>
                <a:ea typeface="HG丸ｺﾞｼｯｸM-PRO" pitchFamily="50" charset="-128"/>
              </a:defRPr>
            </a:lvl3pPr>
            <a:lvl4pPr marL="1600200" indent="-228600" defTabSz="920750" eaLnBrk="0" hangingPunct="0">
              <a:defRPr sz="1200">
                <a:solidFill>
                  <a:srgbClr val="484848"/>
                </a:solidFill>
                <a:latin typeface="Arial" charset="0"/>
                <a:ea typeface="HG丸ｺﾞｼｯｸM-PRO" pitchFamily="50" charset="-128"/>
              </a:defRPr>
            </a:lvl4pPr>
            <a:lvl5pPr marL="2057400" indent="-228600" defTabSz="920750" eaLnBrk="0" hangingPunct="0">
              <a:defRPr sz="1200">
                <a:solidFill>
                  <a:srgbClr val="484848"/>
                </a:solidFill>
                <a:latin typeface="Arial" charset="0"/>
                <a:ea typeface="HG丸ｺﾞｼｯｸM-PRO" pitchFamily="50" charset="-128"/>
              </a:defRPr>
            </a:lvl5pPr>
            <a:lvl6pPr marL="25146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D339C117-D8AA-4408-8CF3-D809D87EBF25}" type="slidenum">
              <a:rPr kumimoji="1" lang="ja-JP" altLang="en-US" sz="1300" smtClean="0">
                <a:solidFill>
                  <a:schemeClr val="tx1"/>
                </a:solidFill>
                <a:latin typeface="Tahoma" pitchFamily="34" charset="0"/>
                <a:ea typeface="ＭＳ Ｐゴシック" pitchFamily="50" charset="-128"/>
              </a:rPr>
              <a:pPr eaLnBrk="1" hangingPunct="1"/>
              <a:t>26</a:t>
            </a:fld>
            <a:endParaRPr kumimoji="1" lang="en-US" altLang="ja-JP" sz="1300">
              <a:solidFill>
                <a:schemeClr val="tx1"/>
              </a:solidFill>
              <a:latin typeface="Tahoma" pitchFamily="34" charset="0"/>
              <a:ea typeface="ＭＳ Ｐゴシック" pitchFamily="50"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267348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0750" eaLnBrk="0" hangingPunct="0">
              <a:defRPr sz="1200">
                <a:solidFill>
                  <a:srgbClr val="484848"/>
                </a:solidFill>
                <a:latin typeface="Arial" charset="0"/>
                <a:ea typeface="HG丸ｺﾞｼｯｸM-PRO" pitchFamily="50" charset="-128"/>
              </a:defRPr>
            </a:lvl1pPr>
            <a:lvl2pPr marL="742950" indent="-285750" defTabSz="920750" eaLnBrk="0" hangingPunct="0">
              <a:defRPr sz="1200">
                <a:solidFill>
                  <a:srgbClr val="484848"/>
                </a:solidFill>
                <a:latin typeface="Arial" charset="0"/>
                <a:ea typeface="HG丸ｺﾞｼｯｸM-PRO" pitchFamily="50" charset="-128"/>
              </a:defRPr>
            </a:lvl2pPr>
            <a:lvl3pPr marL="1143000" indent="-228600" defTabSz="920750" eaLnBrk="0" hangingPunct="0">
              <a:defRPr sz="1200">
                <a:solidFill>
                  <a:srgbClr val="484848"/>
                </a:solidFill>
                <a:latin typeface="Arial" charset="0"/>
                <a:ea typeface="HG丸ｺﾞｼｯｸM-PRO" pitchFamily="50" charset="-128"/>
              </a:defRPr>
            </a:lvl3pPr>
            <a:lvl4pPr marL="1600200" indent="-228600" defTabSz="920750" eaLnBrk="0" hangingPunct="0">
              <a:defRPr sz="1200">
                <a:solidFill>
                  <a:srgbClr val="484848"/>
                </a:solidFill>
                <a:latin typeface="Arial" charset="0"/>
                <a:ea typeface="HG丸ｺﾞｼｯｸM-PRO" pitchFamily="50" charset="-128"/>
              </a:defRPr>
            </a:lvl4pPr>
            <a:lvl5pPr marL="2057400" indent="-228600" defTabSz="920750" eaLnBrk="0" hangingPunct="0">
              <a:defRPr sz="1200">
                <a:solidFill>
                  <a:srgbClr val="484848"/>
                </a:solidFill>
                <a:latin typeface="Arial" charset="0"/>
                <a:ea typeface="HG丸ｺﾞｼｯｸM-PRO" pitchFamily="50" charset="-128"/>
              </a:defRPr>
            </a:lvl5pPr>
            <a:lvl6pPr marL="25146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0ED153E0-862F-4AAB-B631-A73F73124919}" type="slidenum">
              <a:rPr kumimoji="1" lang="ja-JP" altLang="en-US" sz="1300" smtClean="0">
                <a:solidFill>
                  <a:schemeClr val="tx1"/>
                </a:solidFill>
                <a:latin typeface="Tahoma" pitchFamily="34" charset="0"/>
                <a:ea typeface="ＭＳ Ｐゴシック" pitchFamily="50" charset="-128"/>
              </a:rPr>
              <a:pPr eaLnBrk="1" hangingPunct="1"/>
              <a:t>27</a:t>
            </a:fld>
            <a:endParaRPr kumimoji="1" lang="en-US" altLang="ja-JP" sz="1300">
              <a:solidFill>
                <a:schemeClr val="tx1"/>
              </a:solidFill>
              <a:latin typeface="Tahoma" pitchFamily="34" charset="0"/>
              <a:ea typeface="ＭＳ Ｐゴシック" pitchFamily="50"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321442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0750" eaLnBrk="0" hangingPunct="0">
              <a:defRPr sz="1200">
                <a:solidFill>
                  <a:srgbClr val="484848"/>
                </a:solidFill>
                <a:latin typeface="Arial" charset="0"/>
                <a:ea typeface="HG丸ｺﾞｼｯｸM-PRO" pitchFamily="50" charset="-128"/>
              </a:defRPr>
            </a:lvl1pPr>
            <a:lvl2pPr marL="742950" indent="-285750" defTabSz="920750" eaLnBrk="0" hangingPunct="0">
              <a:defRPr sz="1200">
                <a:solidFill>
                  <a:srgbClr val="484848"/>
                </a:solidFill>
                <a:latin typeface="Arial" charset="0"/>
                <a:ea typeface="HG丸ｺﾞｼｯｸM-PRO" pitchFamily="50" charset="-128"/>
              </a:defRPr>
            </a:lvl2pPr>
            <a:lvl3pPr marL="1143000" indent="-228600" defTabSz="920750" eaLnBrk="0" hangingPunct="0">
              <a:defRPr sz="1200">
                <a:solidFill>
                  <a:srgbClr val="484848"/>
                </a:solidFill>
                <a:latin typeface="Arial" charset="0"/>
                <a:ea typeface="HG丸ｺﾞｼｯｸM-PRO" pitchFamily="50" charset="-128"/>
              </a:defRPr>
            </a:lvl3pPr>
            <a:lvl4pPr marL="1600200" indent="-228600" defTabSz="920750" eaLnBrk="0" hangingPunct="0">
              <a:defRPr sz="1200">
                <a:solidFill>
                  <a:srgbClr val="484848"/>
                </a:solidFill>
                <a:latin typeface="Arial" charset="0"/>
                <a:ea typeface="HG丸ｺﾞｼｯｸM-PRO" pitchFamily="50" charset="-128"/>
              </a:defRPr>
            </a:lvl4pPr>
            <a:lvl5pPr marL="2057400" indent="-228600" defTabSz="920750" eaLnBrk="0" hangingPunct="0">
              <a:defRPr sz="1200">
                <a:solidFill>
                  <a:srgbClr val="484848"/>
                </a:solidFill>
                <a:latin typeface="Arial" charset="0"/>
                <a:ea typeface="HG丸ｺﾞｼｯｸM-PRO" pitchFamily="50" charset="-128"/>
              </a:defRPr>
            </a:lvl5pPr>
            <a:lvl6pPr marL="25146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0CE6B502-866C-45F7-81C7-2DC0BCEA62C4}" type="slidenum">
              <a:rPr kumimoji="1" lang="ja-JP" altLang="en-US" sz="1300" smtClean="0">
                <a:solidFill>
                  <a:schemeClr val="tx1"/>
                </a:solidFill>
                <a:latin typeface="Tahoma" pitchFamily="34" charset="0"/>
                <a:ea typeface="ＭＳ Ｐゴシック" pitchFamily="50" charset="-128"/>
              </a:rPr>
              <a:pPr eaLnBrk="1" hangingPunct="1"/>
              <a:t>28</a:t>
            </a:fld>
            <a:endParaRPr kumimoji="1" lang="en-US" altLang="ja-JP" sz="1300">
              <a:solidFill>
                <a:schemeClr val="tx1"/>
              </a:solidFill>
              <a:latin typeface="Tahoma" pitchFamily="34" charset="0"/>
              <a:ea typeface="ＭＳ Ｐゴシック" pitchFamily="50"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4274590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0750" eaLnBrk="0" hangingPunct="0">
              <a:defRPr sz="1200">
                <a:solidFill>
                  <a:srgbClr val="484848"/>
                </a:solidFill>
                <a:latin typeface="Arial" charset="0"/>
                <a:ea typeface="HG丸ｺﾞｼｯｸM-PRO" pitchFamily="50" charset="-128"/>
              </a:defRPr>
            </a:lvl1pPr>
            <a:lvl2pPr marL="742950" indent="-285750" defTabSz="920750" eaLnBrk="0" hangingPunct="0">
              <a:defRPr sz="1200">
                <a:solidFill>
                  <a:srgbClr val="484848"/>
                </a:solidFill>
                <a:latin typeface="Arial" charset="0"/>
                <a:ea typeface="HG丸ｺﾞｼｯｸM-PRO" pitchFamily="50" charset="-128"/>
              </a:defRPr>
            </a:lvl2pPr>
            <a:lvl3pPr marL="1143000" indent="-228600" defTabSz="920750" eaLnBrk="0" hangingPunct="0">
              <a:defRPr sz="1200">
                <a:solidFill>
                  <a:srgbClr val="484848"/>
                </a:solidFill>
                <a:latin typeface="Arial" charset="0"/>
                <a:ea typeface="HG丸ｺﾞｼｯｸM-PRO" pitchFamily="50" charset="-128"/>
              </a:defRPr>
            </a:lvl3pPr>
            <a:lvl4pPr marL="1600200" indent="-228600" defTabSz="920750" eaLnBrk="0" hangingPunct="0">
              <a:defRPr sz="1200">
                <a:solidFill>
                  <a:srgbClr val="484848"/>
                </a:solidFill>
                <a:latin typeface="Arial" charset="0"/>
                <a:ea typeface="HG丸ｺﾞｼｯｸM-PRO" pitchFamily="50" charset="-128"/>
              </a:defRPr>
            </a:lvl4pPr>
            <a:lvl5pPr marL="2057400" indent="-228600" defTabSz="920750" eaLnBrk="0" hangingPunct="0">
              <a:defRPr sz="1200">
                <a:solidFill>
                  <a:srgbClr val="484848"/>
                </a:solidFill>
                <a:latin typeface="Arial" charset="0"/>
                <a:ea typeface="HG丸ｺﾞｼｯｸM-PRO" pitchFamily="50" charset="-128"/>
              </a:defRPr>
            </a:lvl5pPr>
            <a:lvl6pPr marL="25146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D8AC428B-A9D8-49F3-AF71-D687ECEFE3B3}" type="slidenum">
              <a:rPr kumimoji="1" lang="ja-JP" altLang="en-US" sz="1300" smtClean="0">
                <a:solidFill>
                  <a:schemeClr val="tx1"/>
                </a:solidFill>
                <a:latin typeface="Tahoma" pitchFamily="34" charset="0"/>
                <a:ea typeface="ＭＳ Ｐゴシック" pitchFamily="50" charset="-128"/>
              </a:rPr>
              <a:pPr eaLnBrk="1" hangingPunct="1"/>
              <a:t>29</a:t>
            </a:fld>
            <a:endParaRPr kumimoji="1" lang="en-US" altLang="ja-JP" sz="1300">
              <a:solidFill>
                <a:schemeClr val="tx1"/>
              </a:solidFill>
              <a:latin typeface="Tahoma" pitchFamily="34" charset="0"/>
              <a:ea typeface="ＭＳ Ｐゴシック" pitchFamily="50"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300979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3</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922534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20750" eaLnBrk="0" hangingPunct="0">
              <a:defRPr sz="1200">
                <a:solidFill>
                  <a:srgbClr val="484848"/>
                </a:solidFill>
                <a:latin typeface="Arial" charset="0"/>
                <a:ea typeface="HG丸ｺﾞｼｯｸM-PRO" pitchFamily="50" charset="-128"/>
              </a:defRPr>
            </a:lvl1pPr>
            <a:lvl2pPr marL="742950" indent="-285750" defTabSz="920750" eaLnBrk="0" hangingPunct="0">
              <a:defRPr sz="1200">
                <a:solidFill>
                  <a:srgbClr val="484848"/>
                </a:solidFill>
                <a:latin typeface="Arial" charset="0"/>
                <a:ea typeface="HG丸ｺﾞｼｯｸM-PRO" pitchFamily="50" charset="-128"/>
              </a:defRPr>
            </a:lvl2pPr>
            <a:lvl3pPr marL="1143000" indent="-228600" defTabSz="920750" eaLnBrk="0" hangingPunct="0">
              <a:defRPr sz="1200">
                <a:solidFill>
                  <a:srgbClr val="484848"/>
                </a:solidFill>
                <a:latin typeface="Arial" charset="0"/>
                <a:ea typeface="HG丸ｺﾞｼｯｸM-PRO" pitchFamily="50" charset="-128"/>
              </a:defRPr>
            </a:lvl3pPr>
            <a:lvl4pPr marL="1600200" indent="-228600" defTabSz="920750" eaLnBrk="0" hangingPunct="0">
              <a:defRPr sz="1200">
                <a:solidFill>
                  <a:srgbClr val="484848"/>
                </a:solidFill>
                <a:latin typeface="Arial" charset="0"/>
                <a:ea typeface="HG丸ｺﾞｼｯｸM-PRO" pitchFamily="50" charset="-128"/>
              </a:defRPr>
            </a:lvl4pPr>
            <a:lvl5pPr marL="2057400" indent="-228600" defTabSz="920750" eaLnBrk="0" hangingPunct="0">
              <a:defRPr sz="1200">
                <a:solidFill>
                  <a:srgbClr val="484848"/>
                </a:solidFill>
                <a:latin typeface="Arial" charset="0"/>
                <a:ea typeface="HG丸ｺﾞｼｯｸM-PRO" pitchFamily="50" charset="-128"/>
              </a:defRPr>
            </a:lvl5pPr>
            <a:lvl6pPr marL="25146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ED3C057B-3148-4801-85B7-B7004AE37E7A}" type="slidenum">
              <a:rPr kumimoji="1" lang="ja-JP" altLang="en-US" sz="1300" smtClean="0">
                <a:solidFill>
                  <a:schemeClr val="tx1"/>
                </a:solidFill>
                <a:latin typeface="Tahoma" pitchFamily="34" charset="0"/>
                <a:ea typeface="ＭＳ Ｐゴシック" pitchFamily="50" charset="-128"/>
              </a:rPr>
              <a:pPr eaLnBrk="1" hangingPunct="1"/>
              <a:t>30</a:t>
            </a:fld>
            <a:endParaRPr kumimoji="1" lang="en-US" altLang="ja-JP" sz="1300">
              <a:solidFill>
                <a:schemeClr val="tx1"/>
              </a:solidFill>
              <a:latin typeface="Tahoma" pitchFamily="34" charset="0"/>
              <a:ea typeface="ＭＳ Ｐゴシック" pitchFamily="50"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22120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20750" eaLnBrk="0" hangingPunct="0">
              <a:defRPr sz="1200">
                <a:solidFill>
                  <a:srgbClr val="484848"/>
                </a:solidFill>
                <a:latin typeface="Arial" charset="0"/>
                <a:ea typeface="HG丸ｺﾞｼｯｸM-PRO" pitchFamily="50" charset="-128"/>
              </a:defRPr>
            </a:lvl1pPr>
            <a:lvl2pPr marL="742950" indent="-285750" defTabSz="920750" eaLnBrk="0" hangingPunct="0">
              <a:defRPr sz="1200">
                <a:solidFill>
                  <a:srgbClr val="484848"/>
                </a:solidFill>
                <a:latin typeface="Arial" charset="0"/>
                <a:ea typeface="HG丸ｺﾞｼｯｸM-PRO" pitchFamily="50" charset="-128"/>
              </a:defRPr>
            </a:lvl2pPr>
            <a:lvl3pPr marL="1143000" indent="-228600" defTabSz="920750" eaLnBrk="0" hangingPunct="0">
              <a:defRPr sz="1200">
                <a:solidFill>
                  <a:srgbClr val="484848"/>
                </a:solidFill>
                <a:latin typeface="Arial" charset="0"/>
                <a:ea typeface="HG丸ｺﾞｼｯｸM-PRO" pitchFamily="50" charset="-128"/>
              </a:defRPr>
            </a:lvl3pPr>
            <a:lvl4pPr marL="1600200" indent="-228600" defTabSz="920750" eaLnBrk="0" hangingPunct="0">
              <a:defRPr sz="1200">
                <a:solidFill>
                  <a:srgbClr val="484848"/>
                </a:solidFill>
                <a:latin typeface="Arial" charset="0"/>
                <a:ea typeface="HG丸ｺﾞｼｯｸM-PRO" pitchFamily="50" charset="-128"/>
              </a:defRPr>
            </a:lvl4pPr>
            <a:lvl5pPr marL="2057400" indent="-228600" defTabSz="920750" eaLnBrk="0" hangingPunct="0">
              <a:defRPr sz="1200">
                <a:solidFill>
                  <a:srgbClr val="484848"/>
                </a:solidFill>
                <a:latin typeface="Arial" charset="0"/>
                <a:ea typeface="HG丸ｺﾞｼｯｸM-PRO" pitchFamily="50" charset="-128"/>
              </a:defRPr>
            </a:lvl5pPr>
            <a:lvl6pPr marL="25146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2075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B90A0037-C467-42D0-9AC4-B23BB9D78A54}" type="slidenum">
              <a:rPr kumimoji="1" lang="ja-JP" altLang="en-US" sz="1300" smtClean="0">
                <a:solidFill>
                  <a:schemeClr val="tx1"/>
                </a:solidFill>
                <a:latin typeface="Tahoma" pitchFamily="34" charset="0"/>
                <a:ea typeface="ＭＳ Ｐゴシック" pitchFamily="50" charset="-128"/>
              </a:rPr>
              <a:pPr eaLnBrk="1" hangingPunct="1"/>
              <a:t>31</a:t>
            </a:fld>
            <a:endParaRPr kumimoji="1" lang="en-US" altLang="ja-JP" sz="1300">
              <a:solidFill>
                <a:schemeClr val="tx1"/>
              </a:solidFill>
              <a:latin typeface="Tahoma" pitchFamily="34" charset="0"/>
              <a:ea typeface="ＭＳ Ｐゴシック" pitchFamily="50"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1131230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A54BB-954F-4B50-AC3E-0C980E4E3752}" type="slidenum">
              <a:rPr lang="ja-JP" altLang="en-US"/>
              <a:pPr/>
              <a:t>32</a:t>
            </a:fld>
            <a:endParaRPr lang="en-US" altLang="ja-JP"/>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026214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3B42B4-7687-4D6B-AA18-E5751B11EE2E}" type="slidenum">
              <a:rPr lang="ja-JP" altLang="en-US"/>
              <a:pPr/>
              <a:t>33</a:t>
            </a:fld>
            <a:endParaRPr lang="en-US" altLang="ja-JP"/>
          </a:p>
        </p:txBody>
      </p:sp>
      <p:sp>
        <p:nvSpPr>
          <p:cNvPr id="622594" name="Rectangle 2"/>
          <p:cNvSpPr>
            <a:spLocks noGrp="1" noRot="1" noChangeAspect="1" noChangeArrowheads="1" noTextEdit="1"/>
          </p:cNvSpPr>
          <p:nvPr>
            <p:ph type="sldImg"/>
          </p:nvPr>
        </p:nvSpPr>
        <p:spPr>
          <a:xfrm>
            <a:off x="919163" y="746125"/>
            <a:ext cx="4970462" cy="3727450"/>
          </a:xfrm>
          <a:ln/>
        </p:spPr>
      </p:sp>
      <p:sp>
        <p:nvSpPr>
          <p:cNvPr id="622595" name="Rectangle 3"/>
          <p:cNvSpPr>
            <a:spLocks noGrp="1" noChangeArrowheads="1"/>
          </p:cNvSpPr>
          <p:nvPr>
            <p:ph type="body" idx="1"/>
          </p:nvPr>
        </p:nvSpPr>
        <p:spPr>
          <a:xfrm>
            <a:off x="679450" y="4721225"/>
            <a:ext cx="5446713" cy="4471988"/>
          </a:xfrm>
        </p:spPr>
        <p:txBody>
          <a:bodyPr/>
          <a:lstStyle/>
          <a:p>
            <a:endParaRPr lang="ja-JP" altLang="en-US"/>
          </a:p>
        </p:txBody>
      </p:sp>
    </p:spTree>
    <p:extLst>
      <p:ext uri="{BB962C8B-B14F-4D97-AF65-F5344CB8AC3E}">
        <p14:creationId xmlns:p14="http://schemas.microsoft.com/office/powerpoint/2010/main" val="2915480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CE2E2-F53D-4BA4-887D-DD3CCEAF2540}" type="slidenum">
              <a:rPr lang="ja-JP" altLang="en-US"/>
              <a:pPr/>
              <a:t>34</a:t>
            </a:fld>
            <a:endParaRPr lang="en-US" altLang="ja-JP"/>
          </a:p>
        </p:txBody>
      </p:sp>
      <p:sp>
        <p:nvSpPr>
          <p:cNvPr id="645122" name="Rectangle 2"/>
          <p:cNvSpPr>
            <a:spLocks noGrp="1" noRot="1" noChangeAspect="1" noChangeArrowheads="1" noTextEdit="1"/>
          </p:cNvSpPr>
          <p:nvPr>
            <p:ph type="sldImg"/>
          </p:nvPr>
        </p:nvSpPr>
        <p:spPr>
          <a:xfrm>
            <a:off x="919163" y="746125"/>
            <a:ext cx="4970462" cy="3727450"/>
          </a:xfrm>
          <a:ln/>
        </p:spPr>
      </p:sp>
      <p:sp>
        <p:nvSpPr>
          <p:cNvPr id="645123" name="Rectangle 3"/>
          <p:cNvSpPr>
            <a:spLocks noGrp="1" noChangeArrowheads="1"/>
          </p:cNvSpPr>
          <p:nvPr>
            <p:ph type="body" idx="1"/>
          </p:nvPr>
        </p:nvSpPr>
        <p:spPr>
          <a:xfrm>
            <a:off x="679450" y="4721225"/>
            <a:ext cx="5446713" cy="4471988"/>
          </a:xfrm>
        </p:spPr>
        <p:txBody>
          <a:bodyPr/>
          <a:lstStyle/>
          <a:p>
            <a:endParaRPr lang="ja-JP" altLang="en-US"/>
          </a:p>
        </p:txBody>
      </p:sp>
    </p:spTree>
    <p:extLst>
      <p:ext uri="{BB962C8B-B14F-4D97-AF65-F5344CB8AC3E}">
        <p14:creationId xmlns:p14="http://schemas.microsoft.com/office/powerpoint/2010/main" val="3051393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F2B15-A951-45E3-9929-121874109793}" type="slidenum">
              <a:rPr lang="ja-JP" altLang="en-US"/>
              <a:pPr/>
              <a:t>35</a:t>
            </a:fld>
            <a:endParaRPr lang="en-US" altLang="ja-JP"/>
          </a:p>
        </p:txBody>
      </p:sp>
      <p:sp>
        <p:nvSpPr>
          <p:cNvPr id="647170" name="Rectangle 2"/>
          <p:cNvSpPr>
            <a:spLocks noGrp="1" noRot="1" noChangeAspect="1" noChangeArrowheads="1" noTextEdit="1"/>
          </p:cNvSpPr>
          <p:nvPr>
            <p:ph type="sldImg"/>
          </p:nvPr>
        </p:nvSpPr>
        <p:spPr>
          <a:xfrm>
            <a:off x="919163" y="746125"/>
            <a:ext cx="4970462" cy="3727450"/>
          </a:xfrm>
          <a:ln/>
        </p:spPr>
      </p:sp>
      <p:sp>
        <p:nvSpPr>
          <p:cNvPr id="647171" name="Rectangle 3"/>
          <p:cNvSpPr>
            <a:spLocks noGrp="1" noChangeArrowheads="1"/>
          </p:cNvSpPr>
          <p:nvPr>
            <p:ph type="body" idx="1"/>
          </p:nvPr>
        </p:nvSpPr>
        <p:spPr>
          <a:xfrm>
            <a:off x="679450" y="4721225"/>
            <a:ext cx="5446713" cy="4471988"/>
          </a:xfrm>
        </p:spPr>
        <p:txBody>
          <a:bodyPr/>
          <a:lstStyle/>
          <a:p>
            <a:endParaRPr lang="ja-JP" altLang="en-US"/>
          </a:p>
        </p:txBody>
      </p:sp>
    </p:spTree>
    <p:extLst>
      <p:ext uri="{BB962C8B-B14F-4D97-AF65-F5344CB8AC3E}">
        <p14:creationId xmlns:p14="http://schemas.microsoft.com/office/powerpoint/2010/main" val="354149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1473B-7F36-4DC1-B297-E7DD537010FA}" type="slidenum">
              <a:rPr lang="ja-JP" altLang="en-US"/>
              <a:pPr/>
              <a:t>36</a:t>
            </a:fld>
            <a:endParaRPr lang="en-US" altLang="ja-JP"/>
          </a:p>
        </p:txBody>
      </p:sp>
      <p:sp>
        <p:nvSpPr>
          <p:cNvPr id="649218" name="Rectangle 2"/>
          <p:cNvSpPr>
            <a:spLocks noGrp="1" noRot="1" noChangeAspect="1" noChangeArrowheads="1" noTextEdit="1"/>
          </p:cNvSpPr>
          <p:nvPr>
            <p:ph type="sldImg"/>
          </p:nvPr>
        </p:nvSpPr>
        <p:spPr>
          <a:xfrm>
            <a:off x="919163" y="746125"/>
            <a:ext cx="4970462" cy="3727450"/>
          </a:xfrm>
          <a:ln/>
        </p:spPr>
      </p:sp>
      <p:sp>
        <p:nvSpPr>
          <p:cNvPr id="649219" name="Rectangle 3"/>
          <p:cNvSpPr>
            <a:spLocks noGrp="1" noChangeArrowheads="1"/>
          </p:cNvSpPr>
          <p:nvPr>
            <p:ph type="body" idx="1"/>
          </p:nvPr>
        </p:nvSpPr>
        <p:spPr>
          <a:xfrm>
            <a:off x="679450" y="4721225"/>
            <a:ext cx="5446713" cy="4471988"/>
          </a:xfrm>
        </p:spPr>
        <p:txBody>
          <a:bodyPr/>
          <a:lstStyle/>
          <a:p>
            <a:endParaRPr lang="ja-JP" altLang="en-US"/>
          </a:p>
        </p:txBody>
      </p:sp>
    </p:spTree>
    <p:extLst>
      <p:ext uri="{BB962C8B-B14F-4D97-AF65-F5344CB8AC3E}">
        <p14:creationId xmlns:p14="http://schemas.microsoft.com/office/powerpoint/2010/main" val="3486691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82BD1-41DC-486C-A125-4A664DBBDFB5}" type="slidenum">
              <a:rPr lang="ja-JP" altLang="en-US"/>
              <a:pPr/>
              <a:t>37</a:t>
            </a:fld>
            <a:endParaRPr lang="en-US" altLang="ja-JP"/>
          </a:p>
        </p:txBody>
      </p:sp>
      <p:sp>
        <p:nvSpPr>
          <p:cNvPr id="651266" name="Rectangle 2"/>
          <p:cNvSpPr>
            <a:spLocks noGrp="1" noRot="1" noChangeAspect="1" noChangeArrowheads="1" noTextEdit="1"/>
          </p:cNvSpPr>
          <p:nvPr>
            <p:ph type="sldImg"/>
          </p:nvPr>
        </p:nvSpPr>
        <p:spPr>
          <a:xfrm>
            <a:off x="919163" y="746125"/>
            <a:ext cx="4970462" cy="3727450"/>
          </a:xfrm>
          <a:ln/>
        </p:spPr>
      </p:sp>
      <p:sp>
        <p:nvSpPr>
          <p:cNvPr id="651267" name="Rectangle 3"/>
          <p:cNvSpPr>
            <a:spLocks noGrp="1" noChangeArrowheads="1"/>
          </p:cNvSpPr>
          <p:nvPr>
            <p:ph type="body" idx="1"/>
          </p:nvPr>
        </p:nvSpPr>
        <p:spPr>
          <a:xfrm>
            <a:off x="679450" y="4721225"/>
            <a:ext cx="5446713" cy="4471988"/>
          </a:xfrm>
        </p:spPr>
        <p:txBody>
          <a:bodyPr/>
          <a:lstStyle/>
          <a:p>
            <a:endParaRPr lang="ja-JP" altLang="en-US"/>
          </a:p>
        </p:txBody>
      </p:sp>
    </p:spTree>
    <p:extLst>
      <p:ext uri="{BB962C8B-B14F-4D97-AF65-F5344CB8AC3E}">
        <p14:creationId xmlns:p14="http://schemas.microsoft.com/office/powerpoint/2010/main" val="771737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1A397-17A4-4FA2-AA33-E913F69BCD1D}" type="slidenum">
              <a:rPr lang="ja-JP" altLang="en-US"/>
              <a:pPr/>
              <a:t>38</a:t>
            </a:fld>
            <a:endParaRPr lang="en-US" altLang="ja-JP"/>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424570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4</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27352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5</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18707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6</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48135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7</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86678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8</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41397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9</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59156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AutoShape 7" descr="netcomm_logo.png"/>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5" name="Text Box 8"/>
          <p:cNvSpPr txBox="1">
            <a:spLocks noChangeArrowheads="1"/>
          </p:cNvSpPr>
          <p:nvPr userDrawn="1"/>
        </p:nvSpPr>
        <p:spPr bwMode="auto">
          <a:xfrm>
            <a:off x="152400" y="6461125"/>
            <a:ext cx="15271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en-US" altLang="ja-JP" sz="2000">
                <a:solidFill>
                  <a:schemeClr val="bg1"/>
                </a:solidFill>
                <a:latin typeface="Arial Narrow" pitchFamily="34" charset="0"/>
                <a:ea typeface="ＭＳ Ｐゴシック" charset="-128"/>
              </a:rPr>
              <a:t>NetCommerce</a:t>
            </a:r>
          </a:p>
        </p:txBody>
      </p:sp>
      <p:sp>
        <p:nvSpPr>
          <p:cNvPr id="7" name="Text Box 10"/>
          <p:cNvSpPr txBox="1">
            <a:spLocks noChangeArrowheads="1"/>
          </p:cNvSpPr>
          <p:nvPr userDrawn="1"/>
        </p:nvSpPr>
        <p:spPr bwMode="auto">
          <a:xfrm>
            <a:off x="6792074" y="6643688"/>
            <a:ext cx="235192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r">
              <a:spcBef>
                <a:spcPct val="20000"/>
              </a:spcBef>
              <a:defRPr/>
            </a:pPr>
            <a:r>
              <a:rPr lang="en-US" altLang="ja-JP" sz="800" dirty="0">
                <a:solidFill>
                  <a:srgbClr val="484848"/>
                </a:solidFill>
                <a:ea typeface="ＭＳ Ｐゴシック" charset="-128"/>
              </a:rPr>
              <a:t>2009-2014,all rights reserved by NetCommerce</a:t>
            </a:r>
          </a:p>
        </p:txBody>
      </p:sp>
      <p:sp>
        <p:nvSpPr>
          <p:cNvPr id="12" name="Line 17"/>
          <p:cNvSpPr>
            <a:spLocks noChangeShapeType="1"/>
          </p:cNvSpPr>
          <p:nvPr userDrawn="1"/>
        </p:nvSpPr>
        <p:spPr bwMode="auto">
          <a:xfrm>
            <a:off x="457200" y="3352800"/>
            <a:ext cx="1371600"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38312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5266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2400" y="152400"/>
            <a:ext cx="6248400" cy="59737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8607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6858000"/>
          </a:xfrm>
          <a:prstGeom prst="rect">
            <a:avLst/>
          </a:prstGeom>
          <a:gradFill rotWithShape="1">
            <a:gsLst>
              <a:gs pos="0">
                <a:srgbClr val="0066CC"/>
              </a:gs>
              <a:gs pos="100000">
                <a:srgbClr val="7DB1E5"/>
              </a:gs>
            </a:gsLst>
            <a:lin ang="0" scaled="1"/>
          </a:gradFill>
          <a:ln>
            <a:noFill/>
          </a:ln>
          <a:effectLst/>
          <a:extLs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4" name="AutoShape 7" descr="netcomm_logo.png"/>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5" name="Text Box 8"/>
          <p:cNvSpPr txBox="1">
            <a:spLocks noChangeArrowheads="1"/>
          </p:cNvSpPr>
          <p:nvPr userDrawn="1"/>
        </p:nvSpPr>
        <p:spPr bwMode="auto">
          <a:xfrm>
            <a:off x="152400" y="6461125"/>
            <a:ext cx="15271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en-US" altLang="ja-JP" sz="2000">
                <a:solidFill>
                  <a:schemeClr val="bg1"/>
                </a:solidFill>
                <a:latin typeface="Arial Narrow" pitchFamily="34" charset="0"/>
                <a:ea typeface="ＭＳ Ｐゴシック" pitchFamily="50" charset="-128"/>
              </a:rPr>
              <a:t>NetCommerce</a:t>
            </a:r>
          </a:p>
        </p:txBody>
      </p:sp>
      <p:sp>
        <p:nvSpPr>
          <p:cNvPr id="8" name="Line 11"/>
          <p:cNvSpPr>
            <a:spLocks noChangeShapeType="1"/>
          </p:cNvSpPr>
          <p:nvPr userDrawn="1"/>
        </p:nvSpPr>
        <p:spPr bwMode="auto">
          <a:xfrm>
            <a:off x="4038600" y="3352800"/>
            <a:ext cx="0" cy="3505200"/>
          </a:xfrm>
          <a:prstGeom prst="line">
            <a:avLst/>
          </a:prstGeom>
          <a:noFill/>
          <a:ln w="12700">
            <a:solidFill>
              <a:srgbClr val="B2B2B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9" name="Line 12"/>
          <p:cNvSpPr>
            <a:spLocks noChangeShapeType="1"/>
          </p:cNvSpPr>
          <p:nvPr userDrawn="1"/>
        </p:nvSpPr>
        <p:spPr bwMode="auto">
          <a:xfrm>
            <a:off x="4038600" y="0"/>
            <a:ext cx="0" cy="2438400"/>
          </a:xfrm>
          <a:prstGeom prst="line">
            <a:avLst/>
          </a:prstGeom>
          <a:noFill/>
          <a:ln w="12700">
            <a:solidFill>
              <a:srgbClr val="B2B2B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1" name="Line 16"/>
          <p:cNvSpPr>
            <a:spLocks noChangeShapeType="1"/>
          </p:cNvSpPr>
          <p:nvPr userDrawn="1"/>
        </p:nvSpPr>
        <p:spPr bwMode="auto">
          <a:xfrm>
            <a:off x="1828800" y="3352800"/>
            <a:ext cx="6629400" cy="0"/>
          </a:xfrm>
          <a:prstGeom prst="line">
            <a:avLst/>
          </a:prstGeom>
          <a:noFill/>
          <a:ln w="38100">
            <a:solidFill>
              <a:srgbClr val="4168A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2" name="Line 17"/>
          <p:cNvSpPr>
            <a:spLocks noChangeShapeType="1"/>
          </p:cNvSpPr>
          <p:nvPr userDrawn="1"/>
        </p:nvSpPr>
        <p:spPr bwMode="auto">
          <a:xfrm>
            <a:off x="457200" y="3352800"/>
            <a:ext cx="1371600"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pPr lvl="0"/>
            <a:r>
              <a:rPr lang="ja-JP" altLang="en-US" noProof="0"/>
              <a:t>マスタ タイトルの書式設定</a:t>
            </a:r>
          </a:p>
        </p:txBody>
      </p:sp>
    </p:spTree>
    <p:extLst>
      <p:ext uri="{BB962C8B-B14F-4D97-AF65-F5344CB8AC3E}">
        <p14:creationId xmlns:p14="http://schemas.microsoft.com/office/powerpoint/2010/main" val="88345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1785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53211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0155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47432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108644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68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97553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28523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userDrawn="1"/>
        </p:nvSpPr>
        <p:spPr bwMode="auto">
          <a:xfrm>
            <a:off x="0" y="0"/>
            <a:ext cx="9144000" cy="838200"/>
          </a:xfrm>
          <a:prstGeom prst="rect">
            <a:avLst/>
          </a:prstGeom>
          <a:gradFill rotWithShape="1">
            <a:gsLst>
              <a:gs pos="0">
                <a:srgbClr val="0066CC"/>
              </a:gs>
              <a:gs pos="100000">
                <a:srgbClr val="7DB1E5"/>
              </a:gs>
            </a:gsLst>
            <a:lin ang="0" scaled="1"/>
          </a:gradFill>
          <a:ln>
            <a:noFill/>
          </a:ln>
          <a:effectLst/>
          <a:extLs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27" name="Rectangle 7"/>
          <p:cNvSpPr>
            <a:spLocks noChangeArrowheads="1"/>
          </p:cNvSpPr>
          <p:nvPr/>
        </p:nvSpPr>
        <p:spPr bwMode="auto">
          <a:xfrm>
            <a:off x="0" y="1282700"/>
            <a:ext cx="9144000" cy="55753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2900" indent="-342900"/>
            <a:endParaRPr lang="ja-JP" altLang="en-US" sz="1600">
              <a:solidFill>
                <a:srgbClr val="484848"/>
              </a:solidFill>
              <a:ea typeface="ＭＳ Ｐゴシック" charset="-128"/>
            </a:endParaRPr>
          </a:p>
        </p:txBody>
      </p:sp>
      <p:sp>
        <p:nvSpPr>
          <p:cNvPr id="1028" name="Rectangle 2"/>
          <p:cNvSpPr>
            <a:spLocks noGrp="1" noChangeArrowheads="1"/>
          </p:cNvSpPr>
          <p:nvPr>
            <p:ph type="title"/>
          </p:nvPr>
        </p:nvSpPr>
        <p:spPr bwMode="auto">
          <a:xfrm>
            <a:off x="152400" y="152400"/>
            <a:ext cx="8229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9" name="AutoShape 20" descr="netcomm_logo.png"/>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1048" name="Text Box 24"/>
          <p:cNvSpPr txBox="1">
            <a:spLocks noChangeArrowheads="1"/>
          </p:cNvSpPr>
          <p:nvPr userDrawn="1"/>
        </p:nvSpPr>
        <p:spPr bwMode="auto">
          <a:xfrm>
            <a:off x="0" y="6643688"/>
            <a:ext cx="235192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l">
              <a:spcBef>
                <a:spcPct val="20000"/>
              </a:spcBef>
              <a:defRPr/>
            </a:pPr>
            <a:r>
              <a:rPr lang="en-US" altLang="ja-JP" sz="800" dirty="0">
                <a:solidFill>
                  <a:srgbClr val="484848"/>
                </a:solidFill>
                <a:ea typeface="ＭＳ Ｐゴシック" charset="-128"/>
              </a:rPr>
              <a:t>2009-2015,all rights reserved by </a:t>
            </a:r>
            <a:r>
              <a:rPr lang="en-US" altLang="ja-JP" sz="800" dirty="0" err="1">
                <a:solidFill>
                  <a:srgbClr val="484848"/>
                </a:solidFill>
                <a:ea typeface="ＭＳ Ｐゴシック" charset="-128"/>
              </a:rPr>
              <a:t>NetCommerce</a:t>
            </a:r>
            <a:endParaRPr lang="en-US" altLang="ja-JP" sz="800" dirty="0">
              <a:solidFill>
                <a:srgbClr val="484848"/>
              </a:solidFill>
              <a:ea typeface="ＭＳ Ｐゴシック" charset="-128"/>
            </a:endParaRPr>
          </a:p>
        </p:txBody>
      </p:sp>
      <p:pic>
        <p:nvPicPr>
          <p:cNvPr id="2" name="図 1"/>
          <p:cNvPicPr>
            <a:picLocks noChangeAspect="1"/>
          </p:cNvPicPr>
          <p:nvPr userDrawn="1"/>
        </p:nvPicPr>
        <p:blipFill>
          <a:blip r:embed="rId14"/>
          <a:stretch>
            <a:fillRect/>
          </a:stretch>
        </p:blipFill>
        <p:spPr>
          <a:xfrm>
            <a:off x="7848600" y="6575876"/>
            <a:ext cx="1219200" cy="20592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a:solidFill>
            <a:srgbClr val="0073A3"/>
          </a:solidFill>
          <a:latin typeface="+mn-lt"/>
          <a:ea typeface="+mn-ea"/>
          <a:cs typeface="+mn-cs"/>
        </a:defRPr>
      </a:lvl1pPr>
      <a:lvl2pPr marL="742950" indent="-285750" algn="l" rtl="0" eaLnBrk="0" fontAlgn="base" hangingPunct="0">
        <a:spcBef>
          <a:spcPct val="20000"/>
        </a:spcBef>
        <a:spcAft>
          <a:spcPct val="0"/>
        </a:spcAft>
        <a:buChar char="–"/>
        <a:defRPr sz="1600">
          <a:solidFill>
            <a:srgbClr val="484848"/>
          </a:solidFill>
          <a:latin typeface="+mn-lt"/>
        </a:defRPr>
      </a:lvl2pPr>
      <a:lvl3pPr marL="1143000" indent="-228600" algn="l" rtl="0" eaLnBrk="0" fontAlgn="base" hangingPunct="0">
        <a:spcBef>
          <a:spcPct val="20000"/>
        </a:spcBef>
        <a:spcAft>
          <a:spcPct val="0"/>
        </a:spcAft>
        <a:buChar char="•"/>
        <a:defRPr sz="1600">
          <a:solidFill>
            <a:srgbClr val="484848"/>
          </a:solidFill>
          <a:latin typeface="+mn-lt"/>
        </a:defRPr>
      </a:lvl3pPr>
      <a:lvl4pPr marL="1600200" indent="-228600" algn="l" rtl="0" eaLnBrk="0" fontAlgn="base" hangingPunct="0">
        <a:spcBef>
          <a:spcPct val="20000"/>
        </a:spcBef>
        <a:spcAft>
          <a:spcPct val="0"/>
        </a:spcAft>
        <a:buChar char="–"/>
        <a:defRPr sz="1400">
          <a:solidFill>
            <a:srgbClr val="484848"/>
          </a:solidFill>
          <a:latin typeface="+mn-lt"/>
        </a:defRPr>
      </a:lvl4pPr>
      <a:lvl5pPr marL="2057400" indent="-228600" algn="l" rtl="0" eaLnBrk="0" fontAlgn="base" hangingPunct="0">
        <a:spcBef>
          <a:spcPct val="20000"/>
        </a:spcBef>
        <a:spcAft>
          <a:spcPct val="0"/>
        </a:spcAft>
        <a:buChar char="»"/>
        <a:defRPr sz="1400">
          <a:solidFill>
            <a:srgbClr val="484848"/>
          </a:solidFill>
          <a:latin typeface="+mn-lt"/>
        </a:defRPr>
      </a:lvl5pPr>
      <a:lvl6pPr marL="2514600" indent="-228600" algn="l" rtl="0" fontAlgn="base">
        <a:spcBef>
          <a:spcPct val="20000"/>
        </a:spcBef>
        <a:spcAft>
          <a:spcPct val="0"/>
        </a:spcAft>
        <a:buChar char="»"/>
        <a:defRPr sz="1400">
          <a:solidFill>
            <a:srgbClr val="484848"/>
          </a:solidFill>
          <a:latin typeface="+mn-lt"/>
        </a:defRPr>
      </a:lvl6pPr>
      <a:lvl7pPr marL="2971800" indent="-228600" algn="l" rtl="0" fontAlgn="base">
        <a:spcBef>
          <a:spcPct val="20000"/>
        </a:spcBef>
        <a:spcAft>
          <a:spcPct val="0"/>
        </a:spcAft>
        <a:buChar char="»"/>
        <a:defRPr sz="1400">
          <a:solidFill>
            <a:srgbClr val="484848"/>
          </a:solidFill>
          <a:latin typeface="+mn-lt"/>
        </a:defRPr>
      </a:lvl7pPr>
      <a:lvl8pPr marL="3429000" indent="-228600" algn="l" rtl="0" fontAlgn="base">
        <a:spcBef>
          <a:spcPct val="20000"/>
        </a:spcBef>
        <a:spcAft>
          <a:spcPct val="0"/>
        </a:spcAft>
        <a:buChar char="»"/>
        <a:defRPr sz="1400">
          <a:solidFill>
            <a:srgbClr val="484848"/>
          </a:solidFill>
          <a:latin typeface="+mn-lt"/>
        </a:defRPr>
      </a:lvl8pPr>
      <a:lvl9pPr marL="3886200" indent="-228600" algn="l" rtl="0" fontAlgn="base">
        <a:spcBef>
          <a:spcPct val="20000"/>
        </a:spcBef>
        <a:spcAft>
          <a:spcPct val="0"/>
        </a:spcAft>
        <a:buChar char="»"/>
        <a:defRPr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sanori\AppData\Local\Microsoft\Windows\Temporary Internet Files\Content.IE5\86QH21EP\MP9004430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085228"/>
          </a:xfrm>
          <a:prstGeom prst="rect">
            <a:avLst/>
          </a:prstGeom>
          <a:noFill/>
          <a:extLst>
            <a:ext uri="{909E8E84-426E-40dd-AFC4-6F175D3DCCD1}">
              <a14:hiddenFill xmlns:a14="http://schemas.microsoft.com/office/drawing/2010/main" xmlns="">
                <a:solidFill>
                  <a:srgbClr val="FFFFFF"/>
                </a:solidFill>
              </a14:hiddenFill>
            </a:ext>
          </a:extLst>
        </p:spPr>
      </p:pic>
      <p:sp>
        <p:nvSpPr>
          <p:cNvPr id="3074" name="Rectangle 4"/>
          <p:cNvSpPr>
            <a:spLocks noGrp="1" noChangeArrowheads="1"/>
          </p:cNvSpPr>
          <p:nvPr>
            <p:ph type="ctrTitle" idx="4294967295"/>
          </p:nvPr>
        </p:nvSpPr>
        <p:spPr>
          <a:xfrm>
            <a:off x="228600" y="4267200"/>
            <a:ext cx="8229600" cy="914400"/>
          </a:xfrm>
        </p:spPr>
        <p:txBody>
          <a:bodyPr/>
          <a:lstStyle/>
          <a:p>
            <a:pPr eaLnBrk="1" hangingPunct="1"/>
            <a:r>
              <a:rPr lang="ja-JP" altLang="en-US" sz="4800" dirty="0">
                <a:solidFill>
                  <a:schemeClr val="bg1"/>
                </a:solidFill>
                <a:effectLst>
                  <a:glow rad="101600">
                    <a:schemeClr val="accent4">
                      <a:satMod val="175000"/>
                      <a:alpha val="40000"/>
                    </a:schemeClr>
                  </a:glow>
                </a:effectLst>
                <a:latin typeface="HGP創英角ｺﾞｼｯｸUB" pitchFamily="50" charset="-128"/>
                <a:ea typeface="HGP創英角ｺﾞｼｯｸUB" pitchFamily="50" charset="-128"/>
              </a:rPr>
              <a:t>顧客満足の科学</a:t>
            </a:r>
            <a:endParaRPr lang="ja-JP" altLang="en-US" sz="3600" dirty="0">
              <a:solidFill>
                <a:schemeClr val="bg1"/>
              </a:solidFill>
              <a:effectLst>
                <a:glow rad="101600">
                  <a:schemeClr val="accent4">
                    <a:satMod val="175000"/>
                    <a:alpha val="40000"/>
                  </a:schemeClr>
                </a:glow>
              </a:effectLst>
              <a:latin typeface="HGP創英角ｺﾞｼｯｸUB" pitchFamily="50" charset="-128"/>
              <a:ea typeface="HGP創英角ｺﾞｼｯｸUB" pitchFamily="50" charset="-128"/>
            </a:endParaRPr>
          </a:p>
        </p:txBody>
      </p:sp>
      <p:sp>
        <p:nvSpPr>
          <p:cNvPr id="2" name="正方形/長方形 1"/>
          <p:cNvSpPr/>
          <p:nvPr/>
        </p:nvSpPr>
        <p:spPr bwMode="auto">
          <a:xfrm>
            <a:off x="0" y="6093844"/>
            <a:ext cx="7086600" cy="764156"/>
          </a:xfrm>
          <a:prstGeom prst="rect">
            <a:avLst/>
          </a:prstGeom>
          <a:solidFill>
            <a:schemeClr val="bg1"/>
          </a:solidFill>
          <a:ln w="2857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66FF"/>
              </a:solidFill>
              <a:effectLst/>
              <a:latin typeface="Arial" charset="0"/>
              <a:ea typeface="HG丸ｺﾞｼｯｸM-PRO" pitchFamily="50" charset="-128"/>
            </a:endParaRPr>
          </a:p>
        </p:txBody>
      </p:sp>
      <p:sp>
        <p:nvSpPr>
          <p:cNvPr id="3" name="正方形/長方形 2"/>
          <p:cNvSpPr/>
          <p:nvPr/>
        </p:nvSpPr>
        <p:spPr>
          <a:xfrm>
            <a:off x="228600" y="228600"/>
            <a:ext cx="3679212" cy="502702"/>
          </a:xfrm>
          <a:prstGeom prst="rect">
            <a:avLst/>
          </a:prstGeom>
        </p:spPr>
        <p:txBody>
          <a:bodyPr wrap="none">
            <a:spAutoFit/>
          </a:bodyPr>
          <a:lstStyle/>
          <a:p>
            <a:pPr algn="r">
              <a:lnSpc>
                <a:spcPct val="80000"/>
              </a:lnSpc>
              <a:buClr>
                <a:schemeClr val="hlink"/>
              </a:buClr>
              <a:buSzPct val="110000"/>
            </a:pPr>
            <a:r>
              <a:rPr lang="ja-JP" altLang="en-US" sz="3200" dirty="0">
                <a:solidFill>
                  <a:srgbClr val="000090"/>
                </a:solidFill>
                <a:effectLst/>
                <a:ea typeface="HGP創英角ｺﾞｼｯｸUB" pitchFamily="50" charset="-128"/>
              </a:rPr>
              <a:t>顧客満足という商品</a:t>
            </a:r>
          </a:p>
        </p:txBody>
      </p:sp>
    </p:spTree>
    <p:extLst>
      <p:ext uri="{BB962C8B-B14F-4D97-AF65-F5344CB8AC3E}">
        <p14:creationId xmlns:p14="http://schemas.microsoft.com/office/powerpoint/2010/main" val="3619529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eaLnBrk="1" hangingPunct="1"/>
            <a:r>
              <a:rPr lang="ja-JP" altLang="en-US" sz="2800" dirty="0">
                <a:ea typeface="ＭＳ Ｐゴシック" charset="-128"/>
              </a:rPr>
              <a:t>「満足」とは</a:t>
            </a:r>
          </a:p>
        </p:txBody>
      </p:sp>
      <p:sp>
        <p:nvSpPr>
          <p:cNvPr id="2" name="角丸四角形 1"/>
          <p:cNvSpPr/>
          <p:nvPr/>
        </p:nvSpPr>
        <p:spPr bwMode="auto">
          <a:xfrm>
            <a:off x="914400" y="1143000"/>
            <a:ext cx="7315200" cy="533400"/>
          </a:xfrm>
          <a:prstGeom prst="roundRect">
            <a:avLst>
              <a:gd name="adj" fmla="val 5000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kumimoji="0" lang="ja-JP" altLang="en-US"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「満足」とは</a:t>
            </a:r>
            <a:r>
              <a:rPr kumimoji="0" lang="en-US" altLang="ja-JP"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a:t>
            </a:r>
          </a:p>
        </p:txBody>
      </p:sp>
      <p:sp>
        <p:nvSpPr>
          <p:cNvPr id="5" name="角丸四角形 4"/>
          <p:cNvSpPr/>
          <p:nvPr/>
        </p:nvSpPr>
        <p:spPr bwMode="auto">
          <a:xfrm>
            <a:off x="914400" y="3357996"/>
            <a:ext cx="3200400" cy="914400"/>
          </a:xfrm>
          <a:prstGeom prst="roundRect">
            <a:avLst>
              <a:gd name="adj" fmla="val 29221"/>
            </a:avLst>
          </a:prstGeom>
          <a:solidFill>
            <a:srgbClr val="00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sz="2000" b="0" i="0" u="none" strike="noStrike" cap="none" normalizeH="0" baseline="0" dirty="0">
                <a:ln>
                  <a:noFill/>
                </a:ln>
                <a:solidFill>
                  <a:schemeClr val="bg1"/>
                </a:solidFill>
                <a:effectLst/>
                <a:latin typeface="HGP創英角ｺﾞｼｯｸUB" pitchFamily="50" charset="-128"/>
                <a:ea typeface="HGP創英角ｺﾞｼｯｸUB" pitchFamily="50" charset="-128"/>
              </a:rPr>
              <a:t>相手の求めている</a:t>
            </a:r>
            <a:endParaRPr kumimoji="0" lang="en-US" altLang="ja-JP" sz="20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spcBef>
                <a:spcPts val="0"/>
              </a:spcBef>
            </a:pPr>
            <a:r>
              <a:rPr lang="ja-JP" altLang="en-US" sz="2000" dirty="0">
                <a:solidFill>
                  <a:schemeClr val="bg1"/>
                </a:solidFill>
                <a:latin typeface="HGP創英角ｺﾞｼｯｸUB" pitchFamily="50" charset="-128"/>
                <a:ea typeface="HGP創英角ｺﾞｼｯｸUB" pitchFamily="50" charset="-128"/>
              </a:rPr>
              <a:t>範囲であること</a:t>
            </a:r>
            <a:endParaRPr kumimoji="0" lang="en-US" altLang="ja-JP" sz="20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6" name="角丸四角形 5"/>
          <p:cNvSpPr/>
          <p:nvPr/>
        </p:nvSpPr>
        <p:spPr bwMode="auto">
          <a:xfrm>
            <a:off x="914400" y="4343400"/>
            <a:ext cx="3200400" cy="914400"/>
          </a:xfrm>
          <a:prstGeom prst="roundRect">
            <a:avLst>
              <a:gd name="adj" fmla="val 29221"/>
            </a:avLst>
          </a:prstGeom>
          <a:solidFill>
            <a:srgbClr val="00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sz="2000" b="0" i="0" u="none" strike="noStrike" cap="none" normalizeH="0" baseline="0" dirty="0">
                <a:ln>
                  <a:noFill/>
                </a:ln>
                <a:solidFill>
                  <a:schemeClr val="bg1"/>
                </a:solidFill>
                <a:effectLst/>
                <a:latin typeface="HGP創英角ｺﾞｼｯｸUB" pitchFamily="50" charset="-128"/>
                <a:ea typeface="HGP創英角ｺﾞｼｯｸUB" pitchFamily="50" charset="-128"/>
              </a:rPr>
              <a:t>常識的な</a:t>
            </a:r>
          </a:p>
          <a:p>
            <a:pPr>
              <a:spcBef>
                <a:spcPts val="0"/>
              </a:spcBef>
            </a:pPr>
            <a:r>
              <a:rPr kumimoji="0" lang="ja-JP" altLang="en-US" sz="2000" b="0" i="0" u="none" strike="noStrike" cap="none" normalizeH="0" baseline="0" dirty="0">
                <a:ln>
                  <a:noFill/>
                </a:ln>
                <a:solidFill>
                  <a:schemeClr val="bg1"/>
                </a:solidFill>
                <a:effectLst/>
                <a:latin typeface="HGP創英角ｺﾞｼｯｸUB" pitchFamily="50" charset="-128"/>
                <a:ea typeface="HGP創英角ｺﾞｼｯｸUB" pitchFamily="50" charset="-128"/>
              </a:rPr>
              <a:t>範囲であること</a:t>
            </a:r>
            <a:endParaRPr kumimoji="0" lang="en-US" altLang="ja-JP" sz="20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7" name="角丸四角形 6"/>
          <p:cNvSpPr/>
          <p:nvPr/>
        </p:nvSpPr>
        <p:spPr bwMode="auto">
          <a:xfrm>
            <a:off x="914400" y="5334000"/>
            <a:ext cx="3200400" cy="914400"/>
          </a:xfrm>
          <a:prstGeom prst="roundRect">
            <a:avLst>
              <a:gd name="adj" fmla="val 29221"/>
            </a:avLst>
          </a:prstGeom>
          <a:solidFill>
            <a:srgbClr val="00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sz="20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こちらの努力や苦労が</a:t>
            </a:r>
          </a:p>
          <a:p>
            <a:pPr>
              <a:spcBef>
                <a:spcPts val="0"/>
              </a:spcBef>
            </a:pPr>
            <a:r>
              <a:rPr kumimoji="0" lang="ja-JP" altLang="en-US" sz="2000" b="0" i="0" u="none" strike="noStrike" cap="none" normalizeH="0" baseline="0" dirty="0">
                <a:ln>
                  <a:noFill/>
                </a:ln>
                <a:solidFill>
                  <a:schemeClr val="bg1"/>
                </a:solidFill>
                <a:effectLst/>
                <a:latin typeface="HGP創英角ｺﾞｼｯｸUB" pitchFamily="50" charset="-128"/>
                <a:ea typeface="HGP創英角ｺﾞｼｯｸUB" pitchFamily="50" charset="-128"/>
              </a:rPr>
              <a:t>　伝わること</a:t>
            </a:r>
            <a:endParaRPr kumimoji="0" lang="en-US" altLang="ja-JP" sz="20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pic>
        <p:nvPicPr>
          <p:cNvPr id="1028" name="Picture 4" descr="C:\Users\Masanori\AppData\Local\Microsoft\Windows\Temporary Internet Files\Content.IE5\3EYMZ9JW\MC9004280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14607"/>
            <a:ext cx="1614670" cy="98443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グループ化 15"/>
          <p:cNvGrpSpPr/>
          <p:nvPr/>
        </p:nvGrpSpPr>
        <p:grpSpPr>
          <a:xfrm>
            <a:off x="3886200" y="3357996"/>
            <a:ext cx="4343400" cy="914400"/>
            <a:chOff x="3886200" y="3357996"/>
            <a:chExt cx="4343400" cy="914400"/>
          </a:xfrm>
        </p:grpSpPr>
        <p:sp>
          <p:nvSpPr>
            <p:cNvPr id="11" name="角丸四角形 10"/>
            <p:cNvSpPr/>
            <p:nvPr/>
          </p:nvSpPr>
          <p:spPr bwMode="auto">
            <a:xfrm>
              <a:off x="4419600" y="3357996"/>
              <a:ext cx="3810000" cy="914400"/>
            </a:xfrm>
            <a:prstGeom prst="roundRect">
              <a:avLst>
                <a:gd name="adj" fmla="val 29221"/>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171450" indent="-171450" algn="l">
                <a:spcBef>
                  <a:spcPts val="0"/>
                </a:spcBef>
                <a:buFont typeface="Wingdings" pitchFamily="2" charset="2"/>
                <a:buChar char="ü"/>
              </a:pPr>
              <a:r>
                <a:rPr kumimoji="0" lang="en-US" altLang="ja-JP"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 </a:t>
              </a:r>
              <a:r>
                <a:rPr kumimoji="0" lang="ja-JP" altLang="en-US"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余計なお世話</a:t>
              </a:r>
              <a:endParaRPr kumimoji="0" lang="en-US" altLang="ja-JP" sz="24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3" name="右矢印 2"/>
            <p:cNvSpPr/>
            <p:nvPr/>
          </p:nvSpPr>
          <p:spPr bwMode="auto">
            <a:xfrm>
              <a:off x="3886200" y="3570443"/>
              <a:ext cx="685800" cy="457200"/>
            </a:xfrm>
            <a:prstGeom prst="rightArrow">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a:ln>
                  <a:noFill/>
                </a:ln>
                <a:solidFill>
                  <a:schemeClr val="bg1"/>
                </a:solidFill>
                <a:effectLst/>
                <a:latin typeface="Arial" charset="0"/>
                <a:ea typeface="HG丸ｺﾞｼｯｸM-PRO" pitchFamily="50" charset="-128"/>
              </a:endParaRPr>
            </a:p>
          </p:txBody>
        </p:sp>
      </p:grpSp>
      <p:sp>
        <p:nvSpPr>
          <p:cNvPr id="9" name="角丸四角形吹き出し 8"/>
          <p:cNvSpPr/>
          <p:nvPr/>
        </p:nvSpPr>
        <p:spPr bwMode="auto">
          <a:xfrm>
            <a:off x="2362200" y="2727525"/>
            <a:ext cx="1738745" cy="495504"/>
          </a:xfrm>
          <a:prstGeom prst="wedgeRoundRectCallout">
            <a:avLst>
              <a:gd name="adj1" fmla="val -71080"/>
              <a:gd name="adj2" fmla="val 45724"/>
              <a:gd name="adj3" fmla="val 16667"/>
            </a:avLst>
          </a:prstGeom>
          <a:solidFill>
            <a:srgbClr val="00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lang="ja-JP" altLang="en-US" sz="1400" dirty="0">
                <a:solidFill>
                  <a:schemeClr val="bg1"/>
                </a:solidFill>
                <a:latin typeface="HGP創英角ｺﾞｼｯｸUB" pitchFamily="50" charset="-128"/>
                <a:ea typeface="HGP創英角ｺﾞｼｯｸUB" pitchFamily="50" charset="-128"/>
              </a:rPr>
              <a:t>「期待」を</a:t>
            </a:r>
          </a:p>
          <a:p>
            <a:pPr>
              <a:spcBef>
                <a:spcPts val="0"/>
              </a:spcBef>
            </a:pPr>
            <a:r>
              <a:rPr lang="ja-JP" altLang="en-US" sz="1400" dirty="0">
                <a:solidFill>
                  <a:schemeClr val="bg1"/>
                </a:solidFill>
                <a:latin typeface="HGP創英角ｺﾞｼｯｸUB" pitchFamily="50" charset="-128"/>
                <a:ea typeface="HGP創英角ｺﾞｼｯｸUB" pitchFamily="50" charset="-128"/>
              </a:rPr>
              <a:t>越える条件</a:t>
            </a:r>
            <a:endParaRPr lang="en-US" altLang="ja-JP" sz="1400" dirty="0">
              <a:solidFill>
                <a:schemeClr val="bg1"/>
              </a:solidFill>
              <a:latin typeface="HGP創英角ｺﾞｼｯｸUB" pitchFamily="50" charset="-128"/>
              <a:ea typeface="HGP創英角ｺﾞｼｯｸUB" pitchFamily="50" charset="-128"/>
            </a:endParaRPr>
          </a:p>
        </p:txBody>
      </p:sp>
      <p:grpSp>
        <p:nvGrpSpPr>
          <p:cNvPr id="15" name="グループ化 14"/>
          <p:cNvGrpSpPr/>
          <p:nvPr/>
        </p:nvGrpSpPr>
        <p:grpSpPr>
          <a:xfrm>
            <a:off x="5455227" y="2727525"/>
            <a:ext cx="2913447" cy="1166972"/>
            <a:chOff x="5455227" y="2727525"/>
            <a:chExt cx="2913447" cy="1166972"/>
          </a:xfrm>
        </p:grpSpPr>
        <p:pic>
          <p:nvPicPr>
            <p:cNvPr id="1027" name="Picture 3" descr="C:\Users\Masanori\AppData\Local\Microsoft\Windows\Temporary Internet Files\Content.IE5\86QH21EP\MC9004244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903488"/>
              <a:ext cx="1053474" cy="991009"/>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角丸四角形吹き出し 17"/>
            <p:cNvSpPr/>
            <p:nvPr/>
          </p:nvSpPr>
          <p:spPr bwMode="auto">
            <a:xfrm>
              <a:off x="5455227" y="2727525"/>
              <a:ext cx="1738745" cy="495504"/>
            </a:xfrm>
            <a:prstGeom prst="wedgeRoundRectCallout">
              <a:avLst>
                <a:gd name="adj1" fmla="val 67565"/>
                <a:gd name="adj2" fmla="val 37336"/>
                <a:gd name="adj3" fmla="val 16667"/>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lang="ja-JP" altLang="en-US" sz="1400" dirty="0">
                  <a:solidFill>
                    <a:schemeClr val="bg1"/>
                  </a:solidFill>
                  <a:latin typeface="HGP創英角ｺﾞｼｯｸUB" pitchFamily="50" charset="-128"/>
                  <a:ea typeface="HGP創英角ｺﾞｼｯｸUB" pitchFamily="50" charset="-128"/>
                </a:rPr>
                <a:t>条件を</a:t>
              </a:r>
            </a:p>
            <a:p>
              <a:pPr>
                <a:spcBef>
                  <a:spcPts val="0"/>
                </a:spcBef>
              </a:pPr>
              <a:r>
                <a:rPr lang="ja-JP" altLang="en-US" sz="1400" dirty="0">
                  <a:solidFill>
                    <a:schemeClr val="bg1"/>
                  </a:solidFill>
                  <a:latin typeface="HGP創英角ｺﾞｼｯｸUB" pitchFamily="50" charset="-128"/>
                  <a:ea typeface="HGP創英角ｺﾞｼｯｸUB" pitchFamily="50" charset="-128"/>
                </a:rPr>
                <a:t>満たさないと</a:t>
              </a:r>
              <a:endParaRPr lang="en-US" altLang="ja-JP" sz="1400" dirty="0">
                <a:solidFill>
                  <a:schemeClr val="bg1"/>
                </a:solidFill>
                <a:latin typeface="HGP創英角ｺﾞｼｯｸUB" pitchFamily="50" charset="-128"/>
                <a:ea typeface="HGP創英角ｺﾞｼｯｸUB" pitchFamily="50" charset="-128"/>
              </a:endParaRPr>
            </a:p>
          </p:txBody>
        </p:sp>
      </p:grpSp>
      <p:grpSp>
        <p:nvGrpSpPr>
          <p:cNvPr id="14" name="グループ化 13"/>
          <p:cNvGrpSpPr/>
          <p:nvPr/>
        </p:nvGrpSpPr>
        <p:grpSpPr>
          <a:xfrm>
            <a:off x="914400" y="1752600"/>
            <a:ext cx="7315200" cy="838200"/>
            <a:chOff x="914400" y="1752600"/>
            <a:chExt cx="7315200" cy="838200"/>
          </a:xfrm>
        </p:grpSpPr>
        <p:sp>
          <p:nvSpPr>
            <p:cNvPr id="4" name="角丸四角形 3"/>
            <p:cNvSpPr/>
            <p:nvPr/>
          </p:nvSpPr>
          <p:spPr bwMode="auto">
            <a:xfrm>
              <a:off x="914400" y="2057400"/>
              <a:ext cx="7315200" cy="533400"/>
            </a:xfrm>
            <a:prstGeom prst="roundRect">
              <a:avLst>
                <a:gd name="adj" fmla="val 50000"/>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ja-JP" altLang="en-US" sz="2400" dirty="0">
                  <a:solidFill>
                    <a:schemeClr val="bg1"/>
                  </a:solidFill>
                  <a:latin typeface="HGP創英角ｺﾞｼｯｸUB" pitchFamily="50" charset="-128"/>
                  <a:ea typeface="HGP創英角ｺﾞｼｯｸUB" pitchFamily="50" charset="-128"/>
                </a:rPr>
                <a:t>「期待」を越えること</a:t>
              </a:r>
              <a:endParaRPr lang="en-US" altLang="ja-JP" sz="2400" dirty="0">
                <a:solidFill>
                  <a:schemeClr val="bg1"/>
                </a:solidFill>
                <a:latin typeface="HGP創英角ｺﾞｼｯｸUB" pitchFamily="50" charset="-128"/>
                <a:ea typeface="HGP創英角ｺﾞｼｯｸUB" pitchFamily="50" charset="-128"/>
              </a:endParaRPr>
            </a:p>
          </p:txBody>
        </p:sp>
        <p:sp>
          <p:nvSpPr>
            <p:cNvPr id="10" name="下矢印 9"/>
            <p:cNvSpPr/>
            <p:nvPr/>
          </p:nvSpPr>
          <p:spPr bwMode="auto">
            <a:xfrm>
              <a:off x="3905250" y="1752600"/>
              <a:ext cx="1333500" cy="266700"/>
            </a:xfrm>
            <a:prstGeom prst="downArrow">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Arial" charset="0"/>
                <a:ea typeface="HG丸ｺﾞｼｯｸM-PRO" pitchFamily="50" charset="-128"/>
              </a:endParaRPr>
            </a:p>
          </p:txBody>
        </p:sp>
      </p:grpSp>
      <p:grpSp>
        <p:nvGrpSpPr>
          <p:cNvPr id="17" name="グループ化 16"/>
          <p:cNvGrpSpPr/>
          <p:nvPr/>
        </p:nvGrpSpPr>
        <p:grpSpPr>
          <a:xfrm>
            <a:off x="3886200" y="4343400"/>
            <a:ext cx="4343400" cy="914400"/>
            <a:chOff x="3886200" y="4343400"/>
            <a:chExt cx="4343400" cy="914400"/>
          </a:xfrm>
        </p:grpSpPr>
        <p:sp>
          <p:nvSpPr>
            <p:cNvPr id="12" name="角丸四角形 11"/>
            <p:cNvSpPr/>
            <p:nvPr/>
          </p:nvSpPr>
          <p:spPr bwMode="auto">
            <a:xfrm>
              <a:off x="4419600" y="4343400"/>
              <a:ext cx="3810000" cy="914400"/>
            </a:xfrm>
            <a:prstGeom prst="roundRect">
              <a:avLst>
                <a:gd name="adj" fmla="val 29221"/>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171450" indent="-171450" algn="l">
                <a:spcBef>
                  <a:spcPts val="0"/>
                </a:spcBef>
                <a:buFont typeface="Wingdings" pitchFamily="2" charset="2"/>
                <a:buChar char="ü"/>
              </a:pPr>
              <a:r>
                <a:rPr kumimoji="0" lang="en-US" altLang="ja-JP"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 </a:t>
              </a:r>
              <a:r>
                <a:rPr kumimoji="0" lang="ja-JP" altLang="en-US" sz="2400" b="0" i="0" u="none" strike="noStrike" cap="none" normalizeH="0" baseline="0">
                  <a:ln>
                    <a:noFill/>
                  </a:ln>
                  <a:solidFill>
                    <a:schemeClr val="bg1"/>
                  </a:solidFill>
                  <a:effectLst/>
                  <a:latin typeface="HGP創英角ｺﾞｼｯｸUB" pitchFamily="50" charset="-128"/>
                  <a:ea typeface="HGP創英角ｺﾞｼｯｸUB" pitchFamily="50" charset="-128"/>
                </a:rPr>
                <a:t>そこ</a:t>
              </a:r>
              <a:r>
                <a:rPr kumimoji="0" lang="ja-JP" altLang="en-US"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までいらないから</a:t>
              </a:r>
              <a:endParaRPr kumimoji="0" lang="en-US" altLang="ja-JP" sz="24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lgn="l">
                <a:spcBef>
                  <a:spcPts val="0"/>
                </a:spcBef>
              </a:pPr>
              <a:r>
                <a:rPr lang="ja-JP" altLang="en-US" sz="2400" dirty="0">
                  <a:solidFill>
                    <a:schemeClr val="bg1"/>
                  </a:solidFill>
                  <a:latin typeface="HGP創英角ｺﾞｼｯｸUB" pitchFamily="50" charset="-128"/>
                  <a:ea typeface="HGP創英角ｺﾞｼｯｸUB" pitchFamily="50" charset="-128"/>
                </a:rPr>
                <a:t>　　　　　　　</a:t>
              </a:r>
              <a:r>
                <a:rPr kumimoji="0" lang="ja-JP" altLang="en-US"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その分安くして</a:t>
              </a:r>
              <a:endParaRPr kumimoji="0" lang="en-US" altLang="ja-JP" sz="24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20" name="右矢印 19"/>
            <p:cNvSpPr/>
            <p:nvPr/>
          </p:nvSpPr>
          <p:spPr bwMode="auto">
            <a:xfrm>
              <a:off x="3886200" y="4572000"/>
              <a:ext cx="685800" cy="457200"/>
            </a:xfrm>
            <a:prstGeom prst="rightArrow">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a:ln>
                  <a:noFill/>
                </a:ln>
                <a:solidFill>
                  <a:schemeClr val="bg1"/>
                </a:solidFill>
                <a:effectLst/>
                <a:latin typeface="Arial" charset="0"/>
                <a:ea typeface="HG丸ｺﾞｼｯｸM-PRO" pitchFamily="50" charset="-128"/>
              </a:endParaRPr>
            </a:p>
          </p:txBody>
        </p:sp>
      </p:grpSp>
      <p:grpSp>
        <p:nvGrpSpPr>
          <p:cNvPr id="19" name="グループ化 18"/>
          <p:cNvGrpSpPr/>
          <p:nvPr/>
        </p:nvGrpSpPr>
        <p:grpSpPr>
          <a:xfrm>
            <a:off x="3886200" y="5334000"/>
            <a:ext cx="4343400" cy="914400"/>
            <a:chOff x="3886200" y="5334000"/>
            <a:chExt cx="4343400" cy="914400"/>
          </a:xfrm>
        </p:grpSpPr>
        <p:sp>
          <p:nvSpPr>
            <p:cNvPr id="13" name="角丸四角形 12"/>
            <p:cNvSpPr/>
            <p:nvPr/>
          </p:nvSpPr>
          <p:spPr bwMode="auto">
            <a:xfrm>
              <a:off x="4419600" y="5334000"/>
              <a:ext cx="3810000" cy="914400"/>
            </a:xfrm>
            <a:prstGeom prst="roundRect">
              <a:avLst>
                <a:gd name="adj" fmla="val 29221"/>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171450" indent="-171450" algn="l">
                <a:spcBef>
                  <a:spcPts val="0"/>
                </a:spcBef>
                <a:buFont typeface="Wingdings" pitchFamily="2" charset="2"/>
                <a:buChar char="ü"/>
              </a:pPr>
              <a:r>
                <a:rPr lang="en-US" altLang="ja-JP" sz="2400" dirty="0">
                  <a:solidFill>
                    <a:schemeClr val="bg1"/>
                  </a:solidFill>
                  <a:latin typeface="HGP創英角ｺﾞｼｯｸUB" pitchFamily="50" charset="-128"/>
                  <a:ea typeface="HGP創英角ｺﾞｼｯｸUB" pitchFamily="50" charset="-128"/>
                </a:rPr>
                <a:t> </a:t>
              </a:r>
              <a:r>
                <a:rPr lang="ja-JP" altLang="en-US" sz="2400" dirty="0">
                  <a:solidFill>
                    <a:schemeClr val="bg1"/>
                  </a:solidFill>
                  <a:latin typeface="HGP創英角ｺﾞｼｯｸUB" pitchFamily="50" charset="-128"/>
                  <a:ea typeface="HGP創英角ｺﾞｼｯｸUB" pitchFamily="50" charset="-128"/>
                </a:rPr>
                <a:t>なんだ簡単なことなんだ</a:t>
              </a:r>
              <a:endParaRPr kumimoji="0" lang="en-US" altLang="ja-JP" sz="24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21" name="右矢印 20"/>
            <p:cNvSpPr/>
            <p:nvPr/>
          </p:nvSpPr>
          <p:spPr bwMode="auto">
            <a:xfrm>
              <a:off x="3886200" y="5562600"/>
              <a:ext cx="685800" cy="457200"/>
            </a:xfrm>
            <a:prstGeom prst="rightArrow">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a:ln>
                  <a:noFill/>
                </a:ln>
                <a:solidFill>
                  <a:schemeClr val="bg1"/>
                </a:solidFill>
                <a:effectLst/>
                <a:latin typeface="Arial" charset="0"/>
                <a:ea typeface="HG丸ｺﾞｼｯｸM-PRO"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fill="hold"/>
                                        <p:tgtEl>
                                          <p:spTgt spid="1028"/>
                                        </p:tgtEl>
                                        <p:attrNameLst>
                                          <p:attrName>ppt_w</p:attrName>
                                        </p:attrNameLst>
                                      </p:cBhvr>
                                      <p:tavLst>
                                        <p:tav tm="0">
                                          <p:val>
                                            <p:fltVal val="0"/>
                                          </p:val>
                                        </p:tav>
                                        <p:tav tm="100000">
                                          <p:val>
                                            <p:strVal val="#ppt_w"/>
                                          </p:val>
                                        </p:tav>
                                      </p:tavLst>
                                    </p:anim>
                                    <p:anim calcmode="lin" valueType="num">
                                      <p:cBhvr>
                                        <p:cTn id="28" dur="500" fill="hold"/>
                                        <p:tgtEl>
                                          <p:spTgt spid="1028"/>
                                        </p:tgtEl>
                                        <p:attrNameLst>
                                          <p:attrName>ppt_h</p:attrName>
                                        </p:attrNameLst>
                                      </p:cBhvr>
                                      <p:tavLst>
                                        <p:tav tm="0">
                                          <p:val>
                                            <p:fltVal val="0"/>
                                          </p:val>
                                        </p:tav>
                                        <p:tav tm="100000">
                                          <p:val>
                                            <p:strVal val="#ppt_h"/>
                                          </p:val>
                                        </p:tav>
                                      </p:tavLst>
                                    </p:anim>
                                    <p:animEffect transition="in" filter="fade">
                                      <p:cBhvr>
                                        <p:cTn id="29" dur="500"/>
                                        <p:tgtEl>
                                          <p:spTgt spid="10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eaLnBrk="1" hangingPunct="1"/>
            <a:r>
              <a:rPr lang="ja-JP" altLang="en-US" sz="2800" dirty="0">
                <a:ea typeface="ＭＳ Ｐゴシック" charset="-128"/>
              </a:rPr>
              <a:t>期待を知るとはどういうことか</a:t>
            </a:r>
          </a:p>
        </p:txBody>
      </p:sp>
      <p:sp>
        <p:nvSpPr>
          <p:cNvPr id="2" name="角丸四角形 1"/>
          <p:cNvSpPr/>
          <p:nvPr/>
        </p:nvSpPr>
        <p:spPr bwMode="auto">
          <a:xfrm>
            <a:off x="914400" y="1143000"/>
            <a:ext cx="7315200" cy="533400"/>
          </a:xfrm>
          <a:prstGeom prst="roundRect">
            <a:avLst>
              <a:gd name="adj" fmla="val 5000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kumimoji="0" lang="ja-JP" altLang="en-US"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相手の「期待」知るためには</a:t>
            </a:r>
            <a:r>
              <a:rPr kumimoji="0" lang="en-US" altLang="ja-JP"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a:t>
            </a:r>
          </a:p>
        </p:txBody>
      </p:sp>
      <p:grpSp>
        <p:nvGrpSpPr>
          <p:cNvPr id="14" name="グループ化 13"/>
          <p:cNvGrpSpPr/>
          <p:nvPr/>
        </p:nvGrpSpPr>
        <p:grpSpPr>
          <a:xfrm>
            <a:off x="914400" y="1714500"/>
            <a:ext cx="7315200" cy="876300"/>
            <a:chOff x="914400" y="1714500"/>
            <a:chExt cx="7315200" cy="876300"/>
          </a:xfrm>
        </p:grpSpPr>
        <p:sp>
          <p:nvSpPr>
            <p:cNvPr id="4" name="角丸四角形 3"/>
            <p:cNvSpPr/>
            <p:nvPr/>
          </p:nvSpPr>
          <p:spPr bwMode="auto">
            <a:xfrm>
              <a:off x="914400" y="2057400"/>
              <a:ext cx="7315200" cy="533400"/>
            </a:xfrm>
            <a:prstGeom prst="roundRect">
              <a:avLst>
                <a:gd name="adj" fmla="val 50000"/>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ja-JP" altLang="en-US" sz="2400" dirty="0">
                  <a:solidFill>
                    <a:schemeClr val="bg1"/>
                  </a:solidFill>
                  <a:latin typeface="HGP創英角ｺﾞｼｯｸUB" pitchFamily="50" charset="-128"/>
                  <a:ea typeface="HGP創英角ｺﾞｼｯｸUB" pitchFamily="50" charset="-128"/>
                </a:rPr>
                <a:t>「常識」に個々の事案を当てはめて考える</a:t>
              </a:r>
              <a:endParaRPr lang="en-US" altLang="ja-JP" sz="2400" dirty="0">
                <a:solidFill>
                  <a:schemeClr val="bg1"/>
                </a:solidFill>
                <a:latin typeface="HGP創英角ｺﾞｼｯｸUB" pitchFamily="50" charset="-128"/>
                <a:ea typeface="HGP創英角ｺﾞｼｯｸUB" pitchFamily="50" charset="-128"/>
              </a:endParaRPr>
            </a:p>
          </p:txBody>
        </p:sp>
        <p:sp>
          <p:nvSpPr>
            <p:cNvPr id="10" name="下矢印 9"/>
            <p:cNvSpPr/>
            <p:nvPr/>
          </p:nvSpPr>
          <p:spPr bwMode="auto">
            <a:xfrm>
              <a:off x="3905250" y="1714500"/>
              <a:ext cx="1333500" cy="266700"/>
            </a:xfrm>
            <a:prstGeom prst="downArrow">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Arial" charset="0"/>
                <a:ea typeface="HG丸ｺﾞｼｯｸM-PRO" pitchFamily="50" charset="-128"/>
              </a:endParaRPr>
            </a:p>
          </p:txBody>
        </p:sp>
      </p:grpSp>
      <p:grpSp>
        <p:nvGrpSpPr>
          <p:cNvPr id="15" name="グループ化 14"/>
          <p:cNvGrpSpPr/>
          <p:nvPr/>
        </p:nvGrpSpPr>
        <p:grpSpPr>
          <a:xfrm>
            <a:off x="914400" y="2590800"/>
            <a:ext cx="7315200" cy="2438400"/>
            <a:chOff x="914400" y="2590800"/>
            <a:chExt cx="7315200" cy="2438400"/>
          </a:xfrm>
        </p:grpSpPr>
        <p:sp>
          <p:nvSpPr>
            <p:cNvPr id="22" name="角丸四角形 21"/>
            <p:cNvSpPr/>
            <p:nvPr/>
          </p:nvSpPr>
          <p:spPr bwMode="auto">
            <a:xfrm>
              <a:off x="914400" y="2895600"/>
              <a:ext cx="7315200" cy="2133600"/>
            </a:xfrm>
            <a:prstGeom prst="roundRect">
              <a:avLst>
                <a:gd name="adj" fmla="val 14935"/>
              </a:avLst>
            </a:prstGeom>
            <a:solidFill>
              <a:srgbClr val="00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none" lIns="91440" tIns="45720" rIns="91440" bIns="45720" numCol="1" rtlCol="0" anchor="ctr" anchorCtr="0" compatLnSpc="1">
              <a:prstTxWarp prst="textNoShape">
                <a:avLst/>
              </a:prstTxWarp>
            </a:bodyPr>
            <a:lstStyle/>
            <a:p>
              <a:pPr>
                <a:spcBef>
                  <a:spcPts val="0"/>
                </a:spcBef>
              </a:pPr>
              <a:r>
                <a:rPr kumimoji="0" lang="ja-JP" altLang="en-US" sz="5400" b="0" i="0" u="none" strike="noStrike" cap="none" normalizeH="0" baseline="0" dirty="0">
                  <a:ln>
                    <a:noFill/>
                  </a:ln>
                  <a:solidFill>
                    <a:schemeClr val="bg1"/>
                  </a:solidFill>
                  <a:effectLst/>
                  <a:latin typeface="HGP創英角ｺﾞｼｯｸUB" pitchFamily="50" charset="-128"/>
                  <a:ea typeface="HGP創英角ｺﾞｼｯｸUB" pitchFamily="50" charset="-128"/>
                </a:rPr>
                <a:t>常識</a:t>
              </a:r>
              <a:endParaRPr kumimoji="0" lang="en-US" altLang="ja-JP" sz="54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23" name="下矢印 22"/>
            <p:cNvSpPr/>
            <p:nvPr/>
          </p:nvSpPr>
          <p:spPr bwMode="auto">
            <a:xfrm>
              <a:off x="3905250" y="2590800"/>
              <a:ext cx="1333500" cy="266700"/>
            </a:xfrm>
            <a:prstGeom prst="downArrow">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Arial" charset="0"/>
                <a:ea typeface="HG丸ｺﾞｼｯｸM-PRO" pitchFamily="50" charset="-128"/>
              </a:endParaRPr>
            </a:p>
          </p:txBody>
        </p:sp>
      </p:grpSp>
      <p:sp>
        <p:nvSpPr>
          <p:cNvPr id="24" name="角丸四角形 23"/>
          <p:cNvSpPr/>
          <p:nvPr/>
        </p:nvSpPr>
        <p:spPr bwMode="auto">
          <a:xfrm>
            <a:off x="1123950" y="3124200"/>
            <a:ext cx="2838450" cy="1676400"/>
          </a:xfrm>
          <a:prstGeom prst="roundRect">
            <a:avLst>
              <a:gd name="adj" fmla="val 14935"/>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sz="2800" b="0" i="0" u="none" strike="noStrike" cap="none" normalizeH="0" baseline="0" dirty="0">
                <a:ln>
                  <a:noFill/>
                </a:ln>
                <a:solidFill>
                  <a:srgbClr val="0000FF"/>
                </a:solidFill>
                <a:effectLst/>
                <a:latin typeface="HGP創英角ｺﾞｼｯｸUB" pitchFamily="50" charset="-128"/>
                <a:ea typeface="HGP創英角ｺﾞｼｯｸUB" pitchFamily="50" charset="-128"/>
              </a:rPr>
              <a:t>世の中</a:t>
            </a:r>
            <a:endParaRPr kumimoji="0" lang="en-US" altLang="ja-JP" sz="2800" b="0" i="0" u="none" strike="noStrike" cap="none" normalizeH="0" baseline="0" dirty="0">
              <a:ln>
                <a:noFill/>
              </a:ln>
              <a:solidFill>
                <a:srgbClr val="0000FF"/>
              </a:solidFill>
              <a:effectLst/>
              <a:latin typeface="HGP創英角ｺﾞｼｯｸUB" pitchFamily="50" charset="-128"/>
              <a:ea typeface="HGP創英角ｺﾞｼｯｸUB" pitchFamily="50" charset="-128"/>
            </a:endParaRPr>
          </a:p>
        </p:txBody>
      </p:sp>
      <p:sp>
        <p:nvSpPr>
          <p:cNvPr id="25" name="角丸四角形 24"/>
          <p:cNvSpPr/>
          <p:nvPr/>
        </p:nvSpPr>
        <p:spPr bwMode="auto">
          <a:xfrm>
            <a:off x="5181600" y="3110345"/>
            <a:ext cx="2838450" cy="1676400"/>
          </a:xfrm>
          <a:prstGeom prst="roundRect">
            <a:avLst>
              <a:gd name="adj" fmla="val 14935"/>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sz="2800" b="0" i="0" u="none" strike="noStrike" cap="none" normalizeH="0" baseline="0" dirty="0">
                <a:ln>
                  <a:noFill/>
                </a:ln>
                <a:solidFill>
                  <a:srgbClr val="0000FF"/>
                </a:solidFill>
                <a:effectLst/>
                <a:latin typeface="HGP創英角ｺﾞｼｯｸUB" pitchFamily="50" charset="-128"/>
                <a:ea typeface="HGP創英角ｺﾞｼｯｸUB" pitchFamily="50" charset="-128"/>
              </a:rPr>
              <a:t>お客様</a:t>
            </a:r>
            <a:endParaRPr kumimoji="0" lang="en-US" altLang="ja-JP" sz="2800" b="0" i="0" u="none" strike="noStrike" cap="none" normalizeH="0" baseline="0" dirty="0">
              <a:ln>
                <a:noFill/>
              </a:ln>
              <a:solidFill>
                <a:srgbClr val="0000FF"/>
              </a:solidFill>
              <a:effectLst/>
              <a:latin typeface="HGP創英角ｺﾞｼｯｸUB" pitchFamily="50" charset="-128"/>
              <a:ea typeface="HGP創英角ｺﾞｼｯｸUB" pitchFamily="50" charset="-128"/>
            </a:endParaRPr>
          </a:p>
        </p:txBody>
      </p:sp>
      <p:sp>
        <p:nvSpPr>
          <p:cNvPr id="26" name="角丸四角形 25"/>
          <p:cNvSpPr/>
          <p:nvPr/>
        </p:nvSpPr>
        <p:spPr bwMode="auto">
          <a:xfrm>
            <a:off x="1938337" y="3273136"/>
            <a:ext cx="1209675" cy="384464"/>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b="0" i="0" u="none" strike="noStrike" cap="none" normalizeH="0" baseline="0" dirty="0">
                <a:ln>
                  <a:noFill/>
                </a:ln>
                <a:solidFill>
                  <a:schemeClr val="bg1"/>
                </a:solidFill>
                <a:effectLst/>
                <a:latin typeface="HGP創英角ｺﾞｼｯｸUB" pitchFamily="50" charset="-128"/>
                <a:ea typeface="HGP創英角ｺﾞｼｯｸUB" pitchFamily="50" charset="-128"/>
              </a:rPr>
              <a:t>社会・経済</a:t>
            </a:r>
            <a:endParaRPr kumimoji="0" lang="en-US" altLang="ja-JP"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27" name="角丸四角形 26"/>
          <p:cNvSpPr/>
          <p:nvPr/>
        </p:nvSpPr>
        <p:spPr bwMode="auto">
          <a:xfrm>
            <a:off x="1304925" y="4267200"/>
            <a:ext cx="1209675" cy="384464"/>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b="0" i="0" u="none" strike="noStrike" cap="none" normalizeH="0" baseline="0" dirty="0">
                <a:ln>
                  <a:noFill/>
                </a:ln>
                <a:solidFill>
                  <a:schemeClr val="bg1"/>
                </a:solidFill>
                <a:effectLst/>
                <a:latin typeface="HGP創英角ｺﾞｼｯｸUB" pitchFamily="50" charset="-128"/>
                <a:ea typeface="HGP創英角ｺﾞｼｯｸUB" pitchFamily="50" charset="-128"/>
              </a:rPr>
              <a:t>ビジネス・経営</a:t>
            </a:r>
            <a:endParaRPr kumimoji="0" lang="en-US" altLang="ja-JP"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28" name="角丸四角形 27"/>
          <p:cNvSpPr/>
          <p:nvPr/>
        </p:nvSpPr>
        <p:spPr bwMode="auto">
          <a:xfrm>
            <a:off x="2597727" y="4267200"/>
            <a:ext cx="1209675" cy="384464"/>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en-US" altLang="ja-JP" b="0" i="0" u="none" strike="noStrike" cap="none" normalizeH="0" baseline="0" dirty="0">
                <a:ln>
                  <a:noFill/>
                </a:ln>
                <a:solidFill>
                  <a:schemeClr val="bg1"/>
                </a:solidFill>
                <a:effectLst/>
                <a:latin typeface="HGP創英角ｺﾞｼｯｸUB" pitchFamily="50" charset="-128"/>
                <a:ea typeface="HGP創英角ｺﾞｼｯｸUB" pitchFamily="50" charset="-128"/>
              </a:rPr>
              <a:t>IT</a:t>
            </a:r>
            <a:r>
              <a:rPr kumimoji="0" lang="ja-JP" altLang="en-US" b="0" i="0" u="none" strike="noStrike" cap="none" normalizeH="0" baseline="0" dirty="0">
                <a:ln>
                  <a:noFill/>
                </a:ln>
                <a:solidFill>
                  <a:schemeClr val="bg1"/>
                </a:solidFill>
                <a:effectLst/>
                <a:latin typeface="HGP創英角ｺﾞｼｯｸUB" pitchFamily="50" charset="-128"/>
                <a:ea typeface="HGP創英角ｺﾞｼｯｸUB" pitchFamily="50" charset="-128"/>
              </a:rPr>
              <a:t>トレンド</a:t>
            </a:r>
            <a:endParaRPr kumimoji="0" lang="en-US" altLang="ja-JP"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29" name="角丸四角形 28"/>
          <p:cNvSpPr/>
          <p:nvPr/>
        </p:nvSpPr>
        <p:spPr bwMode="auto">
          <a:xfrm>
            <a:off x="5995987" y="3273136"/>
            <a:ext cx="1209675" cy="384464"/>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b="0" i="0" u="none" strike="noStrike" cap="none" normalizeH="0" baseline="0" dirty="0">
                <a:ln>
                  <a:noFill/>
                </a:ln>
                <a:solidFill>
                  <a:schemeClr val="bg1"/>
                </a:solidFill>
                <a:effectLst/>
                <a:latin typeface="HGP創英角ｺﾞｼｯｸUB" pitchFamily="50" charset="-128"/>
                <a:ea typeface="HGP創英角ｺﾞｼｯｸUB" pitchFamily="50" charset="-128"/>
              </a:rPr>
              <a:t>会社</a:t>
            </a:r>
            <a:endParaRPr kumimoji="0" lang="en-US" altLang="ja-JP"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30" name="角丸四角形 29"/>
          <p:cNvSpPr/>
          <p:nvPr/>
        </p:nvSpPr>
        <p:spPr bwMode="auto">
          <a:xfrm>
            <a:off x="5362575" y="4267200"/>
            <a:ext cx="1209675" cy="384464"/>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b="0" i="0" u="none" strike="noStrike" cap="none" normalizeH="0" baseline="0" dirty="0">
                <a:ln>
                  <a:noFill/>
                </a:ln>
                <a:solidFill>
                  <a:schemeClr val="bg1"/>
                </a:solidFill>
                <a:effectLst/>
                <a:latin typeface="HGP創英角ｺﾞｼｯｸUB" pitchFamily="50" charset="-128"/>
                <a:ea typeface="HGP創英角ｺﾞｼｯｸUB" pitchFamily="50" charset="-128"/>
              </a:rPr>
              <a:t>業界と競合</a:t>
            </a:r>
            <a:endParaRPr kumimoji="0" lang="en-US" altLang="ja-JP"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31" name="角丸四角形 30"/>
          <p:cNvSpPr/>
          <p:nvPr/>
        </p:nvSpPr>
        <p:spPr bwMode="auto">
          <a:xfrm>
            <a:off x="6655377" y="4267200"/>
            <a:ext cx="1209675" cy="384464"/>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b="0" i="0" u="none" strike="noStrike" cap="none" normalizeH="0" baseline="0" dirty="0">
                <a:ln>
                  <a:noFill/>
                </a:ln>
                <a:solidFill>
                  <a:schemeClr val="bg1"/>
                </a:solidFill>
                <a:effectLst/>
                <a:latin typeface="HGP創英角ｺﾞｼｯｸUB" pitchFamily="50" charset="-128"/>
                <a:ea typeface="HGP創英角ｺﾞｼｯｸUB" pitchFamily="50" charset="-128"/>
              </a:rPr>
              <a:t>個人</a:t>
            </a:r>
            <a:endParaRPr kumimoji="0" lang="en-US" altLang="ja-JP"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32" name="角丸四角形 31"/>
          <p:cNvSpPr/>
          <p:nvPr/>
        </p:nvSpPr>
        <p:spPr bwMode="auto">
          <a:xfrm>
            <a:off x="914400" y="5181600"/>
            <a:ext cx="3505200" cy="533400"/>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ja-JP" altLang="en-US" sz="2400" dirty="0">
                <a:solidFill>
                  <a:schemeClr val="bg1"/>
                </a:solidFill>
                <a:latin typeface="HGP創英角ｺﾞｼｯｸUB" pitchFamily="50" charset="-128"/>
                <a:ea typeface="HGP創英角ｺﾞｼｯｸUB" pitchFamily="50" charset="-128"/>
              </a:rPr>
              <a:t>仮設を設定</a:t>
            </a:r>
            <a:endParaRPr lang="en-US" altLang="ja-JP" sz="2400" dirty="0">
              <a:solidFill>
                <a:schemeClr val="bg1"/>
              </a:solidFill>
              <a:latin typeface="HGP創英角ｺﾞｼｯｸUB" pitchFamily="50" charset="-128"/>
              <a:ea typeface="HGP創英角ｺﾞｼｯｸUB" pitchFamily="50" charset="-128"/>
            </a:endParaRPr>
          </a:p>
        </p:txBody>
      </p:sp>
      <p:sp>
        <p:nvSpPr>
          <p:cNvPr id="33" name="角丸四角形 32"/>
          <p:cNvSpPr/>
          <p:nvPr/>
        </p:nvSpPr>
        <p:spPr bwMode="auto">
          <a:xfrm>
            <a:off x="4724400" y="5181600"/>
            <a:ext cx="3505200" cy="533400"/>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ja-JP" altLang="en-US" sz="2400" dirty="0">
                <a:solidFill>
                  <a:schemeClr val="bg1"/>
                </a:solidFill>
                <a:latin typeface="HGP創英角ｺﾞｼｯｸUB" pitchFamily="50" charset="-128"/>
                <a:ea typeface="HGP創英角ｺﾞｼｯｸUB" pitchFamily="50" charset="-128"/>
              </a:rPr>
              <a:t>確認して検証</a:t>
            </a:r>
            <a:endParaRPr lang="en-US" altLang="ja-JP" sz="2400" dirty="0">
              <a:solidFill>
                <a:schemeClr val="bg1"/>
              </a:solidFill>
              <a:latin typeface="HGP創英角ｺﾞｼｯｸUB" pitchFamily="50" charset="-128"/>
              <a:ea typeface="HGP創英角ｺﾞｼｯｸUB" pitchFamily="50" charset="-128"/>
            </a:endParaRPr>
          </a:p>
        </p:txBody>
      </p:sp>
      <p:sp>
        <p:nvSpPr>
          <p:cNvPr id="34" name="角丸四角形 33"/>
          <p:cNvSpPr/>
          <p:nvPr/>
        </p:nvSpPr>
        <p:spPr bwMode="auto">
          <a:xfrm>
            <a:off x="914400" y="5867400"/>
            <a:ext cx="7315200" cy="609600"/>
          </a:xfrm>
          <a:prstGeom prst="roundRect">
            <a:avLst>
              <a:gd name="adj" fmla="val 5000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ja-JP" altLang="en-US" sz="2400" dirty="0">
                <a:solidFill>
                  <a:schemeClr val="bg1"/>
                </a:solidFill>
                <a:latin typeface="HGP創英角ｺﾞｼｯｸUB" pitchFamily="50" charset="-128"/>
                <a:ea typeface="HGP創英角ｺﾞｼｯｸUB" pitchFamily="50" charset="-128"/>
              </a:rPr>
              <a:t>期待について、相手と</a:t>
            </a:r>
            <a:r>
              <a:rPr lang="ja-JP" altLang="en-US" sz="2400" b="1" u="sng" dirty="0">
                <a:solidFill>
                  <a:srgbClr val="FFFF00"/>
                </a:solidFill>
                <a:latin typeface="HGP創英角ｺﾞｼｯｸUB" pitchFamily="50" charset="-128"/>
                <a:ea typeface="HGP創英角ｺﾞｼｯｸUB" pitchFamily="50" charset="-128"/>
              </a:rPr>
              <a:t>合意</a:t>
            </a:r>
            <a:r>
              <a:rPr lang="ja-JP" altLang="en-US" sz="2400" dirty="0">
                <a:solidFill>
                  <a:schemeClr val="bg1"/>
                </a:solidFill>
                <a:latin typeface="HGP創英角ｺﾞｼｯｸUB" pitchFamily="50" charset="-128"/>
                <a:ea typeface="HGP創英角ｺﾞｼｯｸUB" pitchFamily="50" charset="-128"/>
              </a:rPr>
              <a:t>する</a:t>
            </a:r>
            <a:endParaRPr lang="en-US" altLang="ja-JP" sz="2400" dirty="0">
              <a:solidFill>
                <a:schemeClr val="bg1"/>
              </a:solidFill>
              <a:latin typeface="HGP創英角ｺﾞｼｯｸUB" pitchFamily="50" charset="-128"/>
              <a:ea typeface="HGP創英角ｺﾞｼｯｸUB" pitchFamily="50" charset="-128"/>
            </a:endParaRPr>
          </a:p>
        </p:txBody>
      </p:sp>
      <p:pic>
        <p:nvPicPr>
          <p:cNvPr id="2050" name="Picture 2" descr="C:\Users\Masanori\AppData\Local\Microsoft\Windows\Temporary Internet Files\Content.IE5\55ZKQZRL\MC90043158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402" y="4786745"/>
            <a:ext cx="1502990" cy="1502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991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050"/>
                                        </p:tgtEl>
                                        <p:attrNameLst>
                                          <p:attrName>style.visibility</p:attrName>
                                        </p:attrNameLst>
                                      </p:cBhvr>
                                      <p:to>
                                        <p:strVal val="visible"/>
                                      </p:to>
                                    </p:set>
                                    <p:anim calcmode="lin" valueType="num">
                                      <p:cBhvr>
                                        <p:cTn id="75" dur="500" fill="hold"/>
                                        <p:tgtEl>
                                          <p:spTgt spid="2050"/>
                                        </p:tgtEl>
                                        <p:attrNameLst>
                                          <p:attrName>ppt_w</p:attrName>
                                        </p:attrNameLst>
                                      </p:cBhvr>
                                      <p:tavLst>
                                        <p:tav tm="0">
                                          <p:val>
                                            <p:fltVal val="0"/>
                                          </p:val>
                                        </p:tav>
                                        <p:tav tm="100000">
                                          <p:val>
                                            <p:strVal val="#ppt_w"/>
                                          </p:val>
                                        </p:tav>
                                      </p:tavLst>
                                    </p:anim>
                                    <p:anim calcmode="lin" valueType="num">
                                      <p:cBhvr>
                                        <p:cTn id="76" dur="500" fill="hold"/>
                                        <p:tgtEl>
                                          <p:spTgt spid="2050"/>
                                        </p:tgtEl>
                                        <p:attrNameLst>
                                          <p:attrName>ppt_h</p:attrName>
                                        </p:attrNameLst>
                                      </p:cBhvr>
                                      <p:tavLst>
                                        <p:tav tm="0">
                                          <p:val>
                                            <p:fltVal val="0"/>
                                          </p:val>
                                        </p:tav>
                                        <p:tav tm="100000">
                                          <p:val>
                                            <p:strVal val="#ppt_h"/>
                                          </p:val>
                                        </p:tav>
                                      </p:tavLst>
                                    </p:anim>
                                    <p:animEffect transition="in" filter="fade">
                                      <p:cBhvr>
                                        <p:cTn id="77" dur="500"/>
                                        <p:tgtEl>
                                          <p:spTgt spid="2050"/>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Effect transition="in" filter="fade">
                                      <p:cBhvr>
                                        <p:cTn id="8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914400" y="2667000"/>
            <a:ext cx="7329170" cy="3733800"/>
            <a:chOff x="914400" y="2667000"/>
            <a:chExt cx="7329170" cy="3733800"/>
          </a:xfrm>
        </p:grpSpPr>
        <p:sp>
          <p:nvSpPr>
            <p:cNvPr id="102" name="AutoShape 2"/>
            <p:cNvSpPr>
              <a:spLocks noChangeArrowheads="1"/>
            </p:cNvSpPr>
            <p:nvPr/>
          </p:nvSpPr>
          <p:spPr bwMode="auto">
            <a:xfrm>
              <a:off x="914400" y="5867400"/>
              <a:ext cx="7329170" cy="533400"/>
            </a:xfrm>
            <a:prstGeom prst="roundRect">
              <a:avLst>
                <a:gd name="adj" fmla="val 50000"/>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eaLnBrk="1" hangingPunct="1"/>
              <a:r>
                <a:rPr lang="ja-JP" altLang="en-US" sz="2400" dirty="0">
                  <a:solidFill>
                    <a:schemeClr val="bg1"/>
                  </a:solidFill>
                  <a:latin typeface="Arial" pitchFamily="34" charset="0"/>
                  <a:ea typeface="HGP創英角ｺﾞｼｯｸUB" pitchFamily="50" charset="-128"/>
                  <a:cs typeface="Arial" pitchFamily="34" charset="0"/>
                </a:rPr>
                <a:t>相手の期待を可能な範囲で引き下げる</a:t>
              </a:r>
            </a:p>
          </p:txBody>
        </p:sp>
        <p:sp>
          <p:nvSpPr>
            <p:cNvPr id="174" name="下矢印 173"/>
            <p:cNvSpPr/>
            <p:nvPr/>
          </p:nvSpPr>
          <p:spPr bwMode="auto">
            <a:xfrm>
              <a:off x="3905250" y="2667000"/>
              <a:ext cx="1333500" cy="3338004"/>
            </a:xfrm>
            <a:prstGeom prst="downArrow">
              <a:avLst>
                <a:gd name="adj1" fmla="val 50000"/>
                <a:gd name="adj2" fmla="val 38571"/>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66FF"/>
                </a:solidFill>
                <a:effectLst/>
                <a:latin typeface="Arial" charset="0"/>
                <a:ea typeface="HG丸ｺﾞｼｯｸM-PRO" pitchFamily="50" charset="-128"/>
              </a:endParaRPr>
            </a:p>
          </p:txBody>
        </p:sp>
      </p:grpSp>
      <p:sp>
        <p:nvSpPr>
          <p:cNvPr id="6146" name="AutoShape 2"/>
          <p:cNvSpPr>
            <a:spLocks noChangeArrowheads="1"/>
          </p:cNvSpPr>
          <p:nvPr/>
        </p:nvSpPr>
        <p:spPr bwMode="auto">
          <a:xfrm>
            <a:off x="900430" y="1143000"/>
            <a:ext cx="7329170" cy="533400"/>
          </a:xfrm>
          <a:prstGeom prst="roundRect">
            <a:avLst>
              <a:gd name="adj" fmla="val 50000"/>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eaLnBrk="1" hangingPunct="1"/>
            <a:r>
              <a:rPr lang="ja-JP" altLang="en-US" sz="2400" dirty="0">
                <a:solidFill>
                  <a:schemeClr val="bg1"/>
                </a:solidFill>
                <a:latin typeface="Arial" pitchFamily="34" charset="0"/>
                <a:ea typeface="HGP創英角ｺﾞｼｯｸUB" pitchFamily="50" charset="-128"/>
                <a:cs typeface="Arial" pitchFamily="34" charset="0"/>
              </a:rPr>
              <a:t>満足の大きさとは</a:t>
            </a:r>
            <a:r>
              <a:rPr lang="en-US" altLang="ja-JP" sz="2400" dirty="0">
                <a:solidFill>
                  <a:schemeClr val="bg1"/>
                </a:solidFill>
                <a:latin typeface="Arial" pitchFamily="34" charset="0"/>
                <a:ea typeface="HGP創英角ｺﾞｼｯｸUB" pitchFamily="50" charset="-128"/>
                <a:cs typeface="Arial" pitchFamily="34" charset="0"/>
              </a:rPr>
              <a:t>?</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147" name="Rectangle 3"/>
          <p:cNvSpPr>
            <a:spLocks noGrp="1" noChangeArrowheads="1"/>
          </p:cNvSpPr>
          <p:nvPr>
            <p:ph type="title"/>
          </p:nvPr>
        </p:nvSpPr>
        <p:spPr/>
        <p:txBody>
          <a:bodyPr/>
          <a:lstStyle/>
          <a:p>
            <a:pPr eaLnBrk="1" hangingPunct="1"/>
            <a:r>
              <a:rPr lang="ja-JP" altLang="en-US">
                <a:ea typeface="ＭＳ Ｐゴシック" charset="-128"/>
              </a:rPr>
              <a:t>満足の大きさ</a:t>
            </a:r>
          </a:p>
        </p:txBody>
      </p:sp>
      <p:grpSp>
        <p:nvGrpSpPr>
          <p:cNvPr id="3" name="グループ化 2"/>
          <p:cNvGrpSpPr/>
          <p:nvPr/>
        </p:nvGrpSpPr>
        <p:grpSpPr>
          <a:xfrm>
            <a:off x="914400" y="1714500"/>
            <a:ext cx="7315200" cy="876300"/>
            <a:chOff x="914400" y="1714500"/>
            <a:chExt cx="7315200" cy="876300"/>
          </a:xfrm>
        </p:grpSpPr>
        <p:sp>
          <p:nvSpPr>
            <p:cNvPr id="98" name="角丸四角形 97"/>
            <p:cNvSpPr/>
            <p:nvPr/>
          </p:nvSpPr>
          <p:spPr bwMode="auto">
            <a:xfrm>
              <a:off x="914400" y="2057400"/>
              <a:ext cx="7315200" cy="533400"/>
            </a:xfrm>
            <a:prstGeom prst="roundRect">
              <a:avLst>
                <a:gd name="adj" fmla="val 50000"/>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ja-JP" altLang="en-US" sz="2400" dirty="0">
                  <a:solidFill>
                    <a:schemeClr val="bg1"/>
                  </a:solidFill>
                  <a:latin typeface="HGP創英角ｺﾞｼｯｸUB" pitchFamily="50" charset="-128"/>
                  <a:ea typeface="HGP創英角ｺﾞｼｯｸUB" pitchFamily="50" charset="-128"/>
                </a:rPr>
                <a:t>期待と結果とのギャップの大きさ</a:t>
              </a:r>
              <a:endParaRPr lang="en-US" altLang="ja-JP" sz="2400" dirty="0">
                <a:solidFill>
                  <a:schemeClr val="bg1"/>
                </a:solidFill>
                <a:latin typeface="HGP創英角ｺﾞｼｯｸUB" pitchFamily="50" charset="-128"/>
                <a:ea typeface="HGP創英角ｺﾞｼｯｸUB" pitchFamily="50" charset="-128"/>
              </a:endParaRPr>
            </a:p>
          </p:txBody>
        </p:sp>
        <p:sp>
          <p:nvSpPr>
            <p:cNvPr id="99" name="下矢印 98"/>
            <p:cNvSpPr/>
            <p:nvPr/>
          </p:nvSpPr>
          <p:spPr bwMode="auto">
            <a:xfrm>
              <a:off x="3905250" y="1714500"/>
              <a:ext cx="1333500" cy="266700"/>
            </a:xfrm>
            <a:prstGeom prst="downArrow">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Arial" charset="0"/>
                <a:ea typeface="HG丸ｺﾞｼｯｸM-PRO" pitchFamily="50" charset="-128"/>
              </a:endParaRPr>
            </a:p>
          </p:txBody>
        </p:sp>
      </p:grpSp>
      <p:sp>
        <p:nvSpPr>
          <p:cNvPr id="614502" name="AutoShape 102"/>
          <p:cNvSpPr>
            <a:spLocks noChangeArrowheads="1"/>
          </p:cNvSpPr>
          <p:nvPr/>
        </p:nvSpPr>
        <p:spPr bwMode="auto">
          <a:xfrm>
            <a:off x="1143000" y="2819400"/>
            <a:ext cx="3200400" cy="457200"/>
          </a:xfrm>
          <a:prstGeom prst="roundRect">
            <a:avLst>
              <a:gd name="adj" fmla="val 16667"/>
            </a:avLst>
          </a:prstGeom>
          <a:solidFill>
            <a:srgbClr val="0000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r>
              <a:rPr lang="ja-JP" altLang="en-US" sz="1800" dirty="0">
                <a:solidFill>
                  <a:schemeClr val="bg1"/>
                </a:solidFill>
                <a:latin typeface="Arial" pitchFamily="34" charset="0"/>
                <a:ea typeface="HGP創英角ｺﾞｼｯｸUB" pitchFamily="50" charset="-128"/>
                <a:cs typeface="Arial" pitchFamily="34" charset="0"/>
              </a:rPr>
              <a:t>利益は、８０万円</a:t>
            </a:r>
          </a:p>
        </p:txBody>
      </p:sp>
      <p:sp>
        <p:nvSpPr>
          <p:cNvPr id="614503" name="AutoShape 103"/>
          <p:cNvSpPr>
            <a:spLocks noChangeArrowheads="1"/>
          </p:cNvSpPr>
          <p:nvPr/>
        </p:nvSpPr>
        <p:spPr bwMode="auto">
          <a:xfrm>
            <a:off x="4800600" y="2819400"/>
            <a:ext cx="3200400" cy="457200"/>
          </a:xfrm>
          <a:prstGeom prst="roundRect">
            <a:avLst>
              <a:gd name="adj" fmla="val 16667"/>
            </a:avLst>
          </a:prstGeom>
          <a:solidFill>
            <a:srgbClr val="C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r>
              <a:rPr lang="ja-JP" altLang="en-US" sz="1800" dirty="0">
                <a:solidFill>
                  <a:schemeClr val="bg1"/>
                </a:solidFill>
                <a:latin typeface="Arial" pitchFamily="34" charset="0"/>
                <a:ea typeface="HGP創英角ｺﾞｼｯｸUB" pitchFamily="50" charset="-128"/>
                <a:cs typeface="Arial" pitchFamily="34" charset="0"/>
              </a:rPr>
              <a:t>利益は、１００万円</a:t>
            </a:r>
          </a:p>
        </p:txBody>
      </p:sp>
      <p:sp>
        <p:nvSpPr>
          <p:cNvPr id="614504" name="AutoShape 104"/>
          <p:cNvSpPr>
            <a:spLocks noChangeArrowheads="1"/>
          </p:cNvSpPr>
          <p:nvPr/>
        </p:nvSpPr>
        <p:spPr bwMode="auto">
          <a:xfrm>
            <a:off x="1143000" y="3505200"/>
            <a:ext cx="3200400" cy="457200"/>
          </a:xfrm>
          <a:prstGeom prst="roundRect">
            <a:avLst>
              <a:gd name="adj" fmla="val 16667"/>
            </a:avLst>
          </a:prstGeom>
          <a:solidFill>
            <a:srgbClr val="0000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r>
              <a:rPr lang="ja-JP" altLang="en-US" sz="1800" dirty="0">
                <a:solidFill>
                  <a:schemeClr val="bg1"/>
                </a:solidFill>
                <a:latin typeface="Arial" pitchFamily="34" charset="0"/>
                <a:ea typeface="HGP創英角ｺﾞｼｯｸUB" pitchFamily="50" charset="-128"/>
                <a:cs typeface="Arial" pitchFamily="34" charset="0"/>
              </a:rPr>
              <a:t>８０万円の利益を期待</a:t>
            </a:r>
          </a:p>
        </p:txBody>
      </p:sp>
      <p:sp>
        <p:nvSpPr>
          <p:cNvPr id="614505" name="AutoShape 105"/>
          <p:cNvSpPr>
            <a:spLocks noChangeArrowheads="1"/>
          </p:cNvSpPr>
          <p:nvPr/>
        </p:nvSpPr>
        <p:spPr bwMode="auto">
          <a:xfrm>
            <a:off x="4800600" y="3505200"/>
            <a:ext cx="3200400" cy="457200"/>
          </a:xfrm>
          <a:prstGeom prst="roundRect">
            <a:avLst>
              <a:gd name="adj" fmla="val 16667"/>
            </a:avLst>
          </a:prstGeom>
          <a:solidFill>
            <a:srgbClr val="C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r>
              <a:rPr lang="ja-JP" altLang="en-US" sz="1800" dirty="0">
                <a:solidFill>
                  <a:schemeClr val="bg1"/>
                </a:solidFill>
                <a:latin typeface="Arial" pitchFamily="34" charset="0"/>
                <a:ea typeface="HGP創英角ｺﾞｼｯｸUB" pitchFamily="50" charset="-128"/>
                <a:cs typeface="Arial" pitchFamily="34" charset="0"/>
              </a:rPr>
              <a:t>１００万円の利益を期待</a:t>
            </a:r>
          </a:p>
        </p:txBody>
      </p:sp>
      <p:grpSp>
        <p:nvGrpSpPr>
          <p:cNvPr id="614665" name="Group 265"/>
          <p:cNvGrpSpPr>
            <a:grpSpLocks/>
          </p:cNvGrpSpPr>
          <p:nvPr/>
        </p:nvGrpSpPr>
        <p:grpSpPr bwMode="auto">
          <a:xfrm>
            <a:off x="1143000" y="3962400"/>
            <a:ext cx="6858000" cy="914400"/>
            <a:chOff x="1152" y="1872"/>
            <a:chExt cx="3456" cy="576"/>
          </a:xfrm>
        </p:grpSpPr>
        <p:sp>
          <p:nvSpPr>
            <p:cNvPr id="6162" name="AutoShape 110"/>
            <p:cNvSpPr>
              <a:spLocks noChangeArrowheads="1"/>
            </p:cNvSpPr>
            <p:nvPr/>
          </p:nvSpPr>
          <p:spPr bwMode="auto">
            <a:xfrm>
              <a:off x="1152" y="2016"/>
              <a:ext cx="3456" cy="288"/>
            </a:xfrm>
            <a:prstGeom prst="roundRect">
              <a:avLst>
                <a:gd name="adj" fmla="val 50000"/>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r>
                <a:rPr lang="ja-JP" altLang="en-US" sz="2400">
                  <a:solidFill>
                    <a:schemeClr val="bg1"/>
                  </a:solidFill>
                  <a:latin typeface="Arial" pitchFamily="34" charset="0"/>
                  <a:ea typeface="HGP創英角ｺﾞｼｯｸUB" pitchFamily="50" charset="-128"/>
                  <a:cs typeface="Arial" pitchFamily="34" charset="0"/>
                </a:rPr>
                <a:t>利益　９０万円</a:t>
              </a:r>
            </a:p>
          </p:txBody>
        </p:sp>
        <p:pic>
          <p:nvPicPr>
            <p:cNvPr id="6163" name="Picture 264" descr="MCj04316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 y="1872"/>
              <a:ext cx="461"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グループ化 4"/>
          <p:cNvGrpSpPr/>
          <p:nvPr/>
        </p:nvGrpSpPr>
        <p:grpSpPr>
          <a:xfrm>
            <a:off x="304800" y="3872753"/>
            <a:ext cx="4038600" cy="1912283"/>
            <a:chOff x="304800" y="3872753"/>
            <a:chExt cx="4038600" cy="1912283"/>
          </a:xfrm>
        </p:grpSpPr>
        <p:sp>
          <p:nvSpPr>
            <p:cNvPr id="6175" name="AutoShape 108"/>
            <p:cNvSpPr>
              <a:spLocks noChangeArrowheads="1"/>
            </p:cNvSpPr>
            <p:nvPr/>
          </p:nvSpPr>
          <p:spPr bwMode="auto">
            <a:xfrm>
              <a:off x="1143000" y="4876800"/>
              <a:ext cx="3200400" cy="457200"/>
            </a:xfrm>
            <a:prstGeom prst="roundRect">
              <a:avLst>
                <a:gd name="adj" fmla="val 16667"/>
              </a:avLst>
            </a:prstGeom>
            <a:solidFill>
              <a:srgbClr val="0000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r>
                <a:rPr lang="ja-JP" altLang="en-US" sz="2400" dirty="0">
                  <a:solidFill>
                    <a:schemeClr val="bg1"/>
                  </a:solidFill>
                  <a:latin typeface="Arial" pitchFamily="34" charset="0"/>
                  <a:ea typeface="HGP創英角ｺﾞｼｯｸUB" pitchFamily="50" charset="-128"/>
                  <a:cs typeface="Arial" pitchFamily="34" charset="0"/>
                </a:rPr>
                <a:t>１０万円の得</a:t>
              </a:r>
            </a:p>
          </p:txBody>
        </p:sp>
        <p:sp>
          <p:nvSpPr>
            <p:cNvPr id="2" name="下矢印 1"/>
            <p:cNvSpPr/>
            <p:nvPr/>
          </p:nvSpPr>
          <p:spPr bwMode="auto">
            <a:xfrm>
              <a:off x="2343150" y="3872753"/>
              <a:ext cx="800100" cy="1141242"/>
            </a:xfrm>
            <a:prstGeom prst="downArrow">
              <a:avLst>
                <a:gd name="adj1" fmla="val 50000"/>
                <a:gd name="adj2" fmla="val 38571"/>
              </a:avLst>
            </a:prstGeom>
            <a:solidFill>
              <a:srgbClr val="FF99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66FF"/>
                </a:solidFill>
                <a:effectLst/>
                <a:latin typeface="Arial" charset="0"/>
                <a:ea typeface="HG丸ｺﾞｼｯｸM-PRO" pitchFamily="50" charset="-128"/>
              </a:endParaRPr>
            </a:p>
          </p:txBody>
        </p:sp>
        <p:pic>
          <p:nvPicPr>
            <p:cNvPr id="100" name="Picture 4" descr="C:\Users\Masanori\AppData\Local\Microsoft\Windows\Temporary Internet Files\Content.IE5\3EYMZ9JW\MC9004280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800600"/>
              <a:ext cx="1614670" cy="98443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グループ化 5"/>
          <p:cNvGrpSpPr/>
          <p:nvPr/>
        </p:nvGrpSpPr>
        <p:grpSpPr>
          <a:xfrm>
            <a:off x="4800600" y="3851784"/>
            <a:ext cx="3505200" cy="2070856"/>
            <a:chOff x="4800600" y="3851784"/>
            <a:chExt cx="3505200" cy="2070856"/>
          </a:xfrm>
        </p:grpSpPr>
        <p:sp>
          <p:nvSpPr>
            <p:cNvPr id="6173" name="AutoShape 109"/>
            <p:cNvSpPr>
              <a:spLocks noChangeArrowheads="1"/>
            </p:cNvSpPr>
            <p:nvPr/>
          </p:nvSpPr>
          <p:spPr bwMode="auto">
            <a:xfrm>
              <a:off x="4800600" y="4876800"/>
              <a:ext cx="3200400" cy="457200"/>
            </a:xfrm>
            <a:prstGeom prst="roundRect">
              <a:avLst>
                <a:gd name="adj" fmla="val 16667"/>
              </a:avLst>
            </a:prstGeom>
            <a:solidFill>
              <a:srgbClr val="C00000"/>
            </a:solidFill>
            <a:ln>
              <a:solidFill>
                <a:srgbClr val="0000FF"/>
              </a:solidFill>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r>
                <a:rPr lang="ja-JP" altLang="en-US" sz="2400" dirty="0">
                  <a:solidFill>
                    <a:schemeClr val="bg1"/>
                  </a:solidFill>
                  <a:latin typeface="Arial" pitchFamily="34" charset="0"/>
                  <a:ea typeface="HGP創英角ｺﾞｼｯｸUB" pitchFamily="50" charset="-128"/>
                  <a:cs typeface="Arial" pitchFamily="34" charset="0"/>
                </a:rPr>
                <a:t>１０万円の損</a:t>
              </a:r>
            </a:p>
          </p:txBody>
        </p:sp>
        <p:sp>
          <p:nvSpPr>
            <p:cNvPr id="103" name="下矢印 102"/>
            <p:cNvSpPr/>
            <p:nvPr/>
          </p:nvSpPr>
          <p:spPr bwMode="auto">
            <a:xfrm>
              <a:off x="5991225" y="3851784"/>
              <a:ext cx="819150" cy="1141242"/>
            </a:xfrm>
            <a:prstGeom prst="downArrow">
              <a:avLst>
                <a:gd name="adj1" fmla="val 50000"/>
                <a:gd name="adj2" fmla="val 38571"/>
              </a:avLst>
            </a:prstGeom>
            <a:solidFill>
              <a:srgbClr val="FF99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66FF"/>
                </a:solidFill>
                <a:effectLst/>
                <a:latin typeface="Arial" charset="0"/>
                <a:ea typeface="HG丸ｺﾞｼｯｸM-PRO" pitchFamily="50" charset="-128"/>
              </a:endParaRPr>
            </a:p>
          </p:txBody>
        </p:sp>
        <p:pic>
          <p:nvPicPr>
            <p:cNvPr id="101" name="Picture 3" descr="C:\Users\Masanori\AppData\Local\Microsoft\Windows\Temporary Internet Files\Content.IE5\86QH21EP\MC9004244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2326" y="4931631"/>
              <a:ext cx="1053474" cy="991009"/>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14502"/>
                                        </p:tgtEl>
                                        <p:attrNameLst>
                                          <p:attrName>style.visibility</p:attrName>
                                        </p:attrNameLst>
                                      </p:cBhvr>
                                      <p:to>
                                        <p:strVal val="visible"/>
                                      </p:to>
                                    </p:set>
                                    <p:anim calcmode="lin" valueType="num">
                                      <p:cBhvr>
                                        <p:cTn id="12" dur="500" fill="hold"/>
                                        <p:tgtEl>
                                          <p:spTgt spid="614502"/>
                                        </p:tgtEl>
                                        <p:attrNameLst>
                                          <p:attrName>ppt_w</p:attrName>
                                        </p:attrNameLst>
                                      </p:cBhvr>
                                      <p:tavLst>
                                        <p:tav tm="0">
                                          <p:val>
                                            <p:fltVal val="0"/>
                                          </p:val>
                                        </p:tav>
                                        <p:tav tm="100000">
                                          <p:val>
                                            <p:strVal val="#ppt_w"/>
                                          </p:val>
                                        </p:tav>
                                      </p:tavLst>
                                    </p:anim>
                                    <p:anim calcmode="lin" valueType="num">
                                      <p:cBhvr>
                                        <p:cTn id="13" dur="500" fill="hold"/>
                                        <p:tgtEl>
                                          <p:spTgt spid="614502"/>
                                        </p:tgtEl>
                                        <p:attrNameLst>
                                          <p:attrName>ppt_h</p:attrName>
                                        </p:attrNameLst>
                                      </p:cBhvr>
                                      <p:tavLst>
                                        <p:tav tm="0">
                                          <p:val>
                                            <p:fltVal val="0"/>
                                          </p:val>
                                        </p:tav>
                                        <p:tav tm="100000">
                                          <p:val>
                                            <p:strVal val="#ppt_h"/>
                                          </p:val>
                                        </p:tav>
                                      </p:tavLst>
                                    </p:anim>
                                    <p:animEffect transition="in" filter="fade">
                                      <p:cBhvr>
                                        <p:cTn id="14" dur="500"/>
                                        <p:tgtEl>
                                          <p:spTgt spid="61450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4504"/>
                                        </p:tgtEl>
                                        <p:attrNameLst>
                                          <p:attrName>style.visibility</p:attrName>
                                        </p:attrNameLst>
                                      </p:cBhvr>
                                      <p:to>
                                        <p:strVal val="visible"/>
                                      </p:to>
                                    </p:set>
                                    <p:anim calcmode="lin" valueType="num">
                                      <p:cBhvr>
                                        <p:cTn id="17" dur="500" fill="hold"/>
                                        <p:tgtEl>
                                          <p:spTgt spid="614504"/>
                                        </p:tgtEl>
                                        <p:attrNameLst>
                                          <p:attrName>ppt_w</p:attrName>
                                        </p:attrNameLst>
                                      </p:cBhvr>
                                      <p:tavLst>
                                        <p:tav tm="0">
                                          <p:val>
                                            <p:fltVal val="0"/>
                                          </p:val>
                                        </p:tav>
                                        <p:tav tm="100000">
                                          <p:val>
                                            <p:strVal val="#ppt_w"/>
                                          </p:val>
                                        </p:tav>
                                      </p:tavLst>
                                    </p:anim>
                                    <p:anim calcmode="lin" valueType="num">
                                      <p:cBhvr>
                                        <p:cTn id="18" dur="500" fill="hold"/>
                                        <p:tgtEl>
                                          <p:spTgt spid="614504"/>
                                        </p:tgtEl>
                                        <p:attrNameLst>
                                          <p:attrName>ppt_h</p:attrName>
                                        </p:attrNameLst>
                                      </p:cBhvr>
                                      <p:tavLst>
                                        <p:tav tm="0">
                                          <p:val>
                                            <p:fltVal val="0"/>
                                          </p:val>
                                        </p:tav>
                                        <p:tav tm="100000">
                                          <p:val>
                                            <p:strVal val="#ppt_h"/>
                                          </p:val>
                                        </p:tav>
                                      </p:tavLst>
                                    </p:anim>
                                    <p:animEffect transition="in" filter="fade">
                                      <p:cBhvr>
                                        <p:cTn id="19" dur="500"/>
                                        <p:tgtEl>
                                          <p:spTgt spid="61450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14503"/>
                                        </p:tgtEl>
                                        <p:attrNameLst>
                                          <p:attrName>style.visibility</p:attrName>
                                        </p:attrNameLst>
                                      </p:cBhvr>
                                      <p:to>
                                        <p:strVal val="visible"/>
                                      </p:to>
                                    </p:set>
                                    <p:anim calcmode="lin" valueType="num">
                                      <p:cBhvr>
                                        <p:cTn id="24" dur="500" fill="hold"/>
                                        <p:tgtEl>
                                          <p:spTgt spid="614503"/>
                                        </p:tgtEl>
                                        <p:attrNameLst>
                                          <p:attrName>ppt_w</p:attrName>
                                        </p:attrNameLst>
                                      </p:cBhvr>
                                      <p:tavLst>
                                        <p:tav tm="0">
                                          <p:val>
                                            <p:fltVal val="0"/>
                                          </p:val>
                                        </p:tav>
                                        <p:tav tm="100000">
                                          <p:val>
                                            <p:strVal val="#ppt_w"/>
                                          </p:val>
                                        </p:tav>
                                      </p:tavLst>
                                    </p:anim>
                                    <p:anim calcmode="lin" valueType="num">
                                      <p:cBhvr>
                                        <p:cTn id="25" dur="500" fill="hold"/>
                                        <p:tgtEl>
                                          <p:spTgt spid="614503"/>
                                        </p:tgtEl>
                                        <p:attrNameLst>
                                          <p:attrName>ppt_h</p:attrName>
                                        </p:attrNameLst>
                                      </p:cBhvr>
                                      <p:tavLst>
                                        <p:tav tm="0">
                                          <p:val>
                                            <p:fltVal val="0"/>
                                          </p:val>
                                        </p:tav>
                                        <p:tav tm="100000">
                                          <p:val>
                                            <p:strVal val="#ppt_h"/>
                                          </p:val>
                                        </p:tav>
                                      </p:tavLst>
                                    </p:anim>
                                    <p:animEffect transition="in" filter="fade">
                                      <p:cBhvr>
                                        <p:cTn id="26" dur="500"/>
                                        <p:tgtEl>
                                          <p:spTgt spid="61450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14505"/>
                                        </p:tgtEl>
                                        <p:attrNameLst>
                                          <p:attrName>style.visibility</p:attrName>
                                        </p:attrNameLst>
                                      </p:cBhvr>
                                      <p:to>
                                        <p:strVal val="visible"/>
                                      </p:to>
                                    </p:set>
                                    <p:anim calcmode="lin" valueType="num">
                                      <p:cBhvr>
                                        <p:cTn id="29" dur="500" fill="hold"/>
                                        <p:tgtEl>
                                          <p:spTgt spid="614505"/>
                                        </p:tgtEl>
                                        <p:attrNameLst>
                                          <p:attrName>ppt_w</p:attrName>
                                        </p:attrNameLst>
                                      </p:cBhvr>
                                      <p:tavLst>
                                        <p:tav tm="0">
                                          <p:val>
                                            <p:fltVal val="0"/>
                                          </p:val>
                                        </p:tav>
                                        <p:tav tm="100000">
                                          <p:val>
                                            <p:strVal val="#ppt_w"/>
                                          </p:val>
                                        </p:tav>
                                      </p:tavLst>
                                    </p:anim>
                                    <p:anim calcmode="lin" valueType="num">
                                      <p:cBhvr>
                                        <p:cTn id="30" dur="500" fill="hold"/>
                                        <p:tgtEl>
                                          <p:spTgt spid="614505"/>
                                        </p:tgtEl>
                                        <p:attrNameLst>
                                          <p:attrName>ppt_h</p:attrName>
                                        </p:attrNameLst>
                                      </p:cBhvr>
                                      <p:tavLst>
                                        <p:tav tm="0">
                                          <p:val>
                                            <p:fltVal val="0"/>
                                          </p:val>
                                        </p:tav>
                                        <p:tav tm="100000">
                                          <p:val>
                                            <p:strVal val="#ppt_h"/>
                                          </p:val>
                                        </p:tav>
                                      </p:tavLst>
                                    </p:anim>
                                    <p:animEffect transition="in" filter="fade">
                                      <p:cBhvr>
                                        <p:cTn id="31" dur="500"/>
                                        <p:tgtEl>
                                          <p:spTgt spid="61450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14665"/>
                                        </p:tgtEl>
                                        <p:attrNameLst>
                                          <p:attrName>style.visibility</p:attrName>
                                        </p:attrNameLst>
                                      </p:cBhvr>
                                      <p:to>
                                        <p:strVal val="visible"/>
                                      </p:to>
                                    </p:set>
                                    <p:animEffect transition="in" filter="fade">
                                      <p:cBhvr>
                                        <p:cTn id="36" dur="500"/>
                                        <p:tgtEl>
                                          <p:spTgt spid="61466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up)">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2" grpId="0" animBg="1"/>
      <p:bldP spid="614503" grpId="0" animBg="1"/>
      <p:bldP spid="614504" grpId="0" animBg="1"/>
      <p:bldP spid="6145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1" name="AutoShape 5"/>
          <p:cNvSpPr>
            <a:spLocks noChangeArrowheads="1"/>
          </p:cNvSpPr>
          <p:nvPr/>
        </p:nvSpPr>
        <p:spPr bwMode="auto">
          <a:xfrm>
            <a:off x="6008688" y="4133850"/>
            <a:ext cx="1260475" cy="811212"/>
          </a:xfrm>
          <a:prstGeom prst="roundRect">
            <a:avLst>
              <a:gd name="adj" fmla="val 50000"/>
            </a:avLst>
          </a:prstGeom>
          <a:solidFill>
            <a:srgbClr val="00B0F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buFont typeface="Wingdings" pitchFamily="2" charset="2"/>
              <a:buNone/>
            </a:pPr>
            <a:r>
              <a:rPr kumimoji="1" lang="ja-JP" altLang="en-US" sz="1800">
                <a:solidFill>
                  <a:schemeClr val="bg1"/>
                </a:solidFill>
                <a:latin typeface="Arial" pitchFamily="34" charset="0"/>
                <a:ea typeface="HGP創英角ｺﾞｼｯｸUB" pitchFamily="50" charset="-128"/>
                <a:cs typeface="Arial" pitchFamily="34" charset="0"/>
              </a:rPr>
              <a:t>当たり前</a:t>
            </a:r>
          </a:p>
        </p:txBody>
      </p:sp>
      <p:sp>
        <p:nvSpPr>
          <p:cNvPr id="608262" name="AutoShape 6"/>
          <p:cNvSpPr>
            <a:spLocks noChangeArrowheads="1"/>
          </p:cNvSpPr>
          <p:nvPr/>
        </p:nvSpPr>
        <p:spPr bwMode="auto">
          <a:xfrm>
            <a:off x="6008688" y="2917825"/>
            <a:ext cx="1260475" cy="811212"/>
          </a:xfrm>
          <a:prstGeom prst="roundRect">
            <a:avLst>
              <a:gd name="adj" fmla="val 50000"/>
            </a:avLst>
          </a:prstGeom>
          <a:solidFill>
            <a:srgbClr val="0000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buFont typeface="Wingdings" pitchFamily="2" charset="2"/>
              <a:buNone/>
            </a:pPr>
            <a:r>
              <a:rPr kumimoji="1" lang="ja-JP" altLang="en-US" sz="1800">
                <a:solidFill>
                  <a:schemeClr val="bg1"/>
                </a:solidFill>
                <a:latin typeface="Arial" pitchFamily="34" charset="0"/>
                <a:ea typeface="HGP創英角ｺﾞｼｯｸUB" pitchFamily="50" charset="-128"/>
                <a:cs typeface="Arial" pitchFamily="34" charset="0"/>
              </a:rPr>
              <a:t>素晴らしい</a:t>
            </a:r>
          </a:p>
        </p:txBody>
      </p:sp>
      <p:sp>
        <p:nvSpPr>
          <p:cNvPr id="608263" name="AutoShape 7"/>
          <p:cNvSpPr>
            <a:spLocks noChangeArrowheads="1"/>
          </p:cNvSpPr>
          <p:nvPr/>
        </p:nvSpPr>
        <p:spPr bwMode="auto">
          <a:xfrm>
            <a:off x="6008688" y="1701800"/>
            <a:ext cx="1260475" cy="811212"/>
          </a:xfrm>
          <a:prstGeom prst="roundRect">
            <a:avLst>
              <a:gd name="adj" fmla="val 50000"/>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buFont typeface="Wingdings" pitchFamily="2" charset="2"/>
              <a:buNone/>
            </a:pPr>
            <a:r>
              <a:rPr kumimoji="1" lang="ja-JP" altLang="en-US" sz="1800">
                <a:solidFill>
                  <a:schemeClr val="bg1"/>
                </a:solidFill>
                <a:latin typeface="Arial" pitchFamily="34" charset="0"/>
                <a:ea typeface="HGP創英角ｺﾞｼｯｸUB" pitchFamily="50" charset="-128"/>
                <a:cs typeface="Arial" pitchFamily="34" charset="0"/>
              </a:rPr>
              <a:t>感動する</a:t>
            </a:r>
          </a:p>
        </p:txBody>
      </p:sp>
      <p:sp>
        <p:nvSpPr>
          <p:cNvPr id="7173" name="Rectangle 8"/>
          <p:cNvSpPr>
            <a:spLocks noGrp="1" noChangeArrowheads="1"/>
          </p:cNvSpPr>
          <p:nvPr>
            <p:ph type="title"/>
          </p:nvPr>
        </p:nvSpPr>
        <p:spPr/>
        <p:txBody>
          <a:bodyPr/>
          <a:lstStyle/>
          <a:p>
            <a:pPr eaLnBrk="1" hangingPunct="1"/>
            <a:r>
              <a:rPr lang="ja-JP" altLang="en-US">
                <a:ea typeface="ＭＳ Ｐゴシック" charset="-128"/>
              </a:rPr>
              <a:t>満足の３段階（１）</a:t>
            </a:r>
          </a:p>
        </p:txBody>
      </p:sp>
      <p:grpSp>
        <p:nvGrpSpPr>
          <p:cNvPr id="2" name="グループ化 1"/>
          <p:cNvGrpSpPr/>
          <p:nvPr/>
        </p:nvGrpSpPr>
        <p:grpSpPr>
          <a:xfrm>
            <a:off x="742950" y="3954462"/>
            <a:ext cx="5356225" cy="1169988"/>
            <a:chOff x="742950" y="4083050"/>
            <a:chExt cx="5356225" cy="1169988"/>
          </a:xfrm>
        </p:grpSpPr>
        <p:sp>
          <p:nvSpPr>
            <p:cNvPr id="7263" name="AutoShape 11"/>
            <p:cNvSpPr>
              <a:spLocks noChangeArrowheads="1"/>
            </p:cNvSpPr>
            <p:nvPr/>
          </p:nvSpPr>
          <p:spPr bwMode="auto">
            <a:xfrm>
              <a:off x="742950" y="4083050"/>
              <a:ext cx="5356225" cy="1169988"/>
            </a:xfrm>
            <a:prstGeom prst="homePlate">
              <a:avLst>
                <a:gd name="adj" fmla="val 65173"/>
              </a:avLst>
            </a:prstGeom>
            <a:solidFill>
              <a:srgbClr val="00B0F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endParaRPr lang="ja-JP" altLang="en-US">
                <a:solidFill>
                  <a:schemeClr val="bg1"/>
                </a:solidFill>
                <a:latin typeface="Arial" pitchFamily="34" charset="0"/>
                <a:ea typeface="HGP創英角ｺﾞｼｯｸUB" pitchFamily="50" charset="-128"/>
                <a:cs typeface="Arial" pitchFamily="34" charset="0"/>
              </a:endParaRPr>
            </a:p>
          </p:txBody>
        </p:sp>
        <p:sp>
          <p:nvSpPr>
            <p:cNvPr id="7264" name="Text Box 12"/>
            <p:cNvSpPr txBox="1">
              <a:spLocks noChangeArrowheads="1"/>
            </p:cNvSpPr>
            <p:nvPr/>
          </p:nvSpPr>
          <p:spPr bwMode="auto">
            <a:xfrm>
              <a:off x="787400" y="4092575"/>
              <a:ext cx="1537600"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None/>
              </a:pPr>
              <a:r>
                <a:rPr kumimoji="1" lang="en-US" altLang="ja-JP" sz="1800">
                  <a:solidFill>
                    <a:schemeClr val="bg1"/>
                  </a:solidFill>
                  <a:latin typeface="Arial" pitchFamily="34" charset="0"/>
                  <a:ea typeface="HGP創英角ｺﾞｼｯｸUB" pitchFamily="50" charset="-128"/>
                  <a:cs typeface="Arial" pitchFamily="34" charset="0"/>
                </a:rPr>
                <a:t>1.</a:t>
              </a:r>
              <a:r>
                <a:rPr kumimoji="1" lang="ja-JP" altLang="en-US" sz="1800">
                  <a:solidFill>
                    <a:schemeClr val="bg1"/>
                  </a:solidFill>
                  <a:latin typeface="Arial" pitchFamily="34" charset="0"/>
                  <a:ea typeface="HGP創英角ｺﾞｼｯｸUB" pitchFamily="50" charset="-128"/>
                  <a:cs typeface="Arial" pitchFamily="34" charset="0"/>
                </a:rPr>
                <a:t>基本的期待</a:t>
              </a:r>
            </a:p>
          </p:txBody>
        </p:sp>
        <p:sp>
          <p:nvSpPr>
            <p:cNvPr id="7265" name="Text Box 13"/>
            <p:cNvSpPr txBox="1">
              <a:spLocks noChangeArrowheads="1"/>
            </p:cNvSpPr>
            <p:nvPr/>
          </p:nvSpPr>
          <p:spPr bwMode="auto">
            <a:xfrm>
              <a:off x="787400" y="4433888"/>
              <a:ext cx="2894062" cy="7386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182563" indent="-182563"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Char char="l"/>
              </a:pPr>
              <a:r>
                <a:rPr kumimoji="1" lang="ja-JP" altLang="en-US" sz="1400">
                  <a:solidFill>
                    <a:schemeClr val="bg1"/>
                  </a:solidFill>
                  <a:latin typeface="Arial" pitchFamily="34" charset="0"/>
                  <a:ea typeface="HGP創英角ｺﾞｼｯｸUB" pitchFamily="50" charset="-128"/>
                  <a:cs typeface="Arial" pitchFamily="34" charset="0"/>
                </a:rPr>
                <a:t>応えてくれて当然。</a:t>
              </a:r>
            </a:p>
            <a:p>
              <a:pPr algn="l" eaLnBrk="1" hangingPunct="1">
                <a:spcBef>
                  <a:spcPct val="0"/>
                </a:spcBef>
                <a:buFont typeface="Wingdings" pitchFamily="2" charset="2"/>
                <a:buChar char="l"/>
              </a:pPr>
              <a:r>
                <a:rPr kumimoji="1" lang="ja-JP" altLang="en-US" sz="1400">
                  <a:solidFill>
                    <a:schemeClr val="bg1"/>
                  </a:solidFill>
                  <a:latin typeface="Arial" pitchFamily="34" charset="0"/>
                  <a:ea typeface="HGP創英角ｺﾞｼｯｸUB" pitchFamily="50" charset="-128"/>
                  <a:cs typeface="Arial" pitchFamily="34" charset="0"/>
                </a:rPr>
                <a:t>これは絶対に譲れない。</a:t>
              </a:r>
            </a:p>
            <a:p>
              <a:pPr algn="l" eaLnBrk="1" hangingPunct="1">
                <a:spcBef>
                  <a:spcPct val="0"/>
                </a:spcBef>
                <a:buFont typeface="Wingdings" pitchFamily="2" charset="2"/>
                <a:buChar char="l"/>
              </a:pPr>
              <a:r>
                <a:rPr kumimoji="1" lang="ja-JP" altLang="en-US" sz="1400">
                  <a:solidFill>
                    <a:schemeClr val="bg1"/>
                  </a:solidFill>
                  <a:latin typeface="Arial" pitchFamily="34" charset="0"/>
                  <a:ea typeface="HGP創英角ｺﾞｼｯｸUB" pitchFamily="50" charset="-128"/>
                  <a:cs typeface="Arial" pitchFamily="34" charset="0"/>
                </a:rPr>
                <a:t>これを外したら他社に切り替える。</a:t>
              </a:r>
            </a:p>
          </p:txBody>
        </p:sp>
      </p:grpSp>
      <p:grpSp>
        <p:nvGrpSpPr>
          <p:cNvPr id="3" name="グループ化 2"/>
          <p:cNvGrpSpPr/>
          <p:nvPr/>
        </p:nvGrpSpPr>
        <p:grpSpPr>
          <a:xfrm>
            <a:off x="742950" y="2738437"/>
            <a:ext cx="5356225" cy="1169988"/>
            <a:chOff x="742950" y="2867025"/>
            <a:chExt cx="5356225" cy="1169988"/>
          </a:xfrm>
        </p:grpSpPr>
        <p:sp>
          <p:nvSpPr>
            <p:cNvPr id="7260" name="AutoShape 15"/>
            <p:cNvSpPr>
              <a:spLocks noChangeArrowheads="1"/>
            </p:cNvSpPr>
            <p:nvPr/>
          </p:nvSpPr>
          <p:spPr bwMode="auto">
            <a:xfrm>
              <a:off x="742950" y="2867025"/>
              <a:ext cx="5356225" cy="1169988"/>
            </a:xfrm>
            <a:prstGeom prst="homePlate">
              <a:avLst>
                <a:gd name="adj" fmla="val 65173"/>
              </a:avLst>
            </a:prstGeom>
            <a:solidFill>
              <a:srgbClr val="0000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endParaRPr lang="ja-JP" altLang="en-US">
                <a:solidFill>
                  <a:schemeClr val="bg1"/>
                </a:solidFill>
                <a:latin typeface="Arial" pitchFamily="34" charset="0"/>
                <a:ea typeface="HGP創英角ｺﾞｼｯｸUB" pitchFamily="50" charset="-128"/>
                <a:cs typeface="Arial" pitchFamily="34" charset="0"/>
              </a:endParaRPr>
            </a:p>
          </p:txBody>
        </p:sp>
        <p:sp>
          <p:nvSpPr>
            <p:cNvPr id="7261" name="Text Box 16"/>
            <p:cNvSpPr txBox="1">
              <a:spLocks noChangeArrowheads="1"/>
            </p:cNvSpPr>
            <p:nvPr/>
          </p:nvSpPr>
          <p:spPr bwMode="auto">
            <a:xfrm>
              <a:off x="787400" y="2876550"/>
              <a:ext cx="1537600"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None/>
              </a:pPr>
              <a:r>
                <a:rPr kumimoji="1" lang="en-US" altLang="ja-JP" sz="1800" dirty="0">
                  <a:solidFill>
                    <a:schemeClr val="bg1"/>
                  </a:solidFill>
                  <a:latin typeface="Arial" pitchFamily="34" charset="0"/>
                  <a:ea typeface="HGP創英角ｺﾞｼｯｸUB" pitchFamily="50" charset="-128"/>
                  <a:cs typeface="Arial" pitchFamily="34" charset="0"/>
                </a:rPr>
                <a:t>2.</a:t>
              </a:r>
              <a:r>
                <a:rPr kumimoji="1" lang="ja-JP" altLang="en-US" sz="1800" dirty="0">
                  <a:solidFill>
                    <a:schemeClr val="bg1"/>
                  </a:solidFill>
                  <a:latin typeface="Arial" pitchFamily="34" charset="0"/>
                  <a:ea typeface="HGP創英角ｺﾞｼｯｸUB" pitchFamily="50" charset="-128"/>
                  <a:cs typeface="Arial" pitchFamily="34" charset="0"/>
                </a:rPr>
                <a:t>潜在的期待</a:t>
              </a:r>
            </a:p>
          </p:txBody>
        </p:sp>
        <p:sp>
          <p:nvSpPr>
            <p:cNvPr id="7262" name="Text Box 17"/>
            <p:cNvSpPr txBox="1">
              <a:spLocks noChangeArrowheads="1"/>
            </p:cNvSpPr>
            <p:nvPr/>
          </p:nvSpPr>
          <p:spPr bwMode="auto">
            <a:xfrm>
              <a:off x="833438" y="3182938"/>
              <a:ext cx="4635500" cy="7386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82563" indent="-182563"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Char char="l"/>
              </a:pPr>
              <a:r>
                <a:rPr kumimoji="1" lang="ja-JP" altLang="en-US" sz="1400">
                  <a:solidFill>
                    <a:schemeClr val="bg1"/>
                  </a:solidFill>
                  <a:latin typeface="Arial" pitchFamily="34" charset="0"/>
                  <a:ea typeface="HGP創英角ｺﾞｼｯｸUB" pitchFamily="50" charset="-128"/>
                  <a:cs typeface="Arial" pitchFamily="34" charset="0"/>
                </a:rPr>
                <a:t>できなくても仕方が無いが、できればうれしい。</a:t>
              </a:r>
            </a:p>
            <a:p>
              <a:pPr algn="l" eaLnBrk="1" hangingPunct="1">
                <a:spcBef>
                  <a:spcPct val="0"/>
                </a:spcBef>
                <a:buFont typeface="Wingdings" pitchFamily="2" charset="2"/>
                <a:buChar char="l"/>
              </a:pPr>
              <a:r>
                <a:rPr kumimoji="1" lang="ja-JP" altLang="en-US" sz="1400">
                  <a:solidFill>
                    <a:schemeClr val="bg1"/>
                  </a:solidFill>
                  <a:latin typeface="Arial" pitchFamily="34" charset="0"/>
                  <a:ea typeface="HGP創英角ｺﾞｼｯｸUB" pitchFamily="50" charset="-128"/>
                  <a:cs typeface="Arial" pitchFamily="34" charset="0"/>
                </a:rPr>
                <a:t>これぐらいなら、やってくれてもいいのではないか。</a:t>
              </a:r>
            </a:p>
            <a:p>
              <a:pPr algn="l" eaLnBrk="1" hangingPunct="1">
                <a:spcBef>
                  <a:spcPct val="0"/>
                </a:spcBef>
                <a:buFont typeface="Wingdings" pitchFamily="2" charset="2"/>
                <a:buChar char="l"/>
              </a:pPr>
              <a:r>
                <a:rPr kumimoji="1" lang="ja-JP" altLang="en-US" sz="1400">
                  <a:solidFill>
                    <a:schemeClr val="bg1"/>
                  </a:solidFill>
                  <a:latin typeface="Arial" pitchFamily="34" charset="0"/>
                  <a:ea typeface="HGP創英角ｺﾞｼｯｸUB" pitchFamily="50" charset="-128"/>
                  <a:cs typeface="Arial" pitchFamily="34" charset="0"/>
                </a:rPr>
                <a:t>外しても、他社に切り替える理由にはならない。</a:t>
              </a:r>
            </a:p>
          </p:txBody>
        </p:sp>
      </p:grpSp>
      <p:grpSp>
        <p:nvGrpSpPr>
          <p:cNvPr id="4" name="グループ化 3"/>
          <p:cNvGrpSpPr/>
          <p:nvPr/>
        </p:nvGrpSpPr>
        <p:grpSpPr>
          <a:xfrm>
            <a:off x="742950" y="1524000"/>
            <a:ext cx="5356226" cy="1169987"/>
            <a:chOff x="742950" y="1652588"/>
            <a:chExt cx="5356226" cy="1169987"/>
          </a:xfrm>
        </p:grpSpPr>
        <p:sp>
          <p:nvSpPr>
            <p:cNvPr id="7257" name="AutoShape 19"/>
            <p:cNvSpPr>
              <a:spLocks noChangeArrowheads="1"/>
            </p:cNvSpPr>
            <p:nvPr/>
          </p:nvSpPr>
          <p:spPr bwMode="auto">
            <a:xfrm>
              <a:off x="742950" y="1652588"/>
              <a:ext cx="5356225" cy="1169987"/>
            </a:xfrm>
            <a:prstGeom prst="homePlate">
              <a:avLst>
                <a:gd name="adj" fmla="val 65173"/>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endParaRPr lang="ja-JP" altLang="en-US">
                <a:solidFill>
                  <a:schemeClr val="bg1"/>
                </a:solidFill>
                <a:latin typeface="Arial" pitchFamily="34" charset="0"/>
                <a:ea typeface="HGP創英角ｺﾞｼｯｸUB" pitchFamily="50" charset="-128"/>
                <a:cs typeface="Arial" pitchFamily="34" charset="0"/>
              </a:endParaRPr>
            </a:p>
          </p:txBody>
        </p:sp>
        <p:sp>
          <p:nvSpPr>
            <p:cNvPr id="7258" name="Text Box 20"/>
            <p:cNvSpPr txBox="1">
              <a:spLocks noChangeArrowheads="1"/>
            </p:cNvSpPr>
            <p:nvPr/>
          </p:nvSpPr>
          <p:spPr bwMode="auto">
            <a:xfrm>
              <a:off x="787400" y="1662113"/>
              <a:ext cx="1531339"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None/>
              </a:pPr>
              <a:r>
                <a:rPr kumimoji="1" lang="en-US" altLang="ja-JP" sz="1800" dirty="0">
                  <a:solidFill>
                    <a:schemeClr val="bg1"/>
                  </a:solidFill>
                  <a:latin typeface="Arial" pitchFamily="34" charset="0"/>
                  <a:ea typeface="HGP創英角ｺﾞｼｯｸUB" pitchFamily="50" charset="-128"/>
                  <a:cs typeface="Arial" pitchFamily="34" charset="0"/>
                </a:rPr>
                <a:t>3.</a:t>
              </a:r>
              <a:r>
                <a:rPr kumimoji="1" lang="ja-JP" altLang="en-US" sz="1800" dirty="0">
                  <a:solidFill>
                    <a:schemeClr val="bg1"/>
                  </a:solidFill>
                  <a:latin typeface="Arial" pitchFamily="34" charset="0"/>
                  <a:ea typeface="HGP創英角ｺﾞｼｯｸUB" pitchFamily="50" charset="-128"/>
                  <a:cs typeface="Arial" pitchFamily="34" charset="0"/>
                </a:rPr>
                <a:t>超越的期待</a:t>
              </a:r>
            </a:p>
          </p:txBody>
        </p:sp>
        <p:sp>
          <p:nvSpPr>
            <p:cNvPr id="7259" name="Text Box 21"/>
            <p:cNvSpPr txBox="1">
              <a:spLocks noChangeArrowheads="1"/>
            </p:cNvSpPr>
            <p:nvPr/>
          </p:nvSpPr>
          <p:spPr bwMode="auto">
            <a:xfrm>
              <a:off x="833438" y="1968500"/>
              <a:ext cx="5265738" cy="7386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82563" indent="-182563"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Char char="l"/>
              </a:pPr>
              <a:r>
                <a:rPr kumimoji="1" lang="ja-JP" altLang="en-US" sz="1400">
                  <a:solidFill>
                    <a:schemeClr val="bg1"/>
                  </a:solidFill>
                  <a:latin typeface="Arial" pitchFamily="34" charset="0"/>
                  <a:ea typeface="HGP創英角ｺﾞｼｯｸUB" pitchFamily="50" charset="-128"/>
                  <a:cs typeface="Arial" pitchFamily="34" charset="0"/>
                </a:rPr>
                <a:t>良い意味でまったく予想外。</a:t>
              </a:r>
            </a:p>
            <a:p>
              <a:pPr algn="l" eaLnBrk="1" hangingPunct="1">
                <a:spcBef>
                  <a:spcPct val="0"/>
                </a:spcBef>
                <a:buFont typeface="Wingdings" pitchFamily="2" charset="2"/>
                <a:buChar char="l"/>
              </a:pPr>
              <a:r>
                <a:rPr kumimoji="1" lang="ja-JP" altLang="en-US" sz="1400">
                  <a:solidFill>
                    <a:schemeClr val="bg1"/>
                  </a:solidFill>
                  <a:latin typeface="Arial" pitchFamily="34" charset="0"/>
                  <a:ea typeface="HGP創英角ｺﾞｼｯｸUB" pitchFamily="50" charset="-128"/>
                  <a:cs typeface="Arial" pitchFamily="34" charset="0"/>
                </a:rPr>
                <a:t>驚く、すごいと感じる。</a:t>
              </a:r>
            </a:p>
            <a:p>
              <a:pPr algn="l" eaLnBrk="1" hangingPunct="1">
                <a:spcBef>
                  <a:spcPct val="0"/>
                </a:spcBef>
                <a:buFont typeface="Wingdings" pitchFamily="2" charset="2"/>
                <a:buChar char="l"/>
              </a:pPr>
              <a:r>
                <a:rPr kumimoji="1" lang="ja-JP" altLang="en-US" sz="1400">
                  <a:solidFill>
                    <a:schemeClr val="bg1"/>
                  </a:solidFill>
                  <a:latin typeface="Arial" pitchFamily="34" charset="0"/>
                  <a:ea typeface="HGP創英角ｺﾞｼｯｸUB" pitchFamily="50" charset="-128"/>
                  <a:cs typeface="Arial" pitchFamily="34" charset="0"/>
                </a:rPr>
                <a:t>これを満たせは、ますます信頼が増す。</a:t>
              </a:r>
            </a:p>
          </p:txBody>
        </p:sp>
      </p:grpSp>
      <p:sp>
        <p:nvSpPr>
          <p:cNvPr id="608350" name="AutoShape 94"/>
          <p:cNvSpPr>
            <a:spLocks noChangeArrowheads="1"/>
          </p:cNvSpPr>
          <p:nvPr/>
        </p:nvSpPr>
        <p:spPr bwMode="auto">
          <a:xfrm>
            <a:off x="4724400" y="1547812"/>
            <a:ext cx="685800" cy="2286000"/>
          </a:xfrm>
          <a:prstGeom prst="upArrow">
            <a:avLst>
              <a:gd name="adj1" fmla="val 60417"/>
              <a:gd name="adj2" fmla="val 66667"/>
            </a:avLst>
          </a:prstGeom>
          <a:solidFill>
            <a:srgbClr val="FF9900"/>
          </a:solidFill>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r>
              <a:rPr lang="ja-JP" altLang="en-US" sz="1800">
                <a:solidFill>
                  <a:schemeClr val="bg1"/>
                </a:solidFill>
                <a:latin typeface="Arial" pitchFamily="34" charset="0"/>
                <a:ea typeface="HGP創英角ｺﾞｼｯｸUB" pitchFamily="50" charset="-128"/>
                <a:cs typeface="Arial" pitchFamily="34" charset="0"/>
              </a:rPr>
              <a:t>満足を感じる</a:t>
            </a:r>
          </a:p>
        </p:txBody>
      </p:sp>
      <p:grpSp>
        <p:nvGrpSpPr>
          <p:cNvPr id="6" name="グループ化 5"/>
          <p:cNvGrpSpPr/>
          <p:nvPr/>
        </p:nvGrpSpPr>
        <p:grpSpPr>
          <a:xfrm>
            <a:off x="7269163" y="1547812"/>
            <a:ext cx="1036637" cy="1699419"/>
            <a:chOff x="7269163" y="1676400"/>
            <a:chExt cx="1036637" cy="1699419"/>
          </a:xfrm>
        </p:grpSpPr>
        <p:sp>
          <p:nvSpPr>
            <p:cNvPr id="7185" name="AutoShape 96"/>
            <p:cNvSpPr>
              <a:spLocks noChangeArrowheads="1"/>
            </p:cNvSpPr>
            <p:nvPr/>
          </p:nvSpPr>
          <p:spPr bwMode="auto">
            <a:xfrm>
              <a:off x="7620000" y="1676400"/>
              <a:ext cx="685800" cy="1676400"/>
            </a:xfrm>
            <a:prstGeom prst="roundRect">
              <a:avLst>
                <a:gd name="adj" fmla="val 16667"/>
              </a:avLst>
            </a:prstGeom>
            <a:solidFill>
              <a:srgbClr val="0066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r>
                <a:rPr lang="ja-JP" altLang="en-US" sz="1800">
                  <a:solidFill>
                    <a:schemeClr val="bg1"/>
                  </a:solidFill>
                  <a:latin typeface="Arial" pitchFamily="34" charset="0"/>
                  <a:ea typeface="HGP創英角ｺﾞｼｯｸUB" pitchFamily="50" charset="-128"/>
                  <a:cs typeface="Arial" pitchFamily="34" charset="0"/>
                </a:rPr>
                <a:t>獲得</a:t>
              </a:r>
            </a:p>
            <a:p>
              <a:r>
                <a:rPr lang="ja-JP" altLang="en-US" sz="1800">
                  <a:solidFill>
                    <a:schemeClr val="bg1"/>
                  </a:solidFill>
                  <a:latin typeface="Arial" pitchFamily="34" charset="0"/>
                  <a:ea typeface="HGP創英角ｺﾞｼｯｸUB" pitchFamily="50" charset="-128"/>
                  <a:cs typeface="Arial" pitchFamily="34" charset="0"/>
                </a:rPr>
                <a:t>定着</a:t>
              </a:r>
            </a:p>
          </p:txBody>
        </p:sp>
        <p:cxnSp>
          <p:nvCxnSpPr>
            <p:cNvPr id="7186" name="AutoShape 97"/>
            <p:cNvCxnSpPr>
              <a:cxnSpLocks noChangeShapeType="1"/>
              <a:stCxn id="608263" idx="3"/>
              <a:endCxn id="7185" idx="1"/>
            </p:cNvCxnSpPr>
            <p:nvPr/>
          </p:nvCxnSpPr>
          <p:spPr bwMode="auto">
            <a:xfrm>
              <a:off x="7269163" y="2159794"/>
              <a:ext cx="350837" cy="354806"/>
            </a:xfrm>
            <a:prstGeom prst="straightConnector1">
              <a:avLst/>
            </a:prstGeom>
            <a:noFill/>
            <a:ln w="28575">
              <a:solidFill>
                <a:srgbClr val="0066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87" name="AutoShape 98"/>
            <p:cNvCxnSpPr>
              <a:cxnSpLocks noChangeShapeType="1"/>
              <a:stCxn id="608262" idx="3"/>
              <a:endCxn id="7185" idx="1"/>
            </p:cNvCxnSpPr>
            <p:nvPr/>
          </p:nvCxnSpPr>
          <p:spPr bwMode="auto">
            <a:xfrm flipV="1">
              <a:off x="7269163" y="2514600"/>
              <a:ext cx="350837" cy="861219"/>
            </a:xfrm>
            <a:prstGeom prst="straightConnector1">
              <a:avLst/>
            </a:prstGeom>
            <a:noFill/>
            <a:ln w="28575">
              <a:solidFill>
                <a:srgbClr val="0066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5" name="グループ化 4"/>
          <p:cNvGrpSpPr/>
          <p:nvPr/>
        </p:nvGrpSpPr>
        <p:grpSpPr>
          <a:xfrm>
            <a:off x="7269163" y="3247231"/>
            <a:ext cx="1036637" cy="1881981"/>
            <a:chOff x="7269163" y="3375819"/>
            <a:chExt cx="1036637" cy="1881981"/>
          </a:xfrm>
        </p:grpSpPr>
        <p:sp>
          <p:nvSpPr>
            <p:cNvPr id="7182" name="AutoShape 95"/>
            <p:cNvSpPr>
              <a:spLocks noChangeArrowheads="1"/>
            </p:cNvSpPr>
            <p:nvPr/>
          </p:nvSpPr>
          <p:spPr bwMode="auto">
            <a:xfrm>
              <a:off x="7620000" y="3581400"/>
              <a:ext cx="685800" cy="1676400"/>
            </a:xfrm>
            <a:prstGeom prst="roundRect">
              <a:avLst>
                <a:gd name="adj" fmla="val 16667"/>
              </a:avLst>
            </a:prstGeom>
            <a:solidFill>
              <a:srgbClr val="C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r>
                <a:rPr lang="ja-JP" altLang="en-US" sz="1800">
                  <a:solidFill>
                    <a:schemeClr val="bg1"/>
                  </a:solidFill>
                  <a:latin typeface="Arial" pitchFamily="34" charset="0"/>
                  <a:ea typeface="HGP創英角ｺﾞｼｯｸUB" pitchFamily="50" charset="-128"/>
                  <a:cs typeface="Arial" pitchFamily="34" charset="0"/>
                </a:rPr>
                <a:t>喪失</a:t>
              </a:r>
            </a:p>
            <a:p>
              <a:r>
                <a:rPr lang="ja-JP" altLang="en-US" sz="1800">
                  <a:solidFill>
                    <a:schemeClr val="bg1"/>
                  </a:solidFill>
                  <a:latin typeface="Arial" pitchFamily="34" charset="0"/>
                  <a:ea typeface="HGP創英角ｺﾞｼｯｸUB" pitchFamily="50" charset="-128"/>
                  <a:cs typeface="Arial" pitchFamily="34" charset="0"/>
                </a:rPr>
                <a:t>離反</a:t>
              </a:r>
            </a:p>
          </p:txBody>
        </p:sp>
        <p:cxnSp>
          <p:nvCxnSpPr>
            <p:cNvPr id="7183" name="AutoShape 99"/>
            <p:cNvCxnSpPr>
              <a:cxnSpLocks noChangeShapeType="1"/>
              <a:stCxn id="608262" idx="3"/>
              <a:endCxn id="7182" idx="1"/>
            </p:cNvCxnSpPr>
            <p:nvPr/>
          </p:nvCxnSpPr>
          <p:spPr bwMode="auto">
            <a:xfrm>
              <a:off x="7269163" y="3375819"/>
              <a:ext cx="350837" cy="1043781"/>
            </a:xfrm>
            <a:prstGeom prst="straightConnector1">
              <a:avLst/>
            </a:prstGeom>
            <a:noFill/>
            <a:ln w="28575" cap="rnd">
              <a:solidFill>
                <a:srgbClr val="CC33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84" name="AutoShape 100"/>
            <p:cNvCxnSpPr>
              <a:cxnSpLocks noChangeShapeType="1"/>
              <a:stCxn id="608261" idx="3"/>
              <a:endCxn id="7182" idx="1"/>
            </p:cNvCxnSpPr>
            <p:nvPr/>
          </p:nvCxnSpPr>
          <p:spPr bwMode="auto">
            <a:xfrm flipV="1">
              <a:off x="7269163" y="4419600"/>
              <a:ext cx="350837" cy="172244"/>
            </a:xfrm>
            <a:prstGeom prst="straightConnector1">
              <a:avLst/>
            </a:prstGeom>
            <a:noFill/>
            <a:ln w="28575">
              <a:solidFill>
                <a:srgbClr val="CC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98" name="Group 4"/>
          <p:cNvGrpSpPr>
            <a:grpSpLocks/>
          </p:cNvGrpSpPr>
          <p:nvPr/>
        </p:nvGrpSpPr>
        <p:grpSpPr bwMode="auto">
          <a:xfrm flipH="1">
            <a:off x="7559929" y="5334000"/>
            <a:ext cx="655409" cy="1244464"/>
            <a:chOff x="719" y="1997"/>
            <a:chExt cx="346" cy="748"/>
          </a:xfrm>
        </p:grpSpPr>
        <p:sp>
          <p:nvSpPr>
            <p:cNvPr id="99" name="Freeform 5"/>
            <p:cNvSpPr>
              <a:spLocks/>
            </p:cNvSpPr>
            <p:nvPr/>
          </p:nvSpPr>
          <p:spPr bwMode="auto">
            <a:xfrm>
              <a:off x="889" y="2510"/>
              <a:ext cx="106" cy="85"/>
            </a:xfrm>
            <a:custGeom>
              <a:avLst/>
              <a:gdLst>
                <a:gd name="T0" fmla="*/ 5 w 2118"/>
                <a:gd name="T1" fmla="*/ 85 h 1700"/>
                <a:gd name="T2" fmla="*/ 106 w 2118"/>
                <a:gd name="T3" fmla="*/ 25 h 1700"/>
                <a:gd name="T4" fmla="*/ 106 w 2118"/>
                <a:gd name="T5" fmla="*/ 0 h 1700"/>
                <a:gd name="T6" fmla="*/ 0 w 2118"/>
                <a:gd name="T7" fmla="*/ 63 h 1700"/>
                <a:gd name="T8" fmla="*/ 5 w 2118"/>
                <a:gd name="T9" fmla="*/ 85 h 1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 h="1700">
                  <a:moveTo>
                    <a:pt x="90" y="1700"/>
                  </a:moveTo>
                  <a:lnTo>
                    <a:pt x="2118" y="491"/>
                  </a:lnTo>
                  <a:lnTo>
                    <a:pt x="2113" y="0"/>
                  </a:lnTo>
                  <a:lnTo>
                    <a:pt x="0" y="1259"/>
                  </a:lnTo>
                  <a:lnTo>
                    <a:pt x="90" y="1700"/>
                  </a:lnTo>
                  <a:close/>
                </a:path>
              </a:pathLst>
            </a:custGeom>
            <a:solidFill>
              <a:srgbClr val="3FA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0" name="Freeform 6"/>
            <p:cNvSpPr>
              <a:spLocks/>
            </p:cNvSpPr>
            <p:nvPr/>
          </p:nvSpPr>
          <p:spPr bwMode="auto">
            <a:xfrm>
              <a:off x="780" y="2581"/>
              <a:ext cx="95" cy="81"/>
            </a:xfrm>
            <a:custGeom>
              <a:avLst/>
              <a:gdLst>
                <a:gd name="T0" fmla="*/ 95 w 1888"/>
                <a:gd name="T1" fmla="*/ 0 h 1619"/>
                <a:gd name="T2" fmla="*/ 0 w 1888"/>
                <a:gd name="T3" fmla="*/ 56 h 1619"/>
                <a:gd name="T4" fmla="*/ 0 w 1888"/>
                <a:gd name="T5" fmla="*/ 81 h 1619"/>
                <a:gd name="T6" fmla="*/ 91 w 1888"/>
                <a:gd name="T7" fmla="*/ 27 h 1619"/>
                <a:gd name="T8" fmla="*/ 95 w 1888"/>
                <a:gd name="T9" fmla="*/ 0 h 1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8" h="1619">
                  <a:moveTo>
                    <a:pt x="1888" y="0"/>
                  </a:moveTo>
                  <a:lnTo>
                    <a:pt x="0" y="1126"/>
                  </a:lnTo>
                  <a:lnTo>
                    <a:pt x="0" y="1619"/>
                  </a:lnTo>
                  <a:lnTo>
                    <a:pt x="1800" y="546"/>
                  </a:lnTo>
                  <a:lnTo>
                    <a:pt x="1888" y="0"/>
                  </a:lnTo>
                  <a:close/>
                </a:path>
              </a:pathLst>
            </a:custGeom>
            <a:solidFill>
              <a:srgbClr val="3FA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1" name="Freeform 7"/>
            <p:cNvSpPr>
              <a:spLocks/>
            </p:cNvSpPr>
            <p:nvPr/>
          </p:nvSpPr>
          <p:spPr bwMode="auto">
            <a:xfrm>
              <a:off x="727" y="2663"/>
              <a:ext cx="135" cy="82"/>
            </a:xfrm>
            <a:custGeom>
              <a:avLst/>
              <a:gdLst>
                <a:gd name="T0" fmla="*/ 135 w 2698"/>
                <a:gd name="T1" fmla="*/ 0 h 1636"/>
                <a:gd name="T2" fmla="*/ 4 w 2698"/>
                <a:gd name="T3" fmla="*/ 78 h 1636"/>
                <a:gd name="T4" fmla="*/ 0 w 2698"/>
                <a:gd name="T5" fmla="*/ 82 h 1636"/>
                <a:gd name="T6" fmla="*/ 39 w 2698"/>
                <a:gd name="T7" fmla="*/ 82 h 1636"/>
                <a:gd name="T8" fmla="*/ 131 w 2698"/>
                <a:gd name="T9" fmla="*/ 27 h 1636"/>
                <a:gd name="T10" fmla="*/ 135 w 2698"/>
                <a:gd name="T11" fmla="*/ 0 h 16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8" h="1636">
                  <a:moveTo>
                    <a:pt x="2698" y="0"/>
                  </a:moveTo>
                  <a:lnTo>
                    <a:pt x="79" y="1561"/>
                  </a:lnTo>
                  <a:lnTo>
                    <a:pt x="0" y="1636"/>
                  </a:lnTo>
                  <a:lnTo>
                    <a:pt x="781" y="1636"/>
                  </a:lnTo>
                  <a:lnTo>
                    <a:pt x="2611" y="546"/>
                  </a:lnTo>
                  <a:lnTo>
                    <a:pt x="2698" y="0"/>
                  </a:lnTo>
                  <a:close/>
                </a:path>
              </a:pathLst>
            </a:custGeom>
            <a:solidFill>
              <a:srgbClr val="2C9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2" name="Freeform 8"/>
            <p:cNvSpPr>
              <a:spLocks/>
            </p:cNvSpPr>
            <p:nvPr/>
          </p:nvSpPr>
          <p:spPr bwMode="auto">
            <a:xfrm>
              <a:off x="902" y="2584"/>
              <a:ext cx="93" cy="77"/>
            </a:xfrm>
            <a:custGeom>
              <a:avLst/>
              <a:gdLst>
                <a:gd name="T0" fmla="*/ 4 w 1850"/>
                <a:gd name="T1" fmla="*/ 77 h 1542"/>
                <a:gd name="T2" fmla="*/ 93 w 1850"/>
                <a:gd name="T3" fmla="*/ 25 h 1542"/>
                <a:gd name="T4" fmla="*/ 93 w 1850"/>
                <a:gd name="T5" fmla="*/ 0 h 1542"/>
                <a:gd name="T6" fmla="*/ 0 w 1850"/>
                <a:gd name="T7" fmla="*/ 55 h 1542"/>
                <a:gd name="T8" fmla="*/ 4 w 1850"/>
                <a:gd name="T9" fmla="*/ 77 h 1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0" h="1542">
                  <a:moveTo>
                    <a:pt x="89" y="1542"/>
                  </a:moveTo>
                  <a:lnTo>
                    <a:pt x="1850" y="492"/>
                  </a:lnTo>
                  <a:lnTo>
                    <a:pt x="1850" y="0"/>
                  </a:lnTo>
                  <a:lnTo>
                    <a:pt x="0" y="1102"/>
                  </a:lnTo>
                  <a:lnTo>
                    <a:pt x="89" y="1542"/>
                  </a:lnTo>
                  <a:close/>
                </a:path>
              </a:pathLst>
            </a:custGeom>
            <a:solidFill>
              <a:srgbClr val="2C9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3" name="Freeform 9"/>
            <p:cNvSpPr>
              <a:spLocks/>
            </p:cNvSpPr>
            <p:nvPr/>
          </p:nvSpPr>
          <p:spPr bwMode="auto">
            <a:xfrm>
              <a:off x="780" y="2609"/>
              <a:ext cx="90" cy="78"/>
            </a:xfrm>
            <a:custGeom>
              <a:avLst/>
              <a:gdLst>
                <a:gd name="T0" fmla="*/ 90 w 1800"/>
                <a:gd name="T1" fmla="*/ 0 h 1567"/>
                <a:gd name="T2" fmla="*/ 0 w 1800"/>
                <a:gd name="T3" fmla="*/ 53 h 1567"/>
                <a:gd name="T4" fmla="*/ 0 w 1800"/>
                <a:gd name="T5" fmla="*/ 78 h 1567"/>
                <a:gd name="T6" fmla="*/ 86 w 1800"/>
                <a:gd name="T7" fmla="*/ 27 h 1567"/>
                <a:gd name="T8" fmla="*/ 90 w 1800"/>
                <a:gd name="T9" fmla="*/ 0 h 1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0" h="1567">
                  <a:moveTo>
                    <a:pt x="1800" y="0"/>
                  </a:moveTo>
                  <a:lnTo>
                    <a:pt x="0" y="1073"/>
                  </a:lnTo>
                  <a:lnTo>
                    <a:pt x="0" y="1567"/>
                  </a:lnTo>
                  <a:lnTo>
                    <a:pt x="1713" y="546"/>
                  </a:lnTo>
                  <a:lnTo>
                    <a:pt x="1800" y="0"/>
                  </a:lnTo>
                  <a:close/>
                </a:path>
              </a:pathLst>
            </a:custGeom>
            <a:solidFill>
              <a:srgbClr val="39A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4" name="Freeform 10"/>
            <p:cNvSpPr>
              <a:spLocks/>
            </p:cNvSpPr>
            <p:nvPr/>
          </p:nvSpPr>
          <p:spPr bwMode="auto">
            <a:xfrm>
              <a:off x="893" y="2534"/>
              <a:ext cx="102" cy="83"/>
            </a:xfrm>
            <a:custGeom>
              <a:avLst/>
              <a:gdLst>
                <a:gd name="T0" fmla="*/ 4 w 2028"/>
                <a:gd name="T1" fmla="*/ 83 h 1649"/>
                <a:gd name="T2" fmla="*/ 102 w 2028"/>
                <a:gd name="T3" fmla="*/ 25 h 1649"/>
                <a:gd name="T4" fmla="*/ 102 w 2028"/>
                <a:gd name="T5" fmla="*/ 0 h 1649"/>
                <a:gd name="T6" fmla="*/ 102 w 2028"/>
                <a:gd name="T7" fmla="*/ 0 h 1649"/>
                <a:gd name="T8" fmla="*/ 0 w 2028"/>
                <a:gd name="T9" fmla="*/ 61 h 1649"/>
                <a:gd name="T10" fmla="*/ 4 w 2028"/>
                <a:gd name="T11" fmla="*/ 83 h 16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8" h="1649">
                  <a:moveTo>
                    <a:pt x="89" y="1649"/>
                  </a:moveTo>
                  <a:lnTo>
                    <a:pt x="2028" y="493"/>
                  </a:lnTo>
                  <a:lnTo>
                    <a:pt x="2028" y="6"/>
                  </a:lnTo>
                  <a:lnTo>
                    <a:pt x="2028" y="0"/>
                  </a:lnTo>
                  <a:lnTo>
                    <a:pt x="0" y="1209"/>
                  </a:lnTo>
                  <a:lnTo>
                    <a:pt x="89" y="1649"/>
                  </a:lnTo>
                  <a:close/>
                </a:path>
              </a:pathLst>
            </a:custGeom>
            <a:solidFill>
              <a:srgbClr val="39A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5" name="Freeform 11"/>
            <p:cNvSpPr>
              <a:spLocks/>
            </p:cNvSpPr>
            <p:nvPr/>
          </p:nvSpPr>
          <p:spPr bwMode="auto">
            <a:xfrm>
              <a:off x="898" y="2559"/>
              <a:ext cx="97" cy="80"/>
            </a:xfrm>
            <a:custGeom>
              <a:avLst/>
              <a:gdLst>
                <a:gd name="T0" fmla="*/ 4 w 1939"/>
                <a:gd name="T1" fmla="*/ 80 h 1596"/>
                <a:gd name="T2" fmla="*/ 97 w 1939"/>
                <a:gd name="T3" fmla="*/ 25 h 1596"/>
                <a:gd name="T4" fmla="*/ 97 w 1939"/>
                <a:gd name="T5" fmla="*/ 0 h 1596"/>
                <a:gd name="T6" fmla="*/ 0 w 1939"/>
                <a:gd name="T7" fmla="*/ 58 h 1596"/>
                <a:gd name="T8" fmla="*/ 4 w 1939"/>
                <a:gd name="T9" fmla="*/ 80 h 1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9" h="1596">
                  <a:moveTo>
                    <a:pt x="89" y="1596"/>
                  </a:moveTo>
                  <a:lnTo>
                    <a:pt x="1939" y="494"/>
                  </a:lnTo>
                  <a:lnTo>
                    <a:pt x="1939" y="0"/>
                  </a:lnTo>
                  <a:lnTo>
                    <a:pt x="0" y="1156"/>
                  </a:lnTo>
                  <a:lnTo>
                    <a:pt x="89" y="1596"/>
                  </a:lnTo>
                  <a:close/>
                </a:path>
              </a:pathLst>
            </a:custGeom>
            <a:solidFill>
              <a:srgbClr val="32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6" name="Freeform 12"/>
            <p:cNvSpPr>
              <a:spLocks/>
            </p:cNvSpPr>
            <p:nvPr/>
          </p:nvSpPr>
          <p:spPr bwMode="auto">
            <a:xfrm>
              <a:off x="731" y="2636"/>
              <a:ext cx="135" cy="105"/>
            </a:xfrm>
            <a:custGeom>
              <a:avLst/>
              <a:gdLst>
                <a:gd name="T0" fmla="*/ 135 w 2707"/>
                <a:gd name="T1" fmla="*/ 0 h 2106"/>
                <a:gd name="T2" fmla="*/ 50 w 2707"/>
                <a:gd name="T3" fmla="*/ 51 h 2106"/>
                <a:gd name="T4" fmla="*/ 50 w 2707"/>
                <a:gd name="T5" fmla="*/ 58 h 2106"/>
                <a:gd name="T6" fmla="*/ 0 w 2707"/>
                <a:gd name="T7" fmla="*/ 105 h 2106"/>
                <a:gd name="T8" fmla="*/ 131 w 2707"/>
                <a:gd name="T9" fmla="*/ 27 h 2106"/>
                <a:gd name="T10" fmla="*/ 135 w 2707"/>
                <a:gd name="T11" fmla="*/ 0 h 2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7" h="2106">
                  <a:moveTo>
                    <a:pt x="2707" y="0"/>
                  </a:moveTo>
                  <a:lnTo>
                    <a:pt x="994" y="1021"/>
                  </a:lnTo>
                  <a:lnTo>
                    <a:pt x="994" y="1166"/>
                  </a:lnTo>
                  <a:lnTo>
                    <a:pt x="0" y="2106"/>
                  </a:lnTo>
                  <a:lnTo>
                    <a:pt x="2619" y="545"/>
                  </a:lnTo>
                  <a:lnTo>
                    <a:pt x="2707" y="0"/>
                  </a:lnTo>
                  <a:close/>
                </a:path>
              </a:pathLst>
            </a:custGeom>
            <a:solidFill>
              <a:srgbClr val="32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7" name="Freeform 13"/>
            <p:cNvSpPr>
              <a:spLocks/>
            </p:cNvSpPr>
            <p:nvPr/>
          </p:nvSpPr>
          <p:spPr bwMode="auto">
            <a:xfrm>
              <a:off x="780" y="2554"/>
              <a:ext cx="99" cy="84"/>
            </a:xfrm>
            <a:custGeom>
              <a:avLst/>
              <a:gdLst>
                <a:gd name="T0" fmla="*/ 99 w 1976"/>
                <a:gd name="T1" fmla="*/ 0 h 1671"/>
                <a:gd name="T2" fmla="*/ 0 w 1976"/>
                <a:gd name="T3" fmla="*/ 59 h 1671"/>
                <a:gd name="T4" fmla="*/ 0 w 1976"/>
                <a:gd name="T5" fmla="*/ 84 h 1671"/>
                <a:gd name="T6" fmla="*/ 95 w 1976"/>
                <a:gd name="T7" fmla="*/ 27 h 1671"/>
                <a:gd name="T8" fmla="*/ 99 w 1976"/>
                <a:gd name="T9" fmla="*/ 0 h 1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6" h="1671">
                  <a:moveTo>
                    <a:pt x="1976" y="0"/>
                  </a:moveTo>
                  <a:lnTo>
                    <a:pt x="0" y="1178"/>
                  </a:lnTo>
                  <a:lnTo>
                    <a:pt x="0" y="1671"/>
                  </a:lnTo>
                  <a:lnTo>
                    <a:pt x="1888" y="545"/>
                  </a:lnTo>
                  <a:lnTo>
                    <a:pt x="1976" y="0"/>
                  </a:lnTo>
                  <a:close/>
                </a:path>
              </a:pathLst>
            </a:custGeom>
            <a:solidFill>
              <a:srgbClr val="46A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8" name="Freeform 14"/>
            <p:cNvSpPr>
              <a:spLocks/>
            </p:cNvSpPr>
            <p:nvPr/>
          </p:nvSpPr>
          <p:spPr bwMode="auto">
            <a:xfrm>
              <a:off x="885" y="2485"/>
              <a:ext cx="110" cy="88"/>
            </a:xfrm>
            <a:custGeom>
              <a:avLst/>
              <a:gdLst>
                <a:gd name="T0" fmla="*/ 4 w 2202"/>
                <a:gd name="T1" fmla="*/ 88 h 1749"/>
                <a:gd name="T2" fmla="*/ 110 w 2202"/>
                <a:gd name="T3" fmla="*/ 25 h 1749"/>
                <a:gd name="T4" fmla="*/ 110 w 2202"/>
                <a:gd name="T5" fmla="*/ 0 h 1749"/>
                <a:gd name="T6" fmla="*/ 0 w 2202"/>
                <a:gd name="T7" fmla="*/ 66 h 1749"/>
                <a:gd name="T8" fmla="*/ 4 w 2202"/>
                <a:gd name="T9" fmla="*/ 88 h 17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 h="1749">
                  <a:moveTo>
                    <a:pt x="89" y="1749"/>
                  </a:moveTo>
                  <a:lnTo>
                    <a:pt x="2202" y="490"/>
                  </a:lnTo>
                  <a:lnTo>
                    <a:pt x="2197" y="0"/>
                  </a:lnTo>
                  <a:lnTo>
                    <a:pt x="0" y="1309"/>
                  </a:lnTo>
                  <a:lnTo>
                    <a:pt x="89" y="1749"/>
                  </a:lnTo>
                  <a:close/>
                </a:path>
              </a:pathLst>
            </a:custGeom>
            <a:solidFill>
              <a:srgbClr val="46A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9" name="Freeform 15"/>
            <p:cNvSpPr>
              <a:spLocks/>
            </p:cNvSpPr>
            <p:nvPr/>
          </p:nvSpPr>
          <p:spPr bwMode="auto">
            <a:xfrm>
              <a:off x="780" y="2461"/>
              <a:ext cx="214" cy="152"/>
            </a:xfrm>
            <a:custGeom>
              <a:avLst/>
              <a:gdLst>
                <a:gd name="T0" fmla="*/ 101 w 4279"/>
                <a:gd name="T1" fmla="*/ 77 h 3042"/>
                <a:gd name="T2" fmla="*/ 104 w 4279"/>
                <a:gd name="T3" fmla="*/ 90 h 3042"/>
                <a:gd name="T4" fmla="*/ 214 w 4279"/>
                <a:gd name="T5" fmla="*/ 25 h 3042"/>
                <a:gd name="T6" fmla="*/ 214 w 4279"/>
                <a:gd name="T7" fmla="*/ 0 h 3042"/>
                <a:gd name="T8" fmla="*/ 0 w 4279"/>
                <a:gd name="T9" fmla="*/ 127 h 3042"/>
                <a:gd name="T10" fmla="*/ 0 w 4279"/>
                <a:gd name="T11" fmla="*/ 152 h 3042"/>
                <a:gd name="T12" fmla="*/ 99 w 4279"/>
                <a:gd name="T13" fmla="*/ 93 h 3042"/>
                <a:gd name="T14" fmla="*/ 101 w 4279"/>
                <a:gd name="T15" fmla="*/ 77 h 30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79" h="3042">
                  <a:moveTo>
                    <a:pt x="2029" y="1536"/>
                  </a:moveTo>
                  <a:lnTo>
                    <a:pt x="2082" y="1800"/>
                  </a:lnTo>
                  <a:lnTo>
                    <a:pt x="4279" y="491"/>
                  </a:lnTo>
                  <a:lnTo>
                    <a:pt x="4275" y="0"/>
                  </a:lnTo>
                  <a:lnTo>
                    <a:pt x="0" y="2549"/>
                  </a:lnTo>
                  <a:lnTo>
                    <a:pt x="0" y="3042"/>
                  </a:lnTo>
                  <a:lnTo>
                    <a:pt x="1976" y="1864"/>
                  </a:lnTo>
                  <a:lnTo>
                    <a:pt x="2029" y="1536"/>
                  </a:lnTo>
                  <a:close/>
                </a:path>
              </a:pathLst>
            </a:custGeom>
            <a:solidFill>
              <a:srgbClr val="4CA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0" name="Freeform 16"/>
            <p:cNvSpPr>
              <a:spLocks/>
            </p:cNvSpPr>
            <p:nvPr/>
          </p:nvSpPr>
          <p:spPr bwMode="auto">
            <a:xfrm>
              <a:off x="1014" y="2735"/>
              <a:ext cx="26" cy="10"/>
            </a:xfrm>
            <a:custGeom>
              <a:avLst/>
              <a:gdLst>
                <a:gd name="T0" fmla="*/ 26 w 514"/>
                <a:gd name="T1" fmla="*/ 10 h 194"/>
                <a:gd name="T2" fmla="*/ 16 w 514"/>
                <a:gd name="T3" fmla="*/ 0 h 194"/>
                <a:gd name="T4" fmla="*/ 0 w 514"/>
                <a:gd name="T5" fmla="*/ 10 h 194"/>
                <a:gd name="T6" fmla="*/ 26 w 514"/>
                <a:gd name="T7" fmla="*/ 1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194">
                  <a:moveTo>
                    <a:pt x="514" y="194"/>
                  </a:moveTo>
                  <a:lnTo>
                    <a:pt x="326" y="0"/>
                  </a:lnTo>
                  <a:lnTo>
                    <a:pt x="0" y="194"/>
                  </a:lnTo>
                  <a:lnTo>
                    <a:pt x="514" y="194"/>
                  </a:lnTo>
                  <a:close/>
                </a:path>
              </a:pathLst>
            </a:custGeom>
            <a:solidFill>
              <a:srgbClr val="007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1" name="Freeform 17"/>
            <p:cNvSpPr>
              <a:spLocks/>
            </p:cNvSpPr>
            <p:nvPr/>
          </p:nvSpPr>
          <p:spPr bwMode="auto">
            <a:xfrm>
              <a:off x="973" y="2720"/>
              <a:ext cx="57" cy="25"/>
            </a:xfrm>
            <a:custGeom>
              <a:avLst/>
              <a:gdLst>
                <a:gd name="T0" fmla="*/ 0 w 1153"/>
                <a:gd name="T1" fmla="*/ 25 h 507"/>
                <a:gd name="T2" fmla="*/ 41 w 1153"/>
                <a:gd name="T3" fmla="*/ 25 h 507"/>
                <a:gd name="T4" fmla="*/ 57 w 1153"/>
                <a:gd name="T5" fmla="*/ 15 h 507"/>
                <a:gd name="T6" fmla="*/ 42 w 1153"/>
                <a:gd name="T7" fmla="*/ 0 h 507"/>
                <a:gd name="T8" fmla="*/ 0 w 1153"/>
                <a:gd name="T9" fmla="*/ 25 h 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 h="507">
                  <a:moveTo>
                    <a:pt x="0" y="507"/>
                  </a:moveTo>
                  <a:lnTo>
                    <a:pt x="827" y="507"/>
                  </a:lnTo>
                  <a:lnTo>
                    <a:pt x="1153" y="313"/>
                  </a:lnTo>
                  <a:lnTo>
                    <a:pt x="850" y="0"/>
                  </a:lnTo>
                  <a:lnTo>
                    <a:pt x="0" y="507"/>
                  </a:lnTo>
                  <a:close/>
                </a:path>
              </a:pathLst>
            </a:custGeom>
            <a:solidFill>
              <a:srgbClr val="0683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2" name="Freeform 18"/>
            <p:cNvSpPr>
              <a:spLocks/>
            </p:cNvSpPr>
            <p:nvPr/>
          </p:nvSpPr>
          <p:spPr bwMode="auto">
            <a:xfrm>
              <a:off x="931" y="2704"/>
              <a:ext cx="84" cy="41"/>
            </a:xfrm>
            <a:custGeom>
              <a:avLst/>
              <a:gdLst>
                <a:gd name="T0" fmla="*/ 69 w 1679"/>
                <a:gd name="T1" fmla="*/ 0 h 820"/>
                <a:gd name="T2" fmla="*/ 0 w 1679"/>
                <a:gd name="T3" fmla="*/ 41 h 820"/>
                <a:gd name="T4" fmla="*/ 41 w 1679"/>
                <a:gd name="T5" fmla="*/ 41 h 820"/>
                <a:gd name="T6" fmla="*/ 84 w 1679"/>
                <a:gd name="T7" fmla="*/ 16 h 820"/>
                <a:gd name="T8" fmla="*/ 69 w 1679"/>
                <a:gd name="T9" fmla="*/ 0 h 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 h="820">
                  <a:moveTo>
                    <a:pt x="1376" y="0"/>
                  </a:moveTo>
                  <a:lnTo>
                    <a:pt x="0" y="820"/>
                  </a:lnTo>
                  <a:lnTo>
                    <a:pt x="829" y="820"/>
                  </a:lnTo>
                  <a:lnTo>
                    <a:pt x="1679" y="313"/>
                  </a:lnTo>
                  <a:lnTo>
                    <a:pt x="1376" y="0"/>
                  </a:lnTo>
                  <a:close/>
                </a:path>
              </a:pathLst>
            </a:custGeom>
            <a:solidFill>
              <a:srgbClr val="0C8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3" name="Freeform 19"/>
            <p:cNvSpPr>
              <a:spLocks/>
            </p:cNvSpPr>
            <p:nvPr/>
          </p:nvSpPr>
          <p:spPr bwMode="auto">
            <a:xfrm>
              <a:off x="780" y="2436"/>
              <a:ext cx="214" cy="152"/>
            </a:xfrm>
            <a:custGeom>
              <a:avLst/>
              <a:gdLst>
                <a:gd name="T0" fmla="*/ 214 w 4275"/>
                <a:gd name="T1" fmla="*/ 0 h 3039"/>
                <a:gd name="T2" fmla="*/ 0 w 4275"/>
                <a:gd name="T3" fmla="*/ 127 h 3039"/>
                <a:gd name="T4" fmla="*/ 0 w 4275"/>
                <a:gd name="T5" fmla="*/ 152 h 3039"/>
                <a:gd name="T6" fmla="*/ 214 w 4275"/>
                <a:gd name="T7" fmla="*/ 25 h 3039"/>
                <a:gd name="T8" fmla="*/ 214 w 4275"/>
                <a:gd name="T9" fmla="*/ 0 h 30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5" h="3039">
                  <a:moveTo>
                    <a:pt x="4269" y="0"/>
                  </a:moveTo>
                  <a:lnTo>
                    <a:pt x="0" y="2545"/>
                  </a:lnTo>
                  <a:lnTo>
                    <a:pt x="0" y="3039"/>
                  </a:lnTo>
                  <a:lnTo>
                    <a:pt x="4275" y="490"/>
                  </a:lnTo>
                  <a:lnTo>
                    <a:pt x="4269" y="0"/>
                  </a:lnTo>
                  <a:close/>
                </a:path>
              </a:pathLst>
            </a:custGeom>
            <a:solidFill>
              <a:srgbClr val="52B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4" name="Freeform 20"/>
            <p:cNvSpPr>
              <a:spLocks/>
            </p:cNvSpPr>
            <p:nvPr/>
          </p:nvSpPr>
          <p:spPr bwMode="auto">
            <a:xfrm>
              <a:off x="766" y="2691"/>
              <a:ext cx="91" cy="54"/>
            </a:xfrm>
            <a:custGeom>
              <a:avLst/>
              <a:gdLst>
                <a:gd name="T0" fmla="*/ 0 w 1830"/>
                <a:gd name="T1" fmla="*/ 54 h 1090"/>
                <a:gd name="T2" fmla="*/ 41 w 1830"/>
                <a:gd name="T3" fmla="*/ 54 h 1090"/>
                <a:gd name="T4" fmla="*/ 87 w 1830"/>
                <a:gd name="T5" fmla="*/ 27 h 1090"/>
                <a:gd name="T6" fmla="*/ 91 w 1830"/>
                <a:gd name="T7" fmla="*/ 0 h 1090"/>
                <a:gd name="T8" fmla="*/ 0 w 1830"/>
                <a:gd name="T9" fmla="*/ 54 h 10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0" h="1090">
                  <a:moveTo>
                    <a:pt x="0" y="1090"/>
                  </a:moveTo>
                  <a:lnTo>
                    <a:pt x="828" y="1090"/>
                  </a:lnTo>
                  <a:lnTo>
                    <a:pt x="1741" y="545"/>
                  </a:lnTo>
                  <a:lnTo>
                    <a:pt x="1830" y="0"/>
                  </a:lnTo>
                  <a:lnTo>
                    <a:pt x="0" y="1090"/>
                  </a:lnTo>
                  <a:close/>
                </a:path>
              </a:pathLst>
            </a:custGeom>
            <a:solidFill>
              <a:srgbClr val="269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5" name="Freeform 21"/>
            <p:cNvSpPr>
              <a:spLocks/>
            </p:cNvSpPr>
            <p:nvPr/>
          </p:nvSpPr>
          <p:spPr bwMode="auto">
            <a:xfrm>
              <a:off x="907" y="2608"/>
              <a:ext cx="88" cy="75"/>
            </a:xfrm>
            <a:custGeom>
              <a:avLst/>
              <a:gdLst>
                <a:gd name="T0" fmla="*/ 88 w 1761"/>
                <a:gd name="T1" fmla="*/ 0 h 1490"/>
                <a:gd name="T2" fmla="*/ 0 w 1761"/>
                <a:gd name="T3" fmla="*/ 53 h 1490"/>
                <a:gd name="T4" fmla="*/ 4 w 1761"/>
                <a:gd name="T5" fmla="*/ 75 h 1490"/>
                <a:gd name="T6" fmla="*/ 88 w 1761"/>
                <a:gd name="T7" fmla="*/ 25 h 1490"/>
                <a:gd name="T8" fmla="*/ 88 w 1761"/>
                <a:gd name="T9" fmla="*/ 0 h 1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1" h="1490">
                  <a:moveTo>
                    <a:pt x="1761" y="0"/>
                  </a:moveTo>
                  <a:lnTo>
                    <a:pt x="0" y="1050"/>
                  </a:lnTo>
                  <a:lnTo>
                    <a:pt x="90" y="1490"/>
                  </a:lnTo>
                  <a:lnTo>
                    <a:pt x="1761" y="493"/>
                  </a:lnTo>
                  <a:lnTo>
                    <a:pt x="1761" y="0"/>
                  </a:lnTo>
                  <a:close/>
                </a:path>
              </a:pathLst>
            </a:custGeom>
            <a:solidFill>
              <a:srgbClr val="269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6" name="Freeform 22"/>
            <p:cNvSpPr>
              <a:spLocks/>
            </p:cNvSpPr>
            <p:nvPr/>
          </p:nvSpPr>
          <p:spPr bwMode="auto">
            <a:xfrm>
              <a:off x="911" y="2633"/>
              <a:ext cx="84" cy="72"/>
            </a:xfrm>
            <a:custGeom>
              <a:avLst/>
              <a:gdLst>
                <a:gd name="T0" fmla="*/ 84 w 1671"/>
                <a:gd name="T1" fmla="*/ 0 h 1437"/>
                <a:gd name="T2" fmla="*/ 0 w 1671"/>
                <a:gd name="T3" fmla="*/ 50 h 1437"/>
                <a:gd name="T4" fmla="*/ 4 w 1671"/>
                <a:gd name="T5" fmla="*/ 72 h 1437"/>
                <a:gd name="T6" fmla="*/ 84 w 1671"/>
                <a:gd name="T7" fmla="*/ 25 h 1437"/>
                <a:gd name="T8" fmla="*/ 84 w 1671"/>
                <a:gd name="T9" fmla="*/ 0 h 1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1" h="1437">
                  <a:moveTo>
                    <a:pt x="1671" y="0"/>
                  </a:moveTo>
                  <a:lnTo>
                    <a:pt x="0" y="997"/>
                  </a:lnTo>
                  <a:lnTo>
                    <a:pt x="89" y="1437"/>
                  </a:lnTo>
                  <a:lnTo>
                    <a:pt x="1671" y="494"/>
                  </a:lnTo>
                  <a:lnTo>
                    <a:pt x="1671" y="0"/>
                  </a:lnTo>
                  <a:close/>
                </a:path>
              </a:pathLst>
            </a:custGeom>
            <a:solidFill>
              <a:srgbClr val="1F9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7" name="Freeform 23"/>
            <p:cNvSpPr>
              <a:spLocks/>
            </p:cNvSpPr>
            <p:nvPr/>
          </p:nvSpPr>
          <p:spPr bwMode="auto">
            <a:xfrm>
              <a:off x="807" y="2718"/>
              <a:ext cx="46" cy="27"/>
            </a:xfrm>
            <a:custGeom>
              <a:avLst/>
              <a:gdLst>
                <a:gd name="T0" fmla="*/ 42 w 913"/>
                <a:gd name="T1" fmla="*/ 27 h 545"/>
                <a:gd name="T2" fmla="*/ 46 w 913"/>
                <a:gd name="T3" fmla="*/ 0 h 545"/>
                <a:gd name="T4" fmla="*/ 0 w 913"/>
                <a:gd name="T5" fmla="*/ 27 h 545"/>
                <a:gd name="T6" fmla="*/ 42 w 913"/>
                <a:gd name="T7" fmla="*/ 27 h 5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545">
                  <a:moveTo>
                    <a:pt x="826" y="545"/>
                  </a:moveTo>
                  <a:lnTo>
                    <a:pt x="913" y="0"/>
                  </a:lnTo>
                  <a:lnTo>
                    <a:pt x="0" y="545"/>
                  </a:lnTo>
                  <a:lnTo>
                    <a:pt x="826" y="545"/>
                  </a:lnTo>
                  <a:close/>
                </a:path>
              </a:pathLst>
            </a:custGeom>
            <a:solidFill>
              <a:srgbClr val="1F9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8" name="Freeform 24"/>
            <p:cNvSpPr>
              <a:spLocks/>
            </p:cNvSpPr>
            <p:nvPr/>
          </p:nvSpPr>
          <p:spPr bwMode="auto">
            <a:xfrm>
              <a:off x="920" y="2682"/>
              <a:ext cx="80" cy="63"/>
            </a:xfrm>
            <a:custGeom>
              <a:avLst/>
              <a:gdLst>
                <a:gd name="T0" fmla="*/ 75 w 1598"/>
                <a:gd name="T1" fmla="*/ 16 h 1251"/>
                <a:gd name="T2" fmla="*/ 75 w 1598"/>
                <a:gd name="T3" fmla="*/ 0 h 1251"/>
                <a:gd name="T4" fmla="*/ 0 w 1598"/>
                <a:gd name="T5" fmla="*/ 45 h 1251"/>
                <a:gd name="T6" fmla="*/ 4 w 1598"/>
                <a:gd name="T7" fmla="*/ 63 h 1251"/>
                <a:gd name="T8" fmla="*/ 11 w 1598"/>
                <a:gd name="T9" fmla="*/ 63 h 1251"/>
                <a:gd name="T10" fmla="*/ 80 w 1598"/>
                <a:gd name="T11" fmla="*/ 22 h 1251"/>
                <a:gd name="T12" fmla="*/ 75 w 1598"/>
                <a:gd name="T13" fmla="*/ 16 h 1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8" h="1251">
                  <a:moveTo>
                    <a:pt x="1493" y="323"/>
                  </a:moveTo>
                  <a:lnTo>
                    <a:pt x="1493" y="0"/>
                  </a:lnTo>
                  <a:lnTo>
                    <a:pt x="0" y="891"/>
                  </a:lnTo>
                  <a:lnTo>
                    <a:pt x="73" y="1251"/>
                  </a:lnTo>
                  <a:lnTo>
                    <a:pt x="222" y="1251"/>
                  </a:lnTo>
                  <a:lnTo>
                    <a:pt x="1598" y="431"/>
                  </a:lnTo>
                  <a:lnTo>
                    <a:pt x="1493" y="323"/>
                  </a:lnTo>
                  <a:close/>
                </a:path>
              </a:pathLst>
            </a:custGeom>
            <a:solidFill>
              <a:srgbClr val="138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9" name="Freeform 25"/>
            <p:cNvSpPr>
              <a:spLocks/>
            </p:cNvSpPr>
            <p:nvPr/>
          </p:nvSpPr>
          <p:spPr bwMode="auto">
            <a:xfrm>
              <a:off x="916" y="2658"/>
              <a:ext cx="79" cy="69"/>
            </a:xfrm>
            <a:custGeom>
              <a:avLst/>
              <a:gdLst>
                <a:gd name="T0" fmla="*/ 79 w 1582"/>
                <a:gd name="T1" fmla="*/ 0 h 1384"/>
                <a:gd name="T2" fmla="*/ 0 w 1582"/>
                <a:gd name="T3" fmla="*/ 47 h 1384"/>
                <a:gd name="T4" fmla="*/ 4 w 1582"/>
                <a:gd name="T5" fmla="*/ 69 h 1384"/>
                <a:gd name="T6" fmla="*/ 79 w 1582"/>
                <a:gd name="T7" fmla="*/ 25 h 1384"/>
                <a:gd name="T8" fmla="*/ 79 w 1582"/>
                <a:gd name="T9" fmla="*/ 0 h 1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 h="1384">
                  <a:moveTo>
                    <a:pt x="1582" y="0"/>
                  </a:moveTo>
                  <a:lnTo>
                    <a:pt x="0" y="943"/>
                  </a:lnTo>
                  <a:lnTo>
                    <a:pt x="89" y="1384"/>
                  </a:lnTo>
                  <a:lnTo>
                    <a:pt x="1582" y="493"/>
                  </a:lnTo>
                  <a:lnTo>
                    <a:pt x="1582" y="0"/>
                  </a:lnTo>
                  <a:close/>
                </a:path>
              </a:pathLst>
            </a:custGeom>
            <a:solidFill>
              <a:srgbClr val="198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0" name="Freeform 26"/>
            <p:cNvSpPr>
              <a:spLocks/>
            </p:cNvSpPr>
            <p:nvPr/>
          </p:nvSpPr>
          <p:spPr bwMode="auto">
            <a:xfrm>
              <a:off x="780" y="2308"/>
              <a:ext cx="274" cy="182"/>
            </a:xfrm>
            <a:custGeom>
              <a:avLst/>
              <a:gdLst>
                <a:gd name="T0" fmla="*/ 264 w 5471"/>
                <a:gd name="T1" fmla="*/ 0 h 3636"/>
                <a:gd name="T2" fmla="*/ 0 w 5471"/>
                <a:gd name="T3" fmla="*/ 157 h 3636"/>
                <a:gd name="T4" fmla="*/ 0 w 5471"/>
                <a:gd name="T5" fmla="*/ 182 h 3636"/>
                <a:gd name="T6" fmla="*/ 274 w 5471"/>
                <a:gd name="T7" fmla="*/ 19 h 3636"/>
                <a:gd name="T8" fmla="*/ 264 w 5471"/>
                <a:gd name="T9" fmla="*/ 0 h 3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71" h="3636">
                  <a:moveTo>
                    <a:pt x="5273" y="0"/>
                  </a:moveTo>
                  <a:lnTo>
                    <a:pt x="0" y="3143"/>
                  </a:lnTo>
                  <a:lnTo>
                    <a:pt x="0" y="3636"/>
                  </a:lnTo>
                  <a:lnTo>
                    <a:pt x="5471" y="375"/>
                  </a:lnTo>
                  <a:lnTo>
                    <a:pt x="5273" y="0"/>
                  </a:lnTo>
                  <a:close/>
                </a:path>
              </a:pathLst>
            </a:custGeom>
            <a:solidFill>
              <a:srgbClr val="6CC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1" name="Freeform 27"/>
            <p:cNvSpPr>
              <a:spLocks/>
            </p:cNvSpPr>
            <p:nvPr/>
          </p:nvSpPr>
          <p:spPr bwMode="auto">
            <a:xfrm>
              <a:off x="908" y="2181"/>
              <a:ext cx="76" cy="60"/>
            </a:xfrm>
            <a:custGeom>
              <a:avLst/>
              <a:gdLst>
                <a:gd name="T0" fmla="*/ 76 w 1519"/>
                <a:gd name="T1" fmla="*/ 15 h 1201"/>
                <a:gd name="T2" fmla="*/ 75 w 1519"/>
                <a:gd name="T3" fmla="*/ 14 h 1201"/>
                <a:gd name="T4" fmla="*/ 74 w 1519"/>
                <a:gd name="T5" fmla="*/ 12 h 1201"/>
                <a:gd name="T6" fmla="*/ 73 w 1519"/>
                <a:gd name="T7" fmla="*/ 11 h 1201"/>
                <a:gd name="T8" fmla="*/ 72 w 1519"/>
                <a:gd name="T9" fmla="*/ 10 h 1201"/>
                <a:gd name="T10" fmla="*/ 71 w 1519"/>
                <a:gd name="T11" fmla="*/ 9 h 1201"/>
                <a:gd name="T12" fmla="*/ 70 w 1519"/>
                <a:gd name="T13" fmla="*/ 8 h 1201"/>
                <a:gd name="T14" fmla="*/ 69 w 1519"/>
                <a:gd name="T15" fmla="*/ 7 h 1201"/>
                <a:gd name="T16" fmla="*/ 68 w 1519"/>
                <a:gd name="T17" fmla="*/ 6 h 1201"/>
                <a:gd name="T18" fmla="*/ 67 w 1519"/>
                <a:gd name="T19" fmla="*/ 5 h 1201"/>
                <a:gd name="T20" fmla="*/ 66 w 1519"/>
                <a:gd name="T21" fmla="*/ 4 h 1201"/>
                <a:gd name="T22" fmla="*/ 65 w 1519"/>
                <a:gd name="T23" fmla="*/ 4 h 1201"/>
                <a:gd name="T24" fmla="*/ 64 w 1519"/>
                <a:gd name="T25" fmla="*/ 3 h 1201"/>
                <a:gd name="T26" fmla="*/ 63 w 1519"/>
                <a:gd name="T27" fmla="*/ 2 h 1201"/>
                <a:gd name="T28" fmla="*/ 62 w 1519"/>
                <a:gd name="T29" fmla="*/ 1 h 1201"/>
                <a:gd name="T30" fmla="*/ 61 w 1519"/>
                <a:gd name="T31" fmla="*/ 1 h 1201"/>
                <a:gd name="T32" fmla="*/ 59 w 1519"/>
                <a:gd name="T33" fmla="*/ 0 h 1201"/>
                <a:gd name="T34" fmla="*/ 17 w 1519"/>
                <a:gd name="T35" fmla="*/ 25 h 1201"/>
                <a:gd name="T36" fmla="*/ 0 w 1519"/>
                <a:gd name="T37" fmla="*/ 60 h 1201"/>
                <a:gd name="T38" fmla="*/ 76 w 1519"/>
                <a:gd name="T39" fmla="*/ 15 h 1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19" h="1201">
                  <a:moveTo>
                    <a:pt x="1519" y="296"/>
                  </a:moveTo>
                  <a:lnTo>
                    <a:pt x="1501" y="272"/>
                  </a:lnTo>
                  <a:lnTo>
                    <a:pt x="1482" y="249"/>
                  </a:lnTo>
                  <a:lnTo>
                    <a:pt x="1463" y="226"/>
                  </a:lnTo>
                  <a:lnTo>
                    <a:pt x="1444" y="204"/>
                  </a:lnTo>
                  <a:lnTo>
                    <a:pt x="1425" y="183"/>
                  </a:lnTo>
                  <a:lnTo>
                    <a:pt x="1405" y="163"/>
                  </a:lnTo>
                  <a:lnTo>
                    <a:pt x="1385" y="143"/>
                  </a:lnTo>
                  <a:lnTo>
                    <a:pt x="1366" y="124"/>
                  </a:lnTo>
                  <a:lnTo>
                    <a:pt x="1345" y="106"/>
                  </a:lnTo>
                  <a:lnTo>
                    <a:pt x="1324" y="89"/>
                  </a:lnTo>
                  <a:lnTo>
                    <a:pt x="1302" y="72"/>
                  </a:lnTo>
                  <a:lnTo>
                    <a:pt x="1279" y="57"/>
                  </a:lnTo>
                  <a:lnTo>
                    <a:pt x="1257" y="41"/>
                  </a:lnTo>
                  <a:lnTo>
                    <a:pt x="1234" y="26"/>
                  </a:lnTo>
                  <a:lnTo>
                    <a:pt x="1211" y="13"/>
                  </a:lnTo>
                  <a:lnTo>
                    <a:pt x="1188" y="0"/>
                  </a:lnTo>
                  <a:lnTo>
                    <a:pt x="339" y="506"/>
                  </a:lnTo>
                  <a:lnTo>
                    <a:pt x="0" y="1201"/>
                  </a:lnTo>
                  <a:lnTo>
                    <a:pt x="1519" y="296"/>
                  </a:lnTo>
                  <a:close/>
                </a:path>
              </a:pathLst>
            </a:custGeom>
            <a:solidFill>
              <a:srgbClr val="99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2" name="Freeform 28"/>
            <p:cNvSpPr>
              <a:spLocks/>
            </p:cNvSpPr>
            <p:nvPr/>
          </p:nvSpPr>
          <p:spPr bwMode="auto">
            <a:xfrm>
              <a:off x="719" y="2244"/>
              <a:ext cx="152" cy="109"/>
            </a:xfrm>
            <a:custGeom>
              <a:avLst/>
              <a:gdLst>
                <a:gd name="T0" fmla="*/ 143 w 3025"/>
                <a:gd name="T1" fmla="*/ 0 h 2191"/>
                <a:gd name="T2" fmla="*/ 6 w 3025"/>
                <a:gd name="T3" fmla="*/ 81 h 2191"/>
                <a:gd name="T4" fmla="*/ 4 w 3025"/>
                <a:gd name="T5" fmla="*/ 85 h 2191"/>
                <a:gd name="T6" fmla="*/ 4 w 3025"/>
                <a:gd name="T7" fmla="*/ 85 h 2191"/>
                <a:gd name="T8" fmla="*/ 4 w 3025"/>
                <a:gd name="T9" fmla="*/ 87 h 2191"/>
                <a:gd name="T10" fmla="*/ 3 w 3025"/>
                <a:gd name="T11" fmla="*/ 89 h 2191"/>
                <a:gd name="T12" fmla="*/ 2 w 3025"/>
                <a:gd name="T13" fmla="*/ 92 h 2191"/>
                <a:gd name="T14" fmla="*/ 2 w 3025"/>
                <a:gd name="T15" fmla="*/ 93 h 2191"/>
                <a:gd name="T16" fmla="*/ 2 w 3025"/>
                <a:gd name="T17" fmla="*/ 95 h 2191"/>
                <a:gd name="T18" fmla="*/ 1 w 3025"/>
                <a:gd name="T19" fmla="*/ 97 h 2191"/>
                <a:gd name="T20" fmla="*/ 1 w 3025"/>
                <a:gd name="T21" fmla="*/ 99 h 2191"/>
                <a:gd name="T22" fmla="*/ 1 w 3025"/>
                <a:gd name="T23" fmla="*/ 102 h 2191"/>
                <a:gd name="T24" fmla="*/ 0 w 3025"/>
                <a:gd name="T25" fmla="*/ 104 h 2191"/>
                <a:gd name="T26" fmla="*/ 0 w 3025"/>
                <a:gd name="T27" fmla="*/ 107 h 2191"/>
                <a:gd name="T28" fmla="*/ 0 w 3025"/>
                <a:gd name="T29" fmla="*/ 109 h 2191"/>
                <a:gd name="T30" fmla="*/ 152 w 3025"/>
                <a:gd name="T31" fmla="*/ 19 h 2191"/>
                <a:gd name="T32" fmla="*/ 143 w 3025"/>
                <a:gd name="T33" fmla="*/ 0 h 2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25" h="2191">
                  <a:moveTo>
                    <a:pt x="2849" y="0"/>
                  </a:moveTo>
                  <a:lnTo>
                    <a:pt x="119" y="1627"/>
                  </a:lnTo>
                  <a:lnTo>
                    <a:pt x="87" y="1700"/>
                  </a:lnTo>
                  <a:lnTo>
                    <a:pt x="84" y="1710"/>
                  </a:lnTo>
                  <a:lnTo>
                    <a:pt x="75" y="1739"/>
                  </a:lnTo>
                  <a:lnTo>
                    <a:pt x="61" y="1784"/>
                  </a:lnTo>
                  <a:lnTo>
                    <a:pt x="45" y="1844"/>
                  </a:lnTo>
                  <a:lnTo>
                    <a:pt x="38" y="1878"/>
                  </a:lnTo>
                  <a:lnTo>
                    <a:pt x="31" y="1916"/>
                  </a:lnTo>
                  <a:lnTo>
                    <a:pt x="23" y="1956"/>
                  </a:lnTo>
                  <a:lnTo>
                    <a:pt x="16" y="1999"/>
                  </a:lnTo>
                  <a:lnTo>
                    <a:pt x="11" y="2044"/>
                  </a:lnTo>
                  <a:lnTo>
                    <a:pt x="6" y="2091"/>
                  </a:lnTo>
                  <a:lnTo>
                    <a:pt x="2" y="2141"/>
                  </a:lnTo>
                  <a:lnTo>
                    <a:pt x="0" y="2191"/>
                  </a:lnTo>
                  <a:lnTo>
                    <a:pt x="3025" y="387"/>
                  </a:lnTo>
                  <a:lnTo>
                    <a:pt x="2849" y="0"/>
                  </a:lnTo>
                  <a:close/>
                </a:path>
              </a:pathLst>
            </a:custGeom>
            <a:solidFill>
              <a:srgbClr val="99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3" name="Freeform 29"/>
            <p:cNvSpPr>
              <a:spLocks/>
            </p:cNvSpPr>
            <p:nvPr/>
          </p:nvSpPr>
          <p:spPr bwMode="auto">
            <a:xfrm>
              <a:off x="719" y="2263"/>
              <a:ext cx="160" cy="113"/>
            </a:xfrm>
            <a:custGeom>
              <a:avLst/>
              <a:gdLst>
                <a:gd name="T0" fmla="*/ 151 w 3202"/>
                <a:gd name="T1" fmla="*/ 0 h 2251"/>
                <a:gd name="T2" fmla="*/ 0 w 3202"/>
                <a:gd name="T3" fmla="*/ 91 h 2251"/>
                <a:gd name="T4" fmla="*/ 0 w 3202"/>
                <a:gd name="T5" fmla="*/ 92 h 2251"/>
                <a:gd name="T6" fmla="*/ 0 w 3202"/>
                <a:gd name="T7" fmla="*/ 93 h 2251"/>
                <a:gd name="T8" fmla="*/ 0 w 3202"/>
                <a:gd name="T9" fmla="*/ 95 h 2251"/>
                <a:gd name="T10" fmla="*/ 0 w 3202"/>
                <a:gd name="T11" fmla="*/ 96 h 2251"/>
                <a:gd name="T12" fmla="*/ 0 w 3202"/>
                <a:gd name="T13" fmla="*/ 97 h 2251"/>
                <a:gd name="T14" fmla="*/ 0 w 3202"/>
                <a:gd name="T15" fmla="*/ 99 h 2251"/>
                <a:gd name="T16" fmla="*/ 1 w 3202"/>
                <a:gd name="T17" fmla="*/ 100 h 2251"/>
                <a:gd name="T18" fmla="*/ 1 w 3202"/>
                <a:gd name="T19" fmla="*/ 102 h 2251"/>
                <a:gd name="T20" fmla="*/ 1 w 3202"/>
                <a:gd name="T21" fmla="*/ 103 h 2251"/>
                <a:gd name="T22" fmla="*/ 1 w 3202"/>
                <a:gd name="T23" fmla="*/ 104 h 2251"/>
                <a:gd name="T24" fmla="*/ 2 w 3202"/>
                <a:gd name="T25" fmla="*/ 106 h 2251"/>
                <a:gd name="T26" fmla="*/ 2 w 3202"/>
                <a:gd name="T27" fmla="*/ 107 h 2251"/>
                <a:gd name="T28" fmla="*/ 2 w 3202"/>
                <a:gd name="T29" fmla="*/ 109 h 2251"/>
                <a:gd name="T30" fmla="*/ 3 w 3202"/>
                <a:gd name="T31" fmla="*/ 110 h 2251"/>
                <a:gd name="T32" fmla="*/ 3 w 3202"/>
                <a:gd name="T33" fmla="*/ 112 h 2251"/>
                <a:gd name="T34" fmla="*/ 4 w 3202"/>
                <a:gd name="T35" fmla="*/ 113 h 2251"/>
                <a:gd name="T36" fmla="*/ 160 w 3202"/>
                <a:gd name="T37" fmla="*/ 20 h 2251"/>
                <a:gd name="T38" fmla="*/ 151 w 3202"/>
                <a:gd name="T39" fmla="*/ 0 h 22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202" h="2251">
                  <a:moveTo>
                    <a:pt x="3025" y="0"/>
                  </a:moveTo>
                  <a:lnTo>
                    <a:pt x="0" y="1804"/>
                  </a:lnTo>
                  <a:lnTo>
                    <a:pt x="0" y="1830"/>
                  </a:lnTo>
                  <a:lnTo>
                    <a:pt x="0" y="1858"/>
                  </a:lnTo>
                  <a:lnTo>
                    <a:pt x="1" y="1885"/>
                  </a:lnTo>
                  <a:lnTo>
                    <a:pt x="2" y="1912"/>
                  </a:lnTo>
                  <a:lnTo>
                    <a:pt x="4" y="1941"/>
                  </a:lnTo>
                  <a:lnTo>
                    <a:pt x="8" y="1968"/>
                  </a:lnTo>
                  <a:lnTo>
                    <a:pt x="11" y="1996"/>
                  </a:lnTo>
                  <a:lnTo>
                    <a:pt x="15" y="2025"/>
                  </a:lnTo>
                  <a:lnTo>
                    <a:pt x="20" y="2053"/>
                  </a:lnTo>
                  <a:lnTo>
                    <a:pt x="25" y="2081"/>
                  </a:lnTo>
                  <a:lnTo>
                    <a:pt x="32" y="2110"/>
                  </a:lnTo>
                  <a:lnTo>
                    <a:pt x="39" y="2138"/>
                  </a:lnTo>
                  <a:lnTo>
                    <a:pt x="48" y="2166"/>
                  </a:lnTo>
                  <a:lnTo>
                    <a:pt x="57" y="2195"/>
                  </a:lnTo>
                  <a:lnTo>
                    <a:pt x="66" y="2223"/>
                  </a:lnTo>
                  <a:lnTo>
                    <a:pt x="78" y="2251"/>
                  </a:lnTo>
                  <a:lnTo>
                    <a:pt x="3202" y="389"/>
                  </a:lnTo>
                  <a:lnTo>
                    <a:pt x="3025" y="0"/>
                  </a:lnTo>
                  <a:close/>
                </a:path>
              </a:pathLst>
            </a:custGeom>
            <a:solidFill>
              <a:srgbClr val="92E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4" name="Freeform 30"/>
            <p:cNvSpPr>
              <a:spLocks/>
            </p:cNvSpPr>
            <p:nvPr/>
          </p:nvSpPr>
          <p:spPr bwMode="auto">
            <a:xfrm>
              <a:off x="891" y="2196"/>
              <a:ext cx="103" cy="80"/>
            </a:xfrm>
            <a:custGeom>
              <a:avLst/>
              <a:gdLst>
                <a:gd name="T0" fmla="*/ 0 w 2072"/>
                <a:gd name="T1" fmla="*/ 80 h 1600"/>
                <a:gd name="T2" fmla="*/ 103 w 2072"/>
                <a:gd name="T3" fmla="*/ 18 h 1600"/>
                <a:gd name="T4" fmla="*/ 98 w 2072"/>
                <a:gd name="T5" fmla="*/ 8 h 1600"/>
                <a:gd name="T6" fmla="*/ 97 w 2072"/>
                <a:gd name="T7" fmla="*/ 7 h 1600"/>
                <a:gd name="T8" fmla="*/ 96 w 2072"/>
                <a:gd name="T9" fmla="*/ 6 h 1600"/>
                <a:gd name="T10" fmla="*/ 96 w 2072"/>
                <a:gd name="T11" fmla="*/ 5 h 1600"/>
                <a:gd name="T12" fmla="*/ 95 w 2072"/>
                <a:gd name="T13" fmla="*/ 4 h 1600"/>
                <a:gd name="T14" fmla="*/ 94 w 2072"/>
                <a:gd name="T15" fmla="*/ 3 h 1600"/>
                <a:gd name="T16" fmla="*/ 94 w 2072"/>
                <a:gd name="T17" fmla="*/ 2 h 1600"/>
                <a:gd name="T18" fmla="*/ 93 w 2072"/>
                <a:gd name="T19" fmla="*/ 1 h 1600"/>
                <a:gd name="T20" fmla="*/ 92 w 2072"/>
                <a:gd name="T21" fmla="*/ 0 h 1600"/>
                <a:gd name="T22" fmla="*/ 17 w 2072"/>
                <a:gd name="T23" fmla="*/ 45 h 1600"/>
                <a:gd name="T24" fmla="*/ 0 w 2072"/>
                <a:gd name="T25" fmla="*/ 80 h 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72" h="1600">
                  <a:moveTo>
                    <a:pt x="0" y="1600"/>
                  </a:moveTo>
                  <a:lnTo>
                    <a:pt x="2072" y="365"/>
                  </a:lnTo>
                  <a:lnTo>
                    <a:pt x="1966" y="166"/>
                  </a:lnTo>
                  <a:lnTo>
                    <a:pt x="1953" y="144"/>
                  </a:lnTo>
                  <a:lnTo>
                    <a:pt x="1940" y="122"/>
                  </a:lnTo>
                  <a:lnTo>
                    <a:pt x="1926" y="101"/>
                  </a:lnTo>
                  <a:lnTo>
                    <a:pt x="1912" y="80"/>
                  </a:lnTo>
                  <a:lnTo>
                    <a:pt x="1899" y="59"/>
                  </a:lnTo>
                  <a:lnTo>
                    <a:pt x="1885" y="39"/>
                  </a:lnTo>
                  <a:lnTo>
                    <a:pt x="1870" y="19"/>
                  </a:lnTo>
                  <a:lnTo>
                    <a:pt x="1857" y="0"/>
                  </a:lnTo>
                  <a:lnTo>
                    <a:pt x="338" y="905"/>
                  </a:lnTo>
                  <a:lnTo>
                    <a:pt x="0" y="1600"/>
                  </a:lnTo>
                  <a:close/>
                </a:path>
              </a:pathLst>
            </a:custGeom>
            <a:solidFill>
              <a:srgbClr val="92E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5" name="Freeform 31"/>
            <p:cNvSpPr>
              <a:spLocks/>
            </p:cNvSpPr>
            <p:nvPr/>
          </p:nvSpPr>
          <p:spPr bwMode="auto">
            <a:xfrm>
              <a:off x="725" y="2225"/>
              <a:ext cx="137" cy="100"/>
            </a:xfrm>
            <a:custGeom>
              <a:avLst/>
              <a:gdLst>
                <a:gd name="T0" fmla="*/ 128 w 2730"/>
                <a:gd name="T1" fmla="*/ 0 h 2015"/>
                <a:gd name="T2" fmla="*/ 14 w 2730"/>
                <a:gd name="T3" fmla="*/ 67 h 2015"/>
                <a:gd name="T4" fmla="*/ 0 w 2730"/>
                <a:gd name="T5" fmla="*/ 100 h 2015"/>
                <a:gd name="T6" fmla="*/ 137 w 2730"/>
                <a:gd name="T7" fmla="*/ 19 h 2015"/>
                <a:gd name="T8" fmla="*/ 128 w 2730"/>
                <a:gd name="T9" fmla="*/ 0 h 2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0" h="2015">
                  <a:moveTo>
                    <a:pt x="2552" y="0"/>
                  </a:moveTo>
                  <a:lnTo>
                    <a:pt x="286" y="1351"/>
                  </a:lnTo>
                  <a:lnTo>
                    <a:pt x="0" y="2015"/>
                  </a:lnTo>
                  <a:lnTo>
                    <a:pt x="2730" y="388"/>
                  </a:lnTo>
                  <a:lnTo>
                    <a:pt x="2552" y="0"/>
                  </a:lnTo>
                  <a:close/>
                </a:path>
              </a:pathLst>
            </a:custGeom>
            <a:solidFill>
              <a:srgbClr val="9FE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6" name="Freeform 32"/>
            <p:cNvSpPr>
              <a:spLocks/>
            </p:cNvSpPr>
            <p:nvPr/>
          </p:nvSpPr>
          <p:spPr bwMode="auto">
            <a:xfrm>
              <a:off x="925" y="2175"/>
              <a:ext cx="42" cy="31"/>
            </a:xfrm>
            <a:custGeom>
              <a:avLst/>
              <a:gdLst>
                <a:gd name="T0" fmla="*/ 15 w 849"/>
                <a:gd name="T1" fmla="*/ 0 h 624"/>
                <a:gd name="T2" fmla="*/ 0 w 849"/>
                <a:gd name="T3" fmla="*/ 31 h 624"/>
                <a:gd name="T4" fmla="*/ 42 w 849"/>
                <a:gd name="T5" fmla="*/ 6 h 624"/>
                <a:gd name="T6" fmla="*/ 41 w 849"/>
                <a:gd name="T7" fmla="*/ 5 h 624"/>
                <a:gd name="T8" fmla="*/ 39 w 849"/>
                <a:gd name="T9" fmla="*/ 5 h 624"/>
                <a:gd name="T10" fmla="*/ 38 w 849"/>
                <a:gd name="T11" fmla="*/ 4 h 624"/>
                <a:gd name="T12" fmla="*/ 36 w 849"/>
                <a:gd name="T13" fmla="*/ 3 h 624"/>
                <a:gd name="T14" fmla="*/ 35 w 849"/>
                <a:gd name="T15" fmla="*/ 3 h 624"/>
                <a:gd name="T16" fmla="*/ 33 w 849"/>
                <a:gd name="T17" fmla="*/ 2 h 624"/>
                <a:gd name="T18" fmla="*/ 32 w 849"/>
                <a:gd name="T19" fmla="*/ 2 h 624"/>
                <a:gd name="T20" fmla="*/ 30 w 849"/>
                <a:gd name="T21" fmla="*/ 1 h 624"/>
                <a:gd name="T22" fmla="*/ 28 w 849"/>
                <a:gd name="T23" fmla="*/ 1 h 624"/>
                <a:gd name="T24" fmla="*/ 26 w 849"/>
                <a:gd name="T25" fmla="*/ 1 h 624"/>
                <a:gd name="T26" fmla="*/ 25 w 849"/>
                <a:gd name="T27" fmla="*/ 1 h 624"/>
                <a:gd name="T28" fmla="*/ 23 w 849"/>
                <a:gd name="T29" fmla="*/ 0 h 624"/>
                <a:gd name="T30" fmla="*/ 21 w 849"/>
                <a:gd name="T31" fmla="*/ 0 h 624"/>
                <a:gd name="T32" fmla="*/ 19 w 849"/>
                <a:gd name="T33" fmla="*/ 0 h 624"/>
                <a:gd name="T34" fmla="*/ 17 w 849"/>
                <a:gd name="T35" fmla="*/ 0 h 624"/>
                <a:gd name="T36" fmla="*/ 15 w 849"/>
                <a:gd name="T37" fmla="*/ 0 h 6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9" h="624">
                  <a:moveTo>
                    <a:pt x="303" y="0"/>
                  </a:moveTo>
                  <a:lnTo>
                    <a:pt x="0" y="624"/>
                  </a:lnTo>
                  <a:lnTo>
                    <a:pt x="849" y="118"/>
                  </a:lnTo>
                  <a:lnTo>
                    <a:pt x="821" y="103"/>
                  </a:lnTo>
                  <a:lnTo>
                    <a:pt x="792" y="91"/>
                  </a:lnTo>
                  <a:lnTo>
                    <a:pt x="763" y="78"/>
                  </a:lnTo>
                  <a:lnTo>
                    <a:pt x="733" y="67"/>
                  </a:lnTo>
                  <a:lnTo>
                    <a:pt x="702" y="56"/>
                  </a:lnTo>
                  <a:lnTo>
                    <a:pt x="671" y="47"/>
                  </a:lnTo>
                  <a:lnTo>
                    <a:pt x="638" y="38"/>
                  </a:lnTo>
                  <a:lnTo>
                    <a:pt x="605" y="30"/>
                  </a:lnTo>
                  <a:lnTo>
                    <a:pt x="571" y="23"/>
                  </a:lnTo>
                  <a:lnTo>
                    <a:pt x="535" y="17"/>
                  </a:lnTo>
                  <a:lnTo>
                    <a:pt x="500" y="12"/>
                  </a:lnTo>
                  <a:lnTo>
                    <a:pt x="463" y="8"/>
                  </a:lnTo>
                  <a:lnTo>
                    <a:pt x="424" y="5"/>
                  </a:lnTo>
                  <a:lnTo>
                    <a:pt x="385" y="2"/>
                  </a:lnTo>
                  <a:lnTo>
                    <a:pt x="345" y="1"/>
                  </a:lnTo>
                  <a:lnTo>
                    <a:pt x="303" y="0"/>
                  </a:lnTo>
                  <a:close/>
                </a:path>
              </a:pathLst>
            </a:custGeom>
            <a:solidFill>
              <a:srgbClr val="9FE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7" name="Freeform 33"/>
            <p:cNvSpPr>
              <a:spLocks/>
            </p:cNvSpPr>
            <p:nvPr/>
          </p:nvSpPr>
          <p:spPr bwMode="auto">
            <a:xfrm>
              <a:off x="754" y="2186"/>
              <a:ext cx="90" cy="73"/>
            </a:xfrm>
            <a:custGeom>
              <a:avLst/>
              <a:gdLst>
                <a:gd name="T0" fmla="*/ 81 w 1802"/>
                <a:gd name="T1" fmla="*/ 0 h 1463"/>
                <a:gd name="T2" fmla="*/ 14 w 1802"/>
                <a:gd name="T3" fmla="*/ 40 h 1463"/>
                <a:gd name="T4" fmla="*/ 0 w 1802"/>
                <a:gd name="T5" fmla="*/ 73 h 1463"/>
                <a:gd name="T6" fmla="*/ 90 w 1802"/>
                <a:gd name="T7" fmla="*/ 19 h 1463"/>
                <a:gd name="T8" fmla="*/ 81 w 1802"/>
                <a:gd name="T9" fmla="*/ 0 h 14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2" h="1463">
                  <a:moveTo>
                    <a:pt x="1626" y="0"/>
                  </a:moveTo>
                  <a:lnTo>
                    <a:pt x="285" y="799"/>
                  </a:lnTo>
                  <a:lnTo>
                    <a:pt x="0" y="1463"/>
                  </a:lnTo>
                  <a:lnTo>
                    <a:pt x="1802" y="389"/>
                  </a:lnTo>
                  <a:lnTo>
                    <a:pt x="1626" y="0"/>
                  </a:lnTo>
                  <a:close/>
                </a:path>
              </a:pathLst>
            </a:custGeom>
            <a:solidFill>
              <a:srgbClr val="AC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8" name="Freeform 34"/>
            <p:cNvSpPr>
              <a:spLocks/>
            </p:cNvSpPr>
            <p:nvPr/>
          </p:nvSpPr>
          <p:spPr bwMode="auto">
            <a:xfrm>
              <a:off x="740" y="2205"/>
              <a:ext cx="113" cy="87"/>
            </a:xfrm>
            <a:custGeom>
              <a:avLst/>
              <a:gdLst>
                <a:gd name="T0" fmla="*/ 104 w 2266"/>
                <a:gd name="T1" fmla="*/ 0 h 1738"/>
                <a:gd name="T2" fmla="*/ 14 w 2266"/>
                <a:gd name="T3" fmla="*/ 54 h 1738"/>
                <a:gd name="T4" fmla="*/ 0 w 2266"/>
                <a:gd name="T5" fmla="*/ 87 h 1738"/>
                <a:gd name="T6" fmla="*/ 113 w 2266"/>
                <a:gd name="T7" fmla="*/ 19 h 1738"/>
                <a:gd name="T8" fmla="*/ 104 w 2266"/>
                <a:gd name="T9" fmla="*/ 0 h 1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6" h="1738">
                  <a:moveTo>
                    <a:pt x="2089" y="0"/>
                  </a:moveTo>
                  <a:lnTo>
                    <a:pt x="287" y="1074"/>
                  </a:lnTo>
                  <a:lnTo>
                    <a:pt x="0" y="1738"/>
                  </a:lnTo>
                  <a:lnTo>
                    <a:pt x="2266" y="387"/>
                  </a:lnTo>
                  <a:lnTo>
                    <a:pt x="2089" y="0"/>
                  </a:lnTo>
                  <a:close/>
                </a:path>
              </a:pathLst>
            </a:custGeom>
            <a:solidFill>
              <a:srgbClr val="A5E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9" name="Freeform 35"/>
            <p:cNvSpPr>
              <a:spLocks/>
            </p:cNvSpPr>
            <p:nvPr/>
          </p:nvSpPr>
          <p:spPr bwMode="auto">
            <a:xfrm>
              <a:off x="768" y="2174"/>
              <a:ext cx="67" cy="52"/>
            </a:xfrm>
            <a:custGeom>
              <a:avLst/>
              <a:gdLst>
                <a:gd name="T0" fmla="*/ 62 w 1341"/>
                <a:gd name="T1" fmla="*/ 0 h 1037"/>
                <a:gd name="T2" fmla="*/ 60 w 1341"/>
                <a:gd name="T3" fmla="*/ 0 h 1037"/>
                <a:gd name="T4" fmla="*/ 58 w 1341"/>
                <a:gd name="T5" fmla="*/ 0 h 1037"/>
                <a:gd name="T6" fmla="*/ 56 w 1341"/>
                <a:gd name="T7" fmla="*/ 0 h 1037"/>
                <a:gd name="T8" fmla="*/ 55 w 1341"/>
                <a:gd name="T9" fmla="*/ 0 h 1037"/>
                <a:gd name="T10" fmla="*/ 53 w 1341"/>
                <a:gd name="T11" fmla="*/ 1 h 1037"/>
                <a:gd name="T12" fmla="*/ 51 w 1341"/>
                <a:gd name="T13" fmla="*/ 1 h 1037"/>
                <a:gd name="T14" fmla="*/ 49 w 1341"/>
                <a:gd name="T15" fmla="*/ 2 h 1037"/>
                <a:gd name="T16" fmla="*/ 47 w 1341"/>
                <a:gd name="T17" fmla="*/ 2 h 1037"/>
                <a:gd name="T18" fmla="*/ 45 w 1341"/>
                <a:gd name="T19" fmla="*/ 3 h 1037"/>
                <a:gd name="T20" fmla="*/ 43 w 1341"/>
                <a:gd name="T21" fmla="*/ 3 h 1037"/>
                <a:gd name="T22" fmla="*/ 41 w 1341"/>
                <a:gd name="T23" fmla="*/ 4 h 1037"/>
                <a:gd name="T24" fmla="*/ 39 w 1341"/>
                <a:gd name="T25" fmla="*/ 5 h 1037"/>
                <a:gd name="T26" fmla="*/ 37 w 1341"/>
                <a:gd name="T27" fmla="*/ 5 h 1037"/>
                <a:gd name="T28" fmla="*/ 35 w 1341"/>
                <a:gd name="T29" fmla="*/ 6 h 1037"/>
                <a:gd name="T30" fmla="*/ 33 w 1341"/>
                <a:gd name="T31" fmla="*/ 7 h 1037"/>
                <a:gd name="T32" fmla="*/ 31 w 1341"/>
                <a:gd name="T33" fmla="*/ 8 h 1037"/>
                <a:gd name="T34" fmla="*/ 29 w 1341"/>
                <a:gd name="T35" fmla="*/ 10 h 1037"/>
                <a:gd name="T36" fmla="*/ 27 w 1341"/>
                <a:gd name="T37" fmla="*/ 11 h 1037"/>
                <a:gd name="T38" fmla="*/ 25 w 1341"/>
                <a:gd name="T39" fmla="*/ 12 h 1037"/>
                <a:gd name="T40" fmla="*/ 24 w 1341"/>
                <a:gd name="T41" fmla="*/ 14 h 1037"/>
                <a:gd name="T42" fmla="*/ 22 w 1341"/>
                <a:gd name="T43" fmla="*/ 15 h 1037"/>
                <a:gd name="T44" fmla="*/ 20 w 1341"/>
                <a:gd name="T45" fmla="*/ 17 h 1037"/>
                <a:gd name="T46" fmla="*/ 18 w 1341"/>
                <a:gd name="T47" fmla="*/ 18 h 1037"/>
                <a:gd name="T48" fmla="*/ 17 w 1341"/>
                <a:gd name="T49" fmla="*/ 20 h 1037"/>
                <a:gd name="T50" fmla="*/ 15 w 1341"/>
                <a:gd name="T51" fmla="*/ 22 h 1037"/>
                <a:gd name="T52" fmla="*/ 14 w 1341"/>
                <a:gd name="T53" fmla="*/ 24 h 1037"/>
                <a:gd name="T54" fmla="*/ 12 w 1341"/>
                <a:gd name="T55" fmla="*/ 26 h 1037"/>
                <a:gd name="T56" fmla="*/ 11 w 1341"/>
                <a:gd name="T57" fmla="*/ 28 h 1037"/>
                <a:gd name="T58" fmla="*/ 9 w 1341"/>
                <a:gd name="T59" fmla="*/ 30 h 1037"/>
                <a:gd name="T60" fmla="*/ 8 w 1341"/>
                <a:gd name="T61" fmla="*/ 33 h 1037"/>
                <a:gd name="T62" fmla="*/ 7 w 1341"/>
                <a:gd name="T63" fmla="*/ 35 h 1037"/>
                <a:gd name="T64" fmla="*/ 6 w 1341"/>
                <a:gd name="T65" fmla="*/ 38 h 1037"/>
                <a:gd name="T66" fmla="*/ 0 w 1341"/>
                <a:gd name="T67" fmla="*/ 52 h 1037"/>
                <a:gd name="T68" fmla="*/ 67 w 1341"/>
                <a:gd name="T69" fmla="*/ 12 h 1037"/>
                <a:gd name="T70" fmla="*/ 62 w 1341"/>
                <a:gd name="T71" fmla="*/ 0 h 10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41" h="1037">
                  <a:moveTo>
                    <a:pt x="1231" y="0"/>
                  </a:moveTo>
                  <a:lnTo>
                    <a:pt x="1198" y="0"/>
                  </a:lnTo>
                  <a:lnTo>
                    <a:pt x="1163" y="2"/>
                  </a:lnTo>
                  <a:lnTo>
                    <a:pt x="1129" y="5"/>
                  </a:lnTo>
                  <a:lnTo>
                    <a:pt x="1092" y="9"/>
                  </a:lnTo>
                  <a:lnTo>
                    <a:pt x="1055" y="15"/>
                  </a:lnTo>
                  <a:lnTo>
                    <a:pt x="1017" y="22"/>
                  </a:lnTo>
                  <a:lnTo>
                    <a:pt x="979" y="30"/>
                  </a:lnTo>
                  <a:lnTo>
                    <a:pt x="940" y="40"/>
                  </a:lnTo>
                  <a:lnTo>
                    <a:pt x="900" y="50"/>
                  </a:lnTo>
                  <a:lnTo>
                    <a:pt x="861" y="63"/>
                  </a:lnTo>
                  <a:lnTo>
                    <a:pt x="821" y="77"/>
                  </a:lnTo>
                  <a:lnTo>
                    <a:pt x="781" y="92"/>
                  </a:lnTo>
                  <a:lnTo>
                    <a:pt x="741" y="109"/>
                  </a:lnTo>
                  <a:lnTo>
                    <a:pt x="701" y="127"/>
                  </a:lnTo>
                  <a:lnTo>
                    <a:pt x="662" y="147"/>
                  </a:lnTo>
                  <a:lnTo>
                    <a:pt x="623" y="169"/>
                  </a:lnTo>
                  <a:lnTo>
                    <a:pt x="584" y="192"/>
                  </a:lnTo>
                  <a:lnTo>
                    <a:pt x="545" y="216"/>
                  </a:lnTo>
                  <a:lnTo>
                    <a:pt x="508" y="243"/>
                  </a:lnTo>
                  <a:lnTo>
                    <a:pt x="472" y="271"/>
                  </a:lnTo>
                  <a:lnTo>
                    <a:pt x="435" y="300"/>
                  </a:lnTo>
                  <a:lnTo>
                    <a:pt x="400" y="332"/>
                  </a:lnTo>
                  <a:lnTo>
                    <a:pt x="366" y="365"/>
                  </a:lnTo>
                  <a:lnTo>
                    <a:pt x="333" y="400"/>
                  </a:lnTo>
                  <a:lnTo>
                    <a:pt x="302" y="437"/>
                  </a:lnTo>
                  <a:lnTo>
                    <a:pt x="271" y="476"/>
                  </a:lnTo>
                  <a:lnTo>
                    <a:pt x="243" y="517"/>
                  </a:lnTo>
                  <a:lnTo>
                    <a:pt x="216" y="559"/>
                  </a:lnTo>
                  <a:lnTo>
                    <a:pt x="190" y="603"/>
                  </a:lnTo>
                  <a:lnTo>
                    <a:pt x="167" y="649"/>
                  </a:lnTo>
                  <a:lnTo>
                    <a:pt x="145" y="697"/>
                  </a:lnTo>
                  <a:lnTo>
                    <a:pt x="125" y="748"/>
                  </a:lnTo>
                  <a:lnTo>
                    <a:pt x="0" y="1037"/>
                  </a:lnTo>
                  <a:lnTo>
                    <a:pt x="1341" y="238"/>
                  </a:lnTo>
                  <a:lnTo>
                    <a:pt x="1231" y="0"/>
                  </a:lnTo>
                  <a:close/>
                </a:path>
              </a:pathLst>
            </a:custGeom>
            <a:solidFill>
              <a:srgbClr val="B2F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0" name="Freeform 36"/>
            <p:cNvSpPr>
              <a:spLocks/>
            </p:cNvSpPr>
            <p:nvPr/>
          </p:nvSpPr>
          <p:spPr bwMode="auto">
            <a:xfrm>
              <a:off x="723" y="2214"/>
              <a:ext cx="281" cy="179"/>
            </a:xfrm>
            <a:custGeom>
              <a:avLst/>
              <a:gdLst>
                <a:gd name="T0" fmla="*/ 271 w 5622"/>
                <a:gd name="T1" fmla="*/ 0 h 3576"/>
                <a:gd name="T2" fmla="*/ 168 w 5622"/>
                <a:gd name="T3" fmla="*/ 62 h 3576"/>
                <a:gd name="T4" fmla="*/ 160 w 5622"/>
                <a:gd name="T5" fmla="*/ 77 h 3576"/>
                <a:gd name="T6" fmla="*/ 156 w 5622"/>
                <a:gd name="T7" fmla="*/ 69 h 3576"/>
                <a:gd name="T8" fmla="*/ 0 w 5622"/>
                <a:gd name="T9" fmla="*/ 162 h 3576"/>
                <a:gd name="T10" fmla="*/ 0 w 5622"/>
                <a:gd name="T11" fmla="*/ 163 h 3576"/>
                <a:gd name="T12" fmla="*/ 1 w 5622"/>
                <a:gd name="T13" fmla="*/ 164 h 3576"/>
                <a:gd name="T14" fmla="*/ 2 w 5622"/>
                <a:gd name="T15" fmla="*/ 165 h 3576"/>
                <a:gd name="T16" fmla="*/ 2 w 5622"/>
                <a:gd name="T17" fmla="*/ 166 h 3576"/>
                <a:gd name="T18" fmla="*/ 3 w 5622"/>
                <a:gd name="T19" fmla="*/ 168 h 3576"/>
                <a:gd name="T20" fmla="*/ 3 w 5622"/>
                <a:gd name="T21" fmla="*/ 169 h 3576"/>
                <a:gd name="T22" fmla="*/ 4 w 5622"/>
                <a:gd name="T23" fmla="*/ 170 h 3576"/>
                <a:gd name="T24" fmla="*/ 5 w 5622"/>
                <a:gd name="T25" fmla="*/ 171 h 3576"/>
                <a:gd name="T26" fmla="*/ 6 w 5622"/>
                <a:gd name="T27" fmla="*/ 172 h 3576"/>
                <a:gd name="T28" fmla="*/ 7 w 5622"/>
                <a:gd name="T29" fmla="*/ 173 h 3576"/>
                <a:gd name="T30" fmla="*/ 7 w 5622"/>
                <a:gd name="T31" fmla="*/ 174 h 3576"/>
                <a:gd name="T32" fmla="*/ 8 w 5622"/>
                <a:gd name="T33" fmla="*/ 175 h 3576"/>
                <a:gd name="T34" fmla="*/ 9 w 5622"/>
                <a:gd name="T35" fmla="*/ 176 h 3576"/>
                <a:gd name="T36" fmla="*/ 10 w 5622"/>
                <a:gd name="T37" fmla="*/ 177 h 3576"/>
                <a:gd name="T38" fmla="*/ 11 w 5622"/>
                <a:gd name="T39" fmla="*/ 178 h 3576"/>
                <a:gd name="T40" fmla="*/ 13 w 5622"/>
                <a:gd name="T41" fmla="*/ 179 h 3576"/>
                <a:gd name="T42" fmla="*/ 281 w 5622"/>
                <a:gd name="T43" fmla="*/ 19 h 3576"/>
                <a:gd name="T44" fmla="*/ 271 w 5622"/>
                <a:gd name="T45" fmla="*/ 0 h 35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22" h="3576">
                  <a:moveTo>
                    <a:pt x="5424" y="0"/>
                  </a:moveTo>
                  <a:lnTo>
                    <a:pt x="3352" y="1235"/>
                  </a:lnTo>
                  <a:lnTo>
                    <a:pt x="3202" y="1541"/>
                  </a:lnTo>
                  <a:lnTo>
                    <a:pt x="3124" y="1371"/>
                  </a:lnTo>
                  <a:lnTo>
                    <a:pt x="0" y="3233"/>
                  </a:lnTo>
                  <a:lnTo>
                    <a:pt x="9" y="3257"/>
                  </a:lnTo>
                  <a:lnTo>
                    <a:pt x="20" y="3280"/>
                  </a:lnTo>
                  <a:lnTo>
                    <a:pt x="31" y="3302"/>
                  </a:lnTo>
                  <a:lnTo>
                    <a:pt x="43" y="3325"/>
                  </a:lnTo>
                  <a:lnTo>
                    <a:pt x="56" y="3347"/>
                  </a:lnTo>
                  <a:lnTo>
                    <a:pt x="69" y="3370"/>
                  </a:lnTo>
                  <a:lnTo>
                    <a:pt x="84" y="3392"/>
                  </a:lnTo>
                  <a:lnTo>
                    <a:pt x="99" y="3413"/>
                  </a:lnTo>
                  <a:lnTo>
                    <a:pt x="115" y="3435"/>
                  </a:lnTo>
                  <a:lnTo>
                    <a:pt x="132" y="3456"/>
                  </a:lnTo>
                  <a:lnTo>
                    <a:pt x="150" y="3477"/>
                  </a:lnTo>
                  <a:lnTo>
                    <a:pt x="168" y="3497"/>
                  </a:lnTo>
                  <a:lnTo>
                    <a:pt x="188" y="3518"/>
                  </a:lnTo>
                  <a:lnTo>
                    <a:pt x="209" y="3537"/>
                  </a:lnTo>
                  <a:lnTo>
                    <a:pt x="230" y="3557"/>
                  </a:lnTo>
                  <a:lnTo>
                    <a:pt x="253" y="3576"/>
                  </a:lnTo>
                  <a:lnTo>
                    <a:pt x="5622" y="375"/>
                  </a:lnTo>
                  <a:lnTo>
                    <a:pt x="5424" y="0"/>
                  </a:lnTo>
                  <a:close/>
                </a:path>
              </a:pathLst>
            </a:custGeom>
            <a:solidFill>
              <a:srgbClr val="8CD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1" name="Freeform 37"/>
            <p:cNvSpPr>
              <a:spLocks/>
            </p:cNvSpPr>
            <p:nvPr/>
          </p:nvSpPr>
          <p:spPr bwMode="auto">
            <a:xfrm>
              <a:off x="780" y="2327"/>
              <a:ext cx="282" cy="187"/>
            </a:xfrm>
            <a:custGeom>
              <a:avLst/>
              <a:gdLst>
                <a:gd name="T0" fmla="*/ 278 w 5640"/>
                <a:gd name="T1" fmla="*/ 8 h 3754"/>
                <a:gd name="T2" fmla="*/ 274 w 5640"/>
                <a:gd name="T3" fmla="*/ 0 h 3754"/>
                <a:gd name="T4" fmla="*/ 0 w 5640"/>
                <a:gd name="T5" fmla="*/ 162 h 3754"/>
                <a:gd name="T6" fmla="*/ 0 w 5640"/>
                <a:gd name="T7" fmla="*/ 187 h 3754"/>
                <a:gd name="T8" fmla="*/ 282 w 5640"/>
                <a:gd name="T9" fmla="*/ 20 h 3754"/>
                <a:gd name="T10" fmla="*/ 282 w 5640"/>
                <a:gd name="T11" fmla="*/ 18 h 3754"/>
                <a:gd name="T12" fmla="*/ 281 w 5640"/>
                <a:gd name="T13" fmla="*/ 17 h 3754"/>
                <a:gd name="T14" fmla="*/ 281 w 5640"/>
                <a:gd name="T15" fmla="*/ 15 h 3754"/>
                <a:gd name="T16" fmla="*/ 280 w 5640"/>
                <a:gd name="T17" fmla="*/ 14 h 3754"/>
                <a:gd name="T18" fmla="*/ 280 w 5640"/>
                <a:gd name="T19" fmla="*/ 12 h 3754"/>
                <a:gd name="T20" fmla="*/ 279 w 5640"/>
                <a:gd name="T21" fmla="*/ 11 h 3754"/>
                <a:gd name="T22" fmla="*/ 278 w 5640"/>
                <a:gd name="T23" fmla="*/ 9 h 3754"/>
                <a:gd name="T24" fmla="*/ 278 w 5640"/>
                <a:gd name="T25" fmla="*/ 8 h 37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40" h="3754">
                  <a:moveTo>
                    <a:pt x="5553" y="153"/>
                  </a:moveTo>
                  <a:lnTo>
                    <a:pt x="5471" y="0"/>
                  </a:lnTo>
                  <a:lnTo>
                    <a:pt x="0" y="3261"/>
                  </a:lnTo>
                  <a:lnTo>
                    <a:pt x="0" y="3754"/>
                  </a:lnTo>
                  <a:lnTo>
                    <a:pt x="5640" y="392"/>
                  </a:lnTo>
                  <a:lnTo>
                    <a:pt x="5632" y="364"/>
                  </a:lnTo>
                  <a:lnTo>
                    <a:pt x="5623" y="334"/>
                  </a:lnTo>
                  <a:lnTo>
                    <a:pt x="5613" y="305"/>
                  </a:lnTo>
                  <a:lnTo>
                    <a:pt x="5602" y="276"/>
                  </a:lnTo>
                  <a:lnTo>
                    <a:pt x="5592" y="245"/>
                  </a:lnTo>
                  <a:lnTo>
                    <a:pt x="5579" y="215"/>
                  </a:lnTo>
                  <a:lnTo>
                    <a:pt x="5567" y="184"/>
                  </a:lnTo>
                  <a:lnTo>
                    <a:pt x="5553" y="153"/>
                  </a:lnTo>
                  <a:close/>
                </a:path>
              </a:pathLst>
            </a:custGeom>
            <a:solidFill>
              <a:srgbClr val="66B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2" name="Freeform 38"/>
            <p:cNvSpPr>
              <a:spLocks/>
            </p:cNvSpPr>
            <p:nvPr/>
          </p:nvSpPr>
          <p:spPr bwMode="auto">
            <a:xfrm>
              <a:off x="736" y="2233"/>
              <a:ext cx="278" cy="171"/>
            </a:xfrm>
            <a:custGeom>
              <a:avLst/>
              <a:gdLst>
                <a:gd name="T0" fmla="*/ 268 w 5569"/>
                <a:gd name="T1" fmla="*/ 0 h 3421"/>
                <a:gd name="T2" fmla="*/ 0 w 5569"/>
                <a:gd name="T3" fmla="*/ 160 h 3421"/>
                <a:gd name="T4" fmla="*/ 1 w 5569"/>
                <a:gd name="T5" fmla="*/ 161 h 3421"/>
                <a:gd name="T6" fmla="*/ 2 w 5569"/>
                <a:gd name="T7" fmla="*/ 162 h 3421"/>
                <a:gd name="T8" fmla="*/ 3 w 5569"/>
                <a:gd name="T9" fmla="*/ 163 h 3421"/>
                <a:gd name="T10" fmla="*/ 5 w 5569"/>
                <a:gd name="T11" fmla="*/ 163 h 3421"/>
                <a:gd name="T12" fmla="*/ 6 w 5569"/>
                <a:gd name="T13" fmla="*/ 164 h 3421"/>
                <a:gd name="T14" fmla="*/ 7 w 5569"/>
                <a:gd name="T15" fmla="*/ 165 h 3421"/>
                <a:gd name="T16" fmla="*/ 8 w 5569"/>
                <a:gd name="T17" fmla="*/ 166 h 3421"/>
                <a:gd name="T18" fmla="*/ 10 w 5569"/>
                <a:gd name="T19" fmla="*/ 166 h 3421"/>
                <a:gd name="T20" fmla="*/ 11 w 5569"/>
                <a:gd name="T21" fmla="*/ 167 h 3421"/>
                <a:gd name="T22" fmla="*/ 13 w 5569"/>
                <a:gd name="T23" fmla="*/ 168 h 3421"/>
                <a:gd name="T24" fmla="*/ 14 w 5569"/>
                <a:gd name="T25" fmla="*/ 168 h 3421"/>
                <a:gd name="T26" fmla="*/ 16 w 5569"/>
                <a:gd name="T27" fmla="*/ 169 h 3421"/>
                <a:gd name="T28" fmla="*/ 18 w 5569"/>
                <a:gd name="T29" fmla="*/ 169 h 3421"/>
                <a:gd name="T30" fmla="*/ 19 w 5569"/>
                <a:gd name="T31" fmla="*/ 170 h 3421"/>
                <a:gd name="T32" fmla="*/ 21 w 5569"/>
                <a:gd name="T33" fmla="*/ 171 h 3421"/>
                <a:gd name="T34" fmla="*/ 23 w 5569"/>
                <a:gd name="T35" fmla="*/ 171 h 3421"/>
                <a:gd name="T36" fmla="*/ 278 w 5569"/>
                <a:gd name="T37" fmla="*/ 19 h 3421"/>
                <a:gd name="T38" fmla="*/ 268 w 5569"/>
                <a:gd name="T39" fmla="*/ 0 h 3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569" h="3421">
                  <a:moveTo>
                    <a:pt x="5369" y="0"/>
                  </a:moveTo>
                  <a:lnTo>
                    <a:pt x="0" y="3201"/>
                  </a:lnTo>
                  <a:lnTo>
                    <a:pt x="21" y="3218"/>
                  </a:lnTo>
                  <a:lnTo>
                    <a:pt x="44" y="3234"/>
                  </a:lnTo>
                  <a:lnTo>
                    <a:pt x="67" y="3251"/>
                  </a:lnTo>
                  <a:lnTo>
                    <a:pt x="91" y="3267"/>
                  </a:lnTo>
                  <a:lnTo>
                    <a:pt x="116" y="3283"/>
                  </a:lnTo>
                  <a:lnTo>
                    <a:pt x="143" y="3297"/>
                  </a:lnTo>
                  <a:lnTo>
                    <a:pt x="170" y="3312"/>
                  </a:lnTo>
                  <a:lnTo>
                    <a:pt x="198" y="3327"/>
                  </a:lnTo>
                  <a:lnTo>
                    <a:pt x="227" y="3340"/>
                  </a:lnTo>
                  <a:lnTo>
                    <a:pt x="257" y="3353"/>
                  </a:lnTo>
                  <a:lnTo>
                    <a:pt x="287" y="3366"/>
                  </a:lnTo>
                  <a:lnTo>
                    <a:pt x="319" y="3378"/>
                  </a:lnTo>
                  <a:lnTo>
                    <a:pt x="353" y="3390"/>
                  </a:lnTo>
                  <a:lnTo>
                    <a:pt x="386" y="3400"/>
                  </a:lnTo>
                  <a:lnTo>
                    <a:pt x="422" y="3411"/>
                  </a:lnTo>
                  <a:lnTo>
                    <a:pt x="457" y="3421"/>
                  </a:lnTo>
                  <a:lnTo>
                    <a:pt x="5569" y="374"/>
                  </a:lnTo>
                  <a:lnTo>
                    <a:pt x="5369" y="0"/>
                  </a:lnTo>
                  <a:close/>
                </a:path>
              </a:pathLst>
            </a:custGeom>
            <a:solidFill>
              <a:srgbClr val="85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3" name="Freeform 39"/>
            <p:cNvSpPr>
              <a:spLocks/>
            </p:cNvSpPr>
            <p:nvPr/>
          </p:nvSpPr>
          <p:spPr bwMode="auto">
            <a:xfrm>
              <a:off x="780" y="2289"/>
              <a:ext cx="264" cy="176"/>
            </a:xfrm>
            <a:custGeom>
              <a:avLst/>
              <a:gdLst>
                <a:gd name="T0" fmla="*/ 254 w 5273"/>
                <a:gd name="T1" fmla="*/ 0 h 3518"/>
                <a:gd name="T2" fmla="*/ 0 w 5273"/>
                <a:gd name="T3" fmla="*/ 151 h 3518"/>
                <a:gd name="T4" fmla="*/ 0 w 5273"/>
                <a:gd name="T5" fmla="*/ 176 h 3518"/>
                <a:gd name="T6" fmla="*/ 264 w 5273"/>
                <a:gd name="T7" fmla="*/ 19 h 3518"/>
                <a:gd name="T8" fmla="*/ 254 w 5273"/>
                <a:gd name="T9" fmla="*/ 0 h 3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3" h="3518">
                  <a:moveTo>
                    <a:pt x="5073" y="0"/>
                  </a:moveTo>
                  <a:lnTo>
                    <a:pt x="0" y="3025"/>
                  </a:lnTo>
                  <a:lnTo>
                    <a:pt x="0" y="3518"/>
                  </a:lnTo>
                  <a:lnTo>
                    <a:pt x="5273" y="375"/>
                  </a:lnTo>
                  <a:lnTo>
                    <a:pt x="5073" y="0"/>
                  </a:lnTo>
                  <a:close/>
                </a:path>
              </a:pathLst>
            </a:custGeom>
            <a:solidFill>
              <a:srgbClr val="72C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4" name="Freeform 40"/>
            <p:cNvSpPr>
              <a:spLocks/>
            </p:cNvSpPr>
            <p:nvPr/>
          </p:nvSpPr>
          <p:spPr bwMode="auto">
            <a:xfrm>
              <a:off x="780" y="2346"/>
              <a:ext cx="285" cy="193"/>
            </a:xfrm>
            <a:custGeom>
              <a:avLst/>
              <a:gdLst>
                <a:gd name="T0" fmla="*/ 214 w 5683"/>
                <a:gd name="T1" fmla="*/ 45 h 3856"/>
                <a:gd name="T2" fmla="*/ 234 w 5683"/>
                <a:gd name="T3" fmla="*/ 54 h 3856"/>
                <a:gd name="T4" fmla="*/ 234 w 5683"/>
                <a:gd name="T5" fmla="*/ 54 h 3856"/>
                <a:gd name="T6" fmla="*/ 234 w 5683"/>
                <a:gd name="T7" fmla="*/ 54 h 3856"/>
                <a:gd name="T8" fmla="*/ 234 w 5683"/>
                <a:gd name="T9" fmla="*/ 54 h 3856"/>
                <a:gd name="T10" fmla="*/ 234 w 5683"/>
                <a:gd name="T11" fmla="*/ 54 h 3856"/>
                <a:gd name="T12" fmla="*/ 234 w 5683"/>
                <a:gd name="T13" fmla="*/ 54 h 3856"/>
                <a:gd name="T14" fmla="*/ 234 w 5683"/>
                <a:gd name="T15" fmla="*/ 54 h 3856"/>
                <a:gd name="T16" fmla="*/ 234 w 5683"/>
                <a:gd name="T17" fmla="*/ 54 h 3856"/>
                <a:gd name="T18" fmla="*/ 234 w 5683"/>
                <a:gd name="T19" fmla="*/ 54 h 3856"/>
                <a:gd name="T20" fmla="*/ 284 w 5683"/>
                <a:gd name="T21" fmla="*/ 24 h 3856"/>
                <a:gd name="T22" fmla="*/ 284 w 5683"/>
                <a:gd name="T23" fmla="*/ 23 h 3856"/>
                <a:gd name="T24" fmla="*/ 284 w 5683"/>
                <a:gd name="T25" fmla="*/ 21 h 3856"/>
                <a:gd name="T26" fmla="*/ 285 w 5683"/>
                <a:gd name="T27" fmla="*/ 20 h 3856"/>
                <a:gd name="T28" fmla="*/ 285 w 5683"/>
                <a:gd name="T29" fmla="*/ 19 h 3856"/>
                <a:gd name="T30" fmla="*/ 285 w 5683"/>
                <a:gd name="T31" fmla="*/ 17 h 3856"/>
                <a:gd name="T32" fmla="*/ 285 w 5683"/>
                <a:gd name="T33" fmla="*/ 16 h 3856"/>
                <a:gd name="T34" fmla="*/ 285 w 5683"/>
                <a:gd name="T35" fmla="*/ 14 h 3856"/>
                <a:gd name="T36" fmla="*/ 285 w 5683"/>
                <a:gd name="T37" fmla="*/ 13 h 3856"/>
                <a:gd name="T38" fmla="*/ 285 w 5683"/>
                <a:gd name="T39" fmla="*/ 11 h 3856"/>
                <a:gd name="T40" fmla="*/ 285 w 5683"/>
                <a:gd name="T41" fmla="*/ 10 h 3856"/>
                <a:gd name="T42" fmla="*/ 285 w 5683"/>
                <a:gd name="T43" fmla="*/ 8 h 3856"/>
                <a:gd name="T44" fmla="*/ 284 w 5683"/>
                <a:gd name="T45" fmla="*/ 7 h 3856"/>
                <a:gd name="T46" fmla="*/ 284 w 5683"/>
                <a:gd name="T47" fmla="*/ 5 h 3856"/>
                <a:gd name="T48" fmla="*/ 284 w 5683"/>
                <a:gd name="T49" fmla="*/ 3 h 3856"/>
                <a:gd name="T50" fmla="*/ 283 w 5683"/>
                <a:gd name="T51" fmla="*/ 2 h 3856"/>
                <a:gd name="T52" fmla="*/ 283 w 5683"/>
                <a:gd name="T53" fmla="*/ 0 h 3856"/>
                <a:gd name="T54" fmla="*/ 0 w 5683"/>
                <a:gd name="T55" fmla="*/ 168 h 3856"/>
                <a:gd name="T56" fmla="*/ 0 w 5683"/>
                <a:gd name="T57" fmla="*/ 193 h 3856"/>
                <a:gd name="T58" fmla="*/ 214 w 5683"/>
                <a:gd name="T59" fmla="*/ 66 h 3856"/>
                <a:gd name="T60" fmla="*/ 214 w 5683"/>
                <a:gd name="T61" fmla="*/ 45 h 38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83" h="3856">
                  <a:moveTo>
                    <a:pt x="4260" y="901"/>
                  </a:moveTo>
                  <a:lnTo>
                    <a:pt x="4657" y="1074"/>
                  </a:lnTo>
                  <a:lnTo>
                    <a:pt x="4658" y="1075"/>
                  </a:lnTo>
                  <a:lnTo>
                    <a:pt x="4659" y="1075"/>
                  </a:lnTo>
                  <a:lnTo>
                    <a:pt x="4660" y="1075"/>
                  </a:lnTo>
                  <a:lnTo>
                    <a:pt x="4661" y="1076"/>
                  </a:lnTo>
                  <a:lnTo>
                    <a:pt x="4662" y="1076"/>
                  </a:lnTo>
                  <a:lnTo>
                    <a:pt x="5662" y="481"/>
                  </a:lnTo>
                  <a:lnTo>
                    <a:pt x="5667" y="455"/>
                  </a:lnTo>
                  <a:lnTo>
                    <a:pt x="5673" y="429"/>
                  </a:lnTo>
                  <a:lnTo>
                    <a:pt x="5676" y="402"/>
                  </a:lnTo>
                  <a:lnTo>
                    <a:pt x="5679" y="375"/>
                  </a:lnTo>
                  <a:lnTo>
                    <a:pt x="5681" y="347"/>
                  </a:lnTo>
                  <a:lnTo>
                    <a:pt x="5682" y="318"/>
                  </a:lnTo>
                  <a:lnTo>
                    <a:pt x="5683" y="289"/>
                  </a:lnTo>
                  <a:lnTo>
                    <a:pt x="5682" y="260"/>
                  </a:lnTo>
                  <a:lnTo>
                    <a:pt x="5680" y="229"/>
                  </a:lnTo>
                  <a:lnTo>
                    <a:pt x="5678" y="198"/>
                  </a:lnTo>
                  <a:lnTo>
                    <a:pt x="5674" y="167"/>
                  </a:lnTo>
                  <a:lnTo>
                    <a:pt x="5670" y="135"/>
                  </a:lnTo>
                  <a:lnTo>
                    <a:pt x="5663" y="102"/>
                  </a:lnTo>
                  <a:lnTo>
                    <a:pt x="5657" y="68"/>
                  </a:lnTo>
                  <a:lnTo>
                    <a:pt x="5649" y="35"/>
                  </a:lnTo>
                  <a:lnTo>
                    <a:pt x="5640" y="0"/>
                  </a:lnTo>
                  <a:lnTo>
                    <a:pt x="0" y="3362"/>
                  </a:lnTo>
                  <a:lnTo>
                    <a:pt x="0" y="3856"/>
                  </a:lnTo>
                  <a:lnTo>
                    <a:pt x="4264" y="1314"/>
                  </a:lnTo>
                  <a:lnTo>
                    <a:pt x="4260" y="901"/>
                  </a:lnTo>
                  <a:close/>
                </a:path>
              </a:pathLst>
            </a:custGeom>
            <a:solidFill>
              <a:srgbClr val="5FB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5" name="Freeform 41"/>
            <p:cNvSpPr>
              <a:spLocks/>
            </p:cNvSpPr>
            <p:nvPr/>
          </p:nvSpPr>
          <p:spPr bwMode="auto">
            <a:xfrm>
              <a:off x="780" y="2412"/>
              <a:ext cx="214" cy="152"/>
            </a:xfrm>
            <a:custGeom>
              <a:avLst/>
              <a:gdLst>
                <a:gd name="T0" fmla="*/ 214 w 4269"/>
                <a:gd name="T1" fmla="*/ 0 h 3035"/>
                <a:gd name="T2" fmla="*/ 0 w 4269"/>
                <a:gd name="T3" fmla="*/ 127 h 3035"/>
                <a:gd name="T4" fmla="*/ 0 w 4269"/>
                <a:gd name="T5" fmla="*/ 152 h 3035"/>
                <a:gd name="T6" fmla="*/ 214 w 4269"/>
                <a:gd name="T7" fmla="*/ 25 h 3035"/>
                <a:gd name="T8" fmla="*/ 214 w 4269"/>
                <a:gd name="T9" fmla="*/ 0 h 3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9" h="3035">
                  <a:moveTo>
                    <a:pt x="4264" y="0"/>
                  </a:moveTo>
                  <a:lnTo>
                    <a:pt x="0" y="2542"/>
                  </a:lnTo>
                  <a:lnTo>
                    <a:pt x="0" y="3035"/>
                  </a:lnTo>
                  <a:lnTo>
                    <a:pt x="4269" y="490"/>
                  </a:lnTo>
                  <a:lnTo>
                    <a:pt x="4264" y="0"/>
                  </a:lnTo>
                  <a:close/>
                </a:path>
              </a:pathLst>
            </a:custGeom>
            <a:solidFill>
              <a:srgbClr val="59B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6" name="Freeform 42"/>
            <p:cNvSpPr>
              <a:spLocks/>
            </p:cNvSpPr>
            <p:nvPr/>
          </p:nvSpPr>
          <p:spPr bwMode="auto">
            <a:xfrm>
              <a:off x="1014" y="2370"/>
              <a:ext cx="50" cy="31"/>
            </a:xfrm>
            <a:custGeom>
              <a:avLst/>
              <a:gdLst>
                <a:gd name="T0" fmla="*/ 50 w 1000"/>
                <a:gd name="T1" fmla="*/ 0 h 621"/>
                <a:gd name="T2" fmla="*/ 0 w 1000"/>
                <a:gd name="T3" fmla="*/ 30 h 621"/>
                <a:gd name="T4" fmla="*/ 1 w 1000"/>
                <a:gd name="T5" fmla="*/ 30 h 621"/>
                <a:gd name="T6" fmla="*/ 3 w 1000"/>
                <a:gd name="T7" fmla="*/ 30 h 621"/>
                <a:gd name="T8" fmla="*/ 4 w 1000"/>
                <a:gd name="T9" fmla="*/ 31 h 621"/>
                <a:gd name="T10" fmla="*/ 6 w 1000"/>
                <a:gd name="T11" fmla="*/ 31 h 621"/>
                <a:gd name="T12" fmla="*/ 7 w 1000"/>
                <a:gd name="T13" fmla="*/ 31 h 621"/>
                <a:gd name="T14" fmla="*/ 9 w 1000"/>
                <a:gd name="T15" fmla="*/ 31 h 621"/>
                <a:gd name="T16" fmla="*/ 11 w 1000"/>
                <a:gd name="T17" fmla="*/ 31 h 621"/>
                <a:gd name="T18" fmla="*/ 12 w 1000"/>
                <a:gd name="T19" fmla="*/ 31 h 621"/>
                <a:gd name="T20" fmla="*/ 14 w 1000"/>
                <a:gd name="T21" fmla="*/ 31 h 621"/>
                <a:gd name="T22" fmla="*/ 16 w 1000"/>
                <a:gd name="T23" fmla="*/ 30 h 621"/>
                <a:gd name="T24" fmla="*/ 18 w 1000"/>
                <a:gd name="T25" fmla="*/ 30 h 621"/>
                <a:gd name="T26" fmla="*/ 20 w 1000"/>
                <a:gd name="T27" fmla="*/ 29 h 621"/>
                <a:gd name="T28" fmla="*/ 22 w 1000"/>
                <a:gd name="T29" fmla="*/ 29 h 621"/>
                <a:gd name="T30" fmla="*/ 24 w 1000"/>
                <a:gd name="T31" fmla="*/ 28 h 621"/>
                <a:gd name="T32" fmla="*/ 26 w 1000"/>
                <a:gd name="T33" fmla="*/ 27 h 621"/>
                <a:gd name="T34" fmla="*/ 27 w 1000"/>
                <a:gd name="T35" fmla="*/ 26 h 621"/>
                <a:gd name="T36" fmla="*/ 29 w 1000"/>
                <a:gd name="T37" fmla="*/ 26 h 621"/>
                <a:gd name="T38" fmla="*/ 31 w 1000"/>
                <a:gd name="T39" fmla="*/ 24 h 621"/>
                <a:gd name="T40" fmla="*/ 33 w 1000"/>
                <a:gd name="T41" fmla="*/ 23 h 621"/>
                <a:gd name="T42" fmla="*/ 35 w 1000"/>
                <a:gd name="T43" fmla="*/ 22 h 621"/>
                <a:gd name="T44" fmla="*/ 37 w 1000"/>
                <a:gd name="T45" fmla="*/ 21 h 621"/>
                <a:gd name="T46" fmla="*/ 38 w 1000"/>
                <a:gd name="T47" fmla="*/ 19 h 621"/>
                <a:gd name="T48" fmla="*/ 40 w 1000"/>
                <a:gd name="T49" fmla="*/ 18 h 621"/>
                <a:gd name="T50" fmla="*/ 41 w 1000"/>
                <a:gd name="T51" fmla="*/ 16 h 621"/>
                <a:gd name="T52" fmla="*/ 43 w 1000"/>
                <a:gd name="T53" fmla="*/ 15 h 621"/>
                <a:gd name="T54" fmla="*/ 44 w 1000"/>
                <a:gd name="T55" fmla="*/ 13 h 621"/>
                <a:gd name="T56" fmla="*/ 45 w 1000"/>
                <a:gd name="T57" fmla="*/ 11 h 621"/>
                <a:gd name="T58" fmla="*/ 47 w 1000"/>
                <a:gd name="T59" fmla="*/ 9 h 621"/>
                <a:gd name="T60" fmla="*/ 48 w 1000"/>
                <a:gd name="T61" fmla="*/ 7 h 621"/>
                <a:gd name="T62" fmla="*/ 49 w 1000"/>
                <a:gd name="T63" fmla="*/ 5 h 621"/>
                <a:gd name="T64" fmla="*/ 49 w 1000"/>
                <a:gd name="T65" fmla="*/ 2 h 621"/>
                <a:gd name="T66" fmla="*/ 50 w 1000"/>
                <a:gd name="T67" fmla="*/ 0 h 6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 h="621">
                  <a:moveTo>
                    <a:pt x="1000" y="0"/>
                  </a:moveTo>
                  <a:lnTo>
                    <a:pt x="0" y="595"/>
                  </a:lnTo>
                  <a:lnTo>
                    <a:pt x="25" y="604"/>
                  </a:lnTo>
                  <a:lnTo>
                    <a:pt x="51" y="610"/>
                  </a:lnTo>
                  <a:lnTo>
                    <a:pt x="81" y="615"/>
                  </a:lnTo>
                  <a:lnTo>
                    <a:pt x="111" y="619"/>
                  </a:lnTo>
                  <a:lnTo>
                    <a:pt x="143" y="621"/>
                  </a:lnTo>
                  <a:lnTo>
                    <a:pt x="176" y="621"/>
                  </a:lnTo>
                  <a:lnTo>
                    <a:pt x="210" y="620"/>
                  </a:lnTo>
                  <a:lnTo>
                    <a:pt x="246" y="616"/>
                  </a:lnTo>
                  <a:lnTo>
                    <a:pt x="282" y="612"/>
                  </a:lnTo>
                  <a:lnTo>
                    <a:pt x="319" y="606"/>
                  </a:lnTo>
                  <a:lnTo>
                    <a:pt x="357" y="598"/>
                  </a:lnTo>
                  <a:lnTo>
                    <a:pt x="396" y="587"/>
                  </a:lnTo>
                  <a:lnTo>
                    <a:pt x="433" y="576"/>
                  </a:lnTo>
                  <a:lnTo>
                    <a:pt x="472" y="563"/>
                  </a:lnTo>
                  <a:lnTo>
                    <a:pt x="511" y="547"/>
                  </a:lnTo>
                  <a:lnTo>
                    <a:pt x="549" y="530"/>
                  </a:lnTo>
                  <a:lnTo>
                    <a:pt x="587" y="511"/>
                  </a:lnTo>
                  <a:lnTo>
                    <a:pt x="624" y="490"/>
                  </a:lnTo>
                  <a:lnTo>
                    <a:pt x="661" y="468"/>
                  </a:lnTo>
                  <a:lnTo>
                    <a:pt x="697" y="444"/>
                  </a:lnTo>
                  <a:lnTo>
                    <a:pt x="732" y="418"/>
                  </a:lnTo>
                  <a:lnTo>
                    <a:pt x="765" y="390"/>
                  </a:lnTo>
                  <a:lnTo>
                    <a:pt x="798" y="359"/>
                  </a:lnTo>
                  <a:lnTo>
                    <a:pt x="828" y="328"/>
                  </a:lnTo>
                  <a:lnTo>
                    <a:pt x="857" y="294"/>
                  </a:lnTo>
                  <a:lnTo>
                    <a:pt x="884" y="257"/>
                  </a:lnTo>
                  <a:lnTo>
                    <a:pt x="909" y="220"/>
                  </a:lnTo>
                  <a:lnTo>
                    <a:pt x="933" y="180"/>
                  </a:lnTo>
                  <a:lnTo>
                    <a:pt x="953" y="138"/>
                  </a:lnTo>
                  <a:lnTo>
                    <a:pt x="972" y="94"/>
                  </a:lnTo>
                  <a:lnTo>
                    <a:pt x="988" y="47"/>
                  </a:lnTo>
                  <a:lnTo>
                    <a:pt x="1000" y="0"/>
                  </a:lnTo>
                  <a:close/>
                </a:path>
              </a:pathLst>
            </a:custGeom>
            <a:solidFill>
              <a:srgbClr val="59B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7" name="Freeform 43"/>
            <p:cNvSpPr>
              <a:spLocks/>
            </p:cNvSpPr>
            <p:nvPr/>
          </p:nvSpPr>
          <p:spPr bwMode="auto">
            <a:xfrm>
              <a:off x="780" y="2270"/>
              <a:ext cx="254" cy="170"/>
            </a:xfrm>
            <a:custGeom>
              <a:avLst/>
              <a:gdLst>
                <a:gd name="T0" fmla="*/ 244 w 5073"/>
                <a:gd name="T1" fmla="*/ 0 h 3400"/>
                <a:gd name="T2" fmla="*/ 0 w 5073"/>
                <a:gd name="T3" fmla="*/ 145 h 3400"/>
                <a:gd name="T4" fmla="*/ 0 w 5073"/>
                <a:gd name="T5" fmla="*/ 170 h 3400"/>
                <a:gd name="T6" fmla="*/ 254 w 5073"/>
                <a:gd name="T7" fmla="*/ 19 h 3400"/>
                <a:gd name="T8" fmla="*/ 244 w 5073"/>
                <a:gd name="T9" fmla="*/ 0 h 3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73" h="3400">
                  <a:moveTo>
                    <a:pt x="4875" y="0"/>
                  </a:moveTo>
                  <a:lnTo>
                    <a:pt x="0" y="2906"/>
                  </a:lnTo>
                  <a:lnTo>
                    <a:pt x="0" y="3400"/>
                  </a:lnTo>
                  <a:lnTo>
                    <a:pt x="5073" y="375"/>
                  </a:lnTo>
                  <a:lnTo>
                    <a:pt x="4875" y="0"/>
                  </a:lnTo>
                  <a:close/>
                </a:path>
              </a:pathLst>
            </a:custGeom>
            <a:solidFill>
              <a:srgbClr val="79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8" name="Freeform 44"/>
            <p:cNvSpPr>
              <a:spLocks/>
            </p:cNvSpPr>
            <p:nvPr/>
          </p:nvSpPr>
          <p:spPr bwMode="auto">
            <a:xfrm>
              <a:off x="759" y="2252"/>
              <a:ext cx="265" cy="164"/>
            </a:xfrm>
            <a:custGeom>
              <a:avLst/>
              <a:gdLst>
                <a:gd name="T0" fmla="*/ 255 w 5310"/>
                <a:gd name="T1" fmla="*/ 0 h 3281"/>
                <a:gd name="T2" fmla="*/ 0 w 5310"/>
                <a:gd name="T3" fmla="*/ 152 h 3281"/>
                <a:gd name="T4" fmla="*/ 2 w 5310"/>
                <a:gd name="T5" fmla="*/ 153 h 3281"/>
                <a:gd name="T6" fmla="*/ 5 w 5310"/>
                <a:gd name="T7" fmla="*/ 153 h 3281"/>
                <a:gd name="T8" fmla="*/ 7 w 5310"/>
                <a:gd name="T9" fmla="*/ 154 h 3281"/>
                <a:gd name="T10" fmla="*/ 10 w 5310"/>
                <a:gd name="T11" fmla="*/ 154 h 3281"/>
                <a:gd name="T12" fmla="*/ 13 w 5310"/>
                <a:gd name="T13" fmla="*/ 155 h 3281"/>
                <a:gd name="T14" fmla="*/ 16 w 5310"/>
                <a:gd name="T15" fmla="*/ 155 h 3281"/>
                <a:gd name="T16" fmla="*/ 19 w 5310"/>
                <a:gd name="T17" fmla="*/ 155 h 3281"/>
                <a:gd name="T18" fmla="*/ 22 w 5310"/>
                <a:gd name="T19" fmla="*/ 156 h 3281"/>
                <a:gd name="T20" fmla="*/ 22 w 5310"/>
                <a:gd name="T21" fmla="*/ 164 h 3281"/>
                <a:gd name="T22" fmla="*/ 265 w 5310"/>
                <a:gd name="T23" fmla="*/ 19 h 3281"/>
                <a:gd name="T24" fmla="*/ 255 w 5310"/>
                <a:gd name="T25" fmla="*/ 0 h 3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10" h="3281">
                  <a:moveTo>
                    <a:pt x="5112" y="0"/>
                  </a:moveTo>
                  <a:lnTo>
                    <a:pt x="0" y="3047"/>
                  </a:lnTo>
                  <a:lnTo>
                    <a:pt x="48" y="3059"/>
                  </a:lnTo>
                  <a:lnTo>
                    <a:pt x="98" y="3069"/>
                  </a:lnTo>
                  <a:lnTo>
                    <a:pt x="150" y="3080"/>
                  </a:lnTo>
                  <a:lnTo>
                    <a:pt x="202" y="3088"/>
                  </a:lnTo>
                  <a:lnTo>
                    <a:pt x="258" y="3097"/>
                  </a:lnTo>
                  <a:lnTo>
                    <a:pt x="314" y="3103"/>
                  </a:lnTo>
                  <a:lnTo>
                    <a:pt x="373" y="3108"/>
                  </a:lnTo>
                  <a:lnTo>
                    <a:pt x="435" y="3112"/>
                  </a:lnTo>
                  <a:lnTo>
                    <a:pt x="435" y="3281"/>
                  </a:lnTo>
                  <a:lnTo>
                    <a:pt x="5310" y="375"/>
                  </a:lnTo>
                  <a:lnTo>
                    <a:pt x="5112" y="0"/>
                  </a:lnTo>
                  <a:close/>
                </a:path>
              </a:pathLst>
            </a:custGeom>
            <a:solidFill>
              <a:srgbClr val="7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9" name="Freeform 45"/>
            <p:cNvSpPr>
              <a:spLocks/>
            </p:cNvSpPr>
            <p:nvPr/>
          </p:nvSpPr>
          <p:spPr bwMode="auto">
            <a:xfrm>
              <a:off x="837" y="2046"/>
              <a:ext cx="89" cy="116"/>
            </a:xfrm>
            <a:custGeom>
              <a:avLst/>
              <a:gdLst>
                <a:gd name="T0" fmla="*/ 86 w 1762"/>
                <a:gd name="T1" fmla="*/ 0 h 2310"/>
                <a:gd name="T2" fmla="*/ 0 w 1762"/>
                <a:gd name="T3" fmla="*/ 113 h 2310"/>
                <a:gd name="T4" fmla="*/ 1 w 1762"/>
                <a:gd name="T5" fmla="*/ 113 h 2310"/>
                <a:gd name="T6" fmla="*/ 1 w 1762"/>
                <a:gd name="T7" fmla="*/ 113 h 2310"/>
                <a:gd name="T8" fmla="*/ 2 w 1762"/>
                <a:gd name="T9" fmla="*/ 114 h 2310"/>
                <a:gd name="T10" fmla="*/ 2 w 1762"/>
                <a:gd name="T11" fmla="*/ 114 h 2310"/>
                <a:gd name="T12" fmla="*/ 3 w 1762"/>
                <a:gd name="T13" fmla="*/ 115 h 2310"/>
                <a:gd name="T14" fmla="*/ 4 w 1762"/>
                <a:gd name="T15" fmla="*/ 115 h 2310"/>
                <a:gd name="T16" fmla="*/ 4 w 1762"/>
                <a:gd name="T17" fmla="*/ 116 h 2310"/>
                <a:gd name="T18" fmla="*/ 5 w 1762"/>
                <a:gd name="T19" fmla="*/ 116 h 2310"/>
                <a:gd name="T20" fmla="*/ 89 w 1762"/>
                <a:gd name="T21" fmla="*/ 7 h 2310"/>
                <a:gd name="T22" fmla="*/ 86 w 1762"/>
                <a:gd name="T23" fmla="*/ 0 h 23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2" h="2310">
                  <a:moveTo>
                    <a:pt x="1710" y="0"/>
                  </a:moveTo>
                  <a:lnTo>
                    <a:pt x="0" y="2243"/>
                  </a:lnTo>
                  <a:lnTo>
                    <a:pt x="12" y="2252"/>
                  </a:lnTo>
                  <a:lnTo>
                    <a:pt x="24" y="2260"/>
                  </a:lnTo>
                  <a:lnTo>
                    <a:pt x="37" y="2269"/>
                  </a:lnTo>
                  <a:lnTo>
                    <a:pt x="49" y="2277"/>
                  </a:lnTo>
                  <a:lnTo>
                    <a:pt x="62" y="2286"/>
                  </a:lnTo>
                  <a:lnTo>
                    <a:pt x="74" y="2294"/>
                  </a:lnTo>
                  <a:lnTo>
                    <a:pt x="87" y="2302"/>
                  </a:lnTo>
                  <a:lnTo>
                    <a:pt x="100" y="2310"/>
                  </a:lnTo>
                  <a:lnTo>
                    <a:pt x="1762" y="130"/>
                  </a:lnTo>
                  <a:lnTo>
                    <a:pt x="1710" y="0"/>
                  </a:lnTo>
                  <a:close/>
                </a:path>
              </a:pathLst>
            </a:custGeom>
            <a:solidFill>
              <a:srgbClr val="3FA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0" name="Freeform 46"/>
            <p:cNvSpPr>
              <a:spLocks/>
            </p:cNvSpPr>
            <p:nvPr/>
          </p:nvSpPr>
          <p:spPr bwMode="auto">
            <a:xfrm>
              <a:off x="853" y="2066"/>
              <a:ext cx="80" cy="103"/>
            </a:xfrm>
            <a:custGeom>
              <a:avLst/>
              <a:gdLst>
                <a:gd name="T0" fmla="*/ 77 w 1598"/>
                <a:gd name="T1" fmla="*/ 0 h 2067"/>
                <a:gd name="T2" fmla="*/ 0 w 1598"/>
                <a:gd name="T3" fmla="*/ 101 h 2067"/>
                <a:gd name="T4" fmla="*/ 1 w 1598"/>
                <a:gd name="T5" fmla="*/ 101 h 2067"/>
                <a:gd name="T6" fmla="*/ 2 w 1598"/>
                <a:gd name="T7" fmla="*/ 102 h 2067"/>
                <a:gd name="T8" fmla="*/ 2 w 1598"/>
                <a:gd name="T9" fmla="*/ 102 h 2067"/>
                <a:gd name="T10" fmla="*/ 3 w 1598"/>
                <a:gd name="T11" fmla="*/ 102 h 2067"/>
                <a:gd name="T12" fmla="*/ 4 w 1598"/>
                <a:gd name="T13" fmla="*/ 102 h 2067"/>
                <a:gd name="T14" fmla="*/ 5 w 1598"/>
                <a:gd name="T15" fmla="*/ 103 h 2067"/>
                <a:gd name="T16" fmla="*/ 5 w 1598"/>
                <a:gd name="T17" fmla="*/ 103 h 2067"/>
                <a:gd name="T18" fmla="*/ 6 w 1598"/>
                <a:gd name="T19" fmla="*/ 103 h 2067"/>
                <a:gd name="T20" fmla="*/ 80 w 1598"/>
                <a:gd name="T21" fmla="*/ 6 h 2067"/>
                <a:gd name="T22" fmla="*/ 77 w 1598"/>
                <a:gd name="T23" fmla="*/ 0 h 20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2067">
                  <a:moveTo>
                    <a:pt x="1546" y="0"/>
                  </a:moveTo>
                  <a:lnTo>
                    <a:pt x="0" y="2028"/>
                  </a:lnTo>
                  <a:lnTo>
                    <a:pt x="16" y="2033"/>
                  </a:lnTo>
                  <a:lnTo>
                    <a:pt x="30" y="2038"/>
                  </a:lnTo>
                  <a:lnTo>
                    <a:pt x="45" y="2044"/>
                  </a:lnTo>
                  <a:lnTo>
                    <a:pt x="61" y="2049"/>
                  </a:lnTo>
                  <a:lnTo>
                    <a:pt x="76" y="2054"/>
                  </a:lnTo>
                  <a:lnTo>
                    <a:pt x="91" y="2058"/>
                  </a:lnTo>
                  <a:lnTo>
                    <a:pt x="106" y="2062"/>
                  </a:lnTo>
                  <a:lnTo>
                    <a:pt x="122" y="2067"/>
                  </a:lnTo>
                  <a:lnTo>
                    <a:pt x="1598" y="130"/>
                  </a:lnTo>
                  <a:lnTo>
                    <a:pt x="1546" y="0"/>
                  </a:lnTo>
                  <a:close/>
                </a:path>
              </a:pathLst>
            </a:custGeom>
            <a:solidFill>
              <a:srgbClr val="2C9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1" name="Freeform 47"/>
            <p:cNvSpPr>
              <a:spLocks/>
            </p:cNvSpPr>
            <p:nvPr/>
          </p:nvSpPr>
          <p:spPr bwMode="auto">
            <a:xfrm>
              <a:off x="842" y="2053"/>
              <a:ext cx="86" cy="112"/>
            </a:xfrm>
            <a:custGeom>
              <a:avLst/>
              <a:gdLst>
                <a:gd name="T0" fmla="*/ 83 w 1713"/>
                <a:gd name="T1" fmla="*/ 0 h 2239"/>
                <a:gd name="T2" fmla="*/ 0 w 1713"/>
                <a:gd name="T3" fmla="*/ 109 h 2239"/>
                <a:gd name="T4" fmla="*/ 1 w 1713"/>
                <a:gd name="T5" fmla="*/ 109 h 2239"/>
                <a:gd name="T6" fmla="*/ 1 w 1713"/>
                <a:gd name="T7" fmla="*/ 110 h 2239"/>
                <a:gd name="T8" fmla="*/ 2 w 1713"/>
                <a:gd name="T9" fmla="*/ 110 h 2239"/>
                <a:gd name="T10" fmla="*/ 3 w 1713"/>
                <a:gd name="T11" fmla="*/ 111 h 2239"/>
                <a:gd name="T12" fmla="*/ 3 w 1713"/>
                <a:gd name="T13" fmla="*/ 111 h 2239"/>
                <a:gd name="T14" fmla="*/ 4 w 1713"/>
                <a:gd name="T15" fmla="*/ 111 h 2239"/>
                <a:gd name="T16" fmla="*/ 5 w 1713"/>
                <a:gd name="T17" fmla="*/ 112 h 2239"/>
                <a:gd name="T18" fmla="*/ 5 w 1713"/>
                <a:gd name="T19" fmla="*/ 112 h 2239"/>
                <a:gd name="T20" fmla="*/ 86 w 1713"/>
                <a:gd name="T21" fmla="*/ 6 h 2239"/>
                <a:gd name="T22" fmla="*/ 83 w 1713"/>
                <a:gd name="T23" fmla="*/ 0 h 2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13" h="2239">
                  <a:moveTo>
                    <a:pt x="1662" y="0"/>
                  </a:moveTo>
                  <a:lnTo>
                    <a:pt x="0" y="2180"/>
                  </a:lnTo>
                  <a:lnTo>
                    <a:pt x="13" y="2188"/>
                  </a:lnTo>
                  <a:lnTo>
                    <a:pt x="26" y="2195"/>
                  </a:lnTo>
                  <a:lnTo>
                    <a:pt x="39" y="2203"/>
                  </a:lnTo>
                  <a:lnTo>
                    <a:pt x="52" y="2210"/>
                  </a:lnTo>
                  <a:lnTo>
                    <a:pt x="66" y="2218"/>
                  </a:lnTo>
                  <a:lnTo>
                    <a:pt x="79" y="2225"/>
                  </a:lnTo>
                  <a:lnTo>
                    <a:pt x="93" y="2231"/>
                  </a:lnTo>
                  <a:lnTo>
                    <a:pt x="107" y="2239"/>
                  </a:lnTo>
                  <a:lnTo>
                    <a:pt x="1713" y="129"/>
                  </a:lnTo>
                  <a:lnTo>
                    <a:pt x="1662" y="0"/>
                  </a:lnTo>
                  <a:close/>
                </a:path>
              </a:pathLst>
            </a:custGeom>
            <a:solidFill>
              <a:srgbClr val="39A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2" name="Freeform 48"/>
            <p:cNvSpPr>
              <a:spLocks/>
            </p:cNvSpPr>
            <p:nvPr/>
          </p:nvSpPr>
          <p:spPr bwMode="auto">
            <a:xfrm>
              <a:off x="848" y="2059"/>
              <a:ext cx="83" cy="108"/>
            </a:xfrm>
            <a:custGeom>
              <a:avLst/>
              <a:gdLst>
                <a:gd name="T0" fmla="*/ 80 w 1659"/>
                <a:gd name="T1" fmla="*/ 0 h 2158"/>
                <a:gd name="T2" fmla="*/ 0 w 1659"/>
                <a:gd name="T3" fmla="*/ 106 h 2158"/>
                <a:gd name="T4" fmla="*/ 1 w 1659"/>
                <a:gd name="T5" fmla="*/ 106 h 2158"/>
                <a:gd name="T6" fmla="*/ 1 w 1659"/>
                <a:gd name="T7" fmla="*/ 106 h 2158"/>
                <a:gd name="T8" fmla="*/ 2 w 1659"/>
                <a:gd name="T9" fmla="*/ 106 h 2158"/>
                <a:gd name="T10" fmla="*/ 3 w 1659"/>
                <a:gd name="T11" fmla="*/ 107 h 2158"/>
                <a:gd name="T12" fmla="*/ 4 w 1659"/>
                <a:gd name="T13" fmla="*/ 107 h 2158"/>
                <a:gd name="T14" fmla="*/ 4 w 1659"/>
                <a:gd name="T15" fmla="*/ 107 h 2158"/>
                <a:gd name="T16" fmla="*/ 5 w 1659"/>
                <a:gd name="T17" fmla="*/ 108 h 2158"/>
                <a:gd name="T18" fmla="*/ 6 w 1659"/>
                <a:gd name="T19" fmla="*/ 108 h 2158"/>
                <a:gd name="T20" fmla="*/ 83 w 1659"/>
                <a:gd name="T21" fmla="*/ 7 h 2158"/>
                <a:gd name="T22" fmla="*/ 80 w 1659"/>
                <a:gd name="T23" fmla="*/ 0 h 2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9" h="2158">
                  <a:moveTo>
                    <a:pt x="1606" y="0"/>
                  </a:moveTo>
                  <a:lnTo>
                    <a:pt x="0" y="2110"/>
                  </a:lnTo>
                  <a:lnTo>
                    <a:pt x="13" y="2116"/>
                  </a:lnTo>
                  <a:lnTo>
                    <a:pt x="28" y="2122"/>
                  </a:lnTo>
                  <a:lnTo>
                    <a:pt x="42" y="2128"/>
                  </a:lnTo>
                  <a:lnTo>
                    <a:pt x="56" y="2135"/>
                  </a:lnTo>
                  <a:lnTo>
                    <a:pt x="70" y="2141"/>
                  </a:lnTo>
                  <a:lnTo>
                    <a:pt x="85" y="2146"/>
                  </a:lnTo>
                  <a:lnTo>
                    <a:pt x="99" y="2153"/>
                  </a:lnTo>
                  <a:lnTo>
                    <a:pt x="113" y="2158"/>
                  </a:lnTo>
                  <a:lnTo>
                    <a:pt x="1659" y="130"/>
                  </a:lnTo>
                  <a:lnTo>
                    <a:pt x="1606" y="0"/>
                  </a:lnTo>
                  <a:close/>
                </a:path>
              </a:pathLst>
            </a:custGeom>
            <a:solidFill>
              <a:srgbClr val="32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3" name="Freeform 49"/>
            <p:cNvSpPr>
              <a:spLocks/>
            </p:cNvSpPr>
            <p:nvPr/>
          </p:nvSpPr>
          <p:spPr bwMode="auto">
            <a:xfrm>
              <a:off x="833" y="2040"/>
              <a:ext cx="90" cy="119"/>
            </a:xfrm>
            <a:custGeom>
              <a:avLst/>
              <a:gdLst>
                <a:gd name="T0" fmla="*/ 87 w 1804"/>
                <a:gd name="T1" fmla="*/ 0 h 2372"/>
                <a:gd name="T2" fmla="*/ 0 w 1804"/>
                <a:gd name="T3" fmla="*/ 115 h 2372"/>
                <a:gd name="T4" fmla="*/ 1 w 1804"/>
                <a:gd name="T5" fmla="*/ 116 h 2372"/>
                <a:gd name="T6" fmla="*/ 1 w 1804"/>
                <a:gd name="T7" fmla="*/ 116 h 2372"/>
                <a:gd name="T8" fmla="*/ 2 w 1804"/>
                <a:gd name="T9" fmla="*/ 117 h 2372"/>
                <a:gd name="T10" fmla="*/ 2 w 1804"/>
                <a:gd name="T11" fmla="*/ 117 h 2372"/>
                <a:gd name="T12" fmla="*/ 3 w 1804"/>
                <a:gd name="T13" fmla="*/ 118 h 2372"/>
                <a:gd name="T14" fmla="*/ 3 w 1804"/>
                <a:gd name="T15" fmla="*/ 118 h 2372"/>
                <a:gd name="T16" fmla="*/ 4 w 1804"/>
                <a:gd name="T17" fmla="*/ 119 h 2372"/>
                <a:gd name="T18" fmla="*/ 5 w 1804"/>
                <a:gd name="T19" fmla="*/ 119 h 2372"/>
                <a:gd name="T20" fmla="*/ 90 w 1804"/>
                <a:gd name="T21" fmla="*/ 6 h 2372"/>
                <a:gd name="T22" fmla="*/ 87 w 1804"/>
                <a:gd name="T23" fmla="*/ 0 h 23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04" h="2372">
                  <a:moveTo>
                    <a:pt x="1752" y="0"/>
                  </a:moveTo>
                  <a:lnTo>
                    <a:pt x="0" y="2296"/>
                  </a:lnTo>
                  <a:lnTo>
                    <a:pt x="12" y="2306"/>
                  </a:lnTo>
                  <a:lnTo>
                    <a:pt x="24" y="2316"/>
                  </a:lnTo>
                  <a:lnTo>
                    <a:pt x="35" y="2325"/>
                  </a:lnTo>
                  <a:lnTo>
                    <a:pt x="47" y="2335"/>
                  </a:lnTo>
                  <a:lnTo>
                    <a:pt x="58" y="2344"/>
                  </a:lnTo>
                  <a:lnTo>
                    <a:pt x="70" y="2354"/>
                  </a:lnTo>
                  <a:lnTo>
                    <a:pt x="82" y="2363"/>
                  </a:lnTo>
                  <a:lnTo>
                    <a:pt x="94" y="2372"/>
                  </a:lnTo>
                  <a:lnTo>
                    <a:pt x="1804" y="129"/>
                  </a:lnTo>
                  <a:lnTo>
                    <a:pt x="1752" y="0"/>
                  </a:lnTo>
                  <a:close/>
                </a:path>
              </a:pathLst>
            </a:custGeom>
            <a:solidFill>
              <a:srgbClr val="46A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4" name="Freeform 50"/>
            <p:cNvSpPr>
              <a:spLocks/>
            </p:cNvSpPr>
            <p:nvPr/>
          </p:nvSpPr>
          <p:spPr bwMode="auto">
            <a:xfrm>
              <a:off x="829" y="2034"/>
              <a:ext cx="91" cy="121"/>
            </a:xfrm>
            <a:custGeom>
              <a:avLst/>
              <a:gdLst>
                <a:gd name="T0" fmla="*/ 90 w 1838"/>
                <a:gd name="T1" fmla="*/ 4 h 2422"/>
                <a:gd name="T2" fmla="*/ 90 w 1838"/>
                <a:gd name="T3" fmla="*/ 4 h 2422"/>
                <a:gd name="T4" fmla="*/ 90 w 1838"/>
                <a:gd name="T5" fmla="*/ 3 h 2422"/>
                <a:gd name="T6" fmla="*/ 90 w 1838"/>
                <a:gd name="T7" fmla="*/ 3 h 2422"/>
                <a:gd name="T8" fmla="*/ 89 w 1838"/>
                <a:gd name="T9" fmla="*/ 2 h 2422"/>
                <a:gd name="T10" fmla="*/ 89 w 1838"/>
                <a:gd name="T11" fmla="*/ 2 h 2422"/>
                <a:gd name="T12" fmla="*/ 89 w 1838"/>
                <a:gd name="T13" fmla="*/ 1 h 2422"/>
                <a:gd name="T14" fmla="*/ 89 w 1838"/>
                <a:gd name="T15" fmla="*/ 1 h 2422"/>
                <a:gd name="T16" fmla="*/ 88 w 1838"/>
                <a:gd name="T17" fmla="*/ 0 h 2422"/>
                <a:gd name="T18" fmla="*/ 0 w 1838"/>
                <a:gd name="T19" fmla="*/ 117 h 2422"/>
                <a:gd name="T20" fmla="*/ 1 w 1838"/>
                <a:gd name="T21" fmla="*/ 117 h 2422"/>
                <a:gd name="T22" fmla="*/ 1 w 1838"/>
                <a:gd name="T23" fmla="*/ 118 h 2422"/>
                <a:gd name="T24" fmla="*/ 2 w 1838"/>
                <a:gd name="T25" fmla="*/ 118 h 2422"/>
                <a:gd name="T26" fmla="*/ 2 w 1838"/>
                <a:gd name="T27" fmla="*/ 119 h 2422"/>
                <a:gd name="T28" fmla="*/ 3 w 1838"/>
                <a:gd name="T29" fmla="*/ 119 h 2422"/>
                <a:gd name="T30" fmla="*/ 3 w 1838"/>
                <a:gd name="T31" fmla="*/ 120 h 2422"/>
                <a:gd name="T32" fmla="*/ 4 w 1838"/>
                <a:gd name="T33" fmla="*/ 121 h 2422"/>
                <a:gd name="T34" fmla="*/ 4 w 1838"/>
                <a:gd name="T35" fmla="*/ 121 h 2422"/>
                <a:gd name="T36" fmla="*/ 91 w 1838"/>
                <a:gd name="T37" fmla="*/ 6 h 2422"/>
                <a:gd name="T38" fmla="*/ 90 w 1838"/>
                <a:gd name="T39" fmla="*/ 4 h 2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38" h="2422">
                  <a:moveTo>
                    <a:pt x="1822" y="87"/>
                  </a:moveTo>
                  <a:lnTo>
                    <a:pt x="1818" y="76"/>
                  </a:lnTo>
                  <a:lnTo>
                    <a:pt x="1813" y="65"/>
                  </a:lnTo>
                  <a:lnTo>
                    <a:pt x="1808" y="54"/>
                  </a:lnTo>
                  <a:lnTo>
                    <a:pt x="1802" y="43"/>
                  </a:lnTo>
                  <a:lnTo>
                    <a:pt x="1798" y="32"/>
                  </a:lnTo>
                  <a:lnTo>
                    <a:pt x="1793" y="22"/>
                  </a:lnTo>
                  <a:lnTo>
                    <a:pt x="1788" y="11"/>
                  </a:lnTo>
                  <a:lnTo>
                    <a:pt x="1783" y="0"/>
                  </a:lnTo>
                  <a:lnTo>
                    <a:pt x="0" y="2338"/>
                  </a:lnTo>
                  <a:lnTo>
                    <a:pt x="11" y="2348"/>
                  </a:lnTo>
                  <a:lnTo>
                    <a:pt x="21" y="2360"/>
                  </a:lnTo>
                  <a:lnTo>
                    <a:pt x="32" y="2370"/>
                  </a:lnTo>
                  <a:lnTo>
                    <a:pt x="42" y="2381"/>
                  </a:lnTo>
                  <a:lnTo>
                    <a:pt x="54" y="2391"/>
                  </a:lnTo>
                  <a:lnTo>
                    <a:pt x="64" y="2402"/>
                  </a:lnTo>
                  <a:lnTo>
                    <a:pt x="76" y="2412"/>
                  </a:lnTo>
                  <a:lnTo>
                    <a:pt x="86" y="2422"/>
                  </a:lnTo>
                  <a:lnTo>
                    <a:pt x="1838" y="126"/>
                  </a:lnTo>
                  <a:lnTo>
                    <a:pt x="1822" y="87"/>
                  </a:lnTo>
                  <a:close/>
                </a:path>
              </a:pathLst>
            </a:custGeom>
            <a:solidFill>
              <a:srgbClr val="4CA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5" name="Freeform 51"/>
            <p:cNvSpPr>
              <a:spLocks/>
            </p:cNvSpPr>
            <p:nvPr/>
          </p:nvSpPr>
          <p:spPr bwMode="auto">
            <a:xfrm>
              <a:off x="911" y="2124"/>
              <a:ext cx="28" cy="38"/>
            </a:xfrm>
            <a:custGeom>
              <a:avLst/>
              <a:gdLst>
                <a:gd name="T0" fmla="*/ 28 w 573"/>
                <a:gd name="T1" fmla="*/ 0 h 753"/>
                <a:gd name="T2" fmla="*/ 0 w 573"/>
                <a:gd name="T3" fmla="*/ 38 h 753"/>
                <a:gd name="T4" fmla="*/ 1 w 573"/>
                <a:gd name="T5" fmla="*/ 37 h 753"/>
                <a:gd name="T6" fmla="*/ 3 w 573"/>
                <a:gd name="T7" fmla="*/ 36 h 753"/>
                <a:gd name="T8" fmla="*/ 4 w 573"/>
                <a:gd name="T9" fmla="*/ 35 h 753"/>
                <a:gd name="T10" fmla="*/ 5 w 573"/>
                <a:gd name="T11" fmla="*/ 34 h 753"/>
                <a:gd name="T12" fmla="*/ 6 w 573"/>
                <a:gd name="T13" fmla="*/ 34 h 753"/>
                <a:gd name="T14" fmla="*/ 7 w 573"/>
                <a:gd name="T15" fmla="*/ 32 h 753"/>
                <a:gd name="T16" fmla="*/ 9 w 573"/>
                <a:gd name="T17" fmla="*/ 32 h 753"/>
                <a:gd name="T18" fmla="*/ 10 w 573"/>
                <a:gd name="T19" fmla="*/ 31 h 753"/>
                <a:gd name="T20" fmla="*/ 11 w 573"/>
                <a:gd name="T21" fmla="*/ 30 h 753"/>
                <a:gd name="T22" fmla="*/ 12 w 573"/>
                <a:gd name="T23" fmla="*/ 28 h 753"/>
                <a:gd name="T24" fmla="*/ 13 w 573"/>
                <a:gd name="T25" fmla="*/ 27 h 753"/>
                <a:gd name="T26" fmla="*/ 14 w 573"/>
                <a:gd name="T27" fmla="*/ 26 h 753"/>
                <a:gd name="T28" fmla="*/ 15 w 573"/>
                <a:gd name="T29" fmla="*/ 25 h 753"/>
                <a:gd name="T30" fmla="*/ 16 w 573"/>
                <a:gd name="T31" fmla="*/ 24 h 753"/>
                <a:gd name="T32" fmla="*/ 17 w 573"/>
                <a:gd name="T33" fmla="*/ 23 h 753"/>
                <a:gd name="T34" fmla="*/ 18 w 573"/>
                <a:gd name="T35" fmla="*/ 21 h 753"/>
                <a:gd name="T36" fmla="*/ 18 w 573"/>
                <a:gd name="T37" fmla="*/ 20 h 753"/>
                <a:gd name="T38" fmla="*/ 19 w 573"/>
                <a:gd name="T39" fmla="*/ 19 h 753"/>
                <a:gd name="T40" fmla="*/ 20 w 573"/>
                <a:gd name="T41" fmla="*/ 18 h 753"/>
                <a:gd name="T42" fmla="*/ 21 w 573"/>
                <a:gd name="T43" fmla="*/ 17 h 753"/>
                <a:gd name="T44" fmla="*/ 22 w 573"/>
                <a:gd name="T45" fmla="*/ 15 h 753"/>
                <a:gd name="T46" fmla="*/ 22 w 573"/>
                <a:gd name="T47" fmla="*/ 14 h 753"/>
                <a:gd name="T48" fmla="*/ 23 w 573"/>
                <a:gd name="T49" fmla="*/ 13 h 753"/>
                <a:gd name="T50" fmla="*/ 24 w 573"/>
                <a:gd name="T51" fmla="*/ 11 h 753"/>
                <a:gd name="T52" fmla="*/ 24 w 573"/>
                <a:gd name="T53" fmla="*/ 10 h 753"/>
                <a:gd name="T54" fmla="*/ 25 w 573"/>
                <a:gd name="T55" fmla="*/ 9 h 753"/>
                <a:gd name="T56" fmla="*/ 26 w 573"/>
                <a:gd name="T57" fmla="*/ 7 h 753"/>
                <a:gd name="T58" fmla="*/ 26 w 573"/>
                <a:gd name="T59" fmla="*/ 6 h 753"/>
                <a:gd name="T60" fmla="*/ 27 w 573"/>
                <a:gd name="T61" fmla="*/ 4 h 753"/>
                <a:gd name="T62" fmla="*/ 27 w 573"/>
                <a:gd name="T63" fmla="*/ 3 h 753"/>
                <a:gd name="T64" fmla="*/ 28 w 573"/>
                <a:gd name="T65" fmla="*/ 1 h 753"/>
                <a:gd name="T66" fmla="*/ 28 w 573"/>
                <a:gd name="T67" fmla="*/ 0 h 7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3" h="753">
                  <a:moveTo>
                    <a:pt x="573" y="0"/>
                  </a:moveTo>
                  <a:lnTo>
                    <a:pt x="0" y="753"/>
                  </a:lnTo>
                  <a:lnTo>
                    <a:pt x="26" y="736"/>
                  </a:lnTo>
                  <a:lnTo>
                    <a:pt x="52" y="719"/>
                  </a:lnTo>
                  <a:lnTo>
                    <a:pt x="77" y="701"/>
                  </a:lnTo>
                  <a:lnTo>
                    <a:pt x="103" y="683"/>
                  </a:lnTo>
                  <a:lnTo>
                    <a:pt x="127" y="664"/>
                  </a:lnTo>
                  <a:lnTo>
                    <a:pt x="151" y="644"/>
                  </a:lnTo>
                  <a:lnTo>
                    <a:pt x="174" y="626"/>
                  </a:lnTo>
                  <a:lnTo>
                    <a:pt x="197" y="605"/>
                  </a:lnTo>
                  <a:lnTo>
                    <a:pt x="219" y="585"/>
                  </a:lnTo>
                  <a:lnTo>
                    <a:pt x="241" y="563"/>
                  </a:lnTo>
                  <a:lnTo>
                    <a:pt x="262" y="542"/>
                  </a:lnTo>
                  <a:lnTo>
                    <a:pt x="283" y="520"/>
                  </a:lnTo>
                  <a:lnTo>
                    <a:pt x="303" y="496"/>
                  </a:lnTo>
                  <a:lnTo>
                    <a:pt x="322" y="473"/>
                  </a:lnTo>
                  <a:lnTo>
                    <a:pt x="341" y="450"/>
                  </a:lnTo>
                  <a:lnTo>
                    <a:pt x="360" y="426"/>
                  </a:lnTo>
                  <a:lnTo>
                    <a:pt x="378" y="402"/>
                  </a:lnTo>
                  <a:lnTo>
                    <a:pt x="394" y="378"/>
                  </a:lnTo>
                  <a:lnTo>
                    <a:pt x="411" y="353"/>
                  </a:lnTo>
                  <a:lnTo>
                    <a:pt x="428" y="327"/>
                  </a:lnTo>
                  <a:lnTo>
                    <a:pt x="443" y="302"/>
                  </a:lnTo>
                  <a:lnTo>
                    <a:pt x="458" y="276"/>
                  </a:lnTo>
                  <a:lnTo>
                    <a:pt x="472" y="250"/>
                  </a:lnTo>
                  <a:lnTo>
                    <a:pt x="486" y="223"/>
                  </a:lnTo>
                  <a:lnTo>
                    <a:pt x="499" y="196"/>
                  </a:lnTo>
                  <a:lnTo>
                    <a:pt x="512" y="169"/>
                  </a:lnTo>
                  <a:lnTo>
                    <a:pt x="524" y="142"/>
                  </a:lnTo>
                  <a:lnTo>
                    <a:pt x="535" y="113"/>
                  </a:lnTo>
                  <a:lnTo>
                    <a:pt x="546" y="86"/>
                  </a:lnTo>
                  <a:lnTo>
                    <a:pt x="555" y="58"/>
                  </a:lnTo>
                  <a:lnTo>
                    <a:pt x="564" y="29"/>
                  </a:lnTo>
                  <a:lnTo>
                    <a:pt x="573" y="0"/>
                  </a:lnTo>
                  <a:close/>
                </a:path>
              </a:pathLst>
            </a:custGeom>
            <a:solidFill>
              <a:srgbClr val="007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6" name="Freeform 52"/>
            <p:cNvSpPr>
              <a:spLocks/>
            </p:cNvSpPr>
            <p:nvPr/>
          </p:nvSpPr>
          <p:spPr bwMode="auto">
            <a:xfrm>
              <a:off x="899" y="2111"/>
              <a:ext cx="43" cy="57"/>
            </a:xfrm>
            <a:custGeom>
              <a:avLst/>
              <a:gdLst>
                <a:gd name="T0" fmla="*/ 0 w 858"/>
                <a:gd name="T1" fmla="*/ 57 h 1127"/>
                <a:gd name="T2" fmla="*/ 0 w 858"/>
                <a:gd name="T3" fmla="*/ 57 h 1127"/>
                <a:gd name="T4" fmla="*/ 1 w 858"/>
                <a:gd name="T5" fmla="*/ 57 h 1127"/>
                <a:gd name="T6" fmla="*/ 1 w 858"/>
                <a:gd name="T7" fmla="*/ 57 h 1127"/>
                <a:gd name="T8" fmla="*/ 1 w 858"/>
                <a:gd name="T9" fmla="*/ 57 h 1127"/>
                <a:gd name="T10" fmla="*/ 1 w 858"/>
                <a:gd name="T11" fmla="*/ 57 h 1127"/>
                <a:gd name="T12" fmla="*/ 2 w 858"/>
                <a:gd name="T13" fmla="*/ 56 h 1127"/>
                <a:gd name="T14" fmla="*/ 2 w 858"/>
                <a:gd name="T15" fmla="*/ 56 h 1127"/>
                <a:gd name="T16" fmla="*/ 2 w 858"/>
                <a:gd name="T17" fmla="*/ 56 h 1127"/>
                <a:gd name="T18" fmla="*/ 3 w 858"/>
                <a:gd name="T19" fmla="*/ 56 h 1127"/>
                <a:gd name="T20" fmla="*/ 5 w 858"/>
                <a:gd name="T21" fmla="*/ 55 h 1127"/>
                <a:gd name="T22" fmla="*/ 6 w 858"/>
                <a:gd name="T23" fmla="*/ 55 h 1127"/>
                <a:gd name="T24" fmla="*/ 7 w 858"/>
                <a:gd name="T25" fmla="*/ 54 h 1127"/>
                <a:gd name="T26" fmla="*/ 8 w 858"/>
                <a:gd name="T27" fmla="*/ 53 h 1127"/>
                <a:gd name="T28" fmla="*/ 10 w 858"/>
                <a:gd name="T29" fmla="*/ 53 h 1127"/>
                <a:gd name="T30" fmla="*/ 11 w 858"/>
                <a:gd name="T31" fmla="*/ 52 h 1127"/>
                <a:gd name="T32" fmla="*/ 12 w 858"/>
                <a:gd name="T33" fmla="*/ 51 h 1127"/>
                <a:gd name="T34" fmla="*/ 41 w 858"/>
                <a:gd name="T35" fmla="*/ 13 h 1127"/>
                <a:gd name="T36" fmla="*/ 41 w 858"/>
                <a:gd name="T37" fmla="*/ 12 h 1127"/>
                <a:gd name="T38" fmla="*/ 41 w 858"/>
                <a:gd name="T39" fmla="*/ 10 h 1127"/>
                <a:gd name="T40" fmla="*/ 42 w 858"/>
                <a:gd name="T41" fmla="*/ 8 h 1127"/>
                <a:gd name="T42" fmla="*/ 42 w 858"/>
                <a:gd name="T43" fmla="*/ 7 h 1127"/>
                <a:gd name="T44" fmla="*/ 42 w 858"/>
                <a:gd name="T45" fmla="*/ 5 h 1127"/>
                <a:gd name="T46" fmla="*/ 43 w 858"/>
                <a:gd name="T47" fmla="*/ 3 h 1127"/>
                <a:gd name="T48" fmla="*/ 43 w 858"/>
                <a:gd name="T49" fmla="*/ 2 h 1127"/>
                <a:gd name="T50" fmla="*/ 43 w 858"/>
                <a:gd name="T51" fmla="*/ 0 h 1127"/>
                <a:gd name="T52" fmla="*/ 0 w 858"/>
                <a:gd name="T53" fmla="*/ 57 h 1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58" h="1127">
                  <a:moveTo>
                    <a:pt x="0" y="1127"/>
                  </a:moveTo>
                  <a:lnTo>
                    <a:pt x="5" y="1125"/>
                  </a:lnTo>
                  <a:lnTo>
                    <a:pt x="10" y="1123"/>
                  </a:lnTo>
                  <a:lnTo>
                    <a:pt x="15" y="1122"/>
                  </a:lnTo>
                  <a:lnTo>
                    <a:pt x="22" y="1120"/>
                  </a:lnTo>
                  <a:lnTo>
                    <a:pt x="27" y="1118"/>
                  </a:lnTo>
                  <a:lnTo>
                    <a:pt x="32" y="1116"/>
                  </a:lnTo>
                  <a:lnTo>
                    <a:pt x="37" y="1114"/>
                  </a:lnTo>
                  <a:lnTo>
                    <a:pt x="43" y="1112"/>
                  </a:lnTo>
                  <a:lnTo>
                    <a:pt x="69" y="1101"/>
                  </a:lnTo>
                  <a:lnTo>
                    <a:pt x="94" y="1090"/>
                  </a:lnTo>
                  <a:lnTo>
                    <a:pt x="118" y="1079"/>
                  </a:lnTo>
                  <a:lnTo>
                    <a:pt x="143" y="1066"/>
                  </a:lnTo>
                  <a:lnTo>
                    <a:pt x="168" y="1054"/>
                  </a:lnTo>
                  <a:lnTo>
                    <a:pt x="191" y="1040"/>
                  </a:lnTo>
                  <a:lnTo>
                    <a:pt x="215" y="1026"/>
                  </a:lnTo>
                  <a:lnTo>
                    <a:pt x="238" y="1013"/>
                  </a:lnTo>
                  <a:lnTo>
                    <a:pt x="811" y="260"/>
                  </a:lnTo>
                  <a:lnTo>
                    <a:pt x="820" y="228"/>
                  </a:lnTo>
                  <a:lnTo>
                    <a:pt x="828" y="197"/>
                  </a:lnTo>
                  <a:lnTo>
                    <a:pt x="835" y="164"/>
                  </a:lnTo>
                  <a:lnTo>
                    <a:pt x="841" y="132"/>
                  </a:lnTo>
                  <a:lnTo>
                    <a:pt x="847" y="99"/>
                  </a:lnTo>
                  <a:lnTo>
                    <a:pt x="852" y="67"/>
                  </a:lnTo>
                  <a:lnTo>
                    <a:pt x="855" y="33"/>
                  </a:lnTo>
                  <a:lnTo>
                    <a:pt x="858" y="0"/>
                  </a:lnTo>
                  <a:lnTo>
                    <a:pt x="0" y="1127"/>
                  </a:lnTo>
                  <a:close/>
                </a:path>
              </a:pathLst>
            </a:custGeom>
            <a:solidFill>
              <a:srgbClr val="0683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7" name="Freeform 53"/>
            <p:cNvSpPr>
              <a:spLocks/>
            </p:cNvSpPr>
            <p:nvPr/>
          </p:nvSpPr>
          <p:spPr bwMode="auto">
            <a:xfrm>
              <a:off x="889" y="2101"/>
              <a:ext cx="53" cy="69"/>
            </a:xfrm>
            <a:custGeom>
              <a:avLst/>
              <a:gdLst>
                <a:gd name="T0" fmla="*/ 53 w 1055"/>
                <a:gd name="T1" fmla="*/ 0 h 1382"/>
                <a:gd name="T2" fmla="*/ 0 w 1055"/>
                <a:gd name="T3" fmla="*/ 69 h 1382"/>
                <a:gd name="T4" fmla="*/ 1 w 1055"/>
                <a:gd name="T5" fmla="*/ 69 h 1382"/>
                <a:gd name="T6" fmla="*/ 2 w 1055"/>
                <a:gd name="T7" fmla="*/ 68 h 1382"/>
                <a:gd name="T8" fmla="*/ 4 w 1055"/>
                <a:gd name="T9" fmla="*/ 68 h 1382"/>
                <a:gd name="T10" fmla="*/ 5 w 1055"/>
                <a:gd name="T11" fmla="*/ 68 h 1382"/>
                <a:gd name="T12" fmla="*/ 6 w 1055"/>
                <a:gd name="T13" fmla="*/ 67 h 1382"/>
                <a:gd name="T14" fmla="*/ 7 w 1055"/>
                <a:gd name="T15" fmla="*/ 67 h 1382"/>
                <a:gd name="T16" fmla="*/ 8 w 1055"/>
                <a:gd name="T17" fmla="*/ 67 h 1382"/>
                <a:gd name="T18" fmla="*/ 10 w 1055"/>
                <a:gd name="T19" fmla="*/ 66 h 1382"/>
                <a:gd name="T20" fmla="*/ 53 w 1055"/>
                <a:gd name="T21" fmla="*/ 10 h 1382"/>
                <a:gd name="T22" fmla="*/ 53 w 1055"/>
                <a:gd name="T23" fmla="*/ 9 h 1382"/>
                <a:gd name="T24" fmla="*/ 53 w 1055"/>
                <a:gd name="T25" fmla="*/ 7 h 1382"/>
                <a:gd name="T26" fmla="*/ 53 w 1055"/>
                <a:gd name="T27" fmla="*/ 6 h 1382"/>
                <a:gd name="T28" fmla="*/ 53 w 1055"/>
                <a:gd name="T29" fmla="*/ 5 h 1382"/>
                <a:gd name="T30" fmla="*/ 53 w 1055"/>
                <a:gd name="T31" fmla="*/ 4 h 1382"/>
                <a:gd name="T32" fmla="*/ 53 w 1055"/>
                <a:gd name="T33" fmla="*/ 2 h 1382"/>
                <a:gd name="T34" fmla="*/ 53 w 1055"/>
                <a:gd name="T35" fmla="*/ 1 h 1382"/>
                <a:gd name="T36" fmla="*/ 53 w 1055"/>
                <a:gd name="T37" fmla="*/ 0 h 1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5" h="1382">
                  <a:moveTo>
                    <a:pt x="1052" y="0"/>
                  </a:moveTo>
                  <a:lnTo>
                    <a:pt x="0" y="1382"/>
                  </a:lnTo>
                  <a:lnTo>
                    <a:pt x="24" y="1376"/>
                  </a:lnTo>
                  <a:lnTo>
                    <a:pt x="48" y="1370"/>
                  </a:lnTo>
                  <a:lnTo>
                    <a:pt x="72" y="1365"/>
                  </a:lnTo>
                  <a:lnTo>
                    <a:pt x="96" y="1358"/>
                  </a:lnTo>
                  <a:lnTo>
                    <a:pt x="120" y="1351"/>
                  </a:lnTo>
                  <a:lnTo>
                    <a:pt x="143" y="1343"/>
                  </a:lnTo>
                  <a:lnTo>
                    <a:pt x="167" y="1335"/>
                  </a:lnTo>
                  <a:lnTo>
                    <a:pt x="192" y="1327"/>
                  </a:lnTo>
                  <a:lnTo>
                    <a:pt x="1050" y="200"/>
                  </a:lnTo>
                  <a:lnTo>
                    <a:pt x="1052" y="175"/>
                  </a:lnTo>
                  <a:lnTo>
                    <a:pt x="1053" y="150"/>
                  </a:lnTo>
                  <a:lnTo>
                    <a:pt x="1054" y="126"/>
                  </a:lnTo>
                  <a:lnTo>
                    <a:pt x="1055" y="101"/>
                  </a:lnTo>
                  <a:lnTo>
                    <a:pt x="1055" y="75"/>
                  </a:lnTo>
                  <a:lnTo>
                    <a:pt x="1054" y="50"/>
                  </a:lnTo>
                  <a:lnTo>
                    <a:pt x="1053" y="25"/>
                  </a:lnTo>
                  <a:lnTo>
                    <a:pt x="1052" y="0"/>
                  </a:lnTo>
                  <a:close/>
                </a:path>
              </a:pathLst>
            </a:custGeom>
            <a:solidFill>
              <a:srgbClr val="0C8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8" name="Freeform 54"/>
            <p:cNvSpPr>
              <a:spLocks/>
            </p:cNvSpPr>
            <p:nvPr/>
          </p:nvSpPr>
          <p:spPr bwMode="auto">
            <a:xfrm>
              <a:off x="825" y="2028"/>
              <a:ext cx="93" cy="123"/>
            </a:xfrm>
            <a:custGeom>
              <a:avLst/>
              <a:gdLst>
                <a:gd name="T0" fmla="*/ 90 w 1862"/>
                <a:gd name="T1" fmla="*/ 0 h 2453"/>
                <a:gd name="T2" fmla="*/ 0 w 1862"/>
                <a:gd name="T3" fmla="*/ 118 h 2453"/>
                <a:gd name="T4" fmla="*/ 0 w 1862"/>
                <a:gd name="T5" fmla="*/ 119 h 2453"/>
                <a:gd name="T6" fmla="*/ 1 w 1862"/>
                <a:gd name="T7" fmla="*/ 119 h 2453"/>
                <a:gd name="T8" fmla="*/ 1 w 1862"/>
                <a:gd name="T9" fmla="*/ 120 h 2453"/>
                <a:gd name="T10" fmla="*/ 2 w 1862"/>
                <a:gd name="T11" fmla="*/ 121 h 2453"/>
                <a:gd name="T12" fmla="*/ 2 w 1862"/>
                <a:gd name="T13" fmla="*/ 121 h 2453"/>
                <a:gd name="T14" fmla="*/ 3 w 1862"/>
                <a:gd name="T15" fmla="*/ 122 h 2453"/>
                <a:gd name="T16" fmla="*/ 3 w 1862"/>
                <a:gd name="T17" fmla="*/ 122 h 2453"/>
                <a:gd name="T18" fmla="*/ 4 w 1862"/>
                <a:gd name="T19" fmla="*/ 123 h 2453"/>
                <a:gd name="T20" fmla="*/ 93 w 1862"/>
                <a:gd name="T21" fmla="*/ 6 h 2453"/>
                <a:gd name="T22" fmla="*/ 93 w 1862"/>
                <a:gd name="T23" fmla="*/ 5 h 2453"/>
                <a:gd name="T24" fmla="*/ 92 w 1862"/>
                <a:gd name="T25" fmla="*/ 4 h 2453"/>
                <a:gd name="T26" fmla="*/ 92 w 1862"/>
                <a:gd name="T27" fmla="*/ 4 h 2453"/>
                <a:gd name="T28" fmla="*/ 91 w 1862"/>
                <a:gd name="T29" fmla="*/ 3 h 2453"/>
                <a:gd name="T30" fmla="*/ 91 w 1862"/>
                <a:gd name="T31" fmla="*/ 2 h 2453"/>
                <a:gd name="T32" fmla="*/ 91 w 1862"/>
                <a:gd name="T33" fmla="*/ 1 h 2453"/>
                <a:gd name="T34" fmla="*/ 90 w 1862"/>
                <a:gd name="T35" fmla="*/ 1 h 2453"/>
                <a:gd name="T36" fmla="*/ 90 w 1862"/>
                <a:gd name="T37" fmla="*/ 0 h 24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2" h="2453">
                  <a:moveTo>
                    <a:pt x="1797" y="0"/>
                  </a:moveTo>
                  <a:lnTo>
                    <a:pt x="0" y="2358"/>
                  </a:lnTo>
                  <a:lnTo>
                    <a:pt x="9" y="2371"/>
                  </a:lnTo>
                  <a:lnTo>
                    <a:pt x="19" y="2383"/>
                  </a:lnTo>
                  <a:lnTo>
                    <a:pt x="29" y="2395"/>
                  </a:lnTo>
                  <a:lnTo>
                    <a:pt x="38" y="2407"/>
                  </a:lnTo>
                  <a:lnTo>
                    <a:pt x="49" y="2418"/>
                  </a:lnTo>
                  <a:lnTo>
                    <a:pt x="58" y="2430"/>
                  </a:lnTo>
                  <a:lnTo>
                    <a:pt x="69" y="2441"/>
                  </a:lnTo>
                  <a:lnTo>
                    <a:pt x="79" y="2453"/>
                  </a:lnTo>
                  <a:lnTo>
                    <a:pt x="1862" y="115"/>
                  </a:lnTo>
                  <a:lnTo>
                    <a:pt x="1854" y="100"/>
                  </a:lnTo>
                  <a:lnTo>
                    <a:pt x="1846" y="85"/>
                  </a:lnTo>
                  <a:lnTo>
                    <a:pt x="1838" y="70"/>
                  </a:lnTo>
                  <a:lnTo>
                    <a:pt x="1831" y="57"/>
                  </a:lnTo>
                  <a:lnTo>
                    <a:pt x="1823" y="42"/>
                  </a:lnTo>
                  <a:lnTo>
                    <a:pt x="1814" y="28"/>
                  </a:lnTo>
                  <a:lnTo>
                    <a:pt x="1806" y="14"/>
                  </a:lnTo>
                  <a:lnTo>
                    <a:pt x="1797" y="0"/>
                  </a:lnTo>
                  <a:close/>
                </a:path>
              </a:pathLst>
            </a:custGeom>
            <a:solidFill>
              <a:srgbClr val="52B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9" name="Freeform 55"/>
            <p:cNvSpPr>
              <a:spLocks/>
            </p:cNvSpPr>
            <p:nvPr/>
          </p:nvSpPr>
          <p:spPr bwMode="auto">
            <a:xfrm>
              <a:off x="860" y="2072"/>
              <a:ext cx="76" cy="99"/>
            </a:xfrm>
            <a:custGeom>
              <a:avLst/>
              <a:gdLst>
                <a:gd name="T0" fmla="*/ 73 w 1528"/>
                <a:gd name="T1" fmla="*/ 0 h 1965"/>
                <a:gd name="T2" fmla="*/ 0 w 1528"/>
                <a:gd name="T3" fmla="*/ 98 h 1965"/>
                <a:gd name="T4" fmla="*/ 1 w 1528"/>
                <a:gd name="T5" fmla="*/ 98 h 1965"/>
                <a:gd name="T6" fmla="*/ 2 w 1528"/>
                <a:gd name="T7" fmla="*/ 98 h 1965"/>
                <a:gd name="T8" fmla="*/ 2 w 1528"/>
                <a:gd name="T9" fmla="*/ 98 h 1965"/>
                <a:gd name="T10" fmla="*/ 3 w 1528"/>
                <a:gd name="T11" fmla="*/ 98 h 1965"/>
                <a:gd name="T12" fmla="*/ 4 w 1528"/>
                <a:gd name="T13" fmla="*/ 99 h 1965"/>
                <a:gd name="T14" fmla="*/ 5 w 1528"/>
                <a:gd name="T15" fmla="*/ 99 h 1965"/>
                <a:gd name="T16" fmla="*/ 6 w 1528"/>
                <a:gd name="T17" fmla="*/ 99 h 1965"/>
                <a:gd name="T18" fmla="*/ 6 w 1528"/>
                <a:gd name="T19" fmla="*/ 99 h 1965"/>
                <a:gd name="T20" fmla="*/ 76 w 1528"/>
                <a:gd name="T21" fmla="*/ 7 h 1965"/>
                <a:gd name="T22" fmla="*/ 73 w 1528"/>
                <a:gd name="T23" fmla="*/ 0 h 19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8" h="1965">
                  <a:moveTo>
                    <a:pt x="1476" y="0"/>
                  </a:moveTo>
                  <a:lnTo>
                    <a:pt x="0" y="1937"/>
                  </a:lnTo>
                  <a:lnTo>
                    <a:pt x="15" y="1941"/>
                  </a:lnTo>
                  <a:lnTo>
                    <a:pt x="32" y="1945"/>
                  </a:lnTo>
                  <a:lnTo>
                    <a:pt x="48" y="1949"/>
                  </a:lnTo>
                  <a:lnTo>
                    <a:pt x="64" y="1952"/>
                  </a:lnTo>
                  <a:lnTo>
                    <a:pt x="81" y="1956"/>
                  </a:lnTo>
                  <a:lnTo>
                    <a:pt x="97" y="1959"/>
                  </a:lnTo>
                  <a:lnTo>
                    <a:pt x="113" y="1962"/>
                  </a:lnTo>
                  <a:lnTo>
                    <a:pt x="130" y="1965"/>
                  </a:lnTo>
                  <a:lnTo>
                    <a:pt x="1528" y="130"/>
                  </a:lnTo>
                  <a:lnTo>
                    <a:pt x="1476" y="0"/>
                  </a:lnTo>
                  <a:close/>
                </a:path>
              </a:pathLst>
            </a:custGeom>
            <a:solidFill>
              <a:srgbClr val="269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0" name="Freeform 56"/>
            <p:cNvSpPr>
              <a:spLocks/>
            </p:cNvSpPr>
            <p:nvPr/>
          </p:nvSpPr>
          <p:spPr bwMode="auto">
            <a:xfrm>
              <a:off x="866" y="2079"/>
              <a:ext cx="72" cy="92"/>
            </a:xfrm>
            <a:custGeom>
              <a:avLst/>
              <a:gdLst>
                <a:gd name="T0" fmla="*/ 71 w 1447"/>
                <a:gd name="T1" fmla="*/ 3 h 1850"/>
                <a:gd name="T2" fmla="*/ 70 w 1447"/>
                <a:gd name="T3" fmla="*/ 0 h 1850"/>
                <a:gd name="T4" fmla="*/ 0 w 1447"/>
                <a:gd name="T5" fmla="*/ 91 h 1850"/>
                <a:gd name="T6" fmla="*/ 1 w 1447"/>
                <a:gd name="T7" fmla="*/ 91 h 1850"/>
                <a:gd name="T8" fmla="*/ 2 w 1447"/>
                <a:gd name="T9" fmla="*/ 91 h 1850"/>
                <a:gd name="T10" fmla="*/ 3 w 1447"/>
                <a:gd name="T11" fmla="*/ 92 h 1850"/>
                <a:gd name="T12" fmla="*/ 3 w 1447"/>
                <a:gd name="T13" fmla="*/ 92 h 1850"/>
                <a:gd name="T14" fmla="*/ 4 w 1447"/>
                <a:gd name="T15" fmla="*/ 92 h 1850"/>
                <a:gd name="T16" fmla="*/ 5 w 1447"/>
                <a:gd name="T17" fmla="*/ 92 h 1850"/>
                <a:gd name="T18" fmla="*/ 6 w 1447"/>
                <a:gd name="T19" fmla="*/ 92 h 1850"/>
                <a:gd name="T20" fmla="*/ 7 w 1447"/>
                <a:gd name="T21" fmla="*/ 92 h 1850"/>
                <a:gd name="T22" fmla="*/ 72 w 1447"/>
                <a:gd name="T23" fmla="*/ 7 h 1850"/>
                <a:gd name="T24" fmla="*/ 72 w 1447"/>
                <a:gd name="T25" fmla="*/ 6 h 1850"/>
                <a:gd name="T26" fmla="*/ 72 w 1447"/>
                <a:gd name="T27" fmla="*/ 6 h 1850"/>
                <a:gd name="T28" fmla="*/ 72 w 1447"/>
                <a:gd name="T29" fmla="*/ 5 h 1850"/>
                <a:gd name="T30" fmla="*/ 71 w 1447"/>
                <a:gd name="T31" fmla="*/ 5 h 1850"/>
                <a:gd name="T32" fmla="*/ 71 w 1447"/>
                <a:gd name="T33" fmla="*/ 4 h 1850"/>
                <a:gd name="T34" fmla="*/ 71 w 1447"/>
                <a:gd name="T35" fmla="*/ 4 h 1850"/>
                <a:gd name="T36" fmla="*/ 71 w 1447"/>
                <a:gd name="T37" fmla="*/ 3 h 1850"/>
                <a:gd name="T38" fmla="*/ 71 w 1447"/>
                <a:gd name="T39" fmla="*/ 3 h 18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7" h="1850">
                  <a:moveTo>
                    <a:pt x="1421" y="55"/>
                  </a:moveTo>
                  <a:lnTo>
                    <a:pt x="1398" y="0"/>
                  </a:lnTo>
                  <a:lnTo>
                    <a:pt x="0" y="1835"/>
                  </a:lnTo>
                  <a:lnTo>
                    <a:pt x="17" y="1837"/>
                  </a:lnTo>
                  <a:lnTo>
                    <a:pt x="35" y="1839"/>
                  </a:lnTo>
                  <a:lnTo>
                    <a:pt x="51" y="1842"/>
                  </a:lnTo>
                  <a:lnTo>
                    <a:pt x="69" y="1843"/>
                  </a:lnTo>
                  <a:lnTo>
                    <a:pt x="87" y="1846"/>
                  </a:lnTo>
                  <a:lnTo>
                    <a:pt x="104" y="1848"/>
                  </a:lnTo>
                  <a:lnTo>
                    <a:pt x="122" y="1849"/>
                  </a:lnTo>
                  <a:lnTo>
                    <a:pt x="139" y="1850"/>
                  </a:lnTo>
                  <a:lnTo>
                    <a:pt x="1447" y="133"/>
                  </a:lnTo>
                  <a:lnTo>
                    <a:pt x="1444" y="124"/>
                  </a:lnTo>
                  <a:lnTo>
                    <a:pt x="1441" y="114"/>
                  </a:lnTo>
                  <a:lnTo>
                    <a:pt x="1438" y="105"/>
                  </a:lnTo>
                  <a:lnTo>
                    <a:pt x="1435" y="94"/>
                  </a:lnTo>
                  <a:lnTo>
                    <a:pt x="1431" y="85"/>
                  </a:lnTo>
                  <a:lnTo>
                    <a:pt x="1428" y="75"/>
                  </a:lnTo>
                  <a:lnTo>
                    <a:pt x="1424" y="65"/>
                  </a:lnTo>
                  <a:lnTo>
                    <a:pt x="1421" y="55"/>
                  </a:lnTo>
                  <a:close/>
                </a:path>
              </a:pathLst>
            </a:custGeom>
            <a:solidFill>
              <a:srgbClr val="1F9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1" name="Freeform 57"/>
            <p:cNvSpPr>
              <a:spLocks/>
            </p:cNvSpPr>
            <p:nvPr/>
          </p:nvSpPr>
          <p:spPr bwMode="auto">
            <a:xfrm>
              <a:off x="881" y="2093"/>
              <a:ext cx="61" cy="78"/>
            </a:xfrm>
            <a:custGeom>
              <a:avLst/>
              <a:gdLst>
                <a:gd name="T0" fmla="*/ 60 w 1220"/>
                <a:gd name="T1" fmla="*/ 0 h 1569"/>
                <a:gd name="T2" fmla="*/ 0 w 1220"/>
                <a:gd name="T3" fmla="*/ 78 h 1569"/>
                <a:gd name="T4" fmla="*/ 1 w 1220"/>
                <a:gd name="T5" fmla="*/ 78 h 1569"/>
                <a:gd name="T6" fmla="*/ 2 w 1220"/>
                <a:gd name="T7" fmla="*/ 78 h 1569"/>
                <a:gd name="T8" fmla="*/ 3 w 1220"/>
                <a:gd name="T9" fmla="*/ 78 h 1569"/>
                <a:gd name="T10" fmla="*/ 4 w 1220"/>
                <a:gd name="T11" fmla="*/ 78 h 1569"/>
                <a:gd name="T12" fmla="*/ 5 w 1220"/>
                <a:gd name="T13" fmla="*/ 77 h 1569"/>
                <a:gd name="T14" fmla="*/ 6 w 1220"/>
                <a:gd name="T15" fmla="*/ 77 h 1569"/>
                <a:gd name="T16" fmla="*/ 7 w 1220"/>
                <a:gd name="T17" fmla="*/ 77 h 1569"/>
                <a:gd name="T18" fmla="*/ 8 w 1220"/>
                <a:gd name="T19" fmla="*/ 77 h 1569"/>
                <a:gd name="T20" fmla="*/ 61 w 1220"/>
                <a:gd name="T21" fmla="*/ 8 h 1569"/>
                <a:gd name="T22" fmla="*/ 61 w 1220"/>
                <a:gd name="T23" fmla="*/ 7 h 1569"/>
                <a:gd name="T24" fmla="*/ 61 w 1220"/>
                <a:gd name="T25" fmla="*/ 6 h 1569"/>
                <a:gd name="T26" fmla="*/ 61 w 1220"/>
                <a:gd name="T27" fmla="*/ 5 h 1569"/>
                <a:gd name="T28" fmla="*/ 61 w 1220"/>
                <a:gd name="T29" fmla="*/ 4 h 1569"/>
                <a:gd name="T30" fmla="*/ 60 w 1220"/>
                <a:gd name="T31" fmla="*/ 3 h 1569"/>
                <a:gd name="T32" fmla="*/ 60 w 1220"/>
                <a:gd name="T33" fmla="*/ 2 h 1569"/>
                <a:gd name="T34" fmla="*/ 60 w 1220"/>
                <a:gd name="T35" fmla="*/ 1 h 1569"/>
                <a:gd name="T36" fmla="*/ 60 w 1220"/>
                <a:gd name="T37" fmla="*/ 0 h 15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0" h="1569">
                  <a:moveTo>
                    <a:pt x="1196" y="0"/>
                  </a:moveTo>
                  <a:lnTo>
                    <a:pt x="0" y="1569"/>
                  </a:lnTo>
                  <a:lnTo>
                    <a:pt x="21" y="1568"/>
                  </a:lnTo>
                  <a:lnTo>
                    <a:pt x="42" y="1566"/>
                  </a:lnTo>
                  <a:lnTo>
                    <a:pt x="63" y="1563"/>
                  </a:lnTo>
                  <a:lnTo>
                    <a:pt x="84" y="1561"/>
                  </a:lnTo>
                  <a:lnTo>
                    <a:pt x="105" y="1558"/>
                  </a:lnTo>
                  <a:lnTo>
                    <a:pt x="126" y="1555"/>
                  </a:lnTo>
                  <a:lnTo>
                    <a:pt x="147" y="1551"/>
                  </a:lnTo>
                  <a:lnTo>
                    <a:pt x="168" y="1548"/>
                  </a:lnTo>
                  <a:lnTo>
                    <a:pt x="1220" y="166"/>
                  </a:lnTo>
                  <a:lnTo>
                    <a:pt x="1218" y="145"/>
                  </a:lnTo>
                  <a:lnTo>
                    <a:pt x="1216" y="124"/>
                  </a:lnTo>
                  <a:lnTo>
                    <a:pt x="1214" y="104"/>
                  </a:lnTo>
                  <a:lnTo>
                    <a:pt x="1211" y="83"/>
                  </a:lnTo>
                  <a:lnTo>
                    <a:pt x="1208" y="62"/>
                  </a:lnTo>
                  <a:lnTo>
                    <a:pt x="1204" y="41"/>
                  </a:lnTo>
                  <a:lnTo>
                    <a:pt x="1200" y="20"/>
                  </a:lnTo>
                  <a:lnTo>
                    <a:pt x="1196" y="0"/>
                  </a:lnTo>
                  <a:close/>
                </a:path>
              </a:pathLst>
            </a:custGeom>
            <a:solidFill>
              <a:srgbClr val="138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2" name="Freeform 58"/>
            <p:cNvSpPr>
              <a:spLocks/>
            </p:cNvSpPr>
            <p:nvPr/>
          </p:nvSpPr>
          <p:spPr bwMode="auto">
            <a:xfrm>
              <a:off x="873" y="2086"/>
              <a:ext cx="67" cy="85"/>
            </a:xfrm>
            <a:custGeom>
              <a:avLst/>
              <a:gdLst>
                <a:gd name="T0" fmla="*/ 65 w 1348"/>
                <a:gd name="T1" fmla="*/ 0 h 1719"/>
                <a:gd name="T2" fmla="*/ 0 w 1348"/>
                <a:gd name="T3" fmla="*/ 85 h 1719"/>
                <a:gd name="T4" fmla="*/ 1 w 1348"/>
                <a:gd name="T5" fmla="*/ 85 h 1719"/>
                <a:gd name="T6" fmla="*/ 2 w 1348"/>
                <a:gd name="T7" fmla="*/ 85 h 1719"/>
                <a:gd name="T8" fmla="*/ 3 w 1348"/>
                <a:gd name="T9" fmla="*/ 85 h 1719"/>
                <a:gd name="T10" fmla="*/ 4 w 1348"/>
                <a:gd name="T11" fmla="*/ 85 h 1719"/>
                <a:gd name="T12" fmla="*/ 5 w 1348"/>
                <a:gd name="T13" fmla="*/ 85 h 1719"/>
                <a:gd name="T14" fmla="*/ 6 w 1348"/>
                <a:gd name="T15" fmla="*/ 85 h 1719"/>
                <a:gd name="T16" fmla="*/ 7 w 1348"/>
                <a:gd name="T17" fmla="*/ 85 h 1719"/>
                <a:gd name="T18" fmla="*/ 8 w 1348"/>
                <a:gd name="T19" fmla="*/ 85 h 1719"/>
                <a:gd name="T20" fmla="*/ 67 w 1348"/>
                <a:gd name="T21" fmla="*/ 7 h 1719"/>
                <a:gd name="T22" fmla="*/ 67 w 1348"/>
                <a:gd name="T23" fmla="*/ 6 h 1719"/>
                <a:gd name="T24" fmla="*/ 67 w 1348"/>
                <a:gd name="T25" fmla="*/ 5 h 1719"/>
                <a:gd name="T26" fmla="*/ 66 w 1348"/>
                <a:gd name="T27" fmla="*/ 4 h 1719"/>
                <a:gd name="T28" fmla="*/ 66 w 1348"/>
                <a:gd name="T29" fmla="*/ 4 h 1719"/>
                <a:gd name="T30" fmla="*/ 66 w 1348"/>
                <a:gd name="T31" fmla="*/ 3 h 1719"/>
                <a:gd name="T32" fmla="*/ 66 w 1348"/>
                <a:gd name="T33" fmla="*/ 2 h 1719"/>
                <a:gd name="T34" fmla="*/ 65 w 1348"/>
                <a:gd name="T35" fmla="*/ 1 h 1719"/>
                <a:gd name="T36" fmla="*/ 65 w 1348"/>
                <a:gd name="T37" fmla="*/ 0 h 17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8" h="1719">
                  <a:moveTo>
                    <a:pt x="1308" y="0"/>
                  </a:moveTo>
                  <a:lnTo>
                    <a:pt x="0" y="1717"/>
                  </a:lnTo>
                  <a:lnTo>
                    <a:pt x="19" y="1718"/>
                  </a:lnTo>
                  <a:lnTo>
                    <a:pt x="38" y="1718"/>
                  </a:lnTo>
                  <a:lnTo>
                    <a:pt x="57" y="1719"/>
                  </a:lnTo>
                  <a:lnTo>
                    <a:pt x="76" y="1719"/>
                  </a:lnTo>
                  <a:lnTo>
                    <a:pt x="95" y="1719"/>
                  </a:lnTo>
                  <a:lnTo>
                    <a:pt x="114" y="1718"/>
                  </a:lnTo>
                  <a:lnTo>
                    <a:pt x="133" y="1717"/>
                  </a:lnTo>
                  <a:lnTo>
                    <a:pt x="152" y="1716"/>
                  </a:lnTo>
                  <a:lnTo>
                    <a:pt x="1348" y="147"/>
                  </a:lnTo>
                  <a:lnTo>
                    <a:pt x="1344" y="128"/>
                  </a:lnTo>
                  <a:lnTo>
                    <a:pt x="1340" y="110"/>
                  </a:lnTo>
                  <a:lnTo>
                    <a:pt x="1335" y="91"/>
                  </a:lnTo>
                  <a:lnTo>
                    <a:pt x="1330" y="73"/>
                  </a:lnTo>
                  <a:lnTo>
                    <a:pt x="1325" y="55"/>
                  </a:lnTo>
                  <a:lnTo>
                    <a:pt x="1320" y="37"/>
                  </a:lnTo>
                  <a:lnTo>
                    <a:pt x="1314" y="19"/>
                  </a:lnTo>
                  <a:lnTo>
                    <a:pt x="1308" y="0"/>
                  </a:lnTo>
                  <a:close/>
                </a:path>
              </a:pathLst>
            </a:custGeom>
            <a:solidFill>
              <a:srgbClr val="198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3" name="Freeform 59"/>
            <p:cNvSpPr>
              <a:spLocks/>
            </p:cNvSpPr>
            <p:nvPr/>
          </p:nvSpPr>
          <p:spPr bwMode="auto">
            <a:xfrm>
              <a:off x="812" y="2010"/>
              <a:ext cx="91" cy="119"/>
            </a:xfrm>
            <a:custGeom>
              <a:avLst/>
              <a:gdLst>
                <a:gd name="T0" fmla="*/ 86 w 1803"/>
                <a:gd name="T1" fmla="*/ 0 h 2374"/>
                <a:gd name="T2" fmla="*/ 0 w 1803"/>
                <a:gd name="T3" fmla="*/ 112 h 2374"/>
                <a:gd name="T4" fmla="*/ 3 w 1803"/>
                <a:gd name="T5" fmla="*/ 119 h 2374"/>
                <a:gd name="T6" fmla="*/ 91 w 1803"/>
                <a:gd name="T7" fmla="*/ 4 h 2374"/>
                <a:gd name="T8" fmla="*/ 90 w 1803"/>
                <a:gd name="T9" fmla="*/ 3 h 2374"/>
                <a:gd name="T10" fmla="*/ 90 w 1803"/>
                <a:gd name="T11" fmla="*/ 3 h 2374"/>
                <a:gd name="T12" fmla="*/ 89 w 1803"/>
                <a:gd name="T13" fmla="*/ 2 h 2374"/>
                <a:gd name="T14" fmla="*/ 89 w 1803"/>
                <a:gd name="T15" fmla="*/ 2 h 2374"/>
                <a:gd name="T16" fmla="*/ 88 w 1803"/>
                <a:gd name="T17" fmla="*/ 1 h 2374"/>
                <a:gd name="T18" fmla="*/ 88 w 1803"/>
                <a:gd name="T19" fmla="*/ 1 h 2374"/>
                <a:gd name="T20" fmla="*/ 87 w 1803"/>
                <a:gd name="T21" fmla="*/ 0 h 2374"/>
                <a:gd name="T22" fmla="*/ 86 w 1803"/>
                <a:gd name="T23" fmla="*/ 0 h 2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03" h="2374">
                  <a:moveTo>
                    <a:pt x="1711" y="0"/>
                  </a:moveTo>
                  <a:lnTo>
                    <a:pt x="0" y="2244"/>
                  </a:lnTo>
                  <a:lnTo>
                    <a:pt x="52" y="2374"/>
                  </a:lnTo>
                  <a:lnTo>
                    <a:pt x="1803" y="76"/>
                  </a:lnTo>
                  <a:lnTo>
                    <a:pt x="1792" y="66"/>
                  </a:lnTo>
                  <a:lnTo>
                    <a:pt x="1781" y="56"/>
                  </a:lnTo>
                  <a:lnTo>
                    <a:pt x="1770" y="46"/>
                  </a:lnTo>
                  <a:lnTo>
                    <a:pt x="1758" y="37"/>
                  </a:lnTo>
                  <a:lnTo>
                    <a:pt x="1747" y="27"/>
                  </a:lnTo>
                  <a:lnTo>
                    <a:pt x="1734" y="18"/>
                  </a:lnTo>
                  <a:lnTo>
                    <a:pt x="1722" y="9"/>
                  </a:lnTo>
                  <a:lnTo>
                    <a:pt x="1711" y="0"/>
                  </a:lnTo>
                  <a:close/>
                </a:path>
              </a:pathLst>
            </a:custGeom>
            <a:solidFill>
              <a:srgbClr val="6CC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4" name="Freeform 60"/>
            <p:cNvSpPr>
              <a:spLocks/>
            </p:cNvSpPr>
            <p:nvPr/>
          </p:nvSpPr>
          <p:spPr bwMode="auto">
            <a:xfrm>
              <a:off x="795" y="1997"/>
              <a:ext cx="67" cy="86"/>
            </a:xfrm>
            <a:custGeom>
              <a:avLst/>
              <a:gdLst>
                <a:gd name="T0" fmla="*/ 60 w 1349"/>
                <a:gd name="T1" fmla="*/ 0 h 1721"/>
                <a:gd name="T2" fmla="*/ 0 w 1349"/>
                <a:gd name="T3" fmla="*/ 79 h 1721"/>
                <a:gd name="T4" fmla="*/ 0 w 1349"/>
                <a:gd name="T5" fmla="*/ 80 h 1721"/>
                <a:gd name="T6" fmla="*/ 0 w 1349"/>
                <a:gd name="T7" fmla="*/ 81 h 1721"/>
                <a:gd name="T8" fmla="*/ 1 w 1349"/>
                <a:gd name="T9" fmla="*/ 81 h 1721"/>
                <a:gd name="T10" fmla="*/ 1 w 1349"/>
                <a:gd name="T11" fmla="*/ 82 h 1721"/>
                <a:gd name="T12" fmla="*/ 1 w 1349"/>
                <a:gd name="T13" fmla="*/ 83 h 1721"/>
                <a:gd name="T14" fmla="*/ 1 w 1349"/>
                <a:gd name="T15" fmla="*/ 84 h 1721"/>
                <a:gd name="T16" fmla="*/ 2 w 1349"/>
                <a:gd name="T17" fmla="*/ 85 h 1721"/>
                <a:gd name="T18" fmla="*/ 2 w 1349"/>
                <a:gd name="T19" fmla="*/ 86 h 1721"/>
                <a:gd name="T20" fmla="*/ 67 w 1349"/>
                <a:gd name="T21" fmla="*/ 0 h 1721"/>
                <a:gd name="T22" fmla="*/ 66 w 1349"/>
                <a:gd name="T23" fmla="*/ 0 h 1721"/>
                <a:gd name="T24" fmla="*/ 65 w 1349"/>
                <a:gd name="T25" fmla="*/ 0 h 1721"/>
                <a:gd name="T26" fmla="*/ 64 w 1349"/>
                <a:gd name="T27" fmla="*/ 0 h 1721"/>
                <a:gd name="T28" fmla="*/ 63 w 1349"/>
                <a:gd name="T29" fmla="*/ 0 h 1721"/>
                <a:gd name="T30" fmla="*/ 62 w 1349"/>
                <a:gd name="T31" fmla="*/ 0 h 1721"/>
                <a:gd name="T32" fmla="*/ 61 w 1349"/>
                <a:gd name="T33" fmla="*/ 0 h 1721"/>
                <a:gd name="T34" fmla="*/ 60 w 1349"/>
                <a:gd name="T35" fmla="*/ 0 h 1721"/>
                <a:gd name="T36" fmla="*/ 60 w 1349"/>
                <a:gd name="T37" fmla="*/ 0 h 17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9" h="1721">
                  <a:moveTo>
                    <a:pt x="1198" y="2"/>
                  </a:moveTo>
                  <a:lnTo>
                    <a:pt x="0" y="1576"/>
                  </a:lnTo>
                  <a:lnTo>
                    <a:pt x="3" y="1594"/>
                  </a:lnTo>
                  <a:lnTo>
                    <a:pt x="7" y="1611"/>
                  </a:lnTo>
                  <a:lnTo>
                    <a:pt x="12" y="1630"/>
                  </a:lnTo>
                  <a:lnTo>
                    <a:pt x="16" y="1648"/>
                  </a:lnTo>
                  <a:lnTo>
                    <a:pt x="22" y="1667"/>
                  </a:lnTo>
                  <a:lnTo>
                    <a:pt x="27" y="1685"/>
                  </a:lnTo>
                  <a:lnTo>
                    <a:pt x="33" y="1703"/>
                  </a:lnTo>
                  <a:lnTo>
                    <a:pt x="40" y="1721"/>
                  </a:lnTo>
                  <a:lnTo>
                    <a:pt x="1349" y="2"/>
                  </a:lnTo>
                  <a:lnTo>
                    <a:pt x="1331" y="1"/>
                  </a:lnTo>
                  <a:lnTo>
                    <a:pt x="1312" y="1"/>
                  </a:lnTo>
                  <a:lnTo>
                    <a:pt x="1293" y="0"/>
                  </a:lnTo>
                  <a:lnTo>
                    <a:pt x="1274" y="0"/>
                  </a:lnTo>
                  <a:lnTo>
                    <a:pt x="1255" y="0"/>
                  </a:lnTo>
                  <a:lnTo>
                    <a:pt x="1236" y="1"/>
                  </a:lnTo>
                  <a:lnTo>
                    <a:pt x="1217" y="1"/>
                  </a:lnTo>
                  <a:lnTo>
                    <a:pt x="1198" y="2"/>
                  </a:lnTo>
                  <a:close/>
                </a:path>
              </a:pathLst>
            </a:custGeom>
            <a:solidFill>
              <a:srgbClr val="99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5" name="Freeform 61"/>
            <p:cNvSpPr>
              <a:spLocks/>
            </p:cNvSpPr>
            <p:nvPr/>
          </p:nvSpPr>
          <p:spPr bwMode="auto">
            <a:xfrm>
              <a:off x="797" y="1997"/>
              <a:ext cx="72" cy="93"/>
            </a:xfrm>
            <a:custGeom>
              <a:avLst/>
              <a:gdLst>
                <a:gd name="T0" fmla="*/ 65 w 1449"/>
                <a:gd name="T1" fmla="*/ 0 h 1852"/>
                <a:gd name="T2" fmla="*/ 0 w 1449"/>
                <a:gd name="T3" fmla="*/ 86 h 1852"/>
                <a:gd name="T4" fmla="*/ 0 w 1449"/>
                <a:gd name="T5" fmla="*/ 87 h 1852"/>
                <a:gd name="T6" fmla="*/ 0 w 1449"/>
                <a:gd name="T7" fmla="*/ 87 h 1852"/>
                <a:gd name="T8" fmla="*/ 0 w 1449"/>
                <a:gd name="T9" fmla="*/ 88 h 1852"/>
                <a:gd name="T10" fmla="*/ 1 w 1449"/>
                <a:gd name="T11" fmla="*/ 88 h 1852"/>
                <a:gd name="T12" fmla="*/ 1 w 1449"/>
                <a:gd name="T13" fmla="*/ 89 h 1852"/>
                <a:gd name="T14" fmla="*/ 1 w 1449"/>
                <a:gd name="T15" fmla="*/ 89 h 1852"/>
                <a:gd name="T16" fmla="*/ 1 w 1449"/>
                <a:gd name="T17" fmla="*/ 90 h 1852"/>
                <a:gd name="T18" fmla="*/ 1 w 1449"/>
                <a:gd name="T19" fmla="*/ 90 h 1852"/>
                <a:gd name="T20" fmla="*/ 2 w 1449"/>
                <a:gd name="T21" fmla="*/ 93 h 1852"/>
                <a:gd name="T22" fmla="*/ 72 w 1449"/>
                <a:gd name="T23" fmla="*/ 1 h 1852"/>
                <a:gd name="T24" fmla="*/ 71 w 1449"/>
                <a:gd name="T25" fmla="*/ 1 h 1852"/>
                <a:gd name="T26" fmla="*/ 70 w 1449"/>
                <a:gd name="T27" fmla="*/ 1 h 1852"/>
                <a:gd name="T28" fmla="*/ 69 w 1449"/>
                <a:gd name="T29" fmla="*/ 0 h 1852"/>
                <a:gd name="T30" fmla="*/ 69 w 1449"/>
                <a:gd name="T31" fmla="*/ 0 h 1852"/>
                <a:gd name="T32" fmla="*/ 68 w 1449"/>
                <a:gd name="T33" fmla="*/ 0 h 1852"/>
                <a:gd name="T34" fmla="*/ 67 w 1449"/>
                <a:gd name="T35" fmla="*/ 0 h 1852"/>
                <a:gd name="T36" fmla="*/ 66 w 1449"/>
                <a:gd name="T37" fmla="*/ 0 h 1852"/>
                <a:gd name="T38" fmla="*/ 65 w 1449"/>
                <a:gd name="T39" fmla="*/ 0 h 18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9" h="1852">
                  <a:moveTo>
                    <a:pt x="1309" y="0"/>
                  </a:moveTo>
                  <a:lnTo>
                    <a:pt x="0" y="1719"/>
                  </a:lnTo>
                  <a:lnTo>
                    <a:pt x="2" y="1728"/>
                  </a:lnTo>
                  <a:lnTo>
                    <a:pt x="5" y="1738"/>
                  </a:lnTo>
                  <a:lnTo>
                    <a:pt x="8" y="1747"/>
                  </a:lnTo>
                  <a:lnTo>
                    <a:pt x="11" y="1756"/>
                  </a:lnTo>
                  <a:lnTo>
                    <a:pt x="14" y="1766"/>
                  </a:lnTo>
                  <a:lnTo>
                    <a:pt x="17" y="1775"/>
                  </a:lnTo>
                  <a:lnTo>
                    <a:pt x="22" y="1785"/>
                  </a:lnTo>
                  <a:lnTo>
                    <a:pt x="25" y="1794"/>
                  </a:lnTo>
                  <a:lnTo>
                    <a:pt x="48" y="1852"/>
                  </a:lnTo>
                  <a:lnTo>
                    <a:pt x="1449" y="16"/>
                  </a:lnTo>
                  <a:lnTo>
                    <a:pt x="1431" y="12"/>
                  </a:lnTo>
                  <a:lnTo>
                    <a:pt x="1414" y="10"/>
                  </a:lnTo>
                  <a:lnTo>
                    <a:pt x="1397" y="8"/>
                  </a:lnTo>
                  <a:lnTo>
                    <a:pt x="1380" y="6"/>
                  </a:lnTo>
                  <a:lnTo>
                    <a:pt x="1362" y="4"/>
                  </a:lnTo>
                  <a:lnTo>
                    <a:pt x="1344" y="3"/>
                  </a:lnTo>
                  <a:lnTo>
                    <a:pt x="1327" y="1"/>
                  </a:lnTo>
                  <a:lnTo>
                    <a:pt x="1309" y="0"/>
                  </a:lnTo>
                  <a:close/>
                </a:path>
              </a:pathLst>
            </a:custGeom>
            <a:solidFill>
              <a:srgbClr val="92E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6" name="Freeform 62"/>
            <p:cNvSpPr>
              <a:spLocks/>
            </p:cNvSpPr>
            <p:nvPr/>
          </p:nvSpPr>
          <p:spPr bwMode="auto">
            <a:xfrm>
              <a:off x="794" y="1997"/>
              <a:ext cx="61" cy="79"/>
            </a:xfrm>
            <a:custGeom>
              <a:avLst/>
              <a:gdLst>
                <a:gd name="T0" fmla="*/ 53 w 1223"/>
                <a:gd name="T1" fmla="*/ 1 h 1574"/>
                <a:gd name="T2" fmla="*/ 0 w 1223"/>
                <a:gd name="T3" fmla="*/ 71 h 1574"/>
                <a:gd name="T4" fmla="*/ 0 w 1223"/>
                <a:gd name="T5" fmla="*/ 72 h 1574"/>
                <a:gd name="T6" fmla="*/ 0 w 1223"/>
                <a:gd name="T7" fmla="*/ 73 h 1574"/>
                <a:gd name="T8" fmla="*/ 0 w 1223"/>
                <a:gd name="T9" fmla="*/ 74 h 1574"/>
                <a:gd name="T10" fmla="*/ 0 w 1223"/>
                <a:gd name="T11" fmla="*/ 75 h 1574"/>
                <a:gd name="T12" fmla="*/ 1 w 1223"/>
                <a:gd name="T13" fmla="*/ 76 h 1574"/>
                <a:gd name="T14" fmla="*/ 1 w 1223"/>
                <a:gd name="T15" fmla="*/ 77 h 1574"/>
                <a:gd name="T16" fmla="*/ 1 w 1223"/>
                <a:gd name="T17" fmla="*/ 78 h 1574"/>
                <a:gd name="T18" fmla="*/ 1 w 1223"/>
                <a:gd name="T19" fmla="*/ 79 h 1574"/>
                <a:gd name="T20" fmla="*/ 61 w 1223"/>
                <a:gd name="T21" fmla="*/ 0 h 1574"/>
                <a:gd name="T22" fmla="*/ 60 w 1223"/>
                <a:gd name="T23" fmla="*/ 0 h 1574"/>
                <a:gd name="T24" fmla="*/ 59 w 1223"/>
                <a:gd name="T25" fmla="*/ 0 h 1574"/>
                <a:gd name="T26" fmla="*/ 58 w 1223"/>
                <a:gd name="T27" fmla="*/ 0 h 1574"/>
                <a:gd name="T28" fmla="*/ 57 w 1223"/>
                <a:gd name="T29" fmla="*/ 0 h 1574"/>
                <a:gd name="T30" fmla="*/ 56 w 1223"/>
                <a:gd name="T31" fmla="*/ 1 h 1574"/>
                <a:gd name="T32" fmla="*/ 55 w 1223"/>
                <a:gd name="T33" fmla="*/ 1 h 1574"/>
                <a:gd name="T34" fmla="*/ 54 w 1223"/>
                <a:gd name="T35" fmla="*/ 1 h 1574"/>
                <a:gd name="T36" fmla="*/ 53 w 1223"/>
                <a:gd name="T37" fmla="*/ 1 h 15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3" h="1574">
                  <a:moveTo>
                    <a:pt x="1056" y="21"/>
                  </a:moveTo>
                  <a:lnTo>
                    <a:pt x="0" y="1408"/>
                  </a:lnTo>
                  <a:lnTo>
                    <a:pt x="2" y="1429"/>
                  </a:lnTo>
                  <a:lnTo>
                    <a:pt x="4" y="1449"/>
                  </a:lnTo>
                  <a:lnTo>
                    <a:pt x="6" y="1470"/>
                  </a:lnTo>
                  <a:lnTo>
                    <a:pt x="9" y="1491"/>
                  </a:lnTo>
                  <a:lnTo>
                    <a:pt x="12" y="1512"/>
                  </a:lnTo>
                  <a:lnTo>
                    <a:pt x="16" y="1532"/>
                  </a:lnTo>
                  <a:lnTo>
                    <a:pt x="19" y="1553"/>
                  </a:lnTo>
                  <a:lnTo>
                    <a:pt x="25" y="1574"/>
                  </a:lnTo>
                  <a:lnTo>
                    <a:pt x="1223" y="0"/>
                  </a:lnTo>
                  <a:lnTo>
                    <a:pt x="1202" y="2"/>
                  </a:lnTo>
                  <a:lnTo>
                    <a:pt x="1181" y="3"/>
                  </a:lnTo>
                  <a:lnTo>
                    <a:pt x="1160" y="5"/>
                  </a:lnTo>
                  <a:lnTo>
                    <a:pt x="1139" y="8"/>
                  </a:lnTo>
                  <a:lnTo>
                    <a:pt x="1119" y="10"/>
                  </a:lnTo>
                  <a:lnTo>
                    <a:pt x="1098" y="13"/>
                  </a:lnTo>
                  <a:lnTo>
                    <a:pt x="1077" y="18"/>
                  </a:lnTo>
                  <a:lnTo>
                    <a:pt x="1056" y="21"/>
                  </a:lnTo>
                  <a:close/>
                </a:path>
              </a:pathLst>
            </a:custGeom>
            <a:solidFill>
              <a:srgbClr val="9FE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7" name="Freeform 63"/>
            <p:cNvSpPr>
              <a:spLocks/>
            </p:cNvSpPr>
            <p:nvPr/>
          </p:nvSpPr>
          <p:spPr bwMode="auto">
            <a:xfrm>
              <a:off x="794" y="2001"/>
              <a:ext cx="43" cy="57"/>
            </a:xfrm>
            <a:custGeom>
              <a:avLst/>
              <a:gdLst>
                <a:gd name="T0" fmla="*/ 41 w 863"/>
                <a:gd name="T1" fmla="*/ 1 h 1134"/>
                <a:gd name="T2" fmla="*/ 39 w 863"/>
                <a:gd name="T3" fmla="*/ 1 h 1134"/>
                <a:gd name="T4" fmla="*/ 38 w 863"/>
                <a:gd name="T5" fmla="*/ 2 h 1134"/>
                <a:gd name="T6" fmla="*/ 37 w 863"/>
                <a:gd name="T7" fmla="*/ 3 h 1134"/>
                <a:gd name="T8" fmla="*/ 36 w 863"/>
                <a:gd name="T9" fmla="*/ 3 h 1134"/>
                <a:gd name="T10" fmla="*/ 35 w 863"/>
                <a:gd name="T11" fmla="*/ 4 h 1134"/>
                <a:gd name="T12" fmla="*/ 33 w 863"/>
                <a:gd name="T13" fmla="*/ 4 h 1134"/>
                <a:gd name="T14" fmla="*/ 32 w 863"/>
                <a:gd name="T15" fmla="*/ 5 h 1134"/>
                <a:gd name="T16" fmla="*/ 31 w 863"/>
                <a:gd name="T17" fmla="*/ 6 h 1134"/>
                <a:gd name="T18" fmla="*/ 2 w 863"/>
                <a:gd name="T19" fmla="*/ 44 h 1134"/>
                <a:gd name="T20" fmla="*/ 2 w 863"/>
                <a:gd name="T21" fmla="*/ 46 h 1134"/>
                <a:gd name="T22" fmla="*/ 1 w 863"/>
                <a:gd name="T23" fmla="*/ 47 h 1134"/>
                <a:gd name="T24" fmla="*/ 1 w 863"/>
                <a:gd name="T25" fmla="*/ 49 h 1134"/>
                <a:gd name="T26" fmla="*/ 1 w 863"/>
                <a:gd name="T27" fmla="*/ 50 h 1134"/>
                <a:gd name="T28" fmla="*/ 0 w 863"/>
                <a:gd name="T29" fmla="*/ 52 h 1134"/>
                <a:gd name="T30" fmla="*/ 0 w 863"/>
                <a:gd name="T31" fmla="*/ 54 h 1134"/>
                <a:gd name="T32" fmla="*/ 0 w 863"/>
                <a:gd name="T33" fmla="*/ 55 h 1134"/>
                <a:gd name="T34" fmla="*/ 0 w 863"/>
                <a:gd name="T35" fmla="*/ 57 h 1134"/>
                <a:gd name="T36" fmla="*/ 43 w 863"/>
                <a:gd name="T37" fmla="*/ 0 h 1134"/>
                <a:gd name="T38" fmla="*/ 43 w 863"/>
                <a:gd name="T39" fmla="*/ 0 h 1134"/>
                <a:gd name="T40" fmla="*/ 42 w 863"/>
                <a:gd name="T41" fmla="*/ 0 h 1134"/>
                <a:gd name="T42" fmla="*/ 42 w 863"/>
                <a:gd name="T43" fmla="*/ 0 h 1134"/>
                <a:gd name="T44" fmla="*/ 42 w 863"/>
                <a:gd name="T45" fmla="*/ 0 h 1134"/>
                <a:gd name="T46" fmla="*/ 42 w 863"/>
                <a:gd name="T47" fmla="*/ 1 h 1134"/>
                <a:gd name="T48" fmla="*/ 41 w 863"/>
                <a:gd name="T49" fmla="*/ 1 h 1134"/>
                <a:gd name="T50" fmla="*/ 41 w 863"/>
                <a:gd name="T51" fmla="*/ 1 h 1134"/>
                <a:gd name="T52" fmla="*/ 41 w 863"/>
                <a:gd name="T53" fmla="*/ 1 h 11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3" h="1134">
                  <a:moveTo>
                    <a:pt x="815" y="17"/>
                  </a:moveTo>
                  <a:lnTo>
                    <a:pt x="791" y="28"/>
                  </a:lnTo>
                  <a:lnTo>
                    <a:pt x="766" y="38"/>
                  </a:lnTo>
                  <a:lnTo>
                    <a:pt x="742" y="50"/>
                  </a:lnTo>
                  <a:lnTo>
                    <a:pt x="718" y="61"/>
                  </a:lnTo>
                  <a:lnTo>
                    <a:pt x="695" y="74"/>
                  </a:lnTo>
                  <a:lnTo>
                    <a:pt x="672" y="86"/>
                  </a:lnTo>
                  <a:lnTo>
                    <a:pt x="649" y="100"/>
                  </a:lnTo>
                  <a:lnTo>
                    <a:pt x="627" y="113"/>
                  </a:lnTo>
                  <a:lnTo>
                    <a:pt x="46" y="876"/>
                  </a:lnTo>
                  <a:lnTo>
                    <a:pt x="36" y="908"/>
                  </a:lnTo>
                  <a:lnTo>
                    <a:pt x="29" y="939"/>
                  </a:lnTo>
                  <a:lnTo>
                    <a:pt x="22" y="972"/>
                  </a:lnTo>
                  <a:lnTo>
                    <a:pt x="16" y="1004"/>
                  </a:lnTo>
                  <a:lnTo>
                    <a:pt x="10" y="1036"/>
                  </a:lnTo>
                  <a:lnTo>
                    <a:pt x="6" y="1068"/>
                  </a:lnTo>
                  <a:lnTo>
                    <a:pt x="3" y="1102"/>
                  </a:lnTo>
                  <a:lnTo>
                    <a:pt x="0" y="1134"/>
                  </a:lnTo>
                  <a:lnTo>
                    <a:pt x="863" y="0"/>
                  </a:lnTo>
                  <a:lnTo>
                    <a:pt x="857" y="2"/>
                  </a:lnTo>
                  <a:lnTo>
                    <a:pt x="852" y="5"/>
                  </a:lnTo>
                  <a:lnTo>
                    <a:pt x="845" y="7"/>
                  </a:lnTo>
                  <a:lnTo>
                    <a:pt x="839" y="9"/>
                  </a:lnTo>
                  <a:lnTo>
                    <a:pt x="833" y="11"/>
                  </a:lnTo>
                  <a:lnTo>
                    <a:pt x="828" y="13"/>
                  </a:lnTo>
                  <a:lnTo>
                    <a:pt x="821" y="15"/>
                  </a:lnTo>
                  <a:lnTo>
                    <a:pt x="815" y="17"/>
                  </a:lnTo>
                  <a:close/>
                </a:path>
              </a:pathLst>
            </a:custGeom>
            <a:solidFill>
              <a:srgbClr val="AC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8" name="Freeform 64"/>
            <p:cNvSpPr>
              <a:spLocks/>
            </p:cNvSpPr>
            <p:nvPr/>
          </p:nvSpPr>
          <p:spPr bwMode="auto">
            <a:xfrm>
              <a:off x="794" y="1998"/>
              <a:ext cx="53" cy="70"/>
            </a:xfrm>
            <a:custGeom>
              <a:avLst/>
              <a:gdLst>
                <a:gd name="T0" fmla="*/ 43 w 1060"/>
                <a:gd name="T1" fmla="*/ 3 h 1387"/>
                <a:gd name="T2" fmla="*/ 0 w 1060"/>
                <a:gd name="T3" fmla="*/ 60 h 1387"/>
                <a:gd name="T4" fmla="*/ 0 w 1060"/>
                <a:gd name="T5" fmla="*/ 61 h 1387"/>
                <a:gd name="T6" fmla="*/ 0 w 1060"/>
                <a:gd name="T7" fmla="*/ 62 h 1387"/>
                <a:gd name="T8" fmla="*/ 0 w 1060"/>
                <a:gd name="T9" fmla="*/ 64 h 1387"/>
                <a:gd name="T10" fmla="*/ 0 w 1060"/>
                <a:gd name="T11" fmla="*/ 65 h 1387"/>
                <a:gd name="T12" fmla="*/ 0 w 1060"/>
                <a:gd name="T13" fmla="*/ 66 h 1387"/>
                <a:gd name="T14" fmla="*/ 0 w 1060"/>
                <a:gd name="T15" fmla="*/ 67 h 1387"/>
                <a:gd name="T16" fmla="*/ 0 w 1060"/>
                <a:gd name="T17" fmla="*/ 69 h 1387"/>
                <a:gd name="T18" fmla="*/ 0 w 1060"/>
                <a:gd name="T19" fmla="*/ 70 h 1387"/>
                <a:gd name="T20" fmla="*/ 53 w 1060"/>
                <a:gd name="T21" fmla="*/ 0 h 1387"/>
                <a:gd name="T22" fmla="*/ 52 w 1060"/>
                <a:gd name="T23" fmla="*/ 0 h 1387"/>
                <a:gd name="T24" fmla="*/ 51 w 1060"/>
                <a:gd name="T25" fmla="*/ 1 h 1387"/>
                <a:gd name="T26" fmla="*/ 49 w 1060"/>
                <a:gd name="T27" fmla="*/ 1 h 1387"/>
                <a:gd name="T28" fmla="*/ 48 w 1060"/>
                <a:gd name="T29" fmla="*/ 1 h 1387"/>
                <a:gd name="T30" fmla="*/ 47 w 1060"/>
                <a:gd name="T31" fmla="*/ 2 h 1387"/>
                <a:gd name="T32" fmla="*/ 46 w 1060"/>
                <a:gd name="T33" fmla="*/ 2 h 1387"/>
                <a:gd name="T34" fmla="*/ 45 w 1060"/>
                <a:gd name="T35" fmla="*/ 2 h 1387"/>
                <a:gd name="T36" fmla="*/ 43 w 1060"/>
                <a:gd name="T37" fmla="*/ 3 h 1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60" h="1387">
                  <a:moveTo>
                    <a:pt x="868" y="53"/>
                  </a:moveTo>
                  <a:lnTo>
                    <a:pt x="5" y="1187"/>
                  </a:lnTo>
                  <a:lnTo>
                    <a:pt x="2" y="1213"/>
                  </a:lnTo>
                  <a:lnTo>
                    <a:pt x="1" y="1237"/>
                  </a:lnTo>
                  <a:lnTo>
                    <a:pt x="0" y="1262"/>
                  </a:lnTo>
                  <a:lnTo>
                    <a:pt x="0" y="1287"/>
                  </a:lnTo>
                  <a:lnTo>
                    <a:pt x="0" y="1311"/>
                  </a:lnTo>
                  <a:lnTo>
                    <a:pt x="0" y="1336"/>
                  </a:lnTo>
                  <a:lnTo>
                    <a:pt x="1" y="1362"/>
                  </a:lnTo>
                  <a:lnTo>
                    <a:pt x="4" y="1387"/>
                  </a:lnTo>
                  <a:lnTo>
                    <a:pt x="1060" y="0"/>
                  </a:lnTo>
                  <a:lnTo>
                    <a:pt x="1036" y="5"/>
                  </a:lnTo>
                  <a:lnTo>
                    <a:pt x="1012" y="10"/>
                  </a:lnTo>
                  <a:lnTo>
                    <a:pt x="988" y="17"/>
                  </a:lnTo>
                  <a:lnTo>
                    <a:pt x="964" y="23"/>
                  </a:lnTo>
                  <a:lnTo>
                    <a:pt x="940" y="30"/>
                  </a:lnTo>
                  <a:lnTo>
                    <a:pt x="917" y="38"/>
                  </a:lnTo>
                  <a:lnTo>
                    <a:pt x="892" y="46"/>
                  </a:lnTo>
                  <a:lnTo>
                    <a:pt x="868" y="53"/>
                  </a:lnTo>
                  <a:close/>
                </a:path>
              </a:pathLst>
            </a:custGeom>
            <a:solidFill>
              <a:srgbClr val="A5E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9" name="Freeform 65"/>
            <p:cNvSpPr>
              <a:spLocks/>
            </p:cNvSpPr>
            <p:nvPr/>
          </p:nvSpPr>
          <p:spPr bwMode="auto">
            <a:xfrm>
              <a:off x="796" y="2006"/>
              <a:ext cx="29" cy="39"/>
            </a:xfrm>
            <a:custGeom>
              <a:avLst/>
              <a:gdLst>
                <a:gd name="T0" fmla="*/ 0 w 581"/>
                <a:gd name="T1" fmla="*/ 39 h 763"/>
                <a:gd name="T2" fmla="*/ 29 w 581"/>
                <a:gd name="T3" fmla="*/ 0 h 763"/>
                <a:gd name="T4" fmla="*/ 28 w 581"/>
                <a:gd name="T5" fmla="*/ 1 h 763"/>
                <a:gd name="T6" fmla="*/ 26 w 581"/>
                <a:gd name="T7" fmla="*/ 2 h 763"/>
                <a:gd name="T8" fmla="*/ 25 w 581"/>
                <a:gd name="T9" fmla="*/ 3 h 763"/>
                <a:gd name="T10" fmla="*/ 24 w 581"/>
                <a:gd name="T11" fmla="*/ 4 h 763"/>
                <a:gd name="T12" fmla="*/ 23 w 581"/>
                <a:gd name="T13" fmla="*/ 5 h 763"/>
                <a:gd name="T14" fmla="*/ 21 w 581"/>
                <a:gd name="T15" fmla="*/ 6 h 763"/>
                <a:gd name="T16" fmla="*/ 20 w 581"/>
                <a:gd name="T17" fmla="*/ 7 h 763"/>
                <a:gd name="T18" fmla="*/ 19 w 581"/>
                <a:gd name="T19" fmla="*/ 8 h 763"/>
                <a:gd name="T20" fmla="*/ 18 w 581"/>
                <a:gd name="T21" fmla="*/ 9 h 763"/>
                <a:gd name="T22" fmla="*/ 17 w 581"/>
                <a:gd name="T23" fmla="*/ 10 h 763"/>
                <a:gd name="T24" fmla="*/ 16 w 581"/>
                <a:gd name="T25" fmla="*/ 11 h 763"/>
                <a:gd name="T26" fmla="*/ 15 w 581"/>
                <a:gd name="T27" fmla="*/ 12 h 763"/>
                <a:gd name="T28" fmla="*/ 14 w 581"/>
                <a:gd name="T29" fmla="*/ 13 h 763"/>
                <a:gd name="T30" fmla="*/ 13 w 581"/>
                <a:gd name="T31" fmla="*/ 14 h 763"/>
                <a:gd name="T32" fmla="*/ 12 w 581"/>
                <a:gd name="T33" fmla="*/ 16 h 763"/>
                <a:gd name="T34" fmla="*/ 11 w 581"/>
                <a:gd name="T35" fmla="*/ 17 h 763"/>
                <a:gd name="T36" fmla="*/ 10 w 581"/>
                <a:gd name="T37" fmla="*/ 18 h 763"/>
                <a:gd name="T38" fmla="*/ 9 w 581"/>
                <a:gd name="T39" fmla="*/ 19 h 763"/>
                <a:gd name="T40" fmla="*/ 8 w 581"/>
                <a:gd name="T41" fmla="*/ 21 h 763"/>
                <a:gd name="T42" fmla="*/ 7 w 581"/>
                <a:gd name="T43" fmla="*/ 22 h 763"/>
                <a:gd name="T44" fmla="*/ 6 w 581"/>
                <a:gd name="T45" fmla="*/ 23 h 763"/>
                <a:gd name="T46" fmla="*/ 6 w 581"/>
                <a:gd name="T47" fmla="*/ 25 h 763"/>
                <a:gd name="T48" fmla="*/ 5 w 581"/>
                <a:gd name="T49" fmla="*/ 26 h 763"/>
                <a:gd name="T50" fmla="*/ 4 w 581"/>
                <a:gd name="T51" fmla="*/ 27 h 763"/>
                <a:gd name="T52" fmla="*/ 4 w 581"/>
                <a:gd name="T53" fmla="*/ 29 h 763"/>
                <a:gd name="T54" fmla="*/ 3 w 581"/>
                <a:gd name="T55" fmla="*/ 30 h 763"/>
                <a:gd name="T56" fmla="*/ 2 w 581"/>
                <a:gd name="T57" fmla="*/ 32 h 763"/>
                <a:gd name="T58" fmla="*/ 2 w 581"/>
                <a:gd name="T59" fmla="*/ 33 h 763"/>
                <a:gd name="T60" fmla="*/ 1 w 581"/>
                <a:gd name="T61" fmla="*/ 35 h 763"/>
                <a:gd name="T62" fmla="*/ 1 w 581"/>
                <a:gd name="T63" fmla="*/ 36 h 763"/>
                <a:gd name="T64" fmla="*/ 0 w 581"/>
                <a:gd name="T65" fmla="*/ 38 h 763"/>
                <a:gd name="T66" fmla="*/ 0 w 581"/>
                <a:gd name="T67" fmla="*/ 39 h 7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1" h="763">
                  <a:moveTo>
                    <a:pt x="0" y="763"/>
                  </a:moveTo>
                  <a:lnTo>
                    <a:pt x="581" y="0"/>
                  </a:lnTo>
                  <a:lnTo>
                    <a:pt x="554" y="16"/>
                  </a:lnTo>
                  <a:lnTo>
                    <a:pt x="528" y="34"/>
                  </a:lnTo>
                  <a:lnTo>
                    <a:pt x="501" y="52"/>
                  </a:lnTo>
                  <a:lnTo>
                    <a:pt x="476" y="70"/>
                  </a:lnTo>
                  <a:lnTo>
                    <a:pt x="451" y="89"/>
                  </a:lnTo>
                  <a:lnTo>
                    <a:pt x="427" y="109"/>
                  </a:lnTo>
                  <a:lnTo>
                    <a:pt x="404" y="129"/>
                  </a:lnTo>
                  <a:lnTo>
                    <a:pt x="380" y="149"/>
                  </a:lnTo>
                  <a:lnTo>
                    <a:pt x="358" y="170"/>
                  </a:lnTo>
                  <a:lnTo>
                    <a:pt x="336" y="192"/>
                  </a:lnTo>
                  <a:lnTo>
                    <a:pt x="314" y="214"/>
                  </a:lnTo>
                  <a:lnTo>
                    <a:pt x="293" y="236"/>
                  </a:lnTo>
                  <a:lnTo>
                    <a:pt x="273" y="259"/>
                  </a:lnTo>
                  <a:lnTo>
                    <a:pt x="253" y="282"/>
                  </a:lnTo>
                  <a:lnTo>
                    <a:pt x="233" y="306"/>
                  </a:lnTo>
                  <a:lnTo>
                    <a:pt x="215" y="330"/>
                  </a:lnTo>
                  <a:lnTo>
                    <a:pt x="196" y="355"/>
                  </a:lnTo>
                  <a:lnTo>
                    <a:pt x="179" y="380"/>
                  </a:lnTo>
                  <a:lnTo>
                    <a:pt x="162" y="405"/>
                  </a:lnTo>
                  <a:lnTo>
                    <a:pt x="146" y="430"/>
                  </a:lnTo>
                  <a:lnTo>
                    <a:pt x="130" y="456"/>
                  </a:lnTo>
                  <a:lnTo>
                    <a:pt x="115" y="483"/>
                  </a:lnTo>
                  <a:lnTo>
                    <a:pt x="101" y="510"/>
                  </a:lnTo>
                  <a:lnTo>
                    <a:pt x="87" y="536"/>
                  </a:lnTo>
                  <a:lnTo>
                    <a:pt x="73" y="565"/>
                  </a:lnTo>
                  <a:lnTo>
                    <a:pt x="61" y="592"/>
                  </a:lnTo>
                  <a:lnTo>
                    <a:pt x="49" y="619"/>
                  </a:lnTo>
                  <a:lnTo>
                    <a:pt x="38" y="648"/>
                  </a:lnTo>
                  <a:lnTo>
                    <a:pt x="27" y="676"/>
                  </a:lnTo>
                  <a:lnTo>
                    <a:pt x="18" y="705"/>
                  </a:lnTo>
                  <a:lnTo>
                    <a:pt x="8" y="734"/>
                  </a:lnTo>
                  <a:lnTo>
                    <a:pt x="0" y="763"/>
                  </a:lnTo>
                  <a:close/>
                </a:path>
              </a:pathLst>
            </a:custGeom>
            <a:solidFill>
              <a:srgbClr val="B2F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60" name="Freeform 66"/>
            <p:cNvSpPr>
              <a:spLocks/>
            </p:cNvSpPr>
            <p:nvPr/>
          </p:nvSpPr>
          <p:spPr bwMode="auto">
            <a:xfrm>
              <a:off x="799" y="1998"/>
              <a:ext cx="77" cy="98"/>
            </a:xfrm>
            <a:custGeom>
              <a:avLst/>
              <a:gdLst>
                <a:gd name="T0" fmla="*/ 71 w 1530"/>
                <a:gd name="T1" fmla="*/ 0 h 1966"/>
                <a:gd name="T2" fmla="*/ 0 w 1530"/>
                <a:gd name="T3" fmla="*/ 92 h 1966"/>
                <a:gd name="T4" fmla="*/ 3 w 1530"/>
                <a:gd name="T5" fmla="*/ 98 h 1966"/>
                <a:gd name="T6" fmla="*/ 77 w 1530"/>
                <a:gd name="T7" fmla="*/ 1 h 1966"/>
                <a:gd name="T8" fmla="*/ 76 w 1530"/>
                <a:gd name="T9" fmla="*/ 1 h 1966"/>
                <a:gd name="T10" fmla="*/ 75 w 1530"/>
                <a:gd name="T11" fmla="*/ 1 h 1966"/>
                <a:gd name="T12" fmla="*/ 75 w 1530"/>
                <a:gd name="T13" fmla="*/ 1 h 1966"/>
                <a:gd name="T14" fmla="*/ 74 w 1530"/>
                <a:gd name="T15" fmla="*/ 1 h 1966"/>
                <a:gd name="T16" fmla="*/ 73 w 1530"/>
                <a:gd name="T17" fmla="*/ 0 h 1966"/>
                <a:gd name="T18" fmla="*/ 72 w 1530"/>
                <a:gd name="T19" fmla="*/ 0 h 1966"/>
                <a:gd name="T20" fmla="*/ 71 w 1530"/>
                <a:gd name="T21" fmla="*/ 0 h 1966"/>
                <a:gd name="T22" fmla="*/ 71 w 1530"/>
                <a:gd name="T23" fmla="*/ 0 h 19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30" h="1966">
                  <a:moveTo>
                    <a:pt x="1401" y="0"/>
                  </a:moveTo>
                  <a:lnTo>
                    <a:pt x="0" y="1836"/>
                  </a:lnTo>
                  <a:lnTo>
                    <a:pt x="52" y="1966"/>
                  </a:lnTo>
                  <a:lnTo>
                    <a:pt x="1530" y="27"/>
                  </a:lnTo>
                  <a:lnTo>
                    <a:pt x="1514" y="23"/>
                  </a:lnTo>
                  <a:lnTo>
                    <a:pt x="1499" y="19"/>
                  </a:lnTo>
                  <a:lnTo>
                    <a:pt x="1482" y="15"/>
                  </a:lnTo>
                  <a:lnTo>
                    <a:pt x="1466" y="12"/>
                  </a:lnTo>
                  <a:lnTo>
                    <a:pt x="1449" y="8"/>
                  </a:lnTo>
                  <a:lnTo>
                    <a:pt x="1434" y="5"/>
                  </a:lnTo>
                  <a:lnTo>
                    <a:pt x="1417" y="2"/>
                  </a:lnTo>
                  <a:lnTo>
                    <a:pt x="1401" y="0"/>
                  </a:lnTo>
                  <a:close/>
                </a:path>
              </a:pathLst>
            </a:custGeom>
            <a:solidFill>
              <a:srgbClr val="8CD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61" name="Freeform 67"/>
            <p:cNvSpPr>
              <a:spLocks/>
            </p:cNvSpPr>
            <p:nvPr/>
          </p:nvSpPr>
          <p:spPr bwMode="auto">
            <a:xfrm>
              <a:off x="815" y="2014"/>
              <a:ext cx="92" cy="121"/>
            </a:xfrm>
            <a:custGeom>
              <a:avLst/>
              <a:gdLst>
                <a:gd name="T0" fmla="*/ 88 w 1837"/>
                <a:gd name="T1" fmla="*/ 0 h 2423"/>
                <a:gd name="T2" fmla="*/ 0 w 1837"/>
                <a:gd name="T3" fmla="*/ 115 h 2423"/>
                <a:gd name="T4" fmla="*/ 1 w 1837"/>
                <a:gd name="T5" fmla="*/ 117 h 2423"/>
                <a:gd name="T6" fmla="*/ 1 w 1837"/>
                <a:gd name="T7" fmla="*/ 117 h 2423"/>
                <a:gd name="T8" fmla="*/ 1 w 1837"/>
                <a:gd name="T9" fmla="*/ 118 h 2423"/>
                <a:gd name="T10" fmla="*/ 1 w 1837"/>
                <a:gd name="T11" fmla="*/ 118 h 2423"/>
                <a:gd name="T12" fmla="*/ 2 w 1837"/>
                <a:gd name="T13" fmla="*/ 119 h 2423"/>
                <a:gd name="T14" fmla="*/ 2 w 1837"/>
                <a:gd name="T15" fmla="*/ 119 h 2423"/>
                <a:gd name="T16" fmla="*/ 2 w 1837"/>
                <a:gd name="T17" fmla="*/ 120 h 2423"/>
                <a:gd name="T18" fmla="*/ 3 w 1837"/>
                <a:gd name="T19" fmla="*/ 121 h 2423"/>
                <a:gd name="T20" fmla="*/ 3 w 1837"/>
                <a:gd name="T21" fmla="*/ 121 h 2423"/>
                <a:gd name="T22" fmla="*/ 92 w 1837"/>
                <a:gd name="T23" fmla="*/ 4 h 2423"/>
                <a:gd name="T24" fmla="*/ 92 w 1837"/>
                <a:gd name="T25" fmla="*/ 4 h 2423"/>
                <a:gd name="T26" fmla="*/ 91 w 1837"/>
                <a:gd name="T27" fmla="*/ 3 h 2423"/>
                <a:gd name="T28" fmla="*/ 90 w 1837"/>
                <a:gd name="T29" fmla="*/ 3 h 2423"/>
                <a:gd name="T30" fmla="*/ 90 w 1837"/>
                <a:gd name="T31" fmla="*/ 2 h 2423"/>
                <a:gd name="T32" fmla="*/ 89 w 1837"/>
                <a:gd name="T33" fmla="*/ 2 h 2423"/>
                <a:gd name="T34" fmla="*/ 89 w 1837"/>
                <a:gd name="T35" fmla="*/ 1 h 2423"/>
                <a:gd name="T36" fmla="*/ 88 w 1837"/>
                <a:gd name="T37" fmla="*/ 0 h 2423"/>
                <a:gd name="T38" fmla="*/ 88 w 1837"/>
                <a:gd name="T39" fmla="*/ 0 h 24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37" h="2423">
                  <a:moveTo>
                    <a:pt x="1751" y="0"/>
                  </a:moveTo>
                  <a:lnTo>
                    <a:pt x="0" y="2298"/>
                  </a:lnTo>
                  <a:lnTo>
                    <a:pt x="14" y="2333"/>
                  </a:lnTo>
                  <a:lnTo>
                    <a:pt x="19" y="2344"/>
                  </a:lnTo>
                  <a:lnTo>
                    <a:pt x="24" y="2356"/>
                  </a:lnTo>
                  <a:lnTo>
                    <a:pt x="29" y="2367"/>
                  </a:lnTo>
                  <a:lnTo>
                    <a:pt x="34" y="2379"/>
                  </a:lnTo>
                  <a:lnTo>
                    <a:pt x="40" y="2389"/>
                  </a:lnTo>
                  <a:lnTo>
                    <a:pt x="45" y="2401"/>
                  </a:lnTo>
                  <a:lnTo>
                    <a:pt x="50" y="2413"/>
                  </a:lnTo>
                  <a:lnTo>
                    <a:pt x="55" y="2423"/>
                  </a:lnTo>
                  <a:lnTo>
                    <a:pt x="1837" y="85"/>
                  </a:lnTo>
                  <a:lnTo>
                    <a:pt x="1828" y="74"/>
                  </a:lnTo>
                  <a:lnTo>
                    <a:pt x="1817" y="63"/>
                  </a:lnTo>
                  <a:lnTo>
                    <a:pt x="1806" y="52"/>
                  </a:lnTo>
                  <a:lnTo>
                    <a:pt x="1795" y="42"/>
                  </a:lnTo>
                  <a:lnTo>
                    <a:pt x="1785" y="31"/>
                  </a:lnTo>
                  <a:lnTo>
                    <a:pt x="1773" y="21"/>
                  </a:lnTo>
                  <a:lnTo>
                    <a:pt x="1763" y="10"/>
                  </a:lnTo>
                  <a:lnTo>
                    <a:pt x="1751" y="0"/>
                  </a:lnTo>
                  <a:close/>
                </a:path>
              </a:pathLst>
            </a:custGeom>
            <a:solidFill>
              <a:srgbClr val="66B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62" name="Freeform 68"/>
            <p:cNvSpPr>
              <a:spLocks/>
            </p:cNvSpPr>
            <p:nvPr/>
          </p:nvSpPr>
          <p:spPr bwMode="auto">
            <a:xfrm>
              <a:off x="802" y="1999"/>
              <a:ext cx="80" cy="104"/>
            </a:xfrm>
            <a:custGeom>
              <a:avLst/>
              <a:gdLst>
                <a:gd name="T0" fmla="*/ 74 w 1600"/>
                <a:gd name="T1" fmla="*/ 0 h 2069"/>
                <a:gd name="T2" fmla="*/ 0 w 1600"/>
                <a:gd name="T3" fmla="*/ 97 h 2069"/>
                <a:gd name="T4" fmla="*/ 3 w 1600"/>
                <a:gd name="T5" fmla="*/ 104 h 2069"/>
                <a:gd name="T6" fmla="*/ 80 w 1600"/>
                <a:gd name="T7" fmla="*/ 2 h 2069"/>
                <a:gd name="T8" fmla="*/ 79 w 1600"/>
                <a:gd name="T9" fmla="*/ 2 h 2069"/>
                <a:gd name="T10" fmla="*/ 78 w 1600"/>
                <a:gd name="T11" fmla="*/ 1 h 2069"/>
                <a:gd name="T12" fmla="*/ 78 w 1600"/>
                <a:gd name="T13" fmla="*/ 1 h 2069"/>
                <a:gd name="T14" fmla="*/ 77 w 1600"/>
                <a:gd name="T15" fmla="*/ 1 h 2069"/>
                <a:gd name="T16" fmla="*/ 76 w 1600"/>
                <a:gd name="T17" fmla="*/ 1 h 2069"/>
                <a:gd name="T18" fmla="*/ 75 w 1600"/>
                <a:gd name="T19" fmla="*/ 0 h 2069"/>
                <a:gd name="T20" fmla="*/ 75 w 1600"/>
                <a:gd name="T21" fmla="*/ 0 h 2069"/>
                <a:gd name="T22" fmla="*/ 74 w 1600"/>
                <a:gd name="T23" fmla="*/ 0 h 20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00" h="2069">
                  <a:moveTo>
                    <a:pt x="1478" y="0"/>
                  </a:moveTo>
                  <a:lnTo>
                    <a:pt x="0" y="1939"/>
                  </a:lnTo>
                  <a:lnTo>
                    <a:pt x="53" y="2069"/>
                  </a:lnTo>
                  <a:lnTo>
                    <a:pt x="1600" y="40"/>
                  </a:lnTo>
                  <a:lnTo>
                    <a:pt x="1584" y="33"/>
                  </a:lnTo>
                  <a:lnTo>
                    <a:pt x="1569" y="28"/>
                  </a:lnTo>
                  <a:lnTo>
                    <a:pt x="1555" y="23"/>
                  </a:lnTo>
                  <a:lnTo>
                    <a:pt x="1540" y="19"/>
                  </a:lnTo>
                  <a:lnTo>
                    <a:pt x="1524" y="13"/>
                  </a:lnTo>
                  <a:lnTo>
                    <a:pt x="1509" y="9"/>
                  </a:lnTo>
                  <a:lnTo>
                    <a:pt x="1494" y="4"/>
                  </a:lnTo>
                  <a:lnTo>
                    <a:pt x="1478" y="0"/>
                  </a:lnTo>
                  <a:close/>
                </a:path>
              </a:pathLst>
            </a:custGeom>
            <a:solidFill>
              <a:srgbClr val="85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63" name="Freeform 69"/>
            <p:cNvSpPr>
              <a:spLocks/>
            </p:cNvSpPr>
            <p:nvPr/>
          </p:nvSpPr>
          <p:spPr bwMode="auto">
            <a:xfrm>
              <a:off x="810" y="2007"/>
              <a:ext cx="88" cy="115"/>
            </a:xfrm>
            <a:custGeom>
              <a:avLst/>
              <a:gdLst>
                <a:gd name="T0" fmla="*/ 83 w 1763"/>
                <a:gd name="T1" fmla="*/ 0 h 2311"/>
                <a:gd name="T2" fmla="*/ 0 w 1763"/>
                <a:gd name="T3" fmla="*/ 109 h 2311"/>
                <a:gd name="T4" fmla="*/ 3 w 1763"/>
                <a:gd name="T5" fmla="*/ 115 h 2311"/>
                <a:gd name="T6" fmla="*/ 88 w 1763"/>
                <a:gd name="T7" fmla="*/ 3 h 2311"/>
                <a:gd name="T8" fmla="*/ 87 w 1763"/>
                <a:gd name="T9" fmla="*/ 3 h 2311"/>
                <a:gd name="T10" fmla="*/ 87 w 1763"/>
                <a:gd name="T11" fmla="*/ 2 h 2311"/>
                <a:gd name="T12" fmla="*/ 86 w 1763"/>
                <a:gd name="T13" fmla="*/ 2 h 2311"/>
                <a:gd name="T14" fmla="*/ 86 w 1763"/>
                <a:gd name="T15" fmla="*/ 2 h 2311"/>
                <a:gd name="T16" fmla="*/ 85 w 1763"/>
                <a:gd name="T17" fmla="*/ 1 h 2311"/>
                <a:gd name="T18" fmla="*/ 84 w 1763"/>
                <a:gd name="T19" fmla="*/ 1 h 2311"/>
                <a:gd name="T20" fmla="*/ 84 w 1763"/>
                <a:gd name="T21" fmla="*/ 0 h 2311"/>
                <a:gd name="T22" fmla="*/ 83 w 1763"/>
                <a:gd name="T23" fmla="*/ 0 h 23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3" h="2311">
                  <a:moveTo>
                    <a:pt x="1663" y="0"/>
                  </a:moveTo>
                  <a:lnTo>
                    <a:pt x="0" y="2182"/>
                  </a:lnTo>
                  <a:lnTo>
                    <a:pt x="52" y="2311"/>
                  </a:lnTo>
                  <a:lnTo>
                    <a:pt x="1763" y="67"/>
                  </a:lnTo>
                  <a:lnTo>
                    <a:pt x="1750" y="58"/>
                  </a:lnTo>
                  <a:lnTo>
                    <a:pt x="1738" y="49"/>
                  </a:lnTo>
                  <a:lnTo>
                    <a:pt x="1726" y="41"/>
                  </a:lnTo>
                  <a:lnTo>
                    <a:pt x="1714" y="32"/>
                  </a:lnTo>
                  <a:lnTo>
                    <a:pt x="1701" y="24"/>
                  </a:lnTo>
                  <a:lnTo>
                    <a:pt x="1688" y="16"/>
                  </a:lnTo>
                  <a:lnTo>
                    <a:pt x="1676" y="7"/>
                  </a:lnTo>
                  <a:lnTo>
                    <a:pt x="1663" y="0"/>
                  </a:lnTo>
                  <a:close/>
                </a:path>
              </a:pathLst>
            </a:custGeom>
            <a:solidFill>
              <a:srgbClr val="72C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64" name="Freeform 70"/>
            <p:cNvSpPr>
              <a:spLocks/>
            </p:cNvSpPr>
            <p:nvPr/>
          </p:nvSpPr>
          <p:spPr bwMode="auto">
            <a:xfrm>
              <a:off x="818" y="2018"/>
              <a:ext cx="93" cy="123"/>
            </a:xfrm>
            <a:custGeom>
              <a:avLst/>
              <a:gdLst>
                <a:gd name="T0" fmla="*/ 89 w 1862"/>
                <a:gd name="T1" fmla="*/ 0 h 2452"/>
                <a:gd name="T2" fmla="*/ 0 w 1862"/>
                <a:gd name="T3" fmla="*/ 117 h 2452"/>
                <a:gd name="T4" fmla="*/ 0 w 1862"/>
                <a:gd name="T5" fmla="*/ 118 h 2452"/>
                <a:gd name="T6" fmla="*/ 1 w 1862"/>
                <a:gd name="T7" fmla="*/ 119 h 2452"/>
                <a:gd name="T8" fmla="*/ 1 w 1862"/>
                <a:gd name="T9" fmla="*/ 119 h 2452"/>
                <a:gd name="T10" fmla="*/ 2 w 1862"/>
                <a:gd name="T11" fmla="*/ 120 h 2452"/>
                <a:gd name="T12" fmla="*/ 2 w 1862"/>
                <a:gd name="T13" fmla="*/ 121 h 2452"/>
                <a:gd name="T14" fmla="*/ 2 w 1862"/>
                <a:gd name="T15" fmla="*/ 122 h 2452"/>
                <a:gd name="T16" fmla="*/ 3 w 1862"/>
                <a:gd name="T17" fmla="*/ 122 h 2452"/>
                <a:gd name="T18" fmla="*/ 3 w 1862"/>
                <a:gd name="T19" fmla="*/ 123 h 2452"/>
                <a:gd name="T20" fmla="*/ 93 w 1862"/>
                <a:gd name="T21" fmla="*/ 5 h 2452"/>
                <a:gd name="T22" fmla="*/ 93 w 1862"/>
                <a:gd name="T23" fmla="*/ 4 h 2452"/>
                <a:gd name="T24" fmla="*/ 92 w 1862"/>
                <a:gd name="T25" fmla="*/ 4 h 2452"/>
                <a:gd name="T26" fmla="*/ 92 w 1862"/>
                <a:gd name="T27" fmla="*/ 3 h 2452"/>
                <a:gd name="T28" fmla="*/ 91 w 1862"/>
                <a:gd name="T29" fmla="*/ 2 h 2452"/>
                <a:gd name="T30" fmla="*/ 91 w 1862"/>
                <a:gd name="T31" fmla="*/ 2 h 2452"/>
                <a:gd name="T32" fmla="*/ 90 w 1862"/>
                <a:gd name="T33" fmla="*/ 1 h 2452"/>
                <a:gd name="T34" fmla="*/ 90 w 1862"/>
                <a:gd name="T35" fmla="*/ 1 h 2452"/>
                <a:gd name="T36" fmla="*/ 89 w 1862"/>
                <a:gd name="T37" fmla="*/ 0 h 24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2" h="2452">
                  <a:moveTo>
                    <a:pt x="1782" y="0"/>
                  </a:moveTo>
                  <a:lnTo>
                    <a:pt x="0" y="2338"/>
                  </a:lnTo>
                  <a:lnTo>
                    <a:pt x="8" y="2353"/>
                  </a:lnTo>
                  <a:lnTo>
                    <a:pt x="15" y="2367"/>
                  </a:lnTo>
                  <a:lnTo>
                    <a:pt x="23" y="2382"/>
                  </a:lnTo>
                  <a:lnTo>
                    <a:pt x="31" y="2397"/>
                  </a:lnTo>
                  <a:lnTo>
                    <a:pt x="39" y="2410"/>
                  </a:lnTo>
                  <a:lnTo>
                    <a:pt x="47" y="2425"/>
                  </a:lnTo>
                  <a:lnTo>
                    <a:pt x="56" y="2439"/>
                  </a:lnTo>
                  <a:lnTo>
                    <a:pt x="64" y="2452"/>
                  </a:lnTo>
                  <a:lnTo>
                    <a:pt x="1862" y="94"/>
                  </a:lnTo>
                  <a:lnTo>
                    <a:pt x="1853" y="82"/>
                  </a:lnTo>
                  <a:lnTo>
                    <a:pt x="1843" y="70"/>
                  </a:lnTo>
                  <a:lnTo>
                    <a:pt x="1834" y="57"/>
                  </a:lnTo>
                  <a:lnTo>
                    <a:pt x="1823" y="46"/>
                  </a:lnTo>
                  <a:lnTo>
                    <a:pt x="1814" y="34"/>
                  </a:lnTo>
                  <a:lnTo>
                    <a:pt x="1803" y="23"/>
                  </a:lnTo>
                  <a:lnTo>
                    <a:pt x="1793" y="11"/>
                  </a:lnTo>
                  <a:lnTo>
                    <a:pt x="1782" y="0"/>
                  </a:lnTo>
                  <a:close/>
                </a:path>
              </a:pathLst>
            </a:custGeom>
            <a:solidFill>
              <a:srgbClr val="5FB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65" name="Freeform 71"/>
            <p:cNvSpPr>
              <a:spLocks/>
            </p:cNvSpPr>
            <p:nvPr/>
          </p:nvSpPr>
          <p:spPr bwMode="auto">
            <a:xfrm>
              <a:off x="821" y="2023"/>
              <a:ext cx="93" cy="123"/>
            </a:xfrm>
            <a:custGeom>
              <a:avLst/>
              <a:gdLst>
                <a:gd name="T0" fmla="*/ 89 w 1869"/>
                <a:gd name="T1" fmla="*/ 0 h 2462"/>
                <a:gd name="T2" fmla="*/ 0 w 1869"/>
                <a:gd name="T3" fmla="*/ 118 h 2462"/>
                <a:gd name="T4" fmla="*/ 0 w 1869"/>
                <a:gd name="T5" fmla="*/ 119 h 2462"/>
                <a:gd name="T6" fmla="*/ 1 w 1869"/>
                <a:gd name="T7" fmla="*/ 119 h 2462"/>
                <a:gd name="T8" fmla="*/ 1 w 1869"/>
                <a:gd name="T9" fmla="*/ 120 h 2462"/>
                <a:gd name="T10" fmla="*/ 2 w 1869"/>
                <a:gd name="T11" fmla="*/ 121 h 2462"/>
                <a:gd name="T12" fmla="*/ 2 w 1869"/>
                <a:gd name="T13" fmla="*/ 121 h 2462"/>
                <a:gd name="T14" fmla="*/ 3 w 1869"/>
                <a:gd name="T15" fmla="*/ 122 h 2462"/>
                <a:gd name="T16" fmla="*/ 3 w 1869"/>
                <a:gd name="T17" fmla="*/ 122 h 2462"/>
                <a:gd name="T18" fmla="*/ 4 w 1869"/>
                <a:gd name="T19" fmla="*/ 123 h 2462"/>
                <a:gd name="T20" fmla="*/ 93 w 1869"/>
                <a:gd name="T21" fmla="*/ 5 h 2462"/>
                <a:gd name="T22" fmla="*/ 93 w 1869"/>
                <a:gd name="T23" fmla="*/ 4 h 2462"/>
                <a:gd name="T24" fmla="*/ 92 w 1869"/>
                <a:gd name="T25" fmla="*/ 4 h 2462"/>
                <a:gd name="T26" fmla="*/ 92 w 1869"/>
                <a:gd name="T27" fmla="*/ 3 h 2462"/>
                <a:gd name="T28" fmla="*/ 91 w 1869"/>
                <a:gd name="T29" fmla="*/ 3 h 2462"/>
                <a:gd name="T30" fmla="*/ 91 w 1869"/>
                <a:gd name="T31" fmla="*/ 2 h 2462"/>
                <a:gd name="T32" fmla="*/ 90 w 1869"/>
                <a:gd name="T33" fmla="*/ 1 h 2462"/>
                <a:gd name="T34" fmla="*/ 90 w 1869"/>
                <a:gd name="T35" fmla="*/ 1 h 2462"/>
                <a:gd name="T36" fmla="*/ 89 w 1869"/>
                <a:gd name="T37" fmla="*/ 0 h 2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9" h="2462">
                  <a:moveTo>
                    <a:pt x="1798" y="0"/>
                  </a:moveTo>
                  <a:lnTo>
                    <a:pt x="0" y="2358"/>
                  </a:lnTo>
                  <a:lnTo>
                    <a:pt x="9" y="2372"/>
                  </a:lnTo>
                  <a:lnTo>
                    <a:pt x="17" y="2386"/>
                  </a:lnTo>
                  <a:lnTo>
                    <a:pt x="25" y="2398"/>
                  </a:lnTo>
                  <a:lnTo>
                    <a:pt x="35" y="2412"/>
                  </a:lnTo>
                  <a:lnTo>
                    <a:pt x="44" y="2425"/>
                  </a:lnTo>
                  <a:lnTo>
                    <a:pt x="53" y="2437"/>
                  </a:lnTo>
                  <a:lnTo>
                    <a:pt x="62" y="2450"/>
                  </a:lnTo>
                  <a:lnTo>
                    <a:pt x="72" y="2462"/>
                  </a:lnTo>
                  <a:lnTo>
                    <a:pt x="1869" y="104"/>
                  </a:lnTo>
                  <a:lnTo>
                    <a:pt x="1861" y="90"/>
                  </a:lnTo>
                  <a:lnTo>
                    <a:pt x="1853" y="77"/>
                  </a:lnTo>
                  <a:lnTo>
                    <a:pt x="1844" y="64"/>
                  </a:lnTo>
                  <a:lnTo>
                    <a:pt x="1835" y="51"/>
                  </a:lnTo>
                  <a:lnTo>
                    <a:pt x="1826" y="38"/>
                  </a:lnTo>
                  <a:lnTo>
                    <a:pt x="1817" y="25"/>
                  </a:lnTo>
                  <a:lnTo>
                    <a:pt x="1808" y="13"/>
                  </a:lnTo>
                  <a:lnTo>
                    <a:pt x="1798" y="0"/>
                  </a:lnTo>
                  <a:close/>
                </a:path>
              </a:pathLst>
            </a:custGeom>
            <a:solidFill>
              <a:srgbClr val="59B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66" name="Freeform 72"/>
            <p:cNvSpPr>
              <a:spLocks/>
            </p:cNvSpPr>
            <p:nvPr/>
          </p:nvSpPr>
          <p:spPr bwMode="auto">
            <a:xfrm>
              <a:off x="807" y="2004"/>
              <a:ext cx="86" cy="112"/>
            </a:xfrm>
            <a:custGeom>
              <a:avLst/>
              <a:gdLst>
                <a:gd name="T0" fmla="*/ 81 w 1716"/>
                <a:gd name="T1" fmla="*/ 0 h 2241"/>
                <a:gd name="T2" fmla="*/ 0 w 1716"/>
                <a:gd name="T3" fmla="*/ 106 h 2241"/>
                <a:gd name="T4" fmla="*/ 3 w 1716"/>
                <a:gd name="T5" fmla="*/ 112 h 2241"/>
                <a:gd name="T6" fmla="*/ 86 w 1716"/>
                <a:gd name="T7" fmla="*/ 3 h 2241"/>
                <a:gd name="T8" fmla="*/ 85 w 1716"/>
                <a:gd name="T9" fmla="*/ 2 h 2241"/>
                <a:gd name="T10" fmla="*/ 85 w 1716"/>
                <a:gd name="T11" fmla="*/ 2 h 2241"/>
                <a:gd name="T12" fmla="*/ 84 w 1716"/>
                <a:gd name="T13" fmla="*/ 2 h 2241"/>
                <a:gd name="T14" fmla="*/ 83 w 1716"/>
                <a:gd name="T15" fmla="*/ 1 h 2241"/>
                <a:gd name="T16" fmla="*/ 83 w 1716"/>
                <a:gd name="T17" fmla="*/ 1 h 2241"/>
                <a:gd name="T18" fmla="*/ 82 w 1716"/>
                <a:gd name="T19" fmla="*/ 1 h 2241"/>
                <a:gd name="T20" fmla="*/ 81 w 1716"/>
                <a:gd name="T21" fmla="*/ 0 h 2241"/>
                <a:gd name="T22" fmla="*/ 81 w 1716"/>
                <a:gd name="T23" fmla="*/ 0 h 2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16" h="2241">
                  <a:moveTo>
                    <a:pt x="1609" y="0"/>
                  </a:moveTo>
                  <a:lnTo>
                    <a:pt x="0" y="2111"/>
                  </a:lnTo>
                  <a:lnTo>
                    <a:pt x="53" y="2241"/>
                  </a:lnTo>
                  <a:lnTo>
                    <a:pt x="1716" y="59"/>
                  </a:lnTo>
                  <a:lnTo>
                    <a:pt x="1703" y="50"/>
                  </a:lnTo>
                  <a:lnTo>
                    <a:pt x="1690" y="43"/>
                  </a:lnTo>
                  <a:lnTo>
                    <a:pt x="1676" y="36"/>
                  </a:lnTo>
                  <a:lnTo>
                    <a:pt x="1663" y="28"/>
                  </a:lnTo>
                  <a:lnTo>
                    <a:pt x="1650" y="21"/>
                  </a:lnTo>
                  <a:lnTo>
                    <a:pt x="1636" y="14"/>
                  </a:lnTo>
                  <a:lnTo>
                    <a:pt x="1623" y="7"/>
                  </a:lnTo>
                  <a:lnTo>
                    <a:pt x="1609" y="0"/>
                  </a:lnTo>
                  <a:close/>
                </a:path>
              </a:pathLst>
            </a:custGeom>
            <a:solidFill>
              <a:srgbClr val="79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67" name="Freeform 73"/>
            <p:cNvSpPr>
              <a:spLocks/>
            </p:cNvSpPr>
            <p:nvPr/>
          </p:nvSpPr>
          <p:spPr bwMode="auto">
            <a:xfrm>
              <a:off x="805" y="2001"/>
              <a:ext cx="83" cy="108"/>
            </a:xfrm>
            <a:custGeom>
              <a:avLst/>
              <a:gdLst>
                <a:gd name="T0" fmla="*/ 77 w 1660"/>
                <a:gd name="T1" fmla="*/ 0 h 2159"/>
                <a:gd name="T2" fmla="*/ 0 w 1660"/>
                <a:gd name="T3" fmla="*/ 101 h 2159"/>
                <a:gd name="T4" fmla="*/ 3 w 1660"/>
                <a:gd name="T5" fmla="*/ 108 h 2159"/>
                <a:gd name="T6" fmla="*/ 83 w 1660"/>
                <a:gd name="T7" fmla="*/ 2 h 2159"/>
                <a:gd name="T8" fmla="*/ 82 w 1660"/>
                <a:gd name="T9" fmla="*/ 2 h 2159"/>
                <a:gd name="T10" fmla="*/ 82 w 1660"/>
                <a:gd name="T11" fmla="*/ 2 h 2159"/>
                <a:gd name="T12" fmla="*/ 81 w 1660"/>
                <a:gd name="T13" fmla="*/ 1 h 2159"/>
                <a:gd name="T14" fmla="*/ 80 w 1660"/>
                <a:gd name="T15" fmla="*/ 1 h 2159"/>
                <a:gd name="T16" fmla="*/ 80 w 1660"/>
                <a:gd name="T17" fmla="*/ 1 h 2159"/>
                <a:gd name="T18" fmla="*/ 79 w 1660"/>
                <a:gd name="T19" fmla="*/ 1 h 2159"/>
                <a:gd name="T20" fmla="*/ 78 w 1660"/>
                <a:gd name="T21" fmla="*/ 0 h 2159"/>
                <a:gd name="T22" fmla="*/ 77 w 1660"/>
                <a:gd name="T23" fmla="*/ 0 h 2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0" h="2159">
                  <a:moveTo>
                    <a:pt x="1547" y="0"/>
                  </a:moveTo>
                  <a:lnTo>
                    <a:pt x="0" y="2029"/>
                  </a:lnTo>
                  <a:lnTo>
                    <a:pt x="51" y="2159"/>
                  </a:lnTo>
                  <a:lnTo>
                    <a:pt x="1660" y="48"/>
                  </a:lnTo>
                  <a:lnTo>
                    <a:pt x="1647" y="42"/>
                  </a:lnTo>
                  <a:lnTo>
                    <a:pt x="1632" y="35"/>
                  </a:lnTo>
                  <a:lnTo>
                    <a:pt x="1618" y="29"/>
                  </a:lnTo>
                  <a:lnTo>
                    <a:pt x="1604" y="23"/>
                  </a:lnTo>
                  <a:lnTo>
                    <a:pt x="1590" y="17"/>
                  </a:lnTo>
                  <a:lnTo>
                    <a:pt x="1575" y="10"/>
                  </a:lnTo>
                  <a:lnTo>
                    <a:pt x="1562" y="5"/>
                  </a:lnTo>
                  <a:lnTo>
                    <a:pt x="1547" y="0"/>
                  </a:lnTo>
                  <a:close/>
                </a:path>
              </a:pathLst>
            </a:custGeom>
            <a:solidFill>
              <a:srgbClr val="7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8" name="円形吹き出し 7"/>
          <p:cNvSpPr/>
          <p:nvPr/>
        </p:nvSpPr>
        <p:spPr bwMode="auto">
          <a:xfrm>
            <a:off x="2325000" y="5416354"/>
            <a:ext cx="4527444" cy="1065614"/>
          </a:xfrm>
          <a:prstGeom prst="wedgeEllipseCallout">
            <a:avLst>
              <a:gd name="adj1" fmla="val 66733"/>
              <a:gd name="adj2" fmla="val -37611"/>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a:ln>
                  <a:noFill/>
                </a:ln>
                <a:solidFill>
                  <a:schemeClr val="bg1"/>
                </a:solidFill>
                <a:effectLst/>
                <a:latin typeface="HGP創英角ｺﾞｼｯｸUB" pitchFamily="50" charset="-128"/>
                <a:ea typeface="HGP創英角ｺﾞｼｯｸUB" pitchFamily="50" charset="-128"/>
              </a:rPr>
              <a:t>期待を越えて欲しい</a:t>
            </a:r>
            <a:r>
              <a:rPr kumimoji="0" lang="en-US" altLang="ja-JP" sz="2800" b="0" i="0" u="none" strike="noStrike" cap="none" normalizeH="0" baseline="0" dirty="0">
                <a:ln>
                  <a:noFill/>
                </a:ln>
                <a:solidFill>
                  <a:schemeClr val="bg1"/>
                </a:solidFill>
                <a:effectLst/>
                <a:latin typeface="HGP創英角ｺﾞｼｯｸUB" pitchFamily="50" charset="-128"/>
                <a:ea typeface="HGP創英角ｺﾞｼｯｸUB" pitchFamily="50" charset="-128"/>
              </a:rPr>
              <a:t>!</a:t>
            </a:r>
            <a:endParaRPr kumimoji="0" lang="ja-JP" altLang="en-US" sz="28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pic>
        <p:nvPicPr>
          <p:cNvPr id="170" name="Picture 4" descr="C:\Users\Masanori\AppData\Local\Microsoft\Windows\Temporary Internet Files\Content.IE5\3EYMZ9JW\MC9004280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8" y="5397098"/>
            <a:ext cx="1614670" cy="98443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08261"/>
                                        </p:tgtEl>
                                        <p:attrNameLst>
                                          <p:attrName>style.visibility</p:attrName>
                                        </p:attrNameLst>
                                      </p:cBhvr>
                                      <p:to>
                                        <p:strVal val="visible"/>
                                      </p:to>
                                    </p:set>
                                    <p:anim calcmode="lin" valueType="num">
                                      <p:cBhvr>
                                        <p:cTn id="12" dur="500" fill="hold"/>
                                        <p:tgtEl>
                                          <p:spTgt spid="608261"/>
                                        </p:tgtEl>
                                        <p:attrNameLst>
                                          <p:attrName>ppt_w</p:attrName>
                                        </p:attrNameLst>
                                      </p:cBhvr>
                                      <p:tavLst>
                                        <p:tav tm="0">
                                          <p:val>
                                            <p:fltVal val="0"/>
                                          </p:val>
                                        </p:tav>
                                        <p:tav tm="100000">
                                          <p:val>
                                            <p:strVal val="#ppt_w"/>
                                          </p:val>
                                        </p:tav>
                                      </p:tavLst>
                                    </p:anim>
                                    <p:anim calcmode="lin" valueType="num">
                                      <p:cBhvr>
                                        <p:cTn id="13" dur="500" fill="hold"/>
                                        <p:tgtEl>
                                          <p:spTgt spid="608261"/>
                                        </p:tgtEl>
                                        <p:attrNameLst>
                                          <p:attrName>ppt_h</p:attrName>
                                        </p:attrNameLst>
                                      </p:cBhvr>
                                      <p:tavLst>
                                        <p:tav tm="0">
                                          <p:val>
                                            <p:fltVal val="0"/>
                                          </p:val>
                                        </p:tav>
                                        <p:tav tm="100000">
                                          <p:val>
                                            <p:strVal val="#ppt_h"/>
                                          </p:val>
                                        </p:tav>
                                      </p:tavLst>
                                    </p:anim>
                                    <p:animEffect transition="in" filter="fade">
                                      <p:cBhvr>
                                        <p:cTn id="14" dur="500"/>
                                        <p:tgtEl>
                                          <p:spTgt spid="6082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08262"/>
                                        </p:tgtEl>
                                        <p:attrNameLst>
                                          <p:attrName>style.visibility</p:attrName>
                                        </p:attrNameLst>
                                      </p:cBhvr>
                                      <p:to>
                                        <p:strVal val="visible"/>
                                      </p:to>
                                    </p:set>
                                    <p:anim calcmode="lin" valueType="num">
                                      <p:cBhvr>
                                        <p:cTn id="24" dur="500" fill="hold"/>
                                        <p:tgtEl>
                                          <p:spTgt spid="608262"/>
                                        </p:tgtEl>
                                        <p:attrNameLst>
                                          <p:attrName>ppt_w</p:attrName>
                                        </p:attrNameLst>
                                      </p:cBhvr>
                                      <p:tavLst>
                                        <p:tav tm="0">
                                          <p:val>
                                            <p:fltVal val="0"/>
                                          </p:val>
                                        </p:tav>
                                        <p:tav tm="100000">
                                          <p:val>
                                            <p:strVal val="#ppt_w"/>
                                          </p:val>
                                        </p:tav>
                                      </p:tavLst>
                                    </p:anim>
                                    <p:anim calcmode="lin" valueType="num">
                                      <p:cBhvr>
                                        <p:cTn id="25" dur="500" fill="hold"/>
                                        <p:tgtEl>
                                          <p:spTgt spid="608262"/>
                                        </p:tgtEl>
                                        <p:attrNameLst>
                                          <p:attrName>ppt_h</p:attrName>
                                        </p:attrNameLst>
                                      </p:cBhvr>
                                      <p:tavLst>
                                        <p:tav tm="0">
                                          <p:val>
                                            <p:fltVal val="0"/>
                                          </p:val>
                                        </p:tav>
                                        <p:tav tm="100000">
                                          <p:val>
                                            <p:strVal val="#ppt_h"/>
                                          </p:val>
                                        </p:tav>
                                      </p:tavLst>
                                    </p:anim>
                                    <p:animEffect transition="in" filter="fade">
                                      <p:cBhvr>
                                        <p:cTn id="26" dur="500"/>
                                        <p:tgtEl>
                                          <p:spTgt spid="60826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08263"/>
                                        </p:tgtEl>
                                        <p:attrNameLst>
                                          <p:attrName>style.visibility</p:attrName>
                                        </p:attrNameLst>
                                      </p:cBhvr>
                                      <p:to>
                                        <p:strVal val="visible"/>
                                      </p:to>
                                    </p:set>
                                    <p:anim calcmode="lin" valueType="num">
                                      <p:cBhvr>
                                        <p:cTn id="36" dur="500" fill="hold"/>
                                        <p:tgtEl>
                                          <p:spTgt spid="608263"/>
                                        </p:tgtEl>
                                        <p:attrNameLst>
                                          <p:attrName>ppt_w</p:attrName>
                                        </p:attrNameLst>
                                      </p:cBhvr>
                                      <p:tavLst>
                                        <p:tav tm="0">
                                          <p:val>
                                            <p:fltVal val="0"/>
                                          </p:val>
                                        </p:tav>
                                        <p:tav tm="100000">
                                          <p:val>
                                            <p:strVal val="#ppt_w"/>
                                          </p:val>
                                        </p:tav>
                                      </p:tavLst>
                                    </p:anim>
                                    <p:anim calcmode="lin" valueType="num">
                                      <p:cBhvr>
                                        <p:cTn id="37" dur="500" fill="hold"/>
                                        <p:tgtEl>
                                          <p:spTgt spid="608263"/>
                                        </p:tgtEl>
                                        <p:attrNameLst>
                                          <p:attrName>ppt_h</p:attrName>
                                        </p:attrNameLst>
                                      </p:cBhvr>
                                      <p:tavLst>
                                        <p:tav tm="0">
                                          <p:val>
                                            <p:fltVal val="0"/>
                                          </p:val>
                                        </p:tav>
                                        <p:tav tm="100000">
                                          <p:val>
                                            <p:strVal val="#ppt_h"/>
                                          </p:val>
                                        </p:tav>
                                      </p:tavLst>
                                    </p:anim>
                                    <p:animEffect transition="in" filter="fade">
                                      <p:cBhvr>
                                        <p:cTn id="38" dur="500"/>
                                        <p:tgtEl>
                                          <p:spTgt spid="60826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08350"/>
                                        </p:tgtEl>
                                        <p:attrNameLst>
                                          <p:attrName>style.visibility</p:attrName>
                                        </p:attrNameLst>
                                      </p:cBhvr>
                                      <p:to>
                                        <p:strVal val="visible"/>
                                      </p:to>
                                    </p:set>
                                    <p:animEffect transition="in" filter="wipe(down)">
                                      <p:cBhvr>
                                        <p:cTn id="53" dur="500"/>
                                        <p:tgtEl>
                                          <p:spTgt spid="608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1" grpId="0" animBg="1"/>
      <p:bldP spid="608262" grpId="0" animBg="1"/>
      <p:bldP spid="608263" grpId="0" animBg="1"/>
      <p:bldP spid="6083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角丸四角形吹き出し 163"/>
          <p:cNvSpPr/>
          <p:nvPr/>
        </p:nvSpPr>
        <p:spPr bwMode="auto">
          <a:xfrm>
            <a:off x="2325000" y="954482"/>
            <a:ext cx="5979213" cy="493318"/>
          </a:xfrm>
          <a:prstGeom prst="wedgeRoundRectCallout">
            <a:avLst>
              <a:gd name="adj1" fmla="val 41034"/>
              <a:gd name="adj2" fmla="val 840353"/>
              <a:gd name="adj3" fmla="val 16667"/>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利用者が増えて現行の能力では、まかなえきれなくなってしまったから。</a:t>
            </a:r>
          </a:p>
        </p:txBody>
      </p:sp>
      <p:sp>
        <p:nvSpPr>
          <p:cNvPr id="616450" name="AutoShape 2"/>
          <p:cNvSpPr>
            <a:spLocks noChangeArrowheads="1"/>
          </p:cNvSpPr>
          <p:nvPr/>
        </p:nvSpPr>
        <p:spPr bwMode="auto">
          <a:xfrm>
            <a:off x="7043738" y="1762125"/>
            <a:ext cx="1260475" cy="808037"/>
          </a:xfrm>
          <a:prstGeom prst="roundRect">
            <a:avLst>
              <a:gd name="adj" fmla="val 50000"/>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buFont typeface="Wingdings" pitchFamily="2" charset="2"/>
              <a:buNone/>
            </a:pPr>
            <a:r>
              <a:rPr kumimoji="1" lang="ja-JP" altLang="en-US" sz="1800">
                <a:solidFill>
                  <a:schemeClr val="bg1"/>
                </a:solidFill>
                <a:latin typeface="Tahoma" pitchFamily="34" charset="0"/>
                <a:ea typeface="HGP創英角ｺﾞｼｯｸUB" pitchFamily="50" charset="-128"/>
              </a:rPr>
              <a:t>頼れる</a:t>
            </a:r>
          </a:p>
          <a:p>
            <a:pPr>
              <a:spcBef>
                <a:spcPct val="0"/>
              </a:spcBef>
              <a:buFont typeface="Wingdings" pitchFamily="2" charset="2"/>
              <a:buNone/>
            </a:pPr>
            <a:r>
              <a:rPr kumimoji="1" lang="ja-JP" altLang="en-US" sz="1800">
                <a:solidFill>
                  <a:schemeClr val="bg1"/>
                </a:solidFill>
                <a:latin typeface="Tahoma" pitchFamily="34" charset="0"/>
                <a:ea typeface="HGP創英角ｺﾞｼｯｸUB" pitchFamily="50" charset="-128"/>
              </a:rPr>
              <a:t>営業</a:t>
            </a:r>
          </a:p>
        </p:txBody>
      </p:sp>
      <p:sp>
        <p:nvSpPr>
          <p:cNvPr id="616451" name="AutoShape 3"/>
          <p:cNvSpPr>
            <a:spLocks noChangeArrowheads="1"/>
          </p:cNvSpPr>
          <p:nvPr/>
        </p:nvSpPr>
        <p:spPr bwMode="auto">
          <a:xfrm>
            <a:off x="7043738" y="2976562"/>
            <a:ext cx="1260475" cy="809625"/>
          </a:xfrm>
          <a:prstGeom prst="roundRect">
            <a:avLst>
              <a:gd name="adj" fmla="val 50000"/>
            </a:avLst>
          </a:prstGeom>
          <a:solidFill>
            <a:srgbClr val="0000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buFont typeface="Wingdings" pitchFamily="2" charset="2"/>
              <a:buNone/>
            </a:pPr>
            <a:r>
              <a:rPr kumimoji="1" lang="ja-JP" altLang="en-US" sz="1800">
                <a:solidFill>
                  <a:schemeClr val="bg1"/>
                </a:solidFill>
                <a:latin typeface="Tahoma" pitchFamily="34" charset="0"/>
                <a:ea typeface="HGP創英角ｺﾞｼｯｸUB" pitchFamily="50" charset="-128"/>
              </a:rPr>
              <a:t>良くやる</a:t>
            </a:r>
          </a:p>
          <a:p>
            <a:pPr>
              <a:spcBef>
                <a:spcPct val="0"/>
              </a:spcBef>
              <a:buFont typeface="Wingdings" pitchFamily="2" charset="2"/>
              <a:buNone/>
            </a:pPr>
            <a:r>
              <a:rPr kumimoji="1" lang="ja-JP" altLang="en-US" sz="1800">
                <a:solidFill>
                  <a:schemeClr val="bg1"/>
                </a:solidFill>
                <a:latin typeface="Tahoma" pitchFamily="34" charset="0"/>
                <a:ea typeface="HGP創英角ｺﾞｼｯｸUB" pitchFamily="50" charset="-128"/>
              </a:rPr>
              <a:t>営業</a:t>
            </a:r>
          </a:p>
        </p:txBody>
      </p:sp>
      <p:sp>
        <p:nvSpPr>
          <p:cNvPr id="616452" name="AutoShape 4"/>
          <p:cNvSpPr>
            <a:spLocks noChangeArrowheads="1"/>
          </p:cNvSpPr>
          <p:nvPr/>
        </p:nvSpPr>
        <p:spPr bwMode="auto">
          <a:xfrm>
            <a:off x="7134225" y="4237037"/>
            <a:ext cx="1169988" cy="765175"/>
          </a:xfrm>
          <a:prstGeom prst="roundRect">
            <a:avLst>
              <a:gd name="adj" fmla="val 50000"/>
            </a:avLst>
          </a:prstGeom>
          <a:solidFill>
            <a:srgbClr val="00B0F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buFont typeface="Wingdings" pitchFamily="2" charset="2"/>
              <a:buNone/>
            </a:pPr>
            <a:r>
              <a:rPr kumimoji="1" lang="ja-JP" altLang="en-US" sz="1800">
                <a:solidFill>
                  <a:schemeClr val="bg1"/>
                </a:solidFill>
                <a:latin typeface="Tahoma" pitchFamily="34" charset="0"/>
                <a:ea typeface="HGP創英角ｺﾞｼｯｸUB" pitchFamily="50" charset="-128"/>
              </a:rPr>
              <a:t>普通の</a:t>
            </a:r>
          </a:p>
          <a:p>
            <a:pPr>
              <a:spcBef>
                <a:spcPct val="0"/>
              </a:spcBef>
              <a:buFont typeface="Wingdings" pitchFamily="2" charset="2"/>
              <a:buNone/>
            </a:pPr>
            <a:r>
              <a:rPr kumimoji="1" lang="ja-JP" altLang="en-US" sz="1800">
                <a:solidFill>
                  <a:schemeClr val="bg1"/>
                </a:solidFill>
                <a:latin typeface="Tahoma" pitchFamily="34" charset="0"/>
                <a:ea typeface="HGP創英角ｺﾞｼｯｸUB" pitchFamily="50" charset="-128"/>
              </a:rPr>
              <a:t>営業</a:t>
            </a:r>
          </a:p>
        </p:txBody>
      </p:sp>
      <p:sp>
        <p:nvSpPr>
          <p:cNvPr id="8200" name="Rectangle 8"/>
          <p:cNvSpPr>
            <a:spLocks noGrp="1" noChangeArrowheads="1"/>
          </p:cNvSpPr>
          <p:nvPr>
            <p:ph type="title"/>
          </p:nvPr>
        </p:nvSpPr>
        <p:spPr/>
        <p:txBody>
          <a:bodyPr/>
          <a:lstStyle/>
          <a:p>
            <a:pPr eaLnBrk="1" hangingPunct="1"/>
            <a:r>
              <a:rPr lang="ja-JP" altLang="en-US">
                <a:ea typeface="ＭＳ Ｐゴシック" charset="-128"/>
              </a:rPr>
              <a:t>満足の３段階（２）</a:t>
            </a:r>
          </a:p>
        </p:txBody>
      </p:sp>
      <p:grpSp>
        <p:nvGrpSpPr>
          <p:cNvPr id="5" name="グループ化 4"/>
          <p:cNvGrpSpPr/>
          <p:nvPr/>
        </p:nvGrpSpPr>
        <p:grpSpPr>
          <a:xfrm>
            <a:off x="742950" y="2795587"/>
            <a:ext cx="6526213" cy="1169988"/>
            <a:chOff x="742950" y="2867025"/>
            <a:chExt cx="6526213" cy="1169988"/>
          </a:xfrm>
        </p:grpSpPr>
        <p:sp>
          <p:nvSpPr>
            <p:cNvPr id="616454" name="AutoShape 6"/>
            <p:cNvSpPr>
              <a:spLocks noChangeArrowheads="1"/>
            </p:cNvSpPr>
            <p:nvPr/>
          </p:nvSpPr>
          <p:spPr bwMode="auto">
            <a:xfrm>
              <a:off x="6008688" y="3046413"/>
              <a:ext cx="1260475" cy="811212"/>
            </a:xfrm>
            <a:prstGeom prst="roundRect">
              <a:avLst>
                <a:gd name="adj" fmla="val 50000"/>
              </a:avLst>
            </a:prstGeom>
            <a:solidFill>
              <a:srgbClr val="0000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buFont typeface="Wingdings" pitchFamily="2" charset="2"/>
                <a:buNone/>
              </a:pPr>
              <a:r>
                <a:rPr kumimoji="1" lang="ja-JP" altLang="en-US" sz="1800" dirty="0">
                  <a:solidFill>
                    <a:schemeClr val="bg1"/>
                  </a:solidFill>
                  <a:latin typeface="Tahoma" pitchFamily="34" charset="0"/>
                  <a:ea typeface="HGP創英角ｺﾞｼｯｸUB" pitchFamily="50" charset="-128"/>
                </a:rPr>
                <a:t>素晴らしい</a:t>
              </a:r>
            </a:p>
          </p:txBody>
        </p:sp>
        <p:grpSp>
          <p:nvGrpSpPr>
            <p:cNvPr id="3" name="グループ化 2"/>
            <p:cNvGrpSpPr/>
            <p:nvPr/>
          </p:nvGrpSpPr>
          <p:grpSpPr>
            <a:xfrm>
              <a:off x="742950" y="2867025"/>
              <a:ext cx="5356225" cy="1169988"/>
              <a:chOff x="742950" y="2867025"/>
              <a:chExt cx="5356225" cy="1169988"/>
            </a:xfrm>
          </p:grpSpPr>
          <p:sp>
            <p:nvSpPr>
              <p:cNvPr id="8278" name="AutoShape 14"/>
              <p:cNvSpPr>
                <a:spLocks noChangeArrowheads="1"/>
              </p:cNvSpPr>
              <p:nvPr/>
            </p:nvSpPr>
            <p:spPr bwMode="auto">
              <a:xfrm>
                <a:off x="742950" y="2867025"/>
                <a:ext cx="5356225" cy="1169988"/>
              </a:xfrm>
              <a:prstGeom prst="homePlate">
                <a:avLst>
                  <a:gd name="adj" fmla="val 65173"/>
                </a:avLst>
              </a:prstGeom>
              <a:solidFill>
                <a:srgbClr val="0000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endParaRPr lang="ja-JP" altLang="en-US">
                  <a:solidFill>
                    <a:schemeClr val="bg1"/>
                  </a:solidFill>
                </a:endParaRPr>
              </a:p>
            </p:txBody>
          </p:sp>
          <p:sp>
            <p:nvSpPr>
              <p:cNvPr id="8279" name="Text Box 15"/>
              <p:cNvSpPr txBox="1">
                <a:spLocks noChangeArrowheads="1"/>
              </p:cNvSpPr>
              <p:nvPr/>
            </p:nvSpPr>
            <p:spPr bwMode="auto">
              <a:xfrm>
                <a:off x="787400" y="2876550"/>
                <a:ext cx="1522413" cy="3667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None/>
                </a:pPr>
                <a:r>
                  <a:rPr kumimoji="1" lang="en-US" altLang="ja-JP" sz="1800">
                    <a:solidFill>
                      <a:schemeClr val="bg1"/>
                    </a:solidFill>
                    <a:latin typeface="Tahoma" pitchFamily="34" charset="0"/>
                    <a:ea typeface="HGP創英角ｺﾞｼｯｸUB" pitchFamily="50" charset="-128"/>
                  </a:rPr>
                  <a:t>2.</a:t>
                </a:r>
                <a:r>
                  <a:rPr kumimoji="1" lang="ja-JP" altLang="en-US" sz="1800">
                    <a:solidFill>
                      <a:schemeClr val="bg1"/>
                    </a:solidFill>
                    <a:latin typeface="Tahoma" pitchFamily="34" charset="0"/>
                    <a:ea typeface="HGP創英角ｺﾞｼｯｸUB" pitchFamily="50" charset="-128"/>
                  </a:rPr>
                  <a:t>潜在的期待</a:t>
                </a:r>
              </a:p>
            </p:txBody>
          </p:sp>
          <p:sp>
            <p:nvSpPr>
              <p:cNvPr id="8280" name="Text Box 16"/>
              <p:cNvSpPr txBox="1">
                <a:spLocks noChangeArrowheads="1"/>
              </p:cNvSpPr>
              <p:nvPr/>
            </p:nvSpPr>
            <p:spPr bwMode="auto">
              <a:xfrm>
                <a:off x="833438" y="3182938"/>
                <a:ext cx="4635500" cy="7386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82563" indent="-182563"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Char char="l"/>
                </a:pPr>
                <a:r>
                  <a:rPr kumimoji="1" lang="ja-JP" altLang="en-US" sz="1400">
                    <a:solidFill>
                      <a:schemeClr val="bg1"/>
                    </a:solidFill>
                    <a:latin typeface="Tahoma" pitchFamily="34" charset="0"/>
                    <a:ea typeface="HGP創英角ｺﾞｼｯｸUB" pitchFamily="50" charset="-128"/>
                  </a:rPr>
                  <a:t>すぐ翌日に見積書を持ってきてくれる。</a:t>
                </a:r>
              </a:p>
              <a:p>
                <a:pPr algn="l" eaLnBrk="1" hangingPunct="1">
                  <a:spcBef>
                    <a:spcPct val="0"/>
                  </a:spcBef>
                  <a:buFont typeface="Wingdings" pitchFamily="2" charset="2"/>
                  <a:buChar char="l"/>
                </a:pPr>
                <a:r>
                  <a:rPr kumimoji="1" lang="ja-JP" altLang="en-US" sz="1400">
                    <a:solidFill>
                      <a:schemeClr val="bg1"/>
                    </a:solidFill>
                    <a:latin typeface="Tahoma" pitchFamily="34" charset="0"/>
                    <a:ea typeface="HGP創英角ｺﾞｼｯｸUB" pitchFamily="50" charset="-128"/>
                  </a:rPr>
                  <a:t>通常よりも短納期で納品してくれる。</a:t>
                </a:r>
              </a:p>
              <a:p>
                <a:pPr algn="l" eaLnBrk="1" hangingPunct="1">
                  <a:spcBef>
                    <a:spcPct val="0"/>
                  </a:spcBef>
                  <a:buFont typeface="Wingdings" pitchFamily="2" charset="2"/>
                  <a:buChar char="l"/>
                </a:pPr>
                <a:r>
                  <a:rPr kumimoji="1" lang="ja-JP" altLang="en-US" sz="1400">
                    <a:solidFill>
                      <a:schemeClr val="bg1"/>
                    </a:solidFill>
                    <a:latin typeface="Tahoma" pitchFamily="34" charset="0"/>
                    <a:ea typeface="HGP創英角ｺﾞｼｯｸUB" pitchFamily="50" charset="-128"/>
                  </a:rPr>
                  <a:t>いつもの値引き額よりもさらに値引きしてくれる。</a:t>
                </a:r>
              </a:p>
            </p:txBody>
          </p:sp>
        </p:grpSp>
      </p:grpSp>
      <p:grpSp>
        <p:nvGrpSpPr>
          <p:cNvPr id="4" name="グループ化 3"/>
          <p:cNvGrpSpPr/>
          <p:nvPr/>
        </p:nvGrpSpPr>
        <p:grpSpPr>
          <a:xfrm>
            <a:off x="742950" y="1581150"/>
            <a:ext cx="6526213" cy="1169987"/>
            <a:chOff x="742950" y="1652588"/>
            <a:chExt cx="6526213" cy="1169987"/>
          </a:xfrm>
        </p:grpSpPr>
        <p:sp>
          <p:nvSpPr>
            <p:cNvPr id="616455" name="AutoShape 7"/>
            <p:cNvSpPr>
              <a:spLocks noChangeArrowheads="1"/>
            </p:cNvSpPr>
            <p:nvPr/>
          </p:nvSpPr>
          <p:spPr bwMode="auto">
            <a:xfrm>
              <a:off x="6008688" y="1830388"/>
              <a:ext cx="1260475" cy="811212"/>
            </a:xfrm>
            <a:prstGeom prst="roundRect">
              <a:avLst>
                <a:gd name="adj" fmla="val 50000"/>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buFont typeface="Wingdings" pitchFamily="2" charset="2"/>
                <a:buNone/>
              </a:pPr>
              <a:r>
                <a:rPr kumimoji="1" lang="ja-JP" altLang="en-US" sz="1800">
                  <a:solidFill>
                    <a:schemeClr val="bg1"/>
                  </a:solidFill>
                  <a:latin typeface="Tahoma" pitchFamily="34" charset="0"/>
                  <a:ea typeface="HGP創英角ｺﾞｼｯｸUB" pitchFamily="50" charset="-128"/>
                </a:rPr>
                <a:t>感動する</a:t>
              </a:r>
            </a:p>
          </p:txBody>
        </p:sp>
        <p:sp>
          <p:nvSpPr>
            <p:cNvPr id="8275" name="AutoShape 18"/>
            <p:cNvSpPr>
              <a:spLocks noChangeArrowheads="1"/>
            </p:cNvSpPr>
            <p:nvPr/>
          </p:nvSpPr>
          <p:spPr bwMode="auto">
            <a:xfrm>
              <a:off x="742950" y="1652588"/>
              <a:ext cx="5356225" cy="1169987"/>
            </a:xfrm>
            <a:prstGeom prst="homePlate">
              <a:avLst>
                <a:gd name="adj" fmla="val 65173"/>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endParaRPr lang="ja-JP" altLang="en-US">
                <a:solidFill>
                  <a:schemeClr val="bg1"/>
                </a:solidFill>
              </a:endParaRPr>
            </a:p>
          </p:txBody>
        </p:sp>
        <p:sp>
          <p:nvSpPr>
            <p:cNvPr id="8276" name="Text Box 19"/>
            <p:cNvSpPr txBox="1">
              <a:spLocks noChangeArrowheads="1"/>
            </p:cNvSpPr>
            <p:nvPr/>
          </p:nvSpPr>
          <p:spPr bwMode="auto">
            <a:xfrm>
              <a:off x="787400" y="1662113"/>
              <a:ext cx="1611364"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None/>
              </a:pPr>
              <a:r>
                <a:rPr kumimoji="1" lang="en-US" altLang="ja-JP" sz="1800" dirty="0">
                  <a:solidFill>
                    <a:schemeClr val="bg1"/>
                  </a:solidFill>
                  <a:latin typeface="Tahoma" pitchFamily="34" charset="0"/>
                  <a:ea typeface="HGP創英角ｺﾞｼｯｸUB" pitchFamily="50" charset="-128"/>
                </a:rPr>
                <a:t>3.</a:t>
              </a:r>
              <a:r>
                <a:rPr kumimoji="1" lang="ja-JP" altLang="en-US" sz="1800" dirty="0">
                  <a:solidFill>
                    <a:schemeClr val="bg1"/>
                  </a:solidFill>
                  <a:latin typeface="Tahoma" pitchFamily="34" charset="0"/>
                  <a:ea typeface="HGP創英角ｺﾞｼｯｸUB" pitchFamily="50" charset="-128"/>
                </a:rPr>
                <a:t> 超越的期待</a:t>
              </a:r>
            </a:p>
          </p:txBody>
        </p:sp>
        <p:sp>
          <p:nvSpPr>
            <p:cNvPr id="8277" name="Text Box 20"/>
            <p:cNvSpPr txBox="1">
              <a:spLocks noChangeArrowheads="1"/>
            </p:cNvSpPr>
            <p:nvPr/>
          </p:nvSpPr>
          <p:spPr bwMode="auto">
            <a:xfrm>
              <a:off x="833438" y="1968500"/>
              <a:ext cx="5265738" cy="7386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82563" indent="-182563"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Char char="l"/>
              </a:pPr>
              <a:r>
                <a:rPr kumimoji="1" lang="ja-JP" altLang="en-US" sz="1400" dirty="0">
                  <a:solidFill>
                    <a:schemeClr val="bg1"/>
                  </a:solidFill>
                  <a:latin typeface="Tahoma" pitchFamily="34" charset="0"/>
                  <a:ea typeface="HGP創英角ｺﾞｼｯｸUB" pitchFamily="50" charset="-128"/>
                </a:rPr>
                <a:t>負荷のかかっているＤＢのチューニングを行い負荷を軽減。</a:t>
              </a:r>
            </a:p>
            <a:p>
              <a:pPr algn="l" eaLnBrk="1" hangingPunct="1">
                <a:spcBef>
                  <a:spcPct val="0"/>
                </a:spcBef>
                <a:buFont typeface="Wingdings" pitchFamily="2" charset="2"/>
                <a:buChar char="l"/>
              </a:pPr>
              <a:r>
                <a:rPr kumimoji="1" lang="ja-JP" altLang="en-US" sz="1400" dirty="0">
                  <a:solidFill>
                    <a:schemeClr val="bg1"/>
                  </a:solidFill>
                  <a:latin typeface="Tahoma" pitchFamily="34" charset="0"/>
                  <a:ea typeface="HGP創英角ｺﾞｼｯｸUB" pitchFamily="50" charset="-128"/>
                </a:rPr>
                <a:t>待機サーバーを使い負荷分散とライブマイグレーションで対応。</a:t>
              </a:r>
            </a:p>
            <a:p>
              <a:pPr algn="l" eaLnBrk="1" hangingPunct="1">
                <a:spcBef>
                  <a:spcPct val="0"/>
                </a:spcBef>
                <a:buFont typeface="Wingdings" pitchFamily="2" charset="2"/>
                <a:buChar char="l"/>
              </a:pPr>
              <a:r>
                <a:rPr kumimoji="1" lang="ja-JP" altLang="en-US" sz="1400" dirty="0">
                  <a:solidFill>
                    <a:schemeClr val="bg1"/>
                  </a:solidFill>
                  <a:latin typeface="Tahoma" pitchFamily="34" charset="0"/>
                  <a:ea typeface="HGP創英角ｺﾞｼｯｸUB" pitchFamily="50" charset="-128"/>
                </a:rPr>
                <a:t>クラウドを使い資産とコストの削減と能力増強を同時実現。</a:t>
              </a:r>
            </a:p>
          </p:txBody>
        </p:sp>
      </p:grpSp>
      <p:grpSp>
        <p:nvGrpSpPr>
          <p:cNvPr id="9" name="グループ化 8"/>
          <p:cNvGrpSpPr/>
          <p:nvPr/>
        </p:nvGrpSpPr>
        <p:grpSpPr>
          <a:xfrm>
            <a:off x="742950" y="4011612"/>
            <a:ext cx="6526213" cy="1169988"/>
            <a:chOff x="742950" y="4011612"/>
            <a:chExt cx="6526213" cy="1169988"/>
          </a:xfrm>
        </p:grpSpPr>
        <p:sp>
          <p:nvSpPr>
            <p:cNvPr id="616453" name="AutoShape 5"/>
            <p:cNvSpPr>
              <a:spLocks noChangeArrowheads="1"/>
            </p:cNvSpPr>
            <p:nvPr/>
          </p:nvSpPr>
          <p:spPr bwMode="auto">
            <a:xfrm>
              <a:off x="6008688" y="4191000"/>
              <a:ext cx="1260475" cy="811212"/>
            </a:xfrm>
            <a:prstGeom prst="roundRect">
              <a:avLst>
                <a:gd name="adj" fmla="val 50000"/>
              </a:avLst>
            </a:prstGeom>
            <a:solidFill>
              <a:srgbClr val="00B0F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buFont typeface="Wingdings" pitchFamily="2" charset="2"/>
                <a:buNone/>
              </a:pPr>
              <a:r>
                <a:rPr kumimoji="1" lang="ja-JP" altLang="en-US" sz="1800">
                  <a:solidFill>
                    <a:schemeClr val="bg1"/>
                  </a:solidFill>
                  <a:latin typeface="Tahoma" pitchFamily="34" charset="0"/>
                  <a:ea typeface="HGP創英角ｺﾞｼｯｸUB" pitchFamily="50" charset="-128"/>
                </a:rPr>
                <a:t>当たり前</a:t>
              </a:r>
            </a:p>
          </p:txBody>
        </p:sp>
        <p:sp>
          <p:nvSpPr>
            <p:cNvPr id="8281" name="AutoShape 10"/>
            <p:cNvSpPr>
              <a:spLocks noChangeArrowheads="1"/>
            </p:cNvSpPr>
            <p:nvPr/>
          </p:nvSpPr>
          <p:spPr bwMode="auto">
            <a:xfrm>
              <a:off x="742950" y="4011612"/>
              <a:ext cx="5356225" cy="1169988"/>
            </a:xfrm>
            <a:prstGeom prst="homePlate">
              <a:avLst>
                <a:gd name="adj" fmla="val 65173"/>
              </a:avLst>
            </a:prstGeom>
            <a:solidFill>
              <a:srgbClr val="00B0F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endParaRPr lang="ja-JP" altLang="en-US">
                <a:solidFill>
                  <a:schemeClr val="bg1"/>
                </a:solidFill>
              </a:endParaRPr>
            </a:p>
          </p:txBody>
        </p:sp>
        <p:sp>
          <p:nvSpPr>
            <p:cNvPr id="8282" name="Text Box 11"/>
            <p:cNvSpPr txBox="1">
              <a:spLocks noChangeArrowheads="1"/>
            </p:cNvSpPr>
            <p:nvPr/>
          </p:nvSpPr>
          <p:spPr bwMode="auto">
            <a:xfrm>
              <a:off x="787400" y="4021137"/>
              <a:ext cx="1522413" cy="3667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None/>
              </a:pPr>
              <a:r>
                <a:rPr kumimoji="1" lang="en-US" altLang="ja-JP" sz="1800">
                  <a:solidFill>
                    <a:schemeClr val="bg1"/>
                  </a:solidFill>
                  <a:latin typeface="Tahoma" pitchFamily="34" charset="0"/>
                  <a:ea typeface="HGP創英角ｺﾞｼｯｸUB" pitchFamily="50" charset="-128"/>
                </a:rPr>
                <a:t>1.</a:t>
              </a:r>
              <a:r>
                <a:rPr kumimoji="1" lang="ja-JP" altLang="en-US" sz="1800">
                  <a:solidFill>
                    <a:schemeClr val="bg1"/>
                  </a:solidFill>
                  <a:latin typeface="Tahoma" pitchFamily="34" charset="0"/>
                  <a:ea typeface="HGP創英角ｺﾞｼｯｸUB" pitchFamily="50" charset="-128"/>
                </a:rPr>
                <a:t>基本的期待</a:t>
              </a:r>
            </a:p>
          </p:txBody>
        </p:sp>
        <p:sp>
          <p:nvSpPr>
            <p:cNvPr id="8283" name="Text Box 12"/>
            <p:cNvSpPr txBox="1">
              <a:spLocks noChangeArrowheads="1"/>
            </p:cNvSpPr>
            <p:nvPr/>
          </p:nvSpPr>
          <p:spPr bwMode="auto">
            <a:xfrm>
              <a:off x="787400" y="4362450"/>
              <a:ext cx="4827284" cy="7386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182563" indent="-182563" eaLnBrk="0" hangingPunct="0">
                <a:defRPr sz="1200">
                  <a:solidFill>
                    <a:srgbClr val="0066FF"/>
                  </a:solidFill>
                  <a:latin typeface="Arial" charset="0"/>
                  <a:ea typeface="HG丸ｺﾞｼｯｸM-PRO" pitchFamily="50" charset="-128"/>
                </a:defRPr>
              </a:lvl1pPr>
              <a:lvl2pPr marL="742950" indent="-285750" eaLnBrk="0" hangingPunct="0">
                <a:defRPr sz="1200">
                  <a:solidFill>
                    <a:srgbClr val="0066FF"/>
                  </a:solidFill>
                  <a:latin typeface="Arial" charset="0"/>
                  <a:ea typeface="HG丸ｺﾞｼｯｸM-PRO" pitchFamily="50" charset="-128"/>
                </a:defRPr>
              </a:lvl2pPr>
              <a:lvl3pPr marL="1143000" indent="-228600" eaLnBrk="0" hangingPunct="0">
                <a:defRPr sz="1200">
                  <a:solidFill>
                    <a:srgbClr val="0066FF"/>
                  </a:solidFill>
                  <a:latin typeface="Arial" charset="0"/>
                  <a:ea typeface="HG丸ｺﾞｼｯｸM-PRO" pitchFamily="50" charset="-128"/>
                </a:defRPr>
              </a:lvl3pPr>
              <a:lvl4pPr marL="1600200" indent="-228600" eaLnBrk="0" hangingPunct="0">
                <a:defRPr sz="1200">
                  <a:solidFill>
                    <a:srgbClr val="0066FF"/>
                  </a:solidFill>
                  <a:latin typeface="Arial" charset="0"/>
                  <a:ea typeface="HG丸ｺﾞｼｯｸM-PRO" pitchFamily="50" charset="-128"/>
                </a:defRPr>
              </a:lvl4pPr>
              <a:lvl5pPr marL="2057400" indent="-228600" eaLnBrk="0" hangingPunct="0">
                <a:defRPr sz="1200">
                  <a:solidFill>
                    <a:srgbClr val="0066FF"/>
                  </a:solidFill>
                  <a:latin typeface="Arial" charset="0"/>
                  <a:ea typeface="HG丸ｺﾞｼｯｸM-PRO" pitchFamily="50" charset="-128"/>
                </a:defRPr>
              </a:lvl5pPr>
              <a:lvl6pPr marL="25146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6pPr>
              <a:lvl7pPr marL="29718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7pPr>
              <a:lvl8pPr marL="34290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8pPr>
              <a:lvl9pPr marL="3886200" indent="-228600" algn="ctr" eaLnBrk="0" fontAlgn="base" hangingPunct="0">
                <a:spcBef>
                  <a:spcPct val="20000"/>
                </a:spcBef>
                <a:spcAft>
                  <a:spcPct val="0"/>
                </a:spcAft>
                <a:defRPr sz="1200">
                  <a:solidFill>
                    <a:srgbClr val="0066FF"/>
                  </a:solidFill>
                  <a:latin typeface="Arial" charset="0"/>
                  <a:ea typeface="HG丸ｺﾞｼｯｸM-PRO" pitchFamily="50" charset="-128"/>
                </a:defRPr>
              </a:lvl9pPr>
            </a:lstStyle>
            <a:p>
              <a:pPr algn="l" eaLnBrk="1" hangingPunct="1">
                <a:spcBef>
                  <a:spcPct val="0"/>
                </a:spcBef>
                <a:buFont typeface="Wingdings" pitchFamily="2" charset="2"/>
                <a:buChar char="l"/>
              </a:pPr>
              <a:r>
                <a:rPr kumimoji="1" lang="ja-JP" altLang="en-US" sz="1400">
                  <a:solidFill>
                    <a:schemeClr val="bg1"/>
                  </a:solidFill>
                  <a:latin typeface="Tahoma" pitchFamily="34" charset="0"/>
                  <a:ea typeface="HGP創英角ｺﾞｼｯｸUB" pitchFamily="50" charset="-128"/>
                </a:rPr>
                <a:t>こちらの必要を理解した上で最適な構成を提示してくれる。</a:t>
              </a:r>
            </a:p>
            <a:p>
              <a:pPr algn="l" eaLnBrk="1" hangingPunct="1">
                <a:spcBef>
                  <a:spcPct val="0"/>
                </a:spcBef>
                <a:buFont typeface="Wingdings" pitchFamily="2" charset="2"/>
                <a:buChar char="l"/>
              </a:pPr>
              <a:r>
                <a:rPr kumimoji="1" lang="ja-JP" altLang="en-US" sz="1400">
                  <a:solidFill>
                    <a:schemeClr val="bg1"/>
                  </a:solidFill>
                  <a:latin typeface="Tahoma" pitchFamily="34" charset="0"/>
                  <a:ea typeface="HGP創英角ｺﾞｼｯｸUB" pitchFamily="50" charset="-128"/>
                </a:rPr>
                <a:t>いままでの値引きを考慮した見積もり金額を提示してくれる。</a:t>
              </a:r>
            </a:p>
            <a:p>
              <a:pPr algn="l" eaLnBrk="1" hangingPunct="1">
                <a:spcBef>
                  <a:spcPct val="0"/>
                </a:spcBef>
                <a:buFont typeface="Wingdings" pitchFamily="2" charset="2"/>
                <a:buChar char="l"/>
              </a:pPr>
              <a:r>
                <a:rPr kumimoji="1" lang="ja-JP" altLang="en-US" sz="1400">
                  <a:solidFill>
                    <a:schemeClr val="bg1"/>
                  </a:solidFill>
                  <a:latin typeface="Tahoma" pitchFamily="34" charset="0"/>
                  <a:ea typeface="HGP創英角ｺﾞｼｯｸUB" pitchFamily="50" charset="-128"/>
                </a:rPr>
                <a:t>通常の納期（例えば、２週間以内）に納品してくれる。</a:t>
              </a:r>
            </a:p>
          </p:txBody>
        </p:sp>
      </p:grpSp>
      <p:grpSp>
        <p:nvGrpSpPr>
          <p:cNvPr id="92" name="Group 4"/>
          <p:cNvGrpSpPr>
            <a:grpSpLocks/>
          </p:cNvGrpSpPr>
          <p:nvPr/>
        </p:nvGrpSpPr>
        <p:grpSpPr bwMode="auto">
          <a:xfrm flipH="1">
            <a:off x="7559929" y="5384936"/>
            <a:ext cx="655409" cy="1244464"/>
            <a:chOff x="719" y="1997"/>
            <a:chExt cx="346" cy="748"/>
          </a:xfrm>
        </p:grpSpPr>
        <p:sp>
          <p:nvSpPr>
            <p:cNvPr id="93" name="Freeform 5"/>
            <p:cNvSpPr>
              <a:spLocks/>
            </p:cNvSpPr>
            <p:nvPr/>
          </p:nvSpPr>
          <p:spPr bwMode="auto">
            <a:xfrm>
              <a:off x="889" y="2510"/>
              <a:ext cx="106" cy="85"/>
            </a:xfrm>
            <a:custGeom>
              <a:avLst/>
              <a:gdLst>
                <a:gd name="T0" fmla="*/ 5 w 2118"/>
                <a:gd name="T1" fmla="*/ 85 h 1700"/>
                <a:gd name="T2" fmla="*/ 106 w 2118"/>
                <a:gd name="T3" fmla="*/ 25 h 1700"/>
                <a:gd name="T4" fmla="*/ 106 w 2118"/>
                <a:gd name="T5" fmla="*/ 0 h 1700"/>
                <a:gd name="T6" fmla="*/ 0 w 2118"/>
                <a:gd name="T7" fmla="*/ 63 h 1700"/>
                <a:gd name="T8" fmla="*/ 5 w 2118"/>
                <a:gd name="T9" fmla="*/ 85 h 1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 h="1700">
                  <a:moveTo>
                    <a:pt x="90" y="1700"/>
                  </a:moveTo>
                  <a:lnTo>
                    <a:pt x="2118" y="491"/>
                  </a:lnTo>
                  <a:lnTo>
                    <a:pt x="2113" y="0"/>
                  </a:lnTo>
                  <a:lnTo>
                    <a:pt x="0" y="1259"/>
                  </a:lnTo>
                  <a:lnTo>
                    <a:pt x="90" y="1700"/>
                  </a:lnTo>
                  <a:close/>
                </a:path>
              </a:pathLst>
            </a:custGeom>
            <a:solidFill>
              <a:srgbClr val="3FA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4" name="Freeform 6"/>
            <p:cNvSpPr>
              <a:spLocks/>
            </p:cNvSpPr>
            <p:nvPr/>
          </p:nvSpPr>
          <p:spPr bwMode="auto">
            <a:xfrm>
              <a:off x="780" y="2581"/>
              <a:ext cx="95" cy="81"/>
            </a:xfrm>
            <a:custGeom>
              <a:avLst/>
              <a:gdLst>
                <a:gd name="T0" fmla="*/ 95 w 1888"/>
                <a:gd name="T1" fmla="*/ 0 h 1619"/>
                <a:gd name="T2" fmla="*/ 0 w 1888"/>
                <a:gd name="T3" fmla="*/ 56 h 1619"/>
                <a:gd name="T4" fmla="*/ 0 w 1888"/>
                <a:gd name="T5" fmla="*/ 81 h 1619"/>
                <a:gd name="T6" fmla="*/ 91 w 1888"/>
                <a:gd name="T7" fmla="*/ 27 h 1619"/>
                <a:gd name="T8" fmla="*/ 95 w 1888"/>
                <a:gd name="T9" fmla="*/ 0 h 1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8" h="1619">
                  <a:moveTo>
                    <a:pt x="1888" y="0"/>
                  </a:moveTo>
                  <a:lnTo>
                    <a:pt x="0" y="1126"/>
                  </a:lnTo>
                  <a:lnTo>
                    <a:pt x="0" y="1619"/>
                  </a:lnTo>
                  <a:lnTo>
                    <a:pt x="1800" y="546"/>
                  </a:lnTo>
                  <a:lnTo>
                    <a:pt x="1888" y="0"/>
                  </a:lnTo>
                  <a:close/>
                </a:path>
              </a:pathLst>
            </a:custGeom>
            <a:solidFill>
              <a:srgbClr val="3FA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5" name="Freeform 7"/>
            <p:cNvSpPr>
              <a:spLocks/>
            </p:cNvSpPr>
            <p:nvPr/>
          </p:nvSpPr>
          <p:spPr bwMode="auto">
            <a:xfrm>
              <a:off x="727" y="2663"/>
              <a:ext cx="135" cy="82"/>
            </a:xfrm>
            <a:custGeom>
              <a:avLst/>
              <a:gdLst>
                <a:gd name="T0" fmla="*/ 135 w 2698"/>
                <a:gd name="T1" fmla="*/ 0 h 1636"/>
                <a:gd name="T2" fmla="*/ 4 w 2698"/>
                <a:gd name="T3" fmla="*/ 78 h 1636"/>
                <a:gd name="T4" fmla="*/ 0 w 2698"/>
                <a:gd name="T5" fmla="*/ 82 h 1636"/>
                <a:gd name="T6" fmla="*/ 39 w 2698"/>
                <a:gd name="T7" fmla="*/ 82 h 1636"/>
                <a:gd name="T8" fmla="*/ 131 w 2698"/>
                <a:gd name="T9" fmla="*/ 27 h 1636"/>
                <a:gd name="T10" fmla="*/ 135 w 2698"/>
                <a:gd name="T11" fmla="*/ 0 h 16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8" h="1636">
                  <a:moveTo>
                    <a:pt x="2698" y="0"/>
                  </a:moveTo>
                  <a:lnTo>
                    <a:pt x="79" y="1561"/>
                  </a:lnTo>
                  <a:lnTo>
                    <a:pt x="0" y="1636"/>
                  </a:lnTo>
                  <a:lnTo>
                    <a:pt x="781" y="1636"/>
                  </a:lnTo>
                  <a:lnTo>
                    <a:pt x="2611" y="546"/>
                  </a:lnTo>
                  <a:lnTo>
                    <a:pt x="2698" y="0"/>
                  </a:lnTo>
                  <a:close/>
                </a:path>
              </a:pathLst>
            </a:custGeom>
            <a:solidFill>
              <a:srgbClr val="2C9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6" name="Freeform 8"/>
            <p:cNvSpPr>
              <a:spLocks/>
            </p:cNvSpPr>
            <p:nvPr/>
          </p:nvSpPr>
          <p:spPr bwMode="auto">
            <a:xfrm>
              <a:off x="902" y="2584"/>
              <a:ext cx="93" cy="77"/>
            </a:xfrm>
            <a:custGeom>
              <a:avLst/>
              <a:gdLst>
                <a:gd name="T0" fmla="*/ 4 w 1850"/>
                <a:gd name="T1" fmla="*/ 77 h 1542"/>
                <a:gd name="T2" fmla="*/ 93 w 1850"/>
                <a:gd name="T3" fmla="*/ 25 h 1542"/>
                <a:gd name="T4" fmla="*/ 93 w 1850"/>
                <a:gd name="T5" fmla="*/ 0 h 1542"/>
                <a:gd name="T6" fmla="*/ 0 w 1850"/>
                <a:gd name="T7" fmla="*/ 55 h 1542"/>
                <a:gd name="T8" fmla="*/ 4 w 1850"/>
                <a:gd name="T9" fmla="*/ 77 h 1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0" h="1542">
                  <a:moveTo>
                    <a:pt x="89" y="1542"/>
                  </a:moveTo>
                  <a:lnTo>
                    <a:pt x="1850" y="492"/>
                  </a:lnTo>
                  <a:lnTo>
                    <a:pt x="1850" y="0"/>
                  </a:lnTo>
                  <a:lnTo>
                    <a:pt x="0" y="1102"/>
                  </a:lnTo>
                  <a:lnTo>
                    <a:pt x="89" y="1542"/>
                  </a:lnTo>
                  <a:close/>
                </a:path>
              </a:pathLst>
            </a:custGeom>
            <a:solidFill>
              <a:srgbClr val="2C9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7" name="Freeform 9"/>
            <p:cNvSpPr>
              <a:spLocks/>
            </p:cNvSpPr>
            <p:nvPr/>
          </p:nvSpPr>
          <p:spPr bwMode="auto">
            <a:xfrm>
              <a:off x="780" y="2609"/>
              <a:ext cx="90" cy="78"/>
            </a:xfrm>
            <a:custGeom>
              <a:avLst/>
              <a:gdLst>
                <a:gd name="T0" fmla="*/ 90 w 1800"/>
                <a:gd name="T1" fmla="*/ 0 h 1567"/>
                <a:gd name="T2" fmla="*/ 0 w 1800"/>
                <a:gd name="T3" fmla="*/ 53 h 1567"/>
                <a:gd name="T4" fmla="*/ 0 w 1800"/>
                <a:gd name="T5" fmla="*/ 78 h 1567"/>
                <a:gd name="T6" fmla="*/ 86 w 1800"/>
                <a:gd name="T7" fmla="*/ 27 h 1567"/>
                <a:gd name="T8" fmla="*/ 90 w 1800"/>
                <a:gd name="T9" fmla="*/ 0 h 1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0" h="1567">
                  <a:moveTo>
                    <a:pt x="1800" y="0"/>
                  </a:moveTo>
                  <a:lnTo>
                    <a:pt x="0" y="1073"/>
                  </a:lnTo>
                  <a:lnTo>
                    <a:pt x="0" y="1567"/>
                  </a:lnTo>
                  <a:lnTo>
                    <a:pt x="1713" y="546"/>
                  </a:lnTo>
                  <a:lnTo>
                    <a:pt x="1800" y="0"/>
                  </a:lnTo>
                  <a:close/>
                </a:path>
              </a:pathLst>
            </a:custGeom>
            <a:solidFill>
              <a:srgbClr val="39A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8" name="Freeform 10"/>
            <p:cNvSpPr>
              <a:spLocks/>
            </p:cNvSpPr>
            <p:nvPr/>
          </p:nvSpPr>
          <p:spPr bwMode="auto">
            <a:xfrm>
              <a:off x="893" y="2534"/>
              <a:ext cx="102" cy="83"/>
            </a:xfrm>
            <a:custGeom>
              <a:avLst/>
              <a:gdLst>
                <a:gd name="T0" fmla="*/ 4 w 2028"/>
                <a:gd name="T1" fmla="*/ 83 h 1649"/>
                <a:gd name="T2" fmla="*/ 102 w 2028"/>
                <a:gd name="T3" fmla="*/ 25 h 1649"/>
                <a:gd name="T4" fmla="*/ 102 w 2028"/>
                <a:gd name="T5" fmla="*/ 0 h 1649"/>
                <a:gd name="T6" fmla="*/ 102 w 2028"/>
                <a:gd name="T7" fmla="*/ 0 h 1649"/>
                <a:gd name="T8" fmla="*/ 0 w 2028"/>
                <a:gd name="T9" fmla="*/ 61 h 1649"/>
                <a:gd name="T10" fmla="*/ 4 w 2028"/>
                <a:gd name="T11" fmla="*/ 83 h 16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8" h="1649">
                  <a:moveTo>
                    <a:pt x="89" y="1649"/>
                  </a:moveTo>
                  <a:lnTo>
                    <a:pt x="2028" y="493"/>
                  </a:lnTo>
                  <a:lnTo>
                    <a:pt x="2028" y="6"/>
                  </a:lnTo>
                  <a:lnTo>
                    <a:pt x="2028" y="0"/>
                  </a:lnTo>
                  <a:lnTo>
                    <a:pt x="0" y="1209"/>
                  </a:lnTo>
                  <a:lnTo>
                    <a:pt x="89" y="1649"/>
                  </a:lnTo>
                  <a:close/>
                </a:path>
              </a:pathLst>
            </a:custGeom>
            <a:solidFill>
              <a:srgbClr val="39A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9" name="Freeform 11"/>
            <p:cNvSpPr>
              <a:spLocks/>
            </p:cNvSpPr>
            <p:nvPr/>
          </p:nvSpPr>
          <p:spPr bwMode="auto">
            <a:xfrm>
              <a:off x="898" y="2559"/>
              <a:ext cx="97" cy="80"/>
            </a:xfrm>
            <a:custGeom>
              <a:avLst/>
              <a:gdLst>
                <a:gd name="T0" fmla="*/ 4 w 1939"/>
                <a:gd name="T1" fmla="*/ 80 h 1596"/>
                <a:gd name="T2" fmla="*/ 97 w 1939"/>
                <a:gd name="T3" fmla="*/ 25 h 1596"/>
                <a:gd name="T4" fmla="*/ 97 w 1939"/>
                <a:gd name="T5" fmla="*/ 0 h 1596"/>
                <a:gd name="T6" fmla="*/ 0 w 1939"/>
                <a:gd name="T7" fmla="*/ 58 h 1596"/>
                <a:gd name="T8" fmla="*/ 4 w 1939"/>
                <a:gd name="T9" fmla="*/ 80 h 1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9" h="1596">
                  <a:moveTo>
                    <a:pt x="89" y="1596"/>
                  </a:moveTo>
                  <a:lnTo>
                    <a:pt x="1939" y="494"/>
                  </a:lnTo>
                  <a:lnTo>
                    <a:pt x="1939" y="0"/>
                  </a:lnTo>
                  <a:lnTo>
                    <a:pt x="0" y="1156"/>
                  </a:lnTo>
                  <a:lnTo>
                    <a:pt x="89" y="1596"/>
                  </a:lnTo>
                  <a:close/>
                </a:path>
              </a:pathLst>
            </a:custGeom>
            <a:solidFill>
              <a:srgbClr val="32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0" name="Freeform 12"/>
            <p:cNvSpPr>
              <a:spLocks/>
            </p:cNvSpPr>
            <p:nvPr/>
          </p:nvSpPr>
          <p:spPr bwMode="auto">
            <a:xfrm>
              <a:off x="731" y="2636"/>
              <a:ext cx="135" cy="105"/>
            </a:xfrm>
            <a:custGeom>
              <a:avLst/>
              <a:gdLst>
                <a:gd name="T0" fmla="*/ 135 w 2707"/>
                <a:gd name="T1" fmla="*/ 0 h 2106"/>
                <a:gd name="T2" fmla="*/ 50 w 2707"/>
                <a:gd name="T3" fmla="*/ 51 h 2106"/>
                <a:gd name="T4" fmla="*/ 50 w 2707"/>
                <a:gd name="T5" fmla="*/ 58 h 2106"/>
                <a:gd name="T6" fmla="*/ 0 w 2707"/>
                <a:gd name="T7" fmla="*/ 105 h 2106"/>
                <a:gd name="T8" fmla="*/ 131 w 2707"/>
                <a:gd name="T9" fmla="*/ 27 h 2106"/>
                <a:gd name="T10" fmla="*/ 135 w 2707"/>
                <a:gd name="T11" fmla="*/ 0 h 2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7" h="2106">
                  <a:moveTo>
                    <a:pt x="2707" y="0"/>
                  </a:moveTo>
                  <a:lnTo>
                    <a:pt x="994" y="1021"/>
                  </a:lnTo>
                  <a:lnTo>
                    <a:pt x="994" y="1166"/>
                  </a:lnTo>
                  <a:lnTo>
                    <a:pt x="0" y="2106"/>
                  </a:lnTo>
                  <a:lnTo>
                    <a:pt x="2619" y="545"/>
                  </a:lnTo>
                  <a:lnTo>
                    <a:pt x="2707" y="0"/>
                  </a:lnTo>
                  <a:close/>
                </a:path>
              </a:pathLst>
            </a:custGeom>
            <a:solidFill>
              <a:srgbClr val="32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1" name="Freeform 13"/>
            <p:cNvSpPr>
              <a:spLocks/>
            </p:cNvSpPr>
            <p:nvPr/>
          </p:nvSpPr>
          <p:spPr bwMode="auto">
            <a:xfrm>
              <a:off x="780" y="2554"/>
              <a:ext cx="99" cy="84"/>
            </a:xfrm>
            <a:custGeom>
              <a:avLst/>
              <a:gdLst>
                <a:gd name="T0" fmla="*/ 99 w 1976"/>
                <a:gd name="T1" fmla="*/ 0 h 1671"/>
                <a:gd name="T2" fmla="*/ 0 w 1976"/>
                <a:gd name="T3" fmla="*/ 59 h 1671"/>
                <a:gd name="T4" fmla="*/ 0 w 1976"/>
                <a:gd name="T5" fmla="*/ 84 h 1671"/>
                <a:gd name="T6" fmla="*/ 95 w 1976"/>
                <a:gd name="T7" fmla="*/ 27 h 1671"/>
                <a:gd name="T8" fmla="*/ 99 w 1976"/>
                <a:gd name="T9" fmla="*/ 0 h 1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6" h="1671">
                  <a:moveTo>
                    <a:pt x="1976" y="0"/>
                  </a:moveTo>
                  <a:lnTo>
                    <a:pt x="0" y="1178"/>
                  </a:lnTo>
                  <a:lnTo>
                    <a:pt x="0" y="1671"/>
                  </a:lnTo>
                  <a:lnTo>
                    <a:pt x="1888" y="545"/>
                  </a:lnTo>
                  <a:lnTo>
                    <a:pt x="1976" y="0"/>
                  </a:lnTo>
                  <a:close/>
                </a:path>
              </a:pathLst>
            </a:custGeom>
            <a:solidFill>
              <a:srgbClr val="46A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2" name="Freeform 14"/>
            <p:cNvSpPr>
              <a:spLocks/>
            </p:cNvSpPr>
            <p:nvPr/>
          </p:nvSpPr>
          <p:spPr bwMode="auto">
            <a:xfrm>
              <a:off x="885" y="2485"/>
              <a:ext cx="110" cy="88"/>
            </a:xfrm>
            <a:custGeom>
              <a:avLst/>
              <a:gdLst>
                <a:gd name="T0" fmla="*/ 4 w 2202"/>
                <a:gd name="T1" fmla="*/ 88 h 1749"/>
                <a:gd name="T2" fmla="*/ 110 w 2202"/>
                <a:gd name="T3" fmla="*/ 25 h 1749"/>
                <a:gd name="T4" fmla="*/ 110 w 2202"/>
                <a:gd name="T5" fmla="*/ 0 h 1749"/>
                <a:gd name="T6" fmla="*/ 0 w 2202"/>
                <a:gd name="T7" fmla="*/ 66 h 1749"/>
                <a:gd name="T8" fmla="*/ 4 w 2202"/>
                <a:gd name="T9" fmla="*/ 88 h 17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 h="1749">
                  <a:moveTo>
                    <a:pt x="89" y="1749"/>
                  </a:moveTo>
                  <a:lnTo>
                    <a:pt x="2202" y="490"/>
                  </a:lnTo>
                  <a:lnTo>
                    <a:pt x="2197" y="0"/>
                  </a:lnTo>
                  <a:lnTo>
                    <a:pt x="0" y="1309"/>
                  </a:lnTo>
                  <a:lnTo>
                    <a:pt x="89" y="1749"/>
                  </a:lnTo>
                  <a:close/>
                </a:path>
              </a:pathLst>
            </a:custGeom>
            <a:solidFill>
              <a:srgbClr val="46A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3" name="Freeform 15"/>
            <p:cNvSpPr>
              <a:spLocks/>
            </p:cNvSpPr>
            <p:nvPr/>
          </p:nvSpPr>
          <p:spPr bwMode="auto">
            <a:xfrm>
              <a:off x="780" y="2461"/>
              <a:ext cx="214" cy="152"/>
            </a:xfrm>
            <a:custGeom>
              <a:avLst/>
              <a:gdLst>
                <a:gd name="T0" fmla="*/ 101 w 4279"/>
                <a:gd name="T1" fmla="*/ 77 h 3042"/>
                <a:gd name="T2" fmla="*/ 104 w 4279"/>
                <a:gd name="T3" fmla="*/ 90 h 3042"/>
                <a:gd name="T4" fmla="*/ 214 w 4279"/>
                <a:gd name="T5" fmla="*/ 25 h 3042"/>
                <a:gd name="T6" fmla="*/ 214 w 4279"/>
                <a:gd name="T7" fmla="*/ 0 h 3042"/>
                <a:gd name="T8" fmla="*/ 0 w 4279"/>
                <a:gd name="T9" fmla="*/ 127 h 3042"/>
                <a:gd name="T10" fmla="*/ 0 w 4279"/>
                <a:gd name="T11" fmla="*/ 152 h 3042"/>
                <a:gd name="T12" fmla="*/ 99 w 4279"/>
                <a:gd name="T13" fmla="*/ 93 h 3042"/>
                <a:gd name="T14" fmla="*/ 101 w 4279"/>
                <a:gd name="T15" fmla="*/ 77 h 30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79" h="3042">
                  <a:moveTo>
                    <a:pt x="2029" y="1536"/>
                  </a:moveTo>
                  <a:lnTo>
                    <a:pt x="2082" y="1800"/>
                  </a:lnTo>
                  <a:lnTo>
                    <a:pt x="4279" y="491"/>
                  </a:lnTo>
                  <a:lnTo>
                    <a:pt x="4275" y="0"/>
                  </a:lnTo>
                  <a:lnTo>
                    <a:pt x="0" y="2549"/>
                  </a:lnTo>
                  <a:lnTo>
                    <a:pt x="0" y="3042"/>
                  </a:lnTo>
                  <a:lnTo>
                    <a:pt x="1976" y="1864"/>
                  </a:lnTo>
                  <a:lnTo>
                    <a:pt x="2029" y="1536"/>
                  </a:lnTo>
                  <a:close/>
                </a:path>
              </a:pathLst>
            </a:custGeom>
            <a:solidFill>
              <a:srgbClr val="4CA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4" name="Freeform 16"/>
            <p:cNvSpPr>
              <a:spLocks/>
            </p:cNvSpPr>
            <p:nvPr/>
          </p:nvSpPr>
          <p:spPr bwMode="auto">
            <a:xfrm>
              <a:off x="1014" y="2735"/>
              <a:ext cx="26" cy="10"/>
            </a:xfrm>
            <a:custGeom>
              <a:avLst/>
              <a:gdLst>
                <a:gd name="T0" fmla="*/ 26 w 514"/>
                <a:gd name="T1" fmla="*/ 10 h 194"/>
                <a:gd name="T2" fmla="*/ 16 w 514"/>
                <a:gd name="T3" fmla="*/ 0 h 194"/>
                <a:gd name="T4" fmla="*/ 0 w 514"/>
                <a:gd name="T5" fmla="*/ 10 h 194"/>
                <a:gd name="T6" fmla="*/ 26 w 514"/>
                <a:gd name="T7" fmla="*/ 1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194">
                  <a:moveTo>
                    <a:pt x="514" y="194"/>
                  </a:moveTo>
                  <a:lnTo>
                    <a:pt x="326" y="0"/>
                  </a:lnTo>
                  <a:lnTo>
                    <a:pt x="0" y="194"/>
                  </a:lnTo>
                  <a:lnTo>
                    <a:pt x="514" y="194"/>
                  </a:lnTo>
                  <a:close/>
                </a:path>
              </a:pathLst>
            </a:custGeom>
            <a:solidFill>
              <a:srgbClr val="007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5" name="Freeform 17"/>
            <p:cNvSpPr>
              <a:spLocks/>
            </p:cNvSpPr>
            <p:nvPr/>
          </p:nvSpPr>
          <p:spPr bwMode="auto">
            <a:xfrm>
              <a:off x="973" y="2720"/>
              <a:ext cx="57" cy="25"/>
            </a:xfrm>
            <a:custGeom>
              <a:avLst/>
              <a:gdLst>
                <a:gd name="T0" fmla="*/ 0 w 1153"/>
                <a:gd name="T1" fmla="*/ 25 h 507"/>
                <a:gd name="T2" fmla="*/ 41 w 1153"/>
                <a:gd name="T3" fmla="*/ 25 h 507"/>
                <a:gd name="T4" fmla="*/ 57 w 1153"/>
                <a:gd name="T5" fmla="*/ 15 h 507"/>
                <a:gd name="T6" fmla="*/ 42 w 1153"/>
                <a:gd name="T7" fmla="*/ 0 h 507"/>
                <a:gd name="T8" fmla="*/ 0 w 1153"/>
                <a:gd name="T9" fmla="*/ 25 h 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 h="507">
                  <a:moveTo>
                    <a:pt x="0" y="507"/>
                  </a:moveTo>
                  <a:lnTo>
                    <a:pt x="827" y="507"/>
                  </a:lnTo>
                  <a:lnTo>
                    <a:pt x="1153" y="313"/>
                  </a:lnTo>
                  <a:lnTo>
                    <a:pt x="850" y="0"/>
                  </a:lnTo>
                  <a:lnTo>
                    <a:pt x="0" y="507"/>
                  </a:lnTo>
                  <a:close/>
                </a:path>
              </a:pathLst>
            </a:custGeom>
            <a:solidFill>
              <a:srgbClr val="0683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6" name="Freeform 18"/>
            <p:cNvSpPr>
              <a:spLocks/>
            </p:cNvSpPr>
            <p:nvPr/>
          </p:nvSpPr>
          <p:spPr bwMode="auto">
            <a:xfrm>
              <a:off x="931" y="2704"/>
              <a:ext cx="84" cy="41"/>
            </a:xfrm>
            <a:custGeom>
              <a:avLst/>
              <a:gdLst>
                <a:gd name="T0" fmla="*/ 69 w 1679"/>
                <a:gd name="T1" fmla="*/ 0 h 820"/>
                <a:gd name="T2" fmla="*/ 0 w 1679"/>
                <a:gd name="T3" fmla="*/ 41 h 820"/>
                <a:gd name="T4" fmla="*/ 41 w 1679"/>
                <a:gd name="T5" fmla="*/ 41 h 820"/>
                <a:gd name="T6" fmla="*/ 84 w 1679"/>
                <a:gd name="T7" fmla="*/ 16 h 820"/>
                <a:gd name="T8" fmla="*/ 69 w 1679"/>
                <a:gd name="T9" fmla="*/ 0 h 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 h="820">
                  <a:moveTo>
                    <a:pt x="1376" y="0"/>
                  </a:moveTo>
                  <a:lnTo>
                    <a:pt x="0" y="820"/>
                  </a:lnTo>
                  <a:lnTo>
                    <a:pt x="829" y="820"/>
                  </a:lnTo>
                  <a:lnTo>
                    <a:pt x="1679" y="313"/>
                  </a:lnTo>
                  <a:lnTo>
                    <a:pt x="1376" y="0"/>
                  </a:lnTo>
                  <a:close/>
                </a:path>
              </a:pathLst>
            </a:custGeom>
            <a:solidFill>
              <a:srgbClr val="0C8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7" name="Freeform 19"/>
            <p:cNvSpPr>
              <a:spLocks/>
            </p:cNvSpPr>
            <p:nvPr/>
          </p:nvSpPr>
          <p:spPr bwMode="auto">
            <a:xfrm>
              <a:off x="780" y="2436"/>
              <a:ext cx="214" cy="152"/>
            </a:xfrm>
            <a:custGeom>
              <a:avLst/>
              <a:gdLst>
                <a:gd name="T0" fmla="*/ 214 w 4275"/>
                <a:gd name="T1" fmla="*/ 0 h 3039"/>
                <a:gd name="T2" fmla="*/ 0 w 4275"/>
                <a:gd name="T3" fmla="*/ 127 h 3039"/>
                <a:gd name="T4" fmla="*/ 0 w 4275"/>
                <a:gd name="T5" fmla="*/ 152 h 3039"/>
                <a:gd name="T6" fmla="*/ 214 w 4275"/>
                <a:gd name="T7" fmla="*/ 25 h 3039"/>
                <a:gd name="T8" fmla="*/ 214 w 4275"/>
                <a:gd name="T9" fmla="*/ 0 h 30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5" h="3039">
                  <a:moveTo>
                    <a:pt x="4269" y="0"/>
                  </a:moveTo>
                  <a:lnTo>
                    <a:pt x="0" y="2545"/>
                  </a:lnTo>
                  <a:lnTo>
                    <a:pt x="0" y="3039"/>
                  </a:lnTo>
                  <a:lnTo>
                    <a:pt x="4275" y="490"/>
                  </a:lnTo>
                  <a:lnTo>
                    <a:pt x="4269" y="0"/>
                  </a:lnTo>
                  <a:close/>
                </a:path>
              </a:pathLst>
            </a:custGeom>
            <a:solidFill>
              <a:srgbClr val="52B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8" name="Freeform 20"/>
            <p:cNvSpPr>
              <a:spLocks/>
            </p:cNvSpPr>
            <p:nvPr/>
          </p:nvSpPr>
          <p:spPr bwMode="auto">
            <a:xfrm>
              <a:off x="766" y="2691"/>
              <a:ext cx="91" cy="54"/>
            </a:xfrm>
            <a:custGeom>
              <a:avLst/>
              <a:gdLst>
                <a:gd name="T0" fmla="*/ 0 w 1830"/>
                <a:gd name="T1" fmla="*/ 54 h 1090"/>
                <a:gd name="T2" fmla="*/ 41 w 1830"/>
                <a:gd name="T3" fmla="*/ 54 h 1090"/>
                <a:gd name="T4" fmla="*/ 87 w 1830"/>
                <a:gd name="T5" fmla="*/ 27 h 1090"/>
                <a:gd name="T6" fmla="*/ 91 w 1830"/>
                <a:gd name="T7" fmla="*/ 0 h 1090"/>
                <a:gd name="T8" fmla="*/ 0 w 1830"/>
                <a:gd name="T9" fmla="*/ 54 h 10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0" h="1090">
                  <a:moveTo>
                    <a:pt x="0" y="1090"/>
                  </a:moveTo>
                  <a:lnTo>
                    <a:pt x="828" y="1090"/>
                  </a:lnTo>
                  <a:lnTo>
                    <a:pt x="1741" y="545"/>
                  </a:lnTo>
                  <a:lnTo>
                    <a:pt x="1830" y="0"/>
                  </a:lnTo>
                  <a:lnTo>
                    <a:pt x="0" y="1090"/>
                  </a:lnTo>
                  <a:close/>
                </a:path>
              </a:pathLst>
            </a:custGeom>
            <a:solidFill>
              <a:srgbClr val="269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09" name="Freeform 21"/>
            <p:cNvSpPr>
              <a:spLocks/>
            </p:cNvSpPr>
            <p:nvPr/>
          </p:nvSpPr>
          <p:spPr bwMode="auto">
            <a:xfrm>
              <a:off x="907" y="2608"/>
              <a:ext cx="88" cy="75"/>
            </a:xfrm>
            <a:custGeom>
              <a:avLst/>
              <a:gdLst>
                <a:gd name="T0" fmla="*/ 88 w 1761"/>
                <a:gd name="T1" fmla="*/ 0 h 1490"/>
                <a:gd name="T2" fmla="*/ 0 w 1761"/>
                <a:gd name="T3" fmla="*/ 53 h 1490"/>
                <a:gd name="T4" fmla="*/ 4 w 1761"/>
                <a:gd name="T5" fmla="*/ 75 h 1490"/>
                <a:gd name="T6" fmla="*/ 88 w 1761"/>
                <a:gd name="T7" fmla="*/ 25 h 1490"/>
                <a:gd name="T8" fmla="*/ 88 w 1761"/>
                <a:gd name="T9" fmla="*/ 0 h 1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1" h="1490">
                  <a:moveTo>
                    <a:pt x="1761" y="0"/>
                  </a:moveTo>
                  <a:lnTo>
                    <a:pt x="0" y="1050"/>
                  </a:lnTo>
                  <a:lnTo>
                    <a:pt x="90" y="1490"/>
                  </a:lnTo>
                  <a:lnTo>
                    <a:pt x="1761" y="493"/>
                  </a:lnTo>
                  <a:lnTo>
                    <a:pt x="1761" y="0"/>
                  </a:lnTo>
                  <a:close/>
                </a:path>
              </a:pathLst>
            </a:custGeom>
            <a:solidFill>
              <a:srgbClr val="269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0" name="Freeform 22"/>
            <p:cNvSpPr>
              <a:spLocks/>
            </p:cNvSpPr>
            <p:nvPr/>
          </p:nvSpPr>
          <p:spPr bwMode="auto">
            <a:xfrm>
              <a:off x="911" y="2633"/>
              <a:ext cx="84" cy="72"/>
            </a:xfrm>
            <a:custGeom>
              <a:avLst/>
              <a:gdLst>
                <a:gd name="T0" fmla="*/ 84 w 1671"/>
                <a:gd name="T1" fmla="*/ 0 h 1437"/>
                <a:gd name="T2" fmla="*/ 0 w 1671"/>
                <a:gd name="T3" fmla="*/ 50 h 1437"/>
                <a:gd name="T4" fmla="*/ 4 w 1671"/>
                <a:gd name="T5" fmla="*/ 72 h 1437"/>
                <a:gd name="T6" fmla="*/ 84 w 1671"/>
                <a:gd name="T7" fmla="*/ 25 h 1437"/>
                <a:gd name="T8" fmla="*/ 84 w 1671"/>
                <a:gd name="T9" fmla="*/ 0 h 1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1" h="1437">
                  <a:moveTo>
                    <a:pt x="1671" y="0"/>
                  </a:moveTo>
                  <a:lnTo>
                    <a:pt x="0" y="997"/>
                  </a:lnTo>
                  <a:lnTo>
                    <a:pt x="89" y="1437"/>
                  </a:lnTo>
                  <a:lnTo>
                    <a:pt x="1671" y="494"/>
                  </a:lnTo>
                  <a:lnTo>
                    <a:pt x="1671" y="0"/>
                  </a:lnTo>
                  <a:close/>
                </a:path>
              </a:pathLst>
            </a:custGeom>
            <a:solidFill>
              <a:srgbClr val="1F9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1" name="Freeform 23"/>
            <p:cNvSpPr>
              <a:spLocks/>
            </p:cNvSpPr>
            <p:nvPr/>
          </p:nvSpPr>
          <p:spPr bwMode="auto">
            <a:xfrm>
              <a:off x="807" y="2718"/>
              <a:ext cx="46" cy="27"/>
            </a:xfrm>
            <a:custGeom>
              <a:avLst/>
              <a:gdLst>
                <a:gd name="T0" fmla="*/ 42 w 913"/>
                <a:gd name="T1" fmla="*/ 27 h 545"/>
                <a:gd name="T2" fmla="*/ 46 w 913"/>
                <a:gd name="T3" fmla="*/ 0 h 545"/>
                <a:gd name="T4" fmla="*/ 0 w 913"/>
                <a:gd name="T5" fmla="*/ 27 h 545"/>
                <a:gd name="T6" fmla="*/ 42 w 913"/>
                <a:gd name="T7" fmla="*/ 27 h 5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545">
                  <a:moveTo>
                    <a:pt x="826" y="545"/>
                  </a:moveTo>
                  <a:lnTo>
                    <a:pt x="913" y="0"/>
                  </a:lnTo>
                  <a:lnTo>
                    <a:pt x="0" y="545"/>
                  </a:lnTo>
                  <a:lnTo>
                    <a:pt x="826" y="545"/>
                  </a:lnTo>
                  <a:close/>
                </a:path>
              </a:pathLst>
            </a:custGeom>
            <a:solidFill>
              <a:srgbClr val="1F9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2" name="Freeform 24"/>
            <p:cNvSpPr>
              <a:spLocks/>
            </p:cNvSpPr>
            <p:nvPr/>
          </p:nvSpPr>
          <p:spPr bwMode="auto">
            <a:xfrm>
              <a:off x="920" y="2682"/>
              <a:ext cx="80" cy="63"/>
            </a:xfrm>
            <a:custGeom>
              <a:avLst/>
              <a:gdLst>
                <a:gd name="T0" fmla="*/ 75 w 1598"/>
                <a:gd name="T1" fmla="*/ 16 h 1251"/>
                <a:gd name="T2" fmla="*/ 75 w 1598"/>
                <a:gd name="T3" fmla="*/ 0 h 1251"/>
                <a:gd name="T4" fmla="*/ 0 w 1598"/>
                <a:gd name="T5" fmla="*/ 45 h 1251"/>
                <a:gd name="T6" fmla="*/ 4 w 1598"/>
                <a:gd name="T7" fmla="*/ 63 h 1251"/>
                <a:gd name="T8" fmla="*/ 11 w 1598"/>
                <a:gd name="T9" fmla="*/ 63 h 1251"/>
                <a:gd name="T10" fmla="*/ 80 w 1598"/>
                <a:gd name="T11" fmla="*/ 22 h 1251"/>
                <a:gd name="T12" fmla="*/ 75 w 1598"/>
                <a:gd name="T13" fmla="*/ 16 h 1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8" h="1251">
                  <a:moveTo>
                    <a:pt x="1493" y="323"/>
                  </a:moveTo>
                  <a:lnTo>
                    <a:pt x="1493" y="0"/>
                  </a:lnTo>
                  <a:lnTo>
                    <a:pt x="0" y="891"/>
                  </a:lnTo>
                  <a:lnTo>
                    <a:pt x="73" y="1251"/>
                  </a:lnTo>
                  <a:lnTo>
                    <a:pt x="222" y="1251"/>
                  </a:lnTo>
                  <a:lnTo>
                    <a:pt x="1598" y="431"/>
                  </a:lnTo>
                  <a:lnTo>
                    <a:pt x="1493" y="323"/>
                  </a:lnTo>
                  <a:close/>
                </a:path>
              </a:pathLst>
            </a:custGeom>
            <a:solidFill>
              <a:srgbClr val="138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3" name="Freeform 25"/>
            <p:cNvSpPr>
              <a:spLocks/>
            </p:cNvSpPr>
            <p:nvPr/>
          </p:nvSpPr>
          <p:spPr bwMode="auto">
            <a:xfrm>
              <a:off x="916" y="2658"/>
              <a:ext cx="79" cy="69"/>
            </a:xfrm>
            <a:custGeom>
              <a:avLst/>
              <a:gdLst>
                <a:gd name="T0" fmla="*/ 79 w 1582"/>
                <a:gd name="T1" fmla="*/ 0 h 1384"/>
                <a:gd name="T2" fmla="*/ 0 w 1582"/>
                <a:gd name="T3" fmla="*/ 47 h 1384"/>
                <a:gd name="T4" fmla="*/ 4 w 1582"/>
                <a:gd name="T5" fmla="*/ 69 h 1384"/>
                <a:gd name="T6" fmla="*/ 79 w 1582"/>
                <a:gd name="T7" fmla="*/ 25 h 1384"/>
                <a:gd name="T8" fmla="*/ 79 w 1582"/>
                <a:gd name="T9" fmla="*/ 0 h 1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 h="1384">
                  <a:moveTo>
                    <a:pt x="1582" y="0"/>
                  </a:moveTo>
                  <a:lnTo>
                    <a:pt x="0" y="943"/>
                  </a:lnTo>
                  <a:lnTo>
                    <a:pt x="89" y="1384"/>
                  </a:lnTo>
                  <a:lnTo>
                    <a:pt x="1582" y="493"/>
                  </a:lnTo>
                  <a:lnTo>
                    <a:pt x="1582" y="0"/>
                  </a:lnTo>
                  <a:close/>
                </a:path>
              </a:pathLst>
            </a:custGeom>
            <a:solidFill>
              <a:srgbClr val="198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4" name="Freeform 26"/>
            <p:cNvSpPr>
              <a:spLocks/>
            </p:cNvSpPr>
            <p:nvPr/>
          </p:nvSpPr>
          <p:spPr bwMode="auto">
            <a:xfrm>
              <a:off x="780" y="2308"/>
              <a:ext cx="274" cy="182"/>
            </a:xfrm>
            <a:custGeom>
              <a:avLst/>
              <a:gdLst>
                <a:gd name="T0" fmla="*/ 264 w 5471"/>
                <a:gd name="T1" fmla="*/ 0 h 3636"/>
                <a:gd name="T2" fmla="*/ 0 w 5471"/>
                <a:gd name="T3" fmla="*/ 157 h 3636"/>
                <a:gd name="T4" fmla="*/ 0 w 5471"/>
                <a:gd name="T5" fmla="*/ 182 h 3636"/>
                <a:gd name="T6" fmla="*/ 274 w 5471"/>
                <a:gd name="T7" fmla="*/ 19 h 3636"/>
                <a:gd name="T8" fmla="*/ 264 w 5471"/>
                <a:gd name="T9" fmla="*/ 0 h 3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71" h="3636">
                  <a:moveTo>
                    <a:pt x="5273" y="0"/>
                  </a:moveTo>
                  <a:lnTo>
                    <a:pt x="0" y="3143"/>
                  </a:lnTo>
                  <a:lnTo>
                    <a:pt x="0" y="3636"/>
                  </a:lnTo>
                  <a:lnTo>
                    <a:pt x="5471" y="375"/>
                  </a:lnTo>
                  <a:lnTo>
                    <a:pt x="5273" y="0"/>
                  </a:lnTo>
                  <a:close/>
                </a:path>
              </a:pathLst>
            </a:custGeom>
            <a:solidFill>
              <a:srgbClr val="6CC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5" name="Freeform 27"/>
            <p:cNvSpPr>
              <a:spLocks/>
            </p:cNvSpPr>
            <p:nvPr/>
          </p:nvSpPr>
          <p:spPr bwMode="auto">
            <a:xfrm>
              <a:off x="908" y="2181"/>
              <a:ext cx="76" cy="60"/>
            </a:xfrm>
            <a:custGeom>
              <a:avLst/>
              <a:gdLst>
                <a:gd name="T0" fmla="*/ 76 w 1519"/>
                <a:gd name="T1" fmla="*/ 15 h 1201"/>
                <a:gd name="T2" fmla="*/ 75 w 1519"/>
                <a:gd name="T3" fmla="*/ 14 h 1201"/>
                <a:gd name="T4" fmla="*/ 74 w 1519"/>
                <a:gd name="T5" fmla="*/ 12 h 1201"/>
                <a:gd name="T6" fmla="*/ 73 w 1519"/>
                <a:gd name="T7" fmla="*/ 11 h 1201"/>
                <a:gd name="T8" fmla="*/ 72 w 1519"/>
                <a:gd name="T9" fmla="*/ 10 h 1201"/>
                <a:gd name="T10" fmla="*/ 71 w 1519"/>
                <a:gd name="T11" fmla="*/ 9 h 1201"/>
                <a:gd name="T12" fmla="*/ 70 w 1519"/>
                <a:gd name="T13" fmla="*/ 8 h 1201"/>
                <a:gd name="T14" fmla="*/ 69 w 1519"/>
                <a:gd name="T15" fmla="*/ 7 h 1201"/>
                <a:gd name="T16" fmla="*/ 68 w 1519"/>
                <a:gd name="T17" fmla="*/ 6 h 1201"/>
                <a:gd name="T18" fmla="*/ 67 w 1519"/>
                <a:gd name="T19" fmla="*/ 5 h 1201"/>
                <a:gd name="T20" fmla="*/ 66 w 1519"/>
                <a:gd name="T21" fmla="*/ 4 h 1201"/>
                <a:gd name="T22" fmla="*/ 65 w 1519"/>
                <a:gd name="T23" fmla="*/ 4 h 1201"/>
                <a:gd name="T24" fmla="*/ 64 w 1519"/>
                <a:gd name="T25" fmla="*/ 3 h 1201"/>
                <a:gd name="T26" fmla="*/ 63 w 1519"/>
                <a:gd name="T27" fmla="*/ 2 h 1201"/>
                <a:gd name="T28" fmla="*/ 62 w 1519"/>
                <a:gd name="T29" fmla="*/ 1 h 1201"/>
                <a:gd name="T30" fmla="*/ 61 w 1519"/>
                <a:gd name="T31" fmla="*/ 1 h 1201"/>
                <a:gd name="T32" fmla="*/ 59 w 1519"/>
                <a:gd name="T33" fmla="*/ 0 h 1201"/>
                <a:gd name="T34" fmla="*/ 17 w 1519"/>
                <a:gd name="T35" fmla="*/ 25 h 1201"/>
                <a:gd name="T36" fmla="*/ 0 w 1519"/>
                <a:gd name="T37" fmla="*/ 60 h 1201"/>
                <a:gd name="T38" fmla="*/ 76 w 1519"/>
                <a:gd name="T39" fmla="*/ 15 h 1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19" h="1201">
                  <a:moveTo>
                    <a:pt x="1519" y="296"/>
                  </a:moveTo>
                  <a:lnTo>
                    <a:pt x="1501" y="272"/>
                  </a:lnTo>
                  <a:lnTo>
                    <a:pt x="1482" y="249"/>
                  </a:lnTo>
                  <a:lnTo>
                    <a:pt x="1463" y="226"/>
                  </a:lnTo>
                  <a:lnTo>
                    <a:pt x="1444" y="204"/>
                  </a:lnTo>
                  <a:lnTo>
                    <a:pt x="1425" y="183"/>
                  </a:lnTo>
                  <a:lnTo>
                    <a:pt x="1405" y="163"/>
                  </a:lnTo>
                  <a:lnTo>
                    <a:pt x="1385" y="143"/>
                  </a:lnTo>
                  <a:lnTo>
                    <a:pt x="1366" y="124"/>
                  </a:lnTo>
                  <a:lnTo>
                    <a:pt x="1345" y="106"/>
                  </a:lnTo>
                  <a:lnTo>
                    <a:pt x="1324" y="89"/>
                  </a:lnTo>
                  <a:lnTo>
                    <a:pt x="1302" y="72"/>
                  </a:lnTo>
                  <a:lnTo>
                    <a:pt x="1279" y="57"/>
                  </a:lnTo>
                  <a:lnTo>
                    <a:pt x="1257" y="41"/>
                  </a:lnTo>
                  <a:lnTo>
                    <a:pt x="1234" y="26"/>
                  </a:lnTo>
                  <a:lnTo>
                    <a:pt x="1211" y="13"/>
                  </a:lnTo>
                  <a:lnTo>
                    <a:pt x="1188" y="0"/>
                  </a:lnTo>
                  <a:lnTo>
                    <a:pt x="339" y="506"/>
                  </a:lnTo>
                  <a:lnTo>
                    <a:pt x="0" y="1201"/>
                  </a:lnTo>
                  <a:lnTo>
                    <a:pt x="1519" y="296"/>
                  </a:lnTo>
                  <a:close/>
                </a:path>
              </a:pathLst>
            </a:custGeom>
            <a:solidFill>
              <a:srgbClr val="99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6" name="Freeform 28"/>
            <p:cNvSpPr>
              <a:spLocks/>
            </p:cNvSpPr>
            <p:nvPr/>
          </p:nvSpPr>
          <p:spPr bwMode="auto">
            <a:xfrm>
              <a:off x="719" y="2244"/>
              <a:ext cx="152" cy="109"/>
            </a:xfrm>
            <a:custGeom>
              <a:avLst/>
              <a:gdLst>
                <a:gd name="T0" fmla="*/ 143 w 3025"/>
                <a:gd name="T1" fmla="*/ 0 h 2191"/>
                <a:gd name="T2" fmla="*/ 6 w 3025"/>
                <a:gd name="T3" fmla="*/ 81 h 2191"/>
                <a:gd name="T4" fmla="*/ 4 w 3025"/>
                <a:gd name="T5" fmla="*/ 85 h 2191"/>
                <a:gd name="T6" fmla="*/ 4 w 3025"/>
                <a:gd name="T7" fmla="*/ 85 h 2191"/>
                <a:gd name="T8" fmla="*/ 4 w 3025"/>
                <a:gd name="T9" fmla="*/ 87 h 2191"/>
                <a:gd name="T10" fmla="*/ 3 w 3025"/>
                <a:gd name="T11" fmla="*/ 89 h 2191"/>
                <a:gd name="T12" fmla="*/ 2 w 3025"/>
                <a:gd name="T13" fmla="*/ 92 h 2191"/>
                <a:gd name="T14" fmla="*/ 2 w 3025"/>
                <a:gd name="T15" fmla="*/ 93 h 2191"/>
                <a:gd name="T16" fmla="*/ 2 w 3025"/>
                <a:gd name="T17" fmla="*/ 95 h 2191"/>
                <a:gd name="T18" fmla="*/ 1 w 3025"/>
                <a:gd name="T19" fmla="*/ 97 h 2191"/>
                <a:gd name="T20" fmla="*/ 1 w 3025"/>
                <a:gd name="T21" fmla="*/ 99 h 2191"/>
                <a:gd name="T22" fmla="*/ 1 w 3025"/>
                <a:gd name="T23" fmla="*/ 102 h 2191"/>
                <a:gd name="T24" fmla="*/ 0 w 3025"/>
                <a:gd name="T25" fmla="*/ 104 h 2191"/>
                <a:gd name="T26" fmla="*/ 0 w 3025"/>
                <a:gd name="T27" fmla="*/ 107 h 2191"/>
                <a:gd name="T28" fmla="*/ 0 w 3025"/>
                <a:gd name="T29" fmla="*/ 109 h 2191"/>
                <a:gd name="T30" fmla="*/ 152 w 3025"/>
                <a:gd name="T31" fmla="*/ 19 h 2191"/>
                <a:gd name="T32" fmla="*/ 143 w 3025"/>
                <a:gd name="T33" fmla="*/ 0 h 2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25" h="2191">
                  <a:moveTo>
                    <a:pt x="2849" y="0"/>
                  </a:moveTo>
                  <a:lnTo>
                    <a:pt x="119" y="1627"/>
                  </a:lnTo>
                  <a:lnTo>
                    <a:pt x="87" y="1700"/>
                  </a:lnTo>
                  <a:lnTo>
                    <a:pt x="84" y="1710"/>
                  </a:lnTo>
                  <a:lnTo>
                    <a:pt x="75" y="1739"/>
                  </a:lnTo>
                  <a:lnTo>
                    <a:pt x="61" y="1784"/>
                  </a:lnTo>
                  <a:lnTo>
                    <a:pt x="45" y="1844"/>
                  </a:lnTo>
                  <a:lnTo>
                    <a:pt x="38" y="1878"/>
                  </a:lnTo>
                  <a:lnTo>
                    <a:pt x="31" y="1916"/>
                  </a:lnTo>
                  <a:lnTo>
                    <a:pt x="23" y="1956"/>
                  </a:lnTo>
                  <a:lnTo>
                    <a:pt x="16" y="1999"/>
                  </a:lnTo>
                  <a:lnTo>
                    <a:pt x="11" y="2044"/>
                  </a:lnTo>
                  <a:lnTo>
                    <a:pt x="6" y="2091"/>
                  </a:lnTo>
                  <a:lnTo>
                    <a:pt x="2" y="2141"/>
                  </a:lnTo>
                  <a:lnTo>
                    <a:pt x="0" y="2191"/>
                  </a:lnTo>
                  <a:lnTo>
                    <a:pt x="3025" y="387"/>
                  </a:lnTo>
                  <a:lnTo>
                    <a:pt x="2849" y="0"/>
                  </a:lnTo>
                  <a:close/>
                </a:path>
              </a:pathLst>
            </a:custGeom>
            <a:solidFill>
              <a:srgbClr val="99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7" name="Freeform 29"/>
            <p:cNvSpPr>
              <a:spLocks/>
            </p:cNvSpPr>
            <p:nvPr/>
          </p:nvSpPr>
          <p:spPr bwMode="auto">
            <a:xfrm>
              <a:off x="719" y="2263"/>
              <a:ext cx="160" cy="113"/>
            </a:xfrm>
            <a:custGeom>
              <a:avLst/>
              <a:gdLst>
                <a:gd name="T0" fmla="*/ 151 w 3202"/>
                <a:gd name="T1" fmla="*/ 0 h 2251"/>
                <a:gd name="T2" fmla="*/ 0 w 3202"/>
                <a:gd name="T3" fmla="*/ 91 h 2251"/>
                <a:gd name="T4" fmla="*/ 0 w 3202"/>
                <a:gd name="T5" fmla="*/ 92 h 2251"/>
                <a:gd name="T6" fmla="*/ 0 w 3202"/>
                <a:gd name="T7" fmla="*/ 93 h 2251"/>
                <a:gd name="T8" fmla="*/ 0 w 3202"/>
                <a:gd name="T9" fmla="*/ 95 h 2251"/>
                <a:gd name="T10" fmla="*/ 0 w 3202"/>
                <a:gd name="T11" fmla="*/ 96 h 2251"/>
                <a:gd name="T12" fmla="*/ 0 w 3202"/>
                <a:gd name="T13" fmla="*/ 97 h 2251"/>
                <a:gd name="T14" fmla="*/ 0 w 3202"/>
                <a:gd name="T15" fmla="*/ 99 h 2251"/>
                <a:gd name="T16" fmla="*/ 1 w 3202"/>
                <a:gd name="T17" fmla="*/ 100 h 2251"/>
                <a:gd name="T18" fmla="*/ 1 w 3202"/>
                <a:gd name="T19" fmla="*/ 102 h 2251"/>
                <a:gd name="T20" fmla="*/ 1 w 3202"/>
                <a:gd name="T21" fmla="*/ 103 h 2251"/>
                <a:gd name="T22" fmla="*/ 1 w 3202"/>
                <a:gd name="T23" fmla="*/ 104 h 2251"/>
                <a:gd name="T24" fmla="*/ 2 w 3202"/>
                <a:gd name="T25" fmla="*/ 106 h 2251"/>
                <a:gd name="T26" fmla="*/ 2 w 3202"/>
                <a:gd name="T27" fmla="*/ 107 h 2251"/>
                <a:gd name="T28" fmla="*/ 2 w 3202"/>
                <a:gd name="T29" fmla="*/ 109 h 2251"/>
                <a:gd name="T30" fmla="*/ 3 w 3202"/>
                <a:gd name="T31" fmla="*/ 110 h 2251"/>
                <a:gd name="T32" fmla="*/ 3 w 3202"/>
                <a:gd name="T33" fmla="*/ 112 h 2251"/>
                <a:gd name="T34" fmla="*/ 4 w 3202"/>
                <a:gd name="T35" fmla="*/ 113 h 2251"/>
                <a:gd name="T36" fmla="*/ 160 w 3202"/>
                <a:gd name="T37" fmla="*/ 20 h 2251"/>
                <a:gd name="T38" fmla="*/ 151 w 3202"/>
                <a:gd name="T39" fmla="*/ 0 h 22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202" h="2251">
                  <a:moveTo>
                    <a:pt x="3025" y="0"/>
                  </a:moveTo>
                  <a:lnTo>
                    <a:pt x="0" y="1804"/>
                  </a:lnTo>
                  <a:lnTo>
                    <a:pt x="0" y="1830"/>
                  </a:lnTo>
                  <a:lnTo>
                    <a:pt x="0" y="1858"/>
                  </a:lnTo>
                  <a:lnTo>
                    <a:pt x="1" y="1885"/>
                  </a:lnTo>
                  <a:lnTo>
                    <a:pt x="2" y="1912"/>
                  </a:lnTo>
                  <a:lnTo>
                    <a:pt x="4" y="1941"/>
                  </a:lnTo>
                  <a:lnTo>
                    <a:pt x="8" y="1968"/>
                  </a:lnTo>
                  <a:lnTo>
                    <a:pt x="11" y="1996"/>
                  </a:lnTo>
                  <a:lnTo>
                    <a:pt x="15" y="2025"/>
                  </a:lnTo>
                  <a:lnTo>
                    <a:pt x="20" y="2053"/>
                  </a:lnTo>
                  <a:lnTo>
                    <a:pt x="25" y="2081"/>
                  </a:lnTo>
                  <a:lnTo>
                    <a:pt x="32" y="2110"/>
                  </a:lnTo>
                  <a:lnTo>
                    <a:pt x="39" y="2138"/>
                  </a:lnTo>
                  <a:lnTo>
                    <a:pt x="48" y="2166"/>
                  </a:lnTo>
                  <a:lnTo>
                    <a:pt x="57" y="2195"/>
                  </a:lnTo>
                  <a:lnTo>
                    <a:pt x="66" y="2223"/>
                  </a:lnTo>
                  <a:lnTo>
                    <a:pt x="78" y="2251"/>
                  </a:lnTo>
                  <a:lnTo>
                    <a:pt x="3202" y="389"/>
                  </a:lnTo>
                  <a:lnTo>
                    <a:pt x="3025" y="0"/>
                  </a:lnTo>
                  <a:close/>
                </a:path>
              </a:pathLst>
            </a:custGeom>
            <a:solidFill>
              <a:srgbClr val="92E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8" name="Freeform 30"/>
            <p:cNvSpPr>
              <a:spLocks/>
            </p:cNvSpPr>
            <p:nvPr/>
          </p:nvSpPr>
          <p:spPr bwMode="auto">
            <a:xfrm>
              <a:off x="891" y="2196"/>
              <a:ext cx="103" cy="80"/>
            </a:xfrm>
            <a:custGeom>
              <a:avLst/>
              <a:gdLst>
                <a:gd name="T0" fmla="*/ 0 w 2072"/>
                <a:gd name="T1" fmla="*/ 80 h 1600"/>
                <a:gd name="T2" fmla="*/ 103 w 2072"/>
                <a:gd name="T3" fmla="*/ 18 h 1600"/>
                <a:gd name="T4" fmla="*/ 98 w 2072"/>
                <a:gd name="T5" fmla="*/ 8 h 1600"/>
                <a:gd name="T6" fmla="*/ 97 w 2072"/>
                <a:gd name="T7" fmla="*/ 7 h 1600"/>
                <a:gd name="T8" fmla="*/ 96 w 2072"/>
                <a:gd name="T9" fmla="*/ 6 h 1600"/>
                <a:gd name="T10" fmla="*/ 96 w 2072"/>
                <a:gd name="T11" fmla="*/ 5 h 1600"/>
                <a:gd name="T12" fmla="*/ 95 w 2072"/>
                <a:gd name="T13" fmla="*/ 4 h 1600"/>
                <a:gd name="T14" fmla="*/ 94 w 2072"/>
                <a:gd name="T15" fmla="*/ 3 h 1600"/>
                <a:gd name="T16" fmla="*/ 94 w 2072"/>
                <a:gd name="T17" fmla="*/ 2 h 1600"/>
                <a:gd name="T18" fmla="*/ 93 w 2072"/>
                <a:gd name="T19" fmla="*/ 1 h 1600"/>
                <a:gd name="T20" fmla="*/ 92 w 2072"/>
                <a:gd name="T21" fmla="*/ 0 h 1600"/>
                <a:gd name="T22" fmla="*/ 17 w 2072"/>
                <a:gd name="T23" fmla="*/ 45 h 1600"/>
                <a:gd name="T24" fmla="*/ 0 w 2072"/>
                <a:gd name="T25" fmla="*/ 80 h 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72" h="1600">
                  <a:moveTo>
                    <a:pt x="0" y="1600"/>
                  </a:moveTo>
                  <a:lnTo>
                    <a:pt x="2072" y="365"/>
                  </a:lnTo>
                  <a:lnTo>
                    <a:pt x="1966" y="166"/>
                  </a:lnTo>
                  <a:lnTo>
                    <a:pt x="1953" y="144"/>
                  </a:lnTo>
                  <a:lnTo>
                    <a:pt x="1940" y="122"/>
                  </a:lnTo>
                  <a:lnTo>
                    <a:pt x="1926" y="101"/>
                  </a:lnTo>
                  <a:lnTo>
                    <a:pt x="1912" y="80"/>
                  </a:lnTo>
                  <a:lnTo>
                    <a:pt x="1899" y="59"/>
                  </a:lnTo>
                  <a:lnTo>
                    <a:pt x="1885" y="39"/>
                  </a:lnTo>
                  <a:lnTo>
                    <a:pt x="1870" y="19"/>
                  </a:lnTo>
                  <a:lnTo>
                    <a:pt x="1857" y="0"/>
                  </a:lnTo>
                  <a:lnTo>
                    <a:pt x="338" y="905"/>
                  </a:lnTo>
                  <a:lnTo>
                    <a:pt x="0" y="1600"/>
                  </a:lnTo>
                  <a:close/>
                </a:path>
              </a:pathLst>
            </a:custGeom>
            <a:solidFill>
              <a:srgbClr val="92E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19" name="Freeform 31"/>
            <p:cNvSpPr>
              <a:spLocks/>
            </p:cNvSpPr>
            <p:nvPr/>
          </p:nvSpPr>
          <p:spPr bwMode="auto">
            <a:xfrm>
              <a:off x="725" y="2225"/>
              <a:ext cx="137" cy="100"/>
            </a:xfrm>
            <a:custGeom>
              <a:avLst/>
              <a:gdLst>
                <a:gd name="T0" fmla="*/ 128 w 2730"/>
                <a:gd name="T1" fmla="*/ 0 h 2015"/>
                <a:gd name="T2" fmla="*/ 14 w 2730"/>
                <a:gd name="T3" fmla="*/ 67 h 2015"/>
                <a:gd name="T4" fmla="*/ 0 w 2730"/>
                <a:gd name="T5" fmla="*/ 100 h 2015"/>
                <a:gd name="T6" fmla="*/ 137 w 2730"/>
                <a:gd name="T7" fmla="*/ 19 h 2015"/>
                <a:gd name="T8" fmla="*/ 128 w 2730"/>
                <a:gd name="T9" fmla="*/ 0 h 2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0" h="2015">
                  <a:moveTo>
                    <a:pt x="2552" y="0"/>
                  </a:moveTo>
                  <a:lnTo>
                    <a:pt x="286" y="1351"/>
                  </a:lnTo>
                  <a:lnTo>
                    <a:pt x="0" y="2015"/>
                  </a:lnTo>
                  <a:lnTo>
                    <a:pt x="2730" y="388"/>
                  </a:lnTo>
                  <a:lnTo>
                    <a:pt x="2552" y="0"/>
                  </a:lnTo>
                  <a:close/>
                </a:path>
              </a:pathLst>
            </a:custGeom>
            <a:solidFill>
              <a:srgbClr val="9FE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0" name="Freeform 32"/>
            <p:cNvSpPr>
              <a:spLocks/>
            </p:cNvSpPr>
            <p:nvPr/>
          </p:nvSpPr>
          <p:spPr bwMode="auto">
            <a:xfrm>
              <a:off x="925" y="2175"/>
              <a:ext cx="42" cy="31"/>
            </a:xfrm>
            <a:custGeom>
              <a:avLst/>
              <a:gdLst>
                <a:gd name="T0" fmla="*/ 15 w 849"/>
                <a:gd name="T1" fmla="*/ 0 h 624"/>
                <a:gd name="T2" fmla="*/ 0 w 849"/>
                <a:gd name="T3" fmla="*/ 31 h 624"/>
                <a:gd name="T4" fmla="*/ 42 w 849"/>
                <a:gd name="T5" fmla="*/ 6 h 624"/>
                <a:gd name="T6" fmla="*/ 41 w 849"/>
                <a:gd name="T7" fmla="*/ 5 h 624"/>
                <a:gd name="T8" fmla="*/ 39 w 849"/>
                <a:gd name="T9" fmla="*/ 5 h 624"/>
                <a:gd name="T10" fmla="*/ 38 w 849"/>
                <a:gd name="T11" fmla="*/ 4 h 624"/>
                <a:gd name="T12" fmla="*/ 36 w 849"/>
                <a:gd name="T13" fmla="*/ 3 h 624"/>
                <a:gd name="T14" fmla="*/ 35 w 849"/>
                <a:gd name="T15" fmla="*/ 3 h 624"/>
                <a:gd name="T16" fmla="*/ 33 w 849"/>
                <a:gd name="T17" fmla="*/ 2 h 624"/>
                <a:gd name="T18" fmla="*/ 32 w 849"/>
                <a:gd name="T19" fmla="*/ 2 h 624"/>
                <a:gd name="T20" fmla="*/ 30 w 849"/>
                <a:gd name="T21" fmla="*/ 1 h 624"/>
                <a:gd name="T22" fmla="*/ 28 w 849"/>
                <a:gd name="T23" fmla="*/ 1 h 624"/>
                <a:gd name="T24" fmla="*/ 26 w 849"/>
                <a:gd name="T25" fmla="*/ 1 h 624"/>
                <a:gd name="T26" fmla="*/ 25 w 849"/>
                <a:gd name="T27" fmla="*/ 1 h 624"/>
                <a:gd name="T28" fmla="*/ 23 w 849"/>
                <a:gd name="T29" fmla="*/ 0 h 624"/>
                <a:gd name="T30" fmla="*/ 21 w 849"/>
                <a:gd name="T31" fmla="*/ 0 h 624"/>
                <a:gd name="T32" fmla="*/ 19 w 849"/>
                <a:gd name="T33" fmla="*/ 0 h 624"/>
                <a:gd name="T34" fmla="*/ 17 w 849"/>
                <a:gd name="T35" fmla="*/ 0 h 624"/>
                <a:gd name="T36" fmla="*/ 15 w 849"/>
                <a:gd name="T37" fmla="*/ 0 h 6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9" h="624">
                  <a:moveTo>
                    <a:pt x="303" y="0"/>
                  </a:moveTo>
                  <a:lnTo>
                    <a:pt x="0" y="624"/>
                  </a:lnTo>
                  <a:lnTo>
                    <a:pt x="849" y="118"/>
                  </a:lnTo>
                  <a:lnTo>
                    <a:pt x="821" y="103"/>
                  </a:lnTo>
                  <a:lnTo>
                    <a:pt x="792" y="91"/>
                  </a:lnTo>
                  <a:lnTo>
                    <a:pt x="763" y="78"/>
                  </a:lnTo>
                  <a:lnTo>
                    <a:pt x="733" y="67"/>
                  </a:lnTo>
                  <a:lnTo>
                    <a:pt x="702" y="56"/>
                  </a:lnTo>
                  <a:lnTo>
                    <a:pt x="671" y="47"/>
                  </a:lnTo>
                  <a:lnTo>
                    <a:pt x="638" y="38"/>
                  </a:lnTo>
                  <a:lnTo>
                    <a:pt x="605" y="30"/>
                  </a:lnTo>
                  <a:lnTo>
                    <a:pt x="571" y="23"/>
                  </a:lnTo>
                  <a:lnTo>
                    <a:pt x="535" y="17"/>
                  </a:lnTo>
                  <a:lnTo>
                    <a:pt x="500" y="12"/>
                  </a:lnTo>
                  <a:lnTo>
                    <a:pt x="463" y="8"/>
                  </a:lnTo>
                  <a:lnTo>
                    <a:pt x="424" y="5"/>
                  </a:lnTo>
                  <a:lnTo>
                    <a:pt x="385" y="2"/>
                  </a:lnTo>
                  <a:lnTo>
                    <a:pt x="345" y="1"/>
                  </a:lnTo>
                  <a:lnTo>
                    <a:pt x="303" y="0"/>
                  </a:lnTo>
                  <a:close/>
                </a:path>
              </a:pathLst>
            </a:custGeom>
            <a:solidFill>
              <a:srgbClr val="9FE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1" name="Freeform 33"/>
            <p:cNvSpPr>
              <a:spLocks/>
            </p:cNvSpPr>
            <p:nvPr/>
          </p:nvSpPr>
          <p:spPr bwMode="auto">
            <a:xfrm>
              <a:off x="754" y="2186"/>
              <a:ext cx="90" cy="73"/>
            </a:xfrm>
            <a:custGeom>
              <a:avLst/>
              <a:gdLst>
                <a:gd name="T0" fmla="*/ 81 w 1802"/>
                <a:gd name="T1" fmla="*/ 0 h 1463"/>
                <a:gd name="T2" fmla="*/ 14 w 1802"/>
                <a:gd name="T3" fmla="*/ 40 h 1463"/>
                <a:gd name="T4" fmla="*/ 0 w 1802"/>
                <a:gd name="T5" fmla="*/ 73 h 1463"/>
                <a:gd name="T6" fmla="*/ 90 w 1802"/>
                <a:gd name="T7" fmla="*/ 19 h 1463"/>
                <a:gd name="T8" fmla="*/ 81 w 1802"/>
                <a:gd name="T9" fmla="*/ 0 h 14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2" h="1463">
                  <a:moveTo>
                    <a:pt x="1626" y="0"/>
                  </a:moveTo>
                  <a:lnTo>
                    <a:pt x="285" y="799"/>
                  </a:lnTo>
                  <a:lnTo>
                    <a:pt x="0" y="1463"/>
                  </a:lnTo>
                  <a:lnTo>
                    <a:pt x="1802" y="389"/>
                  </a:lnTo>
                  <a:lnTo>
                    <a:pt x="1626" y="0"/>
                  </a:lnTo>
                  <a:close/>
                </a:path>
              </a:pathLst>
            </a:custGeom>
            <a:solidFill>
              <a:srgbClr val="AC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2" name="Freeform 34"/>
            <p:cNvSpPr>
              <a:spLocks/>
            </p:cNvSpPr>
            <p:nvPr/>
          </p:nvSpPr>
          <p:spPr bwMode="auto">
            <a:xfrm>
              <a:off x="740" y="2205"/>
              <a:ext cx="113" cy="87"/>
            </a:xfrm>
            <a:custGeom>
              <a:avLst/>
              <a:gdLst>
                <a:gd name="T0" fmla="*/ 104 w 2266"/>
                <a:gd name="T1" fmla="*/ 0 h 1738"/>
                <a:gd name="T2" fmla="*/ 14 w 2266"/>
                <a:gd name="T3" fmla="*/ 54 h 1738"/>
                <a:gd name="T4" fmla="*/ 0 w 2266"/>
                <a:gd name="T5" fmla="*/ 87 h 1738"/>
                <a:gd name="T6" fmla="*/ 113 w 2266"/>
                <a:gd name="T7" fmla="*/ 19 h 1738"/>
                <a:gd name="T8" fmla="*/ 104 w 2266"/>
                <a:gd name="T9" fmla="*/ 0 h 1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6" h="1738">
                  <a:moveTo>
                    <a:pt x="2089" y="0"/>
                  </a:moveTo>
                  <a:lnTo>
                    <a:pt x="287" y="1074"/>
                  </a:lnTo>
                  <a:lnTo>
                    <a:pt x="0" y="1738"/>
                  </a:lnTo>
                  <a:lnTo>
                    <a:pt x="2266" y="387"/>
                  </a:lnTo>
                  <a:lnTo>
                    <a:pt x="2089" y="0"/>
                  </a:lnTo>
                  <a:close/>
                </a:path>
              </a:pathLst>
            </a:custGeom>
            <a:solidFill>
              <a:srgbClr val="A5E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3" name="Freeform 35"/>
            <p:cNvSpPr>
              <a:spLocks/>
            </p:cNvSpPr>
            <p:nvPr/>
          </p:nvSpPr>
          <p:spPr bwMode="auto">
            <a:xfrm>
              <a:off x="768" y="2174"/>
              <a:ext cx="67" cy="52"/>
            </a:xfrm>
            <a:custGeom>
              <a:avLst/>
              <a:gdLst>
                <a:gd name="T0" fmla="*/ 62 w 1341"/>
                <a:gd name="T1" fmla="*/ 0 h 1037"/>
                <a:gd name="T2" fmla="*/ 60 w 1341"/>
                <a:gd name="T3" fmla="*/ 0 h 1037"/>
                <a:gd name="T4" fmla="*/ 58 w 1341"/>
                <a:gd name="T5" fmla="*/ 0 h 1037"/>
                <a:gd name="T6" fmla="*/ 56 w 1341"/>
                <a:gd name="T7" fmla="*/ 0 h 1037"/>
                <a:gd name="T8" fmla="*/ 55 w 1341"/>
                <a:gd name="T9" fmla="*/ 0 h 1037"/>
                <a:gd name="T10" fmla="*/ 53 w 1341"/>
                <a:gd name="T11" fmla="*/ 1 h 1037"/>
                <a:gd name="T12" fmla="*/ 51 w 1341"/>
                <a:gd name="T13" fmla="*/ 1 h 1037"/>
                <a:gd name="T14" fmla="*/ 49 w 1341"/>
                <a:gd name="T15" fmla="*/ 2 h 1037"/>
                <a:gd name="T16" fmla="*/ 47 w 1341"/>
                <a:gd name="T17" fmla="*/ 2 h 1037"/>
                <a:gd name="T18" fmla="*/ 45 w 1341"/>
                <a:gd name="T19" fmla="*/ 3 h 1037"/>
                <a:gd name="T20" fmla="*/ 43 w 1341"/>
                <a:gd name="T21" fmla="*/ 3 h 1037"/>
                <a:gd name="T22" fmla="*/ 41 w 1341"/>
                <a:gd name="T23" fmla="*/ 4 h 1037"/>
                <a:gd name="T24" fmla="*/ 39 w 1341"/>
                <a:gd name="T25" fmla="*/ 5 h 1037"/>
                <a:gd name="T26" fmla="*/ 37 w 1341"/>
                <a:gd name="T27" fmla="*/ 5 h 1037"/>
                <a:gd name="T28" fmla="*/ 35 w 1341"/>
                <a:gd name="T29" fmla="*/ 6 h 1037"/>
                <a:gd name="T30" fmla="*/ 33 w 1341"/>
                <a:gd name="T31" fmla="*/ 7 h 1037"/>
                <a:gd name="T32" fmla="*/ 31 w 1341"/>
                <a:gd name="T33" fmla="*/ 8 h 1037"/>
                <a:gd name="T34" fmla="*/ 29 w 1341"/>
                <a:gd name="T35" fmla="*/ 10 h 1037"/>
                <a:gd name="T36" fmla="*/ 27 w 1341"/>
                <a:gd name="T37" fmla="*/ 11 h 1037"/>
                <a:gd name="T38" fmla="*/ 25 w 1341"/>
                <a:gd name="T39" fmla="*/ 12 h 1037"/>
                <a:gd name="T40" fmla="*/ 24 w 1341"/>
                <a:gd name="T41" fmla="*/ 14 h 1037"/>
                <a:gd name="T42" fmla="*/ 22 w 1341"/>
                <a:gd name="T43" fmla="*/ 15 h 1037"/>
                <a:gd name="T44" fmla="*/ 20 w 1341"/>
                <a:gd name="T45" fmla="*/ 17 h 1037"/>
                <a:gd name="T46" fmla="*/ 18 w 1341"/>
                <a:gd name="T47" fmla="*/ 18 h 1037"/>
                <a:gd name="T48" fmla="*/ 17 w 1341"/>
                <a:gd name="T49" fmla="*/ 20 h 1037"/>
                <a:gd name="T50" fmla="*/ 15 w 1341"/>
                <a:gd name="T51" fmla="*/ 22 h 1037"/>
                <a:gd name="T52" fmla="*/ 14 w 1341"/>
                <a:gd name="T53" fmla="*/ 24 h 1037"/>
                <a:gd name="T54" fmla="*/ 12 w 1341"/>
                <a:gd name="T55" fmla="*/ 26 h 1037"/>
                <a:gd name="T56" fmla="*/ 11 w 1341"/>
                <a:gd name="T57" fmla="*/ 28 h 1037"/>
                <a:gd name="T58" fmla="*/ 9 w 1341"/>
                <a:gd name="T59" fmla="*/ 30 h 1037"/>
                <a:gd name="T60" fmla="*/ 8 w 1341"/>
                <a:gd name="T61" fmla="*/ 33 h 1037"/>
                <a:gd name="T62" fmla="*/ 7 w 1341"/>
                <a:gd name="T63" fmla="*/ 35 h 1037"/>
                <a:gd name="T64" fmla="*/ 6 w 1341"/>
                <a:gd name="T65" fmla="*/ 38 h 1037"/>
                <a:gd name="T66" fmla="*/ 0 w 1341"/>
                <a:gd name="T67" fmla="*/ 52 h 1037"/>
                <a:gd name="T68" fmla="*/ 67 w 1341"/>
                <a:gd name="T69" fmla="*/ 12 h 1037"/>
                <a:gd name="T70" fmla="*/ 62 w 1341"/>
                <a:gd name="T71" fmla="*/ 0 h 10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41" h="1037">
                  <a:moveTo>
                    <a:pt x="1231" y="0"/>
                  </a:moveTo>
                  <a:lnTo>
                    <a:pt x="1198" y="0"/>
                  </a:lnTo>
                  <a:lnTo>
                    <a:pt x="1163" y="2"/>
                  </a:lnTo>
                  <a:lnTo>
                    <a:pt x="1129" y="5"/>
                  </a:lnTo>
                  <a:lnTo>
                    <a:pt x="1092" y="9"/>
                  </a:lnTo>
                  <a:lnTo>
                    <a:pt x="1055" y="15"/>
                  </a:lnTo>
                  <a:lnTo>
                    <a:pt x="1017" y="22"/>
                  </a:lnTo>
                  <a:lnTo>
                    <a:pt x="979" y="30"/>
                  </a:lnTo>
                  <a:lnTo>
                    <a:pt x="940" y="40"/>
                  </a:lnTo>
                  <a:lnTo>
                    <a:pt x="900" y="50"/>
                  </a:lnTo>
                  <a:lnTo>
                    <a:pt x="861" y="63"/>
                  </a:lnTo>
                  <a:lnTo>
                    <a:pt x="821" y="77"/>
                  </a:lnTo>
                  <a:lnTo>
                    <a:pt x="781" y="92"/>
                  </a:lnTo>
                  <a:lnTo>
                    <a:pt x="741" y="109"/>
                  </a:lnTo>
                  <a:lnTo>
                    <a:pt x="701" y="127"/>
                  </a:lnTo>
                  <a:lnTo>
                    <a:pt x="662" y="147"/>
                  </a:lnTo>
                  <a:lnTo>
                    <a:pt x="623" y="169"/>
                  </a:lnTo>
                  <a:lnTo>
                    <a:pt x="584" y="192"/>
                  </a:lnTo>
                  <a:lnTo>
                    <a:pt x="545" y="216"/>
                  </a:lnTo>
                  <a:lnTo>
                    <a:pt x="508" y="243"/>
                  </a:lnTo>
                  <a:lnTo>
                    <a:pt x="472" y="271"/>
                  </a:lnTo>
                  <a:lnTo>
                    <a:pt x="435" y="300"/>
                  </a:lnTo>
                  <a:lnTo>
                    <a:pt x="400" y="332"/>
                  </a:lnTo>
                  <a:lnTo>
                    <a:pt x="366" y="365"/>
                  </a:lnTo>
                  <a:lnTo>
                    <a:pt x="333" y="400"/>
                  </a:lnTo>
                  <a:lnTo>
                    <a:pt x="302" y="437"/>
                  </a:lnTo>
                  <a:lnTo>
                    <a:pt x="271" y="476"/>
                  </a:lnTo>
                  <a:lnTo>
                    <a:pt x="243" y="517"/>
                  </a:lnTo>
                  <a:lnTo>
                    <a:pt x="216" y="559"/>
                  </a:lnTo>
                  <a:lnTo>
                    <a:pt x="190" y="603"/>
                  </a:lnTo>
                  <a:lnTo>
                    <a:pt x="167" y="649"/>
                  </a:lnTo>
                  <a:lnTo>
                    <a:pt x="145" y="697"/>
                  </a:lnTo>
                  <a:lnTo>
                    <a:pt x="125" y="748"/>
                  </a:lnTo>
                  <a:lnTo>
                    <a:pt x="0" y="1037"/>
                  </a:lnTo>
                  <a:lnTo>
                    <a:pt x="1341" y="238"/>
                  </a:lnTo>
                  <a:lnTo>
                    <a:pt x="1231" y="0"/>
                  </a:lnTo>
                  <a:close/>
                </a:path>
              </a:pathLst>
            </a:custGeom>
            <a:solidFill>
              <a:srgbClr val="B2F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4" name="Freeform 36"/>
            <p:cNvSpPr>
              <a:spLocks/>
            </p:cNvSpPr>
            <p:nvPr/>
          </p:nvSpPr>
          <p:spPr bwMode="auto">
            <a:xfrm>
              <a:off x="723" y="2214"/>
              <a:ext cx="281" cy="179"/>
            </a:xfrm>
            <a:custGeom>
              <a:avLst/>
              <a:gdLst>
                <a:gd name="T0" fmla="*/ 271 w 5622"/>
                <a:gd name="T1" fmla="*/ 0 h 3576"/>
                <a:gd name="T2" fmla="*/ 168 w 5622"/>
                <a:gd name="T3" fmla="*/ 62 h 3576"/>
                <a:gd name="T4" fmla="*/ 160 w 5622"/>
                <a:gd name="T5" fmla="*/ 77 h 3576"/>
                <a:gd name="T6" fmla="*/ 156 w 5622"/>
                <a:gd name="T7" fmla="*/ 69 h 3576"/>
                <a:gd name="T8" fmla="*/ 0 w 5622"/>
                <a:gd name="T9" fmla="*/ 162 h 3576"/>
                <a:gd name="T10" fmla="*/ 0 w 5622"/>
                <a:gd name="T11" fmla="*/ 163 h 3576"/>
                <a:gd name="T12" fmla="*/ 1 w 5622"/>
                <a:gd name="T13" fmla="*/ 164 h 3576"/>
                <a:gd name="T14" fmla="*/ 2 w 5622"/>
                <a:gd name="T15" fmla="*/ 165 h 3576"/>
                <a:gd name="T16" fmla="*/ 2 w 5622"/>
                <a:gd name="T17" fmla="*/ 166 h 3576"/>
                <a:gd name="T18" fmla="*/ 3 w 5622"/>
                <a:gd name="T19" fmla="*/ 168 h 3576"/>
                <a:gd name="T20" fmla="*/ 3 w 5622"/>
                <a:gd name="T21" fmla="*/ 169 h 3576"/>
                <a:gd name="T22" fmla="*/ 4 w 5622"/>
                <a:gd name="T23" fmla="*/ 170 h 3576"/>
                <a:gd name="T24" fmla="*/ 5 w 5622"/>
                <a:gd name="T25" fmla="*/ 171 h 3576"/>
                <a:gd name="T26" fmla="*/ 6 w 5622"/>
                <a:gd name="T27" fmla="*/ 172 h 3576"/>
                <a:gd name="T28" fmla="*/ 7 w 5622"/>
                <a:gd name="T29" fmla="*/ 173 h 3576"/>
                <a:gd name="T30" fmla="*/ 7 w 5622"/>
                <a:gd name="T31" fmla="*/ 174 h 3576"/>
                <a:gd name="T32" fmla="*/ 8 w 5622"/>
                <a:gd name="T33" fmla="*/ 175 h 3576"/>
                <a:gd name="T34" fmla="*/ 9 w 5622"/>
                <a:gd name="T35" fmla="*/ 176 h 3576"/>
                <a:gd name="T36" fmla="*/ 10 w 5622"/>
                <a:gd name="T37" fmla="*/ 177 h 3576"/>
                <a:gd name="T38" fmla="*/ 11 w 5622"/>
                <a:gd name="T39" fmla="*/ 178 h 3576"/>
                <a:gd name="T40" fmla="*/ 13 w 5622"/>
                <a:gd name="T41" fmla="*/ 179 h 3576"/>
                <a:gd name="T42" fmla="*/ 281 w 5622"/>
                <a:gd name="T43" fmla="*/ 19 h 3576"/>
                <a:gd name="T44" fmla="*/ 271 w 5622"/>
                <a:gd name="T45" fmla="*/ 0 h 35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22" h="3576">
                  <a:moveTo>
                    <a:pt x="5424" y="0"/>
                  </a:moveTo>
                  <a:lnTo>
                    <a:pt x="3352" y="1235"/>
                  </a:lnTo>
                  <a:lnTo>
                    <a:pt x="3202" y="1541"/>
                  </a:lnTo>
                  <a:lnTo>
                    <a:pt x="3124" y="1371"/>
                  </a:lnTo>
                  <a:lnTo>
                    <a:pt x="0" y="3233"/>
                  </a:lnTo>
                  <a:lnTo>
                    <a:pt x="9" y="3257"/>
                  </a:lnTo>
                  <a:lnTo>
                    <a:pt x="20" y="3280"/>
                  </a:lnTo>
                  <a:lnTo>
                    <a:pt x="31" y="3302"/>
                  </a:lnTo>
                  <a:lnTo>
                    <a:pt x="43" y="3325"/>
                  </a:lnTo>
                  <a:lnTo>
                    <a:pt x="56" y="3347"/>
                  </a:lnTo>
                  <a:lnTo>
                    <a:pt x="69" y="3370"/>
                  </a:lnTo>
                  <a:lnTo>
                    <a:pt x="84" y="3392"/>
                  </a:lnTo>
                  <a:lnTo>
                    <a:pt x="99" y="3413"/>
                  </a:lnTo>
                  <a:lnTo>
                    <a:pt x="115" y="3435"/>
                  </a:lnTo>
                  <a:lnTo>
                    <a:pt x="132" y="3456"/>
                  </a:lnTo>
                  <a:lnTo>
                    <a:pt x="150" y="3477"/>
                  </a:lnTo>
                  <a:lnTo>
                    <a:pt x="168" y="3497"/>
                  </a:lnTo>
                  <a:lnTo>
                    <a:pt x="188" y="3518"/>
                  </a:lnTo>
                  <a:lnTo>
                    <a:pt x="209" y="3537"/>
                  </a:lnTo>
                  <a:lnTo>
                    <a:pt x="230" y="3557"/>
                  </a:lnTo>
                  <a:lnTo>
                    <a:pt x="253" y="3576"/>
                  </a:lnTo>
                  <a:lnTo>
                    <a:pt x="5622" y="375"/>
                  </a:lnTo>
                  <a:lnTo>
                    <a:pt x="5424" y="0"/>
                  </a:lnTo>
                  <a:close/>
                </a:path>
              </a:pathLst>
            </a:custGeom>
            <a:solidFill>
              <a:srgbClr val="8CD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5" name="Freeform 37"/>
            <p:cNvSpPr>
              <a:spLocks/>
            </p:cNvSpPr>
            <p:nvPr/>
          </p:nvSpPr>
          <p:spPr bwMode="auto">
            <a:xfrm>
              <a:off x="780" y="2327"/>
              <a:ext cx="282" cy="187"/>
            </a:xfrm>
            <a:custGeom>
              <a:avLst/>
              <a:gdLst>
                <a:gd name="T0" fmla="*/ 278 w 5640"/>
                <a:gd name="T1" fmla="*/ 8 h 3754"/>
                <a:gd name="T2" fmla="*/ 274 w 5640"/>
                <a:gd name="T3" fmla="*/ 0 h 3754"/>
                <a:gd name="T4" fmla="*/ 0 w 5640"/>
                <a:gd name="T5" fmla="*/ 162 h 3754"/>
                <a:gd name="T6" fmla="*/ 0 w 5640"/>
                <a:gd name="T7" fmla="*/ 187 h 3754"/>
                <a:gd name="T8" fmla="*/ 282 w 5640"/>
                <a:gd name="T9" fmla="*/ 20 h 3754"/>
                <a:gd name="T10" fmla="*/ 282 w 5640"/>
                <a:gd name="T11" fmla="*/ 18 h 3754"/>
                <a:gd name="T12" fmla="*/ 281 w 5640"/>
                <a:gd name="T13" fmla="*/ 17 h 3754"/>
                <a:gd name="T14" fmla="*/ 281 w 5640"/>
                <a:gd name="T15" fmla="*/ 15 h 3754"/>
                <a:gd name="T16" fmla="*/ 280 w 5640"/>
                <a:gd name="T17" fmla="*/ 14 h 3754"/>
                <a:gd name="T18" fmla="*/ 280 w 5640"/>
                <a:gd name="T19" fmla="*/ 12 h 3754"/>
                <a:gd name="T20" fmla="*/ 279 w 5640"/>
                <a:gd name="T21" fmla="*/ 11 h 3754"/>
                <a:gd name="T22" fmla="*/ 278 w 5640"/>
                <a:gd name="T23" fmla="*/ 9 h 3754"/>
                <a:gd name="T24" fmla="*/ 278 w 5640"/>
                <a:gd name="T25" fmla="*/ 8 h 37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40" h="3754">
                  <a:moveTo>
                    <a:pt x="5553" y="153"/>
                  </a:moveTo>
                  <a:lnTo>
                    <a:pt x="5471" y="0"/>
                  </a:lnTo>
                  <a:lnTo>
                    <a:pt x="0" y="3261"/>
                  </a:lnTo>
                  <a:lnTo>
                    <a:pt x="0" y="3754"/>
                  </a:lnTo>
                  <a:lnTo>
                    <a:pt x="5640" y="392"/>
                  </a:lnTo>
                  <a:lnTo>
                    <a:pt x="5632" y="364"/>
                  </a:lnTo>
                  <a:lnTo>
                    <a:pt x="5623" y="334"/>
                  </a:lnTo>
                  <a:lnTo>
                    <a:pt x="5613" y="305"/>
                  </a:lnTo>
                  <a:lnTo>
                    <a:pt x="5602" y="276"/>
                  </a:lnTo>
                  <a:lnTo>
                    <a:pt x="5592" y="245"/>
                  </a:lnTo>
                  <a:lnTo>
                    <a:pt x="5579" y="215"/>
                  </a:lnTo>
                  <a:lnTo>
                    <a:pt x="5567" y="184"/>
                  </a:lnTo>
                  <a:lnTo>
                    <a:pt x="5553" y="153"/>
                  </a:lnTo>
                  <a:close/>
                </a:path>
              </a:pathLst>
            </a:custGeom>
            <a:solidFill>
              <a:srgbClr val="66B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6" name="Freeform 38"/>
            <p:cNvSpPr>
              <a:spLocks/>
            </p:cNvSpPr>
            <p:nvPr/>
          </p:nvSpPr>
          <p:spPr bwMode="auto">
            <a:xfrm>
              <a:off x="736" y="2233"/>
              <a:ext cx="278" cy="171"/>
            </a:xfrm>
            <a:custGeom>
              <a:avLst/>
              <a:gdLst>
                <a:gd name="T0" fmla="*/ 268 w 5569"/>
                <a:gd name="T1" fmla="*/ 0 h 3421"/>
                <a:gd name="T2" fmla="*/ 0 w 5569"/>
                <a:gd name="T3" fmla="*/ 160 h 3421"/>
                <a:gd name="T4" fmla="*/ 1 w 5569"/>
                <a:gd name="T5" fmla="*/ 161 h 3421"/>
                <a:gd name="T6" fmla="*/ 2 w 5569"/>
                <a:gd name="T7" fmla="*/ 162 h 3421"/>
                <a:gd name="T8" fmla="*/ 3 w 5569"/>
                <a:gd name="T9" fmla="*/ 163 h 3421"/>
                <a:gd name="T10" fmla="*/ 5 w 5569"/>
                <a:gd name="T11" fmla="*/ 163 h 3421"/>
                <a:gd name="T12" fmla="*/ 6 w 5569"/>
                <a:gd name="T13" fmla="*/ 164 h 3421"/>
                <a:gd name="T14" fmla="*/ 7 w 5569"/>
                <a:gd name="T15" fmla="*/ 165 h 3421"/>
                <a:gd name="T16" fmla="*/ 8 w 5569"/>
                <a:gd name="T17" fmla="*/ 166 h 3421"/>
                <a:gd name="T18" fmla="*/ 10 w 5569"/>
                <a:gd name="T19" fmla="*/ 166 h 3421"/>
                <a:gd name="T20" fmla="*/ 11 w 5569"/>
                <a:gd name="T21" fmla="*/ 167 h 3421"/>
                <a:gd name="T22" fmla="*/ 13 w 5569"/>
                <a:gd name="T23" fmla="*/ 168 h 3421"/>
                <a:gd name="T24" fmla="*/ 14 w 5569"/>
                <a:gd name="T25" fmla="*/ 168 h 3421"/>
                <a:gd name="T26" fmla="*/ 16 w 5569"/>
                <a:gd name="T27" fmla="*/ 169 h 3421"/>
                <a:gd name="T28" fmla="*/ 18 w 5569"/>
                <a:gd name="T29" fmla="*/ 169 h 3421"/>
                <a:gd name="T30" fmla="*/ 19 w 5569"/>
                <a:gd name="T31" fmla="*/ 170 h 3421"/>
                <a:gd name="T32" fmla="*/ 21 w 5569"/>
                <a:gd name="T33" fmla="*/ 171 h 3421"/>
                <a:gd name="T34" fmla="*/ 23 w 5569"/>
                <a:gd name="T35" fmla="*/ 171 h 3421"/>
                <a:gd name="T36" fmla="*/ 278 w 5569"/>
                <a:gd name="T37" fmla="*/ 19 h 3421"/>
                <a:gd name="T38" fmla="*/ 268 w 5569"/>
                <a:gd name="T39" fmla="*/ 0 h 3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569" h="3421">
                  <a:moveTo>
                    <a:pt x="5369" y="0"/>
                  </a:moveTo>
                  <a:lnTo>
                    <a:pt x="0" y="3201"/>
                  </a:lnTo>
                  <a:lnTo>
                    <a:pt x="21" y="3218"/>
                  </a:lnTo>
                  <a:lnTo>
                    <a:pt x="44" y="3234"/>
                  </a:lnTo>
                  <a:lnTo>
                    <a:pt x="67" y="3251"/>
                  </a:lnTo>
                  <a:lnTo>
                    <a:pt x="91" y="3267"/>
                  </a:lnTo>
                  <a:lnTo>
                    <a:pt x="116" y="3283"/>
                  </a:lnTo>
                  <a:lnTo>
                    <a:pt x="143" y="3297"/>
                  </a:lnTo>
                  <a:lnTo>
                    <a:pt x="170" y="3312"/>
                  </a:lnTo>
                  <a:lnTo>
                    <a:pt x="198" y="3327"/>
                  </a:lnTo>
                  <a:lnTo>
                    <a:pt x="227" y="3340"/>
                  </a:lnTo>
                  <a:lnTo>
                    <a:pt x="257" y="3353"/>
                  </a:lnTo>
                  <a:lnTo>
                    <a:pt x="287" y="3366"/>
                  </a:lnTo>
                  <a:lnTo>
                    <a:pt x="319" y="3378"/>
                  </a:lnTo>
                  <a:lnTo>
                    <a:pt x="353" y="3390"/>
                  </a:lnTo>
                  <a:lnTo>
                    <a:pt x="386" y="3400"/>
                  </a:lnTo>
                  <a:lnTo>
                    <a:pt x="422" y="3411"/>
                  </a:lnTo>
                  <a:lnTo>
                    <a:pt x="457" y="3421"/>
                  </a:lnTo>
                  <a:lnTo>
                    <a:pt x="5569" y="374"/>
                  </a:lnTo>
                  <a:lnTo>
                    <a:pt x="5369" y="0"/>
                  </a:lnTo>
                  <a:close/>
                </a:path>
              </a:pathLst>
            </a:custGeom>
            <a:solidFill>
              <a:srgbClr val="85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7" name="Freeform 39"/>
            <p:cNvSpPr>
              <a:spLocks/>
            </p:cNvSpPr>
            <p:nvPr/>
          </p:nvSpPr>
          <p:spPr bwMode="auto">
            <a:xfrm>
              <a:off x="780" y="2289"/>
              <a:ext cx="264" cy="176"/>
            </a:xfrm>
            <a:custGeom>
              <a:avLst/>
              <a:gdLst>
                <a:gd name="T0" fmla="*/ 254 w 5273"/>
                <a:gd name="T1" fmla="*/ 0 h 3518"/>
                <a:gd name="T2" fmla="*/ 0 w 5273"/>
                <a:gd name="T3" fmla="*/ 151 h 3518"/>
                <a:gd name="T4" fmla="*/ 0 w 5273"/>
                <a:gd name="T5" fmla="*/ 176 h 3518"/>
                <a:gd name="T6" fmla="*/ 264 w 5273"/>
                <a:gd name="T7" fmla="*/ 19 h 3518"/>
                <a:gd name="T8" fmla="*/ 254 w 5273"/>
                <a:gd name="T9" fmla="*/ 0 h 3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3" h="3518">
                  <a:moveTo>
                    <a:pt x="5073" y="0"/>
                  </a:moveTo>
                  <a:lnTo>
                    <a:pt x="0" y="3025"/>
                  </a:lnTo>
                  <a:lnTo>
                    <a:pt x="0" y="3518"/>
                  </a:lnTo>
                  <a:lnTo>
                    <a:pt x="5273" y="375"/>
                  </a:lnTo>
                  <a:lnTo>
                    <a:pt x="5073" y="0"/>
                  </a:lnTo>
                  <a:close/>
                </a:path>
              </a:pathLst>
            </a:custGeom>
            <a:solidFill>
              <a:srgbClr val="72C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8" name="Freeform 40"/>
            <p:cNvSpPr>
              <a:spLocks/>
            </p:cNvSpPr>
            <p:nvPr/>
          </p:nvSpPr>
          <p:spPr bwMode="auto">
            <a:xfrm>
              <a:off x="780" y="2346"/>
              <a:ext cx="285" cy="193"/>
            </a:xfrm>
            <a:custGeom>
              <a:avLst/>
              <a:gdLst>
                <a:gd name="T0" fmla="*/ 214 w 5683"/>
                <a:gd name="T1" fmla="*/ 45 h 3856"/>
                <a:gd name="T2" fmla="*/ 234 w 5683"/>
                <a:gd name="T3" fmla="*/ 54 h 3856"/>
                <a:gd name="T4" fmla="*/ 234 w 5683"/>
                <a:gd name="T5" fmla="*/ 54 h 3856"/>
                <a:gd name="T6" fmla="*/ 234 w 5683"/>
                <a:gd name="T7" fmla="*/ 54 h 3856"/>
                <a:gd name="T8" fmla="*/ 234 w 5683"/>
                <a:gd name="T9" fmla="*/ 54 h 3856"/>
                <a:gd name="T10" fmla="*/ 234 w 5683"/>
                <a:gd name="T11" fmla="*/ 54 h 3856"/>
                <a:gd name="T12" fmla="*/ 234 w 5683"/>
                <a:gd name="T13" fmla="*/ 54 h 3856"/>
                <a:gd name="T14" fmla="*/ 234 w 5683"/>
                <a:gd name="T15" fmla="*/ 54 h 3856"/>
                <a:gd name="T16" fmla="*/ 234 w 5683"/>
                <a:gd name="T17" fmla="*/ 54 h 3856"/>
                <a:gd name="T18" fmla="*/ 234 w 5683"/>
                <a:gd name="T19" fmla="*/ 54 h 3856"/>
                <a:gd name="T20" fmla="*/ 284 w 5683"/>
                <a:gd name="T21" fmla="*/ 24 h 3856"/>
                <a:gd name="T22" fmla="*/ 284 w 5683"/>
                <a:gd name="T23" fmla="*/ 23 h 3856"/>
                <a:gd name="T24" fmla="*/ 284 w 5683"/>
                <a:gd name="T25" fmla="*/ 21 h 3856"/>
                <a:gd name="T26" fmla="*/ 285 w 5683"/>
                <a:gd name="T27" fmla="*/ 20 h 3856"/>
                <a:gd name="T28" fmla="*/ 285 w 5683"/>
                <a:gd name="T29" fmla="*/ 19 h 3856"/>
                <a:gd name="T30" fmla="*/ 285 w 5683"/>
                <a:gd name="T31" fmla="*/ 17 h 3856"/>
                <a:gd name="T32" fmla="*/ 285 w 5683"/>
                <a:gd name="T33" fmla="*/ 16 h 3856"/>
                <a:gd name="T34" fmla="*/ 285 w 5683"/>
                <a:gd name="T35" fmla="*/ 14 h 3856"/>
                <a:gd name="T36" fmla="*/ 285 w 5683"/>
                <a:gd name="T37" fmla="*/ 13 h 3856"/>
                <a:gd name="T38" fmla="*/ 285 w 5683"/>
                <a:gd name="T39" fmla="*/ 11 h 3856"/>
                <a:gd name="T40" fmla="*/ 285 w 5683"/>
                <a:gd name="T41" fmla="*/ 10 h 3856"/>
                <a:gd name="T42" fmla="*/ 285 w 5683"/>
                <a:gd name="T43" fmla="*/ 8 h 3856"/>
                <a:gd name="T44" fmla="*/ 284 w 5683"/>
                <a:gd name="T45" fmla="*/ 7 h 3856"/>
                <a:gd name="T46" fmla="*/ 284 w 5683"/>
                <a:gd name="T47" fmla="*/ 5 h 3856"/>
                <a:gd name="T48" fmla="*/ 284 w 5683"/>
                <a:gd name="T49" fmla="*/ 3 h 3856"/>
                <a:gd name="T50" fmla="*/ 283 w 5683"/>
                <a:gd name="T51" fmla="*/ 2 h 3856"/>
                <a:gd name="T52" fmla="*/ 283 w 5683"/>
                <a:gd name="T53" fmla="*/ 0 h 3856"/>
                <a:gd name="T54" fmla="*/ 0 w 5683"/>
                <a:gd name="T55" fmla="*/ 168 h 3856"/>
                <a:gd name="T56" fmla="*/ 0 w 5683"/>
                <a:gd name="T57" fmla="*/ 193 h 3856"/>
                <a:gd name="T58" fmla="*/ 214 w 5683"/>
                <a:gd name="T59" fmla="*/ 66 h 3856"/>
                <a:gd name="T60" fmla="*/ 214 w 5683"/>
                <a:gd name="T61" fmla="*/ 45 h 38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83" h="3856">
                  <a:moveTo>
                    <a:pt x="4260" y="901"/>
                  </a:moveTo>
                  <a:lnTo>
                    <a:pt x="4657" y="1074"/>
                  </a:lnTo>
                  <a:lnTo>
                    <a:pt x="4658" y="1075"/>
                  </a:lnTo>
                  <a:lnTo>
                    <a:pt x="4659" y="1075"/>
                  </a:lnTo>
                  <a:lnTo>
                    <a:pt x="4660" y="1075"/>
                  </a:lnTo>
                  <a:lnTo>
                    <a:pt x="4661" y="1076"/>
                  </a:lnTo>
                  <a:lnTo>
                    <a:pt x="4662" y="1076"/>
                  </a:lnTo>
                  <a:lnTo>
                    <a:pt x="5662" y="481"/>
                  </a:lnTo>
                  <a:lnTo>
                    <a:pt x="5667" y="455"/>
                  </a:lnTo>
                  <a:lnTo>
                    <a:pt x="5673" y="429"/>
                  </a:lnTo>
                  <a:lnTo>
                    <a:pt x="5676" y="402"/>
                  </a:lnTo>
                  <a:lnTo>
                    <a:pt x="5679" y="375"/>
                  </a:lnTo>
                  <a:lnTo>
                    <a:pt x="5681" y="347"/>
                  </a:lnTo>
                  <a:lnTo>
                    <a:pt x="5682" y="318"/>
                  </a:lnTo>
                  <a:lnTo>
                    <a:pt x="5683" y="289"/>
                  </a:lnTo>
                  <a:lnTo>
                    <a:pt x="5682" y="260"/>
                  </a:lnTo>
                  <a:lnTo>
                    <a:pt x="5680" y="229"/>
                  </a:lnTo>
                  <a:lnTo>
                    <a:pt x="5678" y="198"/>
                  </a:lnTo>
                  <a:lnTo>
                    <a:pt x="5674" y="167"/>
                  </a:lnTo>
                  <a:lnTo>
                    <a:pt x="5670" y="135"/>
                  </a:lnTo>
                  <a:lnTo>
                    <a:pt x="5663" y="102"/>
                  </a:lnTo>
                  <a:lnTo>
                    <a:pt x="5657" y="68"/>
                  </a:lnTo>
                  <a:lnTo>
                    <a:pt x="5649" y="35"/>
                  </a:lnTo>
                  <a:lnTo>
                    <a:pt x="5640" y="0"/>
                  </a:lnTo>
                  <a:lnTo>
                    <a:pt x="0" y="3362"/>
                  </a:lnTo>
                  <a:lnTo>
                    <a:pt x="0" y="3856"/>
                  </a:lnTo>
                  <a:lnTo>
                    <a:pt x="4264" y="1314"/>
                  </a:lnTo>
                  <a:lnTo>
                    <a:pt x="4260" y="901"/>
                  </a:lnTo>
                  <a:close/>
                </a:path>
              </a:pathLst>
            </a:custGeom>
            <a:solidFill>
              <a:srgbClr val="5FB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29" name="Freeform 41"/>
            <p:cNvSpPr>
              <a:spLocks/>
            </p:cNvSpPr>
            <p:nvPr/>
          </p:nvSpPr>
          <p:spPr bwMode="auto">
            <a:xfrm>
              <a:off x="780" y="2412"/>
              <a:ext cx="214" cy="152"/>
            </a:xfrm>
            <a:custGeom>
              <a:avLst/>
              <a:gdLst>
                <a:gd name="T0" fmla="*/ 214 w 4269"/>
                <a:gd name="T1" fmla="*/ 0 h 3035"/>
                <a:gd name="T2" fmla="*/ 0 w 4269"/>
                <a:gd name="T3" fmla="*/ 127 h 3035"/>
                <a:gd name="T4" fmla="*/ 0 w 4269"/>
                <a:gd name="T5" fmla="*/ 152 h 3035"/>
                <a:gd name="T6" fmla="*/ 214 w 4269"/>
                <a:gd name="T7" fmla="*/ 25 h 3035"/>
                <a:gd name="T8" fmla="*/ 214 w 4269"/>
                <a:gd name="T9" fmla="*/ 0 h 3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9" h="3035">
                  <a:moveTo>
                    <a:pt x="4264" y="0"/>
                  </a:moveTo>
                  <a:lnTo>
                    <a:pt x="0" y="2542"/>
                  </a:lnTo>
                  <a:lnTo>
                    <a:pt x="0" y="3035"/>
                  </a:lnTo>
                  <a:lnTo>
                    <a:pt x="4269" y="490"/>
                  </a:lnTo>
                  <a:lnTo>
                    <a:pt x="4264" y="0"/>
                  </a:lnTo>
                  <a:close/>
                </a:path>
              </a:pathLst>
            </a:custGeom>
            <a:solidFill>
              <a:srgbClr val="59B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0" name="Freeform 42"/>
            <p:cNvSpPr>
              <a:spLocks/>
            </p:cNvSpPr>
            <p:nvPr/>
          </p:nvSpPr>
          <p:spPr bwMode="auto">
            <a:xfrm>
              <a:off x="1014" y="2370"/>
              <a:ext cx="50" cy="31"/>
            </a:xfrm>
            <a:custGeom>
              <a:avLst/>
              <a:gdLst>
                <a:gd name="T0" fmla="*/ 50 w 1000"/>
                <a:gd name="T1" fmla="*/ 0 h 621"/>
                <a:gd name="T2" fmla="*/ 0 w 1000"/>
                <a:gd name="T3" fmla="*/ 30 h 621"/>
                <a:gd name="T4" fmla="*/ 1 w 1000"/>
                <a:gd name="T5" fmla="*/ 30 h 621"/>
                <a:gd name="T6" fmla="*/ 3 w 1000"/>
                <a:gd name="T7" fmla="*/ 30 h 621"/>
                <a:gd name="T8" fmla="*/ 4 w 1000"/>
                <a:gd name="T9" fmla="*/ 31 h 621"/>
                <a:gd name="T10" fmla="*/ 6 w 1000"/>
                <a:gd name="T11" fmla="*/ 31 h 621"/>
                <a:gd name="T12" fmla="*/ 7 w 1000"/>
                <a:gd name="T13" fmla="*/ 31 h 621"/>
                <a:gd name="T14" fmla="*/ 9 w 1000"/>
                <a:gd name="T15" fmla="*/ 31 h 621"/>
                <a:gd name="T16" fmla="*/ 11 w 1000"/>
                <a:gd name="T17" fmla="*/ 31 h 621"/>
                <a:gd name="T18" fmla="*/ 12 w 1000"/>
                <a:gd name="T19" fmla="*/ 31 h 621"/>
                <a:gd name="T20" fmla="*/ 14 w 1000"/>
                <a:gd name="T21" fmla="*/ 31 h 621"/>
                <a:gd name="T22" fmla="*/ 16 w 1000"/>
                <a:gd name="T23" fmla="*/ 30 h 621"/>
                <a:gd name="T24" fmla="*/ 18 w 1000"/>
                <a:gd name="T25" fmla="*/ 30 h 621"/>
                <a:gd name="T26" fmla="*/ 20 w 1000"/>
                <a:gd name="T27" fmla="*/ 29 h 621"/>
                <a:gd name="T28" fmla="*/ 22 w 1000"/>
                <a:gd name="T29" fmla="*/ 29 h 621"/>
                <a:gd name="T30" fmla="*/ 24 w 1000"/>
                <a:gd name="T31" fmla="*/ 28 h 621"/>
                <a:gd name="T32" fmla="*/ 26 w 1000"/>
                <a:gd name="T33" fmla="*/ 27 h 621"/>
                <a:gd name="T34" fmla="*/ 27 w 1000"/>
                <a:gd name="T35" fmla="*/ 26 h 621"/>
                <a:gd name="T36" fmla="*/ 29 w 1000"/>
                <a:gd name="T37" fmla="*/ 26 h 621"/>
                <a:gd name="T38" fmla="*/ 31 w 1000"/>
                <a:gd name="T39" fmla="*/ 24 h 621"/>
                <a:gd name="T40" fmla="*/ 33 w 1000"/>
                <a:gd name="T41" fmla="*/ 23 h 621"/>
                <a:gd name="T42" fmla="*/ 35 w 1000"/>
                <a:gd name="T43" fmla="*/ 22 h 621"/>
                <a:gd name="T44" fmla="*/ 37 w 1000"/>
                <a:gd name="T45" fmla="*/ 21 h 621"/>
                <a:gd name="T46" fmla="*/ 38 w 1000"/>
                <a:gd name="T47" fmla="*/ 19 h 621"/>
                <a:gd name="T48" fmla="*/ 40 w 1000"/>
                <a:gd name="T49" fmla="*/ 18 h 621"/>
                <a:gd name="T50" fmla="*/ 41 w 1000"/>
                <a:gd name="T51" fmla="*/ 16 h 621"/>
                <a:gd name="T52" fmla="*/ 43 w 1000"/>
                <a:gd name="T53" fmla="*/ 15 h 621"/>
                <a:gd name="T54" fmla="*/ 44 w 1000"/>
                <a:gd name="T55" fmla="*/ 13 h 621"/>
                <a:gd name="T56" fmla="*/ 45 w 1000"/>
                <a:gd name="T57" fmla="*/ 11 h 621"/>
                <a:gd name="T58" fmla="*/ 47 w 1000"/>
                <a:gd name="T59" fmla="*/ 9 h 621"/>
                <a:gd name="T60" fmla="*/ 48 w 1000"/>
                <a:gd name="T61" fmla="*/ 7 h 621"/>
                <a:gd name="T62" fmla="*/ 49 w 1000"/>
                <a:gd name="T63" fmla="*/ 5 h 621"/>
                <a:gd name="T64" fmla="*/ 49 w 1000"/>
                <a:gd name="T65" fmla="*/ 2 h 621"/>
                <a:gd name="T66" fmla="*/ 50 w 1000"/>
                <a:gd name="T67" fmla="*/ 0 h 6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 h="621">
                  <a:moveTo>
                    <a:pt x="1000" y="0"/>
                  </a:moveTo>
                  <a:lnTo>
                    <a:pt x="0" y="595"/>
                  </a:lnTo>
                  <a:lnTo>
                    <a:pt x="25" y="604"/>
                  </a:lnTo>
                  <a:lnTo>
                    <a:pt x="51" y="610"/>
                  </a:lnTo>
                  <a:lnTo>
                    <a:pt x="81" y="615"/>
                  </a:lnTo>
                  <a:lnTo>
                    <a:pt x="111" y="619"/>
                  </a:lnTo>
                  <a:lnTo>
                    <a:pt x="143" y="621"/>
                  </a:lnTo>
                  <a:lnTo>
                    <a:pt x="176" y="621"/>
                  </a:lnTo>
                  <a:lnTo>
                    <a:pt x="210" y="620"/>
                  </a:lnTo>
                  <a:lnTo>
                    <a:pt x="246" y="616"/>
                  </a:lnTo>
                  <a:lnTo>
                    <a:pt x="282" y="612"/>
                  </a:lnTo>
                  <a:lnTo>
                    <a:pt x="319" y="606"/>
                  </a:lnTo>
                  <a:lnTo>
                    <a:pt x="357" y="598"/>
                  </a:lnTo>
                  <a:lnTo>
                    <a:pt x="396" y="587"/>
                  </a:lnTo>
                  <a:lnTo>
                    <a:pt x="433" y="576"/>
                  </a:lnTo>
                  <a:lnTo>
                    <a:pt x="472" y="563"/>
                  </a:lnTo>
                  <a:lnTo>
                    <a:pt x="511" y="547"/>
                  </a:lnTo>
                  <a:lnTo>
                    <a:pt x="549" y="530"/>
                  </a:lnTo>
                  <a:lnTo>
                    <a:pt x="587" y="511"/>
                  </a:lnTo>
                  <a:lnTo>
                    <a:pt x="624" y="490"/>
                  </a:lnTo>
                  <a:lnTo>
                    <a:pt x="661" y="468"/>
                  </a:lnTo>
                  <a:lnTo>
                    <a:pt x="697" y="444"/>
                  </a:lnTo>
                  <a:lnTo>
                    <a:pt x="732" y="418"/>
                  </a:lnTo>
                  <a:lnTo>
                    <a:pt x="765" y="390"/>
                  </a:lnTo>
                  <a:lnTo>
                    <a:pt x="798" y="359"/>
                  </a:lnTo>
                  <a:lnTo>
                    <a:pt x="828" y="328"/>
                  </a:lnTo>
                  <a:lnTo>
                    <a:pt x="857" y="294"/>
                  </a:lnTo>
                  <a:lnTo>
                    <a:pt x="884" y="257"/>
                  </a:lnTo>
                  <a:lnTo>
                    <a:pt x="909" y="220"/>
                  </a:lnTo>
                  <a:lnTo>
                    <a:pt x="933" y="180"/>
                  </a:lnTo>
                  <a:lnTo>
                    <a:pt x="953" y="138"/>
                  </a:lnTo>
                  <a:lnTo>
                    <a:pt x="972" y="94"/>
                  </a:lnTo>
                  <a:lnTo>
                    <a:pt x="988" y="47"/>
                  </a:lnTo>
                  <a:lnTo>
                    <a:pt x="1000" y="0"/>
                  </a:lnTo>
                  <a:close/>
                </a:path>
              </a:pathLst>
            </a:custGeom>
            <a:solidFill>
              <a:srgbClr val="59B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1" name="Freeform 43"/>
            <p:cNvSpPr>
              <a:spLocks/>
            </p:cNvSpPr>
            <p:nvPr/>
          </p:nvSpPr>
          <p:spPr bwMode="auto">
            <a:xfrm>
              <a:off x="780" y="2270"/>
              <a:ext cx="254" cy="170"/>
            </a:xfrm>
            <a:custGeom>
              <a:avLst/>
              <a:gdLst>
                <a:gd name="T0" fmla="*/ 244 w 5073"/>
                <a:gd name="T1" fmla="*/ 0 h 3400"/>
                <a:gd name="T2" fmla="*/ 0 w 5073"/>
                <a:gd name="T3" fmla="*/ 145 h 3400"/>
                <a:gd name="T4" fmla="*/ 0 w 5073"/>
                <a:gd name="T5" fmla="*/ 170 h 3400"/>
                <a:gd name="T6" fmla="*/ 254 w 5073"/>
                <a:gd name="T7" fmla="*/ 19 h 3400"/>
                <a:gd name="T8" fmla="*/ 244 w 5073"/>
                <a:gd name="T9" fmla="*/ 0 h 3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73" h="3400">
                  <a:moveTo>
                    <a:pt x="4875" y="0"/>
                  </a:moveTo>
                  <a:lnTo>
                    <a:pt x="0" y="2906"/>
                  </a:lnTo>
                  <a:lnTo>
                    <a:pt x="0" y="3400"/>
                  </a:lnTo>
                  <a:lnTo>
                    <a:pt x="5073" y="375"/>
                  </a:lnTo>
                  <a:lnTo>
                    <a:pt x="4875" y="0"/>
                  </a:lnTo>
                  <a:close/>
                </a:path>
              </a:pathLst>
            </a:custGeom>
            <a:solidFill>
              <a:srgbClr val="79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2" name="Freeform 44"/>
            <p:cNvSpPr>
              <a:spLocks/>
            </p:cNvSpPr>
            <p:nvPr/>
          </p:nvSpPr>
          <p:spPr bwMode="auto">
            <a:xfrm>
              <a:off x="759" y="2252"/>
              <a:ext cx="265" cy="164"/>
            </a:xfrm>
            <a:custGeom>
              <a:avLst/>
              <a:gdLst>
                <a:gd name="T0" fmla="*/ 255 w 5310"/>
                <a:gd name="T1" fmla="*/ 0 h 3281"/>
                <a:gd name="T2" fmla="*/ 0 w 5310"/>
                <a:gd name="T3" fmla="*/ 152 h 3281"/>
                <a:gd name="T4" fmla="*/ 2 w 5310"/>
                <a:gd name="T5" fmla="*/ 153 h 3281"/>
                <a:gd name="T6" fmla="*/ 5 w 5310"/>
                <a:gd name="T7" fmla="*/ 153 h 3281"/>
                <a:gd name="T8" fmla="*/ 7 w 5310"/>
                <a:gd name="T9" fmla="*/ 154 h 3281"/>
                <a:gd name="T10" fmla="*/ 10 w 5310"/>
                <a:gd name="T11" fmla="*/ 154 h 3281"/>
                <a:gd name="T12" fmla="*/ 13 w 5310"/>
                <a:gd name="T13" fmla="*/ 155 h 3281"/>
                <a:gd name="T14" fmla="*/ 16 w 5310"/>
                <a:gd name="T15" fmla="*/ 155 h 3281"/>
                <a:gd name="T16" fmla="*/ 19 w 5310"/>
                <a:gd name="T17" fmla="*/ 155 h 3281"/>
                <a:gd name="T18" fmla="*/ 22 w 5310"/>
                <a:gd name="T19" fmla="*/ 156 h 3281"/>
                <a:gd name="T20" fmla="*/ 22 w 5310"/>
                <a:gd name="T21" fmla="*/ 164 h 3281"/>
                <a:gd name="T22" fmla="*/ 265 w 5310"/>
                <a:gd name="T23" fmla="*/ 19 h 3281"/>
                <a:gd name="T24" fmla="*/ 255 w 5310"/>
                <a:gd name="T25" fmla="*/ 0 h 3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10" h="3281">
                  <a:moveTo>
                    <a:pt x="5112" y="0"/>
                  </a:moveTo>
                  <a:lnTo>
                    <a:pt x="0" y="3047"/>
                  </a:lnTo>
                  <a:lnTo>
                    <a:pt x="48" y="3059"/>
                  </a:lnTo>
                  <a:lnTo>
                    <a:pt x="98" y="3069"/>
                  </a:lnTo>
                  <a:lnTo>
                    <a:pt x="150" y="3080"/>
                  </a:lnTo>
                  <a:lnTo>
                    <a:pt x="202" y="3088"/>
                  </a:lnTo>
                  <a:lnTo>
                    <a:pt x="258" y="3097"/>
                  </a:lnTo>
                  <a:lnTo>
                    <a:pt x="314" y="3103"/>
                  </a:lnTo>
                  <a:lnTo>
                    <a:pt x="373" y="3108"/>
                  </a:lnTo>
                  <a:lnTo>
                    <a:pt x="435" y="3112"/>
                  </a:lnTo>
                  <a:lnTo>
                    <a:pt x="435" y="3281"/>
                  </a:lnTo>
                  <a:lnTo>
                    <a:pt x="5310" y="375"/>
                  </a:lnTo>
                  <a:lnTo>
                    <a:pt x="5112" y="0"/>
                  </a:lnTo>
                  <a:close/>
                </a:path>
              </a:pathLst>
            </a:custGeom>
            <a:solidFill>
              <a:srgbClr val="7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3" name="Freeform 45"/>
            <p:cNvSpPr>
              <a:spLocks/>
            </p:cNvSpPr>
            <p:nvPr/>
          </p:nvSpPr>
          <p:spPr bwMode="auto">
            <a:xfrm>
              <a:off x="837" y="2046"/>
              <a:ext cx="89" cy="116"/>
            </a:xfrm>
            <a:custGeom>
              <a:avLst/>
              <a:gdLst>
                <a:gd name="T0" fmla="*/ 86 w 1762"/>
                <a:gd name="T1" fmla="*/ 0 h 2310"/>
                <a:gd name="T2" fmla="*/ 0 w 1762"/>
                <a:gd name="T3" fmla="*/ 113 h 2310"/>
                <a:gd name="T4" fmla="*/ 1 w 1762"/>
                <a:gd name="T5" fmla="*/ 113 h 2310"/>
                <a:gd name="T6" fmla="*/ 1 w 1762"/>
                <a:gd name="T7" fmla="*/ 113 h 2310"/>
                <a:gd name="T8" fmla="*/ 2 w 1762"/>
                <a:gd name="T9" fmla="*/ 114 h 2310"/>
                <a:gd name="T10" fmla="*/ 2 w 1762"/>
                <a:gd name="T11" fmla="*/ 114 h 2310"/>
                <a:gd name="T12" fmla="*/ 3 w 1762"/>
                <a:gd name="T13" fmla="*/ 115 h 2310"/>
                <a:gd name="T14" fmla="*/ 4 w 1762"/>
                <a:gd name="T15" fmla="*/ 115 h 2310"/>
                <a:gd name="T16" fmla="*/ 4 w 1762"/>
                <a:gd name="T17" fmla="*/ 116 h 2310"/>
                <a:gd name="T18" fmla="*/ 5 w 1762"/>
                <a:gd name="T19" fmla="*/ 116 h 2310"/>
                <a:gd name="T20" fmla="*/ 89 w 1762"/>
                <a:gd name="T21" fmla="*/ 7 h 2310"/>
                <a:gd name="T22" fmla="*/ 86 w 1762"/>
                <a:gd name="T23" fmla="*/ 0 h 23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2" h="2310">
                  <a:moveTo>
                    <a:pt x="1710" y="0"/>
                  </a:moveTo>
                  <a:lnTo>
                    <a:pt x="0" y="2243"/>
                  </a:lnTo>
                  <a:lnTo>
                    <a:pt x="12" y="2252"/>
                  </a:lnTo>
                  <a:lnTo>
                    <a:pt x="24" y="2260"/>
                  </a:lnTo>
                  <a:lnTo>
                    <a:pt x="37" y="2269"/>
                  </a:lnTo>
                  <a:lnTo>
                    <a:pt x="49" y="2277"/>
                  </a:lnTo>
                  <a:lnTo>
                    <a:pt x="62" y="2286"/>
                  </a:lnTo>
                  <a:lnTo>
                    <a:pt x="74" y="2294"/>
                  </a:lnTo>
                  <a:lnTo>
                    <a:pt x="87" y="2302"/>
                  </a:lnTo>
                  <a:lnTo>
                    <a:pt x="100" y="2310"/>
                  </a:lnTo>
                  <a:lnTo>
                    <a:pt x="1762" y="130"/>
                  </a:lnTo>
                  <a:lnTo>
                    <a:pt x="1710" y="0"/>
                  </a:lnTo>
                  <a:close/>
                </a:path>
              </a:pathLst>
            </a:custGeom>
            <a:solidFill>
              <a:srgbClr val="3FA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4" name="Freeform 46"/>
            <p:cNvSpPr>
              <a:spLocks/>
            </p:cNvSpPr>
            <p:nvPr/>
          </p:nvSpPr>
          <p:spPr bwMode="auto">
            <a:xfrm>
              <a:off x="853" y="2066"/>
              <a:ext cx="80" cy="103"/>
            </a:xfrm>
            <a:custGeom>
              <a:avLst/>
              <a:gdLst>
                <a:gd name="T0" fmla="*/ 77 w 1598"/>
                <a:gd name="T1" fmla="*/ 0 h 2067"/>
                <a:gd name="T2" fmla="*/ 0 w 1598"/>
                <a:gd name="T3" fmla="*/ 101 h 2067"/>
                <a:gd name="T4" fmla="*/ 1 w 1598"/>
                <a:gd name="T5" fmla="*/ 101 h 2067"/>
                <a:gd name="T6" fmla="*/ 2 w 1598"/>
                <a:gd name="T7" fmla="*/ 102 h 2067"/>
                <a:gd name="T8" fmla="*/ 2 w 1598"/>
                <a:gd name="T9" fmla="*/ 102 h 2067"/>
                <a:gd name="T10" fmla="*/ 3 w 1598"/>
                <a:gd name="T11" fmla="*/ 102 h 2067"/>
                <a:gd name="T12" fmla="*/ 4 w 1598"/>
                <a:gd name="T13" fmla="*/ 102 h 2067"/>
                <a:gd name="T14" fmla="*/ 5 w 1598"/>
                <a:gd name="T15" fmla="*/ 103 h 2067"/>
                <a:gd name="T16" fmla="*/ 5 w 1598"/>
                <a:gd name="T17" fmla="*/ 103 h 2067"/>
                <a:gd name="T18" fmla="*/ 6 w 1598"/>
                <a:gd name="T19" fmla="*/ 103 h 2067"/>
                <a:gd name="T20" fmla="*/ 80 w 1598"/>
                <a:gd name="T21" fmla="*/ 6 h 2067"/>
                <a:gd name="T22" fmla="*/ 77 w 1598"/>
                <a:gd name="T23" fmla="*/ 0 h 20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2067">
                  <a:moveTo>
                    <a:pt x="1546" y="0"/>
                  </a:moveTo>
                  <a:lnTo>
                    <a:pt x="0" y="2028"/>
                  </a:lnTo>
                  <a:lnTo>
                    <a:pt x="16" y="2033"/>
                  </a:lnTo>
                  <a:lnTo>
                    <a:pt x="30" y="2038"/>
                  </a:lnTo>
                  <a:lnTo>
                    <a:pt x="45" y="2044"/>
                  </a:lnTo>
                  <a:lnTo>
                    <a:pt x="61" y="2049"/>
                  </a:lnTo>
                  <a:lnTo>
                    <a:pt x="76" y="2054"/>
                  </a:lnTo>
                  <a:lnTo>
                    <a:pt x="91" y="2058"/>
                  </a:lnTo>
                  <a:lnTo>
                    <a:pt x="106" y="2062"/>
                  </a:lnTo>
                  <a:lnTo>
                    <a:pt x="122" y="2067"/>
                  </a:lnTo>
                  <a:lnTo>
                    <a:pt x="1598" y="130"/>
                  </a:lnTo>
                  <a:lnTo>
                    <a:pt x="1546" y="0"/>
                  </a:lnTo>
                  <a:close/>
                </a:path>
              </a:pathLst>
            </a:custGeom>
            <a:solidFill>
              <a:srgbClr val="2C9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5" name="Freeform 47"/>
            <p:cNvSpPr>
              <a:spLocks/>
            </p:cNvSpPr>
            <p:nvPr/>
          </p:nvSpPr>
          <p:spPr bwMode="auto">
            <a:xfrm>
              <a:off x="842" y="2053"/>
              <a:ext cx="86" cy="112"/>
            </a:xfrm>
            <a:custGeom>
              <a:avLst/>
              <a:gdLst>
                <a:gd name="T0" fmla="*/ 83 w 1713"/>
                <a:gd name="T1" fmla="*/ 0 h 2239"/>
                <a:gd name="T2" fmla="*/ 0 w 1713"/>
                <a:gd name="T3" fmla="*/ 109 h 2239"/>
                <a:gd name="T4" fmla="*/ 1 w 1713"/>
                <a:gd name="T5" fmla="*/ 109 h 2239"/>
                <a:gd name="T6" fmla="*/ 1 w 1713"/>
                <a:gd name="T7" fmla="*/ 110 h 2239"/>
                <a:gd name="T8" fmla="*/ 2 w 1713"/>
                <a:gd name="T9" fmla="*/ 110 h 2239"/>
                <a:gd name="T10" fmla="*/ 3 w 1713"/>
                <a:gd name="T11" fmla="*/ 111 h 2239"/>
                <a:gd name="T12" fmla="*/ 3 w 1713"/>
                <a:gd name="T13" fmla="*/ 111 h 2239"/>
                <a:gd name="T14" fmla="*/ 4 w 1713"/>
                <a:gd name="T15" fmla="*/ 111 h 2239"/>
                <a:gd name="T16" fmla="*/ 5 w 1713"/>
                <a:gd name="T17" fmla="*/ 112 h 2239"/>
                <a:gd name="T18" fmla="*/ 5 w 1713"/>
                <a:gd name="T19" fmla="*/ 112 h 2239"/>
                <a:gd name="T20" fmla="*/ 86 w 1713"/>
                <a:gd name="T21" fmla="*/ 6 h 2239"/>
                <a:gd name="T22" fmla="*/ 83 w 1713"/>
                <a:gd name="T23" fmla="*/ 0 h 2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13" h="2239">
                  <a:moveTo>
                    <a:pt x="1662" y="0"/>
                  </a:moveTo>
                  <a:lnTo>
                    <a:pt x="0" y="2180"/>
                  </a:lnTo>
                  <a:lnTo>
                    <a:pt x="13" y="2188"/>
                  </a:lnTo>
                  <a:lnTo>
                    <a:pt x="26" y="2195"/>
                  </a:lnTo>
                  <a:lnTo>
                    <a:pt x="39" y="2203"/>
                  </a:lnTo>
                  <a:lnTo>
                    <a:pt x="52" y="2210"/>
                  </a:lnTo>
                  <a:lnTo>
                    <a:pt x="66" y="2218"/>
                  </a:lnTo>
                  <a:lnTo>
                    <a:pt x="79" y="2225"/>
                  </a:lnTo>
                  <a:lnTo>
                    <a:pt x="93" y="2231"/>
                  </a:lnTo>
                  <a:lnTo>
                    <a:pt x="107" y="2239"/>
                  </a:lnTo>
                  <a:lnTo>
                    <a:pt x="1713" y="129"/>
                  </a:lnTo>
                  <a:lnTo>
                    <a:pt x="1662" y="0"/>
                  </a:lnTo>
                  <a:close/>
                </a:path>
              </a:pathLst>
            </a:custGeom>
            <a:solidFill>
              <a:srgbClr val="39A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6" name="Freeform 48"/>
            <p:cNvSpPr>
              <a:spLocks/>
            </p:cNvSpPr>
            <p:nvPr/>
          </p:nvSpPr>
          <p:spPr bwMode="auto">
            <a:xfrm>
              <a:off x="848" y="2059"/>
              <a:ext cx="83" cy="108"/>
            </a:xfrm>
            <a:custGeom>
              <a:avLst/>
              <a:gdLst>
                <a:gd name="T0" fmla="*/ 80 w 1659"/>
                <a:gd name="T1" fmla="*/ 0 h 2158"/>
                <a:gd name="T2" fmla="*/ 0 w 1659"/>
                <a:gd name="T3" fmla="*/ 106 h 2158"/>
                <a:gd name="T4" fmla="*/ 1 w 1659"/>
                <a:gd name="T5" fmla="*/ 106 h 2158"/>
                <a:gd name="T6" fmla="*/ 1 w 1659"/>
                <a:gd name="T7" fmla="*/ 106 h 2158"/>
                <a:gd name="T8" fmla="*/ 2 w 1659"/>
                <a:gd name="T9" fmla="*/ 106 h 2158"/>
                <a:gd name="T10" fmla="*/ 3 w 1659"/>
                <a:gd name="T11" fmla="*/ 107 h 2158"/>
                <a:gd name="T12" fmla="*/ 4 w 1659"/>
                <a:gd name="T13" fmla="*/ 107 h 2158"/>
                <a:gd name="T14" fmla="*/ 4 w 1659"/>
                <a:gd name="T15" fmla="*/ 107 h 2158"/>
                <a:gd name="T16" fmla="*/ 5 w 1659"/>
                <a:gd name="T17" fmla="*/ 108 h 2158"/>
                <a:gd name="T18" fmla="*/ 6 w 1659"/>
                <a:gd name="T19" fmla="*/ 108 h 2158"/>
                <a:gd name="T20" fmla="*/ 83 w 1659"/>
                <a:gd name="T21" fmla="*/ 7 h 2158"/>
                <a:gd name="T22" fmla="*/ 80 w 1659"/>
                <a:gd name="T23" fmla="*/ 0 h 2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9" h="2158">
                  <a:moveTo>
                    <a:pt x="1606" y="0"/>
                  </a:moveTo>
                  <a:lnTo>
                    <a:pt x="0" y="2110"/>
                  </a:lnTo>
                  <a:lnTo>
                    <a:pt x="13" y="2116"/>
                  </a:lnTo>
                  <a:lnTo>
                    <a:pt x="28" y="2122"/>
                  </a:lnTo>
                  <a:lnTo>
                    <a:pt x="42" y="2128"/>
                  </a:lnTo>
                  <a:lnTo>
                    <a:pt x="56" y="2135"/>
                  </a:lnTo>
                  <a:lnTo>
                    <a:pt x="70" y="2141"/>
                  </a:lnTo>
                  <a:lnTo>
                    <a:pt x="85" y="2146"/>
                  </a:lnTo>
                  <a:lnTo>
                    <a:pt x="99" y="2153"/>
                  </a:lnTo>
                  <a:lnTo>
                    <a:pt x="113" y="2158"/>
                  </a:lnTo>
                  <a:lnTo>
                    <a:pt x="1659" y="130"/>
                  </a:lnTo>
                  <a:lnTo>
                    <a:pt x="1606" y="0"/>
                  </a:lnTo>
                  <a:close/>
                </a:path>
              </a:pathLst>
            </a:custGeom>
            <a:solidFill>
              <a:srgbClr val="32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7" name="Freeform 49"/>
            <p:cNvSpPr>
              <a:spLocks/>
            </p:cNvSpPr>
            <p:nvPr/>
          </p:nvSpPr>
          <p:spPr bwMode="auto">
            <a:xfrm>
              <a:off x="833" y="2040"/>
              <a:ext cx="90" cy="119"/>
            </a:xfrm>
            <a:custGeom>
              <a:avLst/>
              <a:gdLst>
                <a:gd name="T0" fmla="*/ 87 w 1804"/>
                <a:gd name="T1" fmla="*/ 0 h 2372"/>
                <a:gd name="T2" fmla="*/ 0 w 1804"/>
                <a:gd name="T3" fmla="*/ 115 h 2372"/>
                <a:gd name="T4" fmla="*/ 1 w 1804"/>
                <a:gd name="T5" fmla="*/ 116 h 2372"/>
                <a:gd name="T6" fmla="*/ 1 w 1804"/>
                <a:gd name="T7" fmla="*/ 116 h 2372"/>
                <a:gd name="T8" fmla="*/ 2 w 1804"/>
                <a:gd name="T9" fmla="*/ 117 h 2372"/>
                <a:gd name="T10" fmla="*/ 2 w 1804"/>
                <a:gd name="T11" fmla="*/ 117 h 2372"/>
                <a:gd name="T12" fmla="*/ 3 w 1804"/>
                <a:gd name="T13" fmla="*/ 118 h 2372"/>
                <a:gd name="T14" fmla="*/ 3 w 1804"/>
                <a:gd name="T15" fmla="*/ 118 h 2372"/>
                <a:gd name="T16" fmla="*/ 4 w 1804"/>
                <a:gd name="T17" fmla="*/ 119 h 2372"/>
                <a:gd name="T18" fmla="*/ 5 w 1804"/>
                <a:gd name="T19" fmla="*/ 119 h 2372"/>
                <a:gd name="T20" fmla="*/ 90 w 1804"/>
                <a:gd name="T21" fmla="*/ 6 h 2372"/>
                <a:gd name="T22" fmla="*/ 87 w 1804"/>
                <a:gd name="T23" fmla="*/ 0 h 23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04" h="2372">
                  <a:moveTo>
                    <a:pt x="1752" y="0"/>
                  </a:moveTo>
                  <a:lnTo>
                    <a:pt x="0" y="2296"/>
                  </a:lnTo>
                  <a:lnTo>
                    <a:pt x="12" y="2306"/>
                  </a:lnTo>
                  <a:lnTo>
                    <a:pt x="24" y="2316"/>
                  </a:lnTo>
                  <a:lnTo>
                    <a:pt x="35" y="2325"/>
                  </a:lnTo>
                  <a:lnTo>
                    <a:pt x="47" y="2335"/>
                  </a:lnTo>
                  <a:lnTo>
                    <a:pt x="58" y="2344"/>
                  </a:lnTo>
                  <a:lnTo>
                    <a:pt x="70" y="2354"/>
                  </a:lnTo>
                  <a:lnTo>
                    <a:pt x="82" y="2363"/>
                  </a:lnTo>
                  <a:lnTo>
                    <a:pt x="94" y="2372"/>
                  </a:lnTo>
                  <a:lnTo>
                    <a:pt x="1804" y="129"/>
                  </a:lnTo>
                  <a:lnTo>
                    <a:pt x="1752" y="0"/>
                  </a:lnTo>
                  <a:close/>
                </a:path>
              </a:pathLst>
            </a:custGeom>
            <a:solidFill>
              <a:srgbClr val="46A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8" name="Freeform 50"/>
            <p:cNvSpPr>
              <a:spLocks/>
            </p:cNvSpPr>
            <p:nvPr/>
          </p:nvSpPr>
          <p:spPr bwMode="auto">
            <a:xfrm>
              <a:off x="829" y="2034"/>
              <a:ext cx="91" cy="121"/>
            </a:xfrm>
            <a:custGeom>
              <a:avLst/>
              <a:gdLst>
                <a:gd name="T0" fmla="*/ 90 w 1838"/>
                <a:gd name="T1" fmla="*/ 4 h 2422"/>
                <a:gd name="T2" fmla="*/ 90 w 1838"/>
                <a:gd name="T3" fmla="*/ 4 h 2422"/>
                <a:gd name="T4" fmla="*/ 90 w 1838"/>
                <a:gd name="T5" fmla="*/ 3 h 2422"/>
                <a:gd name="T6" fmla="*/ 90 w 1838"/>
                <a:gd name="T7" fmla="*/ 3 h 2422"/>
                <a:gd name="T8" fmla="*/ 89 w 1838"/>
                <a:gd name="T9" fmla="*/ 2 h 2422"/>
                <a:gd name="T10" fmla="*/ 89 w 1838"/>
                <a:gd name="T11" fmla="*/ 2 h 2422"/>
                <a:gd name="T12" fmla="*/ 89 w 1838"/>
                <a:gd name="T13" fmla="*/ 1 h 2422"/>
                <a:gd name="T14" fmla="*/ 89 w 1838"/>
                <a:gd name="T15" fmla="*/ 1 h 2422"/>
                <a:gd name="T16" fmla="*/ 88 w 1838"/>
                <a:gd name="T17" fmla="*/ 0 h 2422"/>
                <a:gd name="T18" fmla="*/ 0 w 1838"/>
                <a:gd name="T19" fmla="*/ 117 h 2422"/>
                <a:gd name="T20" fmla="*/ 1 w 1838"/>
                <a:gd name="T21" fmla="*/ 117 h 2422"/>
                <a:gd name="T22" fmla="*/ 1 w 1838"/>
                <a:gd name="T23" fmla="*/ 118 h 2422"/>
                <a:gd name="T24" fmla="*/ 2 w 1838"/>
                <a:gd name="T25" fmla="*/ 118 h 2422"/>
                <a:gd name="T26" fmla="*/ 2 w 1838"/>
                <a:gd name="T27" fmla="*/ 119 h 2422"/>
                <a:gd name="T28" fmla="*/ 3 w 1838"/>
                <a:gd name="T29" fmla="*/ 119 h 2422"/>
                <a:gd name="T30" fmla="*/ 3 w 1838"/>
                <a:gd name="T31" fmla="*/ 120 h 2422"/>
                <a:gd name="T32" fmla="*/ 4 w 1838"/>
                <a:gd name="T33" fmla="*/ 121 h 2422"/>
                <a:gd name="T34" fmla="*/ 4 w 1838"/>
                <a:gd name="T35" fmla="*/ 121 h 2422"/>
                <a:gd name="T36" fmla="*/ 91 w 1838"/>
                <a:gd name="T37" fmla="*/ 6 h 2422"/>
                <a:gd name="T38" fmla="*/ 90 w 1838"/>
                <a:gd name="T39" fmla="*/ 4 h 2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38" h="2422">
                  <a:moveTo>
                    <a:pt x="1822" y="87"/>
                  </a:moveTo>
                  <a:lnTo>
                    <a:pt x="1818" y="76"/>
                  </a:lnTo>
                  <a:lnTo>
                    <a:pt x="1813" y="65"/>
                  </a:lnTo>
                  <a:lnTo>
                    <a:pt x="1808" y="54"/>
                  </a:lnTo>
                  <a:lnTo>
                    <a:pt x="1802" y="43"/>
                  </a:lnTo>
                  <a:lnTo>
                    <a:pt x="1798" y="32"/>
                  </a:lnTo>
                  <a:lnTo>
                    <a:pt x="1793" y="22"/>
                  </a:lnTo>
                  <a:lnTo>
                    <a:pt x="1788" y="11"/>
                  </a:lnTo>
                  <a:lnTo>
                    <a:pt x="1783" y="0"/>
                  </a:lnTo>
                  <a:lnTo>
                    <a:pt x="0" y="2338"/>
                  </a:lnTo>
                  <a:lnTo>
                    <a:pt x="11" y="2348"/>
                  </a:lnTo>
                  <a:lnTo>
                    <a:pt x="21" y="2360"/>
                  </a:lnTo>
                  <a:lnTo>
                    <a:pt x="32" y="2370"/>
                  </a:lnTo>
                  <a:lnTo>
                    <a:pt x="42" y="2381"/>
                  </a:lnTo>
                  <a:lnTo>
                    <a:pt x="54" y="2391"/>
                  </a:lnTo>
                  <a:lnTo>
                    <a:pt x="64" y="2402"/>
                  </a:lnTo>
                  <a:lnTo>
                    <a:pt x="76" y="2412"/>
                  </a:lnTo>
                  <a:lnTo>
                    <a:pt x="86" y="2422"/>
                  </a:lnTo>
                  <a:lnTo>
                    <a:pt x="1838" y="126"/>
                  </a:lnTo>
                  <a:lnTo>
                    <a:pt x="1822" y="87"/>
                  </a:lnTo>
                  <a:close/>
                </a:path>
              </a:pathLst>
            </a:custGeom>
            <a:solidFill>
              <a:srgbClr val="4CA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39" name="Freeform 51"/>
            <p:cNvSpPr>
              <a:spLocks/>
            </p:cNvSpPr>
            <p:nvPr/>
          </p:nvSpPr>
          <p:spPr bwMode="auto">
            <a:xfrm>
              <a:off x="911" y="2124"/>
              <a:ext cx="28" cy="38"/>
            </a:xfrm>
            <a:custGeom>
              <a:avLst/>
              <a:gdLst>
                <a:gd name="T0" fmla="*/ 28 w 573"/>
                <a:gd name="T1" fmla="*/ 0 h 753"/>
                <a:gd name="T2" fmla="*/ 0 w 573"/>
                <a:gd name="T3" fmla="*/ 38 h 753"/>
                <a:gd name="T4" fmla="*/ 1 w 573"/>
                <a:gd name="T5" fmla="*/ 37 h 753"/>
                <a:gd name="T6" fmla="*/ 3 w 573"/>
                <a:gd name="T7" fmla="*/ 36 h 753"/>
                <a:gd name="T8" fmla="*/ 4 w 573"/>
                <a:gd name="T9" fmla="*/ 35 h 753"/>
                <a:gd name="T10" fmla="*/ 5 w 573"/>
                <a:gd name="T11" fmla="*/ 34 h 753"/>
                <a:gd name="T12" fmla="*/ 6 w 573"/>
                <a:gd name="T13" fmla="*/ 34 h 753"/>
                <a:gd name="T14" fmla="*/ 7 w 573"/>
                <a:gd name="T15" fmla="*/ 32 h 753"/>
                <a:gd name="T16" fmla="*/ 9 w 573"/>
                <a:gd name="T17" fmla="*/ 32 h 753"/>
                <a:gd name="T18" fmla="*/ 10 w 573"/>
                <a:gd name="T19" fmla="*/ 31 h 753"/>
                <a:gd name="T20" fmla="*/ 11 w 573"/>
                <a:gd name="T21" fmla="*/ 30 h 753"/>
                <a:gd name="T22" fmla="*/ 12 w 573"/>
                <a:gd name="T23" fmla="*/ 28 h 753"/>
                <a:gd name="T24" fmla="*/ 13 w 573"/>
                <a:gd name="T25" fmla="*/ 27 h 753"/>
                <a:gd name="T26" fmla="*/ 14 w 573"/>
                <a:gd name="T27" fmla="*/ 26 h 753"/>
                <a:gd name="T28" fmla="*/ 15 w 573"/>
                <a:gd name="T29" fmla="*/ 25 h 753"/>
                <a:gd name="T30" fmla="*/ 16 w 573"/>
                <a:gd name="T31" fmla="*/ 24 h 753"/>
                <a:gd name="T32" fmla="*/ 17 w 573"/>
                <a:gd name="T33" fmla="*/ 23 h 753"/>
                <a:gd name="T34" fmla="*/ 18 w 573"/>
                <a:gd name="T35" fmla="*/ 21 h 753"/>
                <a:gd name="T36" fmla="*/ 18 w 573"/>
                <a:gd name="T37" fmla="*/ 20 h 753"/>
                <a:gd name="T38" fmla="*/ 19 w 573"/>
                <a:gd name="T39" fmla="*/ 19 h 753"/>
                <a:gd name="T40" fmla="*/ 20 w 573"/>
                <a:gd name="T41" fmla="*/ 18 h 753"/>
                <a:gd name="T42" fmla="*/ 21 w 573"/>
                <a:gd name="T43" fmla="*/ 17 h 753"/>
                <a:gd name="T44" fmla="*/ 22 w 573"/>
                <a:gd name="T45" fmla="*/ 15 h 753"/>
                <a:gd name="T46" fmla="*/ 22 w 573"/>
                <a:gd name="T47" fmla="*/ 14 h 753"/>
                <a:gd name="T48" fmla="*/ 23 w 573"/>
                <a:gd name="T49" fmla="*/ 13 h 753"/>
                <a:gd name="T50" fmla="*/ 24 w 573"/>
                <a:gd name="T51" fmla="*/ 11 h 753"/>
                <a:gd name="T52" fmla="*/ 24 w 573"/>
                <a:gd name="T53" fmla="*/ 10 h 753"/>
                <a:gd name="T54" fmla="*/ 25 w 573"/>
                <a:gd name="T55" fmla="*/ 9 h 753"/>
                <a:gd name="T56" fmla="*/ 26 w 573"/>
                <a:gd name="T57" fmla="*/ 7 h 753"/>
                <a:gd name="T58" fmla="*/ 26 w 573"/>
                <a:gd name="T59" fmla="*/ 6 h 753"/>
                <a:gd name="T60" fmla="*/ 27 w 573"/>
                <a:gd name="T61" fmla="*/ 4 h 753"/>
                <a:gd name="T62" fmla="*/ 27 w 573"/>
                <a:gd name="T63" fmla="*/ 3 h 753"/>
                <a:gd name="T64" fmla="*/ 28 w 573"/>
                <a:gd name="T65" fmla="*/ 1 h 753"/>
                <a:gd name="T66" fmla="*/ 28 w 573"/>
                <a:gd name="T67" fmla="*/ 0 h 7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3" h="753">
                  <a:moveTo>
                    <a:pt x="573" y="0"/>
                  </a:moveTo>
                  <a:lnTo>
                    <a:pt x="0" y="753"/>
                  </a:lnTo>
                  <a:lnTo>
                    <a:pt x="26" y="736"/>
                  </a:lnTo>
                  <a:lnTo>
                    <a:pt x="52" y="719"/>
                  </a:lnTo>
                  <a:lnTo>
                    <a:pt x="77" y="701"/>
                  </a:lnTo>
                  <a:lnTo>
                    <a:pt x="103" y="683"/>
                  </a:lnTo>
                  <a:lnTo>
                    <a:pt x="127" y="664"/>
                  </a:lnTo>
                  <a:lnTo>
                    <a:pt x="151" y="644"/>
                  </a:lnTo>
                  <a:lnTo>
                    <a:pt x="174" y="626"/>
                  </a:lnTo>
                  <a:lnTo>
                    <a:pt x="197" y="605"/>
                  </a:lnTo>
                  <a:lnTo>
                    <a:pt x="219" y="585"/>
                  </a:lnTo>
                  <a:lnTo>
                    <a:pt x="241" y="563"/>
                  </a:lnTo>
                  <a:lnTo>
                    <a:pt x="262" y="542"/>
                  </a:lnTo>
                  <a:lnTo>
                    <a:pt x="283" y="520"/>
                  </a:lnTo>
                  <a:lnTo>
                    <a:pt x="303" y="496"/>
                  </a:lnTo>
                  <a:lnTo>
                    <a:pt x="322" y="473"/>
                  </a:lnTo>
                  <a:lnTo>
                    <a:pt x="341" y="450"/>
                  </a:lnTo>
                  <a:lnTo>
                    <a:pt x="360" y="426"/>
                  </a:lnTo>
                  <a:lnTo>
                    <a:pt x="378" y="402"/>
                  </a:lnTo>
                  <a:lnTo>
                    <a:pt x="394" y="378"/>
                  </a:lnTo>
                  <a:lnTo>
                    <a:pt x="411" y="353"/>
                  </a:lnTo>
                  <a:lnTo>
                    <a:pt x="428" y="327"/>
                  </a:lnTo>
                  <a:lnTo>
                    <a:pt x="443" y="302"/>
                  </a:lnTo>
                  <a:lnTo>
                    <a:pt x="458" y="276"/>
                  </a:lnTo>
                  <a:lnTo>
                    <a:pt x="472" y="250"/>
                  </a:lnTo>
                  <a:lnTo>
                    <a:pt x="486" y="223"/>
                  </a:lnTo>
                  <a:lnTo>
                    <a:pt x="499" y="196"/>
                  </a:lnTo>
                  <a:lnTo>
                    <a:pt x="512" y="169"/>
                  </a:lnTo>
                  <a:lnTo>
                    <a:pt x="524" y="142"/>
                  </a:lnTo>
                  <a:lnTo>
                    <a:pt x="535" y="113"/>
                  </a:lnTo>
                  <a:lnTo>
                    <a:pt x="546" y="86"/>
                  </a:lnTo>
                  <a:lnTo>
                    <a:pt x="555" y="58"/>
                  </a:lnTo>
                  <a:lnTo>
                    <a:pt x="564" y="29"/>
                  </a:lnTo>
                  <a:lnTo>
                    <a:pt x="573" y="0"/>
                  </a:lnTo>
                  <a:close/>
                </a:path>
              </a:pathLst>
            </a:custGeom>
            <a:solidFill>
              <a:srgbClr val="007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0" name="Freeform 52"/>
            <p:cNvSpPr>
              <a:spLocks/>
            </p:cNvSpPr>
            <p:nvPr/>
          </p:nvSpPr>
          <p:spPr bwMode="auto">
            <a:xfrm>
              <a:off x="899" y="2111"/>
              <a:ext cx="43" cy="57"/>
            </a:xfrm>
            <a:custGeom>
              <a:avLst/>
              <a:gdLst>
                <a:gd name="T0" fmla="*/ 0 w 858"/>
                <a:gd name="T1" fmla="*/ 57 h 1127"/>
                <a:gd name="T2" fmla="*/ 0 w 858"/>
                <a:gd name="T3" fmla="*/ 57 h 1127"/>
                <a:gd name="T4" fmla="*/ 1 w 858"/>
                <a:gd name="T5" fmla="*/ 57 h 1127"/>
                <a:gd name="T6" fmla="*/ 1 w 858"/>
                <a:gd name="T7" fmla="*/ 57 h 1127"/>
                <a:gd name="T8" fmla="*/ 1 w 858"/>
                <a:gd name="T9" fmla="*/ 57 h 1127"/>
                <a:gd name="T10" fmla="*/ 1 w 858"/>
                <a:gd name="T11" fmla="*/ 57 h 1127"/>
                <a:gd name="T12" fmla="*/ 2 w 858"/>
                <a:gd name="T13" fmla="*/ 56 h 1127"/>
                <a:gd name="T14" fmla="*/ 2 w 858"/>
                <a:gd name="T15" fmla="*/ 56 h 1127"/>
                <a:gd name="T16" fmla="*/ 2 w 858"/>
                <a:gd name="T17" fmla="*/ 56 h 1127"/>
                <a:gd name="T18" fmla="*/ 3 w 858"/>
                <a:gd name="T19" fmla="*/ 56 h 1127"/>
                <a:gd name="T20" fmla="*/ 5 w 858"/>
                <a:gd name="T21" fmla="*/ 55 h 1127"/>
                <a:gd name="T22" fmla="*/ 6 w 858"/>
                <a:gd name="T23" fmla="*/ 55 h 1127"/>
                <a:gd name="T24" fmla="*/ 7 w 858"/>
                <a:gd name="T25" fmla="*/ 54 h 1127"/>
                <a:gd name="T26" fmla="*/ 8 w 858"/>
                <a:gd name="T27" fmla="*/ 53 h 1127"/>
                <a:gd name="T28" fmla="*/ 10 w 858"/>
                <a:gd name="T29" fmla="*/ 53 h 1127"/>
                <a:gd name="T30" fmla="*/ 11 w 858"/>
                <a:gd name="T31" fmla="*/ 52 h 1127"/>
                <a:gd name="T32" fmla="*/ 12 w 858"/>
                <a:gd name="T33" fmla="*/ 51 h 1127"/>
                <a:gd name="T34" fmla="*/ 41 w 858"/>
                <a:gd name="T35" fmla="*/ 13 h 1127"/>
                <a:gd name="T36" fmla="*/ 41 w 858"/>
                <a:gd name="T37" fmla="*/ 12 h 1127"/>
                <a:gd name="T38" fmla="*/ 41 w 858"/>
                <a:gd name="T39" fmla="*/ 10 h 1127"/>
                <a:gd name="T40" fmla="*/ 42 w 858"/>
                <a:gd name="T41" fmla="*/ 8 h 1127"/>
                <a:gd name="T42" fmla="*/ 42 w 858"/>
                <a:gd name="T43" fmla="*/ 7 h 1127"/>
                <a:gd name="T44" fmla="*/ 42 w 858"/>
                <a:gd name="T45" fmla="*/ 5 h 1127"/>
                <a:gd name="T46" fmla="*/ 43 w 858"/>
                <a:gd name="T47" fmla="*/ 3 h 1127"/>
                <a:gd name="T48" fmla="*/ 43 w 858"/>
                <a:gd name="T49" fmla="*/ 2 h 1127"/>
                <a:gd name="T50" fmla="*/ 43 w 858"/>
                <a:gd name="T51" fmla="*/ 0 h 1127"/>
                <a:gd name="T52" fmla="*/ 0 w 858"/>
                <a:gd name="T53" fmla="*/ 57 h 1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58" h="1127">
                  <a:moveTo>
                    <a:pt x="0" y="1127"/>
                  </a:moveTo>
                  <a:lnTo>
                    <a:pt x="5" y="1125"/>
                  </a:lnTo>
                  <a:lnTo>
                    <a:pt x="10" y="1123"/>
                  </a:lnTo>
                  <a:lnTo>
                    <a:pt x="15" y="1122"/>
                  </a:lnTo>
                  <a:lnTo>
                    <a:pt x="22" y="1120"/>
                  </a:lnTo>
                  <a:lnTo>
                    <a:pt x="27" y="1118"/>
                  </a:lnTo>
                  <a:lnTo>
                    <a:pt x="32" y="1116"/>
                  </a:lnTo>
                  <a:lnTo>
                    <a:pt x="37" y="1114"/>
                  </a:lnTo>
                  <a:lnTo>
                    <a:pt x="43" y="1112"/>
                  </a:lnTo>
                  <a:lnTo>
                    <a:pt x="69" y="1101"/>
                  </a:lnTo>
                  <a:lnTo>
                    <a:pt x="94" y="1090"/>
                  </a:lnTo>
                  <a:lnTo>
                    <a:pt x="118" y="1079"/>
                  </a:lnTo>
                  <a:lnTo>
                    <a:pt x="143" y="1066"/>
                  </a:lnTo>
                  <a:lnTo>
                    <a:pt x="168" y="1054"/>
                  </a:lnTo>
                  <a:lnTo>
                    <a:pt x="191" y="1040"/>
                  </a:lnTo>
                  <a:lnTo>
                    <a:pt x="215" y="1026"/>
                  </a:lnTo>
                  <a:lnTo>
                    <a:pt x="238" y="1013"/>
                  </a:lnTo>
                  <a:lnTo>
                    <a:pt x="811" y="260"/>
                  </a:lnTo>
                  <a:lnTo>
                    <a:pt x="820" y="228"/>
                  </a:lnTo>
                  <a:lnTo>
                    <a:pt x="828" y="197"/>
                  </a:lnTo>
                  <a:lnTo>
                    <a:pt x="835" y="164"/>
                  </a:lnTo>
                  <a:lnTo>
                    <a:pt x="841" y="132"/>
                  </a:lnTo>
                  <a:lnTo>
                    <a:pt x="847" y="99"/>
                  </a:lnTo>
                  <a:lnTo>
                    <a:pt x="852" y="67"/>
                  </a:lnTo>
                  <a:lnTo>
                    <a:pt x="855" y="33"/>
                  </a:lnTo>
                  <a:lnTo>
                    <a:pt x="858" y="0"/>
                  </a:lnTo>
                  <a:lnTo>
                    <a:pt x="0" y="1127"/>
                  </a:lnTo>
                  <a:close/>
                </a:path>
              </a:pathLst>
            </a:custGeom>
            <a:solidFill>
              <a:srgbClr val="0683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1" name="Freeform 53"/>
            <p:cNvSpPr>
              <a:spLocks/>
            </p:cNvSpPr>
            <p:nvPr/>
          </p:nvSpPr>
          <p:spPr bwMode="auto">
            <a:xfrm>
              <a:off x="889" y="2101"/>
              <a:ext cx="53" cy="69"/>
            </a:xfrm>
            <a:custGeom>
              <a:avLst/>
              <a:gdLst>
                <a:gd name="T0" fmla="*/ 53 w 1055"/>
                <a:gd name="T1" fmla="*/ 0 h 1382"/>
                <a:gd name="T2" fmla="*/ 0 w 1055"/>
                <a:gd name="T3" fmla="*/ 69 h 1382"/>
                <a:gd name="T4" fmla="*/ 1 w 1055"/>
                <a:gd name="T5" fmla="*/ 69 h 1382"/>
                <a:gd name="T6" fmla="*/ 2 w 1055"/>
                <a:gd name="T7" fmla="*/ 68 h 1382"/>
                <a:gd name="T8" fmla="*/ 4 w 1055"/>
                <a:gd name="T9" fmla="*/ 68 h 1382"/>
                <a:gd name="T10" fmla="*/ 5 w 1055"/>
                <a:gd name="T11" fmla="*/ 68 h 1382"/>
                <a:gd name="T12" fmla="*/ 6 w 1055"/>
                <a:gd name="T13" fmla="*/ 67 h 1382"/>
                <a:gd name="T14" fmla="*/ 7 w 1055"/>
                <a:gd name="T15" fmla="*/ 67 h 1382"/>
                <a:gd name="T16" fmla="*/ 8 w 1055"/>
                <a:gd name="T17" fmla="*/ 67 h 1382"/>
                <a:gd name="T18" fmla="*/ 10 w 1055"/>
                <a:gd name="T19" fmla="*/ 66 h 1382"/>
                <a:gd name="T20" fmla="*/ 53 w 1055"/>
                <a:gd name="T21" fmla="*/ 10 h 1382"/>
                <a:gd name="T22" fmla="*/ 53 w 1055"/>
                <a:gd name="T23" fmla="*/ 9 h 1382"/>
                <a:gd name="T24" fmla="*/ 53 w 1055"/>
                <a:gd name="T25" fmla="*/ 7 h 1382"/>
                <a:gd name="T26" fmla="*/ 53 w 1055"/>
                <a:gd name="T27" fmla="*/ 6 h 1382"/>
                <a:gd name="T28" fmla="*/ 53 w 1055"/>
                <a:gd name="T29" fmla="*/ 5 h 1382"/>
                <a:gd name="T30" fmla="*/ 53 w 1055"/>
                <a:gd name="T31" fmla="*/ 4 h 1382"/>
                <a:gd name="T32" fmla="*/ 53 w 1055"/>
                <a:gd name="T33" fmla="*/ 2 h 1382"/>
                <a:gd name="T34" fmla="*/ 53 w 1055"/>
                <a:gd name="T35" fmla="*/ 1 h 1382"/>
                <a:gd name="T36" fmla="*/ 53 w 1055"/>
                <a:gd name="T37" fmla="*/ 0 h 1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5" h="1382">
                  <a:moveTo>
                    <a:pt x="1052" y="0"/>
                  </a:moveTo>
                  <a:lnTo>
                    <a:pt x="0" y="1382"/>
                  </a:lnTo>
                  <a:lnTo>
                    <a:pt x="24" y="1376"/>
                  </a:lnTo>
                  <a:lnTo>
                    <a:pt x="48" y="1370"/>
                  </a:lnTo>
                  <a:lnTo>
                    <a:pt x="72" y="1365"/>
                  </a:lnTo>
                  <a:lnTo>
                    <a:pt x="96" y="1358"/>
                  </a:lnTo>
                  <a:lnTo>
                    <a:pt x="120" y="1351"/>
                  </a:lnTo>
                  <a:lnTo>
                    <a:pt x="143" y="1343"/>
                  </a:lnTo>
                  <a:lnTo>
                    <a:pt x="167" y="1335"/>
                  </a:lnTo>
                  <a:lnTo>
                    <a:pt x="192" y="1327"/>
                  </a:lnTo>
                  <a:lnTo>
                    <a:pt x="1050" y="200"/>
                  </a:lnTo>
                  <a:lnTo>
                    <a:pt x="1052" y="175"/>
                  </a:lnTo>
                  <a:lnTo>
                    <a:pt x="1053" y="150"/>
                  </a:lnTo>
                  <a:lnTo>
                    <a:pt x="1054" y="126"/>
                  </a:lnTo>
                  <a:lnTo>
                    <a:pt x="1055" y="101"/>
                  </a:lnTo>
                  <a:lnTo>
                    <a:pt x="1055" y="75"/>
                  </a:lnTo>
                  <a:lnTo>
                    <a:pt x="1054" y="50"/>
                  </a:lnTo>
                  <a:lnTo>
                    <a:pt x="1053" y="25"/>
                  </a:lnTo>
                  <a:lnTo>
                    <a:pt x="1052" y="0"/>
                  </a:lnTo>
                  <a:close/>
                </a:path>
              </a:pathLst>
            </a:custGeom>
            <a:solidFill>
              <a:srgbClr val="0C8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2" name="Freeform 54"/>
            <p:cNvSpPr>
              <a:spLocks/>
            </p:cNvSpPr>
            <p:nvPr/>
          </p:nvSpPr>
          <p:spPr bwMode="auto">
            <a:xfrm>
              <a:off x="825" y="2028"/>
              <a:ext cx="93" cy="123"/>
            </a:xfrm>
            <a:custGeom>
              <a:avLst/>
              <a:gdLst>
                <a:gd name="T0" fmla="*/ 90 w 1862"/>
                <a:gd name="T1" fmla="*/ 0 h 2453"/>
                <a:gd name="T2" fmla="*/ 0 w 1862"/>
                <a:gd name="T3" fmla="*/ 118 h 2453"/>
                <a:gd name="T4" fmla="*/ 0 w 1862"/>
                <a:gd name="T5" fmla="*/ 119 h 2453"/>
                <a:gd name="T6" fmla="*/ 1 w 1862"/>
                <a:gd name="T7" fmla="*/ 119 h 2453"/>
                <a:gd name="T8" fmla="*/ 1 w 1862"/>
                <a:gd name="T9" fmla="*/ 120 h 2453"/>
                <a:gd name="T10" fmla="*/ 2 w 1862"/>
                <a:gd name="T11" fmla="*/ 121 h 2453"/>
                <a:gd name="T12" fmla="*/ 2 w 1862"/>
                <a:gd name="T13" fmla="*/ 121 h 2453"/>
                <a:gd name="T14" fmla="*/ 3 w 1862"/>
                <a:gd name="T15" fmla="*/ 122 h 2453"/>
                <a:gd name="T16" fmla="*/ 3 w 1862"/>
                <a:gd name="T17" fmla="*/ 122 h 2453"/>
                <a:gd name="T18" fmla="*/ 4 w 1862"/>
                <a:gd name="T19" fmla="*/ 123 h 2453"/>
                <a:gd name="T20" fmla="*/ 93 w 1862"/>
                <a:gd name="T21" fmla="*/ 6 h 2453"/>
                <a:gd name="T22" fmla="*/ 93 w 1862"/>
                <a:gd name="T23" fmla="*/ 5 h 2453"/>
                <a:gd name="T24" fmla="*/ 92 w 1862"/>
                <a:gd name="T25" fmla="*/ 4 h 2453"/>
                <a:gd name="T26" fmla="*/ 92 w 1862"/>
                <a:gd name="T27" fmla="*/ 4 h 2453"/>
                <a:gd name="T28" fmla="*/ 91 w 1862"/>
                <a:gd name="T29" fmla="*/ 3 h 2453"/>
                <a:gd name="T30" fmla="*/ 91 w 1862"/>
                <a:gd name="T31" fmla="*/ 2 h 2453"/>
                <a:gd name="T32" fmla="*/ 91 w 1862"/>
                <a:gd name="T33" fmla="*/ 1 h 2453"/>
                <a:gd name="T34" fmla="*/ 90 w 1862"/>
                <a:gd name="T35" fmla="*/ 1 h 2453"/>
                <a:gd name="T36" fmla="*/ 90 w 1862"/>
                <a:gd name="T37" fmla="*/ 0 h 24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2" h="2453">
                  <a:moveTo>
                    <a:pt x="1797" y="0"/>
                  </a:moveTo>
                  <a:lnTo>
                    <a:pt x="0" y="2358"/>
                  </a:lnTo>
                  <a:lnTo>
                    <a:pt x="9" y="2371"/>
                  </a:lnTo>
                  <a:lnTo>
                    <a:pt x="19" y="2383"/>
                  </a:lnTo>
                  <a:lnTo>
                    <a:pt x="29" y="2395"/>
                  </a:lnTo>
                  <a:lnTo>
                    <a:pt x="38" y="2407"/>
                  </a:lnTo>
                  <a:lnTo>
                    <a:pt x="49" y="2418"/>
                  </a:lnTo>
                  <a:lnTo>
                    <a:pt x="58" y="2430"/>
                  </a:lnTo>
                  <a:lnTo>
                    <a:pt x="69" y="2441"/>
                  </a:lnTo>
                  <a:lnTo>
                    <a:pt x="79" y="2453"/>
                  </a:lnTo>
                  <a:lnTo>
                    <a:pt x="1862" y="115"/>
                  </a:lnTo>
                  <a:lnTo>
                    <a:pt x="1854" y="100"/>
                  </a:lnTo>
                  <a:lnTo>
                    <a:pt x="1846" y="85"/>
                  </a:lnTo>
                  <a:lnTo>
                    <a:pt x="1838" y="70"/>
                  </a:lnTo>
                  <a:lnTo>
                    <a:pt x="1831" y="57"/>
                  </a:lnTo>
                  <a:lnTo>
                    <a:pt x="1823" y="42"/>
                  </a:lnTo>
                  <a:lnTo>
                    <a:pt x="1814" y="28"/>
                  </a:lnTo>
                  <a:lnTo>
                    <a:pt x="1806" y="14"/>
                  </a:lnTo>
                  <a:lnTo>
                    <a:pt x="1797" y="0"/>
                  </a:lnTo>
                  <a:close/>
                </a:path>
              </a:pathLst>
            </a:custGeom>
            <a:solidFill>
              <a:srgbClr val="52B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3" name="Freeform 55"/>
            <p:cNvSpPr>
              <a:spLocks/>
            </p:cNvSpPr>
            <p:nvPr/>
          </p:nvSpPr>
          <p:spPr bwMode="auto">
            <a:xfrm>
              <a:off x="860" y="2072"/>
              <a:ext cx="76" cy="99"/>
            </a:xfrm>
            <a:custGeom>
              <a:avLst/>
              <a:gdLst>
                <a:gd name="T0" fmla="*/ 73 w 1528"/>
                <a:gd name="T1" fmla="*/ 0 h 1965"/>
                <a:gd name="T2" fmla="*/ 0 w 1528"/>
                <a:gd name="T3" fmla="*/ 98 h 1965"/>
                <a:gd name="T4" fmla="*/ 1 w 1528"/>
                <a:gd name="T5" fmla="*/ 98 h 1965"/>
                <a:gd name="T6" fmla="*/ 2 w 1528"/>
                <a:gd name="T7" fmla="*/ 98 h 1965"/>
                <a:gd name="T8" fmla="*/ 2 w 1528"/>
                <a:gd name="T9" fmla="*/ 98 h 1965"/>
                <a:gd name="T10" fmla="*/ 3 w 1528"/>
                <a:gd name="T11" fmla="*/ 98 h 1965"/>
                <a:gd name="T12" fmla="*/ 4 w 1528"/>
                <a:gd name="T13" fmla="*/ 99 h 1965"/>
                <a:gd name="T14" fmla="*/ 5 w 1528"/>
                <a:gd name="T15" fmla="*/ 99 h 1965"/>
                <a:gd name="T16" fmla="*/ 6 w 1528"/>
                <a:gd name="T17" fmla="*/ 99 h 1965"/>
                <a:gd name="T18" fmla="*/ 6 w 1528"/>
                <a:gd name="T19" fmla="*/ 99 h 1965"/>
                <a:gd name="T20" fmla="*/ 76 w 1528"/>
                <a:gd name="T21" fmla="*/ 7 h 1965"/>
                <a:gd name="T22" fmla="*/ 73 w 1528"/>
                <a:gd name="T23" fmla="*/ 0 h 19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8" h="1965">
                  <a:moveTo>
                    <a:pt x="1476" y="0"/>
                  </a:moveTo>
                  <a:lnTo>
                    <a:pt x="0" y="1937"/>
                  </a:lnTo>
                  <a:lnTo>
                    <a:pt x="15" y="1941"/>
                  </a:lnTo>
                  <a:lnTo>
                    <a:pt x="32" y="1945"/>
                  </a:lnTo>
                  <a:lnTo>
                    <a:pt x="48" y="1949"/>
                  </a:lnTo>
                  <a:lnTo>
                    <a:pt x="64" y="1952"/>
                  </a:lnTo>
                  <a:lnTo>
                    <a:pt x="81" y="1956"/>
                  </a:lnTo>
                  <a:lnTo>
                    <a:pt x="97" y="1959"/>
                  </a:lnTo>
                  <a:lnTo>
                    <a:pt x="113" y="1962"/>
                  </a:lnTo>
                  <a:lnTo>
                    <a:pt x="130" y="1965"/>
                  </a:lnTo>
                  <a:lnTo>
                    <a:pt x="1528" y="130"/>
                  </a:lnTo>
                  <a:lnTo>
                    <a:pt x="1476" y="0"/>
                  </a:lnTo>
                  <a:close/>
                </a:path>
              </a:pathLst>
            </a:custGeom>
            <a:solidFill>
              <a:srgbClr val="269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4" name="Freeform 56"/>
            <p:cNvSpPr>
              <a:spLocks/>
            </p:cNvSpPr>
            <p:nvPr/>
          </p:nvSpPr>
          <p:spPr bwMode="auto">
            <a:xfrm>
              <a:off x="866" y="2079"/>
              <a:ext cx="72" cy="92"/>
            </a:xfrm>
            <a:custGeom>
              <a:avLst/>
              <a:gdLst>
                <a:gd name="T0" fmla="*/ 71 w 1447"/>
                <a:gd name="T1" fmla="*/ 3 h 1850"/>
                <a:gd name="T2" fmla="*/ 70 w 1447"/>
                <a:gd name="T3" fmla="*/ 0 h 1850"/>
                <a:gd name="T4" fmla="*/ 0 w 1447"/>
                <a:gd name="T5" fmla="*/ 91 h 1850"/>
                <a:gd name="T6" fmla="*/ 1 w 1447"/>
                <a:gd name="T7" fmla="*/ 91 h 1850"/>
                <a:gd name="T8" fmla="*/ 2 w 1447"/>
                <a:gd name="T9" fmla="*/ 91 h 1850"/>
                <a:gd name="T10" fmla="*/ 3 w 1447"/>
                <a:gd name="T11" fmla="*/ 92 h 1850"/>
                <a:gd name="T12" fmla="*/ 3 w 1447"/>
                <a:gd name="T13" fmla="*/ 92 h 1850"/>
                <a:gd name="T14" fmla="*/ 4 w 1447"/>
                <a:gd name="T15" fmla="*/ 92 h 1850"/>
                <a:gd name="T16" fmla="*/ 5 w 1447"/>
                <a:gd name="T17" fmla="*/ 92 h 1850"/>
                <a:gd name="T18" fmla="*/ 6 w 1447"/>
                <a:gd name="T19" fmla="*/ 92 h 1850"/>
                <a:gd name="T20" fmla="*/ 7 w 1447"/>
                <a:gd name="T21" fmla="*/ 92 h 1850"/>
                <a:gd name="T22" fmla="*/ 72 w 1447"/>
                <a:gd name="T23" fmla="*/ 7 h 1850"/>
                <a:gd name="T24" fmla="*/ 72 w 1447"/>
                <a:gd name="T25" fmla="*/ 6 h 1850"/>
                <a:gd name="T26" fmla="*/ 72 w 1447"/>
                <a:gd name="T27" fmla="*/ 6 h 1850"/>
                <a:gd name="T28" fmla="*/ 72 w 1447"/>
                <a:gd name="T29" fmla="*/ 5 h 1850"/>
                <a:gd name="T30" fmla="*/ 71 w 1447"/>
                <a:gd name="T31" fmla="*/ 5 h 1850"/>
                <a:gd name="T32" fmla="*/ 71 w 1447"/>
                <a:gd name="T33" fmla="*/ 4 h 1850"/>
                <a:gd name="T34" fmla="*/ 71 w 1447"/>
                <a:gd name="T35" fmla="*/ 4 h 1850"/>
                <a:gd name="T36" fmla="*/ 71 w 1447"/>
                <a:gd name="T37" fmla="*/ 3 h 1850"/>
                <a:gd name="T38" fmla="*/ 71 w 1447"/>
                <a:gd name="T39" fmla="*/ 3 h 18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7" h="1850">
                  <a:moveTo>
                    <a:pt x="1421" y="55"/>
                  </a:moveTo>
                  <a:lnTo>
                    <a:pt x="1398" y="0"/>
                  </a:lnTo>
                  <a:lnTo>
                    <a:pt x="0" y="1835"/>
                  </a:lnTo>
                  <a:lnTo>
                    <a:pt x="17" y="1837"/>
                  </a:lnTo>
                  <a:lnTo>
                    <a:pt x="35" y="1839"/>
                  </a:lnTo>
                  <a:lnTo>
                    <a:pt x="51" y="1842"/>
                  </a:lnTo>
                  <a:lnTo>
                    <a:pt x="69" y="1843"/>
                  </a:lnTo>
                  <a:lnTo>
                    <a:pt x="87" y="1846"/>
                  </a:lnTo>
                  <a:lnTo>
                    <a:pt x="104" y="1848"/>
                  </a:lnTo>
                  <a:lnTo>
                    <a:pt x="122" y="1849"/>
                  </a:lnTo>
                  <a:lnTo>
                    <a:pt x="139" y="1850"/>
                  </a:lnTo>
                  <a:lnTo>
                    <a:pt x="1447" y="133"/>
                  </a:lnTo>
                  <a:lnTo>
                    <a:pt x="1444" y="124"/>
                  </a:lnTo>
                  <a:lnTo>
                    <a:pt x="1441" y="114"/>
                  </a:lnTo>
                  <a:lnTo>
                    <a:pt x="1438" y="105"/>
                  </a:lnTo>
                  <a:lnTo>
                    <a:pt x="1435" y="94"/>
                  </a:lnTo>
                  <a:lnTo>
                    <a:pt x="1431" y="85"/>
                  </a:lnTo>
                  <a:lnTo>
                    <a:pt x="1428" y="75"/>
                  </a:lnTo>
                  <a:lnTo>
                    <a:pt x="1424" y="65"/>
                  </a:lnTo>
                  <a:lnTo>
                    <a:pt x="1421" y="55"/>
                  </a:lnTo>
                  <a:close/>
                </a:path>
              </a:pathLst>
            </a:custGeom>
            <a:solidFill>
              <a:srgbClr val="1F9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5" name="Freeform 57"/>
            <p:cNvSpPr>
              <a:spLocks/>
            </p:cNvSpPr>
            <p:nvPr/>
          </p:nvSpPr>
          <p:spPr bwMode="auto">
            <a:xfrm>
              <a:off x="881" y="2093"/>
              <a:ext cx="61" cy="78"/>
            </a:xfrm>
            <a:custGeom>
              <a:avLst/>
              <a:gdLst>
                <a:gd name="T0" fmla="*/ 60 w 1220"/>
                <a:gd name="T1" fmla="*/ 0 h 1569"/>
                <a:gd name="T2" fmla="*/ 0 w 1220"/>
                <a:gd name="T3" fmla="*/ 78 h 1569"/>
                <a:gd name="T4" fmla="*/ 1 w 1220"/>
                <a:gd name="T5" fmla="*/ 78 h 1569"/>
                <a:gd name="T6" fmla="*/ 2 w 1220"/>
                <a:gd name="T7" fmla="*/ 78 h 1569"/>
                <a:gd name="T8" fmla="*/ 3 w 1220"/>
                <a:gd name="T9" fmla="*/ 78 h 1569"/>
                <a:gd name="T10" fmla="*/ 4 w 1220"/>
                <a:gd name="T11" fmla="*/ 78 h 1569"/>
                <a:gd name="T12" fmla="*/ 5 w 1220"/>
                <a:gd name="T13" fmla="*/ 77 h 1569"/>
                <a:gd name="T14" fmla="*/ 6 w 1220"/>
                <a:gd name="T15" fmla="*/ 77 h 1569"/>
                <a:gd name="T16" fmla="*/ 7 w 1220"/>
                <a:gd name="T17" fmla="*/ 77 h 1569"/>
                <a:gd name="T18" fmla="*/ 8 w 1220"/>
                <a:gd name="T19" fmla="*/ 77 h 1569"/>
                <a:gd name="T20" fmla="*/ 61 w 1220"/>
                <a:gd name="T21" fmla="*/ 8 h 1569"/>
                <a:gd name="T22" fmla="*/ 61 w 1220"/>
                <a:gd name="T23" fmla="*/ 7 h 1569"/>
                <a:gd name="T24" fmla="*/ 61 w 1220"/>
                <a:gd name="T25" fmla="*/ 6 h 1569"/>
                <a:gd name="T26" fmla="*/ 61 w 1220"/>
                <a:gd name="T27" fmla="*/ 5 h 1569"/>
                <a:gd name="T28" fmla="*/ 61 w 1220"/>
                <a:gd name="T29" fmla="*/ 4 h 1569"/>
                <a:gd name="T30" fmla="*/ 60 w 1220"/>
                <a:gd name="T31" fmla="*/ 3 h 1569"/>
                <a:gd name="T32" fmla="*/ 60 w 1220"/>
                <a:gd name="T33" fmla="*/ 2 h 1569"/>
                <a:gd name="T34" fmla="*/ 60 w 1220"/>
                <a:gd name="T35" fmla="*/ 1 h 1569"/>
                <a:gd name="T36" fmla="*/ 60 w 1220"/>
                <a:gd name="T37" fmla="*/ 0 h 15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0" h="1569">
                  <a:moveTo>
                    <a:pt x="1196" y="0"/>
                  </a:moveTo>
                  <a:lnTo>
                    <a:pt x="0" y="1569"/>
                  </a:lnTo>
                  <a:lnTo>
                    <a:pt x="21" y="1568"/>
                  </a:lnTo>
                  <a:lnTo>
                    <a:pt x="42" y="1566"/>
                  </a:lnTo>
                  <a:lnTo>
                    <a:pt x="63" y="1563"/>
                  </a:lnTo>
                  <a:lnTo>
                    <a:pt x="84" y="1561"/>
                  </a:lnTo>
                  <a:lnTo>
                    <a:pt x="105" y="1558"/>
                  </a:lnTo>
                  <a:lnTo>
                    <a:pt x="126" y="1555"/>
                  </a:lnTo>
                  <a:lnTo>
                    <a:pt x="147" y="1551"/>
                  </a:lnTo>
                  <a:lnTo>
                    <a:pt x="168" y="1548"/>
                  </a:lnTo>
                  <a:lnTo>
                    <a:pt x="1220" y="166"/>
                  </a:lnTo>
                  <a:lnTo>
                    <a:pt x="1218" y="145"/>
                  </a:lnTo>
                  <a:lnTo>
                    <a:pt x="1216" y="124"/>
                  </a:lnTo>
                  <a:lnTo>
                    <a:pt x="1214" y="104"/>
                  </a:lnTo>
                  <a:lnTo>
                    <a:pt x="1211" y="83"/>
                  </a:lnTo>
                  <a:lnTo>
                    <a:pt x="1208" y="62"/>
                  </a:lnTo>
                  <a:lnTo>
                    <a:pt x="1204" y="41"/>
                  </a:lnTo>
                  <a:lnTo>
                    <a:pt x="1200" y="20"/>
                  </a:lnTo>
                  <a:lnTo>
                    <a:pt x="1196" y="0"/>
                  </a:lnTo>
                  <a:close/>
                </a:path>
              </a:pathLst>
            </a:custGeom>
            <a:solidFill>
              <a:srgbClr val="138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6" name="Freeform 58"/>
            <p:cNvSpPr>
              <a:spLocks/>
            </p:cNvSpPr>
            <p:nvPr/>
          </p:nvSpPr>
          <p:spPr bwMode="auto">
            <a:xfrm>
              <a:off x="873" y="2086"/>
              <a:ext cx="67" cy="85"/>
            </a:xfrm>
            <a:custGeom>
              <a:avLst/>
              <a:gdLst>
                <a:gd name="T0" fmla="*/ 65 w 1348"/>
                <a:gd name="T1" fmla="*/ 0 h 1719"/>
                <a:gd name="T2" fmla="*/ 0 w 1348"/>
                <a:gd name="T3" fmla="*/ 85 h 1719"/>
                <a:gd name="T4" fmla="*/ 1 w 1348"/>
                <a:gd name="T5" fmla="*/ 85 h 1719"/>
                <a:gd name="T6" fmla="*/ 2 w 1348"/>
                <a:gd name="T7" fmla="*/ 85 h 1719"/>
                <a:gd name="T8" fmla="*/ 3 w 1348"/>
                <a:gd name="T9" fmla="*/ 85 h 1719"/>
                <a:gd name="T10" fmla="*/ 4 w 1348"/>
                <a:gd name="T11" fmla="*/ 85 h 1719"/>
                <a:gd name="T12" fmla="*/ 5 w 1348"/>
                <a:gd name="T13" fmla="*/ 85 h 1719"/>
                <a:gd name="T14" fmla="*/ 6 w 1348"/>
                <a:gd name="T15" fmla="*/ 85 h 1719"/>
                <a:gd name="T16" fmla="*/ 7 w 1348"/>
                <a:gd name="T17" fmla="*/ 85 h 1719"/>
                <a:gd name="T18" fmla="*/ 8 w 1348"/>
                <a:gd name="T19" fmla="*/ 85 h 1719"/>
                <a:gd name="T20" fmla="*/ 67 w 1348"/>
                <a:gd name="T21" fmla="*/ 7 h 1719"/>
                <a:gd name="T22" fmla="*/ 67 w 1348"/>
                <a:gd name="T23" fmla="*/ 6 h 1719"/>
                <a:gd name="T24" fmla="*/ 67 w 1348"/>
                <a:gd name="T25" fmla="*/ 5 h 1719"/>
                <a:gd name="T26" fmla="*/ 66 w 1348"/>
                <a:gd name="T27" fmla="*/ 4 h 1719"/>
                <a:gd name="T28" fmla="*/ 66 w 1348"/>
                <a:gd name="T29" fmla="*/ 4 h 1719"/>
                <a:gd name="T30" fmla="*/ 66 w 1348"/>
                <a:gd name="T31" fmla="*/ 3 h 1719"/>
                <a:gd name="T32" fmla="*/ 66 w 1348"/>
                <a:gd name="T33" fmla="*/ 2 h 1719"/>
                <a:gd name="T34" fmla="*/ 65 w 1348"/>
                <a:gd name="T35" fmla="*/ 1 h 1719"/>
                <a:gd name="T36" fmla="*/ 65 w 1348"/>
                <a:gd name="T37" fmla="*/ 0 h 17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8" h="1719">
                  <a:moveTo>
                    <a:pt x="1308" y="0"/>
                  </a:moveTo>
                  <a:lnTo>
                    <a:pt x="0" y="1717"/>
                  </a:lnTo>
                  <a:lnTo>
                    <a:pt x="19" y="1718"/>
                  </a:lnTo>
                  <a:lnTo>
                    <a:pt x="38" y="1718"/>
                  </a:lnTo>
                  <a:lnTo>
                    <a:pt x="57" y="1719"/>
                  </a:lnTo>
                  <a:lnTo>
                    <a:pt x="76" y="1719"/>
                  </a:lnTo>
                  <a:lnTo>
                    <a:pt x="95" y="1719"/>
                  </a:lnTo>
                  <a:lnTo>
                    <a:pt x="114" y="1718"/>
                  </a:lnTo>
                  <a:lnTo>
                    <a:pt x="133" y="1717"/>
                  </a:lnTo>
                  <a:lnTo>
                    <a:pt x="152" y="1716"/>
                  </a:lnTo>
                  <a:lnTo>
                    <a:pt x="1348" y="147"/>
                  </a:lnTo>
                  <a:lnTo>
                    <a:pt x="1344" y="128"/>
                  </a:lnTo>
                  <a:lnTo>
                    <a:pt x="1340" y="110"/>
                  </a:lnTo>
                  <a:lnTo>
                    <a:pt x="1335" y="91"/>
                  </a:lnTo>
                  <a:lnTo>
                    <a:pt x="1330" y="73"/>
                  </a:lnTo>
                  <a:lnTo>
                    <a:pt x="1325" y="55"/>
                  </a:lnTo>
                  <a:lnTo>
                    <a:pt x="1320" y="37"/>
                  </a:lnTo>
                  <a:lnTo>
                    <a:pt x="1314" y="19"/>
                  </a:lnTo>
                  <a:lnTo>
                    <a:pt x="1308" y="0"/>
                  </a:lnTo>
                  <a:close/>
                </a:path>
              </a:pathLst>
            </a:custGeom>
            <a:solidFill>
              <a:srgbClr val="198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7" name="Freeform 59"/>
            <p:cNvSpPr>
              <a:spLocks/>
            </p:cNvSpPr>
            <p:nvPr/>
          </p:nvSpPr>
          <p:spPr bwMode="auto">
            <a:xfrm>
              <a:off x="812" y="2010"/>
              <a:ext cx="91" cy="119"/>
            </a:xfrm>
            <a:custGeom>
              <a:avLst/>
              <a:gdLst>
                <a:gd name="T0" fmla="*/ 86 w 1803"/>
                <a:gd name="T1" fmla="*/ 0 h 2374"/>
                <a:gd name="T2" fmla="*/ 0 w 1803"/>
                <a:gd name="T3" fmla="*/ 112 h 2374"/>
                <a:gd name="T4" fmla="*/ 3 w 1803"/>
                <a:gd name="T5" fmla="*/ 119 h 2374"/>
                <a:gd name="T6" fmla="*/ 91 w 1803"/>
                <a:gd name="T7" fmla="*/ 4 h 2374"/>
                <a:gd name="T8" fmla="*/ 90 w 1803"/>
                <a:gd name="T9" fmla="*/ 3 h 2374"/>
                <a:gd name="T10" fmla="*/ 90 w 1803"/>
                <a:gd name="T11" fmla="*/ 3 h 2374"/>
                <a:gd name="T12" fmla="*/ 89 w 1803"/>
                <a:gd name="T13" fmla="*/ 2 h 2374"/>
                <a:gd name="T14" fmla="*/ 89 w 1803"/>
                <a:gd name="T15" fmla="*/ 2 h 2374"/>
                <a:gd name="T16" fmla="*/ 88 w 1803"/>
                <a:gd name="T17" fmla="*/ 1 h 2374"/>
                <a:gd name="T18" fmla="*/ 88 w 1803"/>
                <a:gd name="T19" fmla="*/ 1 h 2374"/>
                <a:gd name="T20" fmla="*/ 87 w 1803"/>
                <a:gd name="T21" fmla="*/ 0 h 2374"/>
                <a:gd name="T22" fmla="*/ 86 w 1803"/>
                <a:gd name="T23" fmla="*/ 0 h 2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03" h="2374">
                  <a:moveTo>
                    <a:pt x="1711" y="0"/>
                  </a:moveTo>
                  <a:lnTo>
                    <a:pt x="0" y="2244"/>
                  </a:lnTo>
                  <a:lnTo>
                    <a:pt x="52" y="2374"/>
                  </a:lnTo>
                  <a:lnTo>
                    <a:pt x="1803" y="76"/>
                  </a:lnTo>
                  <a:lnTo>
                    <a:pt x="1792" y="66"/>
                  </a:lnTo>
                  <a:lnTo>
                    <a:pt x="1781" y="56"/>
                  </a:lnTo>
                  <a:lnTo>
                    <a:pt x="1770" y="46"/>
                  </a:lnTo>
                  <a:lnTo>
                    <a:pt x="1758" y="37"/>
                  </a:lnTo>
                  <a:lnTo>
                    <a:pt x="1747" y="27"/>
                  </a:lnTo>
                  <a:lnTo>
                    <a:pt x="1734" y="18"/>
                  </a:lnTo>
                  <a:lnTo>
                    <a:pt x="1722" y="9"/>
                  </a:lnTo>
                  <a:lnTo>
                    <a:pt x="1711" y="0"/>
                  </a:lnTo>
                  <a:close/>
                </a:path>
              </a:pathLst>
            </a:custGeom>
            <a:solidFill>
              <a:srgbClr val="6CC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8" name="Freeform 60"/>
            <p:cNvSpPr>
              <a:spLocks/>
            </p:cNvSpPr>
            <p:nvPr/>
          </p:nvSpPr>
          <p:spPr bwMode="auto">
            <a:xfrm>
              <a:off x="795" y="1997"/>
              <a:ext cx="67" cy="86"/>
            </a:xfrm>
            <a:custGeom>
              <a:avLst/>
              <a:gdLst>
                <a:gd name="T0" fmla="*/ 60 w 1349"/>
                <a:gd name="T1" fmla="*/ 0 h 1721"/>
                <a:gd name="T2" fmla="*/ 0 w 1349"/>
                <a:gd name="T3" fmla="*/ 79 h 1721"/>
                <a:gd name="T4" fmla="*/ 0 w 1349"/>
                <a:gd name="T5" fmla="*/ 80 h 1721"/>
                <a:gd name="T6" fmla="*/ 0 w 1349"/>
                <a:gd name="T7" fmla="*/ 81 h 1721"/>
                <a:gd name="T8" fmla="*/ 1 w 1349"/>
                <a:gd name="T9" fmla="*/ 81 h 1721"/>
                <a:gd name="T10" fmla="*/ 1 w 1349"/>
                <a:gd name="T11" fmla="*/ 82 h 1721"/>
                <a:gd name="T12" fmla="*/ 1 w 1349"/>
                <a:gd name="T13" fmla="*/ 83 h 1721"/>
                <a:gd name="T14" fmla="*/ 1 w 1349"/>
                <a:gd name="T15" fmla="*/ 84 h 1721"/>
                <a:gd name="T16" fmla="*/ 2 w 1349"/>
                <a:gd name="T17" fmla="*/ 85 h 1721"/>
                <a:gd name="T18" fmla="*/ 2 w 1349"/>
                <a:gd name="T19" fmla="*/ 86 h 1721"/>
                <a:gd name="T20" fmla="*/ 67 w 1349"/>
                <a:gd name="T21" fmla="*/ 0 h 1721"/>
                <a:gd name="T22" fmla="*/ 66 w 1349"/>
                <a:gd name="T23" fmla="*/ 0 h 1721"/>
                <a:gd name="T24" fmla="*/ 65 w 1349"/>
                <a:gd name="T25" fmla="*/ 0 h 1721"/>
                <a:gd name="T26" fmla="*/ 64 w 1349"/>
                <a:gd name="T27" fmla="*/ 0 h 1721"/>
                <a:gd name="T28" fmla="*/ 63 w 1349"/>
                <a:gd name="T29" fmla="*/ 0 h 1721"/>
                <a:gd name="T30" fmla="*/ 62 w 1349"/>
                <a:gd name="T31" fmla="*/ 0 h 1721"/>
                <a:gd name="T32" fmla="*/ 61 w 1349"/>
                <a:gd name="T33" fmla="*/ 0 h 1721"/>
                <a:gd name="T34" fmla="*/ 60 w 1349"/>
                <a:gd name="T35" fmla="*/ 0 h 1721"/>
                <a:gd name="T36" fmla="*/ 60 w 1349"/>
                <a:gd name="T37" fmla="*/ 0 h 17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9" h="1721">
                  <a:moveTo>
                    <a:pt x="1198" y="2"/>
                  </a:moveTo>
                  <a:lnTo>
                    <a:pt x="0" y="1576"/>
                  </a:lnTo>
                  <a:lnTo>
                    <a:pt x="3" y="1594"/>
                  </a:lnTo>
                  <a:lnTo>
                    <a:pt x="7" y="1611"/>
                  </a:lnTo>
                  <a:lnTo>
                    <a:pt x="12" y="1630"/>
                  </a:lnTo>
                  <a:lnTo>
                    <a:pt x="16" y="1648"/>
                  </a:lnTo>
                  <a:lnTo>
                    <a:pt x="22" y="1667"/>
                  </a:lnTo>
                  <a:lnTo>
                    <a:pt x="27" y="1685"/>
                  </a:lnTo>
                  <a:lnTo>
                    <a:pt x="33" y="1703"/>
                  </a:lnTo>
                  <a:lnTo>
                    <a:pt x="40" y="1721"/>
                  </a:lnTo>
                  <a:lnTo>
                    <a:pt x="1349" y="2"/>
                  </a:lnTo>
                  <a:lnTo>
                    <a:pt x="1331" y="1"/>
                  </a:lnTo>
                  <a:lnTo>
                    <a:pt x="1312" y="1"/>
                  </a:lnTo>
                  <a:lnTo>
                    <a:pt x="1293" y="0"/>
                  </a:lnTo>
                  <a:lnTo>
                    <a:pt x="1274" y="0"/>
                  </a:lnTo>
                  <a:lnTo>
                    <a:pt x="1255" y="0"/>
                  </a:lnTo>
                  <a:lnTo>
                    <a:pt x="1236" y="1"/>
                  </a:lnTo>
                  <a:lnTo>
                    <a:pt x="1217" y="1"/>
                  </a:lnTo>
                  <a:lnTo>
                    <a:pt x="1198" y="2"/>
                  </a:lnTo>
                  <a:close/>
                </a:path>
              </a:pathLst>
            </a:custGeom>
            <a:solidFill>
              <a:srgbClr val="99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49" name="Freeform 61"/>
            <p:cNvSpPr>
              <a:spLocks/>
            </p:cNvSpPr>
            <p:nvPr/>
          </p:nvSpPr>
          <p:spPr bwMode="auto">
            <a:xfrm>
              <a:off x="797" y="1997"/>
              <a:ext cx="72" cy="93"/>
            </a:xfrm>
            <a:custGeom>
              <a:avLst/>
              <a:gdLst>
                <a:gd name="T0" fmla="*/ 65 w 1449"/>
                <a:gd name="T1" fmla="*/ 0 h 1852"/>
                <a:gd name="T2" fmla="*/ 0 w 1449"/>
                <a:gd name="T3" fmla="*/ 86 h 1852"/>
                <a:gd name="T4" fmla="*/ 0 w 1449"/>
                <a:gd name="T5" fmla="*/ 87 h 1852"/>
                <a:gd name="T6" fmla="*/ 0 w 1449"/>
                <a:gd name="T7" fmla="*/ 87 h 1852"/>
                <a:gd name="T8" fmla="*/ 0 w 1449"/>
                <a:gd name="T9" fmla="*/ 88 h 1852"/>
                <a:gd name="T10" fmla="*/ 1 w 1449"/>
                <a:gd name="T11" fmla="*/ 88 h 1852"/>
                <a:gd name="T12" fmla="*/ 1 w 1449"/>
                <a:gd name="T13" fmla="*/ 89 h 1852"/>
                <a:gd name="T14" fmla="*/ 1 w 1449"/>
                <a:gd name="T15" fmla="*/ 89 h 1852"/>
                <a:gd name="T16" fmla="*/ 1 w 1449"/>
                <a:gd name="T17" fmla="*/ 90 h 1852"/>
                <a:gd name="T18" fmla="*/ 1 w 1449"/>
                <a:gd name="T19" fmla="*/ 90 h 1852"/>
                <a:gd name="T20" fmla="*/ 2 w 1449"/>
                <a:gd name="T21" fmla="*/ 93 h 1852"/>
                <a:gd name="T22" fmla="*/ 72 w 1449"/>
                <a:gd name="T23" fmla="*/ 1 h 1852"/>
                <a:gd name="T24" fmla="*/ 71 w 1449"/>
                <a:gd name="T25" fmla="*/ 1 h 1852"/>
                <a:gd name="T26" fmla="*/ 70 w 1449"/>
                <a:gd name="T27" fmla="*/ 1 h 1852"/>
                <a:gd name="T28" fmla="*/ 69 w 1449"/>
                <a:gd name="T29" fmla="*/ 0 h 1852"/>
                <a:gd name="T30" fmla="*/ 69 w 1449"/>
                <a:gd name="T31" fmla="*/ 0 h 1852"/>
                <a:gd name="T32" fmla="*/ 68 w 1449"/>
                <a:gd name="T33" fmla="*/ 0 h 1852"/>
                <a:gd name="T34" fmla="*/ 67 w 1449"/>
                <a:gd name="T35" fmla="*/ 0 h 1852"/>
                <a:gd name="T36" fmla="*/ 66 w 1449"/>
                <a:gd name="T37" fmla="*/ 0 h 1852"/>
                <a:gd name="T38" fmla="*/ 65 w 1449"/>
                <a:gd name="T39" fmla="*/ 0 h 18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9" h="1852">
                  <a:moveTo>
                    <a:pt x="1309" y="0"/>
                  </a:moveTo>
                  <a:lnTo>
                    <a:pt x="0" y="1719"/>
                  </a:lnTo>
                  <a:lnTo>
                    <a:pt x="2" y="1728"/>
                  </a:lnTo>
                  <a:lnTo>
                    <a:pt x="5" y="1738"/>
                  </a:lnTo>
                  <a:lnTo>
                    <a:pt x="8" y="1747"/>
                  </a:lnTo>
                  <a:lnTo>
                    <a:pt x="11" y="1756"/>
                  </a:lnTo>
                  <a:lnTo>
                    <a:pt x="14" y="1766"/>
                  </a:lnTo>
                  <a:lnTo>
                    <a:pt x="17" y="1775"/>
                  </a:lnTo>
                  <a:lnTo>
                    <a:pt x="22" y="1785"/>
                  </a:lnTo>
                  <a:lnTo>
                    <a:pt x="25" y="1794"/>
                  </a:lnTo>
                  <a:lnTo>
                    <a:pt x="48" y="1852"/>
                  </a:lnTo>
                  <a:lnTo>
                    <a:pt x="1449" y="16"/>
                  </a:lnTo>
                  <a:lnTo>
                    <a:pt x="1431" y="12"/>
                  </a:lnTo>
                  <a:lnTo>
                    <a:pt x="1414" y="10"/>
                  </a:lnTo>
                  <a:lnTo>
                    <a:pt x="1397" y="8"/>
                  </a:lnTo>
                  <a:lnTo>
                    <a:pt x="1380" y="6"/>
                  </a:lnTo>
                  <a:lnTo>
                    <a:pt x="1362" y="4"/>
                  </a:lnTo>
                  <a:lnTo>
                    <a:pt x="1344" y="3"/>
                  </a:lnTo>
                  <a:lnTo>
                    <a:pt x="1327" y="1"/>
                  </a:lnTo>
                  <a:lnTo>
                    <a:pt x="1309" y="0"/>
                  </a:lnTo>
                  <a:close/>
                </a:path>
              </a:pathLst>
            </a:custGeom>
            <a:solidFill>
              <a:srgbClr val="92E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0" name="Freeform 62"/>
            <p:cNvSpPr>
              <a:spLocks/>
            </p:cNvSpPr>
            <p:nvPr/>
          </p:nvSpPr>
          <p:spPr bwMode="auto">
            <a:xfrm>
              <a:off x="794" y="1997"/>
              <a:ext cx="61" cy="79"/>
            </a:xfrm>
            <a:custGeom>
              <a:avLst/>
              <a:gdLst>
                <a:gd name="T0" fmla="*/ 53 w 1223"/>
                <a:gd name="T1" fmla="*/ 1 h 1574"/>
                <a:gd name="T2" fmla="*/ 0 w 1223"/>
                <a:gd name="T3" fmla="*/ 71 h 1574"/>
                <a:gd name="T4" fmla="*/ 0 w 1223"/>
                <a:gd name="T5" fmla="*/ 72 h 1574"/>
                <a:gd name="T6" fmla="*/ 0 w 1223"/>
                <a:gd name="T7" fmla="*/ 73 h 1574"/>
                <a:gd name="T8" fmla="*/ 0 w 1223"/>
                <a:gd name="T9" fmla="*/ 74 h 1574"/>
                <a:gd name="T10" fmla="*/ 0 w 1223"/>
                <a:gd name="T11" fmla="*/ 75 h 1574"/>
                <a:gd name="T12" fmla="*/ 1 w 1223"/>
                <a:gd name="T13" fmla="*/ 76 h 1574"/>
                <a:gd name="T14" fmla="*/ 1 w 1223"/>
                <a:gd name="T15" fmla="*/ 77 h 1574"/>
                <a:gd name="T16" fmla="*/ 1 w 1223"/>
                <a:gd name="T17" fmla="*/ 78 h 1574"/>
                <a:gd name="T18" fmla="*/ 1 w 1223"/>
                <a:gd name="T19" fmla="*/ 79 h 1574"/>
                <a:gd name="T20" fmla="*/ 61 w 1223"/>
                <a:gd name="T21" fmla="*/ 0 h 1574"/>
                <a:gd name="T22" fmla="*/ 60 w 1223"/>
                <a:gd name="T23" fmla="*/ 0 h 1574"/>
                <a:gd name="T24" fmla="*/ 59 w 1223"/>
                <a:gd name="T25" fmla="*/ 0 h 1574"/>
                <a:gd name="T26" fmla="*/ 58 w 1223"/>
                <a:gd name="T27" fmla="*/ 0 h 1574"/>
                <a:gd name="T28" fmla="*/ 57 w 1223"/>
                <a:gd name="T29" fmla="*/ 0 h 1574"/>
                <a:gd name="T30" fmla="*/ 56 w 1223"/>
                <a:gd name="T31" fmla="*/ 1 h 1574"/>
                <a:gd name="T32" fmla="*/ 55 w 1223"/>
                <a:gd name="T33" fmla="*/ 1 h 1574"/>
                <a:gd name="T34" fmla="*/ 54 w 1223"/>
                <a:gd name="T35" fmla="*/ 1 h 1574"/>
                <a:gd name="T36" fmla="*/ 53 w 1223"/>
                <a:gd name="T37" fmla="*/ 1 h 15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3" h="1574">
                  <a:moveTo>
                    <a:pt x="1056" y="21"/>
                  </a:moveTo>
                  <a:lnTo>
                    <a:pt x="0" y="1408"/>
                  </a:lnTo>
                  <a:lnTo>
                    <a:pt x="2" y="1429"/>
                  </a:lnTo>
                  <a:lnTo>
                    <a:pt x="4" y="1449"/>
                  </a:lnTo>
                  <a:lnTo>
                    <a:pt x="6" y="1470"/>
                  </a:lnTo>
                  <a:lnTo>
                    <a:pt x="9" y="1491"/>
                  </a:lnTo>
                  <a:lnTo>
                    <a:pt x="12" y="1512"/>
                  </a:lnTo>
                  <a:lnTo>
                    <a:pt x="16" y="1532"/>
                  </a:lnTo>
                  <a:lnTo>
                    <a:pt x="19" y="1553"/>
                  </a:lnTo>
                  <a:lnTo>
                    <a:pt x="25" y="1574"/>
                  </a:lnTo>
                  <a:lnTo>
                    <a:pt x="1223" y="0"/>
                  </a:lnTo>
                  <a:lnTo>
                    <a:pt x="1202" y="2"/>
                  </a:lnTo>
                  <a:lnTo>
                    <a:pt x="1181" y="3"/>
                  </a:lnTo>
                  <a:lnTo>
                    <a:pt x="1160" y="5"/>
                  </a:lnTo>
                  <a:lnTo>
                    <a:pt x="1139" y="8"/>
                  </a:lnTo>
                  <a:lnTo>
                    <a:pt x="1119" y="10"/>
                  </a:lnTo>
                  <a:lnTo>
                    <a:pt x="1098" y="13"/>
                  </a:lnTo>
                  <a:lnTo>
                    <a:pt x="1077" y="18"/>
                  </a:lnTo>
                  <a:lnTo>
                    <a:pt x="1056" y="21"/>
                  </a:lnTo>
                  <a:close/>
                </a:path>
              </a:pathLst>
            </a:custGeom>
            <a:solidFill>
              <a:srgbClr val="9FE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1" name="Freeform 63"/>
            <p:cNvSpPr>
              <a:spLocks/>
            </p:cNvSpPr>
            <p:nvPr/>
          </p:nvSpPr>
          <p:spPr bwMode="auto">
            <a:xfrm>
              <a:off x="794" y="2001"/>
              <a:ext cx="43" cy="57"/>
            </a:xfrm>
            <a:custGeom>
              <a:avLst/>
              <a:gdLst>
                <a:gd name="T0" fmla="*/ 41 w 863"/>
                <a:gd name="T1" fmla="*/ 1 h 1134"/>
                <a:gd name="T2" fmla="*/ 39 w 863"/>
                <a:gd name="T3" fmla="*/ 1 h 1134"/>
                <a:gd name="T4" fmla="*/ 38 w 863"/>
                <a:gd name="T5" fmla="*/ 2 h 1134"/>
                <a:gd name="T6" fmla="*/ 37 w 863"/>
                <a:gd name="T7" fmla="*/ 3 h 1134"/>
                <a:gd name="T8" fmla="*/ 36 w 863"/>
                <a:gd name="T9" fmla="*/ 3 h 1134"/>
                <a:gd name="T10" fmla="*/ 35 w 863"/>
                <a:gd name="T11" fmla="*/ 4 h 1134"/>
                <a:gd name="T12" fmla="*/ 33 w 863"/>
                <a:gd name="T13" fmla="*/ 4 h 1134"/>
                <a:gd name="T14" fmla="*/ 32 w 863"/>
                <a:gd name="T15" fmla="*/ 5 h 1134"/>
                <a:gd name="T16" fmla="*/ 31 w 863"/>
                <a:gd name="T17" fmla="*/ 6 h 1134"/>
                <a:gd name="T18" fmla="*/ 2 w 863"/>
                <a:gd name="T19" fmla="*/ 44 h 1134"/>
                <a:gd name="T20" fmla="*/ 2 w 863"/>
                <a:gd name="T21" fmla="*/ 46 h 1134"/>
                <a:gd name="T22" fmla="*/ 1 w 863"/>
                <a:gd name="T23" fmla="*/ 47 h 1134"/>
                <a:gd name="T24" fmla="*/ 1 w 863"/>
                <a:gd name="T25" fmla="*/ 49 h 1134"/>
                <a:gd name="T26" fmla="*/ 1 w 863"/>
                <a:gd name="T27" fmla="*/ 50 h 1134"/>
                <a:gd name="T28" fmla="*/ 0 w 863"/>
                <a:gd name="T29" fmla="*/ 52 h 1134"/>
                <a:gd name="T30" fmla="*/ 0 w 863"/>
                <a:gd name="T31" fmla="*/ 54 h 1134"/>
                <a:gd name="T32" fmla="*/ 0 w 863"/>
                <a:gd name="T33" fmla="*/ 55 h 1134"/>
                <a:gd name="T34" fmla="*/ 0 w 863"/>
                <a:gd name="T35" fmla="*/ 57 h 1134"/>
                <a:gd name="T36" fmla="*/ 43 w 863"/>
                <a:gd name="T37" fmla="*/ 0 h 1134"/>
                <a:gd name="T38" fmla="*/ 43 w 863"/>
                <a:gd name="T39" fmla="*/ 0 h 1134"/>
                <a:gd name="T40" fmla="*/ 42 w 863"/>
                <a:gd name="T41" fmla="*/ 0 h 1134"/>
                <a:gd name="T42" fmla="*/ 42 w 863"/>
                <a:gd name="T43" fmla="*/ 0 h 1134"/>
                <a:gd name="T44" fmla="*/ 42 w 863"/>
                <a:gd name="T45" fmla="*/ 0 h 1134"/>
                <a:gd name="T46" fmla="*/ 42 w 863"/>
                <a:gd name="T47" fmla="*/ 1 h 1134"/>
                <a:gd name="T48" fmla="*/ 41 w 863"/>
                <a:gd name="T49" fmla="*/ 1 h 1134"/>
                <a:gd name="T50" fmla="*/ 41 w 863"/>
                <a:gd name="T51" fmla="*/ 1 h 1134"/>
                <a:gd name="T52" fmla="*/ 41 w 863"/>
                <a:gd name="T53" fmla="*/ 1 h 11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3" h="1134">
                  <a:moveTo>
                    <a:pt x="815" y="17"/>
                  </a:moveTo>
                  <a:lnTo>
                    <a:pt x="791" y="28"/>
                  </a:lnTo>
                  <a:lnTo>
                    <a:pt x="766" y="38"/>
                  </a:lnTo>
                  <a:lnTo>
                    <a:pt x="742" y="50"/>
                  </a:lnTo>
                  <a:lnTo>
                    <a:pt x="718" y="61"/>
                  </a:lnTo>
                  <a:lnTo>
                    <a:pt x="695" y="74"/>
                  </a:lnTo>
                  <a:lnTo>
                    <a:pt x="672" y="86"/>
                  </a:lnTo>
                  <a:lnTo>
                    <a:pt x="649" y="100"/>
                  </a:lnTo>
                  <a:lnTo>
                    <a:pt x="627" y="113"/>
                  </a:lnTo>
                  <a:lnTo>
                    <a:pt x="46" y="876"/>
                  </a:lnTo>
                  <a:lnTo>
                    <a:pt x="36" y="908"/>
                  </a:lnTo>
                  <a:lnTo>
                    <a:pt x="29" y="939"/>
                  </a:lnTo>
                  <a:lnTo>
                    <a:pt x="22" y="972"/>
                  </a:lnTo>
                  <a:lnTo>
                    <a:pt x="16" y="1004"/>
                  </a:lnTo>
                  <a:lnTo>
                    <a:pt x="10" y="1036"/>
                  </a:lnTo>
                  <a:lnTo>
                    <a:pt x="6" y="1068"/>
                  </a:lnTo>
                  <a:lnTo>
                    <a:pt x="3" y="1102"/>
                  </a:lnTo>
                  <a:lnTo>
                    <a:pt x="0" y="1134"/>
                  </a:lnTo>
                  <a:lnTo>
                    <a:pt x="863" y="0"/>
                  </a:lnTo>
                  <a:lnTo>
                    <a:pt x="857" y="2"/>
                  </a:lnTo>
                  <a:lnTo>
                    <a:pt x="852" y="5"/>
                  </a:lnTo>
                  <a:lnTo>
                    <a:pt x="845" y="7"/>
                  </a:lnTo>
                  <a:lnTo>
                    <a:pt x="839" y="9"/>
                  </a:lnTo>
                  <a:lnTo>
                    <a:pt x="833" y="11"/>
                  </a:lnTo>
                  <a:lnTo>
                    <a:pt x="828" y="13"/>
                  </a:lnTo>
                  <a:lnTo>
                    <a:pt x="821" y="15"/>
                  </a:lnTo>
                  <a:lnTo>
                    <a:pt x="815" y="17"/>
                  </a:lnTo>
                  <a:close/>
                </a:path>
              </a:pathLst>
            </a:custGeom>
            <a:solidFill>
              <a:srgbClr val="AC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2" name="Freeform 64"/>
            <p:cNvSpPr>
              <a:spLocks/>
            </p:cNvSpPr>
            <p:nvPr/>
          </p:nvSpPr>
          <p:spPr bwMode="auto">
            <a:xfrm>
              <a:off x="794" y="1998"/>
              <a:ext cx="53" cy="70"/>
            </a:xfrm>
            <a:custGeom>
              <a:avLst/>
              <a:gdLst>
                <a:gd name="T0" fmla="*/ 43 w 1060"/>
                <a:gd name="T1" fmla="*/ 3 h 1387"/>
                <a:gd name="T2" fmla="*/ 0 w 1060"/>
                <a:gd name="T3" fmla="*/ 60 h 1387"/>
                <a:gd name="T4" fmla="*/ 0 w 1060"/>
                <a:gd name="T5" fmla="*/ 61 h 1387"/>
                <a:gd name="T6" fmla="*/ 0 w 1060"/>
                <a:gd name="T7" fmla="*/ 62 h 1387"/>
                <a:gd name="T8" fmla="*/ 0 w 1060"/>
                <a:gd name="T9" fmla="*/ 64 h 1387"/>
                <a:gd name="T10" fmla="*/ 0 w 1060"/>
                <a:gd name="T11" fmla="*/ 65 h 1387"/>
                <a:gd name="T12" fmla="*/ 0 w 1060"/>
                <a:gd name="T13" fmla="*/ 66 h 1387"/>
                <a:gd name="T14" fmla="*/ 0 w 1060"/>
                <a:gd name="T15" fmla="*/ 67 h 1387"/>
                <a:gd name="T16" fmla="*/ 0 w 1060"/>
                <a:gd name="T17" fmla="*/ 69 h 1387"/>
                <a:gd name="T18" fmla="*/ 0 w 1060"/>
                <a:gd name="T19" fmla="*/ 70 h 1387"/>
                <a:gd name="T20" fmla="*/ 53 w 1060"/>
                <a:gd name="T21" fmla="*/ 0 h 1387"/>
                <a:gd name="T22" fmla="*/ 52 w 1060"/>
                <a:gd name="T23" fmla="*/ 0 h 1387"/>
                <a:gd name="T24" fmla="*/ 51 w 1060"/>
                <a:gd name="T25" fmla="*/ 1 h 1387"/>
                <a:gd name="T26" fmla="*/ 49 w 1060"/>
                <a:gd name="T27" fmla="*/ 1 h 1387"/>
                <a:gd name="T28" fmla="*/ 48 w 1060"/>
                <a:gd name="T29" fmla="*/ 1 h 1387"/>
                <a:gd name="T30" fmla="*/ 47 w 1060"/>
                <a:gd name="T31" fmla="*/ 2 h 1387"/>
                <a:gd name="T32" fmla="*/ 46 w 1060"/>
                <a:gd name="T33" fmla="*/ 2 h 1387"/>
                <a:gd name="T34" fmla="*/ 45 w 1060"/>
                <a:gd name="T35" fmla="*/ 2 h 1387"/>
                <a:gd name="T36" fmla="*/ 43 w 1060"/>
                <a:gd name="T37" fmla="*/ 3 h 1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60" h="1387">
                  <a:moveTo>
                    <a:pt x="868" y="53"/>
                  </a:moveTo>
                  <a:lnTo>
                    <a:pt x="5" y="1187"/>
                  </a:lnTo>
                  <a:lnTo>
                    <a:pt x="2" y="1213"/>
                  </a:lnTo>
                  <a:lnTo>
                    <a:pt x="1" y="1237"/>
                  </a:lnTo>
                  <a:lnTo>
                    <a:pt x="0" y="1262"/>
                  </a:lnTo>
                  <a:lnTo>
                    <a:pt x="0" y="1287"/>
                  </a:lnTo>
                  <a:lnTo>
                    <a:pt x="0" y="1311"/>
                  </a:lnTo>
                  <a:lnTo>
                    <a:pt x="0" y="1336"/>
                  </a:lnTo>
                  <a:lnTo>
                    <a:pt x="1" y="1362"/>
                  </a:lnTo>
                  <a:lnTo>
                    <a:pt x="4" y="1387"/>
                  </a:lnTo>
                  <a:lnTo>
                    <a:pt x="1060" y="0"/>
                  </a:lnTo>
                  <a:lnTo>
                    <a:pt x="1036" y="5"/>
                  </a:lnTo>
                  <a:lnTo>
                    <a:pt x="1012" y="10"/>
                  </a:lnTo>
                  <a:lnTo>
                    <a:pt x="988" y="17"/>
                  </a:lnTo>
                  <a:lnTo>
                    <a:pt x="964" y="23"/>
                  </a:lnTo>
                  <a:lnTo>
                    <a:pt x="940" y="30"/>
                  </a:lnTo>
                  <a:lnTo>
                    <a:pt x="917" y="38"/>
                  </a:lnTo>
                  <a:lnTo>
                    <a:pt x="892" y="46"/>
                  </a:lnTo>
                  <a:lnTo>
                    <a:pt x="868" y="53"/>
                  </a:lnTo>
                  <a:close/>
                </a:path>
              </a:pathLst>
            </a:custGeom>
            <a:solidFill>
              <a:srgbClr val="A5E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3" name="Freeform 65"/>
            <p:cNvSpPr>
              <a:spLocks/>
            </p:cNvSpPr>
            <p:nvPr/>
          </p:nvSpPr>
          <p:spPr bwMode="auto">
            <a:xfrm>
              <a:off x="796" y="2006"/>
              <a:ext cx="29" cy="39"/>
            </a:xfrm>
            <a:custGeom>
              <a:avLst/>
              <a:gdLst>
                <a:gd name="T0" fmla="*/ 0 w 581"/>
                <a:gd name="T1" fmla="*/ 39 h 763"/>
                <a:gd name="T2" fmla="*/ 29 w 581"/>
                <a:gd name="T3" fmla="*/ 0 h 763"/>
                <a:gd name="T4" fmla="*/ 28 w 581"/>
                <a:gd name="T5" fmla="*/ 1 h 763"/>
                <a:gd name="T6" fmla="*/ 26 w 581"/>
                <a:gd name="T7" fmla="*/ 2 h 763"/>
                <a:gd name="T8" fmla="*/ 25 w 581"/>
                <a:gd name="T9" fmla="*/ 3 h 763"/>
                <a:gd name="T10" fmla="*/ 24 w 581"/>
                <a:gd name="T11" fmla="*/ 4 h 763"/>
                <a:gd name="T12" fmla="*/ 23 w 581"/>
                <a:gd name="T13" fmla="*/ 5 h 763"/>
                <a:gd name="T14" fmla="*/ 21 w 581"/>
                <a:gd name="T15" fmla="*/ 6 h 763"/>
                <a:gd name="T16" fmla="*/ 20 w 581"/>
                <a:gd name="T17" fmla="*/ 7 h 763"/>
                <a:gd name="T18" fmla="*/ 19 w 581"/>
                <a:gd name="T19" fmla="*/ 8 h 763"/>
                <a:gd name="T20" fmla="*/ 18 w 581"/>
                <a:gd name="T21" fmla="*/ 9 h 763"/>
                <a:gd name="T22" fmla="*/ 17 w 581"/>
                <a:gd name="T23" fmla="*/ 10 h 763"/>
                <a:gd name="T24" fmla="*/ 16 w 581"/>
                <a:gd name="T25" fmla="*/ 11 h 763"/>
                <a:gd name="T26" fmla="*/ 15 w 581"/>
                <a:gd name="T27" fmla="*/ 12 h 763"/>
                <a:gd name="T28" fmla="*/ 14 w 581"/>
                <a:gd name="T29" fmla="*/ 13 h 763"/>
                <a:gd name="T30" fmla="*/ 13 w 581"/>
                <a:gd name="T31" fmla="*/ 14 h 763"/>
                <a:gd name="T32" fmla="*/ 12 w 581"/>
                <a:gd name="T33" fmla="*/ 16 h 763"/>
                <a:gd name="T34" fmla="*/ 11 w 581"/>
                <a:gd name="T35" fmla="*/ 17 h 763"/>
                <a:gd name="T36" fmla="*/ 10 w 581"/>
                <a:gd name="T37" fmla="*/ 18 h 763"/>
                <a:gd name="T38" fmla="*/ 9 w 581"/>
                <a:gd name="T39" fmla="*/ 19 h 763"/>
                <a:gd name="T40" fmla="*/ 8 w 581"/>
                <a:gd name="T41" fmla="*/ 21 h 763"/>
                <a:gd name="T42" fmla="*/ 7 w 581"/>
                <a:gd name="T43" fmla="*/ 22 h 763"/>
                <a:gd name="T44" fmla="*/ 6 w 581"/>
                <a:gd name="T45" fmla="*/ 23 h 763"/>
                <a:gd name="T46" fmla="*/ 6 w 581"/>
                <a:gd name="T47" fmla="*/ 25 h 763"/>
                <a:gd name="T48" fmla="*/ 5 w 581"/>
                <a:gd name="T49" fmla="*/ 26 h 763"/>
                <a:gd name="T50" fmla="*/ 4 w 581"/>
                <a:gd name="T51" fmla="*/ 27 h 763"/>
                <a:gd name="T52" fmla="*/ 4 w 581"/>
                <a:gd name="T53" fmla="*/ 29 h 763"/>
                <a:gd name="T54" fmla="*/ 3 w 581"/>
                <a:gd name="T55" fmla="*/ 30 h 763"/>
                <a:gd name="T56" fmla="*/ 2 w 581"/>
                <a:gd name="T57" fmla="*/ 32 h 763"/>
                <a:gd name="T58" fmla="*/ 2 w 581"/>
                <a:gd name="T59" fmla="*/ 33 h 763"/>
                <a:gd name="T60" fmla="*/ 1 w 581"/>
                <a:gd name="T61" fmla="*/ 35 h 763"/>
                <a:gd name="T62" fmla="*/ 1 w 581"/>
                <a:gd name="T63" fmla="*/ 36 h 763"/>
                <a:gd name="T64" fmla="*/ 0 w 581"/>
                <a:gd name="T65" fmla="*/ 38 h 763"/>
                <a:gd name="T66" fmla="*/ 0 w 581"/>
                <a:gd name="T67" fmla="*/ 39 h 7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1" h="763">
                  <a:moveTo>
                    <a:pt x="0" y="763"/>
                  </a:moveTo>
                  <a:lnTo>
                    <a:pt x="581" y="0"/>
                  </a:lnTo>
                  <a:lnTo>
                    <a:pt x="554" y="16"/>
                  </a:lnTo>
                  <a:lnTo>
                    <a:pt x="528" y="34"/>
                  </a:lnTo>
                  <a:lnTo>
                    <a:pt x="501" y="52"/>
                  </a:lnTo>
                  <a:lnTo>
                    <a:pt x="476" y="70"/>
                  </a:lnTo>
                  <a:lnTo>
                    <a:pt x="451" y="89"/>
                  </a:lnTo>
                  <a:lnTo>
                    <a:pt x="427" y="109"/>
                  </a:lnTo>
                  <a:lnTo>
                    <a:pt x="404" y="129"/>
                  </a:lnTo>
                  <a:lnTo>
                    <a:pt x="380" y="149"/>
                  </a:lnTo>
                  <a:lnTo>
                    <a:pt x="358" y="170"/>
                  </a:lnTo>
                  <a:lnTo>
                    <a:pt x="336" y="192"/>
                  </a:lnTo>
                  <a:lnTo>
                    <a:pt x="314" y="214"/>
                  </a:lnTo>
                  <a:lnTo>
                    <a:pt x="293" y="236"/>
                  </a:lnTo>
                  <a:lnTo>
                    <a:pt x="273" y="259"/>
                  </a:lnTo>
                  <a:lnTo>
                    <a:pt x="253" y="282"/>
                  </a:lnTo>
                  <a:lnTo>
                    <a:pt x="233" y="306"/>
                  </a:lnTo>
                  <a:lnTo>
                    <a:pt x="215" y="330"/>
                  </a:lnTo>
                  <a:lnTo>
                    <a:pt x="196" y="355"/>
                  </a:lnTo>
                  <a:lnTo>
                    <a:pt x="179" y="380"/>
                  </a:lnTo>
                  <a:lnTo>
                    <a:pt x="162" y="405"/>
                  </a:lnTo>
                  <a:lnTo>
                    <a:pt x="146" y="430"/>
                  </a:lnTo>
                  <a:lnTo>
                    <a:pt x="130" y="456"/>
                  </a:lnTo>
                  <a:lnTo>
                    <a:pt x="115" y="483"/>
                  </a:lnTo>
                  <a:lnTo>
                    <a:pt x="101" y="510"/>
                  </a:lnTo>
                  <a:lnTo>
                    <a:pt x="87" y="536"/>
                  </a:lnTo>
                  <a:lnTo>
                    <a:pt x="73" y="565"/>
                  </a:lnTo>
                  <a:lnTo>
                    <a:pt x="61" y="592"/>
                  </a:lnTo>
                  <a:lnTo>
                    <a:pt x="49" y="619"/>
                  </a:lnTo>
                  <a:lnTo>
                    <a:pt x="38" y="648"/>
                  </a:lnTo>
                  <a:lnTo>
                    <a:pt x="27" y="676"/>
                  </a:lnTo>
                  <a:lnTo>
                    <a:pt x="18" y="705"/>
                  </a:lnTo>
                  <a:lnTo>
                    <a:pt x="8" y="734"/>
                  </a:lnTo>
                  <a:lnTo>
                    <a:pt x="0" y="763"/>
                  </a:lnTo>
                  <a:close/>
                </a:path>
              </a:pathLst>
            </a:custGeom>
            <a:solidFill>
              <a:srgbClr val="B2F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4" name="Freeform 66"/>
            <p:cNvSpPr>
              <a:spLocks/>
            </p:cNvSpPr>
            <p:nvPr/>
          </p:nvSpPr>
          <p:spPr bwMode="auto">
            <a:xfrm>
              <a:off x="799" y="1998"/>
              <a:ext cx="77" cy="98"/>
            </a:xfrm>
            <a:custGeom>
              <a:avLst/>
              <a:gdLst>
                <a:gd name="T0" fmla="*/ 71 w 1530"/>
                <a:gd name="T1" fmla="*/ 0 h 1966"/>
                <a:gd name="T2" fmla="*/ 0 w 1530"/>
                <a:gd name="T3" fmla="*/ 92 h 1966"/>
                <a:gd name="T4" fmla="*/ 3 w 1530"/>
                <a:gd name="T5" fmla="*/ 98 h 1966"/>
                <a:gd name="T6" fmla="*/ 77 w 1530"/>
                <a:gd name="T7" fmla="*/ 1 h 1966"/>
                <a:gd name="T8" fmla="*/ 76 w 1530"/>
                <a:gd name="T9" fmla="*/ 1 h 1966"/>
                <a:gd name="T10" fmla="*/ 75 w 1530"/>
                <a:gd name="T11" fmla="*/ 1 h 1966"/>
                <a:gd name="T12" fmla="*/ 75 w 1530"/>
                <a:gd name="T13" fmla="*/ 1 h 1966"/>
                <a:gd name="T14" fmla="*/ 74 w 1530"/>
                <a:gd name="T15" fmla="*/ 1 h 1966"/>
                <a:gd name="T16" fmla="*/ 73 w 1530"/>
                <a:gd name="T17" fmla="*/ 0 h 1966"/>
                <a:gd name="T18" fmla="*/ 72 w 1530"/>
                <a:gd name="T19" fmla="*/ 0 h 1966"/>
                <a:gd name="T20" fmla="*/ 71 w 1530"/>
                <a:gd name="T21" fmla="*/ 0 h 1966"/>
                <a:gd name="T22" fmla="*/ 71 w 1530"/>
                <a:gd name="T23" fmla="*/ 0 h 19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30" h="1966">
                  <a:moveTo>
                    <a:pt x="1401" y="0"/>
                  </a:moveTo>
                  <a:lnTo>
                    <a:pt x="0" y="1836"/>
                  </a:lnTo>
                  <a:lnTo>
                    <a:pt x="52" y="1966"/>
                  </a:lnTo>
                  <a:lnTo>
                    <a:pt x="1530" y="27"/>
                  </a:lnTo>
                  <a:lnTo>
                    <a:pt x="1514" y="23"/>
                  </a:lnTo>
                  <a:lnTo>
                    <a:pt x="1499" y="19"/>
                  </a:lnTo>
                  <a:lnTo>
                    <a:pt x="1482" y="15"/>
                  </a:lnTo>
                  <a:lnTo>
                    <a:pt x="1466" y="12"/>
                  </a:lnTo>
                  <a:lnTo>
                    <a:pt x="1449" y="8"/>
                  </a:lnTo>
                  <a:lnTo>
                    <a:pt x="1434" y="5"/>
                  </a:lnTo>
                  <a:lnTo>
                    <a:pt x="1417" y="2"/>
                  </a:lnTo>
                  <a:lnTo>
                    <a:pt x="1401" y="0"/>
                  </a:lnTo>
                  <a:close/>
                </a:path>
              </a:pathLst>
            </a:custGeom>
            <a:solidFill>
              <a:srgbClr val="8CD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5" name="Freeform 67"/>
            <p:cNvSpPr>
              <a:spLocks/>
            </p:cNvSpPr>
            <p:nvPr/>
          </p:nvSpPr>
          <p:spPr bwMode="auto">
            <a:xfrm>
              <a:off x="815" y="2014"/>
              <a:ext cx="92" cy="121"/>
            </a:xfrm>
            <a:custGeom>
              <a:avLst/>
              <a:gdLst>
                <a:gd name="T0" fmla="*/ 88 w 1837"/>
                <a:gd name="T1" fmla="*/ 0 h 2423"/>
                <a:gd name="T2" fmla="*/ 0 w 1837"/>
                <a:gd name="T3" fmla="*/ 115 h 2423"/>
                <a:gd name="T4" fmla="*/ 1 w 1837"/>
                <a:gd name="T5" fmla="*/ 117 h 2423"/>
                <a:gd name="T6" fmla="*/ 1 w 1837"/>
                <a:gd name="T7" fmla="*/ 117 h 2423"/>
                <a:gd name="T8" fmla="*/ 1 w 1837"/>
                <a:gd name="T9" fmla="*/ 118 h 2423"/>
                <a:gd name="T10" fmla="*/ 1 w 1837"/>
                <a:gd name="T11" fmla="*/ 118 h 2423"/>
                <a:gd name="T12" fmla="*/ 2 w 1837"/>
                <a:gd name="T13" fmla="*/ 119 h 2423"/>
                <a:gd name="T14" fmla="*/ 2 w 1837"/>
                <a:gd name="T15" fmla="*/ 119 h 2423"/>
                <a:gd name="T16" fmla="*/ 2 w 1837"/>
                <a:gd name="T17" fmla="*/ 120 h 2423"/>
                <a:gd name="T18" fmla="*/ 3 w 1837"/>
                <a:gd name="T19" fmla="*/ 121 h 2423"/>
                <a:gd name="T20" fmla="*/ 3 w 1837"/>
                <a:gd name="T21" fmla="*/ 121 h 2423"/>
                <a:gd name="T22" fmla="*/ 92 w 1837"/>
                <a:gd name="T23" fmla="*/ 4 h 2423"/>
                <a:gd name="T24" fmla="*/ 92 w 1837"/>
                <a:gd name="T25" fmla="*/ 4 h 2423"/>
                <a:gd name="T26" fmla="*/ 91 w 1837"/>
                <a:gd name="T27" fmla="*/ 3 h 2423"/>
                <a:gd name="T28" fmla="*/ 90 w 1837"/>
                <a:gd name="T29" fmla="*/ 3 h 2423"/>
                <a:gd name="T30" fmla="*/ 90 w 1837"/>
                <a:gd name="T31" fmla="*/ 2 h 2423"/>
                <a:gd name="T32" fmla="*/ 89 w 1837"/>
                <a:gd name="T33" fmla="*/ 2 h 2423"/>
                <a:gd name="T34" fmla="*/ 89 w 1837"/>
                <a:gd name="T35" fmla="*/ 1 h 2423"/>
                <a:gd name="T36" fmla="*/ 88 w 1837"/>
                <a:gd name="T37" fmla="*/ 0 h 2423"/>
                <a:gd name="T38" fmla="*/ 88 w 1837"/>
                <a:gd name="T39" fmla="*/ 0 h 24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37" h="2423">
                  <a:moveTo>
                    <a:pt x="1751" y="0"/>
                  </a:moveTo>
                  <a:lnTo>
                    <a:pt x="0" y="2298"/>
                  </a:lnTo>
                  <a:lnTo>
                    <a:pt x="14" y="2333"/>
                  </a:lnTo>
                  <a:lnTo>
                    <a:pt x="19" y="2344"/>
                  </a:lnTo>
                  <a:lnTo>
                    <a:pt x="24" y="2356"/>
                  </a:lnTo>
                  <a:lnTo>
                    <a:pt x="29" y="2367"/>
                  </a:lnTo>
                  <a:lnTo>
                    <a:pt x="34" y="2379"/>
                  </a:lnTo>
                  <a:lnTo>
                    <a:pt x="40" y="2389"/>
                  </a:lnTo>
                  <a:lnTo>
                    <a:pt x="45" y="2401"/>
                  </a:lnTo>
                  <a:lnTo>
                    <a:pt x="50" y="2413"/>
                  </a:lnTo>
                  <a:lnTo>
                    <a:pt x="55" y="2423"/>
                  </a:lnTo>
                  <a:lnTo>
                    <a:pt x="1837" y="85"/>
                  </a:lnTo>
                  <a:lnTo>
                    <a:pt x="1828" y="74"/>
                  </a:lnTo>
                  <a:lnTo>
                    <a:pt x="1817" y="63"/>
                  </a:lnTo>
                  <a:lnTo>
                    <a:pt x="1806" y="52"/>
                  </a:lnTo>
                  <a:lnTo>
                    <a:pt x="1795" y="42"/>
                  </a:lnTo>
                  <a:lnTo>
                    <a:pt x="1785" y="31"/>
                  </a:lnTo>
                  <a:lnTo>
                    <a:pt x="1773" y="21"/>
                  </a:lnTo>
                  <a:lnTo>
                    <a:pt x="1763" y="10"/>
                  </a:lnTo>
                  <a:lnTo>
                    <a:pt x="1751" y="0"/>
                  </a:lnTo>
                  <a:close/>
                </a:path>
              </a:pathLst>
            </a:custGeom>
            <a:solidFill>
              <a:srgbClr val="66B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6" name="Freeform 68"/>
            <p:cNvSpPr>
              <a:spLocks/>
            </p:cNvSpPr>
            <p:nvPr/>
          </p:nvSpPr>
          <p:spPr bwMode="auto">
            <a:xfrm>
              <a:off x="802" y="1999"/>
              <a:ext cx="80" cy="104"/>
            </a:xfrm>
            <a:custGeom>
              <a:avLst/>
              <a:gdLst>
                <a:gd name="T0" fmla="*/ 74 w 1600"/>
                <a:gd name="T1" fmla="*/ 0 h 2069"/>
                <a:gd name="T2" fmla="*/ 0 w 1600"/>
                <a:gd name="T3" fmla="*/ 97 h 2069"/>
                <a:gd name="T4" fmla="*/ 3 w 1600"/>
                <a:gd name="T5" fmla="*/ 104 h 2069"/>
                <a:gd name="T6" fmla="*/ 80 w 1600"/>
                <a:gd name="T7" fmla="*/ 2 h 2069"/>
                <a:gd name="T8" fmla="*/ 79 w 1600"/>
                <a:gd name="T9" fmla="*/ 2 h 2069"/>
                <a:gd name="T10" fmla="*/ 78 w 1600"/>
                <a:gd name="T11" fmla="*/ 1 h 2069"/>
                <a:gd name="T12" fmla="*/ 78 w 1600"/>
                <a:gd name="T13" fmla="*/ 1 h 2069"/>
                <a:gd name="T14" fmla="*/ 77 w 1600"/>
                <a:gd name="T15" fmla="*/ 1 h 2069"/>
                <a:gd name="T16" fmla="*/ 76 w 1600"/>
                <a:gd name="T17" fmla="*/ 1 h 2069"/>
                <a:gd name="T18" fmla="*/ 75 w 1600"/>
                <a:gd name="T19" fmla="*/ 0 h 2069"/>
                <a:gd name="T20" fmla="*/ 75 w 1600"/>
                <a:gd name="T21" fmla="*/ 0 h 2069"/>
                <a:gd name="T22" fmla="*/ 74 w 1600"/>
                <a:gd name="T23" fmla="*/ 0 h 20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00" h="2069">
                  <a:moveTo>
                    <a:pt x="1478" y="0"/>
                  </a:moveTo>
                  <a:lnTo>
                    <a:pt x="0" y="1939"/>
                  </a:lnTo>
                  <a:lnTo>
                    <a:pt x="53" y="2069"/>
                  </a:lnTo>
                  <a:lnTo>
                    <a:pt x="1600" y="40"/>
                  </a:lnTo>
                  <a:lnTo>
                    <a:pt x="1584" y="33"/>
                  </a:lnTo>
                  <a:lnTo>
                    <a:pt x="1569" y="28"/>
                  </a:lnTo>
                  <a:lnTo>
                    <a:pt x="1555" y="23"/>
                  </a:lnTo>
                  <a:lnTo>
                    <a:pt x="1540" y="19"/>
                  </a:lnTo>
                  <a:lnTo>
                    <a:pt x="1524" y="13"/>
                  </a:lnTo>
                  <a:lnTo>
                    <a:pt x="1509" y="9"/>
                  </a:lnTo>
                  <a:lnTo>
                    <a:pt x="1494" y="4"/>
                  </a:lnTo>
                  <a:lnTo>
                    <a:pt x="1478" y="0"/>
                  </a:lnTo>
                  <a:close/>
                </a:path>
              </a:pathLst>
            </a:custGeom>
            <a:solidFill>
              <a:srgbClr val="85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7" name="Freeform 69"/>
            <p:cNvSpPr>
              <a:spLocks/>
            </p:cNvSpPr>
            <p:nvPr/>
          </p:nvSpPr>
          <p:spPr bwMode="auto">
            <a:xfrm>
              <a:off x="810" y="2007"/>
              <a:ext cx="88" cy="115"/>
            </a:xfrm>
            <a:custGeom>
              <a:avLst/>
              <a:gdLst>
                <a:gd name="T0" fmla="*/ 83 w 1763"/>
                <a:gd name="T1" fmla="*/ 0 h 2311"/>
                <a:gd name="T2" fmla="*/ 0 w 1763"/>
                <a:gd name="T3" fmla="*/ 109 h 2311"/>
                <a:gd name="T4" fmla="*/ 3 w 1763"/>
                <a:gd name="T5" fmla="*/ 115 h 2311"/>
                <a:gd name="T6" fmla="*/ 88 w 1763"/>
                <a:gd name="T7" fmla="*/ 3 h 2311"/>
                <a:gd name="T8" fmla="*/ 87 w 1763"/>
                <a:gd name="T9" fmla="*/ 3 h 2311"/>
                <a:gd name="T10" fmla="*/ 87 w 1763"/>
                <a:gd name="T11" fmla="*/ 2 h 2311"/>
                <a:gd name="T12" fmla="*/ 86 w 1763"/>
                <a:gd name="T13" fmla="*/ 2 h 2311"/>
                <a:gd name="T14" fmla="*/ 86 w 1763"/>
                <a:gd name="T15" fmla="*/ 2 h 2311"/>
                <a:gd name="T16" fmla="*/ 85 w 1763"/>
                <a:gd name="T17" fmla="*/ 1 h 2311"/>
                <a:gd name="T18" fmla="*/ 84 w 1763"/>
                <a:gd name="T19" fmla="*/ 1 h 2311"/>
                <a:gd name="T20" fmla="*/ 84 w 1763"/>
                <a:gd name="T21" fmla="*/ 0 h 2311"/>
                <a:gd name="T22" fmla="*/ 83 w 1763"/>
                <a:gd name="T23" fmla="*/ 0 h 23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3" h="2311">
                  <a:moveTo>
                    <a:pt x="1663" y="0"/>
                  </a:moveTo>
                  <a:lnTo>
                    <a:pt x="0" y="2182"/>
                  </a:lnTo>
                  <a:lnTo>
                    <a:pt x="52" y="2311"/>
                  </a:lnTo>
                  <a:lnTo>
                    <a:pt x="1763" y="67"/>
                  </a:lnTo>
                  <a:lnTo>
                    <a:pt x="1750" y="58"/>
                  </a:lnTo>
                  <a:lnTo>
                    <a:pt x="1738" y="49"/>
                  </a:lnTo>
                  <a:lnTo>
                    <a:pt x="1726" y="41"/>
                  </a:lnTo>
                  <a:lnTo>
                    <a:pt x="1714" y="32"/>
                  </a:lnTo>
                  <a:lnTo>
                    <a:pt x="1701" y="24"/>
                  </a:lnTo>
                  <a:lnTo>
                    <a:pt x="1688" y="16"/>
                  </a:lnTo>
                  <a:lnTo>
                    <a:pt x="1676" y="7"/>
                  </a:lnTo>
                  <a:lnTo>
                    <a:pt x="1663" y="0"/>
                  </a:lnTo>
                  <a:close/>
                </a:path>
              </a:pathLst>
            </a:custGeom>
            <a:solidFill>
              <a:srgbClr val="72C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8" name="Freeform 70"/>
            <p:cNvSpPr>
              <a:spLocks/>
            </p:cNvSpPr>
            <p:nvPr/>
          </p:nvSpPr>
          <p:spPr bwMode="auto">
            <a:xfrm>
              <a:off x="818" y="2018"/>
              <a:ext cx="93" cy="123"/>
            </a:xfrm>
            <a:custGeom>
              <a:avLst/>
              <a:gdLst>
                <a:gd name="T0" fmla="*/ 89 w 1862"/>
                <a:gd name="T1" fmla="*/ 0 h 2452"/>
                <a:gd name="T2" fmla="*/ 0 w 1862"/>
                <a:gd name="T3" fmla="*/ 117 h 2452"/>
                <a:gd name="T4" fmla="*/ 0 w 1862"/>
                <a:gd name="T5" fmla="*/ 118 h 2452"/>
                <a:gd name="T6" fmla="*/ 1 w 1862"/>
                <a:gd name="T7" fmla="*/ 119 h 2452"/>
                <a:gd name="T8" fmla="*/ 1 w 1862"/>
                <a:gd name="T9" fmla="*/ 119 h 2452"/>
                <a:gd name="T10" fmla="*/ 2 w 1862"/>
                <a:gd name="T11" fmla="*/ 120 h 2452"/>
                <a:gd name="T12" fmla="*/ 2 w 1862"/>
                <a:gd name="T13" fmla="*/ 121 h 2452"/>
                <a:gd name="T14" fmla="*/ 2 w 1862"/>
                <a:gd name="T15" fmla="*/ 122 h 2452"/>
                <a:gd name="T16" fmla="*/ 3 w 1862"/>
                <a:gd name="T17" fmla="*/ 122 h 2452"/>
                <a:gd name="T18" fmla="*/ 3 w 1862"/>
                <a:gd name="T19" fmla="*/ 123 h 2452"/>
                <a:gd name="T20" fmla="*/ 93 w 1862"/>
                <a:gd name="T21" fmla="*/ 5 h 2452"/>
                <a:gd name="T22" fmla="*/ 93 w 1862"/>
                <a:gd name="T23" fmla="*/ 4 h 2452"/>
                <a:gd name="T24" fmla="*/ 92 w 1862"/>
                <a:gd name="T25" fmla="*/ 4 h 2452"/>
                <a:gd name="T26" fmla="*/ 92 w 1862"/>
                <a:gd name="T27" fmla="*/ 3 h 2452"/>
                <a:gd name="T28" fmla="*/ 91 w 1862"/>
                <a:gd name="T29" fmla="*/ 2 h 2452"/>
                <a:gd name="T30" fmla="*/ 91 w 1862"/>
                <a:gd name="T31" fmla="*/ 2 h 2452"/>
                <a:gd name="T32" fmla="*/ 90 w 1862"/>
                <a:gd name="T33" fmla="*/ 1 h 2452"/>
                <a:gd name="T34" fmla="*/ 90 w 1862"/>
                <a:gd name="T35" fmla="*/ 1 h 2452"/>
                <a:gd name="T36" fmla="*/ 89 w 1862"/>
                <a:gd name="T37" fmla="*/ 0 h 24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2" h="2452">
                  <a:moveTo>
                    <a:pt x="1782" y="0"/>
                  </a:moveTo>
                  <a:lnTo>
                    <a:pt x="0" y="2338"/>
                  </a:lnTo>
                  <a:lnTo>
                    <a:pt x="8" y="2353"/>
                  </a:lnTo>
                  <a:lnTo>
                    <a:pt x="15" y="2367"/>
                  </a:lnTo>
                  <a:lnTo>
                    <a:pt x="23" y="2382"/>
                  </a:lnTo>
                  <a:lnTo>
                    <a:pt x="31" y="2397"/>
                  </a:lnTo>
                  <a:lnTo>
                    <a:pt x="39" y="2410"/>
                  </a:lnTo>
                  <a:lnTo>
                    <a:pt x="47" y="2425"/>
                  </a:lnTo>
                  <a:lnTo>
                    <a:pt x="56" y="2439"/>
                  </a:lnTo>
                  <a:lnTo>
                    <a:pt x="64" y="2452"/>
                  </a:lnTo>
                  <a:lnTo>
                    <a:pt x="1862" y="94"/>
                  </a:lnTo>
                  <a:lnTo>
                    <a:pt x="1853" y="82"/>
                  </a:lnTo>
                  <a:lnTo>
                    <a:pt x="1843" y="70"/>
                  </a:lnTo>
                  <a:lnTo>
                    <a:pt x="1834" y="57"/>
                  </a:lnTo>
                  <a:lnTo>
                    <a:pt x="1823" y="46"/>
                  </a:lnTo>
                  <a:lnTo>
                    <a:pt x="1814" y="34"/>
                  </a:lnTo>
                  <a:lnTo>
                    <a:pt x="1803" y="23"/>
                  </a:lnTo>
                  <a:lnTo>
                    <a:pt x="1793" y="11"/>
                  </a:lnTo>
                  <a:lnTo>
                    <a:pt x="1782" y="0"/>
                  </a:lnTo>
                  <a:close/>
                </a:path>
              </a:pathLst>
            </a:custGeom>
            <a:solidFill>
              <a:srgbClr val="5FB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59" name="Freeform 71"/>
            <p:cNvSpPr>
              <a:spLocks/>
            </p:cNvSpPr>
            <p:nvPr/>
          </p:nvSpPr>
          <p:spPr bwMode="auto">
            <a:xfrm>
              <a:off x="821" y="2023"/>
              <a:ext cx="93" cy="123"/>
            </a:xfrm>
            <a:custGeom>
              <a:avLst/>
              <a:gdLst>
                <a:gd name="T0" fmla="*/ 89 w 1869"/>
                <a:gd name="T1" fmla="*/ 0 h 2462"/>
                <a:gd name="T2" fmla="*/ 0 w 1869"/>
                <a:gd name="T3" fmla="*/ 118 h 2462"/>
                <a:gd name="T4" fmla="*/ 0 w 1869"/>
                <a:gd name="T5" fmla="*/ 119 h 2462"/>
                <a:gd name="T6" fmla="*/ 1 w 1869"/>
                <a:gd name="T7" fmla="*/ 119 h 2462"/>
                <a:gd name="T8" fmla="*/ 1 w 1869"/>
                <a:gd name="T9" fmla="*/ 120 h 2462"/>
                <a:gd name="T10" fmla="*/ 2 w 1869"/>
                <a:gd name="T11" fmla="*/ 121 h 2462"/>
                <a:gd name="T12" fmla="*/ 2 w 1869"/>
                <a:gd name="T13" fmla="*/ 121 h 2462"/>
                <a:gd name="T14" fmla="*/ 3 w 1869"/>
                <a:gd name="T15" fmla="*/ 122 h 2462"/>
                <a:gd name="T16" fmla="*/ 3 w 1869"/>
                <a:gd name="T17" fmla="*/ 122 h 2462"/>
                <a:gd name="T18" fmla="*/ 4 w 1869"/>
                <a:gd name="T19" fmla="*/ 123 h 2462"/>
                <a:gd name="T20" fmla="*/ 93 w 1869"/>
                <a:gd name="T21" fmla="*/ 5 h 2462"/>
                <a:gd name="T22" fmla="*/ 93 w 1869"/>
                <a:gd name="T23" fmla="*/ 4 h 2462"/>
                <a:gd name="T24" fmla="*/ 92 w 1869"/>
                <a:gd name="T25" fmla="*/ 4 h 2462"/>
                <a:gd name="T26" fmla="*/ 92 w 1869"/>
                <a:gd name="T27" fmla="*/ 3 h 2462"/>
                <a:gd name="T28" fmla="*/ 91 w 1869"/>
                <a:gd name="T29" fmla="*/ 3 h 2462"/>
                <a:gd name="T30" fmla="*/ 91 w 1869"/>
                <a:gd name="T31" fmla="*/ 2 h 2462"/>
                <a:gd name="T32" fmla="*/ 90 w 1869"/>
                <a:gd name="T33" fmla="*/ 1 h 2462"/>
                <a:gd name="T34" fmla="*/ 90 w 1869"/>
                <a:gd name="T35" fmla="*/ 1 h 2462"/>
                <a:gd name="T36" fmla="*/ 89 w 1869"/>
                <a:gd name="T37" fmla="*/ 0 h 2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9" h="2462">
                  <a:moveTo>
                    <a:pt x="1798" y="0"/>
                  </a:moveTo>
                  <a:lnTo>
                    <a:pt x="0" y="2358"/>
                  </a:lnTo>
                  <a:lnTo>
                    <a:pt x="9" y="2372"/>
                  </a:lnTo>
                  <a:lnTo>
                    <a:pt x="17" y="2386"/>
                  </a:lnTo>
                  <a:lnTo>
                    <a:pt x="25" y="2398"/>
                  </a:lnTo>
                  <a:lnTo>
                    <a:pt x="35" y="2412"/>
                  </a:lnTo>
                  <a:lnTo>
                    <a:pt x="44" y="2425"/>
                  </a:lnTo>
                  <a:lnTo>
                    <a:pt x="53" y="2437"/>
                  </a:lnTo>
                  <a:lnTo>
                    <a:pt x="62" y="2450"/>
                  </a:lnTo>
                  <a:lnTo>
                    <a:pt x="72" y="2462"/>
                  </a:lnTo>
                  <a:lnTo>
                    <a:pt x="1869" y="104"/>
                  </a:lnTo>
                  <a:lnTo>
                    <a:pt x="1861" y="90"/>
                  </a:lnTo>
                  <a:lnTo>
                    <a:pt x="1853" y="77"/>
                  </a:lnTo>
                  <a:lnTo>
                    <a:pt x="1844" y="64"/>
                  </a:lnTo>
                  <a:lnTo>
                    <a:pt x="1835" y="51"/>
                  </a:lnTo>
                  <a:lnTo>
                    <a:pt x="1826" y="38"/>
                  </a:lnTo>
                  <a:lnTo>
                    <a:pt x="1817" y="25"/>
                  </a:lnTo>
                  <a:lnTo>
                    <a:pt x="1808" y="13"/>
                  </a:lnTo>
                  <a:lnTo>
                    <a:pt x="1798" y="0"/>
                  </a:lnTo>
                  <a:close/>
                </a:path>
              </a:pathLst>
            </a:custGeom>
            <a:solidFill>
              <a:srgbClr val="59B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60" name="Freeform 72"/>
            <p:cNvSpPr>
              <a:spLocks/>
            </p:cNvSpPr>
            <p:nvPr/>
          </p:nvSpPr>
          <p:spPr bwMode="auto">
            <a:xfrm>
              <a:off x="807" y="2004"/>
              <a:ext cx="86" cy="112"/>
            </a:xfrm>
            <a:custGeom>
              <a:avLst/>
              <a:gdLst>
                <a:gd name="T0" fmla="*/ 81 w 1716"/>
                <a:gd name="T1" fmla="*/ 0 h 2241"/>
                <a:gd name="T2" fmla="*/ 0 w 1716"/>
                <a:gd name="T3" fmla="*/ 106 h 2241"/>
                <a:gd name="T4" fmla="*/ 3 w 1716"/>
                <a:gd name="T5" fmla="*/ 112 h 2241"/>
                <a:gd name="T6" fmla="*/ 86 w 1716"/>
                <a:gd name="T7" fmla="*/ 3 h 2241"/>
                <a:gd name="T8" fmla="*/ 85 w 1716"/>
                <a:gd name="T9" fmla="*/ 2 h 2241"/>
                <a:gd name="T10" fmla="*/ 85 w 1716"/>
                <a:gd name="T11" fmla="*/ 2 h 2241"/>
                <a:gd name="T12" fmla="*/ 84 w 1716"/>
                <a:gd name="T13" fmla="*/ 2 h 2241"/>
                <a:gd name="T14" fmla="*/ 83 w 1716"/>
                <a:gd name="T15" fmla="*/ 1 h 2241"/>
                <a:gd name="T16" fmla="*/ 83 w 1716"/>
                <a:gd name="T17" fmla="*/ 1 h 2241"/>
                <a:gd name="T18" fmla="*/ 82 w 1716"/>
                <a:gd name="T19" fmla="*/ 1 h 2241"/>
                <a:gd name="T20" fmla="*/ 81 w 1716"/>
                <a:gd name="T21" fmla="*/ 0 h 2241"/>
                <a:gd name="T22" fmla="*/ 81 w 1716"/>
                <a:gd name="T23" fmla="*/ 0 h 2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16" h="2241">
                  <a:moveTo>
                    <a:pt x="1609" y="0"/>
                  </a:moveTo>
                  <a:lnTo>
                    <a:pt x="0" y="2111"/>
                  </a:lnTo>
                  <a:lnTo>
                    <a:pt x="53" y="2241"/>
                  </a:lnTo>
                  <a:lnTo>
                    <a:pt x="1716" y="59"/>
                  </a:lnTo>
                  <a:lnTo>
                    <a:pt x="1703" y="50"/>
                  </a:lnTo>
                  <a:lnTo>
                    <a:pt x="1690" y="43"/>
                  </a:lnTo>
                  <a:lnTo>
                    <a:pt x="1676" y="36"/>
                  </a:lnTo>
                  <a:lnTo>
                    <a:pt x="1663" y="28"/>
                  </a:lnTo>
                  <a:lnTo>
                    <a:pt x="1650" y="21"/>
                  </a:lnTo>
                  <a:lnTo>
                    <a:pt x="1636" y="14"/>
                  </a:lnTo>
                  <a:lnTo>
                    <a:pt x="1623" y="7"/>
                  </a:lnTo>
                  <a:lnTo>
                    <a:pt x="1609" y="0"/>
                  </a:lnTo>
                  <a:close/>
                </a:path>
              </a:pathLst>
            </a:custGeom>
            <a:solidFill>
              <a:srgbClr val="79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161" name="Freeform 73"/>
            <p:cNvSpPr>
              <a:spLocks/>
            </p:cNvSpPr>
            <p:nvPr/>
          </p:nvSpPr>
          <p:spPr bwMode="auto">
            <a:xfrm>
              <a:off x="805" y="2001"/>
              <a:ext cx="83" cy="108"/>
            </a:xfrm>
            <a:custGeom>
              <a:avLst/>
              <a:gdLst>
                <a:gd name="T0" fmla="*/ 77 w 1660"/>
                <a:gd name="T1" fmla="*/ 0 h 2159"/>
                <a:gd name="T2" fmla="*/ 0 w 1660"/>
                <a:gd name="T3" fmla="*/ 101 h 2159"/>
                <a:gd name="T4" fmla="*/ 3 w 1660"/>
                <a:gd name="T5" fmla="*/ 108 h 2159"/>
                <a:gd name="T6" fmla="*/ 83 w 1660"/>
                <a:gd name="T7" fmla="*/ 2 h 2159"/>
                <a:gd name="T8" fmla="*/ 82 w 1660"/>
                <a:gd name="T9" fmla="*/ 2 h 2159"/>
                <a:gd name="T10" fmla="*/ 82 w 1660"/>
                <a:gd name="T11" fmla="*/ 2 h 2159"/>
                <a:gd name="T12" fmla="*/ 81 w 1660"/>
                <a:gd name="T13" fmla="*/ 1 h 2159"/>
                <a:gd name="T14" fmla="*/ 80 w 1660"/>
                <a:gd name="T15" fmla="*/ 1 h 2159"/>
                <a:gd name="T16" fmla="*/ 80 w 1660"/>
                <a:gd name="T17" fmla="*/ 1 h 2159"/>
                <a:gd name="T18" fmla="*/ 79 w 1660"/>
                <a:gd name="T19" fmla="*/ 1 h 2159"/>
                <a:gd name="T20" fmla="*/ 78 w 1660"/>
                <a:gd name="T21" fmla="*/ 0 h 2159"/>
                <a:gd name="T22" fmla="*/ 77 w 1660"/>
                <a:gd name="T23" fmla="*/ 0 h 2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0" h="2159">
                  <a:moveTo>
                    <a:pt x="1547" y="0"/>
                  </a:moveTo>
                  <a:lnTo>
                    <a:pt x="0" y="2029"/>
                  </a:lnTo>
                  <a:lnTo>
                    <a:pt x="51" y="2159"/>
                  </a:lnTo>
                  <a:lnTo>
                    <a:pt x="1660" y="48"/>
                  </a:lnTo>
                  <a:lnTo>
                    <a:pt x="1647" y="42"/>
                  </a:lnTo>
                  <a:lnTo>
                    <a:pt x="1632" y="35"/>
                  </a:lnTo>
                  <a:lnTo>
                    <a:pt x="1618" y="29"/>
                  </a:lnTo>
                  <a:lnTo>
                    <a:pt x="1604" y="23"/>
                  </a:lnTo>
                  <a:lnTo>
                    <a:pt x="1590" y="17"/>
                  </a:lnTo>
                  <a:lnTo>
                    <a:pt x="1575" y="10"/>
                  </a:lnTo>
                  <a:lnTo>
                    <a:pt x="1562" y="5"/>
                  </a:lnTo>
                  <a:lnTo>
                    <a:pt x="1547" y="0"/>
                  </a:lnTo>
                  <a:close/>
                </a:path>
              </a:pathLst>
            </a:custGeom>
            <a:solidFill>
              <a:srgbClr val="7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162" name="円形吹き出し 161"/>
          <p:cNvSpPr/>
          <p:nvPr/>
        </p:nvSpPr>
        <p:spPr bwMode="auto">
          <a:xfrm>
            <a:off x="2325000" y="5467290"/>
            <a:ext cx="4527444" cy="1065614"/>
          </a:xfrm>
          <a:prstGeom prst="wedgeEllipseCallout">
            <a:avLst>
              <a:gd name="adj1" fmla="val 66733"/>
              <a:gd name="adj2" fmla="val -37611"/>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追加システムの見積を</a:t>
            </a:r>
            <a:endParaRPr kumimoji="0" lang="en-US" altLang="ja-JP" sz="24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お願いします！</a:t>
            </a:r>
          </a:p>
        </p:txBody>
      </p:sp>
      <p:pic>
        <p:nvPicPr>
          <p:cNvPr id="163" name="Picture 4" descr="C:\Users\Masanori\AppData\Local\Microsoft\Windows\Temporary Internet Files\Content.IE5\3EYMZ9JW\MC9004280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8" y="5448034"/>
            <a:ext cx="1614670" cy="98443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星 16 6"/>
          <p:cNvSpPr/>
          <p:nvPr/>
        </p:nvSpPr>
        <p:spPr bwMode="auto">
          <a:xfrm>
            <a:off x="457200" y="954482"/>
            <a:ext cx="1835150" cy="493318"/>
          </a:xfrm>
          <a:prstGeom prst="star16">
            <a:avLst/>
          </a:prstGeom>
          <a:solidFill>
            <a:srgbClr val="FFFF00"/>
          </a:solidFill>
          <a:ln>
            <a:solidFill>
              <a:srgbClr val="FF99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rgbClr val="C00000"/>
                </a:solidFill>
                <a:effectLst/>
                <a:latin typeface="HGP創英角ｺﾞｼｯｸUB" pitchFamily="50" charset="-128"/>
                <a:ea typeface="HGP創英角ｺﾞｼｯｸUB" pitchFamily="50" charset="-128"/>
              </a:rPr>
              <a:t>なぜ？</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wipe(down)">
                                      <p:cBhvr>
                                        <p:cTn id="22" dur="500"/>
                                        <p:tgtEl>
                                          <p:spTgt spid="1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16450"/>
                                        </p:tgtEl>
                                        <p:attrNameLst>
                                          <p:attrName>style.visibility</p:attrName>
                                        </p:attrNameLst>
                                      </p:cBhvr>
                                      <p:to>
                                        <p:strVal val="visible"/>
                                      </p:to>
                                    </p:set>
                                    <p:anim calcmode="lin" valueType="num">
                                      <p:cBhvr>
                                        <p:cTn id="32" dur="500" fill="hold"/>
                                        <p:tgtEl>
                                          <p:spTgt spid="616450"/>
                                        </p:tgtEl>
                                        <p:attrNameLst>
                                          <p:attrName>ppt_w</p:attrName>
                                        </p:attrNameLst>
                                      </p:cBhvr>
                                      <p:tavLst>
                                        <p:tav tm="0">
                                          <p:val>
                                            <p:fltVal val="0"/>
                                          </p:val>
                                        </p:tav>
                                        <p:tav tm="100000">
                                          <p:val>
                                            <p:strVal val="#ppt_w"/>
                                          </p:val>
                                        </p:tav>
                                      </p:tavLst>
                                    </p:anim>
                                    <p:anim calcmode="lin" valueType="num">
                                      <p:cBhvr>
                                        <p:cTn id="33" dur="500" fill="hold"/>
                                        <p:tgtEl>
                                          <p:spTgt spid="616450"/>
                                        </p:tgtEl>
                                        <p:attrNameLst>
                                          <p:attrName>ppt_h</p:attrName>
                                        </p:attrNameLst>
                                      </p:cBhvr>
                                      <p:tavLst>
                                        <p:tav tm="0">
                                          <p:val>
                                            <p:fltVal val="0"/>
                                          </p:val>
                                        </p:tav>
                                        <p:tav tm="100000">
                                          <p:val>
                                            <p:strVal val="#ppt_h"/>
                                          </p:val>
                                        </p:tav>
                                      </p:tavLst>
                                    </p:anim>
                                    <p:animEffect transition="in" filter="fade">
                                      <p:cBhvr>
                                        <p:cTn id="34" dur="500"/>
                                        <p:tgtEl>
                                          <p:spTgt spid="61645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16451"/>
                                        </p:tgtEl>
                                        <p:attrNameLst>
                                          <p:attrName>style.visibility</p:attrName>
                                        </p:attrNameLst>
                                      </p:cBhvr>
                                      <p:to>
                                        <p:strVal val="visible"/>
                                      </p:to>
                                    </p:set>
                                    <p:anim calcmode="lin" valueType="num">
                                      <p:cBhvr>
                                        <p:cTn id="37" dur="500" fill="hold"/>
                                        <p:tgtEl>
                                          <p:spTgt spid="616451"/>
                                        </p:tgtEl>
                                        <p:attrNameLst>
                                          <p:attrName>ppt_w</p:attrName>
                                        </p:attrNameLst>
                                      </p:cBhvr>
                                      <p:tavLst>
                                        <p:tav tm="0">
                                          <p:val>
                                            <p:fltVal val="0"/>
                                          </p:val>
                                        </p:tav>
                                        <p:tav tm="100000">
                                          <p:val>
                                            <p:strVal val="#ppt_w"/>
                                          </p:val>
                                        </p:tav>
                                      </p:tavLst>
                                    </p:anim>
                                    <p:anim calcmode="lin" valueType="num">
                                      <p:cBhvr>
                                        <p:cTn id="38" dur="500" fill="hold"/>
                                        <p:tgtEl>
                                          <p:spTgt spid="616451"/>
                                        </p:tgtEl>
                                        <p:attrNameLst>
                                          <p:attrName>ppt_h</p:attrName>
                                        </p:attrNameLst>
                                      </p:cBhvr>
                                      <p:tavLst>
                                        <p:tav tm="0">
                                          <p:val>
                                            <p:fltVal val="0"/>
                                          </p:val>
                                        </p:tav>
                                        <p:tav tm="100000">
                                          <p:val>
                                            <p:strVal val="#ppt_h"/>
                                          </p:val>
                                        </p:tav>
                                      </p:tavLst>
                                    </p:anim>
                                    <p:animEffect transition="in" filter="fade">
                                      <p:cBhvr>
                                        <p:cTn id="39" dur="500"/>
                                        <p:tgtEl>
                                          <p:spTgt spid="61645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16452"/>
                                        </p:tgtEl>
                                        <p:attrNameLst>
                                          <p:attrName>style.visibility</p:attrName>
                                        </p:attrNameLst>
                                      </p:cBhvr>
                                      <p:to>
                                        <p:strVal val="visible"/>
                                      </p:to>
                                    </p:set>
                                    <p:anim calcmode="lin" valueType="num">
                                      <p:cBhvr>
                                        <p:cTn id="42" dur="500" fill="hold"/>
                                        <p:tgtEl>
                                          <p:spTgt spid="616452"/>
                                        </p:tgtEl>
                                        <p:attrNameLst>
                                          <p:attrName>ppt_w</p:attrName>
                                        </p:attrNameLst>
                                      </p:cBhvr>
                                      <p:tavLst>
                                        <p:tav tm="0">
                                          <p:val>
                                            <p:fltVal val="0"/>
                                          </p:val>
                                        </p:tav>
                                        <p:tav tm="100000">
                                          <p:val>
                                            <p:strVal val="#ppt_w"/>
                                          </p:val>
                                        </p:tav>
                                      </p:tavLst>
                                    </p:anim>
                                    <p:anim calcmode="lin" valueType="num">
                                      <p:cBhvr>
                                        <p:cTn id="43" dur="500" fill="hold"/>
                                        <p:tgtEl>
                                          <p:spTgt spid="616452"/>
                                        </p:tgtEl>
                                        <p:attrNameLst>
                                          <p:attrName>ppt_h</p:attrName>
                                        </p:attrNameLst>
                                      </p:cBhvr>
                                      <p:tavLst>
                                        <p:tav tm="0">
                                          <p:val>
                                            <p:fltVal val="0"/>
                                          </p:val>
                                        </p:tav>
                                        <p:tav tm="100000">
                                          <p:val>
                                            <p:strVal val="#ppt_h"/>
                                          </p:val>
                                        </p:tav>
                                      </p:tavLst>
                                    </p:anim>
                                    <p:animEffect transition="in" filter="fade">
                                      <p:cBhvr>
                                        <p:cTn id="44" dur="500"/>
                                        <p:tgtEl>
                                          <p:spTgt spid="616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616450" grpId="0" animBg="1"/>
      <p:bldP spid="616451" grpId="0" animBg="1"/>
      <p:bldP spid="61645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3" name="AutoShape 154"/>
          <p:cNvSpPr>
            <a:spLocks noChangeArrowheads="1"/>
          </p:cNvSpPr>
          <p:nvPr/>
        </p:nvSpPr>
        <p:spPr bwMode="auto">
          <a:xfrm>
            <a:off x="876300" y="2009775"/>
            <a:ext cx="7426325" cy="674688"/>
          </a:xfrm>
          <a:prstGeom prst="roundRect">
            <a:avLst>
              <a:gd name="adj" fmla="val 0"/>
            </a:avLst>
          </a:prstGeom>
          <a:solidFill>
            <a:srgbClr val="800000"/>
          </a:solidFill>
          <a:ln>
            <a:no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endParaRPr lang="ja-JP" altLang="en-US" dirty="0">
              <a:latin typeface="メイリオ"/>
              <a:ea typeface="メイリオ"/>
              <a:cs typeface="メイリオ"/>
            </a:endParaRPr>
          </a:p>
        </p:txBody>
      </p:sp>
      <p:sp>
        <p:nvSpPr>
          <p:cNvPr id="12314" name="Text Box 130"/>
          <p:cNvSpPr txBox="1">
            <a:spLocks noChangeArrowheads="1"/>
          </p:cNvSpPr>
          <p:nvPr/>
        </p:nvSpPr>
        <p:spPr bwMode="auto">
          <a:xfrm>
            <a:off x="1269999" y="2162473"/>
            <a:ext cx="6093485" cy="46166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cap="sq" algn="ctr">
                <a:solidFill>
                  <a:schemeClr va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ctr" eaLnBrk="1" hangingPunct="1">
              <a:spcBef>
                <a:spcPct val="20000"/>
              </a:spcBef>
            </a:pPr>
            <a:r>
              <a:rPr lang="en-US" altLang="ja-JP" sz="2400" dirty="0">
                <a:solidFill>
                  <a:schemeClr val="bg1"/>
                </a:solidFill>
                <a:latin typeface="メイリオ"/>
                <a:ea typeface="メイリオ"/>
                <a:cs typeface="メイリオ"/>
              </a:rPr>
              <a:t>PC×100</a:t>
            </a:r>
            <a:r>
              <a:rPr lang="ja-JP" altLang="en-US" sz="2400" dirty="0">
                <a:solidFill>
                  <a:schemeClr val="bg1"/>
                </a:solidFill>
                <a:latin typeface="メイリオ"/>
                <a:ea typeface="メイリオ"/>
                <a:cs typeface="メイリオ"/>
              </a:rPr>
              <a:t>台の見積もりをお願いします。</a:t>
            </a:r>
          </a:p>
        </p:txBody>
      </p:sp>
      <p:grpSp>
        <p:nvGrpSpPr>
          <p:cNvPr id="3" name="図形グループ 2"/>
          <p:cNvGrpSpPr/>
          <p:nvPr/>
        </p:nvGrpSpPr>
        <p:grpSpPr>
          <a:xfrm>
            <a:off x="4702175" y="2575720"/>
            <a:ext cx="3597275" cy="3664306"/>
            <a:chOff x="4797425" y="2690020"/>
            <a:chExt cx="3597275" cy="3664306"/>
          </a:xfrm>
        </p:grpSpPr>
        <p:sp>
          <p:nvSpPr>
            <p:cNvPr id="12310" name="AutoShape 145"/>
            <p:cNvSpPr>
              <a:spLocks noChangeArrowheads="1"/>
            </p:cNvSpPr>
            <p:nvPr/>
          </p:nvSpPr>
          <p:spPr bwMode="auto">
            <a:xfrm>
              <a:off x="4797425" y="5137152"/>
              <a:ext cx="3597275" cy="1217174"/>
            </a:xfrm>
            <a:prstGeom prst="roundRect">
              <a:avLst>
                <a:gd name="adj" fmla="val 0"/>
              </a:avLst>
            </a:prstGeom>
            <a:solidFill>
              <a:srgbClr val="008000"/>
            </a:solidFill>
            <a:ln>
              <a:noFill/>
              <a:headEnd type="none" w="sm" len="sm"/>
              <a:tailEnd type="none" w="sm" len="sm"/>
            </a:ln>
            <a:extLst/>
          </p:spPr>
          <p:style>
            <a:lnRef idx="1">
              <a:schemeClr val="accent1"/>
            </a:lnRef>
            <a:fillRef idx="2">
              <a:schemeClr val="accent1"/>
            </a:fillRef>
            <a:effectRef idx="1">
              <a:schemeClr val="accent1"/>
            </a:effectRef>
            <a:fontRef idx="minor">
              <a:schemeClr val="dk1"/>
            </a:fontRef>
          </p:style>
          <p:txBody>
            <a:bodyPr>
              <a:noAutofit/>
            </a:bodyPr>
            <a:lstStyle/>
            <a:p>
              <a:pPr marL="182563" indent="-182563">
                <a:buFont typeface="Wingdings" pitchFamily="2" charset="2"/>
                <a:buChar char="Ø"/>
              </a:pPr>
              <a:r>
                <a:rPr lang="en-US" altLang="ja-JP" sz="1400" b="1" u="sng" dirty="0">
                  <a:solidFill>
                    <a:schemeClr val="bg1"/>
                  </a:solidFill>
                  <a:latin typeface="メイリオ"/>
                  <a:ea typeface="メイリオ"/>
                  <a:cs typeface="メイリオ"/>
                </a:rPr>
                <a:t>WFM</a:t>
              </a:r>
              <a:r>
                <a:rPr lang="ja-JP" altLang="en-US" sz="1000" dirty="0">
                  <a:solidFill>
                    <a:schemeClr val="bg1"/>
                  </a:solidFill>
                  <a:latin typeface="メイリオ"/>
                  <a:ea typeface="メイリオ"/>
                  <a:cs typeface="メイリオ"/>
                </a:rPr>
                <a:t>を導入し、オペレーターの稼働率を上げ、もっと少ない増員／現行の人数で対応。</a:t>
              </a:r>
            </a:p>
            <a:p>
              <a:pPr marL="182563" indent="-182563">
                <a:buFont typeface="Wingdings" pitchFamily="2" charset="2"/>
                <a:buChar char="Ø"/>
              </a:pPr>
              <a:r>
                <a:rPr lang="en-US" altLang="ja-JP" sz="1400" b="1" u="sng" dirty="0">
                  <a:solidFill>
                    <a:schemeClr val="bg1"/>
                  </a:solidFill>
                  <a:latin typeface="メイリオ"/>
                  <a:ea typeface="メイリオ"/>
                  <a:cs typeface="メイリオ"/>
                </a:rPr>
                <a:t>CRM</a:t>
              </a:r>
              <a:r>
                <a:rPr lang="ja-JP" altLang="en-US" sz="1000" dirty="0">
                  <a:solidFill>
                    <a:schemeClr val="bg1"/>
                  </a:solidFill>
                  <a:latin typeface="メイリオ"/>
                  <a:ea typeface="メイリオ"/>
                  <a:cs typeface="メイリオ"/>
                </a:rPr>
                <a:t>を導入し、お客様応対時間や応対後の後処理時間を削減。</a:t>
              </a:r>
            </a:p>
            <a:p>
              <a:pPr marL="182563" indent="-182563">
                <a:buFont typeface="Wingdings" pitchFamily="2" charset="2"/>
                <a:buChar char="Ø"/>
              </a:pPr>
              <a:r>
                <a:rPr lang="en-US" altLang="ja-JP" sz="1400" b="1" u="sng" dirty="0">
                  <a:solidFill>
                    <a:schemeClr val="bg1"/>
                  </a:solidFill>
                  <a:latin typeface="メイリオ"/>
                  <a:ea typeface="メイリオ"/>
                  <a:cs typeface="メイリオ"/>
                </a:rPr>
                <a:t>WEB</a:t>
              </a:r>
              <a:r>
                <a:rPr lang="ja-JP" altLang="en-US" sz="1400" b="1" u="sng" dirty="0">
                  <a:solidFill>
                    <a:schemeClr val="bg1"/>
                  </a:solidFill>
                  <a:latin typeface="メイリオ"/>
                  <a:ea typeface="メイリオ"/>
                  <a:cs typeface="メイリオ"/>
                </a:rPr>
                <a:t>からのオンライン受注</a:t>
              </a:r>
              <a:r>
                <a:rPr lang="ja-JP" altLang="en-US" sz="1000" dirty="0">
                  <a:solidFill>
                    <a:schemeClr val="bg1"/>
                  </a:solidFill>
                  <a:latin typeface="メイリオ"/>
                  <a:ea typeface="メイリオ"/>
                  <a:cs typeface="メイリオ"/>
                </a:rPr>
                <a:t>ができるようにして受注処理に伴うオペレーターの作業負荷を平準化。</a:t>
              </a:r>
            </a:p>
          </p:txBody>
        </p:sp>
        <p:sp>
          <p:nvSpPr>
            <p:cNvPr id="12311" name="AutoShape 156"/>
            <p:cNvSpPr>
              <a:spLocks noChangeArrowheads="1"/>
            </p:cNvSpPr>
            <p:nvPr/>
          </p:nvSpPr>
          <p:spPr bwMode="auto">
            <a:xfrm rot="5400000">
              <a:off x="5383213" y="3544888"/>
              <a:ext cx="2565400" cy="855663"/>
            </a:xfrm>
            <a:prstGeom prst="rightArrow">
              <a:avLst>
                <a:gd name="adj1" fmla="val 65130"/>
                <a:gd name="adj2" fmla="val 59005"/>
              </a:avLst>
            </a:prstGeom>
            <a:solidFill>
              <a:srgbClr val="FFC000"/>
            </a:solidFill>
            <a:ln>
              <a:no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endParaRPr lang="ja-JP" altLang="en-US">
                <a:latin typeface="メイリオ"/>
                <a:ea typeface="メイリオ"/>
                <a:cs typeface="メイリオ"/>
              </a:endParaRPr>
            </a:p>
          </p:txBody>
        </p:sp>
        <p:sp>
          <p:nvSpPr>
            <p:cNvPr id="12312" name="Text Box 151"/>
            <p:cNvSpPr txBox="1">
              <a:spLocks noChangeArrowheads="1"/>
            </p:cNvSpPr>
            <p:nvPr/>
          </p:nvSpPr>
          <p:spPr bwMode="auto">
            <a:xfrm>
              <a:off x="5570863" y="4768851"/>
              <a:ext cx="2198038"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cap="sq" algn="ctr">
                  <a:solidFill>
                    <a:schemeClr va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ctr" eaLnBrk="1" hangingPunct="1"/>
              <a:r>
                <a:rPr lang="en-US" altLang="ja-JP" sz="1800" dirty="0">
                  <a:solidFill>
                    <a:srgbClr val="008000"/>
                  </a:solidFill>
                  <a:effectLst/>
                  <a:latin typeface="メイリオ"/>
                  <a:ea typeface="メイリオ"/>
                  <a:cs typeface="メイリオ"/>
                </a:rPr>
                <a:t>To Be</a:t>
              </a:r>
              <a:r>
                <a:rPr lang="ja-JP" altLang="en-US" sz="1800" dirty="0">
                  <a:solidFill>
                    <a:srgbClr val="008000"/>
                  </a:solidFill>
                  <a:effectLst/>
                  <a:latin typeface="メイリオ"/>
                  <a:ea typeface="メイリオ"/>
                  <a:cs typeface="メイリオ"/>
                </a:rPr>
                <a:t>／目的を解決</a:t>
              </a:r>
            </a:p>
          </p:txBody>
        </p:sp>
      </p:grpSp>
      <p:grpSp>
        <p:nvGrpSpPr>
          <p:cNvPr id="2" name="図形グループ 1"/>
          <p:cNvGrpSpPr/>
          <p:nvPr/>
        </p:nvGrpSpPr>
        <p:grpSpPr>
          <a:xfrm>
            <a:off x="895350" y="2575720"/>
            <a:ext cx="3600450" cy="3664305"/>
            <a:chOff x="990600" y="2690020"/>
            <a:chExt cx="3600450" cy="3664305"/>
          </a:xfrm>
        </p:grpSpPr>
        <p:sp>
          <p:nvSpPr>
            <p:cNvPr id="12307" name="AutoShape 141"/>
            <p:cNvSpPr>
              <a:spLocks noChangeArrowheads="1"/>
            </p:cNvSpPr>
            <p:nvPr/>
          </p:nvSpPr>
          <p:spPr bwMode="auto">
            <a:xfrm>
              <a:off x="990600" y="5137150"/>
              <a:ext cx="3600450" cy="1217175"/>
            </a:xfrm>
            <a:prstGeom prst="roundRect">
              <a:avLst>
                <a:gd name="adj" fmla="val 0"/>
              </a:avLst>
            </a:prstGeom>
            <a:solidFill>
              <a:srgbClr val="3366FF"/>
            </a:solidFill>
            <a:ln>
              <a:noFill/>
              <a:headEnd type="none" w="sm" len="sm"/>
              <a:tailEnd type="none" w="sm" len="sm"/>
            </a:ln>
            <a:extLst/>
          </p:spPr>
          <p:style>
            <a:lnRef idx="1">
              <a:schemeClr val="accent1"/>
            </a:lnRef>
            <a:fillRef idx="2">
              <a:schemeClr val="accent1"/>
            </a:fillRef>
            <a:effectRef idx="1">
              <a:schemeClr val="accent1"/>
            </a:effectRef>
            <a:fontRef idx="minor">
              <a:schemeClr val="dk1"/>
            </a:fontRef>
          </p:style>
          <p:txBody>
            <a:bodyPr wrap="none" anchor="ctr"/>
            <a:lstStyle/>
            <a:p>
              <a:pPr marL="182563" indent="-182563">
                <a:buFont typeface="Wingdings" pitchFamily="2" charset="2"/>
                <a:buChar char="Ø"/>
              </a:pPr>
              <a:r>
                <a:rPr lang="en-US" altLang="ja-JP" sz="1800" b="1" dirty="0">
                  <a:solidFill>
                    <a:schemeClr val="bg1"/>
                  </a:solidFill>
                  <a:latin typeface="メイリオ"/>
                  <a:ea typeface="メイリオ"/>
                  <a:cs typeface="メイリオ"/>
                </a:rPr>
                <a:t>PC×100</a:t>
              </a:r>
              <a:r>
                <a:rPr lang="ja-JP" altLang="en-US" sz="1800" b="1" dirty="0">
                  <a:solidFill>
                    <a:schemeClr val="bg1"/>
                  </a:solidFill>
                  <a:latin typeface="メイリオ"/>
                  <a:ea typeface="メイリオ"/>
                  <a:cs typeface="メイリオ"/>
                </a:rPr>
                <a:t>台</a:t>
              </a:r>
              <a:r>
                <a:rPr lang="ja-JP" altLang="en-US" sz="1800" dirty="0">
                  <a:solidFill>
                    <a:schemeClr val="bg1"/>
                  </a:solidFill>
                  <a:latin typeface="メイリオ"/>
                  <a:ea typeface="メイリオ"/>
                  <a:cs typeface="メイリオ"/>
                </a:rPr>
                <a:t>の</a:t>
              </a:r>
              <a:r>
                <a:rPr lang="ja-JP" altLang="en-US" sz="1800" b="1" dirty="0">
                  <a:solidFill>
                    <a:schemeClr val="bg1"/>
                  </a:solidFill>
                  <a:latin typeface="メイリオ"/>
                  <a:ea typeface="メイリオ"/>
                  <a:cs typeface="メイリオ"/>
                </a:rPr>
                <a:t>見積書</a:t>
              </a:r>
              <a:r>
                <a:rPr lang="ja-JP" altLang="en-US" sz="1800" dirty="0">
                  <a:solidFill>
                    <a:schemeClr val="bg1"/>
                  </a:solidFill>
                  <a:latin typeface="メイリオ"/>
                  <a:ea typeface="メイリオ"/>
                  <a:cs typeface="メイリオ"/>
                </a:rPr>
                <a:t>を提出</a:t>
              </a:r>
            </a:p>
          </p:txBody>
        </p:sp>
        <p:sp>
          <p:nvSpPr>
            <p:cNvPr id="12308" name="AutoShape 155"/>
            <p:cNvSpPr>
              <a:spLocks noChangeArrowheads="1"/>
            </p:cNvSpPr>
            <p:nvPr/>
          </p:nvSpPr>
          <p:spPr bwMode="auto">
            <a:xfrm rot="5400000">
              <a:off x="1487488" y="3544888"/>
              <a:ext cx="2565400" cy="855663"/>
            </a:xfrm>
            <a:prstGeom prst="rightArrow">
              <a:avLst>
                <a:gd name="adj1" fmla="val 65130"/>
                <a:gd name="adj2" fmla="val 59005"/>
              </a:avLst>
            </a:prstGeom>
            <a:solidFill>
              <a:srgbClr val="FFC000"/>
            </a:solidFill>
            <a:ln>
              <a:no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ja-JP" altLang="en-US">
                <a:latin typeface="メイリオ"/>
                <a:ea typeface="メイリオ"/>
                <a:cs typeface="メイリオ"/>
              </a:endParaRPr>
            </a:p>
          </p:txBody>
        </p:sp>
        <p:sp>
          <p:nvSpPr>
            <p:cNvPr id="12309" name="Text Box 150"/>
            <p:cNvSpPr txBox="1">
              <a:spLocks noChangeArrowheads="1"/>
            </p:cNvSpPr>
            <p:nvPr/>
          </p:nvSpPr>
          <p:spPr bwMode="auto">
            <a:xfrm>
              <a:off x="1677526" y="4764088"/>
              <a:ext cx="2217073"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cap="sq" algn="ctr">
                  <a:solidFill>
                    <a:srgbClr val="008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eaLnBrk="1" hangingPunct="1"/>
              <a:r>
                <a:rPr lang="en-US" altLang="ja-JP" sz="1800" dirty="0">
                  <a:solidFill>
                    <a:srgbClr val="0432FF"/>
                  </a:solidFill>
                  <a:effectLst/>
                  <a:latin typeface="メイリオ"/>
                  <a:ea typeface="メイリオ"/>
                  <a:cs typeface="メイリオ"/>
                </a:rPr>
                <a:t>To Do</a:t>
              </a:r>
              <a:r>
                <a:rPr lang="ja-JP" altLang="en-US" sz="1800" dirty="0">
                  <a:solidFill>
                    <a:srgbClr val="0432FF"/>
                  </a:solidFill>
                  <a:effectLst/>
                  <a:latin typeface="メイリオ"/>
                  <a:ea typeface="メイリオ"/>
                  <a:cs typeface="メイリオ"/>
                </a:rPr>
                <a:t>／手段を解決</a:t>
              </a:r>
            </a:p>
          </p:txBody>
        </p:sp>
      </p:grpSp>
      <p:sp>
        <p:nvSpPr>
          <p:cNvPr id="393355" name="AutoShape 139"/>
          <p:cNvSpPr>
            <a:spLocks noChangeArrowheads="1"/>
          </p:cNvSpPr>
          <p:nvPr/>
        </p:nvSpPr>
        <p:spPr bwMode="auto">
          <a:xfrm>
            <a:off x="876585" y="1470024"/>
            <a:ext cx="1709737" cy="315913"/>
          </a:xfrm>
          <a:prstGeom prst="wedgeRoundRectCallout">
            <a:avLst>
              <a:gd name="adj1" fmla="val 30241"/>
              <a:gd name="adj2" fmla="val 140905"/>
              <a:gd name="adj3" fmla="val 16667"/>
            </a:avLst>
          </a:prstGeom>
          <a:solidFill>
            <a:srgbClr val="3366FF"/>
          </a:solidFill>
          <a:ln>
            <a:noFill/>
            <a:headEnd/>
            <a:tailEnd/>
          </a:ln>
          <a:extLst/>
        </p:spPr>
        <p:style>
          <a:lnRef idx="1">
            <a:schemeClr val="accent1"/>
          </a:lnRef>
          <a:fillRef idx="2">
            <a:schemeClr val="accent1"/>
          </a:fillRef>
          <a:effectRef idx="1">
            <a:schemeClr val="accent1"/>
          </a:effectRef>
          <a:fontRef idx="minor">
            <a:schemeClr val="dk1"/>
          </a:fontRef>
        </p:style>
        <p:txBody>
          <a:bodyPr anchor="ctr"/>
          <a:lstStyle/>
          <a:p>
            <a:pPr algn="ctr">
              <a:lnSpc>
                <a:spcPct val="90000"/>
              </a:lnSpc>
            </a:pPr>
            <a:r>
              <a:rPr lang="ja-JP" altLang="en-US" sz="1400" dirty="0">
                <a:solidFill>
                  <a:schemeClr val="bg1"/>
                </a:solidFill>
                <a:latin typeface="メイリオ"/>
                <a:ea typeface="メイリオ"/>
                <a:cs typeface="メイリオ"/>
              </a:rPr>
              <a:t>欲し（</a:t>
            </a:r>
            <a:r>
              <a:rPr lang="en-US" altLang="ja-JP" sz="1400" dirty="0">
                <a:solidFill>
                  <a:schemeClr val="bg1"/>
                </a:solidFill>
                <a:latin typeface="メイリオ"/>
                <a:ea typeface="メイリオ"/>
                <a:cs typeface="メイリオ"/>
              </a:rPr>
              <a:t>WANTs</a:t>
            </a:r>
            <a:r>
              <a:rPr lang="ja-JP" altLang="en-US" sz="1400" dirty="0">
                <a:solidFill>
                  <a:schemeClr val="bg1"/>
                </a:solidFill>
                <a:latin typeface="メイリオ"/>
                <a:ea typeface="メイリオ"/>
                <a:cs typeface="メイリオ"/>
              </a:rPr>
              <a:t>）</a:t>
            </a:r>
          </a:p>
        </p:txBody>
      </p:sp>
      <p:sp>
        <p:nvSpPr>
          <p:cNvPr id="393368" name="AutoShape 152"/>
          <p:cNvSpPr>
            <a:spLocks noChangeArrowheads="1"/>
          </p:cNvSpPr>
          <p:nvPr/>
        </p:nvSpPr>
        <p:spPr bwMode="auto">
          <a:xfrm>
            <a:off x="2991585" y="1470025"/>
            <a:ext cx="5310590" cy="630238"/>
          </a:xfrm>
          <a:prstGeom prst="wedgeRoundRectCallout">
            <a:avLst>
              <a:gd name="adj1" fmla="val -54707"/>
              <a:gd name="adj2" fmla="val 49808"/>
              <a:gd name="adj3" fmla="val 16667"/>
            </a:avLst>
          </a:prstGeom>
          <a:solidFill>
            <a:srgbClr val="33CC33"/>
          </a:solidFill>
          <a:ln>
            <a:noFill/>
            <a:headEnd/>
            <a:tailEnd/>
          </a:ln>
          <a:extLst/>
        </p:spPr>
        <p:style>
          <a:lnRef idx="1">
            <a:schemeClr val="accent1"/>
          </a:lnRef>
          <a:fillRef idx="2">
            <a:schemeClr val="accent1"/>
          </a:fillRef>
          <a:effectRef idx="1">
            <a:schemeClr val="accent1"/>
          </a:effectRef>
          <a:fontRef idx="minor">
            <a:schemeClr val="dk1"/>
          </a:fontRef>
        </p:style>
        <p:txBody>
          <a:bodyPr anchor="ctr"/>
          <a:lstStyle/>
          <a:p>
            <a:pPr algn="l">
              <a:lnSpc>
                <a:spcPct val="90000"/>
              </a:lnSpc>
            </a:pPr>
            <a:r>
              <a:rPr lang="ja-JP" altLang="en-US" sz="1400" dirty="0">
                <a:solidFill>
                  <a:schemeClr val="bg1"/>
                </a:solidFill>
                <a:latin typeface="メイリオ"/>
                <a:ea typeface="メイリオ"/>
                <a:cs typeface="メイリオ"/>
              </a:rPr>
              <a:t>新商品の通信販売を始めます。その受注のためにコールセンターの要員を１００人増やしたいのです。</a:t>
            </a:r>
          </a:p>
        </p:txBody>
      </p:sp>
      <p:sp>
        <p:nvSpPr>
          <p:cNvPr id="393369" name="AutoShape 153"/>
          <p:cNvSpPr>
            <a:spLocks noChangeArrowheads="1"/>
          </p:cNvSpPr>
          <p:nvPr/>
        </p:nvSpPr>
        <p:spPr bwMode="auto">
          <a:xfrm>
            <a:off x="6924539" y="1793082"/>
            <a:ext cx="1665288" cy="674687"/>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dirty="0">
                <a:latin typeface="メイリオ"/>
                <a:ea typeface="メイリオ"/>
                <a:cs typeface="メイリオ"/>
              </a:rPr>
              <a:t>増加する受注</a:t>
            </a:r>
          </a:p>
          <a:p>
            <a:pPr algn="ctr"/>
            <a:r>
              <a:rPr lang="ja-JP" altLang="en-US" sz="1100" dirty="0">
                <a:latin typeface="メイリオ"/>
                <a:ea typeface="メイリオ"/>
                <a:cs typeface="メイリオ"/>
              </a:rPr>
              <a:t>に対応すること</a:t>
            </a:r>
          </a:p>
        </p:txBody>
      </p:sp>
      <p:sp>
        <p:nvSpPr>
          <p:cNvPr id="393348" name="AutoShape 132"/>
          <p:cNvSpPr>
            <a:spLocks noChangeArrowheads="1"/>
          </p:cNvSpPr>
          <p:nvPr/>
        </p:nvSpPr>
        <p:spPr bwMode="auto">
          <a:xfrm>
            <a:off x="876300" y="2774950"/>
            <a:ext cx="3602038" cy="541338"/>
          </a:xfrm>
          <a:prstGeom prst="roundRect">
            <a:avLst>
              <a:gd name="adj" fmla="val 0"/>
            </a:avLst>
          </a:prstGeom>
          <a:solidFill>
            <a:srgbClr val="3366FF"/>
          </a:solidFill>
          <a:ln>
            <a:no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90000"/>
              </a:lnSpc>
              <a:spcBef>
                <a:spcPct val="20000"/>
              </a:spcBef>
            </a:pPr>
            <a:r>
              <a:rPr lang="ja-JP" altLang="en-US" sz="1600">
                <a:solidFill>
                  <a:schemeClr val="bg1"/>
                </a:solidFill>
                <a:latin typeface="メイリオ"/>
                <a:ea typeface="メイリオ"/>
                <a:cs typeface="メイリオ"/>
              </a:rPr>
              <a:t>仕様を確認する</a:t>
            </a:r>
          </a:p>
        </p:txBody>
      </p:sp>
      <p:sp>
        <p:nvSpPr>
          <p:cNvPr id="393349" name="AutoShape 133"/>
          <p:cNvSpPr>
            <a:spLocks noChangeArrowheads="1"/>
          </p:cNvSpPr>
          <p:nvPr/>
        </p:nvSpPr>
        <p:spPr bwMode="auto">
          <a:xfrm>
            <a:off x="876300" y="3405188"/>
            <a:ext cx="3602038" cy="541337"/>
          </a:xfrm>
          <a:prstGeom prst="roundRect">
            <a:avLst>
              <a:gd name="adj" fmla="val 0"/>
            </a:avLst>
          </a:prstGeom>
          <a:solidFill>
            <a:srgbClr val="3366FF"/>
          </a:solidFill>
          <a:ln>
            <a:no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90000"/>
              </a:lnSpc>
            </a:pPr>
            <a:r>
              <a:rPr lang="ja-JP" altLang="en-US" sz="1600" dirty="0">
                <a:solidFill>
                  <a:schemeClr val="bg1"/>
                </a:solidFill>
                <a:latin typeface="メイリオ"/>
                <a:ea typeface="メイリオ"/>
                <a:cs typeface="メイリオ"/>
              </a:rPr>
              <a:t>価格や納期などの</a:t>
            </a:r>
          </a:p>
          <a:p>
            <a:pPr algn="ctr">
              <a:lnSpc>
                <a:spcPct val="90000"/>
              </a:lnSpc>
            </a:pPr>
            <a:r>
              <a:rPr lang="ja-JP" altLang="en-US" sz="1600" dirty="0">
                <a:solidFill>
                  <a:schemeClr val="bg1"/>
                </a:solidFill>
                <a:latin typeface="メイリオ"/>
                <a:ea typeface="メイリオ"/>
                <a:cs typeface="メイリオ"/>
              </a:rPr>
              <a:t>条件を確認する</a:t>
            </a:r>
          </a:p>
        </p:txBody>
      </p:sp>
      <p:sp>
        <p:nvSpPr>
          <p:cNvPr id="393350" name="AutoShape 134"/>
          <p:cNvSpPr>
            <a:spLocks noChangeArrowheads="1"/>
          </p:cNvSpPr>
          <p:nvPr/>
        </p:nvSpPr>
        <p:spPr bwMode="auto">
          <a:xfrm>
            <a:off x="873125" y="4033838"/>
            <a:ext cx="3602038" cy="541337"/>
          </a:xfrm>
          <a:prstGeom prst="roundRect">
            <a:avLst>
              <a:gd name="adj" fmla="val 0"/>
            </a:avLst>
          </a:prstGeom>
          <a:solidFill>
            <a:srgbClr val="3366FF"/>
          </a:solidFill>
          <a:ln>
            <a:no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90000"/>
              </a:lnSpc>
            </a:pPr>
            <a:r>
              <a:rPr lang="ja-JP" altLang="en-US" sz="1600">
                <a:solidFill>
                  <a:schemeClr val="bg1"/>
                </a:solidFill>
                <a:latin typeface="メイリオ"/>
                <a:ea typeface="メイリオ"/>
                <a:cs typeface="メイリオ"/>
              </a:rPr>
              <a:t>見積書を提出する</a:t>
            </a:r>
          </a:p>
        </p:txBody>
      </p:sp>
      <p:sp>
        <p:nvSpPr>
          <p:cNvPr id="393351" name="AutoShape 135"/>
          <p:cNvSpPr>
            <a:spLocks noChangeArrowheads="1"/>
          </p:cNvSpPr>
          <p:nvPr/>
        </p:nvSpPr>
        <p:spPr bwMode="auto">
          <a:xfrm>
            <a:off x="4700588" y="2773363"/>
            <a:ext cx="3602037" cy="541337"/>
          </a:xfrm>
          <a:prstGeom prst="roundRect">
            <a:avLst>
              <a:gd name="adj" fmla="val 0"/>
            </a:avLst>
          </a:prstGeom>
          <a:solidFill>
            <a:srgbClr val="008000"/>
          </a:solidFill>
          <a:ln>
            <a:no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90000"/>
              </a:lnSpc>
              <a:spcBef>
                <a:spcPct val="20000"/>
              </a:spcBef>
            </a:pPr>
            <a:r>
              <a:rPr lang="ja-JP" altLang="en-US" sz="1600">
                <a:solidFill>
                  <a:schemeClr val="bg1"/>
                </a:solidFill>
                <a:latin typeface="メイリオ"/>
                <a:ea typeface="メイリオ"/>
                <a:cs typeface="メイリオ"/>
              </a:rPr>
              <a:t>「なぜ」を確認する</a:t>
            </a:r>
          </a:p>
        </p:txBody>
      </p:sp>
      <p:sp>
        <p:nvSpPr>
          <p:cNvPr id="393352" name="AutoShape 136"/>
          <p:cNvSpPr>
            <a:spLocks noChangeArrowheads="1"/>
          </p:cNvSpPr>
          <p:nvPr/>
        </p:nvSpPr>
        <p:spPr bwMode="auto">
          <a:xfrm>
            <a:off x="4700588" y="3403600"/>
            <a:ext cx="3602037" cy="541338"/>
          </a:xfrm>
          <a:prstGeom prst="roundRect">
            <a:avLst>
              <a:gd name="adj" fmla="val 0"/>
            </a:avLst>
          </a:prstGeom>
          <a:solidFill>
            <a:srgbClr val="008000"/>
          </a:solidFill>
          <a:ln>
            <a:no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90000"/>
              </a:lnSpc>
            </a:pPr>
            <a:r>
              <a:rPr lang="ja-JP" altLang="en-US" sz="1600">
                <a:solidFill>
                  <a:schemeClr val="bg1"/>
                </a:solidFill>
                <a:latin typeface="メイリオ"/>
                <a:ea typeface="メイリオ"/>
                <a:cs typeface="メイリオ"/>
              </a:rPr>
              <a:t>あるべき姿 （</a:t>
            </a:r>
            <a:r>
              <a:rPr lang="en-US" altLang="ja-JP" sz="1600">
                <a:solidFill>
                  <a:schemeClr val="bg1"/>
                </a:solidFill>
                <a:latin typeface="メイリオ"/>
                <a:ea typeface="メイリオ"/>
                <a:cs typeface="メイリオ"/>
              </a:rPr>
              <a:t>To Be</a:t>
            </a:r>
            <a:r>
              <a:rPr lang="ja-JP" altLang="en-US" sz="1600">
                <a:solidFill>
                  <a:schemeClr val="bg1"/>
                </a:solidFill>
                <a:latin typeface="メイリオ"/>
                <a:ea typeface="メイリオ"/>
                <a:cs typeface="メイリオ"/>
              </a:rPr>
              <a:t>）</a:t>
            </a:r>
          </a:p>
          <a:p>
            <a:pPr algn="ctr">
              <a:lnSpc>
                <a:spcPct val="90000"/>
              </a:lnSpc>
            </a:pPr>
            <a:r>
              <a:rPr lang="ja-JP" altLang="en-US" sz="1600">
                <a:solidFill>
                  <a:schemeClr val="bg1"/>
                </a:solidFill>
                <a:latin typeface="メイリオ"/>
                <a:ea typeface="メイリオ"/>
                <a:cs typeface="メイリオ"/>
              </a:rPr>
              <a:t>を明確にする</a:t>
            </a:r>
          </a:p>
        </p:txBody>
      </p:sp>
      <p:sp>
        <p:nvSpPr>
          <p:cNvPr id="393353" name="AutoShape 137"/>
          <p:cNvSpPr>
            <a:spLocks noChangeArrowheads="1"/>
          </p:cNvSpPr>
          <p:nvPr/>
        </p:nvSpPr>
        <p:spPr bwMode="auto">
          <a:xfrm>
            <a:off x="4702175" y="4035425"/>
            <a:ext cx="3602038" cy="541338"/>
          </a:xfrm>
          <a:prstGeom prst="roundRect">
            <a:avLst>
              <a:gd name="adj" fmla="val 0"/>
            </a:avLst>
          </a:prstGeom>
          <a:solidFill>
            <a:srgbClr val="008000"/>
          </a:solidFill>
          <a:ln>
            <a:noFill/>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90000"/>
              </a:lnSpc>
            </a:pPr>
            <a:r>
              <a:rPr lang="ja-JP" altLang="en-US" sz="1600">
                <a:solidFill>
                  <a:schemeClr val="bg1"/>
                </a:solidFill>
                <a:latin typeface="メイリオ"/>
                <a:ea typeface="メイリオ"/>
                <a:cs typeface="メイリオ"/>
              </a:rPr>
              <a:t>あるべき姿を実現する</a:t>
            </a:r>
          </a:p>
          <a:p>
            <a:pPr algn="ctr">
              <a:lnSpc>
                <a:spcPct val="90000"/>
              </a:lnSpc>
            </a:pPr>
            <a:r>
              <a:rPr lang="ja-JP" altLang="en-US" sz="1600">
                <a:solidFill>
                  <a:schemeClr val="bg1"/>
                </a:solidFill>
                <a:latin typeface="メイリオ"/>
                <a:ea typeface="メイリオ"/>
                <a:cs typeface="メイリオ"/>
              </a:rPr>
              <a:t>最適の解決策を提示する</a:t>
            </a:r>
          </a:p>
        </p:txBody>
      </p:sp>
      <p:sp>
        <p:nvSpPr>
          <p:cNvPr id="393365" name="AutoShape 149"/>
          <p:cNvSpPr>
            <a:spLocks noChangeArrowheads="1"/>
          </p:cNvSpPr>
          <p:nvPr/>
        </p:nvSpPr>
        <p:spPr bwMode="auto">
          <a:xfrm>
            <a:off x="7059477" y="2543970"/>
            <a:ext cx="1530350" cy="315912"/>
          </a:xfrm>
          <a:prstGeom prst="wedgeRoundRectCallout">
            <a:avLst>
              <a:gd name="adj1" fmla="val -7157"/>
              <a:gd name="adj2" fmla="val -128894"/>
              <a:gd name="adj3" fmla="val 16667"/>
            </a:avLst>
          </a:prstGeom>
          <a:solidFill>
            <a:srgbClr val="33CC33"/>
          </a:solidFill>
          <a:ln>
            <a:noFill/>
            <a:headEnd/>
            <a:tailEnd/>
          </a:ln>
          <a:extLst/>
        </p:spPr>
        <p:style>
          <a:lnRef idx="1">
            <a:schemeClr val="accent1"/>
          </a:lnRef>
          <a:fillRef idx="2">
            <a:schemeClr val="accent1"/>
          </a:fillRef>
          <a:effectRef idx="1">
            <a:schemeClr val="accent1"/>
          </a:effectRef>
          <a:fontRef idx="minor">
            <a:schemeClr val="dk1"/>
          </a:fontRef>
        </p:style>
        <p:txBody>
          <a:bodyPr anchor="ctr"/>
          <a:lstStyle/>
          <a:p>
            <a:pPr algn="ctr">
              <a:lnSpc>
                <a:spcPct val="90000"/>
              </a:lnSpc>
            </a:pPr>
            <a:r>
              <a:rPr lang="ja-JP" altLang="en-US" sz="1400" dirty="0">
                <a:solidFill>
                  <a:schemeClr val="bg1"/>
                </a:solidFill>
                <a:latin typeface="メイリオ"/>
                <a:ea typeface="メイリオ"/>
                <a:cs typeface="メイリオ"/>
              </a:rPr>
              <a:t>必要（</a:t>
            </a:r>
            <a:r>
              <a:rPr lang="en-US" altLang="ja-JP" sz="1400" dirty="0">
                <a:solidFill>
                  <a:schemeClr val="bg1"/>
                </a:solidFill>
                <a:latin typeface="メイリオ"/>
                <a:ea typeface="メイリオ"/>
                <a:cs typeface="メイリオ"/>
              </a:rPr>
              <a:t>NEEDs</a:t>
            </a:r>
            <a:r>
              <a:rPr lang="ja-JP" altLang="en-US" sz="1400" dirty="0">
                <a:solidFill>
                  <a:schemeClr val="bg1"/>
                </a:solidFill>
                <a:latin typeface="メイリオ"/>
                <a:ea typeface="メイリオ"/>
                <a:cs typeface="メイリオ"/>
              </a:rPr>
              <a:t>）</a:t>
            </a:r>
          </a:p>
        </p:txBody>
      </p:sp>
      <p:sp>
        <p:nvSpPr>
          <p:cNvPr id="4" name="タイトル 3"/>
          <p:cNvSpPr>
            <a:spLocks noGrp="1"/>
          </p:cNvSpPr>
          <p:nvPr>
            <p:ph type="title"/>
          </p:nvPr>
        </p:nvSpPr>
        <p:spPr/>
        <p:txBody>
          <a:bodyPr/>
          <a:lstStyle/>
          <a:p>
            <a:r>
              <a:rPr kumimoji="1" lang="en-US" altLang="ja-JP" dirty="0"/>
              <a:t>WANTs</a:t>
            </a:r>
            <a:r>
              <a:rPr kumimoji="1" lang="ja-JP" altLang="en-US" dirty="0"/>
              <a:t>と</a:t>
            </a:r>
            <a:r>
              <a:rPr kumimoji="1" lang="en-US" altLang="ja-JP" dirty="0"/>
              <a:t>NEEDs</a:t>
            </a:r>
            <a:endParaRPr kumimoji="1" lang="ja-JP" altLang="en-US" dirty="0"/>
          </a:p>
        </p:txBody>
      </p:sp>
      <p:sp>
        <p:nvSpPr>
          <p:cNvPr id="5" name="ホームベース 4"/>
          <p:cNvSpPr/>
          <p:nvPr/>
        </p:nvSpPr>
        <p:spPr>
          <a:xfrm>
            <a:off x="1466850" y="5869782"/>
            <a:ext cx="3340100" cy="454818"/>
          </a:xfrm>
          <a:prstGeom prst="homePlate">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お客様の価値を最大にいするためには</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どうすればいいか</a:t>
            </a:r>
            <a:r>
              <a:rPr lang="ja-JP" altLang="en-US" sz="1200" dirty="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404406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3348"/>
                                        </p:tgtEl>
                                        <p:attrNameLst>
                                          <p:attrName>style.visibility</p:attrName>
                                        </p:attrNameLst>
                                      </p:cBhvr>
                                      <p:to>
                                        <p:strVal val="visible"/>
                                      </p:to>
                                    </p:set>
                                    <p:anim calcmode="lin" valueType="num">
                                      <p:cBhvr>
                                        <p:cTn id="7" dur="500" fill="hold"/>
                                        <p:tgtEl>
                                          <p:spTgt spid="393348"/>
                                        </p:tgtEl>
                                        <p:attrNameLst>
                                          <p:attrName>ppt_w</p:attrName>
                                        </p:attrNameLst>
                                      </p:cBhvr>
                                      <p:tavLst>
                                        <p:tav tm="0">
                                          <p:val>
                                            <p:fltVal val="0"/>
                                          </p:val>
                                        </p:tav>
                                        <p:tav tm="100000">
                                          <p:val>
                                            <p:strVal val="#ppt_w"/>
                                          </p:val>
                                        </p:tav>
                                      </p:tavLst>
                                    </p:anim>
                                    <p:anim calcmode="lin" valueType="num">
                                      <p:cBhvr>
                                        <p:cTn id="8" dur="500" fill="hold"/>
                                        <p:tgtEl>
                                          <p:spTgt spid="39334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3349"/>
                                        </p:tgtEl>
                                        <p:attrNameLst>
                                          <p:attrName>style.visibility</p:attrName>
                                        </p:attrNameLst>
                                      </p:cBhvr>
                                      <p:to>
                                        <p:strVal val="visible"/>
                                      </p:to>
                                    </p:set>
                                    <p:anim calcmode="lin" valueType="num">
                                      <p:cBhvr>
                                        <p:cTn id="13" dur="500" fill="hold"/>
                                        <p:tgtEl>
                                          <p:spTgt spid="393349"/>
                                        </p:tgtEl>
                                        <p:attrNameLst>
                                          <p:attrName>ppt_w</p:attrName>
                                        </p:attrNameLst>
                                      </p:cBhvr>
                                      <p:tavLst>
                                        <p:tav tm="0">
                                          <p:val>
                                            <p:fltVal val="0"/>
                                          </p:val>
                                        </p:tav>
                                        <p:tav tm="100000">
                                          <p:val>
                                            <p:strVal val="#ppt_w"/>
                                          </p:val>
                                        </p:tav>
                                      </p:tavLst>
                                    </p:anim>
                                    <p:anim calcmode="lin" valueType="num">
                                      <p:cBhvr>
                                        <p:cTn id="14" dur="500" fill="hold"/>
                                        <p:tgtEl>
                                          <p:spTgt spid="39334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93350"/>
                                        </p:tgtEl>
                                        <p:attrNameLst>
                                          <p:attrName>style.visibility</p:attrName>
                                        </p:attrNameLst>
                                      </p:cBhvr>
                                      <p:to>
                                        <p:strVal val="visible"/>
                                      </p:to>
                                    </p:set>
                                    <p:anim calcmode="lin" valueType="num">
                                      <p:cBhvr>
                                        <p:cTn id="19" dur="500" fill="hold"/>
                                        <p:tgtEl>
                                          <p:spTgt spid="393350"/>
                                        </p:tgtEl>
                                        <p:attrNameLst>
                                          <p:attrName>ppt_w</p:attrName>
                                        </p:attrNameLst>
                                      </p:cBhvr>
                                      <p:tavLst>
                                        <p:tav tm="0">
                                          <p:val>
                                            <p:fltVal val="0"/>
                                          </p:val>
                                        </p:tav>
                                        <p:tav tm="100000">
                                          <p:val>
                                            <p:strVal val="#ppt_w"/>
                                          </p:val>
                                        </p:tav>
                                      </p:tavLst>
                                    </p:anim>
                                    <p:anim calcmode="lin" valueType="num">
                                      <p:cBhvr>
                                        <p:cTn id="20" dur="500" fill="hold"/>
                                        <p:tgtEl>
                                          <p:spTgt spid="393350"/>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93351"/>
                                        </p:tgtEl>
                                        <p:attrNameLst>
                                          <p:attrName>style.visibility</p:attrName>
                                        </p:attrNameLst>
                                      </p:cBhvr>
                                      <p:to>
                                        <p:strVal val="visible"/>
                                      </p:to>
                                    </p:set>
                                    <p:anim calcmode="lin" valueType="num">
                                      <p:cBhvr>
                                        <p:cTn id="25" dur="500" fill="hold"/>
                                        <p:tgtEl>
                                          <p:spTgt spid="393351"/>
                                        </p:tgtEl>
                                        <p:attrNameLst>
                                          <p:attrName>ppt_w</p:attrName>
                                        </p:attrNameLst>
                                      </p:cBhvr>
                                      <p:tavLst>
                                        <p:tav tm="0">
                                          <p:val>
                                            <p:fltVal val="0"/>
                                          </p:val>
                                        </p:tav>
                                        <p:tav tm="100000">
                                          <p:val>
                                            <p:strVal val="#ppt_w"/>
                                          </p:val>
                                        </p:tav>
                                      </p:tavLst>
                                    </p:anim>
                                    <p:anim calcmode="lin" valueType="num">
                                      <p:cBhvr>
                                        <p:cTn id="26" dur="500" fill="hold"/>
                                        <p:tgtEl>
                                          <p:spTgt spid="393351"/>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93368"/>
                                        </p:tgtEl>
                                        <p:attrNameLst>
                                          <p:attrName>style.visibility</p:attrName>
                                        </p:attrNameLst>
                                      </p:cBhvr>
                                      <p:to>
                                        <p:strVal val="visible"/>
                                      </p:to>
                                    </p:set>
                                    <p:animEffect transition="in" filter="wipe(right)">
                                      <p:cBhvr>
                                        <p:cTn id="31" dur="500"/>
                                        <p:tgtEl>
                                          <p:spTgt spid="3933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93369"/>
                                        </p:tgtEl>
                                        <p:attrNameLst>
                                          <p:attrName>style.visibility</p:attrName>
                                        </p:attrNameLst>
                                      </p:cBhvr>
                                      <p:to>
                                        <p:strVal val="visible"/>
                                      </p:to>
                                    </p:set>
                                    <p:anim calcmode="lin" valueType="num">
                                      <p:cBhvr>
                                        <p:cTn id="36" dur="500" fill="hold"/>
                                        <p:tgtEl>
                                          <p:spTgt spid="393369"/>
                                        </p:tgtEl>
                                        <p:attrNameLst>
                                          <p:attrName>ppt_w</p:attrName>
                                        </p:attrNameLst>
                                      </p:cBhvr>
                                      <p:tavLst>
                                        <p:tav tm="0">
                                          <p:val>
                                            <p:fltVal val="0"/>
                                          </p:val>
                                        </p:tav>
                                        <p:tav tm="100000">
                                          <p:val>
                                            <p:strVal val="#ppt_w"/>
                                          </p:val>
                                        </p:tav>
                                      </p:tavLst>
                                    </p:anim>
                                    <p:anim calcmode="lin" valueType="num">
                                      <p:cBhvr>
                                        <p:cTn id="37" dur="500" fill="hold"/>
                                        <p:tgtEl>
                                          <p:spTgt spid="393369"/>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93355"/>
                                        </p:tgtEl>
                                        <p:attrNameLst>
                                          <p:attrName>style.visibility</p:attrName>
                                        </p:attrNameLst>
                                      </p:cBhvr>
                                      <p:to>
                                        <p:strVal val="visible"/>
                                      </p:to>
                                    </p:set>
                                    <p:animEffect transition="in" filter="wipe(down)">
                                      <p:cBhvr>
                                        <p:cTn id="42" dur="500"/>
                                        <p:tgtEl>
                                          <p:spTgt spid="3933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93365"/>
                                        </p:tgtEl>
                                        <p:attrNameLst>
                                          <p:attrName>style.visibility</p:attrName>
                                        </p:attrNameLst>
                                      </p:cBhvr>
                                      <p:to>
                                        <p:strVal val="visible"/>
                                      </p:to>
                                    </p:set>
                                    <p:animEffect transition="in" filter="wipe(up)">
                                      <p:cBhvr>
                                        <p:cTn id="47" dur="500"/>
                                        <p:tgtEl>
                                          <p:spTgt spid="3933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393352"/>
                                        </p:tgtEl>
                                        <p:attrNameLst>
                                          <p:attrName>style.visibility</p:attrName>
                                        </p:attrNameLst>
                                      </p:cBhvr>
                                      <p:to>
                                        <p:strVal val="visible"/>
                                      </p:to>
                                    </p:set>
                                    <p:anim calcmode="lin" valueType="num">
                                      <p:cBhvr>
                                        <p:cTn id="52" dur="500" fill="hold"/>
                                        <p:tgtEl>
                                          <p:spTgt spid="393352"/>
                                        </p:tgtEl>
                                        <p:attrNameLst>
                                          <p:attrName>ppt_w</p:attrName>
                                        </p:attrNameLst>
                                      </p:cBhvr>
                                      <p:tavLst>
                                        <p:tav tm="0">
                                          <p:val>
                                            <p:fltVal val="0"/>
                                          </p:val>
                                        </p:tav>
                                        <p:tav tm="100000">
                                          <p:val>
                                            <p:strVal val="#ppt_w"/>
                                          </p:val>
                                        </p:tav>
                                      </p:tavLst>
                                    </p:anim>
                                    <p:anim calcmode="lin" valueType="num">
                                      <p:cBhvr>
                                        <p:cTn id="53" dur="500" fill="hold"/>
                                        <p:tgtEl>
                                          <p:spTgt spid="393352"/>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393353"/>
                                        </p:tgtEl>
                                        <p:attrNameLst>
                                          <p:attrName>style.visibility</p:attrName>
                                        </p:attrNameLst>
                                      </p:cBhvr>
                                      <p:to>
                                        <p:strVal val="visible"/>
                                      </p:to>
                                    </p:set>
                                    <p:anim calcmode="lin" valueType="num">
                                      <p:cBhvr>
                                        <p:cTn id="58" dur="500" fill="hold"/>
                                        <p:tgtEl>
                                          <p:spTgt spid="393353"/>
                                        </p:tgtEl>
                                        <p:attrNameLst>
                                          <p:attrName>ppt_w</p:attrName>
                                        </p:attrNameLst>
                                      </p:cBhvr>
                                      <p:tavLst>
                                        <p:tav tm="0">
                                          <p:val>
                                            <p:fltVal val="0"/>
                                          </p:val>
                                        </p:tav>
                                        <p:tav tm="100000">
                                          <p:val>
                                            <p:strVal val="#ppt_w"/>
                                          </p:val>
                                        </p:tav>
                                      </p:tavLst>
                                    </p:anim>
                                    <p:anim calcmode="lin" valueType="num">
                                      <p:cBhvr>
                                        <p:cTn id="59" dur="500" fill="hold"/>
                                        <p:tgtEl>
                                          <p:spTgt spid="393353"/>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up)">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up)">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p:tgtEl>
                                          <p:spTgt spid="5"/>
                                        </p:tgtEl>
                                        <p:attrNameLst>
                                          <p:attrName>ppt_x</p:attrName>
                                        </p:attrNameLst>
                                      </p:cBhvr>
                                      <p:tavLst>
                                        <p:tav tm="0">
                                          <p:val>
                                            <p:strVal val="#ppt_x+#ppt_w*1.125000"/>
                                          </p:val>
                                        </p:tav>
                                        <p:tav tm="100000">
                                          <p:val>
                                            <p:strVal val="#ppt_x"/>
                                          </p:val>
                                        </p:tav>
                                      </p:tavLst>
                                    </p:anim>
                                    <p:animEffect transition="in" filter="wipe(left)">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355" grpId="0" animBg="1"/>
      <p:bldP spid="393368" grpId="0" animBg="1"/>
      <p:bldP spid="393369" grpId="0" animBg="1"/>
      <p:bldP spid="393348" grpId="0" animBg="1"/>
      <p:bldP spid="393349" grpId="0" animBg="1"/>
      <p:bldP spid="393350" grpId="0" animBg="1"/>
      <p:bldP spid="393351" grpId="0" animBg="1"/>
      <p:bldP spid="393352" grpId="0" animBg="1"/>
      <p:bldP spid="393353" grpId="0" animBg="1"/>
      <p:bldP spid="393365"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z="2800" dirty="0">
                <a:ea typeface="ＭＳ Ｐゴシック" charset="-128"/>
              </a:rPr>
              <a:t>顧客満足のマネージメント</a:t>
            </a:r>
          </a:p>
        </p:txBody>
      </p:sp>
      <p:grpSp>
        <p:nvGrpSpPr>
          <p:cNvPr id="9219" name="Group 4"/>
          <p:cNvGrpSpPr>
            <a:grpSpLocks/>
          </p:cNvGrpSpPr>
          <p:nvPr/>
        </p:nvGrpSpPr>
        <p:grpSpPr bwMode="auto">
          <a:xfrm>
            <a:off x="4114800" y="4267200"/>
            <a:ext cx="914400" cy="1828800"/>
            <a:chOff x="719" y="1997"/>
            <a:chExt cx="346" cy="748"/>
          </a:xfrm>
        </p:grpSpPr>
        <p:sp>
          <p:nvSpPr>
            <p:cNvPr id="9229" name="Freeform 5"/>
            <p:cNvSpPr>
              <a:spLocks/>
            </p:cNvSpPr>
            <p:nvPr/>
          </p:nvSpPr>
          <p:spPr bwMode="auto">
            <a:xfrm>
              <a:off x="889" y="2510"/>
              <a:ext cx="106" cy="85"/>
            </a:xfrm>
            <a:custGeom>
              <a:avLst/>
              <a:gdLst>
                <a:gd name="T0" fmla="*/ 5 w 2118"/>
                <a:gd name="T1" fmla="*/ 85 h 1700"/>
                <a:gd name="T2" fmla="*/ 106 w 2118"/>
                <a:gd name="T3" fmla="*/ 25 h 1700"/>
                <a:gd name="T4" fmla="*/ 106 w 2118"/>
                <a:gd name="T5" fmla="*/ 0 h 1700"/>
                <a:gd name="T6" fmla="*/ 0 w 2118"/>
                <a:gd name="T7" fmla="*/ 63 h 1700"/>
                <a:gd name="T8" fmla="*/ 5 w 2118"/>
                <a:gd name="T9" fmla="*/ 85 h 1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 h="1700">
                  <a:moveTo>
                    <a:pt x="90" y="1700"/>
                  </a:moveTo>
                  <a:lnTo>
                    <a:pt x="2118" y="491"/>
                  </a:lnTo>
                  <a:lnTo>
                    <a:pt x="2113" y="0"/>
                  </a:lnTo>
                  <a:lnTo>
                    <a:pt x="0" y="1259"/>
                  </a:lnTo>
                  <a:lnTo>
                    <a:pt x="90" y="1700"/>
                  </a:lnTo>
                  <a:close/>
                </a:path>
              </a:pathLst>
            </a:custGeom>
            <a:solidFill>
              <a:srgbClr val="3FA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30" name="Freeform 6"/>
            <p:cNvSpPr>
              <a:spLocks/>
            </p:cNvSpPr>
            <p:nvPr/>
          </p:nvSpPr>
          <p:spPr bwMode="auto">
            <a:xfrm>
              <a:off x="780" y="2581"/>
              <a:ext cx="95" cy="81"/>
            </a:xfrm>
            <a:custGeom>
              <a:avLst/>
              <a:gdLst>
                <a:gd name="T0" fmla="*/ 95 w 1888"/>
                <a:gd name="T1" fmla="*/ 0 h 1619"/>
                <a:gd name="T2" fmla="*/ 0 w 1888"/>
                <a:gd name="T3" fmla="*/ 56 h 1619"/>
                <a:gd name="T4" fmla="*/ 0 w 1888"/>
                <a:gd name="T5" fmla="*/ 81 h 1619"/>
                <a:gd name="T6" fmla="*/ 91 w 1888"/>
                <a:gd name="T7" fmla="*/ 27 h 1619"/>
                <a:gd name="T8" fmla="*/ 95 w 1888"/>
                <a:gd name="T9" fmla="*/ 0 h 1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8" h="1619">
                  <a:moveTo>
                    <a:pt x="1888" y="0"/>
                  </a:moveTo>
                  <a:lnTo>
                    <a:pt x="0" y="1126"/>
                  </a:lnTo>
                  <a:lnTo>
                    <a:pt x="0" y="1619"/>
                  </a:lnTo>
                  <a:lnTo>
                    <a:pt x="1800" y="546"/>
                  </a:lnTo>
                  <a:lnTo>
                    <a:pt x="1888" y="0"/>
                  </a:lnTo>
                  <a:close/>
                </a:path>
              </a:pathLst>
            </a:custGeom>
            <a:solidFill>
              <a:srgbClr val="3FA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31" name="Freeform 7"/>
            <p:cNvSpPr>
              <a:spLocks/>
            </p:cNvSpPr>
            <p:nvPr/>
          </p:nvSpPr>
          <p:spPr bwMode="auto">
            <a:xfrm>
              <a:off x="727" y="2663"/>
              <a:ext cx="135" cy="82"/>
            </a:xfrm>
            <a:custGeom>
              <a:avLst/>
              <a:gdLst>
                <a:gd name="T0" fmla="*/ 135 w 2698"/>
                <a:gd name="T1" fmla="*/ 0 h 1636"/>
                <a:gd name="T2" fmla="*/ 4 w 2698"/>
                <a:gd name="T3" fmla="*/ 78 h 1636"/>
                <a:gd name="T4" fmla="*/ 0 w 2698"/>
                <a:gd name="T5" fmla="*/ 82 h 1636"/>
                <a:gd name="T6" fmla="*/ 39 w 2698"/>
                <a:gd name="T7" fmla="*/ 82 h 1636"/>
                <a:gd name="T8" fmla="*/ 131 w 2698"/>
                <a:gd name="T9" fmla="*/ 27 h 1636"/>
                <a:gd name="T10" fmla="*/ 135 w 2698"/>
                <a:gd name="T11" fmla="*/ 0 h 16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8" h="1636">
                  <a:moveTo>
                    <a:pt x="2698" y="0"/>
                  </a:moveTo>
                  <a:lnTo>
                    <a:pt x="79" y="1561"/>
                  </a:lnTo>
                  <a:lnTo>
                    <a:pt x="0" y="1636"/>
                  </a:lnTo>
                  <a:lnTo>
                    <a:pt x="781" y="1636"/>
                  </a:lnTo>
                  <a:lnTo>
                    <a:pt x="2611" y="546"/>
                  </a:lnTo>
                  <a:lnTo>
                    <a:pt x="2698" y="0"/>
                  </a:lnTo>
                  <a:close/>
                </a:path>
              </a:pathLst>
            </a:custGeom>
            <a:solidFill>
              <a:srgbClr val="2C9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32" name="Freeform 8"/>
            <p:cNvSpPr>
              <a:spLocks/>
            </p:cNvSpPr>
            <p:nvPr/>
          </p:nvSpPr>
          <p:spPr bwMode="auto">
            <a:xfrm>
              <a:off x="902" y="2584"/>
              <a:ext cx="93" cy="77"/>
            </a:xfrm>
            <a:custGeom>
              <a:avLst/>
              <a:gdLst>
                <a:gd name="T0" fmla="*/ 4 w 1850"/>
                <a:gd name="T1" fmla="*/ 77 h 1542"/>
                <a:gd name="T2" fmla="*/ 93 w 1850"/>
                <a:gd name="T3" fmla="*/ 25 h 1542"/>
                <a:gd name="T4" fmla="*/ 93 w 1850"/>
                <a:gd name="T5" fmla="*/ 0 h 1542"/>
                <a:gd name="T6" fmla="*/ 0 w 1850"/>
                <a:gd name="T7" fmla="*/ 55 h 1542"/>
                <a:gd name="T8" fmla="*/ 4 w 1850"/>
                <a:gd name="T9" fmla="*/ 77 h 1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0" h="1542">
                  <a:moveTo>
                    <a:pt x="89" y="1542"/>
                  </a:moveTo>
                  <a:lnTo>
                    <a:pt x="1850" y="492"/>
                  </a:lnTo>
                  <a:lnTo>
                    <a:pt x="1850" y="0"/>
                  </a:lnTo>
                  <a:lnTo>
                    <a:pt x="0" y="1102"/>
                  </a:lnTo>
                  <a:lnTo>
                    <a:pt x="89" y="1542"/>
                  </a:lnTo>
                  <a:close/>
                </a:path>
              </a:pathLst>
            </a:custGeom>
            <a:solidFill>
              <a:srgbClr val="2C9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33" name="Freeform 9"/>
            <p:cNvSpPr>
              <a:spLocks/>
            </p:cNvSpPr>
            <p:nvPr/>
          </p:nvSpPr>
          <p:spPr bwMode="auto">
            <a:xfrm>
              <a:off x="780" y="2609"/>
              <a:ext cx="90" cy="78"/>
            </a:xfrm>
            <a:custGeom>
              <a:avLst/>
              <a:gdLst>
                <a:gd name="T0" fmla="*/ 90 w 1800"/>
                <a:gd name="T1" fmla="*/ 0 h 1567"/>
                <a:gd name="T2" fmla="*/ 0 w 1800"/>
                <a:gd name="T3" fmla="*/ 53 h 1567"/>
                <a:gd name="T4" fmla="*/ 0 w 1800"/>
                <a:gd name="T5" fmla="*/ 78 h 1567"/>
                <a:gd name="T6" fmla="*/ 86 w 1800"/>
                <a:gd name="T7" fmla="*/ 27 h 1567"/>
                <a:gd name="T8" fmla="*/ 90 w 1800"/>
                <a:gd name="T9" fmla="*/ 0 h 1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0" h="1567">
                  <a:moveTo>
                    <a:pt x="1800" y="0"/>
                  </a:moveTo>
                  <a:lnTo>
                    <a:pt x="0" y="1073"/>
                  </a:lnTo>
                  <a:lnTo>
                    <a:pt x="0" y="1567"/>
                  </a:lnTo>
                  <a:lnTo>
                    <a:pt x="1713" y="546"/>
                  </a:lnTo>
                  <a:lnTo>
                    <a:pt x="1800" y="0"/>
                  </a:lnTo>
                  <a:close/>
                </a:path>
              </a:pathLst>
            </a:custGeom>
            <a:solidFill>
              <a:srgbClr val="39A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34" name="Freeform 10"/>
            <p:cNvSpPr>
              <a:spLocks/>
            </p:cNvSpPr>
            <p:nvPr/>
          </p:nvSpPr>
          <p:spPr bwMode="auto">
            <a:xfrm>
              <a:off x="893" y="2534"/>
              <a:ext cx="102" cy="83"/>
            </a:xfrm>
            <a:custGeom>
              <a:avLst/>
              <a:gdLst>
                <a:gd name="T0" fmla="*/ 4 w 2028"/>
                <a:gd name="T1" fmla="*/ 83 h 1649"/>
                <a:gd name="T2" fmla="*/ 102 w 2028"/>
                <a:gd name="T3" fmla="*/ 25 h 1649"/>
                <a:gd name="T4" fmla="*/ 102 w 2028"/>
                <a:gd name="T5" fmla="*/ 0 h 1649"/>
                <a:gd name="T6" fmla="*/ 102 w 2028"/>
                <a:gd name="T7" fmla="*/ 0 h 1649"/>
                <a:gd name="T8" fmla="*/ 0 w 2028"/>
                <a:gd name="T9" fmla="*/ 61 h 1649"/>
                <a:gd name="T10" fmla="*/ 4 w 2028"/>
                <a:gd name="T11" fmla="*/ 83 h 16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8" h="1649">
                  <a:moveTo>
                    <a:pt x="89" y="1649"/>
                  </a:moveTo>
                  <a:lnTo>
                    <a:pt x="2028" y="493"/>
                  </a:lnTo>
                  <a:lnTo>
                    <a:pt x="2028" y="6"/>
                  </a:lnTo>
                  <a:lnTo>
                    <a:pt x="2028" y="0"/>
                  </a:lnTo>
                  <a:lnTo>
                    <a:pt x="0" y="1209"/>
                  </a:lnTo>
                  <a:lnTo>
                    <a:pt x="89" y="1649"/>
                  </a:lnTo>
                  <a:close/>
                </a:path>
              </a:pathLst>
            </a:custGeom>
            <a:solidFill>
              <a:srgbClr val="39A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35" name="Freeform 11"/>
            <p:cNvSpPr>
              <a:spLocks/>
            </p:cNvSpPr>
            <p:nvPr/>
          </p:nvSpPr>
          <p:spPr bwMode="auto">
            <a:xfrm>
              <a:off x="898" y="2559"/>
              <a:ext cx="97" cy="80"/>
            </a:xfrm>
            <a:custGeom>
              <a:avLst/>
              <a:gdLst>
                <a:gd name="T0" fmla="*/ 4 w 1939"/>
                <a:gd name="T1" fmla="*/ 80 h 1596"/>
                <a:gd name="T2" fmla="*/ 97 w 1939"/>
                <a:gd name="T3" fmla="*/ 25 h 1596"/>
                <a:gd name="T4" fmla="*/ 97 w 1939"/>
                <a:gd name="T5" fmla="*/ 0 h 1596"/>
                <a:gd name="T6" fmla="*/ 0 w 1939"/>
                <a:gd name="T7" fmla="*/ 58 h 1596"/>
                <a:gd name="T8" fmla="*/ 4 w 1939"/>
                <a:gd name="T9" fmla="*/ 80 h 1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9" h="1596">
                  <a:moveTo>
                    <a:pt x="89" y="1596"/>
                  </a:moveTo>
                  <a:lnTo>
                    <a:pt x="1939" y="494"/>
                  </a:lnTo>
                  <a:lnTo>
                    <a:pt x="1939" y="0"/>
                  </a:lnTo>
                  <a:lnTo>
                    <a:pt x="0" y="1156"/>
                  </a:lnTo>
                  <a:lnTo>
                    <a:pt x="89" y="1596"/>
                  </a:lnTo>
                  <a:close/>
                </a:path>
              </a:pathLst>
            </a:custGeom>
            <a:solidFill>
              <a:srgbClr val="32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36" name="Freeform 12"/>
            <p:cNvSpPr>
              <a:spLocks/>
            </p:cNvSpPr>
            <p:nvPr/>
          </p:nvSpPr>
          <p:spPr bwMode="auto">
            <a:xfrm>
              <a:off x="731" y="2636"/>
              <a:ext cx="135" cy="105"/>
            </a:xfrm>
            <a:custGeom>
              <a:avLst/>
              <a:gdLst>
                <a:gd name="T0" fmla="*/ 135 w 2707"/>
                <a:gd name="T1" fmla="*/ 0 h 2106"/>
                <a:gd name="T2" fmla="*/ 50 w 2707"/>
                <a:gd name="T3" fmla="*/ 51 h 2106"/>
                <a:gd name="T4" fmla="*/ 50 w 2707"/>
                <a:gd name="T5" fmla="*/ 58 h 2106"/>
                <a:gd name="T6" fmla="*/ 0 w 2707"/>
                <a:gd name="T7" fmla="*/ 105 h 2106"/>
                <a:gd name="T8" fmla="*/ 131 w 2707"/>
                <a:gd name="T9" fmla="*/ 27 h 2106"/>
                <a:gd name="T10" fmla="*/ 135 w 2707"/>
                <a:gd name="T11" fmla="*/ 0 h 2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7" h="2106">
                  <a:moveTo>
                    <a:pt x="2707" y="0"/>
                  </a:moveTo>
                  <a:lnTo>
                    <a:pt x="994" y="1021"/>
                  </a:lnTo>
                  <a:lnTo>
                    <a:pt x="994" y="1166"/>
                  </a:lnTo>
                  <a:lnTo>
                    <a:pt x="0" y="2106"/>
                  </a:lnTo>
                  <a:lnTo>
                    <a:pt x="2619" y="545"/>
                  </a:lnTo>
                  <a:lnTo>
                    <a:pt x="2707" y="0"/>
                  </a:lnTo>
                  <a:close/>
                </a:path>
              </a:pathLst>
            </a:custGeom>
            <a:solidFill>
              <a:srgbClr val="32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37" name="Freeform 13"/>
            <p:cNvSpPr>
              <a:spLocks/>
            </p:cNvSpPr>
            <p:nvPr/>
          </p:nvSpPr>
          <p:spPr bwMode="auto">
            <a:xfrm>
              <a:off x="780" y="2554"/>
              <a:ext cx="99" cy="84"/>
            </a:xfrm>
            <a:custGeom>
              <a:avLst/>
              <a:gdLst>
                <a:gd name="T0" fmla="*/ 99 w 1976"/>
                <a:gd name="T1" fmla="*/ 0 h 1671"/>
                <a:gd name="T2" fmla="*/ 0 w 1976"/>
                <a:gd name="T3" fmla="*/ 59 h 1671"/>
                <a:gd name="T4" fmla="*/ 0 w 1976"/>
                <a:gd name="T5" fmla="*/ 84 h 1671"/>
                <a:gd name="T6" fmla="*/ 95 w 1976"/>
                <a:gd name="T7" fmla="*/ 27 h 1671"/>
                <a:gd name="T8" fmla="*/ 99 w 1976"/>
                <a:gd name="T9" fmla="*/ 0 h 1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6" h="1671">
                  <a:moveTo>
                    <a:pt x="1976" y="0"/>
                  </a:moveTo>
                  <a:lnTo>
                    <a:pt x="0" y="1178"/>
                  </a:lnTo>
                  <a:lnTo>
                    <a:pt x="0" y="1671"/>
                  </a:lnTo>
                  <a:lnTo>
                    <a:pt x="1888" y="545"/>
                  </a:lnTo>
                  <a:lnTo>
                    <a:pt x="1976" y="0"/>
                  </a:lnTo>
                  <a:close/>
                </a:path>
              </a:pathLst>
            </a:custGeom>
            <a:solidFill>
              <a:srgbClr val="46A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38" name="Freeform 14"/>
            <p:cNvSpPr>
              <a:spLocks/>
            </p:cNvSpPr>
            <p:nvPr/>
          </p:nvSpPr>
          <p:spPr bwMode="auto">
            <a:xfrm>
              <a:off x="885" y="2485"/>
              <a:ext cx="110" cy="88"/>
            </a:xfrm>
            <a:custGeom>
              <a:avLst/>
              <a:gdLst>
                <a:gd name="T0" fmla="*/ 4 w 2202"/>
                <a:gd name="T1" fmla="*/ 88 h 1749"/>
                <a:gd name="T2" fmla="*/ 110 w 2202"/>
                <a:gd name="T3" fmla="*/ 25 h 1749"/>
                <a:gd name="T4" fmla="*/ 110 w 2202"/>
                <a:gd name="T5" fmla="*/ 0 h 1749"/>
                <a:gd name="T6" fmla="*/ 0 w 2202"/>
                <a:gd name="T7" fmla="*/ 66 h 1749"/>
                <a:gd name="T8" fmla="*/ 4 w 2202"/>
                <a:gd name="T9" fmla="*/ 88 h 17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 h="1749">
                  <a:moveTo>
                    <a:pt x="89" y="1749"/>
                  </a:moveTo>
                  <a:lnTo>
                    <a:pt x="2202" y="490"/>
                  </a:lnTo>
                  <a:lnTo>
                    <a:pt x="2197" y="0"/>
                  </a:lnTo>
                  <a:lnTo>
                    <a:pt x="0" y="1309"/>
                  </a:lnTo>
                  <a:lnTo>
                    <a:pt x="89" y="1749"/>
                  </a:lnTo>
                  <a:close/>
                </a:path>
              </a:pathLst>
            </a:custGeom>
            <a:solidFill>
              <a:srgbClr val="46A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39" name="Freeform 15"/>
            <p:cNvSpPr>
              <a:spLocks/>
            </p:cNvSpPr>
            <p:nvPr/>
          </p:nvSpPr>
          <p:spPr bwMode="auto">
            <a:xfrm>
              <a:off x="780" y="2461"/>
              <a:ext cx="214" cy="152"/>
            </a:xfrm>
            <a:custGeom>
              <a:avLst/>
              <a:gdLst>
                <a:gd name="T0" fmla="*/ 101 w 4279"/>
                <a:gd name="T1" fmla="*/ 77 h 3042"/>
                <a:gd name="T2" fmla="*/ 104 w 4279"/>
                <a:gd name="T3" fmla="*/ 90 h 3042"/>
                <a:gd name="T4" fmla="*/ 214 w 4279"/>
                <a:gd name="T5" fmla="*/ 25 h 3042"/>
                <a:gd name="T6" fmla="*/ 214 w 4279"/>
                <a:gd name="T7" fmla="*/ 0 h 3042"/>
                <a:gd name="T8" fmla="*/ 0 w 4279"/>
                <a:gd name="T9" fmla="*/ 127 h 3042"/>
                <a:gd name="T10" fmla="*/ 0 w 4279"/>
                <a:gd name="T11" fmla="*/ 152 h 3042"/>
                <a:gd name="T12" fmla="*/ 99 w 4279"/>
                <a:gd name="T13" fmla="*/ 93 h 3042"/>
                <a:gd name="T14" fmla="*/ 101 w 4279"/>
                <a:gd name="T15" fmla="*/ 77 h 30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79" h="3042">
                  <a:moveTo>
                    <a:pt x="2029" y="1536"/>
                  </a:moveTo>
                  <a:lnTo>
                    <a:pt x="2082" y="1800"/>
                  </a:lnTo>
                  <a:lnTo>
                    <a:pt x="4279" y="491"/>
                  </a:lnTo>
                  <a:lnTo>
                    <a:pt x="4275" y="0"/>
                  </a:lnTo>
                  <a:lnTo>
                    <a:pt x="0" y="2549"/>
                  </a:lnTo>
                  <a:lnTo>
                    <a:pt x="0" y="3042"/>
                  </a:lnTo>
                  <a:lnTo>
                    <a:pt x="1976" y="1864"/>
                  </a:lnTo>
                  <a:lnTo>
                    <a:pt x="2029" y="1536"/>
                  </a:lnTo>
                  <a:close/>
                </a:path>
              </a:pathLst>
            </a:custGeom>
            <a:solidFill>
              <a:srgbClr val="4CA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40" name="Freeform 16"/>
            <p:cNvSpPr>
              <a:spLocks/>
            </p:cNvSpPr>
            <p:nvPr/>
          </p:nvSpPr>
          <p:spPr bwMode="auto">
            <a:xfrm>
              <a:off x="1014" y="2735"/>
              <a:ext cx="26" cy="10"/>
            </a:xfrm>
            <a:custGeom>
              <a:avLst/>
              <a:gdLst>
                <a:gd name="T0" fmla="*/ 26 w 514"/>
                <a:gd name="T1" fmla="*/ 10 h 194"/>
                <a:gd name="T2" fmla="*/ 16 w 514"/>
                <a:gd name="T3" fmla="*/ 0 h 194"/>
                <a:gd name="T4" fmla="*/ 0 w 514"/>
                <a:gd name="T5" fmla="*/ 10 h 194"/>
                <a:gd name="T6" fmla="*/ 26 w 514"/>
                <a:gd name="T7" fmla="*/ 1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194">
                  <a:moveTo>
                    <a:pt x="514" y="194"/>
                  </a:moveTo>
                  <a:lnTo>
                    <a:pt x="326" y="0"/>
                  </a:lnTo>
                  <a:lnTo>
                    <a:pt x="0" y="194"/>
                  </a:lnTo>
                  <a:lnTo>
                    <a:pt x="514" y="194"/>
                  </a:lnTo>
                  <a:close/>
                </a:path>
              </a:pathLst>
            </a:custGeom>
            <a:solidFill>
              <a:srgbClr val="007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41" name="Freeform 17"/>
            <p:cNvSpPr>
              <a:spLocks/>
            </p:cNvSpPr>
            <p:nvPr/>
          </p:nvSpPr>
          <p:spPr bwMode="auto">
            <a:xfrm>
              <a:off x="973" y="2720"/>
              <a:ext cx="57" cy="25"/>
            </a:xfrm>
            <a:custGeom>
              <a:avLst/>
              <a:gdLst>
                <a:gd name="T0" fmla="*/ 0 w 1153"/>
                <a:gd name="T1" fmla="*/ 25 h 507"/>
                <a:gd name="T2" fmla="*/ 41 w 1153"/>
                <a:gd name="T3" fmla="*/ 25 h 507"/>
                <a:gd name="T4" fmla="*/ 57 w 1153"/>
                <a:gd name="T5" fmla="*/ 15 h 507"/>
                <a:gd name="T6" fmla="*/ 42 w 1153"/>
                <a:gd name="T7" fmla="*/ 0 h 507"/>
                <a:gd name="T8" fmla="*/ 0 w 1153"/>
                <a:gd name="T9" fmla="*/ 25 h 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 h="507">
                  <a:moveTo>
                    <a:pt x="0" y="507"/>
                  </a:moveTo>
                  <a:lnTo>
                    <a:pt x="827" y="507"/>
                  </a:lnTo>
                  <a:lnTo>
                    <a:pt x="1153" y="313"/>
                  </a:lnTo>
                  <a:lnTo>
                    <a:pt x="850" y="0"/>
                  </a:lnTo>
                  <a:lnTo>
                    <a:pt x="0" y="507"/>
                  </a:lnTo>
                  <a:close/>
                </a:path>
              </a:pathLst>
            </a:custGeom>
            <a:solidFill>
              <a:srgbClr val="0683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42" name="Freeform 18"/>
            <p:cNvSpPr>
              <a:spLocks/>
            </p:cNvSpPr>
            <p:nvPr/>
          </p:nvSpPr>
          <p:spPr bwMode="auto">
            <a:xfrm>
              <a:off x="931" y="2704"/>
              <a:ext cx="84" cy="41"/>
            </a:xfrm>
            <a:custGeom>
              <a:avLst/>
              <a:gdLst>
                <a:gd name="T0" fmla="*/ 69 w 1679"/>
                <a:gd name="T1" fmla="*/ 0 h 820"/>
                <a:gd name="T2" fmla="*/ 0 w 1679"/>
                <a:gd name="T3" fmla="*/ 41 h 820"/>
                <a:gd name="T4" fmla="*/ 41 w 1679"/>
                <a:gd name="T5" fmla="*/ 41 h 820"/>
                <a:gd name="T6" fmla="*/ 84 w 1679"/>
                <a:gd name="T7" fmla="*/ 16 h 820"/>
                <a:gd name="T8" fmla="*/ 69 w 1679"/>
                <a:gd name="T9" fmla="*/ 0 h 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 h="820">
                  <a:moveTo>
                    <a:pt x="1376" y="0"/>
                  </a:moveTo>
                  <a:lnTo>
                    <a:pt x="0" y="820"/>
                  </a:lnTo>
                  <a:lnTo>
                    <a:pt x="829" y="820"/>
                  </a:lnTo>
                  <a:lnTo>
                    <a:pt x="1679" y="313"/>
                  </a:lnTo>
                  <a:lnTo>
                    <a:pt x="1376" y="0"/>
                  </a:lnTo>
                  <a:close/>
                </a:path>
              </a:pathLst>
            </a:custGeom>
            <a:solidFill>
              <a:srgbClr val="0C8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43" name="Freeform 19"/>
            <p:cNvSpPr>
              <a:spLocks/>
            </p:cNvSpPr>
            <p:nvPr/>
          </p:nvSpPr>
          <p:spPr bwMode="auto">
            <a:xfrm>
              <a:off x="780" y="2436"/>
              <a:ext cx="214" cy="152"/>
            </a:xfrm>
            <a:custGeom>
              <a:avLst/>
              <a:gdLst>
                <a:gd name="T0" fmla="*/ 214 w 4275"/>
                <a:gd name="T1" fmla="*/ 0 h 3039"/>
                <a:gd name="T2" fmla="*/ 0 w 4275"/>
                <a:gd name="T3" fmla="*/ 127 h 3039"/>
                <a:gd name="T4" fmla="*/ 0 w 4275"/>
                <a:gd name="T5" fmla="*/ 152 h 3039"/>
                <a:gd name="T6" fmla="*/ 214 w 4275"/>
                <a:gd name="T7" fmla="*/ 25 h 3039"/>
                <a:gd name="T8" fmla="*/ 214 w 4275"/>
                <a:gd name="T9" fmla="*/ 0 h 30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5" h="3039">
                  <a:moveTo>
                    <a:pt x="4269" y="0"/>
                  </a:moveTo>
                  <a:lnTo>
                    <a:pt x="0" y="2545"/>
                  </a:lnTo>
                  <a:lnTo>
                    <a:pt x="0" y="3039"/>
                  </a:lnTo>
                  <a:lnTo>
                    <a:pt x="4275" y="490"/>
                  </a:lnTo>
                  <a:lnTo>
                    <a:pt x="4269" y="0"/>
                  </a:lnTo>
                  <a:close/>
                </a:path>
              </a:pathLst>
            </a:custGeom>
            <a:solidFill>
              <a:srgbClr val="52B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44" name="Freeform 20"/>
            <p:cNvSpPr>
              <a:spLocks/>
            </p:cNvSpPr>
            <p:nvPr/>
          </p:nvSpPr>
          <p:spPr bwMode="auto">
            <a:xfrm>
              <a:off x="766" y="2691"/>
              <a:ext cx="91" cy="54"/>
            </a:xfrm>
            <a:custGeom>
              <a:avLst/>
              <a:gdLst>
                <a:gd name="T0" fmla="*/ 0 w 1830"/>
                <a:gd name="T1" fmla="*/ 54 h 1090"/>
                <a:gd name="T2" fmla="*/ 41 w 1830"/>
                <a:gd name="T3" fmla="*/ 54 h 1090"/>
                <a:gd name="T4" fmla="*/ 87 w 1830"/>
                <a:gd name="T5" fmla="*/ 27 h 1090"/>
                <a:gd name="T6" fmla="*/ 91 w 1830"/>
                <a:gd name="T7" fmla="*/ 0 h 1090"/>
                <a:gd name="T8" fmla="*/ 0 w 1830"/>
                <a:gd name="T9" fmla="*/ 54 h 10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0" h="1090">
                  <a:moveTo>
                    <a:pt x="0" y="1090"/>
                  </a:moveTo>
                  <a:lnTo>
                    <a:pt x="828" y="1090"/>
                  </a:lnTo>
                  <a:lnTo>
                    <a:pt x="1741" y="545"/>
                  </a:lnTo>
                  <a:lnTo>
                    <a:pt x="1830" y="0"/>
                  </a:lnTo>
                  <a:lnTo>
                    <a:pt x="0" y="1090"/>
                  </a:lnTo>
                  <a:close/>
                </a:path>
              </a:pathLst>
            </a:custGeom>
            <a:solidFill>
              <a:srgbClr val="269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45" name="Freeform 21"/>
            <p:cNvSpPr>
              <a:spLocks/>
            </p:cNvSpPr>
            <p:nvPr/>
          </p:nvSpPr>
          <p:spPr bwMode="auto">
            <a:xfrm>
              <a:off x="907" y="2608"/>
              <a:ext cx="88" cy="75"/>
            </a:xfrm>
            <a:custGeom>
              <a:avLst/>
              <a:gdLst>
                <a:gd name="T0" fmla="*/ 88 w 1761"/>
                <a:gd name="T1" fmla="*/ 0 h 1490"/>
                <a:gd name="T2" fmla="*/ 0 w 1761"/>
                <a:gd name="T3" fmla="*/ 53 h 1490"/>
                <a:gd name="T4" fmla="*/ 4 w 1761"/>
                <a:gd name="T5" fmla="*/ 75 h 1490"/>
                <a:gd name="T6" fmla="*/ 88 w 1761"/>
                <a:gd name="T7" fmla="*/ 25 h 1490"/>
                <a:gd name="T8" fmla="*/ 88 w 1761"/>
                <a:gd name="T9" fmla="*/ 0 h 1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1" h="1490">
                  <a:moveTo>
                    <a:pt x="1761" y="0"/>
                  </a:moveTo>
                  <a:lnTo>
                    <a:pt x="0" y="1050"/>
                  </a:lnTo>
                  <a:lnTo>
                    <a:pt x="90" y="1490"/>
                  </a:lnTo>
                  <a:lnTo>
                    <a:pt x="1761" y="493"/>
                  </a:lnTo>
                  <a:lnTo>
                    <a:pt x="1761" y="0"/>
                  </a:lnTo>
                  <a:close/>
                </a:path>
              </a:pathLst>
            </a:custGeom>
            <a:solidFill>
              <a:srgbClr val="269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46" name="Freeform 22"/>
            <p:cNvSpPr>
              <a:spLocks/>
            </p:cNvSpPr>
            <p:nvPr/>
          </p:nvSpPr>
          <p:spPr bwMode="auto">
            <a:xfrm>
              <a:off x="911" y="2633"/>
              <a:ext cx="84" cy="72"/>
            </a:xfrm>
            <a:custGeom>
              <a:avLst/>
              <a:gdLst>
                <a:gd name="T0" fmla="*/ 84 w 1671"/>
                <a:gd name="T1" fmla="*/ 0 h 1437"/>
                <a:gd name="T2" fmla="*/ 0 w 1671"/>
                <a:gd name="T3" fmla="*/ 50 h 1437"/>
                <a:gd name="T4" fmla="*/ 4 w 1671"/>
                <a:gd name="T5" fmla="*/ 72 h 1437"/>
                <a:gd name="T6" fmla="*/ 84 w 1671"/>
                <a:gd name="T7" fmla="*/ 25 h 1437"/>
                <a:gd name="T8" fmla="*/ 84 w 1671"/>
                <a:gd name="T9" fmla="*/ 0 h 1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1" h="1437">
                  <a:moveTo>
                    <a:pt x="1671" y="0"/>
                  </a:moveTo>
                  <a:lnTo>
                    <a:pt x="0" y="997"/>
                  </a:lnTo>
                  <a:lnTo>
                    <a:pt x="89" y="1437"/>
                  </a:lnTo>
                  <a:lnTo>
                    <a:pt x="1671" y="494"/>
                  </a:lnTo>
                  <a:lnTo>
                    <a:pt x="1671" y="0"/>
                  </a:lnTo>
                  <a:close/>
                </a:path>
              </a:pathLst>
            </a:custGeom>
            <a:solidFill>
              <a:srgbClr val="1F9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47" name="Freeform 23"/>
            <p:cNvSpPr>
              <a:spLocks/>
            </p:cNvSpPr>
            <p:nvPr/>
          </p:nvSpPr>
          <p:spPr bwMode="auto">
            <a:xfrm>
              <a:off x="807" y="2718"/>
              <a:ext cx="46" cy="27"/>
            </a:xfrm>
            <a:custGeom>
              <a:avLst/>
              <a:gdLst>
                <a:gd name="T0" fmla="*/ 42 w 913"/>
                <a:gd name="T1" fmla="*/ 27 h 545"/>
                <a:gd name="T2" fmla="*/ 46 w 913"/>
                <a:gd name="T3" fmla="*/ 0 h 545"/>
                <a:gd name="T4" fmla="*/ 0 w 913"/>
                <a:gd name="T5" fmla="*/ 27 h 545"/>
                <a:gd name="T6" fmla="*/ 42 w 913"/>
                <a:gd name="T7" fmla="*/ 27 h 5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545">
                  <a:moveTo>
                    <a:pt x="826" y="545"/>
                  </a:moveTo>
                  <a:lnTo>
                    <a:pt x="913" y="0"/>
                  </a:lnTo>
                  <a:lnTo>
                    <a:pt x="0" y="545"/>
                  </a:lnTo>
                  <a:lnTo>
                    <a:pt x="826" y="545"/>
                  </a:lnTo>
                  <a:close/>
                </a:path>
              </a:pathLst>
            </a:custGeom>
            <a:solidFill>
              <a:srgbClr val="1F9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48" name="Freeform 24"/>
            <p:cNvSpPr>
              <a:spLocks/>
            </p:cNvSpPr>
            <p:nvPr/>
          </p:nvSpPr>
          <p:spPr bwMode="auto">
            <a:xfrm>
              <a:off x="920" y="2682"/>
              <a:ext cx="80" cy="63"/>
            </a:xfrm>
            <a:custGeom>
              <a:avLst/>
              <a:gdLst>
                <a:gd name="T0" fmla="*/ 75 w 1598"/>
                <a:gd name="T1" fmla="*/ 16 h 1251"/>
                <a:gd name="T2" fmla="*/ 75 w 1598"/>
                <a:gd name="T3" fmla="*/ 0 h 1251"/>
                <a:gd name="T4" fmla="*/ 0 w 1598"/>
                <a:gd name="T5" fmla="*/ 45 h 1251"/>
                <a:gd name="T6" fmla="*/ 4 w 1598"/>
                <a:gd name="T7" fmla="*/ 63 h 1251"/>
                <a:gd name="T8" fmla="*/ 11 w 1598"/>
                <a:gd name="T9" fmla="*/ 63 h 1251"/>
                <a:gd name="T10" fmla="*/ 80 w 1598"/>
                <a:gd name="T11" fmla="*/ 22 h 1251"/>
                <a:gd name="T12" fmla="*/ 75 w 1598"/>
                <a:gd name="T13" fmla="*/ 16 h 1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8" h="1251">
                  <a:moveTo>
                    <a:pt x="1493" y="323"/>
                  </a:moveTo>
                  <a:lnTo>
                    <a:pt x="1493" y="0"/>
                  </a:lnTo>
                  <a:lnTo>
                    <a:pt x="0" y="891"/>
                  </a:lnTo>
                  <a:lnTo>
                    <a:pt x="73" y="1251"/>
                  </a:lnTo>
                  <a:lnTo>
                    <a:pt x="222" y="1251"/>
                  </a:lnTo>
                  <a:lnTo>
                    <a:pt x="1598" y="431"/>
                  </a:lnTo>
                  <a:lnTo>
                    <a:pt x="1493" y="323"/>
                  </a:lnTo>
                  <a:close/>
                </a:path>
              </a:pathLst>
            </a:custGeom>
            <a:solidFill>
              <a:srgbClr val="138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49" name="Freeform 25"/>
            <p:cNvSpPr>
              <a:spLocks/>
            </p:cNvSpPr>
            <p:nvPr/>
          </p:nvSpPr>
          <p:spPr bwMode="auto">
            <a:xfrm>
              <a:off x="916" y="2658"/>
              <a:ext cx="79" cy="69"/>
            </a:xfrm>
            <a:custGeom>
              <a:avLst/>
              <a:gdLst>
                <a:gd name="T0" fmla="*/ 79 w 1582"/>
                <a:gd name="T1" fmla="*/ 0 h 1384"/>
                <a:gd name="T2" fmla="*/ 0 w 1582"/>
                <a:gd name="T3" fmla="*/ 47 h 1384"/>
                <a:gd name="T4" fmla="*/ 4 w 1582"/>
                <a:gd name="T5" fmla="*/ 69 h 1384"/>
                <a:gd name="T6" fmla="*/ 79 w 1582"/>
                <a:gd name="T7" fmla="*/ 25 h 1384"/>
                <a:gd name="T8" fmla="*/ 79 w 1582"/>
                <a:gd name="T9" fmla="*/ 0 h 1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 h="1384">
                  <a:moveTo>
                    <a:pt x="1582" y="0"/>
                  </a:moveTo>
                  <a:lnTo>
                    <a:pt x="0" y="943"/>
                  </a:lnTo>
                  <a:lnTo>
                    <a:pt x="89" y="1384"/>
                  </a:lnTo>
                  <a:lnTo>
                    <a:pt x="1582" y="493"/>
                  </a:lnTo>
                  <a:lnTo>
                    <a:pt x="1582" y="0"/>
                  </a:lnTo>
                  <a:close/>
                </a:path>
              </a:pathLst>
            </a:custGeom>
            <a:solidFill>
              <a:srgbClr val="198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50" name="Freeform 26"/>
            <p:cNvSpPr>
              <a:spLocks/>
            </p:cNvSpPr>
            <p:nvPr/>
          </p:nvSpPr>
          <p:spPr bwMode="auto">
            <a:xfrm>
              <a:off x="780" y="2308"/>
              <a:ext cx="274" cy="182"/>
            </a:xfrm>
            <a:custGeom>
              <a:avLst/>
              <a:gdLst>
                <a:gd name="T0" fmla="*/ 264 w 5471"/>
                <a:gd name="T1" fmla="*/ 0 h 3636"/>
                <a:gd name="T2" fmla="*/ 0 w 5471"/>
                <a:gd name="T3" fmla="*/ 157 h 3636"/>
                <a:gd name="T4" fmla="*/ 0 w 5471"/>
                <a:gd name="T5" fmla="*/ 182 h 3636"/>
                <a:gd name="T6" fmla="*/ 274 w 5471"/>
                <a:gd name="T7" fmla="*/ 19 h 3636"/>
                <a:gd name="T8" fmla="*/ 264 w 5471"/>
                <a:gd name="T9" fmla="*/ 0 h 3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71" h="3636">
                  <a:moveTo>
                    <a:pt x="5273" y="0"/>
                  </a:moveTo>
                  <a:lnTo>
                    <a:pt x="0" y="3143"/>
                  </a:lnTo>
                  <a:lnTo>
                    <a:pt x="0" y="3636"/>
                  </a:lnTo>
                  <a:lnTo>
                    <a:pt x="5471" y="375"/>
                  </a:lnTo>
                  <a:lnTo>
                    <a:pt x="5273" y="0"/>
                  </a:lnTo>
                  <a:close/>
                </a:path>
              </a:pathLst>
            </a:custGeom>
            <a:solidFill>
              <a:srgbClr val="6CC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51" name="Freeform 27"/>
            <p:cNvSpPr>
              <a:spLocks/>
            </p:cNvSpPr>
            <p:nvPr/>
          </p:nvSpPr>
          <p:spPr bwMode="auto">
            <a:xfrm>
              <a:off x="908" y="2181"/>
              <a:ext cx="76" cy="60"/>
            </a:xfrm>
            <a:custGeom>
              <a:avLst/>
              <a:gdLst>
                <a:gd name="T0" fmla="*/ 76 w 1519"/>
                <a:gd name="T1" fmla="*/ 15 h 1201"/>
                <a:gd name="T2" fmla="*/ 75 w 1519"/>
                <a:gd name="T3" fmla="*/ 14 h 1201"/>
                <a:gd name="T4" fmla="*/ 74 w 1519"/>
                <a:gd name="T5" fmla="*/ 12 h 1201"/>
                <a:gd name="T6" fmla="*/ 73 w 1519"/>
                <a:gd name="T7" fmla="*/ 11 h 1201"/>
                <a:gd name="T8" fmla="*/ 72 w 1519"/>
                <a:gd name="T9" fmla="*/ 10 h 1201"/>
                <a:gd name="T10" fmla="*/ 71 w 1519"/>
                <a:gd name="T11" fmla="*/ 9 h 1201"/>
                <a:gd name="T12" fmla="*/ 70 w 1519"/>
                <a:gd name="T13" fmla="*/ 8 h 1201"/>
                <a:gd name="T14" fmla="*/ 69 w 1519"/>
                <a:gd name="T15" fmla="*/ 7 h 1201"/>
                <a:gd name="T16" fmla="*/ 68 w 1519"/>
                <a:gd name="T17" fmla="*/ 6 h 1201"/>
                <a:gd name="T18" fmla="*/ 67 w 1519"/>
                <a:gd name="T19" fmla="*/ 5 h 1201"/>
                <a:gd name="T20" fmla="*/ 66 w 1519"/>
                <a:gd name="T21" fmla="*/ 4 h 1201"/>
                <a:gd name="T22" fmla="*/ 65 w 1519"/>
                <a:gd name="T23" fmla="*/ 4 h 1201"/>
                <a:gd name="T24" fmla="*/ 64 w 1519"/>
                <a:gd name="T25" fmla="*/ 3 h 1201"/>
                <a:gd name="T26" fmla="*/ 63 w 1519"/>
                <a:gd name="T27" fmla="*/ 2 h 1201"/>
                <a:gd name="T28" fmla="*/ 62 w 1519"/>
                <a:gd name="T29" fmla="*/ 1 h 1201"/>
                <a:gd name="T30" fmla="*/ 61 w 1519"/>
                <a:gd name="T31" fmla="*/ 1 h 1201"/>
                <a:gd name="T32" fmla="*/ 59 w 1519"/>
                <a:gd name="T33" fmla="*/ 0 h 1201"/>
                <a:gd name="T34" fmla="*/ 17 w 1519"/>
                <a:gd name="T35" fmla="*/ 25 h 1201"/>
                <a:gd name="T36" fmla="*/ 0 w 1519"/>
                <a:gd name="T37" fmla="*/ 60 h 1201"/>
                <a:gd name="T38" fmla="*/ 76 w 1519"/>
                <a:gd name="T39" fmla="*/ 15 h 1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19" h="1201">
                  <a:moveTo>
                    <a:pt x="1519" y="296"/>
                  </a:moveTo>
                  <a:lnTo>
                    <a:pt x="1501" y="272"/>
                  </a:lnTo>
                  <a:lnTo>
                    <a:pt x="1482" y="249"/>
                  </a:lnTo>
                  <a:lnTo>
                    <a:pt x="1463" y="226"/>
                  </a:lnTo>
                  <a:lnTo>
                    <a:pt x="1444" y="204"/>
                  </a:lnTo>
                  <a:lnTo>
                    <a:pt x="1425" y="183"/>
                  </a:lnTo>
                  <a:lnTo>
                    <a:pt x="1405" y="163"/>
                  </a:lnTo>
                  <a:lnTo>
                    <a:pt x="1385" y="143"/>
                  </a:lnTo>
                  <a:lnTo>
                    <a:pt x="1366" y="124"/>
                  </a:lnTo>
                  <a:lnTo>
                    <a:pt x="1345" y="106"/>
                  </a:lnTo>
                  <a:lnTo>
                    <a:pt x="1324" y="89"/>
                  </a:lnTo>
                  <a:lnTo>
                    <a:pt x="1302" y="72"/>
                  </a:lnTo>
                  <a:lnTo>
                    <a:pt x="1279" y="57"/>
                  </a:lnTo>
                  <a:lnTo>
                    <a:pt x="1257" y="41"/>
                  </a:lnTo>
                  <a:lnTo>
                    <a:pt x="1234" y="26"/>
                  </a:lnTo>
                  <a:lnTo>
                    <a:pt x="1211" y="13"/>
                  </a:lnTo>
                  <a:lnTo>
                    <a:pt x="1188" y="0"/>
                  </a:lnTo>
                  <a:lnTo>
                    <a:pt x="339" y="506"/>
                  </a:lnTo>
                  <a:lnTo>
                    <a:pt x="0" y="1201"/>
                  </a:lnTo>
                  <a:lnTo>
                    <a:pt x="1519" y="296"/>
                  </a:lnTo>
                  <a:close/>
                </a:path>
              </a:pathLst>
            </a:custGeom>
            <a:solidFill>
              <a:srgbClr val="99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52" name="Freeform 28"/>
            <p:cNvSpPr>
              <a:spLocks/>
            </p:cNvSpPr>
            <p:nvPr/>
          </p:nvSpPr>
          <p:spPr bwMode="auto">
            <a:xfrm>
              <a:off x="719" y="2244"/>
              <a:ext cx="152" cy="109"/>
            </a:xfrm>
            <a:custGeom>
              <a:avLst/>
              <a:gdLst>
                <a:gd name="T0" fmla="*/ 143 w 3025"/>
                <a:gd name="T1" fmla="*/ 0 h 2191"/>
                <a:gd name="T2" fmla="*/ 6 w 3025"/>
                <a:gd name="T3" fmla="*/ 81 h 2191"/>
                <a:gd name="T4" fmla="*/ 4 w 3025"/>
                <a:gd name="T5" fmla="*/ 85 h 2191"/>
                <a:gd name="T6" fmla="*/ 4 w 3025"/>
                <a:gd name="T7" fmla="*/ 85 h 2191"/>
                <a:gd name="T8" fmla="*/ 4 w 3025"/>
                <a:gd name="T9" fmla="*/ 87 h 2191"/>
                <a:gd name="T10" fmla="*/ 3 w 3025"/>
                <a:gd name="T11" fmla="*/ 89 h 2191"/>
                <a:gd name="T12" fmla="*/ 2 w 3025"/>
                <a:gd name="T13" fmla="*/ 92 h 2191"/>
                <a:gd name="T14" fmla="*/ 2 w 3025"/>
                <a:gd name="T15" fmla="*/ 93 h 2191"/>
                <a:gd name="T16" fmla="*/ 2 w 3025"/>
                <a:gd name="T17" fmla="*/ 95 h 2191"/>
                <a:gd name="T18" fmla="*/ 1 w 3025"/>
                <a:gd name="T19" fmla="*/ 97 h 2191"/>
                <a:gd name="T20" fmla="*/ 1 w 3025"/>
                <a:gd name="T21" fmla="*/ 99 h 2191"/>
                <a:gd name="T22" fmla="*/ 1 w 3025"/>
                <a:gd name="T23" fmla="*/ 102 h 2191"/>
                <a:gd name="T24" fmla="*/ 0 w 3025"/>
                <a:gd name="T25" fmla="*/ 104 h 2191"/>
                <a:gd name="T26" fmla="*/ 0 w 3025"/>
                <a:gd name="T27" fmla="*/ 107 h 2191"/>
                <a:gd name="T28" fmla="*/ 0 w 3025"/>
                <a:gd name="T29" fmla="*/ 109 h 2191"/>
                <a:gd name="T30" fmla="*/ 152 w 3025"/>
                <a:gd name="T31" fmla="*/ 19 h 2191"/>
                <a:gd name="T32" fmla="*/ 143 w 3025"/>
                <a:gd name="T33" fmla="*/ 0 h 2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25" h="2191">
                  <a:moveTo>
                    <a:pt x="2849" y="0"/>
                  </a:moveTo>
                  <a:lnTo>
                    <a:pt x="119" y="1627"/>
                  </a:lnTo>
                  <a:lnTo>
                    <a:pt x="87" y="1700"/>
                  </a:lnTo>
                  <a:lnTo>
                    <a:pt x="84" y="1710"/>
                  </a:lnTo>
                  <a:lnTo>
                    <a:pt x="75" y="1739"/>
                  </a:lnTo>
                  <a:lnTo>
                    <a:pt x="61" y="1784"/>
                  </a:lnTo>
                  <a:lnTo>
                    <a:pt x="45" y="1844"/>
                  </a:lnTo>
                  <a:lnTo>
                    <a:pt x="38" y="1878"/>
                  </a:lnTo>
                  <a:lnTo>
                    <a:pt x="31" y="1916"/>
                  </a:lnTo>
                  <a:lnTo>
                    <a:pt x="23" y="1956"/>
                  </a:lnTo>
                  <a:lnTo>
                    <a:pt x="16" y="1999"/>
                  </a:lnTo>
                  <a:lnTo>
                    <a:pt x="11" y="2044"/>
                  </a:lnTo>
                  <a:lnTo>
                    <a:pt x="6" y="2091"/>
                  </a:lnTo>
                  <a:lnTo>
                    <a:pt x="2" y="2141"/>
                  </a:lnTo>
                  <a:lnTo>
                    <a:pt x="0" y="2191"/>
                  </a:lnTo>
                  <a:lnTo>
                    <a:pt x="3025" y="387"/>
                  </a:lnTo>
                  <a:lnTo>
                    <a:pt x="2849" y="0"/>
                  </a:lnTo>
                  <a:close/>
                </a:path>
              </a:pathLst>
            </a:custGeom>
            <a:solidFill>
              <a:srgbClr val="99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53" name="Freeform 29"/>
            <p:cNvSpPr>
              <a:spLocks/>
            </p:cNvSpPr>
            <p:nvPr/>
          </p:nvSpPr>
          <p:spPr bwMode="auto">
            <a:xfrm>
              <a:off x="719" y="2263"/>
              <a:ext cx="160" cy="113"/>
            </a:xfrm>
            <a:custGeom>
              <a:avLst/>
              <a:gdLst>
                <a:gd name="T0" fmla="*/ 151 w 3202"/>
                <a:gd name="T1" fmla="*/ 0 h 2251"/>
                <a:gd name="T2" fmla="*/ 0 w 3202"/>
                <a:gd name="T3" fmla="*/ 91 h 2251"/>
                <a:gd name="T4" fmla="*/ 0 w 3202"/>
                <a:gd name="T5" fmla="*/ 92 h 2251"/>
                <a:gd name="T6" fmla="*/ 0 w 3202"/>
                <a:gd name="T7" fmla="*/ 93 h 2251"/>
                <a:gd name="T8" fmla="*/ 0 w 3202"/>
                <a:gd name="T9" fmla="*/ 95 h 2251"/>
                <a:gd name="T10" fmla="*/ 0 w 3202"/>
                <a:gd name="T11" fmla="*/ 96 h 2251"/>
                <a:gd name="T12" fmla="*/ 0 w 3202"/>
                <a:gd name="T13" fmla="*/ 97 h 2251"/>
                <a:gd name="T14" fmla="*/ 0 w 3202"/>
                <a:gd name="T15" fmla="*/ 99 h 2251"/>
                <a:gd name="T16" fmla="*/ 1 w 3202"/>
                <a:gd name="T17" fmla="*/ 100 h 2251"/>
                <a:gd name="T18" fmla="*/ 1 w 3202"/>
                <a:gd name="T19" fmla="*/ 102 h 2251"/>
                <a:gd name="T20" fmla="*/ 1 w 3202"/>
                <a:gd name="T21" fmla="*/ 103 h 2251"/>
                <a:gd name="T22" fmla="*/ 1 w 3202"/>
                <a:gd name="T23" fmla="*/ 104 h 2251"/>
                <a:gd name="T24" fmla="*/ 2 w 3202"/>
                <a:gd name="T25" fmla="*/ 106 h 2251"/>
                <a:gd name="T26" fmla="*/ 2 w 3202"/>
                <a:gd name="T27" fmla="*/ 107 h 2251"/>
                <a:gd name="T28" fmla="*/ 2 w 3202"/>
                <a:gd name="T29" fmla="*/ 109 h 2251"/>
                <a:gd name="T30" fmla="*/ 3 w 3202"/>
                <a:gd name="T31" fmla="*/ 110 h 2251"/>
                <a:gd name="T32" fmla="*/ 3 w 3202"/>
                <a:gd name="T33" fmla="*/ 112 h 2251"/>
                <a:gd name="T34" fmla="*/ 4 w 3202"/>
                <a:gd name="T35" fmla="*/ 113 h 2251"/>
                <a:gd name="T36" fmla="*/ 160 w 3202"/>
                <a:gd name="T37" fmla="*/ 20 h 2251"/>
                <a:gd name="T38" fmla="*/ 151 w 3202"/>
                <a:gd name="T39" fmla="*/ 0 h 22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202" h="2251">
                  <a:moveTo>
                    <a:pt x="3025" y="0"/>
                  </a:moveTo>
                  <a:lnTo>
                    <a:pt x="0" y="1804"/>
                  </a:lnTo>
                  <a:lnTo>
                    <a:pt x="0" y="1830"/>
                  </a:lnTo>
                  <a:lnTo>
                    <a:pt x="0" y="1858"/>
                  </a:lnTo>
                  <a:lnTo>
                    <a:pt x="1" y="1885"/>
                  </a:lnTo>
                  <a:lnTo>
                    <a:pt x="2" y="1912"/>
                  </a:lnTo>
                  <a:lnTo>
                    <a:pt x="4" y="1941"/>
                  </a:lnTo>
                  <a:lnTo>
                    <a:pt x="8" y="1968"/>
                  </a:lnTo>
                  <a:lnTo>
                    <a:pt x="11" y="1996"/>
                  </a:lnTo>
                  <a:lnTo>
                    <a:pt x="15" y="2025"/>
                  </a:lnTo>
                  <a:lnTo>
                    <a:pt x="20" y="2053"/>
                  </a:lnTo>
                  <a:lnTo>
                    <a:pt x="25" y="2081"/>
                  </a:lnTo>
                  <a:lnTo>
                    <a:pt x="32" y="2110"/>
                  </a:lnTo>
                  <a:lnTo>
                    <a:pt x="39" y="2138"/>
                  </a:lnTo>
                  <a:lnTo>
                    <a:pt x="48" y="2166"/>
                  </a:lnTo>
                  <a:lnTo>
                    <a:pt x="57" y="2195"/>
                  </a:lnTo>
                  <a:lnTo>
                    <a:pt x="66" y="2223"/>
                  </a:lnTo>
                  <a:lnTo>
                    <a:pt x="78" y="2251"/>
                  </a:lnTo>
                  <a:lnTo>
                    <a:pt x="3202" y="389"/>
                  </a:lnTo>
                  <a:lnTo>
                    <a:pt x="3025" y="0"/>
                  </a:lnTo>
                  <a:close/>
                </a:path>
              </a:pathLst>
            </a:custGeom>
            <a:solidFill>
              <a:srgbClr val="92E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54" name="Freeform 30"/>
            <p:cNvSpPr>
              <a:spLocks/>
            </p:cNvSpPr>
            <p:nvPr/>
          </p:nvSpPr>
          <p:spPr bwMode="auto">
            <a:xfrm>
              <a:off x="891" y="2196"/>
              <a:ext cx="103" cy="80"/>
            </a:xfrm>
            <a:custGeom>
              <a:avLst/>
              <a:gdLst>
                <a:gd name="T0" fmla="*/ 0 w 2072"/>
                <a:gd name="T1" fmla="*/ 80 h 1600"/>
                <a:gd name="T2" fmla="*/ 103 w 2072"/>
                <a:gd name="T3" fmla="*/ 18 h 1600"/>
                <a:gd name="T4" fmla="*/ 98 w 2072"/>
                <a:gd name="T5" fmla="*/ 8 h 1600"/>
                <a:gd name="T6" fmla="*/ 97 w 2072"/>
                <a:gd name="T7" fmla="*/ 7 h 1600"/>
                <a:gd name="T8" fmla="*/ 96 w 2072"/>
                <a:gd name="T9" fmla="*/ 6 h 1600"/>
                <a:gd name="T10" fmla="*/ 96 w 2072"/>
                <a:gd name="T11" fmla="*/ 5 h 1600"/>
                <a:gd name="T12" fmla="*/ 95 w 2072"/>
                <a:gd name="T13" fmla="*/ 4 h 1600"/>
                <a:gd name="T14" fmla="*/ 94 w 2072"/>
                <a:gd name="T15" fmla="*/ 3 h 1600"/>
                <a:gd name="T16" fmla="*/ 94 w 2072"/>
                <a:gd name="T17" fmla="*/ 2 h 1600"/>
                <a:gd name="T18" fmla="*/ 93 w 2072"/>
                <a:gd name="T19" fmla="*/ 1 h 1600"/>
                <a:gd name="T20" fmla="*/ 92 w 2072"/>
                <a:gd name="T21" fmla="*/ 0 h 1600"/>
                <a:gd name="T22" fmla="*/ 17 w 2072"/>
                <a:gd name="T23" fmla="*/ 45 h 1600"/>
                <a:gd name="T24" fmla="*/ 0 w 2072"/>
                <a:gd name="T25" fmla="*/ 80 h 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72" h="1600">
                  <a:moveTo>
                    <a:pt x="0" y="1600"/>
                  </a:moveTo>
                  <a:lnTo>
                    <a:pt x="2072" y="365"/>
                  </a:lnTo>
                  <a:lnTo>
                    <a:pt x="1966" y="166"/>
                  </a:lnTo>
                  <a:lnTo>
                    <a:pt x="1953" y="144"/>
                  </a:lnTo>
                  <a:lnTo>
                    <a:pt x="1940" y="122"/>
                  </a:lnTo>
                  <a:lnTo>
                    <a:pt x="1926" y="101"/>
                  </a:lnTo>
                  <a:lnTo>
                    <a:pt x="1912" y="80"/>
                  </a:lnTo>
                  <a:lnTo>
                    <a:pt x="1899" y="59"/>
                  </a:lnTo>
                  <a:lnTo>
                    <a:pt x="1885" y="39"/>
                  </a:lnTo>
                  <a:lnTo>
                    <a:pt x="1870" y="19"/>
                  </a:lnTo>
                  <a:lnTo>
                    <a:pt x="1857" y="0"/>
                  </a:lnTo>
                  <a:lnTo>
                    <a:pt x="338" y="905"/>
                  </a:lnTo>
                  <a:lnTo>
                    <a:pt x="0" y="1600"/>
                  </a:lnTo>
                  <a:close/>
                </a:path>
              </a:pathLst>
            </a:custGeom>
            <a:solidFill>
              <a:srgbClr val="92E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55" name="Freeform 31"/>
            <p:cNvSpPr>
              <a:spLocks/>
            </p:cNvSpPr>
            <p:nvPr/>
          </p:nvSpPr>
          <p:spPr bwMode="auto">
            <a:xfrm>
              <a:off x="725" y="2225"/>
              <a:ext cx="137" cy="100"/>
            </a:xfrm>
            <a:custGeom>
              <a:avLst/>
              <a:gdLst>
                <a:gd name="T0" fmla="*/ 128 w 2730"/>
                <a:gd name="T1" fmla="*/ 0 h 2015"/>
                <a:gd name="T2" fmla="*/ 14 w 2730"/>
                <a:gd name="T3" fmla="*/ 67 h 2015"/>
                <a:gd name="T4" fmla="*/ 0 w 2730"/>
                <a:gd name="T5" fmla="*/ 100 h 2015"/>
                <a:gd name="T6" fmla="*/ 137 w 2730"/>
                <a:gd name="T7" fmla="*/ 19 h 2015"/>
                <a:gd name="T8" fmla="*/ 128 w 2730"/>
                <a:gd name="T9" fmla="*/ 0 h 2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0" h="2015">
                  <a:moveTo>
                    <a:pt x="2552" y="0"/>
                  </a:moveTo>
                  <a:lnTo>
                    <a:pt x="286" y="1351"/>
                  </a:lnTo>
                  <a:lnTo>
                    <a:pt x="0" y="2015"/>
                  </a:lnTo>
                  <a:lnTo>
                    <a:pt x="2730" y="388"/>
                  </a:lnTo>
                  <a:lnTo>
                    <a:pt x="2552" y="0"/>
                  </a:lnTo>
                  <a:close/>
                </a:path>
              </a:pathLst>
            </a:custGeom>
            <a:solidFill>
              <a:srgbClr val="9FE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56" name="Freeform 32"/>
            <p:cNvSpPr>
              <a:spLocks/>
            </p:cNvSpPr>
            <p:nvPr/>
          </p:nvSpPr>
          <p:spPr bwMode="auto">
            <a:xfrm>
              <a:off x="925" y="2175"/>
              <a:ext cx="42" cy="31"/>
            </a:xfrm>
            <a:custGeom>
              <a:avLst/>
              <a:gdLst>
                <a:gd name="T0" fmla="*/ 15 w 849"/>
                <a:gd name="T1" fmla="*/ 0 h 624"/>
                <a:gd name="T2" fmla="*/ 0 w 849"/>
                <a:gd name="T3" fmla="*/ 31 h 624"/>
                <a:gd name="T4" fmla="*/ 42 w 849"/>
                <a:gd name="T5" fmla="*/ 6 h 624"/>
                <a:gd name="T6" fmla="*/ 41 w 849"/>
                <a:gd name="T7" fmla="*/ 5 h 624"/>
                <a:gd name="T8" fmla="*/ 39 w 849"/>
                <a:gd name="T9" fmla="*/ 5 h 624"/>
                <a:gd name="T10" fmla="*/ 38 w 849"/>
                <a:gd name="T11" fmla="*/ 4 h 624"/>
                <a:gd name="T12" fmla="*/ 36 w 849"/>
                <a:gd name="T13" fmla="*/ 3 h 624"/>
                <a:gd name="T14" fmla="*/ 35 w 849"/>
                <a:gd name="T15" fmla="*/ 3 h 624"/>
                <a:gd name="T16" fmla="*/ 33 w 849"/>
                <a:gd name="T17" fmla="*/ 2 h 624"/>
                <a:gd name="T18" fmla="*/ 32 w 849"/>
                <a:gd name="T19" fmla="*/ 2 h 624"/>
                <a:gd name="T20" fmla="*/ 30 w 849"/>
                <a:gd name="T21" fmla="*/ 1 h 624"/>
                <a:gd name="T22" fmla="*/ 28 w 849"/>
                <a:gd name="T23" fmla="*/ 1 h 624"/>
                <a:gd name="T24" fmla="*/ 26 w 849"/>
                <a:gd name="T25" fmla="*/ 1 h 624"/>
                <a:gd name="T26" fmla="*/ 25 w 849"/>
                <a:gd name="T27" fmla="*/ 1 h 624"/>
                <a:gd name="T28" fmla="*/ 23 w 849"/>
                <a:gd name="T29" fmla="*/ 0 h 624"/>
                <a:gd name="T30" fmla="*/ 21 w 849"/>
                <a:gd name="T31" fmla="*/ 0 h 624"/>
                <a:gd name="T32" fmla="*/ 19 w 849"/>
                <a:gd name="T33" fmla="*/ 0 h 624"/>
                <a:gd name="T34" fmla="*/ 17 w 849"/>
                <a:gd name="T35" fmla="*/ 0 h 624"/>
                <a:gd name="T36" fmla="*/ 15 w 849"/>
                <a:gd name="T37" fmla="*/ 0 h 6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9" h="624">
                  <a:moveTo>
                    <a:pt x="303" y="0"/>
                  </a:moveTo>
                  <a:lnTo>
                    <a:pt x="0" y="624"/>
                  </a:lnTo>
                  <a:lnTo>
                    <a:pt x="849" y="118"/>
                  </a:lnTo>
                  <a:lnTo>
                    <a:pt x="821" y="103"/>
                  </a:lnTo>
                  <a:lnTo>
                    <a:pt x="792" y="91"/>
                  </a:lnTo>
                  <a:lnTo>
                    <a:pt x="763" y="78"/>
                  </a:lnTo>
                  <a:lnTo>
                    <a:pt x="733" y="67"/>
                  </a:lnTo>
                  <a:lnTo>
                    <a:pt x="702" y="56"/>
                  </a:lnTo>
                  <a:lnTo>
                    <a:pt x="671" y="47"/>
                  </a:lnTo>
                  <a:lnTo>
                    <a:pt x="638" y="38"/>
                  </a:lnTo>
                  <a:lnTo>
                    <a:pt x="605" y="30"/>
                  </a:lnTo>
                  <a:lnTo>
                    <a:pt x="571" y="23"/>
                  </a:lnTo>
                  <a:lnTo>
                    <a:pt x="535" y="17"/>
                  </a:lnTo>
                  <a:lnTo>
                    <a:pt x="500" y="12"/>
                  </a:lnTo>
                  <a:lnTo>
                    <a:pt x="463" y="8"/>
                  </a:lnTo>
                  <a:lnTo>
                    <a:pt x="424" y="5"/>
                  </a:lnTo>
                  <a:lnTo>
                    <a:pt x="385" y="2"/>
                  </a:lnTo>
                  <a:lnTo>
                    <a:pt x="345" y="1"/>
                  </a:lnTo>
                  <a:lnTo>
                    <a:pt x="303" y="0"/>
                  </a:lnTo>
                  <a:close/>
                </a:path>
              </a:pathLst>
            </a:custGeom>
            <a:solidFill>
              <a:srgbClr val="9FE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57" name="Freeform 33"/>
            <p:cNvSpPr>
              <a:spLocks/>
            </p:cNvSpPr>
            <p:nvPr/>
          </p:nvSpPr>
          <p:spPr bwMode="auto">
            <a:xfrm>
              <a:off x="754" y="2186"/>
              <a:ext cx="90" cy="73"/>
            </a:xfrm>
            <a:custGeom>
              <a:avLst/>
              <a:gdLst>
                <a:gd name="T0" fmla="*/ 81 w 1802"/>
                <a:gd name="T1" fmla="*/ 0 h 1463"/>
                <a:gd name="T2" fmla="*/ 14 w 1802"/>
                <a:gd name="T3" fmla="*/ 40 h 1463"/>
                <a:gd name="T4" fmla="*/ 0 w 1802"/>
                <a:gd name="T5" fmla="*/ 73 h 1463"/>
                <a:gd name="T6" fmla="*/ 90 w 1802"/>
                <a:gd name="T7" fmla="*/ 19 h 1463"/>
                <a:gd name="T8" fmla="*/ 81 w 1802"/>
                <a:gd name="T9" fmla="*/ 0 h 14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2" h="1463">
                  <a:moveTo>
                    <a:pt x="1626" y="0"/>
                  </a:moveTo>
                  <a:lnTo>
                    <a:pt x="285" y="799"/>
                  </a:lnTo>
                  <a:lnTo>
                    <a:pt x="0" y="1463"/>
                  </a:lnTo>
                  <a:lnTo>
                    <a:pt x="1802" y="389"/>
                  </a:lnTo>
                  <a:lnTo>
                    <a:pt x="1626" y="0"/>
                  </a:lnTo>
                  <a:close/>
                </a:path>
              </a:pathLst>
            </a:custGeom>
            <a:solidFill>
              <a:srgbClr val="AC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58" name="Freeform 34"/>
            <p:cNvSpPr>
              <a:spLocks/>
            </p:cNvSpPr>
            <p:nvPr/>
          </p:nvSpPr>
          <p:spPr bwMode="auto">
            <a:xfrm>
              <a:off x="740" y="2205"/>
              <a:ext cx="113" cy="87"/>
            </a:xfrm>
            <a:custGeom>
              <a:avLst/>
              <a:gdLst>
                <a:gd name="T0" fmla="*/ 104 w 2266"/>
                <a:gd name="T1" fmla="*/ 0 h 1738"/>
                <a:gd name="T2" fmla="*/ 14 w 2266"/>
                <a:gd name="T3" fmla="*/ 54 h 1738"/>
                <a:gd name="T4" fmla="*/ 0 w 2266"/>
                <a:gd name="T5" fmla="*/ 87 h 1738"/>
                <a:gd name="T6" fmla="*/ 113 w 2266"/>
                <a:gd name="T7" fmla="*/ 19 h 1738"/>
                <a:gd name="T8" fmla="*/ 104 w 2266"/>
                <a:gd name="T9" fmla="*/ 0 h 1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6" h="1738">
                  <a:moveTo>
                    <a:pt x="2089" y="0"/>
                  </a:moveTo>
                  <a:lnTo>
                    <a:pt x="287" y="1074"/>
                  </a:lnTo>
                  <a:lnTo>
                    <a:pt x="0" y="1738"/>
                  </a:lnTo>
                  <a:lnTo>
                    <a:pt x="2266" y="387"/>
                  </a:lnTo>
                  <a:lnTo>
                    <a:pt x="2089" y="0"/>
                  </a:lnTo>
                  <a:close/>
                </a:path>
              </a:pathLst>
            </a:custGeom>
            <a:solidFill>
              <a:srgbClr val="A5E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59" name="Freeform 35"/>
            <p:cNvSpPr>
              <a:spLocks/>
            </p:cNvSpPr>
            <p:nvPr/>
          </p:nvSpPr>
          <p:spPr bwMode="auto">
            <a:xfrm>
              <a:off x="768" y="2174"/>
              <a:ext cx="67" cy="52"/>
            </a:xfrm>
            <a:custGeom>
              <a:avLst/>
              <a:gdLst>
                <a:gd name="T0" fmla="*/ 62 w 1341"/>
                <a:gd name="T1" fmla="*/ 0 h 1037"/>
                <a:gd name="T2" fmla="*/ 60 w 1341"/>
                <a:gd name="T3" fmla="*/ 0 h 1037"/>
                <a:gd name="T4" fmla="*/ 58 w 1341"/>
                <a:gd name="T5" fmla="*/ 0 h 1037"/>
                <a:gd name="T6" fmla="*/ 56 w 1341"/>
                <a:gd name="T7" fmla="*/ 0 h 1037"/>
                <a:gd name="T8" fmla="*/ 55 w 1341"/>
                <a:gd name="T9" fmla="*/ 0 h 1037"/>
                <a:gd name="T10" fmla="*/ 53 w 1341"/>
                <a:gd name="T11" fmla="*/ 1 h 1037"/>
                <a:gd name="T12" fmla="*/ 51 w 1341"/>
                <a:gd name="T13" fmla="*/ 1 h 1037"/>
                <a:gd name="T14" fmla="*/ 49 w 1341"/>
                <a:gd name="T15" fmla="*/ 2 h 1037"/>
                <a:gd name="T16" fmla="*/ 47 w 1341"/>
                <a:gd name="T17" fmla="*/ 2 h 1037"/>
                <a:gd name="T18" fmla="*/ 45 w 1341"/>
                <a:gd name="T19" fmla="*/ 3 h 1037"/>
                <a:gd name="T20" fmla="*/ 43 w 1341"/>
                <a:gd name="T21" fmla="*/ 3 h 1037"/>
                <a:gd name="T22" fmla="*/ 41 w 1341"/>
                <a:gd name="T23" fmla="*/ 4 h 1037"/>
                <a:gd name="T24" fmla="*/ 39 w 1341"/>
                <a:gd name="T25" fmla="*/ 5 h 1037"/>
                <a:gd name="T26" fmla="*/ 37 w 1341"/>
                <a:gd name="T27" fmla="*/ 5 h 1037"/>
                <a:gd name="T28" fmla="*/ 35 w 1341"/>
                <a:gd name="T29" fmla="*/ 6 h 1037"/>
                <a:gd name="T30" fmla="*/ 33 w 1341"/>
                <a:gd name="T31" fmla="*/ 7 h 1037"/>
                <a:gd name="T32" fmla="*/ 31 w 1341"/>
                <a:gd name="T33" fmla="*/ 8 h 1037"/>
                <a:gd name="T34" fmla="*/ 29 w 1341"/>
                <a:gd name="T35" fmla="*/ 10 h 1037"/>
                <a:gd name="T36" fmla="*/ 27 w 1341"/>
                <a:gd name="T37" fmla="*/ 11 h 1037"/>
                <a:gd name="T38" fmla="*/ 25 w 1341"/>
                <a:gd name="T39" fmla="*/ 12 h 1037"/>
                <a:gd name="T40" fmla="*/ 24 w 1341"/>
                <a:gd name="T41" fmla="*/ 14 h 1037"/>
                <a:gd name="T42" fmla="*/ 22 w 1341"/>
                <a:gd name="T43" fmla="*/ 15 h 1037"/>
                <a:gd name="T44" fmla="*/ 20 w 1341"/>
                <a:gd name="T45" fmla="*/ 17 h 1037"/>
                <a:gd name="T46" fmla="*/ 18 w 1341"/>
                <a:gd name="T47" fmla="*/ 18 h 1037"/>
                <a:gd name="T48" fmla="*/ 17 w 1341"/>
                <a:gd name="T49" fmla="*/ 20 h 1037"/>
                <a:gd name="T50" fmla="*/ 15 w 1341"/>
                <a:gd name="T51" fmla="*/ 22 h 1037"/>
                <a:gd name="T52" fmla="*/ 14 w 1341"/>
                <a:gd name="T53" fmla="*/ 24 h 1037"/>
                <a:gd name="T54" fmla="*/ 12 w 1341"/>
                <a:gd name="T55" fmla="*/ 26 h 1037"/>
                <a:gd name="T56" fmla="*/ 11 w 1341"/>
                <a:gd name="T57" fmla="*/ 28 h 1037"/>
                <a:gd name="T58" fmla="*/ 9 w 1341"/>
                <a:gd name="T59" fmla="*/ 30 h 1037"/>
                <a:gd name="T60" fmla="*/ 8 w 1341"/>
                <a:gd name="T61" fmla="*/ 33 h 1037"/>
                <a:gd name="T62" fmla="*/ 7 w 1341"/>
                <a:gd name="T63" fmla="*/ 35 h 1037"/>
                <a:gd name="T64" fmla="*/ 6 w 1341"/>
                <a:gd name="T65" fmla="*/ 38 h 1037"/>
                <a:gd name="T66" fmla="*/ 0 w 1341"/>
                <a:gd name="T67" fmla="*/ 52 h 1037"/>
                <a:gd name="T68" fmla="*/ 67 w 1341"/>
                <a:gd name="T69" fmla="*/ 12 h 1037"/>
                <a:gd name="T70" fmla="*/ 62 w 1341"/>
                <a:gd name="T71" fmla="*/ 0 h 10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41" h="1037">
                  <a:moveTo>
                    <a:pt x="1231" y="0"/>
                  </a:moveTo>
                  <a:lnTo>
                    <a:pt x="1198" y="0"/>
                  </a:lnTo>
                  <a:lnTo>
                    <a:pt x="1163" y="2"/>
                  </a:lnTo>
                  <a:lnTo>
                    <a:pt x="1129" y="5"/>
                  </a:lnTo>
                  <a:lnTo>
                    <a:pt x="1092" y="9"/>
                  </a:lnTo>
                  <a:lnTo>
                    <a:pt x="1055" y="15"/>
                  </a:lnTo>
                  <a:lnTo>
                    <a:pt x="1017" y="22"/>
                  </a:lnTo>
                  <a:lnTo>
                    <a:pt x="979" y="30"/>
                  </a:lnTo>
                  <a:lnTo>
                    <a:pt x="940" y="40"/>
                  </a:lnTo>
                  <a:lnTo>
                    <a:pt x="900" y="50"/>
                  </a:lnTo>
                  <a:lnTo>
                    <a:pt x="861" y="63"/>
                  </a:lnTo>
                  <a:lnTo>
                    <a:pt x="821" y="77"/>
                  </a:lnTo>
                  <a:lnTo>
                    <a:pt x="781" y="92"/>
                  </a:lnTo>
                  <a:lnTo>
                    <a:pt x="741" y="109"/>
                  </a:lnTo>
                  <a:lnTo>
                    <a:pt x="701" y="127"/>
                  </a:lnTo>
                  <a:lnTo>
                    <a:pt x="662" y="147"/>
                  </a:lnTo>
                  <a:lnTo>
                    <a:pt x="623" y="169"/>
                  </a:lnTo>
                  <a:lnTo>
                    <a:pt x="584" y="192"/>
                  </a:lnTo>
                  <a:lnTo>
                    <a:pt x="545" y="216"/>
                  </a:lnTo>
                  <a:lnTo>
                    <a:pt x="508" y="243"/>
                  </a:lnTo>
                  <a:lnTo>
                    <a:pt x="472" y="271"/>
                  </a:lnTo>
                  <a:lnTo>
                    <a:pt x="435" y="300"/>
                  </a:lnTo>
                  <a:lnTo>
                    <a:pt x="400" y="332"/>
                  </a:lnTo>
                  <a:lnTo>
                    <a:pt x="366" y="365"/>
                  </a:lnTo>
                  <a:lnTo>
                    <a:pt x="333" y="400"/>
                  </a:lnTo>
                  <a:lnTo>
                    <a:pt x="302" y="437"/>
                  </a:lnTo>
                  <a:lnTo>
                    <a:pt x="271" y="476"/>
                  </a:lnTo>
                  <a:lnTo>
                    <a:pt x="243" y="517"/>
                  </a:lnTo>
                  <a:lnTo>
                    <a:pt x="216" y="559"/>
                  </a:lnTo>
                  <a:lnTo>
                    <a:pt x="190" y="603"/>
                  </a:lnTo>
                  <a:lnTo>
                    <a:pt x="167" y="649"/>
                  </a:lnTo>
                  <a:lnTo>
                    <a:pt x="145" y="697"/>
                  </a:lnTo>
                  <a:lnTo>
                    <a:pt x="125" y="748"/>
                  </a:lnTo>
                  <a:lnTo>
                    <a:pt x="0" y="1037"/>
                  </a:lnTo>
                  <a:lnTo>
                    <a:pt x="1341" y="238"/>
                  </a:lnTo>
                  <a:lnTo>
                    <a:pt x="1231" y="0"/>
                  </a:lnTo>
                  <a:close/>
                </a:path>
              </a:pathLst>
            </a:custGeom>
            <a:solidFill>
              <a:srgbClr val="B2F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60" name="Freeform 36"/>
            <p:cNvSpPr>
              <a:spLocks/>
            </p:cNvSpPr>
            <p:nvPr/>
          </p:nvSpPr>
          <p:spPr bwMode="auto">
            <a:xfrm>
              <a:off x="723" y="2214"/>
              <a:ext cx="281" cy="179"/>
            </a:xfrm>
            <a:custGeom>
              <a:avLst/>
              <a:gdLst>
                <a:gd name="T0" fmla="*/ 271 w 5622"/>
                <a:gd name="T1" fmla="*/ 0 h 3576"/>
                <a:gd name="T2" fmla="*/ 168 w 5622"/>
                <a:gd name="T3" fmla="*/ 62 h 3576"/>
                <a:gd name="T4" fmla="*/ 160 w 5622"/>
                <a:gd name="T5" fmla="*/ 77 h 3576"/>
                <a:gd name="T6" fmla="*/ 156 w 5622"/>
                <a:gd name="T7" fmla="*/ 69 h 3576"/>
                <a:gd name="T8" fmla="*/ 0 w 5622"/>
                <a:gd name="T9" fmla="*/ 162 h 3576"/>
                <a:gd name="T10" fmla="*/ 0 w 5622"/>
                <a:gd name="T11" fmla="*/ 163 h 3576"/>
                <a:gd name="T12" fmla="*/ 1 w 5622"/>
                <a:gd name="T13" fmla="*/ 164 h 3576"/>
                <a:gd name="T14" fmla="*/ 2 w 5622"/>
                <a:gd name="T15" fmla="*/ 165 h 3576"/>
                <a:gd name="T16" fmla="*/ 2 w 5622"/>
                <a:gd name="T17" fmla="*/ 166 h 3576"/>
                <a:gd name="T18" fmla="*/ 3 w 5622"/>
                <a:gd name="T19" fmla="*/ 168 h 3576"/>
                <a:gd name="T20" fmla="*/ 3 w 5622"/>
                <a:gd name="T21" fmla="*/ 169 h 3576"/>
                <a:gd name="T22" fmla="*/ 4 w 5622"/>
                <a:gd name="T23" fmla="*/ 170 h 3576"/>
                <a:gd name="T24" fmla="*/ 5 w 5622"/>
                <a:gd name="T25" fmla="*/ 171 h 3576"/>
                <a:gd name="T26" fmla="*/ 6 w 5622"/>
                <a:gd name="T27" fmla="*/ 172 h 3576"/>
                <a:gd name="T28" fmla="*/ 7 w 5622"/>
                <a:gd name="T29" fmla="*/ 173 h 3576"/>
                <a:gd name="T30" fmla="*/ 7 w 5622"/>
                <a:gd name="T31" fmla="*/ 174 h 3576"/>
                <a:gd name="T32" fmla="*/ 8 w 5622"/>
                <a:gd name="T33" fmla="*/ 175 h 3576"/>
                <a:gd name="T34" fmla="*/ 9 w 5622"/>
                <a:gd name="T35" fmla="*/ 176 h 3576"/>
                <a:gd name="T36" fmla="*/ 10 w 5622"/>
                <a:gd name="T37" fmla="*/ 177 h 3576"/>
                <a:gd name="T38" fmla="*/ 11 w 5622"/>
                <a:gd name="T39" fmla="*/ 178 h 3576"/>
                <a:gd name="T40" fmla="*/ 13 w 5622"/>
                <a:gd name="T41" fmla="*/ 179 h 3576"/>
                <a:gd name="T42" fmla="*/ 281 w 5622"/>
                <a:gd name="T43" fmla="*/ 19 h 3576"/>
                <a:gd name="T44" fmla="*/ 271 w 5622"/>
                <a:gd name="T45" fmla="*/ 0 h 35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22" h="3576">
                  <a:moveTo>
                    <a:pt x="5424" y="0"/>
                  </a:moveTo>
                  <a:lnTo>
                    <a:pt x="3352" y="1235"/>
                  </a:lnTo>
                  <a:lnTo>
                    <a:pt x="3202" y="1541"/>
                  </a:lnTo>
                  <a:lnTo>
                    <a:pt x="3124" y="1371"/>
                  </a:lnTo>
                  <a:lnTo>
                    <a:pt x="0" y="3233"/>
                  </a:lnTo>
                  <a:lnTo>
                    <a:pt x="9" y="3257"/>
                  </a:lnTo>
                  <a:lnTo>
                    <a:pt x="20" y="3280"/>
                  </a:lnTo>
                  <a:lnTo>
                    <a:pt x="31" y="3302"/>
                  </a:lnTo>
                  <a:lnTo>
                    <a:pt x="43" y="3325"/>
                  </a:lnTo>
                  <a:lnTo>
                    <a:pt x="56" y="3347"/>
                  </a:lnTo>
                  <a:lnTo>
                    <a:pt x="69" y="3370"/>
                  </a:lnTo>
                  <a:lnTo>
                    <a:pt x="84" y="3392"/>
                  </a:lnTo>
                  <a:lnTo>
                    <a:pt x="99" y="3413"/>
                  </a:lnTo>
                  <a:lnTo>
                    <a:pt x="115" y="3435"/>
                  </a:lnTo>
                  <a:lnTo>
                    <a:pt x="132" y="3456"/>
                  </a:lnTo>
                  <a:lnTo>
                    <a:pt x="150" y="3477"/>
                  </a:lnTo>
                  <a:lnTo>
                    <a:pt x="168" y="3497"/>
                  </a:lnTo>
                  <a:lnTo>
                    <a:pt x="188" y="3518"/>
                  </a:lnTo>
                  <a:lnTo>
                    <a:pt x="209" y="3537"/>
                  </a:lnTo>
                  <a:lnTo>
                    <a:pt x="230" y="3557"/>
                  </a:lnTo>
                  <a:lnTo>
                    <a:pt x="253" y="3576"/>
                  </a:lnTo>
                  <a:lnTo>
                    <a:pt x="5622" y="375"/>
                  </a:lnTo>
                  <a:lnTo>
                    <a:pt x="5424" y="0"/>
                  </a:lnTo>
                  <a:close/>
                </a:path>
              </a:pathLst>
            </a:custGeom>
            <a:solidFill>
              <a:srgbClr val="8CD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61" name="Freeform 37"/>
            <p:cNvSpPr>
              <a:spLocks/>
            </p:cNvSpPr>
            <p:nvPr/>
          </p:nvSpPr>
          <p:spPr bwMode="auto">
            <a:xfrm>
              <a:off x="780" y="2327"/>
              <a:ext cx="282" cy="187"/>
            </a:xfrm>
            <a:custGeom>
              <a:avLst/>
              <a:gdLst>
                <a:gd name="T0" fmla="*/ 278 w 5640"/>
                <a:gd name="T1" fmla="*/ 8 h 3754"/>
                <a:gd name="T2" fmla="*/ 274 w 5640"/>
                <a:gd name="T3" fmla="*/ 0 h 3754"/>
                <a:gd name="T4" fmla="*/ 0 w 5640"/>
                <a:gd name="T5" fmla="*/ 162 h 3754"/>
                <a:gd name="T6" fmla="*/ 0 w 5640"/>
                <a:gd name="T7" fmla="*/ 187 h 3754"/>
                <a:gd name="T8" fmla="*/ 282 w 5640"/>
                <a:gd name="T9" fmla="*/ 20 h 3754"/>
                <a:gd name="T10" fmla="*/ 282 w 5640"/>
                <a:gd name="T11" fmla="*/ 18 h 3754"/>
                <a:gd name="T12" fmla="*/ 281 w 5640"/>
                <a:gd name="T13" fmla="*/ 17 h 3754"/>
                <a:gd name="T14" fmla="*/ 281 w 5640"/>
                <a:gd name="T15" fmla="*/ 15 h 3754"/>
                <a:gd name="T16" fmla="*/ 280 w 5640"/>
                <a:gd name="T17" fmla="*/ 14 h 3754"/>
                <a:gd name="T18" fmla="*/ 280 w 5640"/>
                <a:gd name="T19" fmla="*/ 12 h 3754"/>
                <a:gd name="T20" fmla="*/ 279 w 5640"/>
                <a:gd name="T21" fmla="*/ 11 h 3754"/>
                <a:gd name="T22" fmla="*/ 278 w 5640"/>
                <a:gd name="T23" fmla="*/ 9 h 3754"/>
                <a:gd name="T24" fmla="*/ 278 w 5640"/>
                <a:gd name="T25" fmla="*/ 8 h 37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40" h="3754">
                  <a:moveTo>
                    <a:pt x="5553" y="153"/>
                  </a:moveTo>
                  <a:lnTo>
                    <a:pt x="5471" y="0"/>
                  </a:lnTo>
                  <a:lnTo>
                    <a:pt x="0" y="3261"/>
                  </a:lnTo>
                  <a:lnTo>
                    <a:pt x="0" y="3754"/>
                  </a:lnTo>
                  <a:lnTo>
                    <a:pt x="5640" y="392"/>
                  </a:lnTo>
                  <a:lnTo>
                    <a:pt x="5632" y="364"/>
                  </a:lnTo>
                  <a:lnTo>
                    <a:pt x="5623" y="334"/>
                  </a:lnTo>
                  <a:lnTo>
                    <a:pt x="5613" y="305"/>
                  </a:lnTo>
                  <a:lnTo>
                    <a:pt x="5602" y="276"/>
                  </a:lnTo>
                  <a:lnTo>
                    <a:pt x="5592" y="245"/>
                  </a:lnTo>
                  <a:lnTo>
                    <a:pt x="5579" y="215"/>
                  </a:lnTo>
                  <a:lnTo>
                    <a:pt x="5567" y="184"/>
                  </a:lnTo>
                  <a:lnTo>
                    <a:pt x="5553" y="153"/>
                  </a:lnTo>
                  <a:close/>
                </a:path>
              </a:pathLst>
            </a:custGeom>
            <a:solidFill>
              <a:srgbClr val="66B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62" name="Freeform 38"/>
            <p:cNvSpPr>
              <a:spLocks/>
            </p:cNvSpPr>
            <p:nvPr/>
          </p:nvSpPr>
          <p:spPr bwMode="auto">
            <a:xfrm>
              <a:off x="736" y="2233"/>
              <a:ext cx="278" cy="171"/>
            </a:xfrm>
            <a:custGeom>
              <a:avLst/>
              <a:gdLst>
                <a:gd name="T0" fmla="*/ 268 w 5569"/>
                <a:gd name="T1" fmla="*/ 0 h 3421"/>
                <a:gd name="T2" fmla="*/ 0 w 5569"/>
                <a:gd name="T3" fmla="*/ 160 h 3421"/>
                <a:gd name="T4" fmla="*/ 1 w 5569"/>
                <a:gd name="T5" fmla="*/ 161 h 3421"/>
                <a:gd name="T6" fmla="*/ 2 w 5569"/>
                <a:gd name="T7" fmla="*/ 162 h 3421"/>
                <a:gd name="T8" fmla="*/ 3 w 5569"/>
                <a:gd name="T9" fmla="*/ 163 h 3421"/>
                <a:gd name="T10" fmla="*/ 5 w 5569"/>
                <a:gd name="T11" fmla="*/ 163 h 3421"/>
                <a:gd name="T12" fmla="*/ 6 w 5569"/>
                <a:gd name="T13" fmla="*/ 164 h 3421"/>
                <a:gd name="T14" fmla="*/ 7 w 5569"/>
                <a:gd name="T15" fmla="*/ 165 h 3421"/>
                <a:gd name="T16" fmla="*/ 8 w 5569"/>
                <a:gd name="T17" fmla="*/ 166 h 3421"/>
                <a:gd name="T18" fmla="*/ 10 w 5569"/>
                <a:gd name="T19" fmla="*/ 166 h 3421"/>
                <a:gd name="T20" fmla="*/ 11 w 5569"/>
                <a:gd name="T21" fmla="*/ 167 h 3421"/>
                <a:gd name="T22" fmla="*/ 13 w 5569"/>
                <a:gd name="T23" fmla="*/ 168 h 3421"/>
                <a:gd name="T24" fmla="*/ 14 w 5569"/>
                <a:gd name="T25" fmla="*/ 168 h 3421"/>
                <a:gd name="T26" fmla="*/ 16 w 5569"/>
                <a:gd name="T27" fmla="*/ 169 h 3421"/>
                <a:gd name="T28" fmla="*/ 18 w 5569"/>
                <a:gd name="T29" fmla="*/ 169 h 3421"/>
                <a:gd name="T30" fmla="*/ 19 w 5569"/>
                <a:gd name="T31" fmla="*/ 170 h 3421"/>
                <a:gd name="T32" fmla="*/ 21 w 5569"/>
                <a:gd name="T33" fmla="*/ 171 h 3421"/>
                <a:gd name="T34" fmla="*/ 23 w 5569"/>
                <a:gd name="T35" fmla="*/ 171 h 3421"/>
                <a:gd name="T36" fmla="*/ 278 w 5569"/>
                <a:gd name="T37" fmla="*/ 19 h 3421"/>
                <a:gd name="T38" fmla="*/ 268 w 5569"/>
                <a:gd name="T39" fmla="*/ 0 h 3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569" h="3421">
                  <a:moveTo>
                    <a:pt x="5369" y="0"/>
                  </a:moveTo>
                  <a:lnTo>
                    <a:pt x="0" y="3201"/>
                  </a:lnTo>
                  <a:lnTo>
                    <a:pt x="21" y="3218"/>
                  </a:lnTo>
                  <a:lnTo>
                    <a:pt x="44" y="3234"/>
                  </a:lnTo>
                  <a:lnTo>
                    <a:pt x="67" y="3251"/>
                  </a:lnTo>
                  <a:lnTo>
                    <a:pt x="91" y="3267"/>
                  </a:lnTo>
                  <a:lnTo>
                    <a:pt x="116" y="3283"/>
                  </a:lnTo>
                  <a:lnTo>
                    <a:pt x="143" y="3297"/>
                  </a:lnTo>
                  <a:lnTo>
                    <a:pt x="170" y="3312"/>
                  </a:lnTo>
                  <a:lnTo>
                    <a:pt x="198" y="3327"/>
                  </a:lnTo>
                  <a:lnTo>
                    <a:pt x="227" y="3340"/>
                  </a:lnTo>
                  <a:lnTo>
                    <a:pt x="257" y="3353"/>
                  </a:lnTo>
                  <a:lnTo>
                    <a:pt x="287" y="3366"/>
                  </a:lnTo>
                  <a:lnTo>
                    <a:pt x="319" y="3378"/>
                  </a:lnTo>
                  <a:lnTo>
                    <a:pt x="353" y="3390"/>
                  </a:lnTo>
                  <a:lnTo>
                    <a:pt x="386" y="3400"/>
                  </a:lnTo>
                  <a:lnTo>
                    <a:pt x="422" y="3411"/>
                  </a:lnTo>
                  <a:lnTo>
                    <a:pt x="457" y="3421"/>
                  </a:lnTo>
                  <a:lnTo>
                    <a:pt x="5569" y="374"/>
                  </a:lnTo>
                  <a:lnTo>
                    <a:pt x="5369" y="0"/>
                  </a:lnTo>
                  <a:close/>
                </a:path>
              </a:pathLst>
            </a:custGeom>
            <a:solidFill>
              <a:srgbClr val="85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63" name="Freeform 39"/>
            <p:cNvSpPr>
              <a:spLocks/>
            </p:cNvSpPr>
            <p:nvPr/>
          </p:nvSpPr>
          <p:spPr bwMode="auto">
            <a:xfrm>
              <a:off x="780" y="2289"/>
              <a:ext cx="264" cy="176"/>
            </a:xfrm>
            <a:custGeom>
              <a:avLst/>
              <a:gdLst>
                <a:gd name="T0" fmla="*/ 254 w 5273"/>
                <a:gd name="T1" fmla="*/ 0 h 3518"/>
                <a:gd name="T2" fmla="*/ 0 w 5273"/>
                <a:gd name="T3" fmla="*/ 151 h 3518"/>
                <a:gd name="T4" fmla="*/ 0 w 5273"/>
                <a:gd name="T5" fmla="*/ 176 h 3518"/>
                <a:gd name="T6" fmla="*/ 264 w 5273"/>
                <a:gd name="T7" fmla="*/ 19 h 3518"/>
                <a:gd name="T8" fmla="*/ 254 w 5273"/>
                <a:gd name="T9" fmla="*/ 0 h 3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3" h="3518">
                  <a:moveTo>
                    <a:pt x="5073" y="0"/>
                  </a:moveTo>
                  <a:lnTo>
                    <a:pt x="0" y="3025"/>
                  </a:lnTo>
                  <a:lnTo>
                    <a:pt x="0" y="3518"/>
                  </a:lnTo>
                  <a:lnTo>
                    <a:pt x="5273" y="375"/>
                  </a:lnTo>
                  <a:lnTo>
                    <a:pt x="5073" y="0"/>
                  </a:lnTo>
                  <a:close/>
                </a:path>
              </a:pathLst>
            </a:custGeom>
            <a:solidFill>
              <a:srgbClr val="72C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64" name="Freeform 40"/>
            <p:cNvSpPr>
              <a:spLocks/>
            </p:cNvSpPr>
            <p:nvPr/>
          </p:nvSpPr>
          <p:spPr bwMode="auto">
            <a:xfrm>
              <a:off x="780" y="2346"/>
              <a:ext cx="285" cy="193"/>
            </a:xfrm>
            <a:custGeom>
              <a:avLst/>
              <a:gdLst>
                <a:gd name="T0" fmla="*/ 214 w 5683"/>
                <a:gd name="T1" fmla="*/ 45 h 3856"/>
                <a:gd name="T2" fmla="*/ 234 w 5683"/>
                <a:gd name="T3" fmla="*/ 54 h 3856"/>
                <a:gd name="T4" fmla="*/ 234 w 5683"/>
                <a:gd name="T5" fmla="*/ 54 h 3856"/>
                <a:gd name="T6" fmla="*/ 234 w 5683"/>
                <a:gd name="T7" fmla="*/ 54 h 3856"/>
                <a:gd name="T8" fmla="*/ 234 w 5683"/>
                <a:gd name="T9" fmla="*/ 54 h 3856"/>
                <a:gd name="T10" fmla="*/ 234 w 5683"/>
                <a:gd name="T11" fmla="*/ 54 h 3856"/>
                <a:gd name="T12" fmla="*/ 234 w 5683"/>
                <a:gd name="T13" fmla="*/ 54 h 3856"/>
                <a:gd name="T14" fmla="*/ 234 w 5683"/>
                <a:gd name="T15" fmla="*/ 54 h 3856"/>
                <a:gd name="T16" fmla="*/ 234 w 5683"/>
                <a:gd name="T17" fmla="*/ 54 h 3856"/>
                <a:gd name="T18" fmla="*/ 234 w 5683"/>
                <a:gd name="T19" fmla="*/ 54 h 3856"/>
                <a:gd name="T20" fmla="*/ 284 w 5683"/>
                <a:gd name="T21" fmla="*/ 24 h 3856"/>
                <a:gd name="T22" fmla="*/ 284 w 5683"/>
                <a:gd name="T23" fmla="*/ 23 h 3856"/>
                <a:gd name="T24" fmla="*/ 284 w 5683"/>
                <a:gd name="T25" fmla="*/ 21 h 3856"/>
                <a:gd name="T26" fmla="*/ 285 w 5683"/>
                <a:gd name="T27" fmla="*/ 20 h 3856"/>
                <a:gd name="T28" fmla="*/ 285 w 5683"/>
                <a:gd name="T29" fmla="*/ 19 h 3856"/>
                <a:gd name="T30" fmla="*/ 285 w 5683"/>
                <a:gd name="T31" fmla="*/ 17 h 3856"/>
                <a:gd name="T32" fmla="*/ 285 w 5683"/>
                <a:gd name="T33" fmla="*/ 16 h 3856"/>
                <a:gd name="T34" fmla="*/ 285 w 5683"/>
                <a:gd name="T35" fmla="*/ 14 h 3856"/>
                <a:gd name="T36" fmla="*/ 285 w 5683"/>
                <a:gd name="T37" fmla="*/ 13 h 3856"/>
                <a:gd name="T38" fmla="*/ 285 w 5683"/>
                <a:gd name="T39" fmla="*/ 11 h 3856"/>
                <a:gd name="T40" fmla="*/ 285 w 5683"/>
                <a:gd name="T41" fmla="*/ 10 h 3856"/>
                <a:gd name="T42" fmla="*/ 285 w 5683"/>
                <a:gd name="T43" fmla="*/ 8 h 3856"/>
                <a:gd name="T44" fmla="*/ 284 w 5683"/>
                <a:gd name="T45" fmla="*/ 7 h 3856"/>
                <a:gd name="T46" fmla="*/ 284 w 5683"/>
                <a:gd name="T47" fmla="*/ 5 h 3856"/>
                <a:gd name="T48" fmla="*/ 284 w 5683"/>
                <a:gd name="T49" fmla="*/ 3 h 3856"/>
                <a:gd name="T50" fmla="*/ 283 w 5683"/>
                <a:gd name="T51" fmla="*/ 2 h 3856"/>
                <a:gd name="T52" fmla="*/ 283 w 5683"/>
                <a:gd name="T53" fmla="*/ 0 h 3856"/>
                <a:gd name="T54" fmla="*/ 0 w 5683"/>
                <a:gd name="T55" fmla="*/ 168 h 3856"/>
                <a:gd name="T56" fmla="*/ 0 w 5683"/>
                <a:gd name="T57" fmla="*/ 193 h 3856"/>
                <a:gd name="T58" fmla="*/ 214 w 5683"/>
                <a:gd name="T59" fmla="*/ 66 h 3856"/>
                <a:gd name="T60" fmla="*/ 214 w 5683"/>
                <a:gd name="T61" fmla="*/ 45 h 38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83" h="3856">
                  <a:moveTo>
                    <a:pt x="4260" y="901"/>
                  </a:moveTo>
                  <a:lnTo>
                    <a:pt x="4657" y="1074"/>
                  </a:lnTo>
                  <a:lnTo>
                    <a:pt x="4658" y="1075"/>
                  </a:lnTo>
                  <a:lnTo>
                    <a:pt x="4659" y="1075"/>
                  </a:lnTo>
                  <a:lnTo>
                    <a:pt x="4660" y="1075"/>
                  </a:lnTo>
                  <a:lnTo>
                    <a:pt x="4661" y="1076"/>
                  </a:lnTo>
                  <a:lnTo>
                    <a:pt x="4662" y="1076"/>
                  </a:lnTo>
                  <a:lnTo>
                    <a:pt x="5662" y="481"/>
                  </a:lnTo>
                  <a:lnTo>
                    <a:pt x="5667" y="455"/>
                  </a:lnTo>
                  <a:lnTo>
                    <a:pt x="5673" y="429"/>
                  </a:lnTo>
                  <a:lnTo>
                    <a:pt x="5676" y="402"/>
                  </a:lnTo>
                  <a:lnTo>
                    <a:pt x="5679" y="375"/>
                  </a:lnTo>
                  <a:lnTo>
                    <a:pt x="5681" y="347"/>
                  </a:lnTo>
                  <a:lnTo>
                    <a:pt x="5682" y="318"/>
                  </a:lnTo>
                  <a:lnTo>
                    <a:pt x="5683" y="289"/>
                  </a:lnTo>
                  <a:lnTo>
                    <a:pt x="5682" y="260"/>
                  </a:lnTo>
                  <a:lnTo>
                    <a:pt x="5680" y="229"/>
                  </a:lnTo>
                  <a:lnTo>
                    <a:pt x="5678" y="198"/>
                  </a:lnTo>
                  <a:lnTo>
                    <a:pt x="5674" y="167"/>
                  </a:lnTo>
                  <a:lnTo>
                    <a:pt x="5670" y="135"/>
                  </a:lnTo>
                  <a:lnTo>
                    <a:pt x="5663" y="102"/>
                  </a:lnTo>
                  <a:lnTo>
                    <a:pt x="5657" y="68"/>
                  </a:lnTo>
                  <a:lnTo>
                    <a:pt x="5649" y="35"/>
                  </a:lnTo>
                  <a:lnTo>
                    <a:pt x="5640" y="0"/>
                  </a:lnTo>
                  <a:lnTo>
                    <a:pt x="0" y="3362"/>
                  </a:lnTo>
                  <a:lnTo>
                    <a:pt x="0" y="3856"/>
                  </a:lnTo>
                  <a:lnTo>
                    <a:pt x="4264" y="1314"/>
                  </a:lnTo>
                  <a:lnTo>
                    <a:pt x="4260" y="901"/>
                  </a:lnTo>
                  <a:close/>
                </a:path>
              </a:pathLst>
            </a:custGeom>
            <a:solidFill>
              <a:srgbClr val="5FB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65" name="Freeform 41"/>
            <p:cNvSpPr>
              <a:spLocks/>
            </p:cNvSpPr>
            <p:nvPr/>
          </p:nvSpPr>
          <p:spPr bwMode="auto">
            <a:xfrm>
              <a:off x="780" y="2412"/>
              <a:ext cx="214" cy="152"/>
            </a:xfrm>
            <a:custGeom>
              <a:avLst/>
              <a:gdLst>
                <a:gd name="T0" fmla="*/ 214 w 4269"/>
                <a:gd name="T1" fmla="*/ 0 h 3035"/>
                <a:gd name="T2" fmla="*/ 0 w 4269"/>
                <a:gd name="T3" fmla="*/ 127 h 3035"/>
                <a:gd name="T4" fmla="*/ 0 w 4269"/>
                <a:gd name="T5" fmla="*/ 152 h 3035"/>
                <a:gd name="T6" fmla="*/ 214 w 4269"/>
                <a:gd name="T7" fmla="*/ 25 h 3035"/>
                <a:gd name="T8" fmla="*/ 214 w 4269"/>
                <a:gd name="T9" fmla="*/ 0 h 3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9" h="3035">
                  <a:moveTo>
                    <a:pt x="4264" y="0"/>
                  </a:moveTo>
                  <a:lnTo>
                    <a:pt x="0" y="2542"/>
                  </a:lnTo>
                  <a:lnTo>
                    <a:pt x="0" y="3035"/>
                  </a:lnTo>
                  <a:lnTo>
                    <a:pt x="4269" y="490"/>
                  </a:lnTo>
                  <a:lnTo>
                    <a:pt x="4264" y="0"/>
                  </a:lnTo>
                  <a:close/>
                </a:path>
              </a:pathLst>
            </a:custGeom>
            <a:solidFill>
              <a:srgbClr val="59B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66" name="Freeform 42"/>
            <p:cNvSpPr>
              <a:spLocks/>
            </p:cNvSpPr>
            <p:nvPr/>
          </p:nvSpPr>
          <p:spPr bwMode="auto">
            <a:xfrm>
              <a:off x="1014" y="2370"/>
              <a:ext cx="50" cy="31"/>
            </a:xfrm>
            <a:custGeom>
              <a:avLst/>
              <a:gdLst>
                <a:gd name="T0" fmla="*/ 50 w 1000"/>
                <a:gd name="T1" fmla="*/ 0 h 621"/>
                <a:gd name="T2" fmla="*/ 0 w 1000"/>
                <a:gd name="T3" fmla="*/ 30 h 621"/>
                <a:gd name="T4" fmla="*/ 1 w 1000"/>
                <a:gd name="T5" fmla="*/ 30 h 621"/>
                <a:gd name="T6" fmla="*/ 3 w 1000"/>
                <a:gd name="T7" fmla="*/ 30 h 621"/>
                <a:gd name="T8" fmla="*/ 4 w 1000"/>
                <a:gd name="T9" fmla="*/ 31 h 621"/>
                <a:gd name="T10" fmla="*/ 6 w 1000"/>
                <a:gd name="T11" fmla="*/ 31 h 621"/>
                <a:gd name="T12" fmla="*/ 7 w 1000"/>
                <a:gd name="T13" fmla="*/ 31 h 621"/>
                <a:gd name="T14" fmla="*/ 9 w 1000"/>
                <a:gd name="T15" fmla="*/ 31 h 621"/>
                <a:gd name="T16" fmla="*/ 11 w 1000"/>
                <a:gd name="T17" fmla="*/ 31 h 621"/>
                <a:gd name="T18" fmla="*/ 12 w 1000"/>
                <a:gd name="T19" fmla="*/ 31 h 621"/>
                <a:gd name="T20" fmla="*/ 14 w 1000"/>
                <a:gd name="T21" fmla="*/ 31 h 621"/>
                <a:gd name="T22" fmla="*/ 16 w 1000"/>
                <a:gd name="T23" fmla="*/ 30 h 621"/>
                <a:gd name="T24" fmla="*/ 18 w 1000"/>
                <a:gd name="T25" fmla="*/ 30 h 621"/>
                <a:gd name="T26" fmla="*/ 20 w 1000"/>
                <a:gd name="T27" fmla="*/ 29 h 621"/>
                <a:gd name="T28" fmla="*/ 22 w 1000"/>
                <a:gd name="T29" fmla="*/ 29 h 621"/>
                <a:gd name="T30" fmla="*/ 24 w 1000"/>
                <a:gd name="T31" fmla="*/ 28 h 621"/>
                <a:gd name="T32" fmla="*/ 26 w 1000"/>
                <a:gd name="T33" fmla="*/ 27 h 621"/>
                <a:gd name="T34" fmla="*/ 27 w 1000"/>
                <a:gd name="T35" fmla="*/ 26 h 621"/>
                <a:gd name="T36" fmla="*/ 29 w 1000"/>
                <a:gd name="T37" fmla="*/ 26 h 621"/>
                <a:gd name="T38" fmla="*/ 31 w 1000"/>
                <a:gd name="T39" fmla="*/ 24 h 621"/>
                <a:gd name="T40" fmla="*/ 33 w 1000"/>
                <a:gd name="T41" fmla="*/ 23 h 621"/>
                <a:gd name="T42" fmla="*/ 35 w 1000"/>
                <a:gd name="T43" fmla="*/ 22 h 621"/>
                <a:gd name="T44" fmla="*/ 37 w 1000"/>
                <a:gd name="T45" fmla="*/ 21 h 621"/>
                <a:gd name="T46" fmla="*/ 38 w 1000"/>
                <a:gd name="T47" fmla="*/ 19 h 621"/>
                <a:gd name="T48" fmla="*/ 40 w 1000"/>
                <a:gd name="T49" fmla="*/ 18 h 621"/>
                <a:gd name="T50" fmla="*/ 41 w 1000"/>
                <a:gd name="T51" fmla="*/ 16 h 621"/>
                <a:gd name="T52" fmla="*/ 43 w 1000"/>
                <a:gd name="T53" fmla="*/ 15 h 621"/>
                <a:gd name="T54" fmla="*/ 44 w 1000"/>
                <a:gd name="T55" fmla="*/ 13 h 621"/>
                <a:gd name="T56" fmla="*/ 45 w 1000"/>
                <a:gd name="T57" fmla="*/ 11 h 621"/>
                <a:gd name="T58" fmla="*/ 47 w 1000"/>
                <a:gd name="T59" fmla="*/ 9 h 621"/>
                <a:gd name="T60" fmla="*/ 48 w 1000"/>
                <a:gd name="T61" fmla="*/ 7 h 621"/>
                <a:gd name="T62" fmla="*/ 49 w 1000"/>
                <a:gd name="T63" fmla="*/ 5 h 621"/>
                <a:gd name="T64" fmla="*/ 49 w 1000"/>
                <a:gd name="T65" fmla="*/ 2 h 621"/>
                <a:gd name="T66" fmla="*/ 50 w 1000"/>
                <a:gd name="T67" fmla="*/ 0 h 6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 h="621">
                  <a:moveTo>
                    <a:pt x="1000" y="0"/>
                  </a:moveTo>
                  <a:lnTo>
                    <a:pt x="0" y="595"/>
                  </a:lnTo>
                  <a:lnTo>
                    <a:pt x="25" y="604"/>
                  </a:lnTo>
                  <a:lnTo>
                    <a:pt x="51" y="610"/>
                  </a:lnTo>
                  <a:lnTo>
                    <a:pt x="81" y="615"/>
                  </a:lnTo>
                  <a:lnTo>
                    <a:pt x="111" y="619"/>
                  </a:lnTo>
                  <a:lnTo>
                    <a:pt x="143" y="621"/>
                  </a:lnTo>
                  <a:lnTo>
                    <a:pt x="176" y="621"/>
                  </a:lnTo>
                  <a:lnTo>
                    <a:pt x="210" y="620"/>
                  </a:lnTo>
                  <a:lnTo>
                    <a:pt x="246" y="616"/>
                  </a:lnTo>
                  <a:lnTo>
                    <a:pt x="282" y="612"/>
                  </a:lnTo>
                  <a:lnTo>
                    <a:pt x="319" y="606"/>
                  </a:lnTo>
                  <a:lnTo>
                    <a:pt x="357" y="598"/>
                  </a:lnTo>
                  <a:lnTo>
                    <a:pt x="396" y="587"/>
                  </a:lnTo>
                  <a:lnTo>
                    <a:pt x="433" y="576"/>
                  </a:lnTo>
                  <a:lnTo>
                    <a:pt x="472" y="563"/>
                  </a:lnTo>
                  <a:lnTo>
                    <a:pt x="511" y="547"/>
                  </a:lnTo>
                  <a:lnTo>
                    <a:pt x="549" y="530"/>
                  </a:lnTo>
                  <a:lnTo>
                    <a:pt x="587" y="511"/>
                  </a:lnTo>
                  <a:lnTo>
                    <a:pt x="624" y="490"/>
                  </a:lnTo>
                  <a:lnTo>
                    <a:pt x="661" y="468"/>
                  </a:lnTo>
                  <a:lnTo>
                    <a:pt x="697" y="444"/>
                  </a:lnTo>
                  <a:lnTo>
                    <a:pt x="732" y="418"/>
                  </a:lnTo>
                  <a:lnTo>
                    <a:pt x="765" y="390"/>
                  </a:lnTo>
                  <a:lnTo>
                    <a:pt x="798" y="359"/>
                  </a:lnTo>
                  <a:lnTo>
                    <a:pt x="828" y="328"/>
                  </a:lnTo>
                  <a:lnTo>
                    <a:pt x="857" y="294"/>
                  </a:lnTo>
                  <a:lnTo>
                    <a:pt x="884" y="257"/>
                  </a:lnTo>
                  <a:lnTo>
                    <a:pt x="909" y="220"/>
                  </a:lnTo>
                  <a:lnTo>
                    <a:pt x="933" y="180"/>
                  </a:lnTo>
                  <a:lnTo>
                    <a:pt x="953" y="138"/>
                  </a:lnTo>
                  <a:lnTo>
                    <a:pt x="972" y="94"/>
                  </a:lnTo>
                  <a:lnTo>
                    <a:pt x="988" y="47"/>
                  </a:lnTo>
                  <a:lnTo>
                    <a:pt x="1000" y="0"/>
                  </a:lnTo>
                  <a:close/>
                </a:path>
              </a:pathLst>
            </a:custGeom>
            <a:solidFill>
              <a:srgbClr val="59B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67" name="Freeform 43"/>
            <p:cNvSpPr>
              <a:spLocks/>
            </p:cNvSpPr>
            <p:nvPr/>
          </p:nvSpPr>
          <p:spPr bwMode="auto">
            <a:xfrm>
              <a:off x="780" y="2270"/>
              <a:ext cx="254" cy="170"/>
            </a:xfrm>
            <a:custGeom>
              <a:avLst/>
              <a:gdLst>
                <a:gd name="T0" fmla="*/ 244 w 5073"/>
                <a:gd name="T1" fmla="*/ 0 h 3400"/>
                <a:gd name="T2" fmla="*/ 0 w 5073"/>
                <a:gd name="T3" fmla="*/ 145 h 3400"/>
                <a:gd name="T4" fmla="*/ 0 w 5073"/>
                <a:gd name="T5" fmla="*/ 170 h 3400"/>
                <a:gd name="T6" fmla="*/ 254 w 5073"/>
                <a:gd name="T7" fmla="*/ 19 h 3400"/>
                <a:gd name="T8" fmla="*/ 244 w 5073"/>
                <a:gd name="T9" fmla="*/ 0 h 3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73" h="3400">
                  <a:moveTo>
                    <a:pt x="4875" y="0"/>
                  </a:moveTo>
                  <a:lnTo>
                    <a:pt x="0" y="2906"/>
                  </a:lnTo>
                  <a:lnTo>
                    <a:pt x="0" y="3400"/>
                  </a:lnTo>
                  <a:lnTo>
                    <a:pt x="5073" y="375"/>
                  </a:lnTo>
                  <a:lnTo>
                    <a:pt x="4875" y="0"/>
                  </a:lnTo>
                  <a:close/>
                </a:path>
              </a:pathLst>
            </a:custGeom>
            <a:solidFill>
              <a:srgbClr val="79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68" name="Freeform 44"/>
            <p:cNvSpPr>
              <a:spLocks/>
            </p:cNvSpPr>
            <p:nvPr/>
          </p:nvSpPr>
          <p:spPr bwMode="auto">
            <a:xfrm>
              <a:off x="759" y="2252"/>
              <a:ext cx="265" cy="164"/>
            </a:xfrm>
            <a:custGeom>
              <a:avLst/>
              <a:gdLst>
                <a:gd name="T0" fmla="*/ 255 w 5310"/>
                <a:gd name="T1" fmla="*/ 0 h 3281"/>
                <a:gd name="T2" fmla="*/ 0 w 5310"/>
                <a:gd name="T3" fmla="*/ 152 h 3281"/>
                <a:gd name="T4" fmla="*/ 2 w 5310"/>
                <a:gd name="T5" fmla="*/ 153 h 3281"/>
                <a:gd name="T6" fmla="*/ 5 w 5310"/>
                <a:gd name="T7" fmla="*/ 153 h 3281"/>
                <a:gd name="T8" fmla="*/ 7 w 5310"/>
                <a:gd name="T9" fmla="*/ 154 h 3281"/>
                <a:gd name="T10" fmla="*/ 10 w 5310"/>
                <a:gd name="T11" fmla="*/ 154 h 3281"/>
                <a:gd name="T12" fmla="*/ 13 w 5310"/>
                <a:gd name="T13" fmla="*/ 155 h 3281"/>
                <a:gd name="T14" fmla="*/ 16 w 5310"/>
                <a:gd name="T15" fmla="*/ 155 h 3281"/>
                <a:gd name="T16" fmla="*/ 19 w 5310"/>
                <a:gd name="T17" fmla="*/ 155 h 3281"/>
                <a:gd name="T18" fmla="*/ 22 w 5310"/>
                <a:gd name="T19" fmla="*/ 156 h 3281"/>
                <a:gd name="T20" fmla="*/ 22 w 5310"/>
                <a:gd name="T21" fmla="*/ 164 h 3281"/>
                <a:gd name="T22" fmla="*/ 265 w 5310"/>
                <a:gd name="T23" fmla="*/ 19 h 3281"/>
                <a:gd name="T24" fmla="*/ 255 w 5310"/>
                <a:gd name="T25" fmla="*/ 0 h 3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10" h="3281">
                  <a:moveTo>
                    <a:pt x="5112" y="0"/>
                  </a:moveTo>
                  <a:lnTo>
                    <a:pt x="0" y="3047"/>
                  </a:lnTo>
                  <a:lnTo>
                    <a:pt x="48" y="3059"/>
                  </a:lnTo>
                  <a:lnTo>
                    <a:pt x="98" y="3069"/>
                  </a:lnTo>
                  <a:lnTo>
                    <a:pt x="150" y="3080"/>
                  </a:lnTo>
                  <a:lnTo>
                    <a:pt x="202" y="3088"/>
                  </a:lnTo>
                  <a:lnTo>
                    <a:pt x="258" y="3097"/>
                  </a:lnTo>
                  <a:lnTo>
                    <a:pt x="314" y="3103"/>
                  </a:lnTo>
                  <a:lnTo>
                    <a:pt x="373" y="3108"/>
                  </a:lnTo>
                  <a:lnTo>
                    <a:pt x="435" y="3112"/>
                  </a:lnTo>
                  <a:lnTo>
                    <a:pt x="435" y="3281"/>
                  </a:lnTo>
                  <a:lnTo>
                    <a:pt x="5310" y="375"/>
                  </a:lnTo>
                  <a:lnTo>
                    <a:pt x="5112" y="0"/>
                  </a:lnTo>
                  <a:close/>
                </a:path>
              </a:pathLst>
            </a:custGeom>
            <a:solidFill>
              <a:srgbClr val="7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69" name="Freeform 45"/>
            <p:cNvSpPr>
              <a:spLocks/>
            </p:cNvSpPr>
            <p:nvPr/>
          </p:nvSpPr>
          <p:spPr bwMode="auto">
            <a:xfrm>
              <a:off x="837" y="2046"/>
              <a:ext cx="89" cy="116"/>
            </a:xfrm>
            <a:custGeom>
              <a:avLst/>
              <a:gdLst>
                <a:gd name="T0" fmla="*/ 86 w 1762"/>
                <a:gd name="T1" fmla="*/ 0 h 2310"/>
                <a:gd name="T2" fmla="*/ 0 w 1762"/>
                <a:gd name="T3" fmla="*/ 113 h 2310"/>
                <a:gd name="T4" fmla="*/ 1 w 1762"/>
                <a:gd name="T5" fmla="*/ 113 h 2310"/>
                <a:gd name="T6" fmla="*/ 1 w 1762"/>
                <a:gd name="T7" fmla="*/ 113 h 2310"/>
                <a:gd name="T8" fmla="*/ 2 w 1762"/>
                <a:gd name="T9" fmla="*/ 114 h 2310"/>
                <a:gd name="T10" fmla="*/ 2 w 1762"/>
                <a:gd name="T11" fmla="*/ 114 h 2310"/>
                <a:gd name="T12" fmla="*/ 3 w 1762"/>
                <a:gd name="T13" fmla="*/ 115 h 2310"/>
                <a:gd name="T14" fmla="*/ 4 w 1762"/>
                <a:gd name="T15" fmla="*/ 115 h 2310"/>
                <a:gd name="T16" fmla="*/ 4 w 1762"/>
                <a:gd name="T17" fmla="*/ 116 h 2310"/>
                <a:gd name="T18" fmla="*/ 5 w 1762"/>
                <a:gd name="T19" fmla="*/ 116 h 2310"/>
                <a:gd name="T20" fmla="*/ 89 w 1762"/>
                <a:gd name="T21" fmla="*/ 7 h 2310"/>
                <a:gd name="T22" fmla="*/ 86 w 1762"/>
                <a:gd name="T23" fmla="*/ 0 h 23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2" h="2310">
                  <a:moveTo>
                    <a:pt x="1710" y="0"/>
                  </a:moveTo>
                  <a:lnTo>
                    <a:pt x="0" y="2243"/>
                  </a:lnTo>
                  <a:lnTo>
                    <a:pt x="12" y="2252"/>
                  </a:lnTo>
                  <a:lnTo>
                    <a:pt x="24" y="2260"/>
                  </a:lnTo>
                  <a:lnTo>
                    <a:pt x="37" y="2269"/>
                  </a:lnTo>
                  <a:lnTo>
                    <a:pt x="49" y="2277"/>
                  </a:lnTo>
                  <a:lnTo>
                    <a:pt x="62" y="2286"/>
                  </a:lnTo>
                  <a:lnTo>
                    <a:pt x="74" y="2294"/>
                  </a:lnTo>
                  <a:lnTo>
                    <a:pt x="87" y="2302"/>
                  </a:lnTo>
                  <a:lnTo>
                    <a:pt x="100" y="2310"/>
                  </a:lnTo>
                  <a:lnTo>
                    <a:pt x="1762" y="130"/>
                  </a:lnTo>
                  <a:lnTo>
                    <a:pt x="1710" y="0"/>
                  </a:lnTo>
                  <a:close/>
                </a:path>
              </a:pathLst>
            </a:custGeom>
            <a:solidFill>
              <a:srgbClr val="3FA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70" name="Freeform 46"/>
            <p:cNvSpPr>
              <a:spLocks/>
            </p:cNvSpPr>
            <p:nvPr/>
          </p:nvSpPr>
          <p:spPr bwMode="auto">
            <a:xfrm>
              <a:off x="853" y="2066"/>
              <a:ext cx="80" cy="103"/>
            </a:xfrm>
            <a:custGeom>
              <a:avLst/>
              <a:gdLst>
                <a:gd name="T0" fmla="*/ 77 w 1598"/>
                <a:gd name="T1" fmla="*/ 0 h 2067"/>
                <a:gd name="T2" fmla="*/ 0 w 1598"/>
                <a:gd name="T3" fmla="*/ 101 h 2067"/>
                <a:gd name="T4" fmla="*/ 1 w 1598"/>
                <a:gd name="T5" fmla="*/ 101 h 2067"/>
                <a:gd name="T6" fmla="*/ 2 w 1598"/>
                <a:gd name="T7" fmla="*/ 102 h 2067"/>
                <a:gd name="T8" fmla="*/ 2 w 1598"/>
                <a:gd name="T9" fmla="*/ 102 h 2067"/>
                <a:gd name="T10" fmla="*/ 3 w 1598"/>
                <a:gd name="T11" fmla="*/ 102 h 2067"/>
                <a:gd name="T12" fmla="*/ 4 w 1598"/>
                <a:gd name="T13" fmla="*/ 102 h 2067"/>
                <a:gd name="T14" fmla="*/ 5 w 1598"/>
                <a:gd name="T15" fmla="*/ 103 h 2067"/>
                <a:gd name="T16" fmla="*/ 5 w 1598"/>
                <a:gd name="T17" fmla="*/ 103 h 2067"/>
                <a:gd name="T18" fmla="*/ 6 w 1598"/>
                <a:gd name="T19" fmla="*/ 103 h 2067"/>
                <a:gd name="T20" fmla="*/ 80 w 1598"/>
                <a:gd name="T21" fmla="*/ 6 h 2067"/>
                <a:gd name="T22" fmla="*/ 77 w 1598"/>
                <a:gd name="T23" fmla="*/ 0 h 20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2067">
                  <a:moveTo>
                    <a:pt x="1546" y="0"/>
                  </a:moveTo>
                  <a:lnTo>
                    <a:pt x="0" y="2028"/>
                  </a:lnTo>
                  <a:lnTo>
                    <a:pt x="16" y="2033"/>
                  </a:lnTo>
                  <a:lnTo>
                    <a:pt x="30" y="2038"/>
                  </a:lnTo>
                  <a:lnTo>
                    <a:pt x="45" y="2044"/>
                  </a:lnTo>
                  <a:lnTo>
                    <a:pt x="61" y="2049"/>
                  </a:lnTo>
                  <a:lnTo>
                    <a:pt x="76" y="2054"/>
                  </a:lnTo>
                  <a:lnTo>
                    <a:pt x="91" y="2058"/>
                  </a:lnTo>
                  <a:lnTo>
                    <a:pt x="106" y="2062"/>
                  </a:lnTo>
                  <a:lnTo>
                    <a:pt x="122" y="2067"/>
                  </a:lnTo>
                  <a:lnTo>
                    <a:pt x="1598" y="130"/>
                  </a:lnTo>
                  <a:lnTo>
                    <a:pt x="1546" y="0"/>
                  </a:lnTo>
                  <a:close/>
                </a:path>
              </a:pathLst>
            </a:custGeom>
            <a:solidFill>
              <a:srgbClr val="2C9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71" name="Freeform 47"/>
            <p:cNvSpPr>
              <a:spLocks/>
            </p:cNvSpPr>
            <p:nvPr/>
          </p:nvSpPr>
          <p:spPr bwMode="auto">
            <a:xfrm>
              <a:off x="842" y="2053"/>
              <a:ext cx="86" cy="112"/>
            </a:xfrm>
            <a:custGeom>
              <a:avLst/>
              <a:gdLst>
                <a:gd name="T0" fmla="*/ 83 w 1713"/>
                <a:gd name="T1" fmla="*/ 0 h 2239"/>
                <a:gd name="T2" fmla="*/ 0 w 1713"/>
                <a:gd name="T3" fmla="*/ 109 h 2239"/>
                <a:gd name="T4" fmla="*/ 1 w 1713"/>
                <a:gd name="T5" fmla="*/ 109 h 2239"/>
                <a:gd name="T6" fmla="*/ 1 w 1713"/>
                <a:gd name="T7" fmla="*/ 110 h 2239"/>
                <a:gd name="T8" fmla="*/ 2 w 1713"/>
                <a:gd name="T9" fmla="*/ 110 h 2239"/>
                <a:gd name="T10" fmla="*/ 3 w 1713"/>
                <a:gd name="T11" fmla="*/ 111 h 2239"/>
                <a:gd name="T12" fmla="*/ 3 w 1713"/>
                <a:gd name="T13" fmla="*/ 111 h 2239"/>
                <a:gd name="T14" fmla="*/ 4 w 1713"/>
                <a:gd name="T15" fmla="*/ 111 h 2239"/>
                <a:gd name="T16" fmla="*/ 5 w 1713"/>
                <a:gd name="T17" fmla="*/ 112 h 2239"/>
                <a:gd name="T18" fmla="*/ 5 w 1713"/>
                <a:gd name="T19" fmla="*/ 112 h 2239"/>
                <a:gd name="T20" fmla="*/ 86 w 1713"/>
                <a:gd name="T21" fmla="*/ 6 h 2239"/>
                <a:gd name="T22" fmla="*/ 83 w 1713"/>
                <a:gd name="T23" fmla="*/ 0 h 2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13" h="2239">
                  <a:moveTo>
                    <a:pt x="1662" y="0"/>
                  </a:moveTo>
                  <a:lnTo>
                    <a:pt x="0" y="2180"/>
                  </a:lnTo>
                  <a:lnTo>
                    <a:pt x="13" y="2188"/>
                  </a:lnTo>
                  <a:lnTo>
                    <a:pt x="26" y="2195"/>
                  </a:lnTo>
                  <a:lnTo>
                    <a:pt x="39" y="2203"/>
                  </a:lnTo>
                  <a:lnTo>
                    <a:pt x="52" y="2210"/>
                  </a:lnTo>
                  <a:lnTo>
                    <a:pt x="66" y="2218"/>
                  </a:lnTo>
                  <a:lnTo>
                    <a:pt x="79" y="2225"/>
                  </a:lnTo>
                  <a:lnTo>
                    <a:pt x="93" y="2231"/>
                  </a:lnTo>
                  <a:lnTo>
                    <a:pt x="107" y="2239"/>
                  </a:lnTo>
                  <a:lnTo>
                    <a:pt x="1713" y="129"/>
                  </a:lnTo>
                  <a:lnTo>
                    <a:pt x="1662" y="0"/>
                  </a:lnTo>
                  <a:close/>
                </a:path>
              </a:pathLst>
            </a:custGeom>
            <a:solidFill>
              <a:srgbClr val="39A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72" name="Freeform 48"/>
            <p:cNvSpPr>
              <a:spLocks/>
            </p:cNvSpPr>
            <p:nvPr/>
          </p:nvSpPr>
          <p:spPr bwMode="auto">
            <a:xfrm>
              <a:off x="848" y="2059"/>
              <a:ext cx="83" cy="108"/>
            </a:xfrm>
            <a:custGeom>
              <a:avLst/>
              <a:gdLst>
                <a:gd name="T0" fmla="*/ 80 w 1659"/>
                <a:gd name="T1" fmla="*/ 0 h 2158"/>
                <a:gd name="T2" fmla="*/ 0 w 1659"/>
                <a:gd name="T3" fmla="*/ 106 h 2158"/>
                <a:gd name="T4" fmla="*/ 1 w 1659"/>
                <a:gd name="T5" fmla="*/ 106 h 2158"/>
                <a:gd name="T6" fmla="*/ 1 w 1659"/>
                <a:gd name="T7" fmla="*/ 106 h 2158"/>
                <a:gd name="T8" fmla="*/ 2 w 1659"/>
                <a:gd name="T9" fmla="*/ 106 h 2158"/>
                <a:gd name="T10" fmla="*/ 3 w 1659"/>
                <a:gd name="T11" fmla="*/ 107 h 2158"/>
                <a:gd name="T12" fmla="*/ 4 w 1659"/>
                <a:gd name="T13" fmla="*/ 107 h 2158"/>
                <a:gd name="T14" fmla="*/ 4 w 1659"/>
                <a:gd name="T15" fmla="*/ 107 h 2158"/>
                <a:gd name="T16" fmla="*/ 5 w 1659"/>
                <a:gd name="T17" fmla="*/ 108 h 2158"/>
                <a:gd name="T18" fmla="*/ 6 w 1659"/>
                <a:gd name="T19" fmla="*/ 108 h 2158"/>
                <a:gd name="T20" fmla="*/ 83 w 1659"/>
                <a:gd name="T21" fmla="*/ 7 h 2158"/>
                <a:gd name="T22" fmla="*/ 80 w 1659"/>
                <a:gd name="T23" fmla="*/ 0 h 2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9" h="2158">
                  <a:moveTo>
                    <a:pt x="1606" y="0"/>
                  </a:moveTo>
                  <a:lnTo>
                    <a:pt x="0" y="2110"/>
                  </a:lnTo>
                  <a:lnTo>
                    <a:pt x="13" y="2116"/>
                  </a:lnTo>
                  <a:lnTo>
                    <a:pt x="28" y="2122"/>
                  </a:lnTo>
                  <a:lnTo>
                    <a:pt x="42" y="2128"/>
                  </a:lnTo>
                  <a:lnTo>
                    <a:pt x="56" y="2135"/>
                  </a:lnTo>
                  <a:lnTo>
                    <a:pt x="70" y="2141"/>
                  </a:lnTo>
                  <a:lnTo>
                    <a:pt x="85" y="2146"/>
                  </a:lnTo>
                  <a:lnTo>
                    <a:pt x="99" y="2153"/>
                  </a:lnTo>
                  <a:lnTo>
                    <a:pt x="113" y="2158"/>
                  </a:lnTo>
                  <a:lnTo>
                    <a:pt x="1659" y="130"/>
                  </a:lnTo>
                  <a:lnTo>
                    <a:pt x="1606" y="0"/>
                  </a:lnTo>
                  <a:close/>
                </a:path>
              </a:pathLst>
            </a:custGeom>
            <a:solidFill>
              <a:srgbClr val="32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73" name="Freeform 49"/>
            <p:cNvSpPr>
              <a:spLocks/>
            </p:cNvSpPr>
            <p:nvPr/>
          </p:nvSpPr>
          <p:spPr bwMode="auto">
            <a:xfrm>
              <a:off x="833" y="2040"/>
              <a:ext cx="90" cy="119"/>
            </a:xfrm>
            <a:custGeom>
              <a:avLst/>
              <a:gdLst>
                <a:gd name="T0" fmla="*/ 87 w 1804"/>
                <a:gd name="T1" fmla="*/ 0 h 2372"/>
                <a:gd name="T2" fmla="*/ 0 w 1804"/>
                <a:gd name="T3" fmla="*/ 115 h 2372"/>
                <a:gd name="T4" fmla="*/ 1 w 1804"/>
                <a:gd name="T5" fmla="*/ 116 h 2372"/>
                <a:gd name="T6" fmla="*/ 1 w 1804"/>
                <a:gd name="T7" fmla="*/ 116 h 2372"/>
                <a:gd name="T8" fmla="*/ 2 w 1804"/>
                <a:gd name="T9" fmla="*/ 117 h 2372"/>
                <a:gd name="T10" fmla="*/ 2 w 1804"/>
                <a:gd name="T11" fmla="*/ 117 h 2372"/>
                <a:gd name="T12" fmla="*/ 3 w 1804"/>
                <a:gd name="T13" fmla="*/ 118 h 2372"/>
                <a:gd name="T14" fmla="*/ 3 w 1804"/>
                <a:gd name="T15" fmla="*/ 118 h 2372"/>
                <a:gd name="T16" fmla="*/ 4 w 1804"/>
                <a:gd name="T17" fmla="*/ 119 h 2372"/>
                <a:gd name="T18" fmla="*/ 5 w 1804"/>
                <a:gd name="T19" fmla="*/ 119 h 2372"/>
                <a:gd name="T20" fmla="*/ 90 w 1804"/>
                <a:gd name="T21" fmla="*/ 6 h 2372"/>
                <a:gd name="T22" fmla="*/ 87 w 1804"/>
                <a:gd name="T23" fmla="*/ 0 h 23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04" h="2372">
                  <a:moveTo>
                    <a:pt x="1752" y="0"/>
                  </a:moveTo>
                  <a:lnTo>
                    <a:pt x="0" y="2296"/>
                  </a:lnTo>
                  <a:lnTo>
                    <a:pt x="12" y="2306"/>
                  </a:lnTo>
                  <a:lnTo>
                    <a:pt x="24" y="2316"/>
                  </a:lnTo>
                  <a:lnTo>
                    <a:pt x="35" y="2325"/>
                  </a:lnTo>
                  <a:lnTo>
                    <a:pt x="47" y="2335"/>
                  </a:lnTo>
                  <a:lnTo>
                    <a:pt x="58" y="2344"/>
                  </a:lnTo>
                  <a:lnTo>
                    <a:pt x="70" y="2354"/>
                  </a:lnTo>
                  <a:lnTo>
                    <a:pt x="82" y="2363"/>
                  </a:lnTo>
                  <a:lnTo>
                    <a:pt x="94" y="2372"/>
                  </a:lnTo>
                  <a:lnTo>
                    <a:pt x="1804" y="129"/>
                  </a:lnTo>
                  <a:lnTo>
                    <a:pt x="1752" y="0"/>
                  </a:lnTo>
                  <a:close/>
                </a:path>
              </a:pathLst>
            </a:custGeom>
            <a:solidFill>
              <a:srgbClr val="46A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74" name="Freeform 50"/>
            <p:cNvSpPr>
              <a:spLocks/>
            </p:cNvSpPr>
            <p:nvPr/>
          </p:nvSpPr>
          <p:spPr bwMode="auto">
            <a:xfrm>
              <a:off x="829" y="2034"/>
              <a:ext cx="91" cy="121"/>
            </a:xfrm>
            <a:custGeom>
              <a:avLst/>
              <a:gdLst>
                <a:gd name="T0" fmla="*/ 90 w 1838"/>
                <a:gd name="T1" fmla="*/ 4 h 2422"/>
                <a:gd name="T2" fmla="*/ 90 w 1838"/>
                <a:gd name="T3" fmla="*/ 4 h 2422"/>
                <a:gd name="T4" fmla="*/ 90 w 1838"/>
                <a:gd name="T5" fmla="*/ 3 h 2422"/>
                <a:gd name="T6" fmla="*/ 90 w 1838"/>
                <a:gd name="T7" fmla="*/ 3 h 2422"/>
                <a:gd name="T8" fmla="*/ 89 w 1838"/>
                <a:gd name="T9" fmla="*/ 2 h 2422"/>
                <a:gd name="T10" fmla="*/ 89 w 1838"/>
                <a:gd name="T11" fmla="*/ 2 h 2422"/>
                <a:gd name="T12" fmla="*/ 89 w 1838"/>
                <a:gd name="T13" fmla="*/ 1 h 2422"/>
                <a:gd name="T14" fmla="*/ 89 w 1838"/>
                <a:gd name="T15" fmla="*/ 1 h 2422"/>
                <a:gd name="T16" fmla="*/ 88 w 1838"/>
                <a:gd name="T17" fmla="*/ 0 h 2422"/>
                <a:gd name="T18" fmla="*/ 0 w 1838"/>
                <a:gd name="T19" fmla="*/ 117 h 2422"/>
                <a:gd name="T20" fmla="*/ 1 w 1838"/>
                <a:gd name="T21" fmla="*/ 117 h 2422"/>
                <a:gd name="T22" fmla="*/ 1 w 1838"/>
                <a:gd name="T23" fmla="*/ 118 h 2422"/>
                <a:gd name="T24" fmla="*/ 2 w 1838"/>
                <a:gd name="T25" fmla="*/ 118 h 2422"/>
                <a:gd name="T26" fmla="*/ 2 w 1838"/>
                <a:gd name="T27" fmla="*/ 119 h 2422"/>
                <a:gd name="T28" fmla="*/ 3 w 1838"/>
                <a:gd name="T29" fmla="*/ 119 h 2422"/>
                <a:gd name="T30" fmla="*/ 3 w 1838"/>
                <a:gd name="T31" fmla="*/ 120 h 2422"/>
                <a:gd name="T32" fmla="*/ 4 w 1838"/>
                <a:gd name="T33" fmla="*/ 121 h 2422"/>
                <a:gd name="T34" fmla="*/ 4 w 1838"/>
                <a:gd name="T35" fmla="*/ 121 h 2422"/>
                <a:gd name="T36" fmla="*/ 91 w 1838"/>
                <a:gd name="T37" fmla="*/ 6 h 2422"/>
                <a:gd name="T38" fmla="*/ 90 w 1838"/>
                <a:gd name="T39" fmla="*/ 4 h 2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38" h="2422">
                  <a:moveTo>
                    <a:pt x="1822" y="87"/>
                  </a:moveTo>
                  <a:lnTo>
                    <a:pt x="1818" y="76"/>
                  </a:lnTo>
                  <a:lnTo>
                    <a:pt x="1813" y="65"/>
                  </a:lnTo>
                  <a:lnTo>
                    <a:pt x="1808" y="54"/>
                  </a:lnTo>
                  <a:lnTo>
                    <a:pt x="1802" y="43"/>
                  </a:lnTo>
                  <a:lnTo>
                    <a:pt x="1798" y="32"/>
                  </a:lnTo>
                  <a:lnTo>
                    <a:pt x="1793" y="22"/>
                  </a:lnTo>
                  <a:lnTo>
                    <a:pt x="1788" y="11"/>
                  </a:lnTo>
                  <a:lnTo>
                    <a:pt x="1783" y="0"/>
                  </a:lnTo>
                  <a:lnTo>
                    <a:pt x="0" y="2338"/>
                  </a:lnTo>
                  <a:lnTo>
                    <a:pt x="11" y="2348"/>
                  </a:lnTo>
                  <a:lnTo>
                    <a:pt x="21" y="2360"/>
                  </a:lnTo>
                  <a:lnTo>
                    <a:pt x="32" y="2370"/>
                  </a:lnTo>
                  <a:lnTo>
                    <a:pt x="42" y="2381"/>
                  </a:lnTo>
                  <a:lnTo>
                    <a:pt x="54" y="2391"/>
                  </a:lnTo>
                  <a:lnTo>
                    <a:pt x="64" y="2402"/>
                  </a:lnTo>
                  <a:lnTo>
                    <a:pt x="76" y="2412"/>
                  </a:lnTo>
                  <a:lnTo>
                    <a:pt x="86" y="2422"/>
                  </a:lnTo>
                  <a:lnTo>
                    <a:pt x="1838" y="126"/>
                  </a:lnTo>
                  <a:lnTo>
                    <a:pt x="1822" y="87"/>
                  </a:lnTo>
                  <a:close/>
                </a:path>
              </a:pathLst>
            </a:custGeom>
            <a:solidFill>
              <a:srgbClr val="4CA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75" name="Freeform 51"/>
            <p:cNvSpPr>
              <a:spLocks/>
            </p:cNvSpPr>
            <p:nvPr/>
          </p:nvSpPr>
          <p:spPr bwMode="auto">
            <a:xfrm>
              <a:off x="911" y="2124"/>
              <a:ext cx="28" cy="38"/>
            </a:xfrm>
            <a:custGeom>
              <a:avLst/>
              <a:gdLst>
                <a:gd name="T0" fmla="*/ 28 w 573"/>
                <a:gd name="T1" fmla="*/ 0 h 753"/>
                <a:gd name="T2" fmla="*/ 0 w 573"/>
                <a:gd name="T3" fmla="*/ 38 h 753"/>
                <a:gd name="T4" fmla="*/ 1 w 573"/>
                <a:gd name="T5" fmla="*/ 37 h 753"/>
                <a:gd name="T6" fmla="*/ 3 w 573"/>
                <a:gd name="T7" fmla="*/ 36 h 753"/>
                <a:gd name="T8" fmla="*/ 4 w 573"/>
                <a:gd name="T9" fmla="*/ 35 h 753"/>
                <a:gd name="T10" fmla="*/ 5 w 573"/>
                <a:gd name="T11" fmla="*/ 34 h 753"/>
                <a:gd name="T12" fmla="*/ 6 w 573"/>
                <a:gd name="T13" fmla="*/ 34 h 753"/>
                <a:gd name="T14" fmla="*/ 7 w 573"/>
                <a:gd name="T15" fmla="*/ 32 h 753"/>
                <a:gd name="T16" fmla="*/ 9 w 573"/>
                <a:gd name="T17" fmla="*/ 32 h 753"/>
                <a:gd name="T18" fmla="*/ 10 w 573"/>
                <a:gd name="T19" fmla="*/ 31 h 753"/>
                <a:gd name="T20" fmla="*/ 11 w 573"/>
                <a:gd name="T21" fmla="*/ 30 h 753"/>
                <a:gd name="T22" fmla="*/ 12 w 573"/>
                <a:gd name="T23" fmla="*/ 28 h 753"/>
                <a:gd name="T24" fmla="*/ 13 w 573"/>
                <a:gd name="T25" fmla="*/ 27 h 753"/>
                <a:gd name="T26" fmla="*/ 14 w 573"/>
                <a:gd name="T27" fmla="*/ 26 h 753"/>
                <a:gd name="T28" fmla="*/ 15 w 573"/>
                <a:gd name="T29" fmla="*/ 25 h 753"/>
                <a:gd name="T30" fmla="*/ 16 w 573"/>
                <a:gd name="T31" fmla="*/ 24 h 753"/>
                <a:gd name="T32" fmla="*/ 17 w 573"/>
                <a:gd name="T33" fmla="*/ 23 h 753"/>
                <a:gd name="T34" fmla="*/ 18 w 573"/>
                <a:gd name="T35" fmla="*/ 21 h 753"/>
                <a:gd name="T36" fmla="*/ 18 w 573"/>
                <a:gd name="T37" fmla="*/ 20 h 753"/>
                <a:gd name="T38" fmla="*/ 19 w 573"/>
                <a:gd name="T39" fmla="*/ 19 h 753"/>
                <a:gd name="T40" fmla="*/ 20 w 573"/>
                <a:gd name="T41" fmla="*/ 18 h 753"/>
                <a:gd name="T42" fmla="*/ 21 w 573"/>
                <a:gd name="T43" fmla="*/ 17 h 753"/>
                <a:gd name="T44" fmla="*/ 22 w 573"/>
                <a:gd name="T45" fmla="*/ 15 h 753"/>
                <a:gd name="T46" fmla="*/ 22 w 573"/>
                <a:gd name="T47" fmla="*/ 14 h 753"/>
                <a:gd name="T48" fmla="*/ 23 w 573"/>
                <a:gd name="T49" fmla="*/ 13 h 753"/>
                <a:gd name="T50" fmla="*/ 24 w 573"/>
                <a:gd name="T51" fmla="*/ 11 h 753"/>
                <a:gd name="T52" fmla="*/ 24 w 573"/>
                <a:gd name="T53" fmla="*/ 10 h 753"/>
                <a:gd name="T54" fmla="*/ 25 w 573"/>
                <a:gd name="T55" fmla="*/ 9 h 753"/>
                <a:gd name="T56" fmla="*/ 26 w 573"/>
                <a:gd name="T57" fmla="*/ 7 h 753"/>
                <a:gd name="T58" fmla="*/ 26 w 573"/>
                <a:gd name="T59" fmla="*/ 6 h 753"/>
                <a:gd name="T60" fmla="*/ 27 w 573"/>
                <a:gd name="T61" fmla="*/ 4 h 753"/>
                <a:gd name="T62" fmla="*/ 27 w 573"/>
                <a:gd name="T63" fmla="*/ 3 h 753"/>
                <a:gd name="T64" fmla="*/ 28 w 573"/>
                <a:gd name="T65" fmla="*/ 1 h 753"/>
                <a:gd name="T66" fmla="*/ 28 w 573"/>
                <a:gd name="T67" fmla="*/ 0 h 7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3" h="753">
                  <a:moveTo>
                    <a:pt x="573" y="0"/>
                  </a:moveTo>
                  <a:lnTo>
                    <a:pt x="0" y="753"/>
                  </a:lnTo>
                  <a:lnTo>
                    <a:pt x="26" y="736"/>
                  </a:lnTo>
                  <a:lnTo>
                    <a:pt x="52" y="719"/>
                  </a:lnTo>
                  <a:lnTo>
                    <a:pt x="77" y="701"/>
                  </a:lnTo>
                  <a:lnTo>
                    <a:pt x="103" y="683"/>
                  </a:lnTo>
                  <a:lnTo>
                    <a:pt x="127" y="664"/>
                  </a:lnTo>
                  <a:lnTo>
                    <a:pt x="151" y="644"/>
                  </a:lnTo>
                  <a:lnTo>
                    <a:pt x="174" y="626"/>
                  </a:lnTo>
                  <a:lnTo>
                    <a:pt x="197" y="605"/>
                  </a:lnTo>
                  <a:lnTo>
                    <a:pt x="219" y="585"/>
                  </a:lnTo>
                  <a:lnTo>
                    <a:pt x="241" y="563"/>
                  </a:lnTo>
                  <a:lnTo>
                    <a:pt x="262" y="542"/>
                  </a:lnTo>
                  <a:lnTo>
                    <a:pt x="283" y="520"/>
                  </a:lnTo>
                  <a:lnTo>
                    <a:pt x="303" y="496"/>
                  </a:lnTo>
                  <a:lnTo>
                    <a:pt x="322" y="473"/>
                  </a:lnTo>
                  <a:lnTo>
                    <a:pt x="341" y="450"/>
                  </a:lnTo>
                  <a:lnTo>
                    <a:pt x="360" y="426"/>
                  </a:lnTo>
                  <a:lnTo>
                    <a:pt x="378" y="402"/>
                  </a:lnTo>
                  <a:lnTo>
                    <a:pt x="394" y="378"/>
                  </a:lnTo>
                  <a:lnTo>
                    <a:pt x="411" y="353"/>
                  </a:lnTo>
                  <a:lnTo>
                    <a:pt x="428" y="327"/>
                  </a:lnTo>
                  <a:lnTo>
                    <a:pt x="443" y="302"/>
                  </a:lnTo>
                  <a:lnTo>
                    <a:pt x="458" y="276"/>
                  </a:lnTo>
                  <a:lnTo>
                    <a:pt x="472" y="250"/>
                  </a:lnTo>
                  <a:lnTo>
                    <a:pt x="486" y="223"/>
                  </a:lnTo>
                  <a:lnTo>
                    <a:pt x="499" y="196"/>
                  </a:lnTo>
                  <a:lnTo>
                    <a:pt x="512" y="169"/>
                  </a:lnTo>
                  <a:lnTo>
                    <a:pt x="524" y="142"/>
                  </a:lnTo>
                  <a:lnTo>
                    <a:pt x="535" y="113"/>
                  </a:lnTo>
                  <a:lnTo>
                    <a:pt x="546" y="86"/>
                  </a:lnTo>
                  <a:lnTo>
                    <a:pt x="555" y="58"/>
                  </a:lnTo>
                  <a:lnTo>
                    <a:pt x="564" y="29"/>
                  </a:lnTo>
                  <a:lnTo>
                    <a:pt x="573" y="0"/>
                  </a:lnTo>
                  <a:close/>
                </a:path>
              </a:pathLst>
            </a:custGeom>
            <a:solidFill>
              <a:srgbClr val="007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76" name="Freeform 52"/>
            <p:cNvSpPr>
              <a:spLocks/>
            </p:cNvSpPr>
            <p:nvPr/>
          </p:nvSpPr>
          <p:spPr bwMode="auto">
            <a:xfrm>
              <a:off x="899" y="2111"/>
              <a:ext cx="43" cy="57"/>
            </a:xfrm>
            <a:custGeom>
              <a:avLst/>
              <a:gdLst>
                <a:gd name="T0" fmla="*/ 0 w 858"/>
                <a:gd name="T1" fmla="*/ 57 h 1127"/>
                <a:gd name="T2" fmla="*/ 0 w 858"/>
                <a:gd name="T3" fmla="*/ 57 h 1127"/>
                <a:gd name="T4" fmla="*/ 1 w 858"/>
                <a:gd name="T5" fmla="*/ 57 h 1127"/>
                <a:gd name="T6" fmla="*/ 1 w 858"/>
                <a:gd name="T7" fmla="*/ 57 h 1127"/>
                <a:gd name="T8" fmla="*/ 1 w 858"/>
                <a:gd name="T9" fmla="*/ 57 h 1127"/>
                <a:gd name="T10" fmla="*/ 1 w 858"/>
                <a:gd name="T11" fmla="*/ 57 h 1127"/>
                <a:gd name="T12" fmla="*/ 2 w 858"/>
                <a:gd name="T13" fmla="*/ 56 h 1127"/>
                <a:gd name="T14" fmla="*/ 2 w 858"/>
                <a:gd name="T15" fmla="*/ 56 h 1127"/>
                <a:gd name="T16" fmla="*/ 2 w 858"/>
                <a:gd name="T17" fmla="*/ 56 h 1127"/>
                <a:gd name="T18" fmla="*/ 3 w 858"/>
                <a:gd name="T19" fmla="*/ 56 h 1127"/>
                <a:gd name="T20" fmla="*/ 5 w 858"/>
                <a:gd name="T21" fmla="*/ 55 h 1127"/>
                <a:gd name="T22" fmla="*/ 6 w 858"/>
                <a:gd name="T23" fmla="*/ 55 h 1127"/>
                <a:gd name="T24" fmla="*/ 7 w 858"/>
                <a:gd name="T25" fmla="*/ 54 h 1127"/>
                <a:gd name="T26" fmla="*/ 8 w 858"/>
                <a:gd name="T27" fmla="*/ 53 h 1127"/>
                <a:gd name="T28" fmla="*/ 10 w 858"/>
                <a:gd name="T29" fmla="*/ 53 h 1127"/>
                <a:gd name="T30" fmla="*/ 11 w 858"/>
                <a:gd name="T31" fmla="*/ 52 h 1127"/>
                <a:gd name="T32" fmla="*/ 12 w 858"/>
                <a:gd name="T33" fmla="*/ 51 h 1127"/>
                <a:gd name="T34" fmla="*/ 41 w 858"/>
                <a:gd name="T35" fmla="*/ 13 h 1127"/>
                <a:gd name="T36" fmla="*/ 41 w 858"/>
                <a:gd name="T37" fmla="*/ 12 h 1127"/>
                <a:gd name="T38" fmla="*/ 41 w 858"/>
                <a:gd name="T39" fmla="*/ 10 h 1127"/>
                <a:gd name="T40" fmla="*/ 42 w 858"/>
                <a:gd name="T41" fmla="*/ 8 h 1127"/>
                <a:gd name="T42" fmla="*/ 42 w 858"/>
                <a:gd name="T43" fmla="*/ 7 h 1127"/>
                <a:gd name="T44" fmla="*/ 42 w 858"/>
                <a:gd name="T45" fmla="*/ 5 h 1127"/>
                <a:gd name="T46" fmla="*/ 43 w 858"/>
                <a:gd name="T47" fmla="*/ 3 h 1127"/>
                <a:gd name="T48" fmla="*/ 43 w 858"/>
                <a:gd name="T49" fmla="*/ 2 h 1127"/>
                <a:gd name="T50" fmla="*/ 43 w 858"/>
                <a:gd name="T51" fmla="*/ 0 h 1127"/>
                <a:gd name="T52" fmla="*/ 0 w 858"/>
                <a:gd name="T53" fmla="*/ 57 h 1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58" h="1127">
                  <a:moveTo>
                    <a:pt x="0" y="1127"/>
                  </a:moveTo>
                  <a:lnTo>
                    <a:pt x="5" y="1125"/>
                  </a:lnTo>
                  <a:lnTo>
                    <a:pt x="10" y="1123"/>
                  </a:lnTo>
                  <a:lnTo>
                    <a:pt x="15" y="1122"/>
                  </a:lnTo>
                  <a:lnTo>
                    <a:pt x="22" y="1120"/>
                  </a:lnTo>
                  <a:lnTo>
                    <a:pt x="27" y="1118"/>
                  </a:lnTo>
                  <a:lnTo>
                    <a:pt x="32" y="1116"/>
                  </a:lnTo>
                  <a:lnTo>
                    <a:pt x="37" y="1114"/>
                  </a:lnTo>
                  <a:lnTo>
                    <a:pt x="43" y="1112"/>
                  </a:lnTo>
                  <a:lnTo>
                    <a:pt x="69" y="1101"/>
                  </a:lnTo>
                  <a:lnTo>
                    <a:pt x="94" y="1090"/>
                  </a:lnTo>
                  <a:lnTo>
                    <a:pt x="118" y="1079"/>
                  </a:lnTo>
                  <a:lnTo>
                    <a:pt x="143" y="1066"/>
                  </a:lnTo>
                  <a:lnTo>
                    <a:pt x="168" y="1054"/>
                  </a:lnTo>
                  <a:lnTo>
                    <a:pt x="191" y="1040"/>
                  </a:lnTo>
                  <a:lnTo>
                    <a:pt x="215" y="1026"/>
                  </a:lnTo>
                  <a:lnTo>
                    <a:pt x="238" y="1013"/>
                  </a:lnTo>
                  <a:lnTo>
                    <a:pt x="811" y="260"/>
                  </a:lnTo>
                  <a:lnTo>
                    <a:pt x="820" y="228"/>
                  </a:lnTo>
                  <a:lnTo>
                    <a:pt x="828" y="197"/>
                  </a:lnTo>
                  <a:lnTo>
                    <a:pt x="835" y="164"/>
                  </a:lnTo>
                  <a:lnTo>
                    <a:pt x="841" y="132"/>
                  </a:lnTo>
                  <a:lnTo>
                    <a:pt x="847" y="99"/>
                  </a:lnTo>
                  <a:lnTo>
                    <a:pt x="852" y="67"/>
                  </a:lnTo>
                  <a:lnTo>
                    <a:pt x="855" y="33"/>
                  </a:lnTo>
                  <a:lnTo>
                    <a:pt x="858" y="0"/>
                  </a:lnTo>
                  <a:lnTo>
                    <a:pt x="0" y="1127"/>
                  </a:lnTo>
                  <a:close/>
                </a:path>
              </a:pathLst>
            </a:custGeom>
            <a:solidFill>
              <a:srgbClr val="0683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77" name="Freeform 53"/>
            <p:cNvSpPr>
              <a:spLocks/>
            </p:cNvSpPr>
            <p:nvPr/>
          </p:nvSpPr>
          <p:spPr bwMode="auto">
            <a:xfrm>
              <a:off x="889" y="2101"/>
              <a:ext cx="53" cy="69"/>
            </a:xfrm>
            <a:custGeom>
              <a:avLst/>
              <a:gdLst>
                <a:gd name="T0" fmla="*/ 53 w 1055"/>
                <a:gd name="T1" fmla="*/ 0 h 1382"/>
                <a:gd name="T2" fmla="*/ 0 w 1055"/>
                <a:gd name="T3" fmla="*/ 69 h 1382"/>
                <a:gd name="T4" fmla="*/ 1 w 1055"/>
                <a:gd name="T5" fmla="*/ 69 h 1382"/>
                <a:gd name="T6" fmla="*/ 2 w 1055"/>
                <a:gd name="T7" fmla="*/ 68 h 1382"/>
                <a:gd name="T8" fmla="*/ 4 w 1055"/>
                <a:gd name="T9" fmla="*/ 68 h 1382"/>
                <a:gd name="T10" fmla="*/ 5 w 1055"/>
                <a:gd name="T11" fmla="*/ 68 h 1382"/>
                <a:gd name="T12" fmla="*/ 6 w 1055"/>
                <a:gd name="T13" fmla="*/ 67 h 1382"/>
                <a:gd name="T14" fmla="*/ 7 w 1055"/>
                <a:gd name="T15" fmla="*/ 67 h 1382"/>
                <a:gd name="T16" fmla="*/ 8 w 1055"/>
                <a:gd name="T17" fmla="*/ 67 h 1382"/>
                <a:gd name="T18" fmla="*/ 10 w 1055"/>
                <a:gd name="T19" fmla="*/ 66 h 1382"/>
                <a:gd name="T20" fmla="*/ 53 w 1055"/>
                <a:gd name="T21" fmla="*/ 10 h 1382"/>
                <a:gd name="T22" fmla="*/ 53 w 1055"/>
                <a:gd name="T23" fmla="*/ 9 h 1382"/>
                <a:gd name="T24" fmla="*/ 53 w 1055"/>
                <a:gd name="T25" fmla="*/ 7 h 1382"/>
                <a:gd name="T26" fmla="*/ 53 w 1055"/>
                <a:gd name="T27" fmla="*/ 6 h 1382"/>
                <a:gd name="T28" fmla="*/ 53 w 1055"/>
                <a:gd name="T29" fmla="*/ 5 h 1382"/>
                <a:gd name="T30" fmla="*/ 53 w 1055"/>
                <a:gd name="T31" fmla="*/ 4 h 1382"/>
                <a:gd name="T32" fmla="*/ 53 w 1055"/>
                <a:gd name="T33" fmla="*/ 2 h 1382"/>
                <a:gd name="T34" fmla="*/ 53 w 1055"/>
                <a:gd name="T35" fmla="*/ 1 h 1382"/>
                <a:gd name="T36" fmla="*/ 53 w 1055"/>
                <a:gd name="T37" fmla="*/ 0 h 1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5" h="1382">
                  <a:moveTo>
                    <a:pt x="1052" y="0"/>
                  </a:moveTo>
                  <a:lnTo>
                    <a:pt x="0" y="1382"/>
                  </a:lnTo>
                  <a:lnTo>
                    <a:pt x="24" y="1376"/>
                  </a:lnTo>
                  <a:lnTo>
                    <a:pt x="48" y="1370"/>
                  </a:lnTo>
                  <a:lnTo>
                    <a:pt x="72" y="1365"/>
                  </a:lnTo>
                  <a:lnTo>
                    <a:pt x="96" y="1358"/>
                  </a:lnTo>
                  <a:lnTo>
                    <a:pt x="120" y="1351"/>
                  </a:lnTo>
                  <a:lnTo>
                    <a:pt x="143" y="1343"/>
                  </a:lnTo>
                  <a:lnTo>
                    <a:pt x="167" y="1335"/>
                  </a:lnTo>
                  <a:lnTo>
                    <a:pt x="192" y="1327"/>
                  </a:lnTo>
                  <a:lnTo>
                    <a:pt x="1050" y="200"/>
                  </a:lnTo>
                  <a:lnTo>
                    <a:pt x="1052" y="175"/>
                  </a:lnTo>
                  <a:lnTo>
                    <a:pt x="1053" y="150"/>
                  </a:lnTo>
                  <a:lnTo>
                    <a:pt x="1054" y="126"/>
                  </a:lnTo>
                  <a:lnTo>
                    <a:pt x="1055" y="101"/>
                  </a:lnTo>
                  <a:lnTo>
                    <a:pt x="1055" y="75"/>
                  </a:lnTo>
                  <a:lnTo>
                    <a:pt x="1054" y="50"/>
                  </a:lnTo>
                  <a:lnTo>
                    <a:pt x="1053" y="25"/>
                  </a:lnTo>
                  <a:lnTo>
                    <a:pt x="1052" y="0"/>
                  </a:lnTo>
                  <a:close/>
                </a:path>
              </a:pathLst>
            </a:custGeom>
            <a:solidFill>
              <a:srgbClr val="0C8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78" name="Freeform 54"/>
            <p:cNvSpPr>
              <a:spLocks/>
            </p:cNvSpPr>
            <p:nvPr/>
          </p:nvSpPr>
          <p:spPr bwMode="auto">
            <a:xfrm>
              <a:off x="825" y="2028"/>
              <a:ext cx="93" cy="123"/>
            </a:xfrm>
            <a:custGeom>
              <a:avLst/>
              <a:gdLst>
                <a:gd name="T0" fmla="*/ 90 w 1862"/>
                <a:gd name="T1" fmla="*/ 0 h 2453"/>
                <a:gd name="T2" fmla="*/ 0 w 1862"/>
                <a:gd name="T3" fmla="*/ 118 h 2453"/>
                <a:gd name="T4" fmla="*/ 0 w 1862"/>
                <a:gd name="T5" fmla="*/ 119 h 2453"/>
                <a:gd name="T6" fmla="*/ 1 w 1862"/>
                <a:gd name="T7" fmla="*/ 119 h 2453"/>
                <a:gd name="T8" fmla="*/ 1 w 1862"/>
                <a:gd name="T9" fmla="*/ 120 h 2453"/>
                <a:gd name="T10" fmla="*/ 2 w 1862"/>
                <a:gd name="T11" fmla="*/ 121 h 2453"/>
                <a:gd name="T12" fmla="*/ 2 w 1862"/>
                <a:gd name="T13" fmla="*/ 121 h 2453"/>
                <a:gd name="T14" fmla="*/ 3 w 1862"/>
                <a:gd name="T15" fmla="*/ 122 h 2453"/>
                <a:gd name="T16" fmla="*/ 3 w 1862"/>
                <a:gd name="T17" fmla="*/ 122 h 2453"/>
                <a:gd name="T18" fmla="*/ 4 w 1862"/>
                <a:gd name="T19" fmla="*/ 123 h 2453"/>
                <a:gd name="T20" fmla="*/ 93 w 1862"/>
                <a:gd name="T21" fmla="*/ 6 h 2453"/>
                <a:gd name="T22" fmla="*/ 93 w 1862"/>
                <a:gd name="T23" fmla="*/ 5 h 2453"/>
                <a:gd name="T24" fmla="*/ 92 w 1862"/>
                <a:gd name="T25" fmla="*/ 4 h 2453"/>
                <a:gd name="T26" fmla="*/ 92 w 1862"/>
                <a:gd name="T27" fmla="*/ 4 h 2453"/>
                <a:gd name="T28" fmla="*/ 91 w 1862"/>
                <a:gd name="T29" fmla="*/ 3 h 2453"/>
                <a:gd name="T30" fmla="*/ 91 w 1862"/>
                <a:gd name="T31" fmla="*/ 2 h 2453"/>
                <a:gd name="T32" fmla="*/ 91 w 1862"/>
                <a:gd name="T33" fmla="*/ 1 h 2453"/>
                <a:gd name="T34" fmla="*/ 90 w 1862"/>
                <a:gd name="T35" fmla="*/ 1 h 2453"/>
                <a:gd name="T36" fmla="*/ 90 w 1862"/>
                <a:gd name="T37" fmla="*/ 0 h 24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2" h="2453">
                  <a:moveTo>
                    <a:pt x="1797" y="0"/>
                  </a:moveTo>
                  <a:lnTo>
                    <a:pt x="0" y="2358"/>
                  </a:lnTo>
                  <a:lnTo>
                    <a:pt x="9" y="2371"/>
                  </a:lnTo>
                  <a:lnTo>
                    <a:pt x="19" y="2383"/>
                  </a:lnTo>
                  <a:lnTo>
                    <a:pt x="29" y="2395"/>
                  </a:lnTo>
                  <a:lnTo>
                    <a:pt x="38" y="2407"/>
                  </a:lnTo>
                  <a:lnTo>
                    <a:pt x="49" y="2418"/>
                  </a:lnTo>
                  <a:lnTo>
                    <a:pt x="58" y="2430"/>
                  </a:lnTo>
                  <a:lnTo>
                    <a:pt x="69" y="2441"/>
                  </a:lnTo>
                  <a:lnTo>
                    <a:pt x="79" y="2453"/>
                  </a:lnTo>
                  <a:lnTo>
                    <a:pt x="1862" y="115"/>
                  </a:lnTo>
                  <a:lnTo>
                    <a:pt x="1854" y="100"/>
                  </a:lnTo>
                  <a:lnTo>
                    <a:pt x="1846" y="85"/>
                  </a:lnTo>
                  <a:lnTo>
                    <a:pt x="1838" y="70"/>
                  </a:lnTo>
                  <a:lnTo>
                    <a:pt x="1831" y="57"/>
                  </a:lnTo>
                  <a:lnTo>
                    <a:pt x="1823" y="42"/>
                  </a:lnTo>
                  <a:lnTo>
                    <a:pt x="1814" y="28"/>
                  </a:lnTo>
                  <a:lnTo>
                    <a:pt x="1806" y="14"/>
                  </a:lnTo>
                  <a:lnTo>
                    <a:pt x="1797" y="0"/>
                  </a:lnTo>
                  <a:close/>
                </a:path>
              </a:pathLst>
            </a:custGeom>
            <a:solidFill>
              <a:srgbClr val="52B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79" name="Freeform 55"/>
            <p:cNvSpPr>
              <a:spLocks/>
            </p:cNvSpPr>
            <p:nvPr/>
          </p:nvSpPr>
          <p:spPr bwMode="auto">
            <a:xfrm>
              <a:off x="860" y="2072"/>
              <a:ext cx="76" cy="99"/>
            </a:xfrm>
            <a:custGeom>
              <a:avLst/>
              <a:gdLst>
                <a:gd name="T0" fmla="*/ 73 w 1528"/>
                <a:gd name="T1" fmla="*/ 0 h 1965"/>
                <a:gd name="T2" fmla="*/ 0 w 1528"/>
                <a:gd name="T3" fmla="*/ 98 h 1965"/>
                <a:gd name="T4" fmla="*/ 1 w 1528"/>
                <a:gd name="T5" fmla="*/ 98 h 1965"/>
                <a:gd name="T6" fmla="*/ 2 w 1528"/>
                <a:gd name="T7" fmla="*/ 98 h 1965"/>
                <a:gd name="T8" fmla="*/ 2 w 1528"/>
                <a:gd name="T9" fmla="*/ 98 h 1965"/>
                <a:gd name="T10" fmla="*/ 3 w 1528"/>
                <a:gd name="T11" fmla="*/ 98 h 1965"/>
                <a:gd name="T12" fmla="*/ 4 w 1528"/>
                <a:gd name="T13" fmla="*/ 99 h 1965"/>
                <a:gd name="T14" fmla="*/ 5 w 1528"/>
                <a:gd name="T15" fmla="*/ 99 h 1965"/>
                <a:gd name="T16" fmla="*/ 6 w 1528"/>
                <a:gd name="T17" fmla="*/ 99 h 1965"/>
                <a:gd name="T18" fmla="*/ 6 w 1528"/>
                <a:gd name="T19" fmla="*/ 99 h 1965"/>
                <a:gd name="T20" fmla="*/ 76 w 1528"/>
                <a:gd name="T21" fmla="*/ 7 h 1965"/>
                <a:gd name="T22" fmla="*/ 73 w 1528"/>
                <a:gd name="T23" fmla="*/ 0 h 19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8" h="1965">
                  <a:moveTo>
                    <a:pt x="1476" y="0"/>
                  </a:moveTo>
                  <a:lnTo>
                    <a:pt x="0" y="1937"/>
                  </a:lnTo>
                  <a:lnTo>
                    <a:pt x="15" y="1941"/>
                  </a:lnTo>
                  <a:lnTo>
                    <a:pt x="32" y="1945"/>
                  </a:lnTo>
                  <a:lnTo>
                    <a:pt x="48" y="1949"/>
                  </a:lnTo>
                  <a:lnTo>
                    <a:pt x="64" y="1952"/>
                  </a:lnTo>
                  <a:lnTo>
                    <a:pt x="81" y="1956"/>
                  </a:lnTo>
                  <a:lnTo>
                    <a:pt x="97" y="1959"/>
                  </a:lnTo>
                  <a:lnTo>
                    <a:pt x="113" y="1962"/>
                  </a:lnTo>
                  <a:lnTo>
                    <a:pt x="130" y="1965"/>
                  </a:lnTo>
                  <a:lnTo>
                    <a:pt x="1528" y="130"/>
                  </a:lnTo>
                  <a:lnTo>
                    <a:pt x="1476" y="0"/>
                  </a:lnTo>
                  <a:close/>
                </a:path>
              </a:pathLst>
            </a:custGeom>
            <a:solidFill>
              <a:srgbClr val="269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80" name="Freeform 56"/>
            <p:cNvSpPr>
              <a:spLocks/>
            </p:cNvSpPr>
            <p:nvPr/>
          </p:nvSpPr>
          <p:spPr bwMode="auto">
            <a:xfrm>
              <a:off x="866" y="2079"/>
              <a:ext cx="72" cy="92"/>
            </a:xfrm>
            <a:custGeom>
              <a:avLst/>
              <a:gdLst>
                <a:gd name="T0" fmla="*/ 71 w 1447"/>
                <a:gd name="T1" fmla="*/ 3 h 1850"/>
                <a:gd name="T2" fmla="*/ 70 w 1447"/>
                <a:gd name="T3" fmla="*/ 0 h 1850"/>
                <a:gd name="T4" fmla="*/ 0 w 1447"/>
                <a:gd name="T5" fmla="*/ 91 h 1850"/>
                <a:gd name="T6" fmla="*/ 1 w 1447"/>
                <a:gd name="T7" fmla="*/ 91 h 1850"/>
                <a:gd name="T8" fmla="*/ 2 w 1447"/>
                <a:gd name="T9" fmla="*/ 91 h 1850"/>
                <a:gd name="T10" fmla="*/ 3 w 1447"/>
                <a:gd name="T11" fmla="*/ 92 h 1850"/>
                <a:gd name="T12" fmla="*/ 3 w 1447"/>
                <a:gd name="T13" fmla="*/ 92 h 1850"/>
                <a:gd name="T14" fmla="*/ 4 w 1447"/>
                <a:gd name="T15" fmla="*/ 92 h 1850"/>
                <a:gd name="T16" fmla="*/ 5 w 1447"/>
                <a:gd name="T17" fmla="*/ 92 h 1850"/>
                <a:gd name="T18" fmla="*/ 6 w 1447"/>
                <a:gd name="T19" fmla="*/ 92 h 1850"/>
                <a:gd name="T20" fmla="*/ 7 w 1447"/>
                <a:gd name="T21" fmla="*/ 92 h 1850"/>
                <a:gd name="T22" fmla="*/ 72 w 1447"/>
                <a:gd name="T23" fmla="*/ 7 h 1850"/>
                <a:gd name="T24" fmla="*/ 72 w 1447"/>
                <a:gd name="T25" fmla="*/ 6 h 1850"/>
                <a:gd name="T26" fmla="*/ 72 w 1447"/>
                <a:gd name="T27" fmla="*/ 6 h 1850"/>
                <a:gd name="T28" fmla="*/ 72 w 1447"/>
                <a:gd name="T29" fmla="*/ 5 h 1850"/>
                <a:gd name="T30" fmla="*/ 71 w 1447"/>
                <a:gd name="T31" fmla="*/ 5 h 1850"/>
                <a:gd name="T32" fmla="*/ 71 w 1447"/>
                <a:gd name="T33" fmla="*/ 4 h 1850"/>
                <a:gd name="T34" fmla="*/ 71 w 1447"/>
                <a:gd name="T35" fmla="*/ 4 h 1850"/>
                <a:gd name="T36" fmla="*/ 71 w 1447"/>
                <a:gd name="T37" fmla="*/ 3 h 1850"/>
                <a:gd name="T38" fmla="*/ 71 w 1447"/>
                <a:gd name="T39" fmla="*/ 3 h 18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7" h="1850">
                  <a:moveTo>
                    <a:pt x="1421" y="55"/>
                  </a:moveTo>
                  <a:lnTo>
                    <a:pt x="1398" y="0"/>
                  </a:lnTo>
                  <a:lnTo>
                    <a:pt x="0" y="1835"/>
                  </a:lnTo>
                  <a:lnTo>
                    <a:pt x="17" y="1837"/>
                  </a:lnTo>
                  <a:lnTo>
                    <a:pt x="35" y="1839"/>
                  </a:lnTo>
                  <a:lnTo>
                    <a:pt x="51" y="1842"/>
                  </a:lnTo>
                  <a:lnTo>
                    <a:pt x="69" y="1843"/>
                  </a:lnTo>
                  <a:lnTo>
                    <a:pt x="87" y="1846"/>
                  </a:lnTo>
                  <a:lnTo>
                    <a:pt x="104" y="1848"/>
                  </a:lnTo>
                  <a:lnTo>
                    <a:pt x="122" y="1849"/>
                  </a:lnTo>
                  <a:lnTo>
                    <a:pt x="139" y="1850"/>
                  </a:lnTo>
                  <a:lnTo>
                    <a:pt x="1447" y="133"/>
                  </a:lnTo>
                  <a:lnTo>
                    <a:pt x="1444" y="124"/>
                  </a:lnTo>
                  <a:lnTo>
                    <a:pt x="1441" y="114"/>
                  </a:lnTo>
                  <a:lnTo>
                    <a:pt x="1438" y="105"/>
                  </a:lnTo>
                  <a:lnTo>
                    <a:pt x="1435" y="94"/>
                  </a:lnTo>
                  <a:lnTo>
                    <a:pt x="1431" y="85"/>
                  </a:lnTo>
                  <a:lnTo>
                    <a:pt x="1428" y="75"/>
                  </a:lnTo>
                  <a:lnTo>
                    <a:pt x="1424" y="65"/>
                  </a:lnTo>
                  <a:lnTo>
                    <a:pt x="1421" y="55"/>
                  </a:lnTo>
                  <a:close/>
                </a:path>
              </a:pathLst>
            </a:custGeom>
            <a:solidFill>
              <a:srgbClr val="1F9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81" name="Freeform 57"/>
            <p:cNvSpPr>
              <a:spLocks/>
            </p:cNvSpPr>
            <p:nvPr/>
          </p:nvSpPr>
          <p:spPr bwMode="auto">
            <a:xfrm>
              <a:off x="881" y="2093"/>
              <a:ext cx="61" cy="78"/>
            </a:xfrm>
            <a:custGeom>
              <a:avLst/>
              <a:gdLst>
                <a:gd name="T0" fmla="*/ 60 w 1220"/>
                <a:gd name="T1" fmla="*/ 0 h 1569"/>
                <a:gd name="T2" fmla="*/ 0 w 1220"/>
                <a:gd name="T3" fmla="*/ 78 h 1569"/>
                <a:gd name="T4" fmla="*/ 1 w 1220"/>
                <a:gd name="T5" fmla="*/ 78 h 1569"/>
                <a:gd name="T6" fmla="*/ 2 w 1220"/>
                <a:gd name="T7" fmla="*/ 78 h 1569"/>
                <a:gd name="T8" fmla="*/ 3 w 1220"/>
                <a:gd name="T9" fmla="*/ 78 h 1569"/>
                <a:gd name="T10" fmla="*/ 4 w 1220"/>
                <a:gd name="T11" fmla="*/ 78 h 1569"/>
                <a:gd name="T12" fmla="*/ 5 w 1220"/>
                <a:gd name="T13" fmla="*/ 77 h 1569"/>
                <a:gd name="T14" fmla="*/ 6 w 1220"/>
                <a:gd name="T15" fmla="*/ 77 h 1569"/>
                <a:gd name="T16" fmla="*/ 7 w 1220"/>
                <a:gd name="T17" fmla="*/ 77 h 1569"/>
                <a:gd name="T18" fmla="*/ 8 w 1220"/>
                <a:gd name="T19" fmla="*/ 77 h 1569"/>
                <a:gd name="T20" fmla="*/ 61 w 1220"/>
                <a:gd name="T21" fmla="*/ 8 h 1569"/>
                <a:gd name="T22" fmla="*/ 61 w 1220"/>
                <a:gd name="T23" fmla="*/ 7 h 1569"/>
                <a:gd name="T24" fmla="*/ 61 w 1220"/>
                <a:gd name="T25" fmla="*/ 6 h 1569"/>
                <a:gd name="T26" fmla="*/ 61 w 1220"/>
                <a:gd name="T27" fmla="*/ 5 h 1569"/>
                <a:gd name="T28" fmla="*/ 61 w 1220"/>
                <a:gd name="T29" fmla="*/ 4 h 1569"/>
                <a:gd name="T30" fmla="*/ 60 w 1220"/>
                <a:gd name="T31" fmla="*/ 3 h 1569"/>
                <a:gd name="T32" fmla="*/ 60 w 1220"/>
                <a:gd name="T33" fmla="*/ 2 h 1569"/>
                <a:gd name="T34" fmla="*/ 60 w 1220"/>
                <a:gd name="T35" fmla="*/ 1 h 1569"/>
                <a:gd name="T36" fmla="*/ 60 w 1220"/>
                <a:gd name="T37" fmla="*/ 0 h 15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0" h="1569">
                  <a:moveTo>
                    <a:pt x="1196" y="0"/>
                  </a:moveTo>
                  <a:lnTo>
                    <a:pt x="0" y="1569"/>
                  </a:lnTo>
                  <a:lnTo>
                    <a:pt x="21" y="1568"/>
                  </a:lnTo>
                  <a:lnTo>
                    <a:pt x="42" y="1566"/>
                  </a:lnTo>
                  <a:lnTo>
                    <a:pt x="63" y="1563"/>
                  </a:lnTo>
                  <a:lnTo>
                    <a:pt x="84" y="1561"/>
                  </a:lnTo>
                  <a:lnTo>
                    <a:pt x="105" y="1558"/>
                  </a:lnTo>
                  <a:lnTo>
                    <a:pt x="126" y="1555"/>
                  </a:lnTo>
                  <a:lnTo>
                    <a:pt x="147" y="1551"/>
                  </a:lnTo>
                  <a:lnTo>
                    <a:pt x="168" y="1548"/>
                  </a:lnTo>
                  <a:lnTo>
                    <a:pt x="1220" y="166"/>
                  </a:lnTo>
                  <a:lnTo>
                    <a:pt x="1218" y="145"/>
                  </a:lnTo>
                  <a:lnTo>
                    <a:pt x="1216" y="124"/>
                  </a:lnTo>
                  <a:lnTo>
                    <a:pt x="1214" y="104"/>
                  </a:lnTo>
                  <a:lnTo>
                    <a:pt x="1211" y="83"/>
                  </a:lnTo>
                  <a:lnTo>
                    <a:pt x="1208" y="62"/>
                  </a:lnTo>
                  <a:lnTo>
                    <a:pt x="1204" y="41"/>
                  </a:lnTo>
                  <a:lnTo>
                    <a:pt x="1200" y="20"/>
                  </a:lnTo>
                  <a:lnTo>
                    <a:pt x="1196" y="0"/>
                  </a:lnTo>
                  <a:close/>
                </a:path>
              </a:pathLst>
            </a:custGeom>
            <a:solidFill>
              <a:srgbClr val="138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82" name="Freeform 58"/>
            <p:cNvSpPr>
              <a:spLocks/>
            </p:cNvSpPr>
            <p:nvPr/>
          </p:nvSpPr>
          <p:spPr bwMode="auto">
            <a:xfrm>
              <a:off x="873" y="2086"/>
              <a:ext cx="67" cy="85"/>
            </a:xfrm>
            <a:custGeom>
              <a:avLst/>
              <a:gdLst>
                <a:gd name="T0" fmla="*/ 65 w 1348"/>
                <a:gd name="T1" fmla="*/ 0 h 1719"/>
                <a:gd name="T2" fmla="*/ 0 w 1348"/>
                <a:gd name="T3" fmla="*/ 85 h 1719"/>
                <a:gd name="T4" fmla="*/ 1 w 1348"/>
                <a:gd name="T5" fmla="*/ 85 h 1719"/>
                <a:gd name="T6" fmla="*/ 2 w 1348"/>
                <a:gd name="T7" fmla="*/ 85 h 1719"/>
                <a:gd name="T8" fmla="*/ 3 w 1348"/>
                <a:gd name="T9" fmla="*/ 85 h 1719"/>
                <a:gd name="T10" fmla="*/ 4 w 1348"/>
                <a:gd name="T11" fmla="*/ 85 h 1719"/>
                <a:gd name="T12" fmla="*/ 5 w 1348"/>
                <a:gd name="T13" fmla="*/ 85 h 1719"/>
                <a:gd name="T14" fmla="*/ 6 w 1348"/>
                <a:gd name="T15" fmla="*/ 85 h 1719"/>
                <a:gd name="T16" fmla="*/ 7 w 1348"/>
                <a:gd name="T17" fmla="*/ 85 h 1719"/>
                <a:gd name="T18" fmla="*/ 8 w 1348"/>
                <a:gd name="T19" fmla="*/ 85 h 1719"/>
                <a:gd name="T20" fmla="*/ 67 w 1348"/>
                <a:gd name="T21" fmla="*/ 7 h 1719"/>
                <a:gd name="T22" fmla="*/ 67 w 1348"/>
                <a:gd name="T23" fmla="*/ 6 h 1719"/>
                <a:gd name="T24" fmla="*/ 67 w 1348"/>
                <a:gd name="T25" fmla="*/ 5 h 1719"/>
                <a:gd name="T26" fmla="*/ 66 w 1348"/>
                <a:gd name="T27" fmla="*/ 4 h 1719"/>
                <a:gd name="T28" fmla="*/ 66 w 1348"/>
                <a:gd name="T29" fmla="*/ 4 h 1719"/>
                <a:gd name="T30" fmla="*/ 66 w 1348"/>
                <a:gd name="T31" fmla="*/ 3 h 1719"/>
                <a:gd name="T32" fmla="*/ 66 w 1348"/>
                <a:gd name="T33" fmla="*/ 2 h 1719"/>
                <a:gd name="T34" fmla="*/ 65 w 1348"/>
                <a:gd name="T35" fmla="*/ 1 h 1719"/>
                <a:gd name="T36" fmla="*/ 65 w 1348"/>
                <a:gd name="T37" fmla="*/ 0 h 17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8" h="1719">
                  <a:moveTo>
                    <a:pt x="1308" y="0"/>
                  </a:moveTo>
                  <a:lnTo>
                    <a:pt x="0" y="1717"/>
                  </a:lnTo>
                  <a:lnTo>
                    <a:pt x="19" y="1718"/>
                  </a:lnTo>
                  <a:lnTo>
                    <a:pt x="38" y="1718"/>
                  </a:lnTo>
                  <a:lnTo>
                    <a:pt x="57" y="1719"/>
                  </a:lnTo>
                  <a:lnTo>
                    <a:pt x="76" y="1719"/>
                  </a:lnTo>
                  <a:lnTo>
                    <a:pt x="95" y="1719"/>
                  </a:lnTo>
                  <a:lnTo>
                    <a:pt x="114" y="1718"/>
                  </a:lnTo>
                  <a:lnTo>
                    <a:pt x="133" y="1717"/>
                  </a:lnTo>
                  <a:lnTo>
                    <a:pt x="152" y="1716"/>
                  </a:lnTo>
                  <a:lnTo>
                    <a:pt x="1348" y="147"/>
                  </a:lnTo>
                  <a:lnTo>
                    <a:pt x="1344" y="128"/>
                  </a:lnTo>
                  <a:lnTo>
                    <a:pt x="1340" y="110"/>
                  </a:lnTo>
                  <a:lnTo>
                    <a:pt x="1335" y="91"/>
                  </a:lnTo>
                  <a:lnTo>
                    <a:pt x="1330" y="73"/>
                  </a:lnTo>
                  <a:lnTo>
                    <a:pt x="1325" y="55"/>
                  </a:lnTo>
                  <a:lnTo>
                    <a:pt x="1320" y="37"/>
                  </a:lnTo>
                  <a:lnTo>
                    <a:pt x="1314" y="19"/>
                  </a:lnTo>
                  <a:lnTo>
                    <a:pt x="1308" y="0"/>
                  </a:lnTo>
                  <a:close/>
                </a:path>
              </a:pathLst>
            </a:custGeom>
            <a:solidFill>
              <a:srgbClr val="198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83" name="Freeform 59"/>
            <p:cNvSpPr>
              <a:spLocks/>
            </p:cNvSpPr>
            <p:nvPr/>
          </p:nvSpPr>
          <p:spPr bwMode="auto">
            <a:xfrm>
              <a:off x="812" y="2010"/>
              <a:ext cx="91" cy="119"/>
            </a:xfrm>
            <a:custGeom>
              <a:avLst/>
              <a:gdLst>
                <a:gd name="T0" fmla="*/ 86 w 1803"/>
                <a:gd name="T1" fmla="*/ 0 h 2374"/>
                <a:gd name="T2" fmla="*/ 0 w 1803"/>
                <a:gd name="T3" fmla="*/ 112 h 2374"/>
                <a:gd name="T4" fmla="*/ 3 w 1803"/>
                <a:gd name="T5" fmla="*/ 119 h 2374"/>
                <a:gd name="T6" fmla="*/ 91 w 1803"/>
                <a:gd name="T7" fmla="*/ 4 h 2374"/>
                <a:gd name="T8" fmla="*/ 90 w 1803"/>
                <a:gd name="T9" fmla="*/ 3 h 2374"/>
                <a:gd name="T10" fmla="*/ 90 w 1803"/>
                <a:gd name="T11" fmla="*/ 3 h 2374"/>
                <a:gd name="T12" fmla="*/ 89 w 1803"/>
                <a:gd name="T13" fmla="*/ 2 h 2374"/>
                <a:gd name="T14" fmla="*/ 89 w 1803"/>
                <a:gd name="T15" fmla="*/ 2 h 2374"/>
                <a:gd name="T16" fmla="*/ 88 w 1803"/>
                <a:gd name="T17" fmla="*/ 1 h 2374"/>
                <a:gd name="T18" fmla="*/ 88 w 1803"/>
                <a:gd name="T19" fmla="*/ 1 h 2374"/>
                <a:gd name="T20" fmla="*/ 87 w 1803"/>
                <a:gd name="T21" fmla="*/ 0 h 2374"/>
                <a:gd name="T22" fmla="*/ 86 w 1803"/>
                <a:gd name="T23" fmla="*/ 0 h 2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03" h="2374">
                  <a:moveTo>
                    <a:pt x="1711" y="0"/>
                  </a:moveTo>
                  <a:lnTo>
                    <a:pt x="0" y="2244"/>
                  </a:lnTo>
                  <a:lnTo>
                    <a:pt x="52" y="2374"/>
                  </a:lnTo>
                  <a:lnTo>
                    <a:pt x="1803" y="76"/>
                  </a:lnTo>
                  <a:lnTo>
                    <a:pt x="1792" y="66"/>
                  </a:lnTo>
                  <a:lnTo>
                    <a:pt x="1781" y="56"/>
                  </a:lnTo>
                  <a:lnTo>
                    <a:pt x="1770" y="46"/>
                  </a:lnTo>
                  <a:lnTo>
                    <a:pt x="1758" y="37"/>
                  </a:lnTo>
                  <a:lnTo>
                    <a:pt x="1747" y="27"/>
                  </a:lnTo>
                  <a:lnTo>
                    <a:pt x="1734" y="18"/>
                  </a:lnTo>
                  <a:lnTo>
                    <a:pt x="1722" y="9"/>
                  </a:lnTo>
                  <a:lnTo>
                    <a:pt x="1711" y="0"/>
                  </a:lnTo>
                  <a:close/>
                </a:path>
              </a:pathLst>
            </a:custGeom>
            <a:solidFill>
              <a:srgbClr val="6CC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84" name="Freeform 60"/>
            <p:cNvSpPr>
              <a:spLocks/>
            </p:cNvSpPr>
            <p:nvPr/>
          </p:nvSpPr>
          <p:spPr bwMode="auto">
            <a:xfrm>
              <a:off x="795" y="1997"/>
              <a:ext cx="67" cy="86"/>
            </a:xfrm>
            <a:custGeom>
              <a:avLst/>
              <a:gdLst>
                <a:gd name="T0" fmla="*/ 60 w 1349"/>
                <a:gd name="T1" fmla="*/ 0 h 1721"/>
                <a:gd name="T2" fmla="*/ 0 w 1349"/>
                <a:gd name="T3" fmla="*/ 79 h 1721"/>
                <a:gd name="T4" fmla="*/ 0 w 1349"/>
                <a:gd name="T5" fmla="*/ 80 h 1721"/>
                <a:gd name="T6" fmla="*/ 0 w 1349"/>
                <a:gd name="T7" fmla="*/ 81 h 1721"/>
                <a:gd name="T8" fmla="*/ 1 w 1349"/>
                <a:gd name="T9" fmla="*/ 81 h 1721"/>
                <a:gd name="T10" fmla="*/ 1 w 1349"/>
                <a:gd name="T11" fmla="*/ 82 h 1721"/>
                <a:gd name="T12" fmla="*/ 1 w 1349"/>
                <a:gd name="T13" fmla="*/ 83 h 1721"/>
                <a:gd name="T14" fmla="*/ 1 w 1349"/>
                <a:gd name="T15" fmla="*/ 84 h 1721"/>
                <a:gd name="T16" fmla="*/ 2 w 1349"/>
                <a:gd name="T17" fmla="*/ 85 h 1721"/>
                <a:gd name="T18" fmla="*/ 2 w 1349"/>
                <a:gd name="T19" fmla="*/ 86 h 1721"/>
                <a:gd name="T20" fmla="*/ 67 w 1349"/>
                <a:gd name="T21" fmla="*/ 0 h 1721"/>
                <a:gd name="T22" fmla="*/ 66 w 1349"/>
                <a:gd name="T23" fmla="*/ 0 h 1721"/>
                <a:gd name="T24" fmla="*/ 65 w 1349"/>
                <a:gd name="T25" fmla="*/ 0 h 1721"/>
                <a:gd name="T26" fmla="*/ 64 w 1349"/>
                <a:gd name="T27" fmla="*/ 0 h 1721"/>
                <a:gd name="T28" fmla="*/ 63 w 1349"/>
                <a:gd name="T29" fmla="*/ 0 h 1721"/>
                <a:gd name="T30" fmla="*/ 62 w 1349"/>
                <a:gd name="T31" fmla="*/ 0 h 1721"/>
                <a:gd name="T32" fmla="*/ 61 w 1349"/>
                <a:gd name="T33" fmla="*/ 0 h 1721"/>
                <a:gd name="T34" fmla="*/ 60 w 1349"/>
                <a:gd name="T35" fmla="*/ 0 h 1721"/>
                <a:gd name="T36" fmla="*/ 60 w 1349"/>
                <a:gd name="T37" fmla="*/ 0 h 17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9" h="1721">
                  <a:moveTo>
                    <a:pt x="1198" y="2"/>
                  </a:moveTo>
                  <a:lnTo>
                    <a:pt x="0" y="1576"/>
                  </a:lnTo>
                  <a:lnTo>
                    <a:pt x="3" y="1594"/>
                  </a:lnTo>
                  <a:lnTo>
                    <a:pt x="7" y="1611"/>
                  </a:lnTo>
                  <a:lnTo>
                    <a:pt x="12" y="1630"/>
                  </a:lnTo>
                  <a:lnTo>
                    <a:pt x="16" y="1648"/>
                  </a:lnTo>
                  <a:lnTo>
                    <a:pt x="22" y="1667"/>
                  </a:lnTo>
                  <a:lnTo>
                    <a:pt x="27" y="1685"/>
                  </a:lnTo>
                  <a:lnTo>
                    <a:pt x="33" y="1703"/>
                  </a:lnTo>
                  <a:lnTo>
                    <a:pt x="40" y="1721"/>
                  </a:lnTo>
                  <a:lnTo>
                    <a:pt x="1349" y="2"/>
                  </a:lnTo>
                  <a:lnTo>
                    <a:pt x="1331" y="1"/>
                  </a:lnTo>
                  <a:lnTo>
                    <a:pt x="1312" y="1"/>
                  </a:lnTo>
                  <a:lnTo>
                    <a:pt x="1293" y="0"/>
                  </a:lnTo>
                  <a:lnTo>
                    <a:pt x="1274" y="0"/>
                  </a:lnTo>
                  <a:lnTo>
                    <a:pt x="1255" y="0"/>
                  </a:lnTo>
                  <a:lnTo>
                    <a:pt x="1236" y="1"/>
                  </a:lnTo>
                  <a:lnTo>
                    <a:pt x="1217" y="1"/>
                  </a:lnTo>
                  <a:lnTo>
                    <a:pt x="1198" y="2"/>
                  </a:lnTo>
                  <a:close/>
                </a:path>
              </a:pathLst>
            </a:custGeom>
            <a:solidFill>
              <a:srgbClr val="99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85" name="Freeform 61"/>
            <p:cNvSpPr>
              <a:spLocks/>
            </p:cNvSpPr>
            <p:nvPr/>
          </p:nvSpPr>
          <p:spPr bwMode="auto">
            <a:xfrm>
              <a:off x="797" y="1997"/>
              <a:ext cx="72" cy="93"/>
            </a:xfrm>
            <a:custGeom>
              <a:avLst/>
              <a:gdLst>
                <a:gd name="T0" fmla="*/ 65 w 1449"/>
                <a:gd name="T1" fmla="*/ 0 h 1852"/>
                <a:gd name="T2" fmla="*/ 0 w 1449"/>
                <a:gd name="T3" fmla="*/ 86 h 1852"/>
                <a:gd name="T4" fmla="*/ 0 w 1449"/>
                <a:gd name="T5" fmla="*/ 87 h 1852"/>
                <a:gd name="T6" fmla="*/ 0 w 1449"/>
                <a:gd name="T7" fmla="*/ 87 h 1852"/>
                <a:gd name="T8" fmla="*/ 0 w 1449"/>
                <a:gd name="T9" fmla="*/ 88 h 1852"/>
                <a:gd name="T10" fmla="*/ 1 w 1449"/>
                <a:gd name="T11" fmla="*/ 88 h 1852"/>
                <a:gd name="T12" fmla="*/ 1 w 1449"/>
                <a:gd name="T13" fmla="*/ 89 h 1852"/>
                <a:gd name="T14" fmla="*/ 1 w 1449"/>
                <a:gd name="T15" fmla="*/ 89 h 1852"/>
                <a:gd name="T16" fmla="*/ 1 w 1449"/>
                <a:gd name="T17" fmla="*/ 90 h 1852"/>
                <a:gd name="T18" fmla="*/ 1 w 1449"/>
                <a:gd name="T19" fmla="*/ 90 h 1852"/>
                <a:gd name="T20" fmla="*/ 2 w 1449"/>
                <a:gd name="T21" fmla="*/ 93 h 1852"/>
                <a:gd name="T22" fmla="*/ 72 w 1449"/>
                <a:gd name="T23" fmla="*/ 1 h 1852"/>
                <a:gd name="T24" fmla="*/ 71 w 1449"/>
                <a:gd name="T25" fmla="*/ 1 h 1852"/>
                <a:gd name="T26" fmla="*/ 70 w 1449"/>
                <a:gd name="T27" fmla="*/ 1 h 1852"/>
                <a:gd name="T28" fmla="*/ 69 w 1449"/>
                <a:gd name="T29" fmla="*/ 0 h 1852"/>
                <a:gd name="T30" fmla="*/ 69 w 1449"/>
                <a:gd name="T31" fmla="*/ 0 h 1852"/>
                <a:gd name="T32" fmla="*/ 68 w 1449"/>
                <a:gd name="T33" fmla="*/ 0 h 1852"/>
                <a:gd name="T34" fmla="*/ 67 w 1449"/>
                <a:gd name="T35" fmla="*/ 0 h 1852"/>
                <a:gd name="T36" fmla="*/ 66 w 1449"/>
                <a:gd name="T37" fmla="*/ 0 h 1852"/>
                <a:gd name="T38" fmla="*/ 65 w 1449"/>
                <a:gd name="T39" fmla="*/ 0 h 18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9" h="1852">
                  <a:moveTo>
                    <a:pt x="1309" y="0"/>
                  </a:moveTo>
                  <a:lnTo>
                    <a:pt x="0" y="1719"/>
                  </a:lnTo>
                  <a:lnTo>
                    <a:pt x="2" y="1728"/>
                  </a:lnTo>
                  <a:lnTo>
                    <a:pt x="5" y="1738"/>
                  </a:lnTo>
                  <a:lnTo>
                    <a:pt x="8" y="1747"/>
                  </a:lnTo>
                  <a:lnTo>
                    <a:pt x="11" y="1756"/>
                  </a:lnTo>
                  <a:lnTo>
                    <a:pt x="14" y="1766"/>
                  </a:lnTo>
                  <a:lnTo>
                    <a:pt x="17" y="1775"/>
                  </a:lnTo>
                  <a:lnTo>
                    <a:pt x="22" y="1785"/>
                  </a:lnTo>
                  <a:lnTo>
                    <a:pt x="25" y="1794"/>
                  </a:lnTo>
                  <a:lnTo>
                    <a:pt x="48" y="1852"/>
                  </a:lnTo>
                  <a:lnTo>
                    <a:pt x="1449" y="16"/>
                  </a:lnTo>
                  <a:lnTo>
                    <a:pt x="1431" y="12"/>
                  </a:lnTo>
                  <a:lnTo>
                    <a:pt x="1414" y="10"/>
                  </a:lnTo>
                  <a:lnTo>
                    <a:pt x="1397" y="8"/>
                  </a:lnTo>
                  <a:lnTo>
                    <a:pt x="1380" y="6"/>
                  </a:lnTo>
                  <a:lnTo>
                    <a:pt x="1362" y="4"/>
                  </a:lnTo>
                  <a:lnTo>
                    <a:pt x="1344" y="3"/>
                  </a:lnTo>
                  <a:lnTo>
                    <a:pt x="1327" y="1"/>
                  </a:lnTo>
                  <a:lnTo>
                    <a:pt x="1309" y="0"/>
                  </a:lnTo>
                  <a:close/>
                </a:path>
              </a:pathLst>
            </a:custGeom>
            <a:solidFill>
              <a:srgbClr val="92E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86" name="Freeform 62"/>
            <p:cNvSpPr>
              <a:spLocks/>
            </p:cNvSpPr>
            <p:nvPr/>
          </p:nvSpPr>
          <p:spPr bwMode="auto">
            <a:xfrm>
              <a:off x="794" y="1997"/>
              <a:ext cx="61" cy="79"/>
            </a:xfrm>
            <a:custGeom>
              <a:avLst/>
              <a:gdLst>
                <a:gd name="T0" fmla="*/ 53 w 1223"/>
                <a:gd name="T1" fmla="*/ 1 h 1574"/>
                <a:gd name="T2" fmla="*/ 0 w 1223"/>
                <a:gd name="T3" fmla="*/ 71 h 1574"/>
                <a:gd name="T4" fmla="*/ 0 w 1223"/>
                <a:gd name="T5" fmla="*/ 72 h 1574"/>
                <a:gd name="T6" fmla="*/ 0 w 1223"/>
                <a:gd name="T7" fmla="*/ 73 h 1574"/>
                <a:gd name="T8" fmla="*/ 0 w 1223"/>
                <a:gd name="T9" fmla="*/ 74 h 1574"/>
                <a:gd name="T10" fmla="*/ 0 w 1223"/>
                <a:gd name="T11" fmla="*/ 75 h 1574"/>
                <a:gd name="T12" fmla="*/ 1 w 1223"/>
                <a:gd name="T13" fmla="*/ 76 h 1574"/>
                <a:gd name="T14" fmla="*/ 1 w 1223"/>
                <a:gd name="T15" fmla="*/ 77 h 1574"/>
                <a:gd name="T16" fmla="*/ 1 w 1223"/>
                <a:gd name="T17" fmla="*/ 78 h 1574"/>
                <a:gd name="T18" fmla="*/ 1 w 1223"/>
                <a:gd name="T19" fmla="*/ 79 h 1574"/>
                <a:gd name="T20" fmla="*/ 61 w 1223"/>
                <a:gd name="T21" fmla="*/ 0 h 1574"/>
                <a:gd name="T22" fmla="*/ 60 w 1223"/>
                <a:gd name="T23" fmla="*/ 0 h 1574"/>
                <a:gd name="T24" fmla="*/ 59 w 1223"/>
                <a:gd name="T25" fmla="*/ 0 h 1574"/>
                <a:gd name="T26" fmla="*/ 58 w 1223"/>
                <a:gd name="T27" fmla="*/ 0 h 1574"/>
                <a:gd name="T28" fmla="*/ 57 w 1223"/>
                <a:gd name="T29" fmla="*/ 0 h 1574"/>
                <a:gd name="T30" fmla="*/ 56 w 1223"/>
                <a:gd name="T31" fmla="*/ 1 h 1574"/>
                <a:gd name="T32" fmla="*/ 55 w 1223"/>
                <a:gd name="T33" fmla="*/ 1 h 1574"/>
                <a:gd name="T34" fmla="*/ 54 w 1223"/>
                <a:gd name="T35" fmla="*/ 1 h 1574"/>
                <a:gd name="T36" fmla="*/ 53 w 1223"/>
                <a:gd name="T37" fmla="*/ 1 h 15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3" h="1574">
                  <a:moveTo>
                    <a:pt x="1056" y="21"/>
                  </a:moveTo>
                  <a:lnTo>
                    <a:pt x="0" y="1408"/>
                  </a:lnTo>
                  <a:lnTo>
                    <a:pt x="2" y="1429"/>
                  </a:lnTo>
                  <a:lnTo>
                    <a:pt x="4" y="1449"/>
                  </a:lnTo>
                  <a:lnTo>
                    <a:pt x="6" y="1470"/>
                  </a:lnTo>
                  <a:lnTo>
                    <a:pt x="9" y="1491"/>
                  </a:lnTo>
                  <a:lnTo>
                    <a:pt x="12" y="1512"/>
                  </a:lnTo>
                  <a:lnTo>
                    <a:pt x="16" y="1532"/>
                  </a:lnTo>
                  <a:lnTo>
                    <a:pt x="19" y="1553"/>
                  </a:lnTo>
                  <a:lnTo>
                    <a:pt x="25" y="1574"/>
                  </a:lnTo>
                  <a:lnTo>
                    <a:pt x="1223" y="0"/>
                  </a:lnTo>
                  <a:lnTo>
                    <a:pt x="1202" y="2"/>
                  </a:lnTo>
                  <a:lnTo>
                    <a:pt x="1181" y="3"/>
                  </a:lnTo>
                  <a:lnTo>
                    <a:pt x="1160" y="5"/>
                  </a:lnTo>
                  <a:lnTo>
                    <a:pt x="1139" y="8"/>
                  </a:lnTo>
                  <a:lnTo>
                    <a:pt x="1119" y="10"/>
                  </a:lnTo>
                  <a:lnTo>
                    <a:pt x="1098" y="13"/>
                  </a:lnTo>
                  <a:lnTo>
                    <a:pt x="1077" y="18"/>
                  </a:lnTo>
                  <a:lnTo>
                    <a:pt x="1056" y="21"/>
                  </a:lnTo>
                  <a:close/>
                </a:path>
              </a:pathLst>
            </a:custGeom>
            <a:solidFill>
              <a:srgbClr val="9FE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87" name="Freeform 63"/>
            <p:cNvSpPr>
              <a:spLocks/>
            </p:cNvSpPr>
            <p:nvPr/>
          </p:nvSpPr>
          <p:spPr bwMode="auto">
            <a:xfrm>
              <a:off x="794" y="2001"/>
              <a:ext cx="43" cy="57"/>
            </a:xfrm>
            <a:custGeom>
              <a:avLst/>
              <a:gdLst>
                <a:gd name="T0" fmla="*/ 41 w 863"/>
                <a:gd name="T1" fmla="*/ 1 h 1134"/>
                <a:gd name="T2" fmla="*/ 39 w 863"/>
                <a:gd name="T3" fmla="*/ 1 h 1134"/>
                <a:gd name="T4" fmla="*/ 38 w 863"/>
                <a:gd name="T5" fmla="*/ 2 h 1134"/>
                <a:gd name="T6" fmla="*/ 37 w 863"/>
                <a:gd name="T7" fmla="*/ 3 h 1134"/>
                <a:gd name="T8" fmla="*/ 36 w 863"/>
                <a:gd name="T9" fmla="*/ 3 h 1134"/>
                <a:gd name="T10" fmla="*/ 35 w 863"/>
                <a:gd name="T11" fmla="*/ 4 h 1134"/>
                <a:gd name="T12" fmla="*/ 33 w 863"/>
                <a:gd name="T13" fmla="*/ 4 h 1134"/>
                <a:gd name="T14" fmla="*/ 32 w 863"/>
                <a:gd name="T15" fmla="*/ 5 h 1134"/>
                <a:gd name="T16" fmla="*/ 31 w 863"/>
                <a:gd name="T17" fmla="*/ 6 h 1134"/>
                <a:gd name="T18" fmla="*/ 2 w 863"/>
                <a:gd name="T19" fmla="*/ 44 h 1134"/>
                <a:gd name="T20" fmla="*/ 2 w 863"/>
                <a:gd name="T21" fmla="*/ 46 h 1134"/>
                <a:gd name="T22" fmla="*/ 1 w 863"/>
                <a:gd name="T23" fmla="*/ 47 h 1134"/>
                <a:gd name="T24" fmla="*/ 1 w 863"/>
                <a:gd name="T25" fmla="*/ 49 h 1134"/>
                <a:gd name="T26" fmla="*/ 1 w 863"/>
                <a:gd name="T27" fmla="*/ 50 h 1134"/>
                <a:gd name="T28" fmla="*/ 0 w 863"/>
                <a:gd name="T29" fmla="*/ 52 h 1134"/>
                <a:gd name="T30" fmla="*/ 0 w 863"/>
                <a:gd name="T31" fmla="*/ 54 h 1134"/>
                <a:gd name="T32" fmla="*/ 0 w 863"/>
                <a:gd name="T33" fmla="*/ 55 h 1134"/>
                <a:gd name="T34" fmla="*/ 0 w 863"/>
                <a:gd name="T35" fmla="*/ 57 h 1134"/>
                <a:gd name="T36" fmla="*/ 43 w 863"/>
                <a:gd name="T37" fmla="*/ 0 h 1134"/>
                <a:gd name="T38" fmla="*/ 43 w 863"/>
                <a:gd name="T39" fmla="*/ 0 h 1134"/>
                <a:gd name="T40" fmla="*/ 42 w 863"/>
                <a:gd name="T41" fmla="*/ 0 h 1134"/>
                <a:gd name="T42" fmla="*/ 42 w 863"/>
                <a:gd name="T43" fmla="*/ 0 h 1134"/>
                <a:gd name="T44" fmla="*/ 42 w 863"/>
                <a:gd name="T45" fmla="*/ 0 h 1134"/>
                <a:gd name="T46" fmla="*/ 42 w 863"/>
                <a:gd name="T47" fmla="*/ 1 h 1134"/>
                <a:gd name="T48" fmla="*/ 41 w 863"/>
                <a:gd name="T49" fmla="*/ 1 h 1134"/>
                <a:gd name="T50" fmla="*/ 41 w 863"/>
                <a:gd name="T51" fmla="*/ 1 h 1134"/>
                <a:gd name="T52" fmla="*/ 41 w 863"/>
                <a:gd name="T53" fmla="*/ 1 h 11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3" h="1134">
                  <a:moveTo>
                    <a:pt x="815" y="17"/>
                  </a:moveTo>
                  <a:lnTo>
                    <a:pt x="791" y="28"/>
                  </a:lnTo>
                  <a:lnTo>
                    <a:pt x="766" y="38"/>
                  </a:lnTo>
                  <a:lnTo>
                    <a:pt x="742" y="50"/>
                  </a:lnTo>
                  <a:lnTo>
                    <a:pt x="718" y="61"/>
                  </a:lnTo>
                  <a:lnTo>
                    <a:pt x="695" y="74"/>
                  </a:lnTo>
                  <a:lnTo>
                    <a:pt x="672" y="86"/>
                  </a:lnTo>
                  <a:lnTo>
                    <a:pt x="649" y="100"/>
                  </a:lnTo>
                  <a:lnTo>
                    <a:pt x="627" y="113"/>
                  </a:lnTo>
                  <a:lnTo>
                    <a:pt x="46" y="876"/>
                  </a:lnTo>
                  <a:lnTo>
                    <a:pt x="36" y="908"/>
                  </a:lnTo>
                  <a:lnTo>
                    <a:pt x="29" y="939"/>
                  </a:lnTo>
                  <a:lnTo>
                    <a:pt x="22" y="972"/>
                  </a:lnTo>
                  <a:lnTo>
                    <a:pt x="16" y="1004"/>
                  </a:lnTo>
                  <a:lnTo>
                    <a:pt x="10" y="1036"/>
                  </a:lnTo>
                  <a:lnTo>
                    <a:pt x="6" y="1068"/>
                  </a:lnTo>
                  <a:lnTo>
                    <a:pt x="3" y="1102"/>
                  </a:lnTo>
                  <a:lnTo>
                    <a:pt x="0" y="1134"/>
                  </a:lnTo>
                  <a:lnTo>
                    <a:pt x="863" y="0"/>
                  </a:lnTo>
                  <a:lnTo>
                    <a:pt x="857" y="2"/>
                  </a:lnTo>
                  <a:lnTo>
                    <a:pt x="852" y="5"/>
                  </a:lnTo>
                  <a:lnTo>
                    <a:pt x="845" y="7"/>
                  </a:lnTo>
                  <a:lnTo>
                    <a:pt x="839" y="9"/>
                  </a:lnTo>
                  <a:lnTo>
                    <a:pt x="833" y="11"/>
                  </a:lnTo>
                  <a:lnTo>
                    <a:pt x="828" y="13"/>
                  </a:lnTo>
                  <a:lnTo>
                    <a:pt x="821" y="15"/>
                  </a:lnTo>
                  <a:lnTo>
                    <a:pt x="815" y="17"/>
                  </a:lnTo>
                  <a:close/>
                </a:path>
              </a:pathLst>
            </a:custGeom>
            <a:solidFill>
              <a:srgbClr val="AC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88" name="Freeform 64"/>
            <p:cNvSpPr>
              <a:spLocks/>
            </p:cNvSpPr>
            <p:nvPr/>
          </p:nvSpPr>
          <p:spPr bwMode="auto">
            <a:xfrm>
              <a:off x="794" y="1998"/>
              <a:ext cx="53" cy="70"/>
            </a:xfrm>
            <a:custGeom>
              <a:avLst/>
              <a:gdLst>
                <a:gd name="T0" fmla="*/ 43 w 1060"/>
                <a:gd name="T1" fmla="*/ 3 h 1387"/>
                <a:gd name="T2" fmla="*/ 0 w 1060"/>
                <a:gd name="T3" fmla="*/ 60 h 1387"/>
                <a:gd name="T4" fmla="*/ 0 w 1060"/>
                <a:gd name="T5" fmla="*/ 61 h 1387"/>
                <a:gd name="T6" fmla="*/ 0 w 1060"/>
                <a:gd name="T7" fmla="*/ 62 h 1387"/>
                <a:gd name="T8" fmla="*/ 0 w 1060"/>
                <a:gd name="T9" fmla="*/ 64 h 1387"/>
                <a:gd name="T10" fmla="*/ 0 w 1060"/>
                <a:gd name="T11" fmla="*/ 65 h 1387"/>
                <a:gd name="T12" fmla="*/ 0 w 1060"/>
                <a:gd name="T13" fmla="*/ 66 h 1387"/>
                <a:gd name="T14" fmla="*/ 0 w 1060"/>
                <a:gd name="T15" fmla="*/ 67 h 1387"/>
                <a:gd name="T16" fmla="*/ 0 w 1060"/>
                <a:gd name="T17" fmla="*/ 69 h 1387"/>
                <a:gd name="T18" fmla="*/ 0 w 1060"/>
                <a:gd name="T19" fmla="*/ 70 h 1387"/>
                <a:gd name="T20" fmla="*/ 53 w 1060"/>
                <a:gd name="T21" fmla="*/ 0 h 1387"/>
                <a:gd name="T22" fmla="*/ 52 w 1060"/>
                <a:gd name="T23" fmla="*/ 0 h 1387"/>
                <a:gd name="T24" fmla="*/ 51 w 1060"/>
                <a:gd name="T25" fmla="*/ 1 h 1387"/>
                <a:gd name="T26" fmla="*/ 49 w 1060"/>
                <a:gd name="T27" fmla="*/ 1 h 1387"/>
                <a:gd name="T28" fmla="*/ 48 w 1060"/>
                <a:gd name="T29" fmla="*/ 1 h 1387"/>
                <a:gd name="T30" fmla="*/ 47 w 1060"/>
                <a:gd name="T31" fmla="*/ 2 h 1387"/>
                <a:gd name="T32" fmla="*/ 46 w 1060"/>
                <a:gd name="T33" fmla="*/ 2 h 1387"/>
                <a:gd name="T34" fmla="*/ 45 w 1060"/>
                <a:gd name="T35" fmla="*/ 2 h 1387"/>
                <a:gd name="T36" fmla="*/ 43 w 1060"/>
                <a:gd name="T37" fmla="*/ 3 h 1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60" h="1387">
                  <a:moveTo>
                    <a:pt x="868" y="53"/>
                  </a:moveTo>
                  <a:lnTo>
                    <a:pt x="5" y="1187"/>
                  </a:lnTo>
                  <a:lnTo>
                    <a:pt x="2" y="1213"/>
                  </a:lnTo>
                  <a:lnTo>
                    <a:pt x="1" y="1237"/>
                  </a:lnTo>
                  <a:lnTo>
                    <a:pt x="0" y="1262"/>
                  </a:lnTo>
                  <a:lnTo>
                    <a:pt x="0" y="1287"/>
                  </a:lnTo>
                  <a:lnTo>
                    <a:pt x="0" y="1311"/>
                  </a:lnTo>
                  <a:lnTo>
                    <a:pt x="0" y="1336"/>
                  </a:lnTo>
                  <a:lnTo>
                    <a:pt x="1" y="1362"/>
                  </a:lnTo>
                  <a:lnTo>
                    <a:pt x="4" y="1387"/>
                  </a:lnTo>
                  <a:lnTo>
                    <a:pt x="1060" y="0"/>
                  </a:lnTo>
                  <a:lnTo>
                    <a:pt x="1036" y="5"/>
                  </a:lnTo>
                  <a:lnTo>
                    <a:pt x="1012" y="10"/>
                  </a:lnTo>
                  <a:lnTo>
                    <a:pt x="988" y="17"/>
                  </a:lnTo>
                  <a:lnTo>
                    <a:pt x="964" y="23"/>
                  </a:lnTo>
                  <a:lnTo>
                    <a:pt x="940" y="30"/>
                  </a:lnTo>
                  <a:lnTo>
                    <a:pt x="917" y="38"/>
                  </a:lnTo>
                  <a:lnTo>
                    <a:pt x="892" y="46"/>
                  </a:lnTo>
                  <a:lnTo>
                    <a:pt x="868" y="53"/>
                  </a:lnTo>
                  <a:close/>
                </a:path>
              </a:pathLst>
            </a:custGeom>
            <a:solidFill>
              <a:srgbClr val="A5E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89" name="Freeform 65"/>
            <p:cNvSpPr>
              <a:spLocks/>
            </p:cNvSpPr>
            <p:nvPr/>
          </p:nvSpPr>
          <p:spPr bwMode="auto">
            <a:xfrm>
              <a:off x="796" y="2006"/>
              <a:ext cx="29" cy="39"/>
            </a:xfrm>
            <a:custGeom>
              <a:avLst/>
              <a:gdLst>
                <a:gd name="T0" fmla="*/ 0 w 581"/>
                <a:gd name="T1" fmla="*/ 39 h 763"/>
                <a:gd name="T2" fmla="*/ 29 w 581"/>
                <a:gd name="T3" fmla="*/ 0 h 763"/>
                <a:gd name="T4" fmla="*/ 28 w 581"/>
                <a:gd name="T5" fmla="*/ 1 h 763"/>
                <a:gd name="T6" fmla="*/ 26 w 581"/>
                <a:gd name="T7" fmla="*/ 2 h 763"/>
                <a:gd name="T8" fmla="*/ 25 w 581"/>
                <a:gd name="T9" fmla="*/ 3 h 763"/>
                <a:gd name="T10" fmla="*/ 24 w 581"/>
                <a:gd name="T11" fmla="*/ 4 h 763"/>
                <a:gd name="T12" fmla="*/ 23 w 581"/>
                <a:gd name="T13" fmla="*/ 5 h 763"/>
                <a:gd name="T14" fmla="*/ 21 w 581"/>
                <a:gd name="T15" fmla="*/ 6 h 763"/>
                <a:gd name="T16" fmla="*/ 20 w 581"/>
                <a:gd name="T17" fmla="*/ 7 h 763"/>
                <a:gd name="T18" fmla="*/ 19 w 581"/>
                <a:gd name="T19" fmla="*/ 8 h 763"/>
                <a:gd name="T20" fmla="*/ 18 w 581"/>
                <a:gd name="T21" fmla="*/ 9 h 763"/>
                <a:gd name="T22" fmla="*/ 17 w 581"/>
                <a:gd name="T23" fmla="*/ 10 h 763"/>
                <a:gd name="T24" fmla="*/ 16 w 581"/>
                <a:gd name="T25" fmla="*/ 11 h 763"/>
                <a:gd name="T26" fmla="*/ 15 w 581"/>
                <a:gd name="T27" fmla="*/ 12 h 763"/>
                <a:gd name="T28" fmla="*/ 14 w 581"/>
                <a:gd name="T29" fmla="*/ 13 h 763"/>
                <a:gd name="T30" fmla="*/ 13 w 581"/>
                <a:gd name="T31" fmla="*/ 14 h 763"/>
                <a:gd name="T32" fmla="*/ 12 w 581"/>
                <a:gd name="T33" fmla="*/ 16 h 763"/>
                <a:gd name="T34" fmla="*/ 11 w 581"/>
                <a:gd name="T35" fmla="*/ 17 h 763"/>
                <a:gd name="T36" fmla="*/ 10 w 581"/>
                <a:gd name="T37" fmla="*/ 18 h 763"/>
                <a:gd name="T38" fmla="*/ 9 w 581"/>
                <a:gd name="T39" fmla="*/ 19 h 763"/>
                <a:gd name="T40" fmla="*/ 8 w 581"/>
                <a:gd name="T41" fmla="*/ 21 h 763"/>
                <a:gd name="T42" fmla="*/ 7 w 581"/>
                <a:gd name="T43" fmla="*/ 22 h 763"/>
                <a:gd name="T44" fmla="*/ 6 w 581"/>
                <a:gd name="T45" fmla="*/ 23 h 763"/>
                <a:gd name="T46" fmla="*/ 6 w 581"/>
                <a:gd name="T47" fmla="*/ 25 h 763"/>
                <a:gd name="T48" fmla="*/ 5 w 581"/>
                <a:gd name="T49" fmla="*/ 26 h 763"/>
                <a:gd name="T50" fmla="*/ 4 w 581"/>
                <a:gd name="T51" fmla="*/ 27 h 763"/>
                <a:gd name="T52" fmla="*/ 4 w 581"/>
                <a:gd name="T53" fmla="*/ 29 h 763"/>
                <a:gd name="T54" fmla="*/ 3 w 581"/>
                <a:gd name="T55" fmla="*/ 30 h 763"/>
                <a:gd name="T56" fmla="*/ 2 w 581"/>
                <a:gd name="T57" fmla="*/ 32 h 763"/>
                <a:gd name="T58" fmla="*/ 2 w 581"/>
                <a:gd name="T59" fmla="*/ 33 h 763"/>
                <a:gd name="T60" fmla="*/ 1 w 581"/>
                <a:gd name="T61" fmla="*/ 35 h 763"/>
                <a:gd name="T62" fmla="*/ 1 w 581"/>
                <a:gd name="T63" fmla="*/ 36 h 763"/>
                <a:gd name="T64" fmla="*/ 0 w 581"/>
                <a:gd name="T65" fmla="*/ 38 h 763"/>
                <a:gd name="T66" fmla="*/ 0 w 581"/>
                <a:gd name="T67" fmla="*/ 39 h 7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1" h="763">
                  <a:moveTo>
                    <a:pt x="0" y="763"/>
                  </a:moveTo>
                  <a:lnTo>
                    <a:pt x="581" y="0"/>
                  </a:lnTo>
                  <a:lnTo>
                    <a:pt x="554" y="16"/>
                  </a:lnTo>
                  <a:lnTo>
                    <a:pt x="528" y="34"/>
                  </a:lnTo>
                  <a:lnTo>
                    <a:pt x="501" y="52"/>
                  </a:lnTo>
                  <a:lnTo>
                    <a:pt x="476" y="70"/>
                  </a:lnTo>
                  <a:lnTo>
                    <a:pt x="451" y="89"/>
                  </a:lnTo>
                  <a:lnTo>
                    <a:pt x="427" y="109"/>
                  </a:lnTo>
                  <a:lnTo>
                    <a:pt x="404" y="129"/>
                  </a:lnTo>
                  <a:lnTo>
                    <a:pt x="380" y="149"/>
                  </a:lnTo>
                  <a:lnTo>
                    <a:pt x="358" y="170"/>
                  </a:lnTo>
                  <a:lnTo>
                    <a:pt x="336" y="192"/>
                  </a:lnTo>
                  <a:lnTo>
                    <a:pt x="314" y="214"/>
                  </a:lnTo>
                  <a:lnTo>
                    <a:pt x="293" y="236"/>
                  </a:lnTo>
                  <a:lnTo>
                    <a:pt x="273" y="259"/>
                  </a:lnTo>
                  <a:lnTo>
                    <a:pt x="253" y="282"/>
                  </a:lnTo>
                  <a:lnTo>
                    <a:pt x="233" y="306"/>
                  </a:lnTo>
                  <a:lnTo>
                    <a:pt x="215" y="330"/>
                  </a:lnTo>
                  <a:lnTo>
                    <a:pt x="196" y="355"/>
                  </a:lnTo>
                  <a:lnTo>
                    <a:pt x="179" y="380"/>
                  </a:lnTo>
                  <a:lnTo>
                    <a:pt x="162" y="405"/>
                  </a:lnTo>
                  <a:lnTo>
                    <a:pt x="146" y="430"/>
                  </a:lnTo>
                  <a:lnTo>
                    <a:pt x="130" y="456"/>
                  </a:lnTo>
                  <a:lnTo>
                    <a:pt x="115" y="483"/>
                  </a:lnTo>
                  <a:lnTo>
                    <a:pt x="101" y="510"/>
                  </a:lnTo>
                  <a:lnTo>
                    <a:pt x="87" y="536"/>
                  </a:lnTo>
                  <a:lnTo>
                    <a:pt x="73" y="565"/>
                  </a:lnTo>
                  <a:lnTo>
                    <a:pt x="61" y="592"/>
                  </a:lnTo>
                  <a:lnTo>
                    <a:pt x="49" y="619"/>
                  </a:lnTo>
                  <a:lnTo>
                    <a:pt x="38" y="648"/>
                  </a:lnTo>
                  <a:lnTo>
                    <a:pt x="27" y="676"/>
                  </a:lnTo>
                  <a:lnTo>
                    <a:pt x="18" y="705"/>
                  </a:lnTo>
                  <a:lnTo>
                    <a:pt x="8" y="734"/>
                  </a:lnTo>
                  <a:lnTo>
                    <a:pt x="0" y="763"/>
                  </a:lnTo>
                  <a:close/>
                </a:path>
              </a:pathLst>
            </a:custGeom>
            <a:solidFill>
              <a:srgbClr val="B2F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90" name="Freeform 66"/>
            <p:cNvSpPr>
              <a:spLocks/>
            </p:cNvSpPr>
            <p:nvPr/>
          </p:nvSpPr>
          <p:spPr bwMode="auto">
            <a:xfrm>
              <a:off x="799" y="1998"/>
              <a:ext cx="77" cy="98"/>
            </a:xfrm>
            <a:custGeom>
              <a:avLst/>
              <a:gdLst>
                <a:gd name="T0" fmla="*/ 71 w 1530"/>
                <a:gd name="T1" fmla="*/ 0 h 1966"/>
                <a:gd name="T2" fmla="*/ 0 w 1530"/>
                <a:gd name="T3" fmla="*/ 92 h 1966"/>
                <a:gd name="T4" fmla="*/ 3 w 1530"/>
                <a:gd name="T5" fmla="*/ 98 h 1966"/>
                <a:gd name="T6" fmla="*/ 77 w 1530"/>
                <a:gd name="T7" fmla="*/ 1 h 1966"/>
                <a:gd name="T8" fmla="*/ 76 w 1530"/>
                <a:gd name="T9" fmla="*/ 1 h 1966"/>
                <a:gd name="T10" fmla="*/ 75 w 1530"/>
                <a:gd name="T11" fmla="*/ 1 h 1966"/>
                <a:gd name="T12" fmla="*/ 75 w 1530"/>
                <a:gd name="T13" fmla="*/ 1 h 1966"/>
                <a:gd name="T14" fmla="*/ 74 w 1530"/>
                <a:gd name="T15" fmla="*/ 1 h 1966"/>
                <a:gd name="T16" fmla="*/ 73 w 1530"/>
                <a:gd name="T17" fmla="*/ 0 h 1966"/>
                <a:gd name="T18" fmla="*/ 72 w 1530"/>
                <a:gd name="T19" fmla="*/ 0 h 1966"/>
                <a:gd name="T20" fmla="*/ 71 w 1530"/>
                <a:gd name="T21" fmla="*/ 0 h 1966"/>
                <a:gd name="T22" fmla="*/ 71 w 1530"/>
                <a:gd name="T23" fmla="*/ 0 h 19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30" h="1966">
                  <a:moveTo>
                    <a:pt x="1401" y="0"/>
                  </a:moveTo>
                  <a:lnTo>
                    <a:pt x="0" y="1836"/>
                  </a:lnTo>
                  <a:lnTo>
                    <a:pt x="52" y="1966"/>
                  </a:lnTo>
                  <a:lnTo>
                    <a:pt x="1530" y="27"/>
                  </a:lnTo>
                  <a:lnTo>
                    <a:pt x="1514" y="23"/>
                  </a:lnTo>
                  <a:lnTo>
                    <a:pt x="1499" y="19"/>
                  </a:lnTo>
                  <a:lnTo>
                    <a:pt x="1482" y="15"/>
                  </a:lnTo>
                  <a:lnTo>
                    <a:pt x="1466" y="12"/>
                  </a:lnTo>
                  <a:lnTo>
                    <a:pt x="1449" y="8"/>
                  </a:lnTo>
                  <a:lnTo>
                    <a:pt x="1434" y="5"/>
                  </a:lnTo>
                  <a:lnTo>
                    <a:pt x="1417" y="2"/>
                  </a:lnTo>
                  <a:lnTo>
                    <a:pt x="1401" y="0"/>
                  </a:lnTo>
                  <a:close/>
                </a:path>
              </a:pathLst>
            </a:custGeom>
            <a:solidFill>
              <a:srgbClr val="8CD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91" name="Freeform 67"/>
            <p:cNvSpPr>
              <a:spLocks/>
            </p:cNvSpPr>
            <p:nvPr/>
          </p:nvSpPr>
          <p:spPr bwMode="auto">
            <a:xfrm>
              <a:off x="815" y="2014"/>
              <a:ext cx="92" cy="121"/>
            </a:xfrm>
            <a:custGeom>
              <a:avLst/>
              <a:gdLst>
                <a:gd name="T0" fmla="*/ 88 w 1837"/>
                <a:gd name="T1" fmla="*/ 0 h 2423"/>
                <a:gd name="T2" fmla="*/ 0 w 1837"/>
                <a:gd name="T3" fmla="*/ 115 h 2423"/>
                <a:gd name="T4" fmla="*/ 1 w 1837"/>
                <a:gd name="T5" fmla="*/ 117 h 2423"/>
                <a:gd name="T6" fmla="*/ 1 w 1837"/>
                <a:gd name="T7" fmla="*/ 117 h 2423"/>
                <a:gd name="T8" fmla="*/ 1 w 1837"/>
                <a:gd name="T9" fmla="*/ 118 h 2423"/>
                <a:gd name="T10" fmla="*/ 1 w 1837"/>
                <a:gd name="T11" fmla="*/ 118 h 2423"/>
                <a:gd name="T12" fmla="*/ 2 w 1837"/>
                <a:gd name="T13" fmla="*/ 119 h 2423"/>
                <a:gd name="T14" fmla="*/ 2 w 1837"/>
                <a:gd name="T15" fmla="*/ 119 h 2423"/>
                <a:gd name="T16" fmla="*/ 2 w 1837"/>
                <a:gd name="T17" fmla="*/ 120 h 2423"/>
                <a:gd name="T18" fmla="*/ 3 w 1837"/>
                <a:gd name="T19" fmla="*/ 121 h 2423"/>
                <a:gd name="T20" fmla="*/ 3 w 1837"/>
                <a:gd name="T21" fmla="*/ 121 h 2423"/>
                <a:gd name="T22" fmla="*/ 92 w 1837"/>
                <a:gd name="T23" fmla="*/ 4 h 2423"/>
                <a:gd name="T24" fmla="*/ 92 w 1837"/>
                <a:gd name="T25" fmla="*/ 4 h 2423"/>
                <a:gd name="T26" fmla="*/ 91 w 1837"/>
                <a:gd name="T27" fmla="*/ 3 h 2423"/>
                <a:gd name="T28" fmla="*/ 90 w 1837"/>
                <a:gd name="T29" fmla="*/ 3 h 2423"/>
                <a:gd name="T30" fmla="*/ 90 w 1837"/>
                <a:gd name="T31" fmla="*/ 2 h 2423"/>
                <a:gd name="T32" fmla="*/ 89 w 1837"/>
                <a:gd name="T33" fmla="*/ 2 h 2423"/>
                <a:gd name="T34" fmla="*/ 89 w 1837"/>
                <a:gd name="T35" fmla="*/ 1 h 2423"/>
                <a:gd name="T36" fmla="*/ 88 w 1837"/>
                <a:gd name="T37" fmla="*/ 0 h 2423"/>
                <a:gd name="T38" fmla="*/ 88 w 1837"/>
                <a:gd name="T39" fmla="*/ 0 h 24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37" h="2423">
                  <a:moveTo>
                    <a:pt x="1751" y="0"/>
                  </a:moveTo>
                  <a:lnTo>
                    <a:pt x="0" y="2298"/>
                  </a:lnTo>
                  <a:lnTo>
                    <a:pt x="14" y="2333"/>
                  </a:lnTo>
                  <a:lnTo>
                    <a:pt x="19" y="2344"/>
                  </a:lnTo>
                  <a:lnTo>
                    <a:pt x="24" y="2356"/>
                  </a:lnTo>
                  <a:lnTo>
                    <a:pt x="29" y="2367"/>
                  </a:lnTo>
                  <a:lnTo>
                    <a:pt x="34" y="2379"/>
                  </a:lnTo>
                  <a:lnTo>
                    <a:pt x="40" y="2389"/>
                  </a:lnTo>
                  <a:lnTo>
                    <a:pt x="45" y="2401"/>
                  </a:lnTo>
                  <a:lnTo>
                    <a:pt x="50" y="2413"/>
                  </a:lnTo>
                  <a:lnTo>
                    <a:pt x="55" y="2423"/>
                  </a:lnTo>
                  <a:lnTo>
                    <a:pt x="1837" y="85"/>
                  </a:lnTo>
                  <a:lnTo>
                    <a:pt x="1828" y="74"/>
                  </a:lnTo>
                  <a:lnTo>
                    <a:pt x="1817" y="63"/>
                  </a:lnTo>
                  <a:lnTo>
                    <a:pt x="1806" y="52"/>
                  </a:lnTo>
                  <a:lnTo>
                    <a:pt x="1795" y="42"/>
                  </a:lnTo>
                  <a:lnTo>
                    <a:pt x="1785" y="31"/>
                  </a:lnTo>
                  <a:lnTo>
                    <a:pt x="1773" y="21"/>
                  </a:lnTo>
                  <a:lnTo>
                    <a:pt x="1763" y="10"/>
                  </a:lnTo>
                  <a:lnTo>
                    <a:pt x="1751" y="0"/>
                  </a:lnTo>
                  <a:close/>
                </a:path>
              </a:pathLst>
            </a:custGeom>
            <a:solidFill>
              <a:srgbClr val="66B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92" name="Freeform 68"/>
            <p:cNvSpPr>
              <a:spLocks/>
            </p:cNvSpPr>
            <p:nvPr/>
          </p:nvSpPr>
          <p:spPr bwMode="auto">
            <a:xfrm>
              <a:off x="802" y="1999"/>
              <a:ext cx="80" cy="104"/>
            </a:xfrm>
            <a:custGeom>
              <a:avLst/>
              <a:gdLst>
                <a:gd name="T0" fmla="*/ 74 w 1600"/>
                <a:gd name="T1" fmla="*/ 0 h 2069"/>
                <a:gd name="T2" fmla="*/ 0 w 1600"/>
                <a:gd name="T3" fmla="*/ 97 h 2069"/>
                <a:gd name="T4" fmla="*/ 3 w 1600"/>
                <a:gd name="T5" fmla="*/ 104 h 2069"/>
                <a:gd name="T6" fmla="*/ 80 w 1600"/>
                <a:gd name="T7" fmla="*/ 2 h 2069"/>
                <a:gd name="T8" fmla="*/ 79 w 1600"/>
                <a:gd name="T9" fmla="*/ 2 h 2069"/>
                <a:gd name="T10" fmla="*/ 78 w 1600"/>
                <a:gd name="T11" fmla="*/ 1 h 2069"/>
                <a:gd name="T12" fmla="*/ 78 w 1600"/>
                <a:gd name="T13" fmla="*/ 1 h 2069"/>
                <a:gd name="T14" fmla="*/ 77 w 1600"/>
                <a:gd name="T15" fmla="*/ 1 h 2069"/>
                <a:gd name="T16" fmla="*/ 76 w 1600"/>
                <a:gd name="T17" fmla="*/ 1 h 2069"/>
                <a:gd name="T18" fmla="*/ 75 w 1600"/>
                <a:gd name="T19" fmla="*/ 0 h 2069"/>
                <a:gd name="T20" fmla="*/ 75 w 1600"/>
                <a:gd name="T21" fmla="*/ 0 h 2069"/>
                <a:gd name="T22" fmla="*/ 74 w 1600"/>
                <a:gd name="T23" fmla="*/ 0 h 20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00" h="2069">
                  <a:moveTo>
                    <a:pt x="1478" y="0"/>
                  </a:moveTo>
                  <a:lnTo>
                    <a:pt x="0" y="1939"/>
                  </a:lnTo>
                  <a:lnTo>
                    <a:pt x="53" y="2069"/>
                  </a:lnTo>
                  <a:lnTo>
                    <a:pt x="1600" y="40"/>
                  </a:lnTo>
                  <a:lnTo>
                    <a:pt x="1584" y="33"/>
                  </a:lnTo>
                  <a:lnTo>
                    <a:pt x="1569" y="28"/>
                  </a:lnTo>
                  <a:lnTo>
                    <a:pt x="1555" y="23"/>
                  </a:lnTo>
                  <a:lnTo>
                    <a:pt x="1540" y="19"/>
                  </a:lnTo>
                  <a:lnTo>
                    <a:pt x="1524" y="13"/>
                  </a:lnTo>
                  <a:lnTo>
                    <a:pt x="1509" y="9"/>
                  </a:lnTo>
                  <a:lnTo>
                    <a:pt x="1494" y="4"/>
                  </a:lnTo>
                  <a:lnTo>
                    <a:pt x="1478" y="0"/>
                  </a:lnTo>
                  <a:close/>
                </a:path>
              </a:pathLst>
            </a:custGeom>
            <a:solidFill>
              <a:srgbClr val="85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93" name="Freeform 69"/>
            <p:cNvSpPr>
              <a:spLocks/>
            </p:cNvSpPr>
            <p:nvPr/>
          </p:nvSpPr>
          <p:spPr bwMode="auto">
            <a:xfrm>
              <a:off x="810" y="2007"/>
              <a:ext cx="88" cy="115"/>
            </a:xfrm>
            <a:custGeom>
              <a:avLst/>
              <a:gdLst>
                <a:gd name="T0" fmla="*/ 83 w 1763"/>
                <a:gd name="T1" fmla="*/ 0 h 2311"/>
                <a:gd name="T2" fmla="*/ 0 w 1763"/>
                <a:gd name="T3" fmla="*/ 109 h 2311"/>
                <a:gd name="T4" fmla="*/ 3 w 1763"/>
                <a:gd name="T5" fmla="*/ 115 h 2311"/>
                <a:gd name="T6" fmla="*/ 88 w 1763"/>
                <a:gd name="T7" fmla="*/ 3 h 2311"/>
                <a:gd name="T8" fmla="*/ 87 w 1763"/>
                <a:gd name="T9" fmla="*/ 3 h 2311"/>
                <a:gd name="T10" fmla="*/ 87 w 1763"/>
                <a:gd name="T11" fmla="*/ 2 h 2311"/>
                <a:gd name="T12" fmla="*/ 86 w 1763"/>
                <a:gd name="T13" fmla="*/ 2 h 2311"/>
                <a:gd name="T14" fmla="*/ 86 w 1763"/>
                <a:gd name="T15" fmla="*/ 2 h 2311"/>
                <a:gd name="T16" fmla="*/ 85 w 1763"/>
                <a:gd name="T17" fmla="*/ 1 h 2311"/>
                <a:gd name="T18" fmla="*/ 84 w 1763"/>
                <a:gd name="T19" fmla="*/ 1 h 2311"/>
                <a:gd name="T20" fmla="*/ 84 w 1763"/>
                <a:gd name="T21" fmla="*/ 0 h 2311"/>
                <a:gd name="T22" fmla="*/ 83 w 1763"/>
                <a:gd name="T23" fmla="*/ 0 h 23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3" h="2311">
                  <a:moveTo>
                    <a:pt x="1663" y="0"/>
                  </a:moveTo>
                  <a:lnTo>
                    <a:pt x="0" y="2182"/>
                  </a:lnTo>
                  <a:lnTo>
                    <a:pt x="52" y="2311"/>
                  </a:lnTo>
                  <a:lnTo>
                    <a:pt x="1763" y="67"/>
                  </a:lnTo>
                  <a:lnTo>
                    <a:pt x="1750" y="58"/>
                  </a:lnTo>
                  <a:lnTo>
                    <a:pt x="1738" y="49"/>
                  </a:lnTo>
                  <a:lnTo>
                    <a:pt x="1726" y="41"/>
                  </a:lnTo>
                  <a:lnTo>
                    <a:pt x="1714" y="32"/>
                  </a:lnTo>
                  <a:lnTo>
                    <a:pt x="1701" y="24"/>
                  </a:lnTo>
                  <a:lnTo>
                    <a:pt x="1688" y="16"/>
                  </a:lnTo>
                  <a:lnTo>
                    <a:pt x="1676" y="7"/>
                  </a:lnTo>
                  <a:lnTo>
                    <a:pt x="1663" y="0"/>
                  </a:lnTo>
                  <a:close/>
                </a:path>
              </a:pathLst>
            </a:custGeom>
            <a:solidFill>
              <a:srgbClr val="72C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94" name="Freeform 70"/>
            <p:cNvSpPr>
              <a:spLocks/>
            </p:cNvSpPr>
            <p:nvPr/>
          </p:nvSpPr>
          <p:spPr bwMode="auto">
            <a:xfrm>
              <a:off x="818" y="2018"/>
              <a:ext cx="93" cy="123"/>
            </a:xfrm>
            <a:custGeom>
              <a:avLst/>
              <a:gdLst>
                <a:gd name="T0" fmla="*/ 89 w 1862"/>
                <a:gd name="T1" fmla="*/ 0 h 2452"/>
                <a:gd name="T2" fmla="*/ 0 w 1862"/>
                <a:gd name="T3" fmla="*/ 117 h 2452"/>
                <a:gd name="T4" fmla="*/ 0 w 1862"/>
                <a:gd name="T5" fmla="*/ 118 h 2452"/>
                <a:gd name="T6" fmla="*/ 1 w 1862"/>
                <a:gd name="T7" fmla="*/ 119 h 2452"/>
                <a:gd name="T8" fmla="*/ 1 w 1862"/>
                <a:gd name="T9" fmla="*/ 119 h 2452"/>
                <a:gd name="T10" fmla="*/ 2 w 1862"/>
                <a:gd name="T11" fmla="*/ 120 h 2452"/>
                <a:gd name="T12" fmla="*/ 2 w 1862"/>
                <a:gd name="T13" fmla="*/ 121 h 2452"/>
                <a:gd name="T14" fmla="*/ 2 w 1862"/>
                <a:gd name="T15" fmla="*/ 122 h 2452"/>
                <a:gd name="T16" fmla="*/ 3 w 1862"/>
                <a:gd name="T17" fmla="*/ 122 h 2452"/>
                <a:gd name="T18" fmla="*/ 3 w 1862"/>
                <a:gd name="T19" fmla="*/ 123 h 2452"/>
                <a:gd name="T20" fmla="*/ 93 w 1862"/>
                <a:gd name="T21" fmla="*/ 5 h 2452"/>
                <a:gd name="T22" fmla="*/ 93 w 1862"/>
                <a:gd name="T23" fmla="*/ 4 h 2452"/>
                <a:gd name="T24" fmla="*/ 92 w 1862"/>
                <a:gd name="T25" fmla="*/ 4 h 2452"/>
                <a:gd name="T26" fmla="*/ 92 w 1862"/>
                <a:gd name="T27" fmla="*/ 3 h 2452"/>
                <a:gd name="T28" fmla="*/ 91 w 1862"/>
                <a:gd name="T29" fmla="*/ 2 h 2452"/>
                <a:gd name="T30" fmla="*/ 91 w 1862"/>
                <a:gd name="T31" fmla="*/ 2 h 2452"/>
                <a:gd name="T32" fmla="*/ 90 w 1862"/>
                <a:gd name="T33" fmla="*/ 1 h 2452"/>
                <a:gd name="T34" fmla="*/ 90 w 1862"/>
                <a:gd name="T35" fmla="*/ 1 h 2452"/>
                <a:gd name="T36" fmla="*/ 89 w 1862"/>
                <a:gd name="T37" fmla="*/ 0 h 24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2" h="2452">
                  <a:moveTo>
                    <a:pt x="1782" y="0"/>
                  </a:moveTo>
                  <a:lnTo>
                    <a:pt x="0" y="2338"/>
                  </a:lnTo>
                  <a:lnTo>
                    <a:pt x="8" y="2353"/>
                  </a:lnTo>
                  <a:lnTo>
                    <a:pt x="15" y="2367"/>
                  </a:lnTo>
                  <a:lnTo>
                    <a:pt x="23" y="2382"/>
                  </a:lnTo>
                  <a:lnTo>
                    <a:pt x="31" y="2397"/>
                  </a:lnTo>
                  <a:lnTo>
                    <a:pt x="39" y="2410"/>
                  </a:lnTo>
                  <a:lnTo>
                    <a:pt x="47" y="2425"/>
                  </a:lnTo>
                  <a:lnTo>
                    <a:pt x="56" y="2439"/>
                  </a:lnTo>
                  <a:lnTo>
                    <a:pt x="64" y="2452"/>
                  </a:lnTo>
                  <a:lnTo>
                    <a:pt x="1862" y="94"/>
                  </a:lnTo>
                  <a:lnTo>
                    <a:pt x="1853" y="82"/>
                  </a:lnTo>
                  <a:lnTo>
                    <a:pt x="1843" y="70"/>
                  </a:lnTo>
                  <a:lnTo>
                    <a:pt x="1834" y="57"/>
                  </a:lnTo>
                  <a:lnTo>
                    <a:pt x="1823" y="46"/>
                  </a:lnTo>
                  <a:lnTo>
                    <a:pt x="1814" y="34"/>
                  </a:lnTo>
                  <a:lnTo>
                    <a:pt x="1803" y="23"/>
                  </a:lnTo>
                  <a:lnTo>
                    <a:pt x="1793" y="11"/>
                  </a:lnTo>
                  <a:lnTo>
                    <a:pt x="1782" y="0"/>
                  </a:lnTo>
                  <a:close/>
                </a:path>
              </a:pathLst>
            </a:custGeom>
            <a:solidFill>
              <a:srgbClr val="5FB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95" name="Freeform 71"/>
            <p:cNvSpPr>
              <a:spLocks/>
            </p:cNvSpPr>
            <p:nvPr/>
          </p:nvSpPr>
          <p:spPr bwMode="auto">
            <a:xfrm>
              <a:off x="821" y="2023"/>
              <a:ext cx="93" cy="123"/>
            </a:xfrm>
            <a:custGeom>
              <a:avLst/>
              <a:gdLst>
                <a:gd name="T0" fmla="*/ 89 w 1869"/>
                <a:gd name="T1" fmla="*/ 0 h 2462"/>
                <a:gd name="T2" fmla="*/ 0 w 1869"/>
                <a:gd name="T3" fmla="*/ 118 h 2462"/>
                <a:gd name="T4" fmla="*/ 0 w 1869"/>
                <a:gd name="T5" fmla="*/ 119 h 2462"/>
                <a:gd name="T6" fmla="*/ 1 w 1869"/>
                <a:gd name="T7" fmla="*/ 119 h 2462"/>
                <a:gd name="T8" fmla="*/ 1 w 1869"/>
                <a:gd name="T9" fmla="*/ 120 h 2462"/>
                <a:gd name="T10" fmla="*/ 2 w 1869"/>
                <a:gd name="T11" fmla="*/ 121 h 2462"/>
                <a:gd name="T12" fmla="*/ 2 w 1869"/>
                <a:gd name="T13" fmla="*/ 121 h 2462"/>
                <a:gd name="T14" fmla="*/ 3 w 1869"/>
                <a:gd name="T15" fmla="*/ 122 h 2462"/>
                <a:gd name="T16" fmla="*/ 3 w 1869"/>
                <a:gd name="T17" fmla="*/ 122 h 2462"/>
                <a:gd name="T18" fmla="*/ 4 w 1869"/>
                <a:gd name="T19" fmla="*/ 123 h 2462"/>
                <a:gd name="T20" fmla="*/ 93 w 1869"/>
                <a:gd name="T21" fmla="*/ 5 h 2462"/>
                <a:gd name="T22" fmla="*/ 93 w 1869"/>
                <a:gd name="T23" fmla="*/ 4 h 2462"/>
                <a:gd name="T24" fmla="*/ 92 w 1869"/>
                <a:gd name="T25" fmla="*/ 4 h 2462"/>
                <a:gd name="T26" fmla="*/ 92 w 1869"/>
                <a:gd name="T27" fmla="*/ 3 h 2462"/>
                <a:gd name="T28" fmla="*/ 91 w 1869"/>
                <a:gd name="T29" fmla="*/ 3 h 2462"/>
                <a:gd name="T30" fmla="*/ 91 w 1869"/>
                <a:gd name="T31" fmla="*/ 2 h 2462"/>
                <a:gd name="T32" fmla="*/ 90 w 1869"/>
                <a:gd name="T33" fmla="*/ 1 h 2462"/>
                <a:gd name="T34" fmla="*/ 90 w 1869"/>
                <a:gd name="T35" fmla="*/ 1 h 2462"/>
                <a:gd name="T36" fmla="*/ 89 w 1869"/>
                <a:gd name="T37" fmla="*/ 0 h 2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9" h="2462">
                  <a:moveTo>
                    <a:pt x="1798" y="0"/>
                  </a:moveTo>
                  <a:lnTo>
                    <a:pt x="0" y="2358"/>
                  </a:lnTo>
                  <a:lnTo>
                    <a:pt x="9" y="2372"/>
                  </a:lnTo>
                  <a:lnTo>
                    <a:pt x="17" y="2386"/>
                  </a:lnTo>
                  <a:lnTo>
                    <a:pt x="25" y="2398"/>
                  </a:lnTo>
                  <a:lnTo>
                    <a:pt x="35" y="2412"/>
                  </a:lnTo>
                  <a:lnTo>
                    <a:pt x="44" y="2425"/>
                  </a:lnTo>
                  <a:lnTo>
                    <a:pt x="53" y="2437"/>
                  </a:lnTo>
                  <a:lnTo>
                    <a:pt x="62" y="2450"/>
                  </a:lnTo>
                  <a:lnTo>
                    <a:pt x="72" y="2462"/>
                  </a:lnTo>
                  <a:lnTo>
                    <a:pt x="1869" y="104"/>
                  </a:lnTo>
                  <a:lnTo>
                    <a:pt x="1861" y="90"/>
                  </a:lnTo>
                  <a:lnTo>
                    <a:pt x="1853" y="77"/>
                  </a:lnTo>
                  <a:lnTo>
                    <a:pt x="1844" y="64"/>
                  </a:lnTo>
                  <a:lnTo>
                    <a:pt x="1835" y="51"/>
                  </a:lnTo>
                  <a:lnTo>
                    <a:pt x="1826" y="38"/>
                  </a:lnTo>
                  <a:lnTo>
                    <a:pt x="1817" y="25"/>
                  </a:lnTo>
                  <a:lnTo>
                    <a:pt x="1808" y="13"/>
                  </a:lnTo>
                  <a:lnTo>
                    <a:pt x="1798" y="0"/>
                  </a:lnTo>
                  <a:close/>
                </a:path>
              </a:pathLst>
            </a:custGeom>
            <a:solidFill>
              <a:srgbClr val="59B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96" name="Freeform 72"/>
            <p:cNvSpPr>
              <a:spLocks/>
            </p:cNvSpPr>
            <p:nvPr/>
          </p:nvSpPr>
          <p:spPr bwMode="auto">
            <a:xfrm>
              <a:off x="807" y="2004"/>
              <a:ext cx="86" cy="112"/>
            </a:xfrm>
            <a:custGeom>
              <a:avLst/>
              <a:gdLst>
                <a:gd name="T0" fmla="*/ 81 w 1716"/>
                <a:gd name="T1" fmla="*/ 0 h 2241"/>
                <a:gd name="T2" fmla="*/ 0 w 1716"/>
                <a:gd name="T3" fmla="*/ 106 h 2241"/>
                <a:gd name="T4" fmla="*/ 3 w 1716"/>
                <a:gd name="T5" fmla="*/ 112 h 2241"/>
                <a:gd name="T6" fmla="*/ 86 w 1716"/>
                <a:gd name="T7" fmla="*/ 3 h 2241"/>
                <a:gd name="T8" fmla="*/ 85 w 1716"/>
                <a:gd name="T9" fmla="*/ 2 h 2241"/>
                <a:gd name="T10" fmla="*/ 85 w 1716"/>
                <a:gd name="T11" fmla="*/ 2 h 2241"/>
                <a:gd name="T12" fmla="*/ 84 w 1716"/>
                <a:gd name="T13" fmla="*/ 2 h 2241"/>
                <a:gd name="T14" fmla="*/ 83 w 1716"/>
                <a:gd name="T15" fmla="*/ 1 h 2241"/>
                <a:gd name="T16" fmla="*/ 83 w 1716"/>
                <a:gd name="T17" fmla="*/ 1 h 2241"/>
                <a:gd name="T18" fmla="*/ 82 w 1716"/>
                <a:gd name="T19" fmla="*/ 1 h 2241"/>
                <a:gd name="T20" fmla="*/ 81 w 1716"/>
                <a:gd name="T21" fmla="*/ 0 h 2241"/>
                <a:gd name="T22" fmla="*/ 81 w 1716"/>
                <a:gd name="T23" fmla="*/ 0 h 2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16" h="2241">
                  <a:moveTo>
                    <a:pt x="1609" y="0"/>
                  </a:moveTo>
                  <a:lnTo>
                    <a:pt x="0" y="2111"/>
                  </a:lnTo>
                  <a:lnTo>
                    <a:pt x="53" y="2241"/>
                  </a:lnTo>
                  <a:lnTo>
                    <a:pt x="1716" y="59"/>
                  </a:lnTo>
                  <a:lnTo>
                    <a:pt x="1703" y="50"/>
                  </a:lnTo>
                  <a:lnTo>
                    <a:pt x="1690" y="43"/>
                  </a:lnTo>
                  <a:lnTo>
                    <a:pt x="1676" y="36"/>
                  </a:lnTo>
                  <a:lnTo>
                    <a:pt x="1663" y="28"/>
                  </a:lnTo>
                  <a:lnTo>
                    <a:pt x="1650" y="21"/>
                  </a:lnTo>
                  <a:lnTo>
                    <a:pt x="1636" y="14"/>
                  </a:lnTo>
                  <a:lnTo>
                    <a:pt x="1623" y="7"/>
                  </a:lnTo>
                  <a:lnTo>
                    <a:pt x="1609" y="0"/>
                  </a:lnTo>
                  <a:close/>
                </a:path>
              </a:pathLst>
            </a:custGeom>
            <a:solidFill>
              <a:srgbClr val="79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9297" name="Freeform 73"/>
            <p:cNvSpPr>
              <a:spLocks/>
            </p:cNvSpPr>
            <p:nvPr/>
          </p:nvSpPr>
          <p:spPr bwMode="auto">
            <a:xfrm>
              <a:off x="805" y="2001"/>
              <a:ext cx="83" cy="108"/>
            </a:xfrm>
            <a:custGeom>
              <a:avLst/>
              <a:gdLst>
                <a:gd name="T0" fmla="*/ 77 w 1660"/>
                <a:gd name="T1" fmla="*/ 0 h 2159"/>
                <a:gd name="T2" fmla="*/ 0 w 1660"/>
                <a:gd name="T3" fmla="*/ 101 h 2159"/>
                <a:gd name="T4" fmla="*/ 3 w 1660"/>
                <a:gd name="T5" fmla="*/ 108 h 2159"/>
                <a:gd name="T6" fmla="*/ 83 w 1660"/>
                <a:gd name="T7" fmla="*/ 2 h 2159"/>
                <a:gd name="T8" fmla="*/ 82 w 1660"/>
                <a:gd name="T9" fmla="*/ 2 h 2159"/>
                <a:gd name="T10" fmla="*/ 82 w 1660"/>
                <a:gd name="T11" fmla="*/ 2 h 2159"/>
                <a:gd name="T12" fmla="*/ 81 w 1660"/>
                <a:gd name="T13" fmla="*/ 1 h 2159"/>
                <a:gd name="T14" fmla="*/ 80 w 1660"/>
                <a:gd name="T15" fmla="*/ 1 h 2159"/>
                <a:gd name="T16" fmla="*/ 80 w 1660"/>
                <a:gd name="T17" fmla="*/ 1 h 2159"/>
                <a:gd name="T18" fmla="*/ 79 w 1660"/>
                <a:gd name="T19" fmla="*/ 1 h 2159"/>
                <a:gd name="T20" fmla="*/ 78 w 1660"/>
                <a:gd name="T21" fmla="*/ 0 h 2159"/>
                <a:gd name="T22" fmla="*/ 77 w 1660"/>
                <a:gd name="T23" fmla="*/ 0 h 2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0" h="2159">
                  <a:moveTo>
                    <a:pt x="1547" y="0"/>
                  </a:moveTo>
                  <a:lnTo>
                    <a:pt x="0" y="2029"/>
                  </a:lnTo>
                  <a:lnTo>
                    <a:pt x="51" y="2159"/>
                  </a:lnTo>
                  <a:lnTo>
                    <a:pt x="1660" y="48"/>
                  </a:lnTo>
                  <a:lnTo>
                    <a:pt x="1647" y="42"/>
                  </a:lnTo>
                  <a:lnTo>
                    <a:pt x="1632" y="35"/>
                  </a:lnTo>
                  <a:lnTo>
                    <a:pt x="1618" y="29"/>
                  </a:lnTo>
                  <a:lnTo>
                    <a:pt x="1604" y="23"/>
                  </a:lnTo>
                  <a:lnTo>
                    <a:pt x="1590" y="17"/>
                  </a:lnTo>
                  <a:lnTo>
                    <a:pt x="1575" y="10"/>
                  </a:lnTo>
                  <a:lnTo>
                    <a:pt x="1562" y="5"/>
                  </a:lnTo>
                  <a:lnTo>
                    <a:pt x="1547" y="0"/>
                  </a:lnTo>
                  <a:close/>
                </a:path>
              </a:pathLst>
            </a:custGeom>
            <a:solidFill>
              <a:srgbClr val="7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618571" name="AutoShape 75"/>
          <p:cNvSpPr>
            <a:spLocks noChangeArrowheads="1"/>
          </p:cNvSpPr>
          <p:nvPr/>
        </p:nvSpPr>
        <p:spPr bwMode="auto">
          <a:xfrm>
            <a:off x="1798638" y="2569607"/>
            <a:ext cx="5545137" cy="783193"/>
          </a:xfrm>
          <a:prstGeom prst="roundRect">
            <a:avLst>
              <a:gd name="adj" fmla="val 16667"/>
            </a:avLst>
          </a:prstGeom>
          <a:solidFill>
            <a:srgbClr val="0066FF"/>
          </a:solidFill>
          <a:ln/>
          <a:extLst/>
        </p:spPr>
        <p:style>
          <a:lnRef idx="0">
            <a:schemeClr val="accent2"/>
          </a:lnRef>
          <a:fillRef idx="3">
            <a:schemeClr val="accent2"/>
          </a:fillRef>
          <a:effectRef idx="3">
            <a:schemeClr val="accent2"/>
          </a:effectRef>
          <a:fontRef idx="minor">
            <a:schemeClr val="lt1"/>
          </a:fontRef>
        </p:style>
        <p:txBody>
          <a:bodyPr>
            <a:spAutoFit/>
          </a:bodyPr>
          <a:lstStyle/>
          <a:p>
            <a:pPr algn="l"/>
            <a:r>
              <a:rPr lang="ja-JP" altLang="en-US" sz="2000">
                <a:solidFill>
                  <a:schemeClr val="bg1"/>
                </a:solidFill>
                <a:latin typeface="Arial" pitchFamily="34" charset="0"/>
                <a:ea typeface="HGP創英角ｺﾞｼｯｸUB" pitchFamily="50" charset="-128"/>
                <a:cs typeface="Arial" pitchFamily="34" charset="0"/>
              </a:rPr>
              <a:t>競合他社のレベルを把握し、自社のレベルの高さを納得させる。</a:t>
            </a:r>
          </a:p>
        </p:txBody>
      </p:sp>
      <p:sp>
        <p:nvSpPr>
          <p:cNvPr id="618572" name="AutoShape 76"/>
          <p:cNvSpPr>
            <a:spLocks noChangeArrowheads="1"/>
          </p:cNvSpPr>
          <p:nvPr/>
        </p:nvSpPr>
        <p:spPr bwMode="auto">
          <a:xfrm>
            <a:off x="1798638" y="1731407"/>
            <a:ext cx="5545137" cy="783193"/>
          </a:xfrm>
          <a:prstGeom prst="roundRect">
            <a:avLst>
              <a:gd name="adj" fmla="val 16667"/>
            </a:avLst>
          </a:prstGeom>
          <a:solidFill>
            <a:srgbClr val="0066FF"/>
          </a:solidFill>
          <a:ln/>
          <a:extLst/>
        </p:spPr>
        <p:style>
          <a:lnRef idx="0">
            <a:schemeClr val="accent2"/>
          </a:lnRef>
          <a:fillRef idx="3">
            <a:schemeClr val="accent2"/>
          </a:fillRef>
          <a:effectRef idx="3">
            <a:schemeClr val="accent2"/>
          </a:effectRef>
          <a:fontRef idx="minor">
            <a:schemeClr val="lt1"/>
          </a:fontRef>
        </p:style>
        <p:txBody>
          <a:bodyPr>
            <a:spAutoFit/>
          </a:bodyPr>
          <a:lstStyle/>
          <a:p>
            <a:pPr algn="l"/>
            <a:r>
              <a:rPr lang="ja-JP" altLang="en-US" sz="2000" dirty="0">
                <a:solidFill>
                  <a:schemeClr val="bg1"/>
                </a:solidFill>
                <a:latin typeface="Arial" pitchFamily="34" charset="0"/>
                <a:ea typeface="HGP創英角ｺﾞｼｯｸUB" pitchFamily="50" charset="-128"/>
                <a:cs typeface="Arial" pitchFamily="34" charset="0"/>
              </a:rPr>
              <a:t>本音のコミュニケーションで契約内容や仕様を妥当な水準に戻す。</a:t>
            </a:r>
          </a:p>
        </p:txBody>
      </p:sp>
      <p:sp>
        <p:nvSpPr>
          <p:cNvPr id="618573" name="AutoShape 77"/>
          <p:cNvSpPr>
            <a:spLocks noChangeArrowheads="1"/>
          </p:cNvSpPr>
          <p:nvPr/>
        </p:nvSpPr>
        <p:spPr bwMode="auto">
          <a:xfrm>
            <a:off x="1798638" y="3407807"/>
            <a:ext cx="5545137" cy="783193"/>
          </a:xfrm>
          <a:prstGeom prst="roundRect">
            <a:avLst>
              <a:gd name="adj" fmla="val 16667"/>
            </a:avLst>
          </a:prstGeom>
          <a:solidFill>
            <a:srgbClr val="0066FF"/>
          </a:solidFill>
          <a:ln/>
          <a:extLst/>
        </p:spPr>
        <p:style>
          <a:lnRef idx="0">
            <a:schemeClr val="accent2"/>
          </a:lnRef>
          <a:fillRef idx="3">
            <a:schemeClr val="accent2"/>
          </a:fillRef>
          <a:effectRef idx="3">
            <a:schemeClr val="accent2"/>
          </a:effectRef>
          <a:fontRef idx="minor">
            <a:schemeClr val="lt1"/>
          </a:fontRef>
        </p:style>
        <p:txBody>
          <a:bodyPr>
            <a:spAutoFit/>
          </a:bodyPr>
          <a:lstStyle/>
          <a:p>
            <a:pPr algn="l"/>
            <a:r>
              <a:rPr lang="ja-JP" altLang="en-US" sz="2000">
                <a:solidFill>
                  <a:schemeClr val="bg1"/>
                </a:solidFill>
                <a:latin typeface="Arial" pitchFamily="34" charset="0"/>
                <a:ea typeface="HGP創英角ｺﾞｼｯｸUB" pitchFamily="50" charset="-128"/>
                <a:cs typeface="Arial" pitchFamily="34" charset="0"/>
              </a:rPr>
              <a:t>普段は、潜在的期待を多少超える程度にとどめ、期待の超越は、いざというときに繰り出す。</a:t>
            </a:r>
          </a:p>
        </p:txBody>
      </p:sp>
      <p:sp>
        <p:nvSpPr>
          <p:cNvPr id="618577" name="AutoShape 81"/>
          <p:cNvSpPr>
            <a:spLocks noChangeArrowheads="1"/>
          </p:cNvSpPr>
          <p:nvPr/>
        </p:nvSpPr>
        <p:spPr bwMode="auto">
          <a:xfrm>
            <a:off x="2590800" y="4356556"/>
            <a:ext cx="1219200" cy="354687"/>
          </a:xfrm>
          <a:prstGeom prst="downArrow">
            <a:avLst>
              <a:gd name="adj1" fmla="val 56944"/>
              <a:gd name="adj2" fmla="val 38986"/>
            </a:avLst>
          </a:prstGeom>
          <a:solidFill>
            <a:srgbClr val="FF99FF"/>
          </a:solidFill>
          <a:ln>
            <a:headEnd/>
            <a:tailEnd/>
          </a:ln>
          <a:extLst/>
        </p:spPr>
        <p:style>
          <a:lnRef idx="0">
            <a:schemeClr val="accent2"/>
          </a:lnRef>
          <a:fillRef idx="3">
            <a:schemeClr val="accent2"/>
          </a:fillRef>
          <a:effectRef idx="3">
            <a:schemeClr val="accent2"/>
          </a:effectRef>
          <a:fontRef idx="minor">
            <a:schemeClr val="lt1"/>
          </a:fontRef>
        </p:style>
        <p:txBody>
          <a:bodyPr anchor="ctr">
            <a:spAutoFit/>
          </a:bodyPr>
          <a:lstStyle/>
          <a:p>
            <a:endParaRPr lang="ja-JP" altLang="en-US">
              <a:latin typeface="Arial" pitchFamily="34" charset="0"/>
              <a:ea typeface="HGP創英角ｺﾞｼｯｸUB" pitchFamily="50" charset="-128"/>
              <a:cs typeface="Arial" pitchFamily="34" charset="0"/>
            </a:endParaRPr>
          </a:p>
        </p:txBody>
      </p:sp>
      <p:sp>
        <p:nvSpPr>
          <p:cNvPr id="618578" name="AutoShape 82"/>
          <p:cNvSpPr>
            <a:spLocks noChangeArrowheads="1"/>
          </p:cNvSpPr>
          <p:nvPr/>
        </p:nvSpPr>
        <p:spPr bwMode="auto">
          <a:xfrm>
            <a:off x="5334000" y="4356556"/>
            <a:ext cx="1219200" cy="354687"/>
          </a:xfrm>
          <a:prstGeom prst="downArrow">
            <a:avLst>
              <a:gd name="adj1" fmla="val 56944"/>
              <a:gd name="adj2" fmla="val 38986"/>
            </a:avLst>
          </a:prstGeom>
          <a:solidFill>
            <a:srgbClr val="FF99FF"/>
          </a:solidFill>
          <a:ln>
            <a:headEnd/>
            <a:tailEnd/>
          </a:ln>
          <a:extLst/>
        </p:spPr>
        <p:style>
          <a:lnRef idx="0">
            <a:schemeClr val="accent2"/>
          </a:lnRef>
          <a:fillRef idx="3">
            <a:schemeClr val="accent2"/>
          </a:fillRef>
          <a:effectRef idx="3">
            <a:schemeClr val="accent2"/>
          </a:effectRef>
          <a:fontRef idx="minor">
            <a:schemeClr val="lt1"/>
          </a:fontRef>
        </p:style>
        <p:txBody>
          <a:bodyPr anchor="ctr">
            <a:spAutoFit/>
          </a:bodyPr>
          <a:lstStyle/>
          <a:p>
            <a:endParaRPr lang="ja-JP" altLang="en-US">
              <a:latin typeface="Arial" pitchFamily="34" charset="0"/>
              <a:ea typeface="HGP創英角ｺﾞｼｯｸUB" pitchFamily="50" charset="-128"/>
              <a:cs typeface="Arial" pitchFamily="34" charset="0"/>
            </a:endParaRPr>
          </a:p>
        </p:txBody>
      </p:sp>
      <p:grpSp>
        <p:nvGrpSpPr>
          <p:cNvPr id="618581" name="Group 85"/>
          <p:cNvGrpSpPr>
            <a:grpSpLocks/>
          </p:cNvGrpSpPr>
          <p:nvPr/>
        </p:nvGrpSpPr>
        <p:grpSpPr bwMode="auto">
          <a:xfrm>
            <a:off x="1828800" y="4889500"/>
            <a:ext cx="5486400" cy="977900"/>
            <a:chOff x="1152" y="3080"/>
            <a:chExt cx="3456" cy="616"/>
          </a:xfrm>
        </p:grpSpPr>
        <p:sp>
          <p:nvSpPr>
            <p:cNvPr id="9226" name="AutoShape 74"/>
            <p:cNvSpPr>
              <a:spLocks noChangeArrowheads="1"/>
            </p:cNvSpPr>
            <p:nvPr/>
          </p:nvSpPr>
          <p:spPr bwMode="auto">
            <a:xfrm>
              <a:off x="1152" y="3408"/>
              <a:ext cx="3456" cy="288"/>
            </a:xfrm>
            <a:prstGeom prst="roundRect">
              <a:avLst>
                <a:gd name="adj" fmla="val 50000"/>
              </a:avLst>
            </a:prstGeom>
            <a:solidFill>
              <a:srgbClr val="C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r>
                <a:rPr lang="ja-JP" altLang="en-US" sz="1800">
                  <a:solidFill>
                    <a:schemeClr val="bg1"/>
                  </a:solidFill>
                  <a:latin typeface="Arial" pitchFamily="34" charset="0"/>
                  <a:ea typeface="HGP創英角ｺﾞｼｯｸUB" pitchFamily="50" charset="-128"/>
                  <a:cs typeface="Arial" pitchFamily="34" charset="0"/>
                </a:rPr>
                <a:t>お客様の事前の期待は、時間とともに膨らむ</a:t>
              </a:r>
            </a:p>
          </p:txBody>
        </p:sp>
        <p:sp>
          <p:nvSpPr>
            <p:cNvPr id="9227" name="AutoShape 83"/>
            <p:cNvSpPr>
              <a:spLocks noChangeArrowheads="1"/>
            </p:cNvSpPr>
            <p:nvPr/>
          </p:nvSpPr>
          <p:spPr bwMode="auto">
            <a:xfrm flipV="1">
              <a:off x="1632" y="3080"/>
              <a:ext cx="768" cy="223"/>
            </a:xfrm>
            <a:prstGeom prst="downArrow">
              <a:avLst>
                <a:gd name="adj1" fmla="val 56944"/>
                <a:gd name="adj2" fmla="val 38986"/>
              </a:avLst>
            </a:prstGeom>
            <a:solidFill>
              <a:srgbClr val="FF9900"/>
            </a:solidFill>
            <a:ln>
              <a:headEnd/>
              <a:tailEnd/>
            </a:ln>
            <a:extLst/>
          </p:spPr>
          <p:style>
            <a:lnRef idx="0">
              <a:schemeClr val="accent2"/>
            </a:lnRef>
            <a:fillRef idx="3">
              <a:schemeClr val="accent2"/>
            </a:fillRef>
            <a:effectRef idx="3">
              <a:schemeClr val="accent2"/>
            </a:effectRef>
            <a:fontRef idx="minor">
              <a:schemeClr val="lt1"/>
            </a:fontRef>
          </p:style>
          <p:txBody>
            <a:bodyPr anchor="ctr">
              <a:spAutoFit/>
            </a:bodyPr>
            <a:lstStyle/>
            <a:p>
              <a:endParaRPr lang="ja-JP" altLang="en-US">
                <a:latin typeface="Arial" pitchFamily="34" charset="0"/>
                <a:ea typeface="HGP創英角ｺﾞｼｯｸUB" pitchFamily="50" charset="-128"/>
                <a:cs typeface="Arial" pitchFamily="34" charset="0"/>
              </a:endParaRPr>
            </a:p>
          </p:txBody>
        </p:sp>
        <p:sp>
          <p:nvSpPr>
            <p:cNvPr id="9228" name="AutoShape 84"/>
            <p:cNvSpPr>
              <a:spLocks noChangeArrowheads="1"/>
            </p:cNvSpPr>
            <p:nvPr/>
          </p:nvSpPr>
          <p:spPr bwMode="auto">
            <a:xfrm flipV="1">
              <a:off x="3360" y="3080"/>
              <a:ext cx="768" cy="223"/>
            </a:xfrm>
            <a:prstGeom prst="downArrow">
              <a:avLst>
                <a:gd name="adj1" fmla="val 56944"/>
                <a:gd name="adj2" fmla="val 38986"/>
              </a:avLst>
            </a:prstGeom>
            <a:solidFill>
              <a:srgbClr val="FF9900"/>
            </a:solidFill>
            <a:ln>
              <a:headEnd/>
              <a:tailEnd/>
            </a:ln>
            <a:extLst/>
          </p:spPr>
          <p:style>
            <a:lnRef idx="0">
              <a:schemeClr val="accent2"/>
            </a:lnRef>
            <a:fillRef idx="3">
              <a:schemeClr val="accent2"/>
            </a:fillRef>
            <a:effectRef idx="3">
              <a:schemeClr val="accent2"/>
            </a:effectRef>
            <a:fontRef idx="minor">
              <a:schemeClr val="lt1"/>
            </a:fontRef>
          </p:style>
          <p:txBody>
            <a:bodyPr anchor="ctr">
              <a:spAutoFit/>
            </a:bodyPr>
            <a:lstStyle/>
            <a:p>
              <a:endParaRPr lang="ja-JP" altLang="en-US">
                <a:latin typeface="Arial" pitchFamily="34" charset="0"/>
                <a:ea typeface="HGP創英角ｺﾞｼｯｸUB" pitchFamily="50" charset="-128"/>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618581"/>
                                        </p:tgtEl>
                                        <p:attrNameLst>
                                          <p:attrName>style.visibility</p:attrName>
                                        </p:attrNameLst>
                                      </p:cBhvr>
                                      <p:to>
                                        <p:strVal val="visible"/>
                                      </p:to>
                                    </p:set>
                                    <p:anim calcmode="lin" valueType="num">
                                      <p:cBhvr>
                                        <p:cTn id="7" dur="500" fill="hold"/>
                                        <p:tgtEl>
                                          <p:spTgt spid="618581"/>
                                        </p:tgtEl>
                                        <p:attrNameLst>
                                          <p:attrName>ppt_x</p:attrName>
                                        </p:attrNameLst>
                                      </p:cBhvr>
                                      <p:tavLst>
                                        <p:tav tm="0">
                                          <p:val>
                                            <p:strVal val="#ppt_x"/>
                                          </p:val>
                                        </p:tav>
                                        <p:tav tm="100000">
                                          <p:val>
                                            <p:strVal val="#ppt_x"/>
                                          </p:val>
                                        </p:tav>
                                      </p:tavLst>
                                    </p:anim>
                                    <p:anim calcmode="lin" valueType="num">
                                      <p:cBhvr>
                                        <p:cTn id="8" dur="500" fill="hold"/>
                                        <p:tgtEl>
                                          <p:spTgt spid="618581"/>
                                        </p:tgtEl>
                                        <p:attrNameLst>
                                          <p:attrName>ppt_y</p:attrName>
                                        </p:attrNameLst>
                                      </p:cBhvr>
                                      <p:tavLst>
                                        <p:tav tm="0">
                                          <p:val>
                                            <p:strVal val="#ppt_y+#ppt_h/2"/>
                                          </p:val>
                                        </p:tav>
                                        <p:tav tm="100000">
                                          <p:val>
                                            <p:strVal val="#ppt_y"/>
                                          </p:val>
                                        </p:tav>
                                      </p:tavLst>
                                    </p:anim>
                                    <p:anim calcmode="lin" valueType="num">
                                      <p:cBhvr>
                                        <p:cTn id="9" dur="500" fill="hold"/>
                                        <p:tgtEl>
                                          <p:spTgt spid="618581"/>
                                        </p:tgtEl>
                                        <p:attrNameLst>
                                          <p:attrName>ppt_w</p:attrName>
                                        </p:attrNameLst>
                                      </p:cBhvr>
                                      <p:tavLst>
                                        <p:tav tm="0">
                                          <p:val>
                                            <p:strVal val="#ppt_w"/>
                                          </p:val>
                                        </p:tav>
                                        <p:tav tm="100000">
                                          <p:val>
                                            <p:strVal val="#ppt_w"/>
                                          </p:val>
                                        </p:tav>
                                      </p:tavLst>
                                    </p:anim>
                                    <p:anim calcmode="lin" valueType="num">
                                      <p:cBhvr>
                                        <p:cTn id="10" dur="500" fill="hold"/>
                                        <p:tgtEl>
                                          <p:spTgt spid="61858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18573"/>
                                        </p:tgtEl>
                                        <p:attrNameLst>
                                          <p:attrName>style.visibility</p:attrName>
                                        </p:attrNameLst>
                                      </p:cBhvr>
                                      <p:to>
                                        <p:strVal val="visible"/>
                                      </p:to>
                                    </p:set>
                                    <p:animEffect transition="in" filter="wipe(down)">
                                      <p:cBhvr>
                                        <p:cTn id="15" dur="580">
                                          <p:stCondLst>
                                            <p:cond delay="0"/>
                                          </p:stCondLst>
                                        </p:cTn>
                                        <p:tgtEl>
                                          <p:spTgt spid="618573"/>
                                        </p:tgtEl>
                                      </p:cBhvr>
                                    </p:animEffect>
                                    <p:anim calcmode="lin" valueType="num">
                                      <p:cBhvr>
                                        <p:cTn id="16" dur="1822" tmFilter="0,0; 0.14,0.36; 0.43,0.73; 0.71,0.91; 1.0,1.0">
                                          <p:stCondLst>
                                            <p:cond delay="0"/>
                                          </p:stCondLst>
                                        </p:cTn>
                                        <p:tgtEl>
                                          <p:spTgt spid="61857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1857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1857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1857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18573"/>
                                        </p:tgtEl>
                                        <p:attrNameLst>
                                          <p:attrName>ppt_y</p:attrName>
                                        </p:attrNameLst>
                                      </p:cBhvr>
                                      <p:tavLst>
                                        <p:tav tm="0" fmla="#ppt_y-sin(pi*$)/81">
                                          <p:val>
                                            <p:fltVal val="0"/>
                                          </p:val>
                                        </p:tav>
                                        <p:tav tm="100000">
                                          <p:val>
                                            <p:fltVal val="1"/>
                                          </p:val>
                                        </p:tav>
                                      </p:tavLst>
                                    </p:anim>
                                    <p:animScale>
                                      <p:cBhvr>
                                        <p:cTn id="21" dur="26">
                                          <p:stCondLst>
                                            <p:cond delay="650"/>
                                          </p:stCondLst>
                                        </p:cTn>
                                        <p:tgtEl>
                                          <p:spTgt spid="618573"/>
                                        </p:tgtEl>
                                      </p:cBhvr>
                                      <p:to x="100000" y="60000"/>
                                    </p:animScale>
                                    <p:animScale>
                                      <p:cBhvr>
                                        <p:cTn id="22" dur="166" decel="50000">
                                          <p:stCondLst>
                                            <p:cond delay="676"/>
                                          </p:stCondLst>
                                        </p:cTn>
                                        <p:tgtEl>
                                          <p:spTgt spid="618573"/>
                                        </p:tgtEl>
                                      </p:cBhvr>
                                      <p:to x="100000" y="100000"/>
                                    </p:animScale>
                                    <p:animScale>
                                      <p:cBhvr>
                                        <p:cTn id="23" dur="26">
                                          <p:stCondLst>
                                            <p:cond delay="1312"/>
                                          </p:stCondLst>
                                        </p:cTn>
                                        <p:tgtEl>
                                          <p:spTgt spid="618573"/>
                                        </p:tgtEl>
                                      </p:cBhvr>
                                      <p:to x="100000" y="80000"/>
                                    </p:animScale>
                                    <p:animScale>
                                      <p:cBhvr>
                                        <p:cTn id="24" dur="166" decel="50000">
                                          <p:stCondLst>
                                            <p:cond delay="1338"/>
                                          </p:stCondLst>
                                        </p:cTn>
                                        <p:tgtEl>
                                          <p:spTgt spid="618573"/>
                                        </p:tgtEl>
                                      </p:cBhvr>
                                      <p:to x="100000" y="100000"/>
                                    </p:animScale>
                                    <p:animScale>
                                      <p:cBhvr>
                                        <p:cTn id="25" dur="26">
                                          <p:stCondLst>
                                            <p:cond delay="1642"/>
                                          </p:stCondLst>
                                        </p:cTn>
                                        <p:tgtEl>
                                          <p:spTgt spid="618573"/>
                                        </p:tgtEl>
                                      </p:cBhvr>
                                      <p:to x="100000" y="90000"/>
                                    </p:animScale>
                                    <p:animScale>
                                      <p:cBhvr>
                                        <p:cTn id="26" dur="166" decel="50000">
                                          <p:stCondLst>
                                            <p:cond delay="1668"/>
                                          </p:stCondLst>
                                        </p:cTn>
                                        <p:tgtEl>
                                          <p:spTgt spid="618573"/>
                                        </p:tgtEl>
                                      </p:cBhvr>
                                      <p:to x="100000" y="100000"/>
                                    </p:animScale>
                                    <p:animScale>
                                      <p:cBhvr>
                                        <p:cTn id="27" dur="26">
                                          <p:stCondLst>
                                            <p:cond delay="1808"/>
                                          </p:stCondLst>
                                        </p:cTn>
                                        <p:tgtEl>
                                          <p:spTgt spid="618573"/>
                                        </p:tgtEl>
                                      </p:cBhvr>
                                      <p:to x="100000" y="95000"/>
                                    </p:animScale>
                                    <p:animScale>
                                      <p:cBhvr>
                                        <p:cTn id="28" dur="166" decel="50000">
                                          <p:stCondLst>
                                            <p:cond delay="1834"/>
                                          </p:stCondLst>
                                        </p:cTn>
                                        <p:tgtEl>
                                          <p:spTgt spid="618573"/>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 fill="hold" grpId="0" nodeType="clickEffect">
                                  <p:stCondLst>
                                    <p:cond delay="0"/>
                                  </p:stCondLst>
                                  <p:childTnLst>
                                    <p:set>
                                      <p:cBhvr>
                                        <p:cTn id="32" dur="1" fill="hold">
                                          <p:stCondLst>
                                            <p:cond delay="0"/>
                                          </p:stCondLst>
                                        </p:cTn>
                                        <p:tgtEl>
                                          <p:spTgt spid="618577"/>
                                        </p:tgtEl>
                                        <p:attrNameLst>
                                          <p:attrName>style.visibility</p:attrName>
                                        </p:attrNameLst>
                                      </p:cBhvr>
                                      <p:to>
                                        <p:strVal val="visible"/>
                                      </p:to>
                                    </p:set>
                                    <p:anim calcmode="lin" valueType="num">
                                      <p:cBhvr>
                                        <p:cTn id="33" dur="500" fill="hold"/>
                                        <p:tgtEl>
                                          <p:spTgt spid="618577"/>
                                        </p:tgtEl>
                                        <p:attrNameLst>
                                          <p:attrName>ppt_x</p:attrName>
                                        </p:attrNameLst>
                                      </p:cBhvr>
                                      <p:tavLst>
                                        <p:tav tm="0">
                                          <p:val>
                                            <p:strVal val="#ppt_x"/>
                                          </p:val>
                                        </p:tav>
                                        <p:tav tm="100000">
                                          <p:val>
                                            <p:strVal val="#ppt_x"/>
                                          </p:val>
                                        </p:tav>
                                      </p:tavLst>
                                    </p:anim>
                                    <p:anim calcmode="lin" valueType="num">
                                      <p:cBhvr>
                                        <p:cTn id="34" dur="500" fill="hold"/>
                                        <p:tgtEl>
                                          <p:spTgt spid="618577"/>
                                        </p:tgtEl>
                                        <p:attrNameLst>
                                          <p:attrName>ppt_y</p:attrName>
                                        </p:attrNameLst>
                                      </p:cBhvr>
                                      <p:tavLst>
                                        <p:tav tm="0">
                                          <p:val>
                                            <p:strVal val="#ppt_y-#ppt_h/2"/>
                                          </p:val>
                                        </p:tav>
                                        <p:tav tm="100000">
                                          <p:val>
                                            <p:strVal val="#ppt_y"/>
                                          </p:val>
                                        </p:tav>
                                      </p:tavLst>
                                    </p:anim>
                                    <p:anim calcmode="lin" valueType="num">
                                      <p:cBhvr>
                                        <p:cTn id="35" dur="500" fill="hold"/>
                                        <p:tgtEl>
                                          <p:spTgt spid="618577"/>
                                        </p:tgtEl>
                                        <p:attrNameLst>
                                          <p:attrName>ppt_w</p:attrName>
                                        </p:attrNameLst>
                                      </p:cBhvr>
                                      <p:tavLst>
                                        <p:tav tm="0">
                                          <p:val>
                                            <p:strVal val="#ppt_w"/>
                                          </p:val>
                                        </p:tav>
                                        <p:tav tm="100000">
                                          <p:val>
                                            <p:strVal val="#ppt_w"/>
                                          </p:val>
                                        </p:tav>
                                      </p:tavLst>
                                    </p:anim>
                                    <p:anim calcmode="lin" valueType="num">
                                      <p:cBhvr>
                                        <p:cTn id="36" dur="500" fill="hold"/>
                                        <p:tgtEl>
                                          <p:spTgt spid="618577"/>
                                        </p:tgtEl>
                                        <p:attrNameLst>
                                          <p:attrName>ppt_h</p:attrName>
                                        </p:attrNameLst>
                                      </p:cBhvr>
                                      <p:tavLst>
                                        <p:tav tm="0">
                                          <p:val>
                                            <p:fltVal val="0"/>
                                          </p:val>
                                        </p:tav>
                                        <p:tav tm="100000">
                                          <p:val>
                                            <p:strVal val="#ppt_h"/>
                                          </p:val>
                                        </p:tav>
                                      </p:tavLst>
                                    </p:anim>
                                  </p:childTnLst>
                                </p:cTn>
                              </p:par>
                              <p:par>
                                <p:cTn id="37" presetID="17" presetClass="entr" presetSubtype="1" fill="hold" grpId="0" nodeType="withEffect">
                                  <p:stCondLst>
                                    <p:cond delay="0"/>
                                  </p:stCondLst>
                                  <p:childTnLst>
                                    <p:set>
                                      <p:cBhvr>
                                        <p:cTn id="38" dur="1" fill="hold">
                                          <p:stCondLst>
                                            <p:cond delay="0"/>
                                          </p:stCondLst>
                                        </p:cTn>
                                        <p:tgtEl>
                                          <p:spTgt spid="618578"/>
                                        </p:tgtEl>
                                        <p:attrNameLst>
                                          <p:attrName>style.visibility</p:attrName>
                                        </p:attrNameLst>
                                      </p:cBhvr>
                                      <p:to>
                                        <p:strVal val="visible"/>
                                      </p:to>
                                    </p:set>
                                    <p:anim calcmode="lin" valueType="num">
                                      <p:cBhvr>
                                        <p:cTn id="39" dur="500" fill="hold"/>
                                        <p:tgtEl>
                                          <p:spTgt spid="618578"/>
                                        </p:tgtEl>
                                        <p:attrNameLst>
                                          <p:attrName>ppt_x</p:attrName>
                                        </p:attrNameLst>
                                      </p:cBhvr>
                                      <p:tavLst>
                                        <p:tav tm="0">
                                          <p:val>
                                            <p:strVal val="#ppt_x"/>
                                          </p:val>
                                        </p:tav>
                                        <p:tav tm="100000">
                                          <p:val>
                                            <p:strVal val="#ppt_x"/>
                                          </p:val>
                                        </p:tav>
                                      </p:tavLst>
                                    </p:anim>
                                    <p:anim calcmode="lin" valueType="num">
                                      <p:cBhvr>
                                        <p:cTn id="40" dur="500" fill="hold"/>
                                        <p:tgtEl>
                                          <p:spTgt spid="618578"/>
                                        </p:tgtEl>
                                        <p:attrNameLst>
                                          <p:attrName>ppt_y</p:attrName>
                                        </p:attrNameLst>
                                      </p:cBhvr>
                                      <p:tavLst>
                                        <p:tav tm="0">
                                          <p:val>
                                            <p:strVal val="#ppt_y-#ppt_h/2"/>
                                          </p:val>
                                        </p:tav>
                                        <p:tav tm="100000">
                                          <p:val>
                                            <p:strVal val="#ppt_y"/>
                                          </p:val>
                                        </p:tav>
                                      </p:tavLst>
                                    </p:anim>
                                    <p:anim calcmode="lin" valueType="num">
                                      <p:cBhvr>
                                        <p:cTn id="41" dur="500" fill="hold"/>
                                        <p:tgtEl>
                                          <p:spTgt spid="618578"/>
                                        </p:tgtEl>
                                        <p:attrNameLst>
                                          <p:attrName>ppt_w</p:attrName>
                                        </p:attrNameLst>
                                      </p:cBhvr>
                                      <p:tavLst>
                                        <p:tav tm="0">
                                          <p:val>
                                            <p:strVal val="#ppt_w"/>
                                          </p:val>
                                        </p:tav>
                                        <p:tav tm="100000">
                                          <p:val>
                                            <p:strVal val="#ppt_w"/>
                                          </p:val>
                                        </p:tav>
                                      </p:tavLst>
                                    </p:anim>
                                    <p:anim calcmode="lin" valueType="num">
                                      <p:cBhvr>
                                        <p:cTn id="42" dur="500" fill="hold"/>
                                        <p:tgtEl>
                                          <p:spTgt spid="618578"/>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618571"/>
                                        </p:tgtEl>
                                        <p:attrNameLst>
                                          <p:attrName>style.visibility</p:attrName>
                                        </p:attrNameLst>
                                      </p:cBhvr>
                                      <p:to>
                                        <p:strVal val="visible"/>
                                      </p:to>
                                    </p:set>
                                    <p:animEffect transition="in" filter="wipe(down)">
                                      <p:cBhvr>
                                        <p:cTn id="47" dur="580">
                                          <p:stCondLst>
                                            <p:cond delay="0"/>
                                          </p:stCondLst>
                                        </p:cTn>
                                        <p:tgtEl>
                                          <p:spTgt spid="618571"/>
                                        </p:tgtEl>
                                      </p:cBhvr>
                                    </p:animEffect>
                                    <p:anim calcmode="lin" valueType="num">
                                      <p:cBhvr>
                                        <p:cTn id="48" dur="1822" tmFilter="0,0; 0.14,0.36; 0.43,0.73; 0.71,0.91; 1.0,1.0">
                                          <p:stCondLst>
                                            <p:cond delay="0"/>
                                          </p:stCondLst>
                                        </p:cTn>
                                        <p:tgtEl>
                                          <p:spTgt spid="61857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1857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1857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1857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18571"/>
                                        </p:tgtEl>
                                        <p:attrNameLst>
                                          <p:attrName>ppt_y</p:attrName>
                                        </p:attrNameLst>
                                      </p:cBhvr>
                                      <p:tavLst>
                                        <p:tav tm="0" fmla="#ppt_y-sin(pi*$)/81">
                                          <p:val>
                                            <p:fltVal val="0"/>
                                          </p:val>
                                        </p:tav>
                                        <p:tav tm="100000">
                                          <p:val>
                                            <p:fltVal val="1"/>
                                          </p:val>
                                        </p:tav>
                                      </p:tavLst>
                                    </p:anim>
                                    <p:animScale>
                                      <p:cBhvr>
                                        <p:cTn id="53" dur="26">
                                          <p:stCondLst>
                                            <p:cond delay="650"/>
                                          </p:stCondLst>
                                        </p:cTn>
                                        <p:tgtEl>
                                          <p:spTgt spid="618571"/>
                                        </p:tgtEl>
                                      </p:cBhvr>
                                      <p:to x="100000" y="60000"/>
                                    </p:animScale>
                                    <p:animScale>
                                      <p:cBhvr>
                                        <p:cTn id="54" dur="166" decel="50000">
                                          <p:stCondLst>
                                            <p:cond delay="676"/>
                                          </p:stCondLst>
                                        </p:cTn>
                                        <p:tgtEl>
                                          <p:spTgt spid="618571"/>
                                        </p:tgtEl>
                                      </p:cBhvr>
                                      <p:to x="100000" y="100000"/>
                                    </p:animScale>
                                    <p:animScale>
                                      <p:cBhvr>
                                        <p:cTn id="55" dur="26">
                                          <p:stCondLst>
                                            <p:cond delay="1312"/>
                                          </p:stCondLst>
                                        </p:cTn>
                                        <p:tgtEl>
                                          <p:spTgt spid="618571"/>
                                        </p:tgtEl>
                                      </p:cBhvr>
                                      <p:to x="100000" y="80000"/>
                                    </p:animScale>
                                    <p:animScale>
                                      <p:cBhvr>
                                        <p:cTn id="56" dur="166" decel="50000">
                                          <p:stCondLst>
                                            <p:cond delay="1338"/>
                                          </p:stCondLst>
                                        </p:cTn>
                                        <p:tgtEl>
                                          <p:spTgt spid="618571"/>
                                        </p:tgtEl>
                                      </p:cBhvr>
                                      <p:to x="100000" y="100000"/>
                                    </p:animScale>
                                    <p:animScale>
                                      <p:cBhvr>
                                        <p:cTn id="57" dur="26">
                                          <p:stCondLst>
                                            <p:cond delay="1642"/>
                                          </p:stCondLst>
                                        </p:cTn>
                                        <p:tgtEl>
                                          <p:spTgt spid="618571"/>
                                        </p:tgtEl>
                                      </p:cBhvr>
                                      <p:to x="100000" y="90000"/>
                                    </p:animScale>
                                    <p:animScale>
                                      <p:cBhvr>
                                        <p:cTn id="58" dur="166" decel="50000">
                                          <p:stCondLst>
                                            <p:cond delay="1668"/>
                                          </p:stCondLst>
                                        </p:cTn>
                                        <p:tgtEl>
                                          <p:spTgt spid="618571"/>
                                        </p:tgtEl>
                                      </p:cBhvr>
                                      <p:to x="100000" y="100000"/>
                                    </p:animScale>
                                    <p:animScale>
                                      <p:cBhvr>
                                        <p:cTn id="59" dur="26">
                                          <p:stCondLst>
                                            <p:cond delay="1808"/>
                                          </p:stCondLst>
                                        </p:cTn>
                                        <p:tgtEl>
                                          <p:spTgt spid="618571"/>
                                        </p:tgtEl>
                                      </p:cBhvr>
                                      <p:to x="100000" y="95000"/>
                                    </p:animScale>
                                    <p:animScale>
                                      <p:cBhvr>
                                        <p:cTn id="60" dur="166" decel="50000">
                                          <p:stCondLst>
                                            <p:cond delay="1834"/>
                                          </p:stCondLst>
                                        </p:cTn>
                                        <p:tgtEl>
                                          <p:spTgt spid="618571"/>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618572"/>
                                        </p:tgtEl>
                                        <p:attrNameLst>
                                          <p:attrName>style.visibility</p:attrName>
                                        </p:attrNameLst>
                                      </p:cBhvr>
                                      <p:to>
                                        <p:strVal val="visible"/>
                                      </p:to>
                                    </p:set>
                                    <p:animEffect transition="in" filter="wipe(down)">
                                      <p:cBhvr>
                                        <p:cTn id="65" dur="580">
                                          <p:stCondLst>
                                            <p:cond delay="0"/>
                                          </p:stCondLst>
                                        </p:cTn>
                                        <p:tgtEl>
                                          <p:spTgt spid="618572"/>
                                        </p:tgtEl>
                                      </p:cBhvr>
                                    </p:animEffect>
                                    <p:anim calcmode="lin" valueType="num">
                                      <p:cBhvr>
                                        <p:cTn id="66" dur="1822" tmFilter="0,0; 0.14,0.36; 0.43,0.73; 0.71,0.91; 1.0,1.0">
                                          <p:stCondLst>
                                            <p:cond delay="0"/>
                                          </p:stCondLst>
                                        </p:cTn>
                                        <p:tgtEl>
                                          <p:spTgt spid="61857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1857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1857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1857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18572"/>
                                        </p:tgtEl>
                                        <p:attrNameLst>
                                          <p:attrName>ppt_y</p:attrName>
                                        </p:attrNameLst>
                                      </p:cBhvr>
                                      <p:tavLst>
                                        <p:tav tm="0" fmla="#ppt_y-sin(pi*$)/81">
                                          <p:val>
                                            <p:fltVal val="0"/>
                                          </p:val>
                                        </p:tav>
                                        <p:tav tm="100000">
                                          <p:val>
                                            <p:fltVal val="1"/>
                                          </p:val>
                                        </p:tav>
                                      </p:tavLst>
                                    </p:anim>
                                    <p:animScale>
                                      <p:cBhvr>
                                        <p:cTn id="71" dur="26">
                                          <p:stCondLst>
                                            <p:cond delay="650"/>
                                          </p:stCondLst>
                                        </p:cTn>
                                        <p:tgtEl>
                                          <p:spTgt spid="618572"/>
                                        </p:tgtEl>
                                      </p:cBhvr>
                                      <p:to x="100000" y="60000"/>
                                    </p:animScale>
                                    <p:animScale>
                                      <p:cBhvr>
                                        <p:cTn id="72" dur="166" decel="50000">
                                          <p:stCondLst>
                                            <p:cond delay="676"/>
                                          </p:stCondLst>
                                        </p:cTn>
                                        <p:tgtEl>
                                          <p:spTgt spid="618572"/>
                                        </p:tgtEl>
                                      </p:cBhvr>
                                      <p:to x="100000" y="100000"/>
                                    </p:animScale>
                                    <p:animScale>
                                      <p:cBhvr>
                                        <p:cTn id="73" dur="26">
                                          <p:stCondLst>
                                            <p:cond delay="1312"/>
                                          </p:stCondLst>
                                        </p:cTn>
                                        <p:tgtEl>
                                          <p:spTgt spid="618572"/>
                                        </p:tgtEl>
                                      </p:cBhvr>
                                      <p:to x="100000" y="80000"/>
                                    </p:animScale>
                                    <p:animScale>
                                      <p:cBhvr>
                                        <p:cTn id="74" dur="166" decel="50000">
                                          <p:stCondLst>
                                            <p:cond delay="1338"/>
                                          </p:stCondLst>
                                        </p:cTn>
                                        <p:tgtEl>
                                          <p:spTgt spid="618572"/>
                                        </p:tgtEl>
                                      </p:cBhvr>
                                      <p:to x="100000" y="100000"/>
                                    </p:animScale>
                                    <p:animScale>
                                      <p:cBhvr>
                                        <p:cTn id="75" dur="26">
                                          <p:stCondLst>
                                            <p:cond delay="1642"/>
                                          </p:stCondLst>
                                        </p:cTn>
                                        <p:tgtEl>
                                          <p:spTgt spid="618572"/>
                                        </p:tgtEl>
                                      </p:cBhvr>
                                      <p:to x="100000" y="90000"/>
                                    </p:animScale>
                                    <p:animScale>
                                      <p:cBhvr>
                                        <p:cTn id="76" dur="166" decel="50000">
                                          <p:stCondLst>
                                            <p:cond delay="1668"/>
                                          </p:stCondLst>
                                        </p:cTn>
                                        <p:tgtEl>
                                          <p:spTgt spid="618572"/>
                                        </p:tgtEl>
                                      </p:cBhvr>
                                      <p:to x="100000" y="100000"/>
                                    </p:animScale>
                                    <p:animScale>
                                      <p:cBhvr>
                                        <p:cTn id="77" dur="26">
                                          <p:stCondLst>
                                            <p:cond delay="1808"/>
                                          </p:stCondLst>
                                        </p:cTn>
                                        <p:tgtEl>
                                          <p:spTgt spid="618572"/>
                                        </p:tgtEl>
                                      </p:cBhvr>
                                      <p:to x="100000" y="95000"/>
                                    </p:animScale>
                                    <p:animScale>
                                      <p:cBhvr>
                                        <p:cTn id="78" dur="166" decel="50000">
                                          <p:stCondLst>
                                            <p:cond delay="1834"/>
                                          </p:stCondLst>
                                        </p:cTn>
                                        <p:tgtEl>
                                          <p:spTgt spid="6185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71" grpId="0" animBg="1"/>
      <p:bldP spid="618572" grpId="0" animBg="1"/>
      <p:bldP spid="618573" grpId="0" animBg="1"/>
      <p:bldP spid="618577" grpId="0" animBg="1"/>
      <p:bldP spid="6185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371600" y="2228709"/>
            <a:ext cx="5334000" cy="4114800"/>
            <a:chOff x="1371600" y="2228709"/>
            <a:chExt cx="5334000" cy="4114800"/>
          </a:xfrm>
        </p:grpSpPr>
        <p:sp>
          <p:nvSpPr>
            <p:cNvPr id="91" name="角丸四角形 90"/>
            <p:cNvSpPr/>
            <p:nvPr/>
          </p:nvSpPr>
          <p:spPr bwMode="auto">
            <a:xfrm>
              <a:off x="1371600" y="2228709"/>
              <a:ext cx="5334000" cy="4114800"/>
            </a:xfrm>
            <a:prstGeom prst="roundRect">
              <a:avLst>
                <a:gd name="adj" fmla="val 9715"/>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66FF"/>
                </a:solidFill>
                <a:effectLst/>
                <a:latin typeface="Arial" charset="0"/>
                <a:ea typeface="HG丸ｺﾞｼｯｸM-PRO" pitchFamily="50" charset="-128"/>
              </a:endParaRPr>
            </a:p>
          </p:txBody>
        </p:sp>
        <p:sp>
          <p:nvSpPr>
            <p:cNvPr id="5" name="テキスト ボックス 4"/>
            <p:cNvSpPr txBox="1"/>
            <p:nvPr/>
          </p:nvSpPr>
          <p:spPr>
            <a:xfrm>
              <a:off x="2198994" y="5562600"/>
              <a:ext cx="3679212" cy="584775"/>
            </a:xfrm>
            <a:prstGeom prst="rect">
              <a:avLst/>
            </a:prstGeom>
            <a:noFill/>
          </p:spPr>
          <p:txBody>
            <a:bodyPr wrap="none" rtlCol="0">
              <a:spAutoFit/>
            </a:bodyPr>
            <a:lstStyle/>
            <a:p>
              <a:r>
                <a:rPr kumimoji="1" lang="ja-JP" altLang="en-US" sz="3200" dirty="0">
                  <a:solidFill>
                    <a:schemeClr val="bg1"/>
                  </a:solidFill>
                  <a:latin typeface="HGP創英角ｺﾞｼｯｸUB" pitchFamily="50" charset="-128"/>
                  <a:ea typeface="HGP創英角ｺﾞｼｯｸUB" pitchFamily="50" charset="-128"/>
                </a:rPr>
                <a:t>顧客満足という商品</a:t>
              </a:r>
            </a:p>
          </p:txBody>
        </p:sp>
      </p:grpSp>
      <p:grpSp>
        <p:nvGrpSpPr>
          <p:cNvPr id="7" name="グループ化 6"/>
          <p:cNvGrpSpPr/>
          <p:nvPr/>
        </p:nvGrpSpPr>
        <p:grpSpPr>
          <a:xfrm>
            <a:off x="381000" y="1295400"/>
            <a:ext cx="5334000" cy="4114800"/>
            <a:chOff x="381000" y="1295400"/>
            <a:chExt cx="5334000" cy="4114800"/>
          </a:xfrm>
        </p:grpSpPr>
        <p:sp>
          <p:nvSpPr>
            <p:cNvPr id="84" name="角丸四角形 83"/>
            <p:cNvSpPr/>
            <p:nvPr/>
          </p:nvSpPr>
          <p:spPr bwMode="auto">
            <a:xfrm>
              <a:off x="381000" y="1295400"/>
              <a:ext cx="5334000" cy="4114800"/>
            </a:xfrm>
            <a:prstGeom prst="roundRect">
              <a:avLst>
                <a:gd name="adj" fmla="val 9715"/>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66FF"/>
                </a:solidFill>
                <a:effectLst/>
                <a:latin typeface="Arial" charset="0"/>
                <a:ea typeface="HG丸ｺﾞｼｯｸM-PRO" pitchFamily="50" charset="-128"/>
              </a:endParaRPr>
            </a:p>
          </p:txBody>
        </p:sp>
        <p:sp>
          <p:nvSpPr>
            <p:cNvPr id="87" name="テキスト ボックス 86"/>
            <p:cNvSpPr txBox="1"/>
            <p:nvPr/>
          </p:nvSpPr>
          <p:spPr>
            <a:xfrm>
              <a:off x="609600" y="1600200"/>
              <a:ext cx="2312926" cy="707886"/>
            </a:xfrm>
            <a:prstGeom prst="rect">
              <a:avLst/>
            </a:prstGeom>
            <a:noFill/>
          </p:spPr>
          <p:txBody>
            <a:bodyPr wrap="square" rtlCol="0">
              <a:spAutoFit/>
            </a:bodyPr>
            <a:lstStyle/>
            <a:p>
              <a:pPr>
                <a:spcBef>
                  <a:spcPts val="0"/>
                </a:spcBef>
              </a:pPr>
              <a:r>
                <a:rPr kumimoji="1" lang="ja-JP" altLang="en-US" sz="2400" dirty="0">
                  <a:solidFill>
                    <a:schemeClr val="bg1"/>
                  </a:solidFill>
                  <a:latin typeface="HGP創英角ｺﾞｼｯｸUB" pitchFamily="50" charset="-128"/>
                  <a:ea typeface="HGP創英角ｺﾞｼｯｸUB" pitchFamily="50" charset="-128"/>
                </a:rPr>
                <a:t>人による応対</a:t>
              </a:r>
            </a:p>
            <a:p>
              <a:pPr>
                <a:spcBef>
                  <a:spcPts val="0"/>
                </a:spcBef>
              </a:pPr>
              <a:r>
                <a:rPr kumimoji="1" lang="en-US" altLang="ja-JP" sz="1600" dirty="0">
                  <a:solidFill>
                    <a:schemeClr val="bg1"/>
                  </a:solidFill>
                  <a:latin typeface="HGP創英角ｺﾞｼｯｸUB" pitchFamily="50" charset="-128"/>
                  <a:ea typeface="HGP創英角ｺﾞｼｯｸUB" pitchFamily="50" charset="-128"/>
                </a:rPr>
                <a:t>( </a:t>
              </a:r>
              <a:r>
                <a:rPr kumimoji="1" lang="ja-JP" altLang="en-US" sz="1600" dirty="0">
                  <a:solidFill>
                    <a:schemeClr val="bg1"/>
                  </a:solidFill>
                  <a:latin typeface="HGP創英角ｺﾞｼｯｸUB" pitchFamily="50" charset="-128"/>
                  <a:ea typeface="HGP創英角ｺﾞｼｯｸUB" pitchFamily="50" charset="-128"/>
                </a:rPr>
                <a:t>立場の理解や感性）</a:t>
              </a:r>
            </a:p>
          </p:txBody>
        </p:sp>
      </p:grpSp>
      <p:grpSp>
        <p:nvGrpSpPr>
          <p:cNvPr id="6" name="グループ化 5"/>
          <p:cNvGrpSpPr/>
          <p:nvPr/>
        </p:nvGrpSpPr>
        <p:grpSpPr>
          <a:xfrm>
            <a:off x="609600" y="2590800"/>
            <a:ext cx="3429000" cy="2590800"/>
            <a:chOff x="609600" y="2590800"/>
            <a:chExt cx="3429000" cy="2590800"/>
          </a:xfrm>
        </p:grpSpPr>
        <p:sp>
          <p:nvSpPr>
            <p:cNvPr id="2" name="角丸四角形 1"/>
            <p:cNvSpPr/>
            <p:nvPr/>
          </p:nvSpPr>
          <p:spPr bwMode="auto">
            <a:xfrm>
              <a:off x="609600" y="2590800"/>
              <a:ext cx="3429000" cy="2590800"/>
            </a:xfrm>
            <a:prstGeom prst="roundRect">
              <a:avLst>
                <a:gd name="adj" fmla="val 9715"/>
              </a:avLst>
            </a:prstGeom>
            <a:solidFill>
              <a:srgbClr val="00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0066FF"/>
                </a:solidFill>
                <a:effectLst/>
                <a:latin typeface="Arial" charset="0"/>
                <a:ea typeface="HG丸ｺﾞｼｯｸM-PRO" pitchFamily="50" charset="-128"/>
              </a:endParaRPr>
            </a:p>
          </p:txBody>
        </p:sp>
        <p:sp>
          <p:nvSpPr>
            <p:cNvPr id="4" name="テキスト ボックス 3"/>
            <p:cNvSpPr txBox="1"/>
            <p:nvPr/>
          </p:nvSpPr>
          <p:spPr>
            <a:xfrm>
              <a:off x="845559" y="2941338"/>
              <a:ext cx="1641764" cy="461665"/>
            </a:xfrm>
            <a:prstGeom prst="rect">
              <a:avLst/>
            </a:prstGeom>
            <a:noFill/>
          </p:spPr>
          <p:txBody>
            <a:bodyPr wrap="square" rtlCol="0">
              <a:spAutoFit/>
            </a:bodyPr>
            <a:lstStyle/>
            <a:p>
              <a:pPr>
                <a:spcBef>
                  <a:spcPts val="0"/>
                </a:spcBef>
              </a:pPr>
              <a:r>
                <a:rPr kumimoji="1" lang="ja-JP" altLang="en-US" sz="2400" dirty="0">
                  <a:solidFill>
                    <a:schemeClr val="bg1"/>
                  </a:solidFill>
                  <a:latin typeface="HGP創英角ｺﾞｼｯｸUB" pitchFamily="50" charset="-128"/>
                  <a:ea typeface="HGP創英角ｺﾞｼｯｸUB" pitchFamily="50" charset="-128"/>
                </a:rPr>
                <a:t>組織・仕組</a:t>
              </a:r>
            </a:p>
          </p:txBody>
        </p:sp>
      </p:grpSp>
      <p:sp>
        <p:nvSpPr>
          <p:cNvPr id="9218" name="Rectangle 2"/>
          <p:cNvSpPr>
            <a:spLocks noGrp="1" noChangeArrowheads="1"/>
          </p:cNvSpPr>
          <p:nvPr>
            <p:ph type="title"/>
          </p:nvPr>
        </p:nvSpPr>
        <p:spPr/>
        <p:txBody>
          <a:bodyPr/>
          <a:lstStyle/>
          <a:p>
            <a:pPr eaLnBrk="1" hangingPunct="1"/>
            <a:r>
              <a:rPr lang="ja-JP" altLang="en-US" sz="2800" dirty="0">
                <a:ea typeface="ＭＳ Ｐゴシック" charset="-128"/>
              </a:rPr>
              <a:t>顧客満足という商品</a:t>
            </a:r>
          </a:p>
        </p:txBody>
      </p:sp>
      <p:sp>
        <p:nvSpPr>
          <p:cNvPr id="83" name="角丸四角形 82"/>
          <p:cNvSpPr/>
          <p:nvPr/>
        </p:nvSpPr>
        <p:spPr bwMode="auto">
          <a:xfrm>
            <a:off x="872836" y="3906982"/>
            <a:ext cx="1524000" cy="10668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a:ln>
                  <a:noFill/>
                </a:ln>
                <a:solidFill>
                  <a:schemeClr val="bg1"/>
                </a:solidFill>
                <a:effectLst/>
                <a:latin typeface="HGP創英角ｺﾞｼｯｸUB" pitchFamily="50" charset="-128"/>
                <a:ea typeface="HGP創英角ｺﾞｼｯｸUB" pitchFamily="50" charset="-128"/>
              </a:rPr>
              <a:t>製品　　</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2400" dirty="0">
                <a:solidFill>
                  <a:schemeClr val="bg1"/>
                </a:solidFill>
                <a:latin typeface="HGP創英角ｺﾞｼｯｸUB" pitchFamily="50" charset="-128"/>
                <a:ea typeface="HGP創英角ｺﾞｼｯｸUB" pitchFamily="50" charset="-128"/>
              </a:rPr>
              <a:t>サービス</a:t>
            </a:r>
            <a:endParaRPr kumimoji="0" lang="ja-JP" altLang="en-US" sz="24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3" name="右矢印 2"/>
          <p:cNvSpPr/>
          <p:nvPr/>
        </p:nvSpPr>
        <p:spPr bwMode="auto">
          <a:xfrm rot="19368369">
            <a:off x="1638039" y="2269981"/>
            <a:ext cx="4400602" cy="1248061"/>
          </a:xfrm>
          <a:prstGeom prst="rightArrow">
            <a:avLst/>
          </a:prstGeom>
          <a:solidFill>
            <a:srgbClr val="FFFF00">
              <a:alpha val="50196"/>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a:ln>
                  <a:noFill/>
                </a:ln>
                <a:solidFill>
                  <a:schemeClr val="bg1"/>
                </a:solidFill>
                <a:effectLst/>
                <a:latin typeface="HGP創英角ｺﾞｼｯｸUB" pitchFamily="50" charset="-128"/>
                <a:ea typeface="HGP創英角ｺﾞｼｯｸUB" pitchFamily="50" charset="-128"/>
              </a:rPr>
              <a:t>顧客価値の拡大</a:t>
            </a:r>
          </a:p>
        </p:txBody>
      </p:sp>
      <p:sp>
        <p:nvSpPr>
          <p:cNvPr id="88" name="星 16 87"/>
          <p:cNvSpPr/>
          <p:nvPr/>
        </p:nvSpPr>
        <p:spPr bwMode="auto">
          <a:xfrm>
            <a:off x="5486400" y="1219201"/>
            <a:ext cx="3377524" cy="1371600"/>
          </a:xfrm>
          <a:prstGeom prst="star16">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HGP創英角ｺﾞｼｯｸUB" pitchFamily="50" charset="-128"/>
                <a:ea typeface="HGP創英角ｺﾞｼｯｸUB" pitchFamily="50" charset="-128"/>
              </a:rPr>
              <a:t>商品やサービスによる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HGP創英角ｺﾞｼｯｸUB" pitchFamily="50" charset="-128"/>
                <a:ea typeface="HGP創英角ｺﾞｼｯｸUB" pitchFamily="50" charset="-128"/>
              </a:rPr>
              <a:t>絶対的差別化は困難</a:t>
            </a:r>
          </a:p>
        </p:txBody>
      </p:sp>
      <p:pic>
        <p:nvPicPr>
          <p:cNvPr id="3074" name="Picture 2" descr="C:\Users\Masanori\AppData\Local\Microsoft\Windows\Temporary Internet Files\Content.IE5\86QH21EP\MP900443251[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0724" y="2233556"/>
            <a:ext cx="2743200" cy="41099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591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4"/>
                                        </p:tgtEl>
                                        <p:attrNameLst>
                                          <p:attrName>style.visibility</p:attrName>
                                        </p:attrNameLst>
                                      </p:cBhvr>
                                      <p:to>
                                        <p:strVal val="visible"/>
                                      </p:to>
                                    </p:set>
                                    <p:animEffect transition="in" filter="fade">
                                      <p:cBhvr>
                                        <p:cTn id="4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ja-JP" altLang="en-US" dirty="0">
                <a:latin typeface="HGP創英角ｺﾞｼｯｸUB" pitchFamily="50" charset="-128"/>
                <a:ea typeface="HGP創英角ｺﾞｼｯｸUB" pitchFamily="50" charset="-128"/>
              </a:rPr>
              <a:t>提案書をセクシーに見せる３原則</a:t>
            </a:r>
          </a:p>
        </p:txBody>
      </p:sp>
      <p:sp>
        <p:nvSpPr>
          <p:cNvPr id="3075" name="Text Box 7"/>
          <p:cNvSpPr txBox="1">
            <a:spLocks noChangeArrowheads="1"/>
          </p:cNvSpPr>
          <p:nvPr/>
        </p:nvSpPr>
        <p:spPr bwMode="auto">
          <a:xfrm>
            <a:off x="7435850" y="228600"/>
            <a:ext cx="1708150" cy="244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r" eaLnBrk="1" hangingPunct="1"/>
            <a:r>
              <a:rPr lang="ja-JP" altLang="en-US" sz="1000"/>
              <a:t>ソリューション営業スキル</a:t>
            </a:r>
          </a:p>
        </p:txBody>
      </p:sp>
      <p:pic>
        <p:nvPicPr>
          <p:cNvPr id="2" name="図 1"/>
          <p:cNvPicPr>
            <a:picLocks noChangeAspect="1"/>
          </p:cNvPicPr>
          <p:nvPr/>
        </p:nvPicPr>
        <p:blipFill>
          <a:blip r:embed="rId3"/>
          <a:stretch>
            <a:fillRect/>
          </a:stretch>
        </p:blipFill>
        <p:spPr>
          <a:xfrm>
            <a:off x="0" y="0"/>
            <a:ext cx="9144000" cy="6100763"/>
          </a:xfrm>
          <a:prstGeom prst="rect">
            <a:avLst/>
          </a:prstGeom>
        </p:spPr>
      </p:pic>
      <p:sp>
        <p:nvSpPr>
          <p:cNvPr id="5" name="Rectangle 4"/>
          <p:cNvSpPr txBox="1">
            <a:spLocks noChangeArrowheads="1"/>
          </p:cNvSpPr>
          <p:nvPr/>
        </p:nvSpPr>
        <p:spPr bwMode="auto">
          <a:xfrm>
            <a:off x="228600" y="4267200"/>
            <a:ext cx="82296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eaLnBrk="1" hangingPunct="1"/>
            <a:r>
              <a:rPr lang="ja-JP" altLang="en-US" sz="3600" dirty="0">
                <a:solidFill>
                  <a:schemeClr val="bg1"/>
                </a:solidFill>
                <a:effectLst>
                  <a:glow rad="228600">
                    <a:schemeClr val="accent2">
                      <a:satMod val="175000"/>
                      <a:alpha val="40000"/>
                    </a:schemeClr>
                  </a:glow>
                </a:effectLst>
                <a:latin typeface="HGP創英角ｺﾞｼｯｸUB" pitchFamily="50" charset="-128"/>
                <a:ea typeface="HGP創英角ｺﾞｼｯｸUB" pitchFamily="50" charset="-128"/>
              </a:rPr>
              <a:t>セクシーな提案書の作り方</a:t>
            </a:r>
          </a:p>
        </p:txBody>
      </p:sp>
      <p:sp>
        <p:nvSpPr>
          <p:cNvPr id="6" name="正方形/長方形 5"/>
          <p:cNvSpPr/>
          <p:nvPr/>
        </p:nvSpPr>
        <p:spPr>
          <a:xfrm>
            <a:off x="533400" y="344630"/>
            <a:ext cx="4381328" cy="502702"/>
          </a:xfrm>
          <a:prstGeom prst="rect">
            <a:avLst/>
          </a:prstGeom>
        </p:spPr>
        <p:txBody>
          <a:bodyPr wrap="none">
            <a:spAutoFit/>
          </a:bodyPr>
          <a:lstStyle/>
          <a:p>
            <a:pPr>
              <a:lnSpc>
                <a:spcPct val="80000"/>
              </a:lnSpc>
              <a:buClr>
                <a:schemeClr val="hlink"/>
              </a:buClr>
              <a:buSzPct val="110000"/>
            </a:pPr>
            <a:r>
              <a:rPr lang="ja-JP" altLang="en-US" sz="3200" dirty="0">
                <a:solidFill>
                  <a:schemeClr val="bg1"/>
                </a:solidFill>
                <a:effectLst>
                  <a:glow rad="228600">
                    <a:schemeClr val="accent2">
                      <a:satMod val="175000"/>
                      <a:alpha val="40000"/>
                    </a:schemeClr>
                  </a:glow>
                </a:effectLst>
                <a:ea typeface="HGP創英角ｺﾞｼｯｸUB" pitchFamily="50" charset="-128"/>
              </a:rPr>
              <a:t>提案書という美しい商品</a:t>
            </a:r>
          </a:p>
        </p:txBody>
      </p:sp>
      <p:sp>
        <p:nvSpPr>
          <p:cNvPr id="7" name="正方形/長方形 6"/>
          <p:cNvSpPr/>
          <p:nvPr/>
        </p:nvSpPr>
        <p:spPr bwMode="auto">
          <a:xfrm>
            <a:off x="0" y="6019800"/>
            <a:ext cx="9144000" cy="857040"/>
          </a:xfrm>
          <a:prstGeom prst="rect">
            <a:avLst/>
          </a:prstGeom>
          <a:solidFill>
            <a:schemeClr val="bg1"/>
          </a:solidFill>
          <a:ln w="381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10" name="Text Box 19"/>
          <p:cNvSpPr txBox="1">
            <a:spLocks noChangeArrowheads="1"/>
          </p:cNvSpPr>
          <p:nvPr/>
        </p:nvSpPr>
        <p:spPr bwMode="auto">
          <a:xfrm>
            <a:off x="7142781" y="6584298"/>
            <a:ext cx="2001219"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spcBef>
                <a:spcPct val="20000"/>
              </a:spcBef>
            </a:pPr>
            <a:r>
              <a:rPr lang="en-US" altLang="ja-JP" sz="800" dirty="0">
                <a:solidFill>
                  <a:schemeClr val="tx1"/>
                </a:solidFill>
              </a:rPr>
              <a:t>All rights reserved by NetCommerce </a:t>
            </a:r>
            <a:r>
              <a:rPr lang="en-US" altLang="ja-JP" sz="800" dirty="0" err="1">
                <a:solidFill>
                  <a:schemeClr val="tx1"/>
                </a:solidFill>
              </a:rPr>
              <a:t>inc.</a:t>
            </a:r>
            <a:endParaRPr lang="en-US" altLang="ja-JP" sz="800" dirty="0">
              <a:solidFill>
                <a:schemeClr val="tx1"/>
              </a:solidFill>
            </a:endParaRPr>
          </a:p>
        </p:txBody>
      </p:sp>
      <p:pic>
        <p:nvPicPr>
          <p:cNvPr id="11" name="図 10"/>
          <p:cNvPicPr/>
          <p:nvPr/>
        </p:nvPicPr>
        <p:blipFill>
          <a:blip r:embed="rId4">
            <a:extLst>
              <a:ext uri="{28A0092B-C50C-407E-A947-70E740481C1C}">
                <a14:useLocalDpi xmlns:a14="http://schemas.microsoft.com/office/drawing/2010/main" val="0"/>
              </a:ext>
            </a:extLst>
          </a:blip>
          <a:srcRect/>
          <a:stretch>
            <a:fillRect/>
          </a:stretch>
        </p:blipFill>
        <p:spPr bwMode="auto">
          <a:xfrm>
            <a:off x="3941930" y="6579349"/>
            <a:ext cx="1257140" cy="225025"/>
          </a:xfrm>
          <a:prstGeom prst="rect">
            <a:avLst/>
          </a:prstGeom>
          <a:noFill/>
          <a:ln>
            <a:noFill/>
          </a:ln>
        </p:spPr>
      </p:pic>
      <p:sp>
        <p:nvSpPr>
          <p:cNvPr id="12" name="Text Box 21"/>
          <p:cNvSpPr txBox="1">
            <a:spLocks noChangeArrowheads="1"/>
          </p:cNvSpPr>
          <p:nvPr/>
        </p:nvSpPr>
        <p:spPr bwMode="auto">
          <a:xfrm>
            <a:off x="6607343" y="6584298"/>
            <a:ext cx="670376"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r" eaLnBrk="1" hangingPunct="1">
              <a:spcBef>
                <a:spcPct val="20000"/>
              </a:spcBef>
            </a:pPr>
            <a:r>
              <a:rPr lang="en-US" altLang="ja-JP" sz="800" dirty="0">
                <a:solidFill>
                  <a:schemeClr val="tx1"/>
                </a:solidFill>
              </a:rPr>
              <a:t>2008-2018</a:t>
            </a:r>
            <a:endParaRPr lang="ja-JP" altLang="en-US" sz="800" dirty="0">
              <a:solidFill>
                <a:schemeClr val="tx1"/>
              </a:solidFill>
            </a:endParaRPr>
          </a:p>
        </p:txBody>
      </p:sp>
    </p:spTree>
    <p:extLst>
      <p:ext uri="{BB962C8B-B14F-4D97-AF65-F5344CB8AC3E}">
        <p14:creationId xmlns:p14="http://schemas.microsoft.com/office/powerpoint/2010/main" val="1750597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図形グループ 9218"/>
          <p:cNvGrpSpPr/>
          <p:nvPr/>
        </p:nvGrpSpPr>
        <p:grpSpPr>
          <a:xfrm>
            <a:off x="3810000" y="3429000"/>
            <a:ext cx="5029201" cy="3232925"/>
            <a:chOff x="3962400" y="3473195"/>
            <a:chExt cx="4876801" cy="3194305"/>
          </a:xfrm>
        </p:grpSpPr>
        <p:pic>
          <p:nvPicPr>
            <p:cNvPr id="9216" name="図 9215"/>
            <p:cNvPicPr>
              <a:picLocks noChangeAspect="1"/>
            </p:cNvPicPr>
            <p:nvPr/>
          </p:nvPicPr>
          <p:blipFill>
            <a:blip r:embed="rId3"/>
            <a:stretch>
              <a:fillRect/>
            </a:stretch>
          </p:blipFill>
          <p:spPr>
            <a:xfrm>
              <a:off x="3962400" y="3473195"/>
              <a:ext cx="4876801" cy="3194305"/>
            </a:xfrm>
            <a:prstGeom prst="rect">
              <a:avLst/>
            </a:prstGeom>
            <a:ln>
              <a:noFill/>
            </a:ln>
            <a:effectLst>
              <a:softEdge rad="112500"/>
            </a:effectLst>
          </p:spPr>
        </p:pic>
        <p:sp>
          <p:nvSpPr>
            <p:cNvPr id="38" name="正方形/長方形 37"/>
            <p:cNvSpPr/>
            <p:nvPr/>
          </p:nvSpPr>
          <p:spPr>
            <a:xfrm>
              <a:off x="5755704" y="5181600"/>
              <a:ext cx="2077812" cy="995144"/>
            </a:xfrm>
            <a:prstGeom prst="rect">
              <a:avLst/>
            </a:prstGeom>
          </p:spPr>
          <p:txBody>
            <a:bodyPr wrap="none">
              <a:spAutoFit/>
            </a:bodyPr>
            <a:lstStyle/>
            <a:p>
              <a:pPr algn="ctr">
                <a:lnSpc>
                  <a:spcPct val="80000"/>
                </a:lnSpc>
                <a:buClr>
                  <a:schemeClr val="hlink"/>
                </a:buClr>
                <a:buSzPct val="110000"/>
              </a:pPr>
              <a:r>
                <a:rPr lang="ja-JP" altLang="en-US" sz="3200" dirty="0">
                  <a:solidFill>
                    <a:schemeClr val="bg1"/>
                  </a:solidFill>
                  <a:effectLst>
                    <a:glow rad="228600">
                      <a:schemeClr val="accent2">
                        <a:satMod val="175000"/>
                        <a:alpha val="40000"/>
                      </a:schemeClr>
                    </a:glow>
                  </a:effectLst>
                  <a:ea typeface="HGP創英角ｺﾞｼｯｸUB" pitchFamily="50" charset="-128"/>
                </a:rPr>
                <a:t>採用したい</a:t>
              </a:r>
              <a:endParaRPr lang="en-US" altLang="ja-JP" sz="3200" dirty="0">
                <a:solidFill>
                  <a:schemeClr val="bg1"/>
                </a:solidFill>
                <a:effectLst>
                  <a:glow rad="228600">
                    <a:schemeClr val="accent2">
                      <a:satMod val="175000"/>
                      <a:alpha val="40000"/>
                    </a:schemeClr>
                  </a:glow>
                </a:effectLst>
                <a:ea typeface="HGP創英角ｺﾞｼｯｸUB" pitchFamily="50" charset="-128"/>
              </a:endParaRPr>
            </a:p>
            <a:p>
              <a:pPr algn="ctr">
                <a:lnSpc>
                  <a:spcPct val="80000"/>
                </a:lnSpc>
                <a:buClr>
                  <a:schemeClr val="hlink"/>
                </a:buClr>
                <a:buSzPct val="110000"/>
              </a:pPr>
              <a:r>
                <a:rPr lang="ja-JP" altLang="en-US" sz="3200" dirty="0">
                  <a:solidFill>
                    <a:schemeClr val="bg1"/>
                  </a:solidFill>
                  <a:effectLst>
                    <a:glow rad="228600">
                      <a:schemeClr val="accent2">
                        <a:satMod val="175000"/>
                        <a:alpha val="40000"/>
                      </a:schemeClr>
                    </a:glow>
                  </a:effectLst>
                  <a:ea typeface="HGP創英角ｺﾞｼｯｸUB" pitchFamily="50" charset="-128"/>
                </a:rPr>
                <a:t>という意欲</a:t>
              </a:r>
            </a:p>
          </p:txBody>
        </p:sp>
      </p:grpSp>
      <p:sp>
        <p:nvSpPr>
          <p:cNvPr id="9218" name="Rectangle 2"/>
          <p:cNvSpPr>
            <a:spLocks noGrp="1" noChangeArrowheads="1"/>
          </p:cNvSpPr>
          <p:nvPr>
            <p:ph type="title"/>
          </p:nvPr>
        </p:nvSpPr>
        <p:spPr/>
        <p:txBody>
          <a:bodyPr/>
          <a:lstStyle/>
          <a:p>
            <a:pPr eaLnBrk="1" hangingPunct="1"/>
            <a:r>
              <a:rPr lang="ja-JP" altLang="en-US" sz="2400" dirty="0"/>
              <a:t>提案書とは何か</a:t>
            </a:r>
          </a:p>
        </p:txBody>
      </p:sp>
      <p:pic>
        <p:nvPicPr>
          <p:cNvPr id="19" name="図 18"/>
          <p:cNvPicPr>
            <a:picLocks noChangeAspect="1"/>
          </p:cNvPicPr>
          <p:nvPr/>
        </p:nvPicPr>
        <p:blipFill>
          <a:blip r:embed="rId4"/>
          <a:stretch>
            <a:fillRect/>
          </a:stretch>
        </p:blipFill>
        <p:spPr>
          <a:xfrm>
            <a:off x="228600" y="3458408"/>
            <a:ext cx="4419600" cy="3235285"/>
          </a:xfrm>
          <a:prstGeom prst="rect">
            <a:avLst/>
          </a:prstGeom>
          <a:ln>
            <a:noFill/>
          </a:ln>
          <a:effectLst>
            <a:softEdge rad="112500"/>
          </a:effectLst>
        </p:spPr>
      </p:pic>
      <p:sp>
        <p:nvSpPr>
          <p:cNvPr id="22" name="正方形/長方形 21"/>
          <p:cNvSpPr/>
          <p:nvPr/>
        </p:nvSpPr>
        <p:spPr>
          <a:xfrm>
            <a:off x="1307534" y="5181600"/>
            <a:ext cx="2406428" cy="931537"/>
          </a:xfrm>
          <a:prstGeom prst="rect">
            <a:avLst/>
          </a:prstGeom>
        </p:spPr>
        <p:txBody>
          <a:bodyPr wrap="none">
            <a:spAutoFit/>
          </a:bodyPr>
          <a:lstStyle/>
          <a:p>
            <a:pPr algn="ctr">
              <a:lnSpc>
                <a:spcPct val="80000"/>
              </a:lnSpc>
              <a:buClr>
                <a:schemeClr val="hlink"/>
              </a:buClr>
              <a:buSzPct val="110000"/>
            </a:pPr>
            <a:r>
              <a:rPr lang="ja-JP" altLang="en-US" sz="3200" dirty="0">
                <a:solidFill>
                  <a:schemeClr val="bg1"/>
                </a:solidFill>
                <a:effectLst>
                  <a:glow rad="228600">
                    <a:schemeClr val="accent2">
                      <a:satMod val="175000"/>
                      <a:alpha val="40000"/>
                    </a:schemeClr>
                  </a:glow>
                </a:effectLst>
                <a:ea typeface="HGP創英角ｺﾞｼｯｸUB" pitchFamily="50" charset="-128"/>
              </a:rPr>
              <a:t>ソリューション</a:t>
            </a:r>
            <a:endParaRPr lang="en-US" altLang="ja-JP" sz="3200" dirty="0">
              <a:solidFill>
                <a:schemeClr val="bg1"/>
              </a:solidFill>
              <a:effectLst>
                <a:glow rad="228600">
                  <a:schemeClr val="accent2">
                    <a:satMod val="175000"/>
                    <a:alpha val="40000"/>
                  </a:schemeClr>
                </a:glow>
              </a:effectLst>
              <a:ea typeface="HGP創英角ｺﾞｼｯｸUB" pitchFamily="50" charset="-128"/>
            </a:endParaRPr>
          </a:p>
          <a:p>
            <a:pPr algn="ctr">
              <a:lnSpc>
                <a:spcPct val="80000"/>
              </a:lnSpc>
              <a:buClr>
                <a:schemeClr val="hlink"/>
              </a:buClr>
              <a:buSzPct val="110000"/>
            </a:pPr>
            <a:r>
              <a:rPr lang="ja-JP" altLang="en-US" sz="2800" dirty="0">
                <a:solidFill>
                  <a:schemeClr val="bg1"/>
                </a:solidFill>
                <a:effectLst>
                  <a:glow rad="228600">
                    <a:schemeClr val="accent2">
                      <a:satMod val="175000"/>
                      <a:alpha val="40000"/>
                    </a:schemeClr>
                  </a:glow>
                </a:effectLst>
                <a:ea typeface="HGP創英角ｺﾞｼｯｸUB" pitchFamily="50" charset="-128"/>
              </a:rPr>
              <a:t>未完成の未来</a:t>
            </a:r>
          </a:p>
        </p:txBody>
      </p:sp>
      <p:grpSp>
        <p:nvGrpSpPr>
          <p:cNvPr id="9220" name="図形グループ 9219"/>
          <p:cNvGrpSpPr/>
          <p:nvPr/>
        </p:nvGrpSpPr>
        <p:grpSpPr>
          <a:xfrm>
            <a:off x="3295650" y="914400"/>
            <a:ext cx="2552700" cy="3573781"/>
            <a:chOff x="3295650" y="914400"/>
            <a:chExt cx="2552700" cy="3573781"/>
          </a:xfrm>
        </p:grpSpPr>
        <p:pic>
          <p:nvPicPr>
            <p:cNvPr id="14" name="図 13"/>
            <p:cNvPicPr>
              <a:picLocks noChangeAspect="1"/>
            </p:cNvPicPr>
            <p:nvPr/>
          </p:nvPicPr>
          <p:blipFill>
            <a:blip r:embed="rId5"/>
            <a:stretch>
              <a:fillRect/>
            </a:stretch>
          </p:blipFill>
          <p:spPr>
            <a:xfrm>
              <a:off x="3295650" y="914400"/>
              <a:ext cx="2552700" cy="3573781"/>
            </a:xfrm>
            <a:prstGeom prst="rect">
              <a:avLst/>
            </a:prstGeom>
            <a:ln>
              <a:noFill/>
            </a:ln>
            <a:effectLst>
              <a:softEdge rad="112500"/>
            </a:effectLst>
          </p:spPr>
        </p:pic>
        <p:sp>
          <p:nvSpPr>
            <p:cNvPr id="37" name="正方形/長方形 36"/>
            <p:cNvSpPr/>
            <p:nvPr/>
          </p:nvSpPr>
          <p:spPr>
            <a:xfrm>
              <a:off x="3762038" y="2971800"/>
              <a:ext cx="1594307" cy="980781"/>
            </a:xfrm>
            <a:prstGeom prst="rect">
              <a:avLst/>
            </a:prstGeom>
          </p:spPr>
          <p:txBody>
            <a:bodyPr wrap="none">
              <a:spAutoFit/>
            </a:bodyPr>
            <a:lstStyle/>
            <a:p>
              <a:pPr algn="ctr">
                <a:lnSpc>
                  <a:spcPct val="80000"/>
                </a:lnSpc>
                <a:buClr>
                  <a:schemeClr val="hlink"/>
                </a:buClr>
                <a:buSzPct val="110000"/>
              </a:pPr>
              <a:r>
                <a:rPr lang="ja-JP" altLang="en-US" sz="3600" dirty="0">
                  <a:solidFill>
                    <a:schemeClr val="bg1"/>
                  </a:solidFill>
                  <a:effectLst>
                    <a:glow rad="228600">
                      <a:schemeClr val="accent2">
                        <a:satMod val="175000"/>
                        <a:alpha val="40000"/>
                      </a:schemeClr>
                    </a:glow>
                  </a:effectLst>
                  <a:ea typeface="HGP創英角ｺﾞｼｯｸUB" pitchFamily="50" charset="-128"/>
                </a:rPr>
                <a:t>提案書</a:t>
              </a:r>
              <a:endParaRPr lang="en-US" altLang="ja-JP" sz="3600" dirty="0">
                <a:solidFill>
                  <a:schemeClr val="bg1"/>
                </a:solidFill>
                <a:effectLst>
                  <a:glow rad="228600">
                    <a:schemeClr val="accent2">
                      <a:satMod val="175000"/>
                      <a:alpha val="40000"/>
                    </a:schemeClr>
                  </a:glow>
                </a:effectLst>
                <a:ea typeface="HGP創英角ｺﾞｼｯｸUB" pitchFamily="50" charset="-128"/>
              </a:endParaRPr>
            </a:p>
            <a:p>
              <a:pPr algn="ctr">
                <a:lnSpc>
                  <a:spcPct val="80000"/>
                </a:lnSpc>
                <a:buClr>
                  <a:schemeClr val="hlink"/>
                </a:buClr>
                <a:buSzPct val="110000"/>
              </a:pPr>
              <a:r>
                <a:rPr lang="ja-JP" altLang="en-US" sz="2800" dirty="0">
                  <a:solidFill>
                    <a:schemeClr val="bg1"/>
                  </a:solidFill>
                  <a:effectLst>
                    <a:glow rad="228600">
                      <a:schemeClr val="accent2">
                        <a:satMod val="175000"/>
                        <a:alpha val="40000"/>
                      </a:schemeClr>
                    </a:glow>
                  </a:effectLst>
                  <a:ea typeface="HGP創英角ｺﾞｼｯｸUB" pitchFamily="50" charset="-128"/>
                </a:rPr>
                <a:t>商品の形</a:t>
              </a:r>
            </a:p>
          </p:txBody>
        </p:sp>
      </p:grpSp>
      <p:grpSp>
        <p:nvGrpSpPr>
          <p:cNvPr id="9222" name="図形グループ 9221"/>
          <p:cNvGrpSpPr/>
          <p:nvPr/>
        </p:nvGrpSpPr>
        <p:grpSpPr>
          <a:xfrm>
            <a:off x="228600" y="1143000"/>
            <a:ext cx="3352800" cy="1981200"/>
            <a:chOff x="228600" y="1143000"/>
            <a:chExt cx="3352800" cy="1981200"/>
          </a:xfrm>
        </p:grpSpPr>
        <p:sp>
          <p:nvSpPr>
            <p:cNvPr id="21" name="角丸四角形 20"/>
            <p:cNvSpPr/>
            <p:nvPr/>
          </p:nvSpPr>
          <p:spPr bwMode="auto">
            <a:xfrm>
              <a:off x="228600" y="1143000"/>
              <a:ext cx="2743200" cy="19812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0" name="角丸四角形 19"/>
            <p:cNvSpPr/>
            <p:nvPr/>
          </p:nvSpPr>
          <p:spPr bwMode="auto">
            <a:xfrm>
              <a:off x="1219200" y="1447800"/>
              <a:ext cx="2362200" cy="381000"/>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HGP創英角ｺﾞｼｯｸUB"/>
                  <a:ea typeface="HGP創英角ｺﾞｼｯｸUB"/>
                  <a:cs typeface="HGP創英角ｺﾞｼｯｸUB"/>
                </a:rPr>
                <a:t>論理性</a:t>
              </a:r>
            </a:p>
          </p:txBody>
        </p:sp>
        <p:sp>
          <p:nvSpPr>
            <p:cNvPr id="24" name="角丸四角形 23"/>
            <p:cNvSpPr/>
            <p:nvPr/>
          </p:nvSpPr>
          <p:spPr bwMode="auto">
            <a:xfrm>
              <a:off x="1219200" y="1981200"/>
              <a:ext cx="2362200" cy="381000"/>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HGP創英角ｺﾞｼｯｸUB"/>
                  <a:ea typeface="HGP創英角ｺﾞｼｯｸUB"/>
                  <a:cs typeface="HGP創英角ｺﾞｼｯｸUB"/>
                </a:rPr>
                <a:t>客観性</a:t>
              </a:r>
            </a:p>
          </p:txBody>
        </p:sp>
        <p:sp>
          <p:nvSpPr>
            <p:cNvPr id="25" name="角丸四角形 24"/>
            <p:cNvSpPr/>
            <p:nvPr/>
          </p:nvSpPr>
          <p:spPr bwMode="auto">
            <a:xfrm>
              <a:off x="1219200" y="2514600"/>
              <a:ext cx="2362200" cy="381000"/>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1" i="0" u="none" strike="noStrike" cap="none" normalizeH="0" baseline="0" dirty="0">
                  <a:ln>
                    <a:noFill/>
                  </a:ln>
                  <a:solidFill>
                    <a:schemeClr val="bg1"/>
                  </a:solidFill>
                  <a:effectLst/>
                  <a:latin typeface="HGP創英角ｺﾞｼｯｸUB"/>
                  <a:ea typeface="HGP創英角ｺﾞｼｯｸUB"/>
                  <a:cs typeface="HGP創英角ｺﾞｼｯｸUB"/>
                </a:rPr>
                <a:t>信憑性</a:t>
              </a:r>
            </a:p>
          </p:txBody>
        </p:sp>
        <p:sp>
          <p:nvSpPr>
            <p:cNvPr id="27" name="正方形/長方形 26"/>
            <p:cNvSpPr/>
            <p:nvPr/>
          </p:nvSpPr>
          <p:spPr>
            <a:xfrm>
              <a:off x="533400" y="1371600"/>
              <a:ext cx="492443" cy="1631216"/>
            </a:xfrm>
            <a:prstGeom prst="rect">
              <a:avLst/>
            </a:prstGeom>
          </p:spPr>
          <p:txBody>
            <a:bodyPr vert="eaVert" wrap="none">
              <a:spAutoFit/>
            </a:bodyPr>
            <a:lstStyle/>
            <a:p>
              <a:pPr algn="ctr">
                <a:lnSpc>
                  <a:spcPct val="80000"/>
                </a:lnSpc>
                <a:buClr>
                  <a:schemeClr val="hlink"/>
                </a:buClr>
                <a:buSzPct val="110000"/>
              </a:pPr>
              <a:r>
                <a:rPr lang="ja-JP" altLang="en-US" sz="2400" dirty="0">
                  <a:solidFill>
                    <a:schemeClr val="bg1"/>
                  </a:solidFill>
                  <a:effectLst>
                    <a:glow rad="228600">
                      <a:schemeClr val="accent2">
                        <a:satMod val="175000"/>
                        <a:alpha val="40000"/>
                      </a:schemeClr>
                    </a:glow>
                  </a:effectLst>
                  <a:ea typeface="HGP創英角ｺﾞｼｯｸUB" pitchFamily="50" charset="-128"/>
                </a:rPr>
                <a:t>理性的側面</a:t>
              </a:r>
            </a:p>
          </p:txBody>
        </p:sp>
      </p:grpSp>
      <p:grpSp>
        <p:nvGrpSpPr>
          <p:cNvPr id="9221" name="図形グループ 9220"/>
          <p:cNvGrpSpPr/>
          <p:nvPr/>
        </p:nvGrpSpPr>
        <p:grpSpPr>
          <a:xfrm>
            <a:off x="5562600" y="1143000"/>
            <a:ext cx="3352800" cy="1981200"/>
            <a:chOff x="5562600" y="1143000"/>
            <a:chExt cx="3352800" cy="1981200"/>
          </a:xfrm>
        </p:grpSpPr>
        <p:sp>
          <p:nvSpPr>
            <p:cNvPr id="28" name="角丸四角形 27"/>
            <p:cNvSpPr/>
            <p:nvPr/>
          </p:nvSpPr>
          <p:spPr bwMode="auto">
            <a:xfrm>
              <a:off x="6172200" y="1143000"/>
              <a:ext cx="2743200" cy="1981200"/>
            </a:xfrm>
            <a:prstGeom prst="roundRect">
              <a:avLst/>
            </a:prstGeom>
            <a:gradFill>
              <a:gsLst>
                <a:gs pos="0">
                  <a:srgbClr val="33CC33"/>
                </a:gs>
                <a:gs pos="35000">
                  <a:srgbClr val="33CC33">
                    <a:alpha val="47000"/>
                  </a:srgbClr>
                </a:gs>
                <a:gs pos="100000">
                  <a:srgbClr val="CCFFCC"/>
                </a:gs>
              </a:gsLs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9" name="角丸四角形 28"/>
            <p:cNvSpPr/>
            <p:nvPr/>
          </p:nvSpPr>
          <p:spPr bwMode="auto">
            <a:xfrm>
              <a:off x="5562600" y="1447800"/>
              <a:ext cx="2362200" cy="381000"/>
            </a:xfrm>
            <a:prstGeom prst="roundRect">
              <a:avLst>
                <a:gd name="adj" fmla="val 5000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HGP創英角ｺﾞｼｯｸUB"/>
                  <a:ea typeface="HGP創英角ｺﾞｼｯｸUB"/>
                  <a:cs typeface="HGP創英角ｺﾞｼｯｸUB"/>
                </a:rPr>
                <a:t>美しさ</a:t>
              </a:r>
            </a:p>
          </p:txBody>
        </p:sp>
        <p:sp>
          <p:nvSpPr>
            <p:cNvPr id="30" name="角丸四角形 29"/>
            <p:cNvSpPr/>
            <p:nvPr/>
          </p:nvSpPr>
          <p:spPr bwMode="auto">
            <a:xfrm>
              <a:off x="5562600" y="1981200"/>
              <a:ext cx="2362200" cy="381000"/>
            </a:xfrm>
            <a:prstGeom prst="roundRect">
              <a:avLst>
                <a:gd name="adj" fmla="val 5000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a:ea typeface="HGP創英角ｺﾞｼｯｸUB"/>
                  <a:cs typeface="HGP創英角ｺﾞｼｯｸUB"/>
                </a:rPr>
                <a:t>わかりやすさ</a:t>
              </a:r>
            </a:p>
          </p:txBody>
        </p:sp>
        <p:sp>
          <p:nvSpPr>
            <p:cNvPr id="31" name="角丸四角形 30"/>
            <p:cNvSpPr/>
            <p:nvPr/>
          </p:nvSpPr>
          <p:spPr bwMode="auto">
            <a:xfrm>
              <a:off x="5562600" y="2514600"/>
              <a:ext cx="2362200" cy="381000"/>
            </a:xfrm>
            <a:prstGeom prst="roundRect">
              <a:avLst>
                <a:gd name="adj" fmla="val 5000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1" i="0" u="none" strike="noStrike" cap="none" normalizeH="0" baseline="0" dirty="0">
                  <a:ln>
                    <a:noFill/>
                  </a:ln>
                  <a:solidFill>
                    <a:schemeClr val="bg1"/>
                  </a:solidFill>
                  <a:effectLst/>
                  <a:latin typeface="HGP創英角ｺﾞｼｯｸUB"/>
                  <a:ea typeface="HGP創英角ｺﾞｼｯｸUB"/>
                  <a:cs typeface="HGP創英角ｺﾞｼｯｸUB"/>
                </a:rPr>
                <a:t>メリハリ</a:t>
              </a:r>
            </a:p>
          </p:txBody>
        </p:sp>
        <p:sp>
          <p:nvSpPr>
            <p:cNvPr id="32" name="正方形/長方形 31"/>
            <p:cNvSpPr/>
            <p:nvPr/>
          </p:nvSpPr>
          <p:spPr>
            <a:xfrm>
              <a:off x="8077200" y="1371600"/>
              <a:ext cx="492443" cy="1631216"/>
            </a:xfrm>
            <a:prstGeom prst="rect">
              <a:avLst/>
            </a:prstGeom>
          </p:spPr>
          <p:txBody>
            <a:bodyPr vert="eaVert" wrap="none">
              <a:spAutoFit/>
            </a:bodyPr>
            <a:lstStyle/>
            <a:p>
              <a:pPr algn="ctr">
                <a:lnSpc>
                  <a:spcPct val="80000"/>
                </a:lnSpc>
                <a:buClr>
                  <a:schemeClr val="hlink"/>
                </a:buClr>
                <a:buSzPct val="110000"/>
              </a:pPr>
              <a:r>
                <a:rPr lang="ja-JP" altLang="en-US" sz="2400" dirty="0">
                  <a:solidFill>
                    <a:schemeClr val="bg1"/>
                  </a:solidFill>
                  <a:effectLst>
                    <a:glow rad="228600">
                      <a:srgbClr val="008000">
                        <a:alpha val="40000"/>
                      </a:srgbClr>
                    </a:glow>
                  </a:effectLst>
                  <a:ea typeface="HGP創英角ｺﾞｼｯｸUB" pitchFamily="50" charset="-128"/>
                </a:rPr>
                <a:t>感性的側面</a:t>
              </a:r>
            </a:p>
          </p:txBody>
        </p:sp>
      </p:grpSp>
    </p:spTree>
    <p:extLst>
      <p:ext uri="{BB962C8B-B14F-4D97-AF65-F5344CB8AC3E}">
        <p14:creationId xmlns:p14="http://schemas.microsoft.com/office/powerpoint/2010/main" val="155825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wipe(left)">
                                      <p:cBhvr>
                                        <p:cTn id="19" dur="500"/>
                                        <p:tgtEl>
                                          <p:spTgt spid="92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220"/>
                                        </p:tgtEl>
                                        <p:attrNameLst>
                                          <p:attrName>style.visibility</p:attrName>
                                        </p:attrNameLst>
                                      </p:cBhvr>
                                      <p:to>
                                        <p:strVal val="visible"/>
                                      </p:to>
                                    </p:set>
                                    <p:anim calcmode="lin" valueType="num">
                                      <p:cBhvr>
                                        <p:cTn id="24" dur="500" fill="hold"/>
                                        <p:tgtEl>
                                          <p:spTgt spid="9220"/>
                                        </p:tgtEl>
                                        <p:attrNameLst>
                                          <p:attrName>ppt_w</p:attrName>
                                        </p:attrNameLst>
                                      </p:cBhvr>
                                      <p:tavLst>
                                        <p:tav tm="0">
                                          <p:val>
                                            <p:fltVal val="0"/>
                                          </p:val>
                                        </p:tav>
                                        <p:tav tm="100000">
                                          <p:val>
                                            <p:strVal val="#ppt_w"/>
                                          </p:val>
                                        </p:tav>
                                      </p:tavLst>
                                    </p:anim>
                                    <p:anim calcmode="lin" valueType="num">
                                      <p:cBhvr>
                                        <p:cTn id="25" dur="500" fill="hold"/>
                                        <p:tgtEl>
                                          <p:spTgt spid="9220"/>
                                        </p:tgtEl>
                                        <p:attrNameLst>
                                          <p:attrName>ppt_h</p:attrName>
                                        </p:attrNameLst>
                                      </p:cBhvr>
                                      <p:tavLst>
                                        <p:tav tm="0">
                                          <p:val>
                                            <p:fltVal val="0"/>
                                          </p:val>
                                        </p:tav>
                                        <p:tav tm="100000">
                                          <p:val>
                                            <p:strVal val="#ppt_h"/>
                                          </p:val>
                                        </p:tav>
                                      </p:tavLst>
                                    </p:anim>
                                    <p:animEffect transition="in" filter="fade">
                                      <p:cBhvr>
                                        <p:cTn id="26" dur="500"/>
                                        <p:tgtEl>
                                          <p:spTgt spid="922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anim calcmode="lin" valueType="num">
                                      <p:cBhvr additive="base">
                                        <p:cTn id="31" dur="500" fill="hold"/>
                                        <p:tgtEl>
                                          <p:spTgt spid="9222"/>
                                        </p:tgtEl>
                                        <p:attrNameLst>
                                          <p:attrName>ppt_x</p:attrName>
                                        </p:attrNameLst>
                                      </p:cBhvr>
                                      <p:tavLst>
                                        <p:tav tm="0">
                                          <p:val>
                                            <p:strVal val="0-#ppt_w/2"/>
                                          </p:val>
                                        </p:tav>
                                        <p:tav tm="100000">
                                          <p:val>
                                            <p:strVal val="#ppt_x"/>
                                          </p:val>
                                        </p:tav>
                                      </p:tavLst>
                                    </p:anim>
                                    <p:anim calcmode="lin" valueType="num">
                                      <p:cBhvr additive="base">
                                        <p:cTn id="32"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9221"/>
                                        </p:tgtEl>
                                        <p:attrNameLst>
                                          <p:attrName>style.visibility</p:attrName>
                                        </p:attrNameLst>
                                      </p:cBhvr>
                                      <p:to>
                                        <p:strVal val="visible"/>
                                      </p:to>
                                    </p:set>
                                    <p:anim calcmode="lin" valueType="num">
                                      <p:cBhvr additive="base">
                                        <p:cTn id="37" dur="500" fill="hold"/>
                                        <p:tgtEl>
                                          <p:spTgt spid="9221"/>
                                        </p:tgtEl>
                                        <p:attrNameLst>
                                          <p:attrName>ppt_x</p:attrName>
                                        </p:attrNameLst>
                                      </p:cBhvr>
                                      <p:tavLst>
                                        <p:tav tm="0">
                                          <p:val>
                                            <p:strVal val="1+#ppt_w/2"/>
                                          </p:val>
                                        </p:tav>
                                        <p:tav tm="100000">
                                          <p:val>
                                            <p:strVal val="#ppt_x"/>
                                          </p:val>
                                        </p:tav>
                                      </p:tavLst>
                                    </p:anim>
                                    <p:anim calcmode="lin" valueType="num">
                                      <p:cBhvr additive="base">
                                        <p:cTn id="38"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609600" y="1066800"/>
            <a:ext cx="7924800" cy="5486400"/>
          </a:xfrm>
          <a:prstGeom prst="roundRect">
            <a:avLst>
              <a:gd name="adj" fmla="val 2468"/>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599044" name="Rectangle 4"/>
          <p:cNvSpPr>
            <a:spLocks noGrp="1" noChangeArrowheads="1"/>
          </p:cNvSpPr>
          <p:nvPr>
            <p:ph type="title"/>
          </p:nvPr>
        </p:nvSpPr>
        <p:spPr/>
        <p:txBody>
          <a:bodyPr/>
          <a:lstStyle/>
          <a:p>
            <a:r>
              <a:rPr lang="ja-JP" altLang="en-US" sz="2400" dirty="0">
                <a:ea typeface="ＭＳ Ｐゴシック" pitchFamily="50" charset="-128"/>
              </a:rPr>
              <a:t>追加オーダーについての応対／ケースＡ</a:t>
            </a:r>
          </a:p>
        </p:txBody>
      </p:sp>
      <p:sp>
        <p:nvSpPr>
          <p:cNvPr id="2" name="テキスト ボックス 1"/>
          <p:cNvSpPr txBox="1"/>
          <p:nvPr/>
        </p:nvSpPr>
        <p:spPr>
          <a:xfrm>
            <a:off x="969818" y="1720197"/>
            <a:ext cx="7239000" cy="2997743"/>
          </a:xfrm>
          <a:prstGeom prst="rect">
            <a:avLst/>
          </a:prstGeom>
          <a:noFill/>
        </p:spPr>
        <p:txBody>
          <a:bodyPr wrap="square" rtlCol="0">
            <a:spAutoFit/>
          </a:bodyPr>
          <a:lstStyle/>
          <a:p>
            <a:pPr algn="l"/>
            <a:r>
              <a:rPr kumimoji="1" lang="ja-JP" altLang="en-US" sz="1600" b="1" dirty="0">
                <a:solidFill>
                  <a:srgbClr val="3366FF"/>
                </a:solidFill>
                <a:latin typeface="HGP創英角ｺﾞｼｯｸUB" pitchFamily="50" charset="-128"/>
                <a:ea typeface="HGP創英角ｺﾞｼｯｸUB" pitchFamily="50" charset="-128"/>
              </a:rPr>
              <a:t>お客様</a:t>
            </a:r>
            <a:r>
              <a:rPr kumimoji="1" lang="ja-JP" altLang="en-US" sz="1600" dirty="0">
                <a:solidFill>
                  <a:srgbClr val="3366FF"/>
                </a:solidFill>
                <a:latin typeface="HGP創英角ｺﾞｼｯｸUB" pitchFamily="50" charset="-128"/>
                <a:ea typeface="HGP創英角ｺﾞｼｯｸUB" pitchFamily="50" charset="-128"/>
              </a:rPr>
              <a:t>：</a:t>
            </a:r>
            <a:r>
              <a:rPr kumimoji="1" lang="en-US" altLang="ja-JP" sz="1600" dirty="0">
                <a:solidFill>
                  <a:srgbClr val="3366FF"/>
                </a:solidFill>
                <a:latin typeface="HGP創英角ｺﾞｼｯｸUB" pitchFamily="50" charset="-128"/>
                <a:ea typeface="HGP創英角ｺﾞｼｯｸUB" pitchFamily="50" charset="-128"/>
              </a:rPr>
              <a:t>	</a:t>
            </a:r>
            <a:r>
              <a:rPr kumimoji="1" lang="ja-JP" altLang="en-US" sz="1600" dirty="0">
                <a:solidFill>
                  <a:srgbClr val="3366FF"/>
                </a:solidFill>
                <a:latin typeface="HGP創英角ｺﾞｼｯｸUB" pitchFamily="50" charset="-128"/>
                <a:ea typeface="HGP創英角ｺﾞｼｯｸUB" pitchFamily="50" charset="-128"/>
              </a:rPr>
              <a:t>斎藤さん、先日から使わせてもらっているあのサービスなんだが、</a:t>
            </a:r>
            <a:endParaRPr kumimoji="1" lang="en-US" altLang="ja-JP" sz="1600" dirty="0">
              <a:solidFill>
                <a:srgbClr val="3366FF"/>
              </a:solidFill>
              <a:latin typeface="HGP創英角ｺﾞｼｯｸUB" pitchFamily="50" charset="-128"/>
              <a:ea typeface="HGP創英角ｺﾞｼｯｸUB" pitchFamily="50" charset="-128"/>
            </a:endParaRPr>
          </a:p>
          <a:p>
            <a:pPr algn="l"/>
            <a:r>
              <a:rPr kumimoji="1" lang="en-US" altLang="ja-JP" sz="1600" dirty="0">
                <a:solidFill>
                  <a:srgbClr val="3366FF"/>
                </a:solidFill>
                <a:latin typeface="HGP創英角ｺﾞｼｯｸUB" pitchFamily="50" charset="-128"/>
                <a:ea typeface="HGP創英角ｺﾞｼｯｸUB" pitchFamily="50" charset="-128"/>
              </a:rPr>
              <a:t>	</a:t>
            </a:r>
            <a:r>
              <a:rPr kumimoji="1" lang="ja-JP" altLang="en-US" sz="1600" dirty="0">
                <a:solidFill>
                  <a:srgbClr val="3366FF"/>
                </a:solidFill>
                <a:latin typeface="HGP創英角ｺﾞｼｯｸUB" pitchFamily="50" charset="-128"/>
                <a:ea typeface="HGP創英角ｺﾞｼｯｸUB" pitchFamily="50" charset="-128"/>
              </a:rPr>
              <a:t>ユーザーを</a:t>
            </a:r>
            <a:r>
              <a:rPr kumimoji="1" lang="en-US" altLang="ja-JP" sz="1600" dirty="0">
                <a:solidFill>
                  <a:srgbClr val="3366FF"/>
                </a:solidFill>
                <a:latin typeface="HGP創英角ｺﾞｼｯｸUB" pitchFamily="50" charset="-128"/>
                <a:ea typeface="HGP創英角ｺﾞｼｯｸUB" pitchFamily="50" charset="-128"/>
              </a:rPr>
              <a:t>100</a:t>
            </a:r>
            <a:r>
              <a:rPr kumimoji="1" lang="ja-JP" altLang="en-US" sz="1600" dirty="0">
                <a:solidFill>
                  <a:srgbClr val="3366FF"/>
                </a:solidFill>
                <a:latin typeface="HGP創英角ｺﾞｼｯｸUB" pitchFamily="50" charset="-128"/>
                <a:ea typeface="HGP創英角ｺﾞｼｯｸUB" pitchFamily="50" charset="-128"/>
              </a:rPr>
              <a:t>名増やしたいんだが、手配してもらえないだろうか。</a:t>
            </a:r>
            <a:endParaRPr kumimoji="1" lang="en-US" altLang="ja-JP" sz="1600" dirty="0">
              <a:solidFill>
                <a:srgbClr val="3366FF"/>
              </a:solidFill>
              <a:latin typeface="HGP創英角ｺﾞｼｯｸUB" pitchFamily="50" charset="-128"/>
              <a:ea typeface="HGP創英角ｺﾞｼｯｸUB" pitchFamily="50" charset="-128"/>
            </a:endParaRPr>
          </a:p>
          <a:p>
            <a:pPr algn="l"/>
            <a:endParaRPr kumimoji="1" lang="en-US" altLang="ja-JP" sz="1600" dirty="0">
              <a:latin typeface="HGP創英角ｺﾞｼｯｸUB" pitchFamily="50" charset="-128"/>
              <a:ea typeface="HGP創英角ｺﾞｼｯｸUB" pitchFamily="50" charset="-128"/>
            </a:endParaRPr>
          </a:p>
          <a:p>
            <a:pPr algn="l"/>
            <a:r>
              <a:rPr kumimoji="1" lang="ja-JP" altLang="en-US" sz="1600" b="1" dirty="0">
                <a:latin typeface="HGP創英角ｺﾞｼｯｸUB" pitchFamily="50" charset="-128"/>
                <a:ea typeface="HGP創英角ｺﾞｼｯｸUB" pitchFamily="50" charset="-128"/>
              </a:rPr>
              <a:t>斎　藤</a:t>
            </a:r>
            <a:r>
              <a:rPr kumimoji="1" lang="ja-JP" altLang="en-US" sz="1600" dirty="0">
                <a:latin typeface="HGP創英角ｺﾞｼｯｸUB" pitchFamily="50" charset="-128"/>
                <a:ea typeface="HGP創英角ｺﾞｼｯｸUB" pitchFamily="50" charset="-128"/>
              </a:rPr>
              <a:t>：</a:t>
            </a:r>
            <a:r>
              <a:rPr kumimoji="1" lang="en-US" altLang="ja-JP" sz="1600" dirty="0">
                <a:latin typeface="HGP創英角ｺﾞｼｯｸUB" pitchFamily="50" charset="-128"/>
                <a:ea typeface="HGP創英角ｺﾞｼｯｸUB" pitchFamily="50" charset="-128"/>
              </a:rPr>
              <a:t>	</a:t>
            </a:r>
            <a:r>
              <a:rPr kumimoji="1" lang="ja-JP" altLang="en-US" sz="1600" dirty="0">
                <a:latin typeface="HGP創英角ｺﾞｼｯｸUB" pitchFamily="50" charset="-128"/>
                <a:ea typeface="HGP創英角ｺﾞｼｯｸUB" pitchFamily="50" charset="-128"/>
              </a:rPr>
              <a:t>ありがとうございます。すぐ手配させていただきます。</a:t>
            </a:r>
            <a:endParaRPr kumimoji="1" lang="en-US" altLang="ja-JP" sz="1600" dirty="0">
              <a:latin typeface="HGP創英角ｺﾞｼｯｸUB" pitchFamily="50" charset="-128"/>
              <a:ea typeface="HGP創英角ｺﾞｼｯｸUB" pitchFamily="50" charset="-128"/>
            </a:endParaRPr>
          </a:p>
          <a:p>
            <a:pPr algn="l"/>
            <a:r>
              <a:rPr kumimoji="1" lang="en-US" altLang="ja-JP" sz="1600" dirty="0">
                <a:latin typeface="HGP創英角ｺﾞｼｯｸUB" pitchFamily="50" charset="-128"/>
                <a:ea typeface="HGP創英角ｺﾞｼｯｸUB" pitchFamily="50" charset="-128"/>
              </a:rPr>
              <a:t>	</a:t>
            </a:r>
            <a:r>
              <a:rPr kumimoji="1" lang="ja-JP" altLang="en-US" sz="1600" dirty="0">
                <a:latin typeface="HGP創英角ｺﾞｼｯｸUB" pitchFamily="50" charset="-128"/>
                <a:ea typeface="HGP創英角ｺﾞｼｯｸUB" pitchFamily="50" charset="-128"/>
              </a:rPr>
              <a:t>ところで、いつからスタートさせていただければよろしいでしょうか？</a:t>
            </a:r>
            <a:endParaRPr kumimoji="1" lang="en-US" altLang="ja-JP" sz="1600" dirty="0">
              <a:latin typeface="HGP創英角ｺﾞｼｯｸUB" pitchFamily="50" charset="-128"/>
              <a:ea typeface="HGP創英角ｺﾞｼｯｸUB" pitchFamily="50" charset="-128"/>
            </a:endParaRPr>
          </a:p>
          <a:p>
            <a:pPr algn="l"/>
            <a:endParaRPr kumimoji="1" lang="en-US" altLang="ja-JP" sz="1600" dirty="0">
              <a:latin typeface="HGP創英角ｺﾞｼｯｸUB" pitchFamily="50" charset="-128"/>
              <a:ea typeface="HGP創英角ｺﾞｼｯｸUB" pitchFamily="50" charset="-128"/>
            </a:endParaRPr>
          </a:p>
          <a:p>
            <a:pPr algn="l"/>
            <a:r>
              <a:rPr kumimoji="1" lang="ja-JP" altLang="en-US" sz="1600" b="1" dirty="0">
                <a:latin typeface="HGP創英角ｺﾞｼｯｸUB" pitchFamily="50" charset="-128"/>
                <a:ea typeface="HGP創英角ｺﾞｼｯｸUB" pitchFamily="50" charset="-128"/>
              </a:rPr>
              <a:t>お客様</a:t>
            </a:r>
            <a:r>
              <a:rPr kumimoji="1" lang="ja-JP" altLang="en-US" sz="1600" dirty="0">
                <a:latin typeface="HGP創英角ｺﾞｼｯｸUB" pitchFamily="50" charset="-128"/>
                <a:ea typeface="HGP創英角ｺﾞｼｯｸUB" pitchFamily="50" charset="-128"/>
              </a:rPr>
              <a:t>：</a:t>
            </a:r>
            <a:r>
              <a:rPr kumimoji="1" lang="en-US" altLang="ja-JP" sz="1600" dirty="0">
                <a:latin typeface="HGP創英角ｺﾞｼｯｸUB" pitchFamily="50" charset="-128"/>
                <a:ea typeface="HGP創英角ｺﾞｼｯｸUB" pitchFamily="50" charset="-128"/>
              </a:rPr>
              <a:t>	</a:t>
            </a:r>
            <a:r>
              <a:rPr kumimoji="1" lang="ja-JP" altLang="en-US" sz="1600" dirty="0">
                <a:latin typeface="HGP創英角ｺﾞｼｯｸUB" pitchFamily="50" charset="-128"/>
                <a:ea typeface="HGP創英角ｺﾞｼｯｸUB" pitchFamily="50" charset="-128"/>
              </a:rPr>
              <a:t>来月のはじめから使わせてもらえないだろうか。</a:t>
            </a:r>
          </a:p>
          <a:p>
            <a:pPr algn="l"/>
            <a:endParaRPr kumimoji="1" lang="en-US" altLang="ja-JP" sz="1600" dirty="0">
              <a:latin typeface="HGP創英角ｺﾞｼｯｸUB" pitchFamily="50" charset="-128"/>
              <a:ea typeface="HGP創英角ｺﾞｼｯｸUB" pitchFamily="50" charset="-128"/>
            </a:endParaRPr>
          </a:p>
          <a:p>
            <a:pPr algn="l"/>
            <a:r>
              <a:rPr kumimoji="1" lang="ja-JP" altLang="en-US" sz="1600" b="1" dirty="0">
                <a:latin typeface="HGP創英角ｺﾞｼｯｸUB" pitchFamily="50" charset="-128"/>
                <a:ea typeface="HGP創英角ｺﾞｼｯｸUB" pitchFamily="50" charset="-128"/>
              </a:rPr>
              <a:t>斎　藤</a:t>
            </a:r>
            <a:r>
              <a:rPr kumimoji="1" lang="ja-JP" altLang="en-US" sz="1600" dirty="0">
                <a:latin typeface="HGP創英角ｺﾞｼｯｸUB" pitchFamily="50" charset="-128"/>
                <a:ea typeface="HGP創英角ｺﾞｼｯｸUB" pitchFamily="50" charset="-128"/>
              </a:rPr>
              <a:t>：</a:t>
            </a:r>
            <a:r>
              <a:rPr kumimoji="1" lang="en-US" altLang="ja-JP" sz="1600" dirty="0">
                <a:latin typeface="HGP創英角ｺﾞｼｯｸUB" pitchFamily="50" charset="-128"/>
                <a:ea typeface="HGP創英角ｺﾞｼｯｸUB" pitchFamily="50" charset="-128"/>
              </a:rPr>
              <a:t>	</a:t>
            </a:r>
            <a:r>
              <a:rPr kumimoji="1" lang="ja-JP" altLang="en-US" sz="1600" dirty="0">
                <a:latin typeface="HGP創英角ｺﾞｼｯｸUB" pitchFamily="50" charset="-128"/>
                <a:ea typeface="HGP創英角ｺﾞｼｯｸUB" pitchFamily="50" charset="-128"/>
              </a:rPr>
              <a:t>かしこまりました。早速手配いたします。</a:t>
            </a:r>
            <a:endParaRPr kumimoji="1" lang="en-US" altLang="ja-JP" sz="1600" dirty="0">
              <a:latin typeface="HGP創英角ｺﾞｼｯｸUB" pitchFamily="50" charset="-128"/>
              <a:ea typeface="HGP創英角ｺﾞｼｯｸUB" pitchFamily="50" charset="-128"/>
            </a:endParaRPr>
          </a:p>
          <a:p>
            <a:pPr algn="l"/>
            <a:r>
              <a:rPr kumimoji="1" lang="en-US" altLang="ja-JP" sz="1600" dirty="0">
                <a:latin typeface="HGP創英角ｺﾞｼｯｸUB" pitchFamily="50" charset="-128"/>
                <a:ea typeface="HGP創英角ｺﾞｼｯｸUB" pitchFamily="50" charset="-128"/>
              </a:rPr>
              <a:t>	</a:t>
            </a:r>
            <a:endParaRPr kumimoji="1" lang="ja-JP" altLang="en-US" sz="16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6319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left)">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ja-JP" sz="2400" dirty="0"/>
              <a:t>1.</a:t>
            </a:r>
            <a:r>
              <a:rPr lang="ja-JP" altLang="en-US" sz="2400" dirty="0"/>
              <a:t>魅力的な提案書を作る３つの事前準備</a:t>
            </a:r>
          </a:p>
        </p:txBody>
      </p:sp>
      <p:sp>
        <p:nvSpPr>
          <p:cNvPr id="2" name="テキスト ボックス 1"/>
          <p:cNvSpPr txBox="1"/>
          <p:nvPr/>
        </p:nvSpPr>
        <p:spPr>
          <a:xfrm>
            <a:off x="228600" y="1066800"/>
            <a:ext cx="5160750" cy="369332"/>
          </a:xfrm>
          <a:prstGeom prst="rect">
            <a:avLst/>
          </a:prstGeom>
          <a:noFill/>
        </p:spPr>
        <p:txBody>
          <a:bodyPr wrap="none" rtlCol="0">
            <a:spAutoFit/>
          </a:bodyPr>
          <a:lstStyle/>
          <a:p>
            <a:r>
              <a:rPr kumimoji="1" lang="ja-JP" altLang="en-US" sz="1800" dirty="0"/>
              <a:t>お客様の</a:t>
            </a:r>
            <a:r>
              <a:rPr kumimoji="1" lang="en-US" altLang="ja-JP" sz="1800" dirty="0"/>
              <a:t>To Be</a:t>
            </a:r>
            <a:r>
              <a:rPr kumimoji="1" lang="ja-JP" altLang="en-US" sz="1800" dirty="0"/>
              <a:t>（あるべき姿）／目的を把握する</a:t>
            </a:r>
          </a:p>
        </p:txBody>
      </p:sp>
      <p:sp>
        <p:nvSpPr>
          <p:cNvPr id="3" name="角丸四角形 2"/>
          <p:cNvSpPr/>
          <p:nvPr/>
        </p:nvSpPr>
        <p:spPr bwMode="auto">
          <a:xfrm>
            <a:off x="228600" y="1981200"/>
            <a:ext cx="2667000" cy="762000"/>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accent6">
                    <a:lumMod val="75000"/>
                  </a:schemeClr>
                </a:solidFill>
                <a:effectLst/>
                <a:latin typeface="HGP創英角ｺﾞｼｯｸUB" pitchFamily="50" charset="-128"/>
                <a:ea typeface="HGP創英角ｺﾞｼｯｸUB" pitchFamily="50" charset="-128"/>
              </a:rPr>
              <a:t>新しいサービスを使いたい</a:t>
            </a:r>
          </a:p>
        </p:txBody>
      </p:sp>
      <p:sp>
        <p:nvSpPr>
          <p:cNvPr id="6" name="角丸四角形 5"/>
          <p:cNvSpPr/>
          <p:nvPr/>
        </p:nvSpPr>
        <p:spPr bwMode="auto">
          <a:xfrm>
            <a:off x="3159562" y="1981200"/>
            <a:ext cx="2860238" cy="762000"/>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新商品販売のため、</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使えるのではないかと思ったから</a:t>
            </a:r>
          </a:p>
        </p:txBody>
      </p:sp>
      <p:sp>
        <p:nvSpPr>
          <p:cNvPr id="7" name="角丸四角形 6"/>
          <p:cNvSpPr/>
          <p:nvPr/>
        </p:nvSpPr>
        <p:spPr bwMode="auto">
          <a:xfrm>
            <a:off x="6199900" y="1981200"/>
            <a:ext cx="2667000" cy="762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rPr>
              <a:t>新商品を販売したい</a:t>
            </a:r>
          </a:p>
        </p:txBody>
      </p:sp>
      <p:sp>
        <p:nvSpPr>
          <p:cNvPr id="10" name="角丸四角形 9"/>
          <p:cNvSpPr/>
          <p:nvPr/>
        </p:nvSpPr>
        <p:spPr bwMode="auto">
          <a:xfrm>
            <a:off x="228600" y="4495800"/>
            <a:ext cx="2667000" cy="762000"/>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000" dirty="0">
                <a:solidFill>
                  <a:schemeClr val="accent6">
                    <a:lumMod val="75000"/>
                  </a:schemeClr>
                </a:solidFill>
                <a:latin typeface="HGP創英角ｺﾞｼｯｸUB" pitchFamily="50" charset="-128"/>
                <a:ea typeface="HGP創英角ｺﾞｼｯｸUB" pitchFamily="50" charset="-128"/>
              </a:rPr>
              <a:t>条件による差別化</a:t>
            </a:r>
          </a:p>
          <a:p>
            <a:pPr algn="ctr"/>
            <a:r>
              <a:rPr lang="ja-JP" altLang="en-US" sz="1600" dirty="0">
                <a:solidFill>
                  <a:schemeClr val="accent6">
                    <a:lumMod val="75000"/>
                  </a:schemeClr>
                </a:solidFill>
                <a:latin typeface="HGP創英角ｺﾞｼｯｸUB" pitchFamily="50" charset="-128"/>
                <a:ea typeface="HGP創英角ｺﾞｼｯｸUB" pitchFamily="50" charset="-128"/>
              </a:rPr>
              <a:t>価格や納期など</a:t>
            </a:r>
          </a:p>
        </p:txBody>
      </p:sp>
      <p:sp>
        <p:nvSpPr>
          <p:cNvPr id="11" name="角丸四角形 10"/>
          <p:cNvSpPr/>
          <p:nvPr/>
        </p:nvSpPr>
        <p:spPr bwMode="auto">
          <a:xfrm>
            <a:off x="6199900" y="4495800"/>
            <a:ext cx="2667000" cy="762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HGP創英角ｺﾞｼｯｸUB" pitchFamily="50" charset="-128"/>
                <a:ea typeface="HGP創英角ｺﾞｼｯｸUB" pitchFamily="50" charset="-128"/>
              </a:rPr>
              <a:t>価値による差別化</a:t>
            </a:r>
          </a:p>
          <a:p>
            <a:pPr algn="ctr"/>
            <a:r>
              <a:rPr lang="ja-JP" altLang="en-US" sz="1600" dirty="0">
                <a:solidFill>
                  <a:schemeClr val="bg1"/>
                </a:solidFill>
                <a:latin typeface="HGP創英角ｺﾞｼｯｸUB" pitchFamily="50" charset="-128"/>
                <a:ea typeface="HGP創英角ｺﾞｼｯｸUB" pitchFamily="50" charset="-128"/>
              </a:rPr>
              <a:t>享受する価値の大きさ</a:t>
            </a:r>
          </a:p>
        </p:txBody>
      </p:sp>
      <p:sp>
        <p:nvSpPr>
          <p:cNvPr id="12" name="角丸四角形 11"/>
          <p:cNvSpPr/>
          <p:nvPr/>
        </p:nvSpPr>
        <p:spPr bwMode="auto">
          <a:xfrm>
            <a:off x="3159562" y="5594131"/>
            <a:ext cx="5707338" cy="762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chemeClr val="bg1"/>
                </a:solidFill>
                <a:latin typeface="HGP創英角ｺﾞｼｯｸUB" pitchFamily="50" charset="-128"/>
                <a:ea typeface="HGP創英角ｺﾞｼｯｸUB" pitchFamily="50" charset="-128"/>
              </a:rPr>
              <a:t>お客様は、手段を手に入れたいのではなく、</a:t>
            </a:r>
          </a:p>
          <a:p>
            <a:pPr algn="ctr">
              <a:spcBef>
                <a:spcPts val="0"/>
              </a:spcBef>
            </a:pPr>
            <a:r>
              <a:rPr lang="en-US" altLang="ja-JP" sz="1800" dirty="0">
                <a:solidFill>
                  <a:schemeClr val="bg1"/>
                </a:solidFill>
                <a:latin typeface="HGP創英角ｺﾞｼｯｸUB" pitchFamily="50" charset="-128"/>
                <a:ea typeface="HGP創英角ｺﾞｼｯｸUB" pitchFamily="50" charset="-128"/>
              </a:rPr>
              <a:t>To Be</a:t>
            </a:r>
            <a:r>
              <a:rPr lang="ja-JP" altLang="en-US" sz="1800" dirty="0">
                <a:solidFill>
                  <a:schemeClr val="bg1"/>
                </a:solidFill>
                <a:latin typeface="HGP創英角ｺﾞｼｯｸUB" pitchFamily="50" charset="-128"/>
                <a:ea typeface="HGP創英角ｺﾞｼｯｸUB" pitchFamily="50" charset="-128"/>
              </a:rPr>
              <a:t>／目的を達成したい</a:t>
            </a:r>
          </a:p>
        </p:txBody>
      </p:sp>
      <p:sp>
        <p:nvSpPr>
          <p:cNvPr id="4" name="ホームベース 3"/>
          <p:cNvSpPr/>
          <p:nvPr/>
        </p:nvSpPr>
        <p:spPr bwMode="auto">
          <a:xfrm>
            <a:off x="228600" y="5594131"/>
            <a:ext cx="3124200" cy="762000"/>
          </a:xfrm>
          <a:prstGeom prst="homePlate">
            <a:avLst/>
          </a:prstGeom>
          <a:ln w="57150">
            <a:solidFill>
              <a:schemeClr val="bg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dirty="0">
                <a:solidFill>
                  <a:schemeClr val="bg1"/>
                </a:solidFill>
                <a:latin typeface="HGP創英角ｺﾞｼｯｸUB" pitchFamily="50" charset="-128"/>
                <a:ea typeface="HGP創英角ｺﾞｼｯｸUB" pitchFamily="50" charset="-128"/>
              </a:rPr>
              <a:t>迷いが生じたら</a:t>
            </a:r>
          </a:p>
          <a:p>
            <a:pPr algn="ctr">
              <a:spcBef>
                <a:spcPts val="0"/>
              </a:spcBef>
            </a:pPr>
            <a:r>
              <a:rPr lang="ja-JP" altLang="en-US" sz="1600" dirty="0">
                <a:solidFill>
                  <a:schemeClr val="bg1"/>
                </a:solidFill>
                <a:latin typeface="HGP創英角ｺﾞｼｯｸUB" pitchFamily="50" charset="-128"/>
                <a:ea typeface="HGP創英角ｺﾞｼｯｸUB" pitchFamily="50" charset="-128"/>
              </a:rPr>
              <a:t>この原点に立ち返る</a:t>
            </a:r>
          </a:p>
        </p:txBody>
      </p:sp>
      <p:sp>
        <p:nvSpPr>
          <p:cNvPr id="5" name="テキスト ボックス 4"/>
          <p:cNvSpPr txBox="1"/>
          <p:nvPr/>
        </p:nvSpPr>
        <p:spPr>
          <a:xfrm>
            <a:off x="749794" y="1551801"/>
            <a:ext cx="1624612" cy="400110"/>
          </a:xfrm>
          <a:prstGeom prst="rect">
            <a:avLst/>
          </a:prstGeom>
          <a:noFill/>
        </p:spPr>
        <p:txBody>
          <a:bodyPr wrap="none" rtlCol="0">
            <a:spAutoFit/>
          </a:bodyPr>
          <a:lstStyle/>
          <a:p>
            <a:pPr algn="ctr"/>
            <a:r>
              <a:rPr kumimoji="1" lang="en-US" altLang="ja-JP" sz="2000" dirty="0">
                <a:solidFill>
                  <a:srgbClr val="7030A0"/>
                </a:solidFill>
                <a:latin typeface="HGP創英角ｺﾞｼｯｸUB" pitchFamily="50" charset="-128"/>
                <a:ea typeface="HGP創英角ｺﾞｼｯｸUB" pitchFamily="50" charset="-128"/>
              </a:rPr>
              <a:t>To Do</a:t>
            </a:r>
            <a:r>
              <a:rPr kumimoji="1" lang="ja-JP" altLang="en-US" sz="2000" dirty="0">
                <a:solidFill>
                  <a:srgbClr val="7030A0"/>
                </a:solidFill>
                <a:latin typeface="HGP創英角ｺﾞｼｯｸUB" pitchFamily="50" charset="-128"/>
                <a:ea typeface="HGP創英角ｺﾞｼｯｸUB" pitchFamily="50" charset="-128"/>
              </a:rPr>
              <a:t>／手段</a:t>
            </a:r>
          </a:p>
        </p:txBody>
      </p:sp>
      <p:sp>
        <p:nvSpPr>
          <p:cNvPr id="15" name="テキスト ボックス 14"/>
          <p:cNvSpPr txBox="1"/>
          <p:nvPr/>
        </p:nvSpPr>
        <p:spPr>
          <a:xfrm>
            <a:off x="6721094" y="1542816"/>
            <a:ext cx="1612942" cy="400110"/>
          </a:xfrm>
          <a:prstGeom prst="rect">
            <a:avLst/>
          </a:prstGeom>
          <a:noFill/>
        </p:spPr>
        <p:txBody>
          <a:bodyPr wrap="none" rtlCol="0">
            <a:spAutoFit/>
          </a:bodyPr>
          <a:lstStyle/>
          <a:p>
            <a:pPr algn="ctr"/>
            <a:r>
              <a:rPr kumimoji="1" lang="en-US" altLang="ja-JP" sz="2000" dirty="0">
                <a:solidFill>
                  <a:srgbClr val="7030A0"/>
                </a:solidFill>
                <a:latin typeface="HGP創英角ｺﾞｼｯｸUB" pitchFamily="50" charset="-128"/>
                <a:ea typeface="HGP創英角ｺﾞｼｯｸUB" pitchFamily="50" charset="-128"/>
              </a:rPr>
              <a:t>To Be</a:t>
            </a:r>
            <a:r>
              <a:rPr kumimoji="1" lang="ja-JP" altLang="en-US" sz="2000" dirty="0">
                <a:solidFill>
                  <a:srgbClr val="7030A0"/>
                </a:solidFill>
                <a:latin typeface="HGP創英角ｺﾞｼｯｸUB" pitchFamily="50" charset="-128"/>
                <a:ea typeface="HGP創英角ｺﾞｼｯｸUB" pitchFamily="50" charset="-128"/>
              </a:rPr>
              <a:t>／目的</a:t>
            </a:r>
          </a:p>
        </p:txBody>
      </p:sp>
      <p:sp>
        <p:nvSpPr>
          <p:cNvPr id="16" name="テキスト ボックス 15"/>
          <p:cNvSpPr txBox="1"/>
          <p:nvPr/>
        </p:nvSpPr>
        <p:spPr>
          <a:xfrm>
            <a:off x="3511501" y="1542816"/>
            <a:ext cx="2156361" cy="400110"/>
          </a:xfrm>
          <a:prstGeom prst="rect">
            <a:avLst/>
          </a:prstGeom>
          <a:noFill/>
        </p:spPr>
        <p:txBody>
          <a:bodyPr wrap="none" rtlCol="0">
            <a:spAutoFit/>
          </a:bodyPr>
          <a:lstStyle/>
          <a:p>
            <a:pPr algn="ctr"/>
            <a:r>
              <a:rPr kumimoji="1" lang="ja-JP" altLang="en-US" sz="2000" dirty="0">
                <a:solidFill>
                  <a:srgbClr val="7030A0"/>
                </a:solidFill>
                <a:latin typeface="HGP創英角ｺﾞｼｯｸUB" pitchFamily="50" charset="-128"/>
                <a:ea typeface="HGP創英角ｺﾞｼｯｸUB" pitchFamily="50" charset="-128"/>
              </a:rPr>
              <a:t>「なぜ？」への回答</a:t>
            </a:r>
          </a:p>
        </p:txBody>
      </p:sp>
      <p:sp>
        <p:nvSpPr>
          <p:cNvPr id="13" name="下矢印 12"/>
          <p:cNvSpPr/>
          <p:nvPr/>
        </p:nvSpPr>
        <p:spPr bwMode="auto">
          <a:xfrm>
            <a:off x="1143000" y="2695902"/>
            <a:ext cx="838200" cy="1952297"/>
          </a:xfrm>
          <a:prstGeom prst="downArrow">
            <a:avLst/>
          </a:prstGeom>
          <a:solidFill>
            <a:srgbClr val="FF99FF"/>
          </a:solidFill>
          <a:ln w="38100">
            <a:solidFill>
              <a:schemeClr val="bg1"/>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8" name="角丸四角形 7"/>
          <p:cNvSpPr/>
          <p:nvPr/>
        </p:nvSpPr>
        <p:spPr bwMode="auto">
          <a:xfrm>
            <a:off x="228600" y="3229303"/>
            <a:ext cx="2667000" cy="762000"/>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000" dirty="0">
                <a:solidFill>
                  <a:schemeClr val="accent6">
                    <a:lumMod val="75000"/>
                  </a:schemeClr>
                </a:solidFill>
                <a:latin typeface="HGP創英角ｺﾞｼｯｸUB" pitchFamily="50" charset="-128"/>
                <a:ea typeface="HGP創英角ｺﾞｼｯｸUB" pitchFamily="50" charset="-128"/>
              </a:rPr>
              <a:t>そのサービスを提案</a:t>
            </a:r>
          </a:p>
        </p:txBody>
      </p:sp>
      <p:sp>
        <p:nvSpPr>
          <p:cNvPr id="18" name="下矢印 17"/>
          <p:cNvSpPr/>
          <p:nvPr/>
        </p:nvSpPr>
        <p:spPr bwMode="auto">
          <a:xfrm>
            <a:off x="7108465" y="2695901"/>
            <a:ext cx="838200" cy="1952297"/>
          </a:xfrm>
          <a:prstGeom prst="downArrow">
            <a:avLst/>
          </a:prstGeom>
          <a:solidFill>
            <a:srgbClr val="FF99FF"/>
          </a:solidFill>
          <a:ln w="38100">
            <a:solidFill>
              <a:schemeClr val="bg1"/>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9" name="角丸四角形 8"/>
          <p:cNvSpPr/>
          <p:nvPr/>
        </p:nvSpPr>
        <p:spPr bwMode="auto">
          <a:xfrm>
            <a:off x="6199900" y="3229303"/>
            <a:ext cx="2667000" cy="762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dirty="0">
                <a:solidFill>
                  <a:schemeClr val="bg1"/>
                </a:solidFill>
                <a:latin typeface="HGP創英角ｺﾞｼｯｸUB" pitchFamily="50" charset="-128"/>
                <a:ea typeface="HGP創英角ｺﾞｼｯｸUB" pitchFamily="50" charset="-128"/>
              </a:rPr>
              <a:t>最適なサービスを提案</a:t>
            </a:r>
            <a:endParaRPr lang="en-US" altLang="ja-JP" sz="1600" dirty="0">
              <a:solidFill>
                <a:schemeClr val="bg1"/>
              </a:solidFill>
              <a:latin typeface="HGP創英角ｺﾞｼｯｸUB" pitchFamily="50" charset="-128"/>
              <a:ea typeface="HGP創英角ｺﾞｼｯｸUB" pitchFamily="50" charset="-128"/>
            </a:endParaRPr>
          </a:p>
        </p:txBody>
      </p:sp>
      <p:pic>
        <p:nvPicPr>
          <p:cNvPr id="25603" name="Picture 3" descr="C:\Users\Masanori Saito\AppData\Local\Microsoft\Windows\Temporary Internet Files\Content.IE5\K8G7EMED\MC9002305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4226" y="2983361"/>
            <a:ext cx="2092105" cy="22195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0201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marL="533400" indent="-533400" eaLnBrk="1" hangingPunct="1"/>
            <a:r>
              <a:rPr lang="ja-JP" altLang="en-US" sz="2400" dirty="0"/>
              <a:t>２．読みやすい提案書のための３部構成</a:t>
            </a:r>
          </a:p>
        </p:txBody>
      </p:sp>
      <p:sp>
        <p:nvSpPr>
          <p:cNvPr id="12291" name="AutoShape 4"/>
          <p:cNvSpPr>
            <a:spLocks noChangeArrowheads="1"/>
          </p:cNvSpPr>
          <p:nvPr/>
        </p:nvSpPr>
        <p:spPr bwMode="auto">
          <a:xfrm>
            <a:off x="2339975" y="1292225"/>
            <a:ext cx="2232025" cy="93662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spcBef>
                <a:spcPts val="0"/>
              </a:spcBef>
            </a:pPr>
            <a:r>
              <a:rPr lang="ja-JP" altLang="en-US" sz="1800" dirty="0">
                <a:latin typeface="HG丸ｺﾞｼｯｸM-PRO" pitchFamily="50" charset="-128"/>
                <a:ea typeface="HG丸ｺﾞｼｯｸM-PRO" pitchFamily="50" charset="-128"/>
              </a:rPr>
              <a:t>　　  </a:t>
            </a:r>
            <a:r>
              <a:rPr lang="ja-JP" altLang="en-US" sz="1800" b="1" dirty="0">
                <a:latin typeface="HG丸ｺﾞｼｯｸM-PRO" pitchFamily="50" charset="-128"/>
                <a:ea typeface="HG丸ｺﾞｼｯｸM-PRO" pitchFamily="50" charset="-128"/>
              </a:rPr>
              <a:t>要約編</a:t>
            </a:r>
          </a:p>
          <a:p>
            <a:pPr>
              <a:spcBef>
                <a:spcPts val="0"/>
              </a:spcBef>
            </a:pPr>
            <a:r>
              <a:rPr lang="ja-JP" altLang="en-US" sz="1200" dirty="0">
                <a:latin typeface="HG丸ｺﾞｼｯｸM-PRO" pitchFamily="50" charset="-128"/>
                <a:ea typeface="HG丸ｺﾞｼｯｸM-PRO" pitchFamily="50" charset="-128"/>
              </a:rPr>
              <a:t>１．前提</a:t>
            </a:r>
            <a:endParaRPr lang="en-US" altLang="ja-JP" sz="1200" dirty="0">
              <a:latin typeface="HG丸ｺﾞｼｯｸM-PRO" pitchFamily="50" charset="-128"/>
              <a:ea typeface="HG丸ｺﾞｼｯｸM-PRO" pitchFamily="50" charset="-128"/>
            </a:endParaRPr>
          </a:p>
          <a:p>
            <a:pPr>
              <a:spcBef>
                <a:spcPts val="0"/>
              </a:spcBef>
            </a:pPr>
            <a:r>
              <a:rPr lang="ja-JP" altLang="en-US" sz="1200" dirty="0">
                <a:latin typeface="HG丸ｺﾞｼｯｸM-PRO" pitchFamily="50" charset="-128"/>
                <a:ea typeface="HG丸ｺﾞｼｯｸM-PRO" pitchFamily="50" charset="-128"/>
              </a:rPr>
              <a:t>２．御社要求事項への対応 </a:t>
            </a:r>
          </a:p>
          <a:p>
            <a:pPr>
              <a:spcBef>
                <a:spcPts val="0"/>
              </a:spcBef>
            </a:pPr>
            <a:r>
              <a:rPr lang="ja-JP" altLang="en-US" sz="1200" dirty="0">
                <a:latin typeface="HG丸ｺﾞｼｯｸM-PRO" pitchFamily="50" charset="-128"/>
                <a:ea typeface="HG丸ｺﾞｼｯｸM-PRO" pitchFamily="50" charset="-128"/>
              </a:rPr>
              <a:t>３．本提案の概略</a:t>
            </a:r>
          </a:p>
        </p:txBody>
      </p:sp>
      <p:sp>
        <p:nvSpPr>
          <p:cNvPr id="12292" name="AutoShape 5"/>
          <p:cNvSpPr>
            <a:spLocks noChangeArrowheads="1"/>
          </p:cNvSpPr>
          <p:nvPr/>
        </p:nvSpPr>
        <p:spPr bwMode="auto">
          <a:xfrm>
            <a:off x="2339975" y="2300288"/>
            <a:ext cx="2232025" cy="1512887"/>
          </a:xfrm>
          <a:prstGeom prst="roundRect">
            <a:avLst>
              <a:gd name="adj" fmla="val 11111"/>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609600" indent="-609600">
              <a:spcBef>
                <a:spcPts val="0"/>
              </a:spcBef>
            </a:pPr>
            <a:r>
              <a:rPr lang="ja-JP" altLang="en-US" sz="1800">
                <a:latin typeface="HG丸ｺﾞｼｯｸM-PRO" pitchFamily="50" charset="-128"/>
                <a:ea typeface="HG丸ｺﾞｼｯｸM-PRO" pitchFamily="50" charset="-128"/>
              </a:rPr>
              <a:t>　　  </a:t>
            </a:r>
            <a:r>
              <a:rPr lang="ja-JP" altLang="en-US" sz="1800" b="1">
                <a:latin typeface="HG丸ｺﾞｼｯｸM-PRO" pitchFamily="50" charset="-128"/>
                <a:ea typeface="HG丸ｺﾞｼｯｸM-PRO" pitchFamily="50" charset="-128"/>
              </a:rPr>
              <a:t>概要編</a:t>
            </a:r>
          </a:p>
          <a:p>
            <a:pPr marL="609600" indent="-609600">
              <a:spcBef>
                <a:spcPts val="0"/>
              </a:spcBef>
            </a:pPr>
            <a:r>
              <a:rPr lang="ja-JP" altLang="en-US" sz="1200">
                <a:latin typeface="HG丸ｺﾞｼｯｸM-PRO" pitchFamily="50" charset="-128"/>
                <a:ea typeface="HG丸ｺﾞｼｯｸM-PRO" pitchFamily="50" charset="-128"/>
              </a:rPr>
              <a:t>１．開発方針</a:t>
            </a:r>
          </a:p>
          <a:p>
            <a:pPr marL="609600" indent="-609600">
              <a:spcBef>
                <a:spcPts val="0"/>
              </a:spcBef>
            </a:pPr>
            <a:r>
              <a:rPr lang="ja-JP" altLang="en-US" sz="1200">
                <a:latin typeface="HG丸ｺﾞｼｯｸM-PRO" pitchFamily="50" charset="-128"/>
                <a:ea typeface="HG丸ｺﾞｼｯｸM-PRO" pitchFamily="50" charset="-128"/>
              </a:rPr>
              <a:t>２．システム構成</a:t>
            </a:r>
            <a:endParaRPr lang="en-US" altLang="ja-JP" sz="1200">
              <a:latin typeface="HG丸ｺﾞｼｯｸM-PRO" pitchFamily="50" charset="-128"/>
              <a:ea typeface="HG丸ｺﾞｼｯｸM-PRO" pitchFamily="50" charset="-128"/>
            </a:endParaRPr>
          </a:p>
          <a:p>
            <a:pPr marL="609600" indent="-609600">
              <a:spcBef>
                <a:spcPts val="0"/>
              </a:spcBef>
            </a:pPr>
            <a:r>
              <a:rPr lang="ja-JP" altLang="en-US" sz="1200">
                <a:latin typeface="HG丸ｺﾞｼｯｸM-PRO" pitchFamily="50" charset="-128"/>
                <a:ea typeface="HG丸ｺﾞｼｯｸM-PRO" pitchFamily="50" charset="-128"/>
              </a:rPr>
              <a:t>３．スケジュール</a:t>
            </a:r>
            <a:endParaRPr lang="en-US" altLang="ja-JP" sz="1200">
              <a:latin typeface="HG丸ｺﾞｼｯｸM-PRO" pitchFamily="50" charset="-128"/>
              <a:ea typeface="HG丸ｺﾞｼｯｸM-PRO" pitchFamily="50" charset="-128"/>
            </a:endParaRPr>
          </a:p>
          <a:p>
            <a:pPr marL="609600" indent="-609600">
              <a:spcBef>
                <a:spcPts val="0"/>
              </a:spcBef>
            </a:pPr>
            <a:r>
              <a:rPr lang="ja-JP" altLang="en-US" sz="1200">
                <a:latin typeface="HG丸ｺﾞｼｯｸM-PRO" pitchFamily="50" charset="-128"/>
                <a:ea typeface="HG丸ｺﾞｼｯｸM-PRO" pitchFamily="50" charset="-128"/>
              </a:rPr>
              <a:t>４．体制</a:t>
            </a:r>
            <a:endParaRPr lang="en-US" altLang="ja-JP" sz="1200">
              <a:latin typeface="HG丸ｺﾞｼｯｸM-PRO" pitchFamily="50" charset="-128"/>
              <a:ea typeface="HG丸ｺﾞｼｯｸM-PRO" pitchFamily="50" charset="-128"/>
            </a:endParaRPr>
          </a:p>
          <a:p>
            <a:pPr marL="609600" indent="-609600">
              <a:spcBef>
                <a:spcPts val="0"/>
              </a:spcBef>
            </a:pPr>
            <a:r>
              <a:rPr lang="ja-JP" altLang="en-US" sz="1200">
                <a:latin typeface="HG丸ｺﾞｼｯｸM-PRO" pitchFamily="50" charset="-128"/>
                <a:ea typeface="HG丸ｺﾞｼｯｸM-PRO" pitchFamily="50" charset="-128"/>
              </a:rPr>
              <a:t>５．成果物</a:t>
            </a:r>
            <a:endParaRPr lang="en-US" altLang="ja-JP" sz="1200">
              <a:latin typeface="HG丸ｺﾞｼｯｸM-PRO" pitchFamily="50" charset="-128"/>
              <a:ea typeface="HG丸ｺﾞｼｯｸM-PRO" pitchFamily="50" charset="-128"/>
            </a:endParaRPr>
          </a:p>
          <a:p>
            <a:pPr marL="609600" indent="-609600">
              <a:spcBef>
                <a:spcPts val="0"/>
              </a:spcBef>
            </a:pPr>
            <a:r>
              <a:rPr lang="ja-JP" altLang="en-US" sz="1200">
                <a:latin typeface="HG丸ｺﾞｼｯｸM-PRO" pitchFamily="50" charset="-128"/>
                <a:ea typeface="HG丸ｺﾞｼｯｸM-PRO" pitchFamily="50" charset="-128"/>
              </a:rPr>
              <a:t>６．費用計画</a:t>
            </a:r>
          </a:p>
        </p:txBody>
      </p:sp>
      <p:sp>
        <p:nvSpPr>
          <p:cNvPr id="12293" name="AutoShape 6"/>
          <p:cNvSpPr>
            <a:spLocks noChangeArrowheads="1"/>
          </p:cNvSpPr>
          <p:nvPr/>
        </p:nvSpPr>
        <p:spPr bwMode="auto">
          <a:xfrm>
            <a:off x="2339975" y="3884613"/>
            <a:ext cx="2232025" cy="2305050"/>
          </a:xfrm>
          <a:prstGeom prst="roundRect">
            <a:avLst>
              <a:gd name="adj" fmla="val 6611"/>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609600" indent="-609600">
              <a:spcBef>
                <a:spcPts val="0"/>
              </a:spcBef>
            </a:pPr>
            <a:r>
              <a:rPr lang="ja-JP" altLang="en-US" sz="1800">
                <a:latin typeface="HG丸ｺﾞｼｯｸM-PRO" pitchFamily="50" charset="-128"/>
                <a:ea typeface="HG丸ｺﾞｼｯｸM-PRO" pitchFamily="50" charset="-128"/>
              </a:rPr>
              <a:t>　　  </a:t>
            </a:r>
            <a:r>
              <a:rPr lang="ja-JP" altLang="en-US" sz="1800" b="1">
                <a:latin typeface="HG丸ｺﾞｼｯｸM-PRO" pitchFamily="50" charset="-128"/>
                <a:ea typeface="HG丸ｺﾞｼｯｸM-PRO" pitchFamily="50" charset="-128"/>
              </a:rPr>
              <a:t>詳細編</a:t>
            </a:r>
          </a:p>
          <a:p>
            <a:pPr marL="609600" indent="-609600">
              <a:spcBef>
                <a:spcPts val="0"/>
              </a:spcBef>
            </a:pPr>
            <a:r>
              <a:rPr lang="ja-JP" altLang="en-US" sz="1200">
                <a:latin typeface="HG丸ｺﾞｼｯｸM-PRO" pitchFamily="50" charset="-128"/>
                <a:ea typeface="HG丸ｺﾞｼｯｸM-PRO" pitchFamily="50" charset="-128"/>
              </a:rPr>
              <a:t>１．実現手段</a:t>
            </a:r>
            <a:endParaRPr lang="en-US" altLang="ja-JP" sz="1200">
              <a:latin typeface="HG丸ｺﾞｼｯｸM-PRO" pitchFamily="50" charset="-128"/>
              <a:ea typeface="HG丸ｺﾞｼｯｸM-PRO" pitchFamily="50" charset="-128"/>
            </a:endParaRPr>
          </a:p>
          <a:p>
            <a:pPr marL="609600" indent="-609600">
              <a:spcBef>
                <a:spcPts val="0"/>
              </a:spcBef>
            </a:pPr>
            <a:r>
              <a:rPr lang="ja-JP" altLang="en-US" sz="1200">
                <a:latin typeface="HG丸ｺﾞｼｯｸM-PRO" pitchFamily="50" charset="-128"/>
                <a:ea typeface="HG丸ｺﾞｼｯｸM-PRO" pitchFamily="50" charset="-128"/>
              </a:rPr>
              <a:t>　　・ソフトウェア</a:t>
            </a:r>
          </a:p>
          <a:p>
            <a:pPr marL="609600" indent="-609600">
              <a:spcBef>
                <a:spcPts val="0"/>
              </a:spcBef>
            </a:pPr>
            <a:r>
              <a:rPr lang="ja-JP" altLang="en-US" sz="1200">
                <a:latin typeface="HG丸ｺﾞｼｯｸM-PRO" pitchFamily="50" charset="-128"/>
                <a:ea typeface="HG丸ｺﾞｼｯｸM-PRO" pitchFamily="50" charset="-128"/>
              </a:rPr>
              <a:t>　　・プラットフォーム</a:t>
            </a:r>
          </a:p>
          <a:p>
            <a:pPr marL="609600" indent="-609600">
              <a:spcBef>
                <a:spcPts val="0"/>
              </a:spcBef>
            </a:pPr>
            <a:r>
              <a:rPr lang="ja-JP" altLang="en-US" sz="1200">
                <a:latin typeface="HG丸ｺﾞｼｯｸM-PRO" pitchFamily="50" charset="-128"/>
                <a:ea typeface="HG丸ｺﾞｼｯｸM-PRO" pitchFamily="50" charset="-128"/>
              </a:rPr>
              <a:t>　　・ネットワーク</a:t>
            </a:r>
          </a:p>
          <a:p>
            <a:pPr marL="609600" indent="-609600">
              <a:spcBef>
                <a:spcPts val="0"/>
              </a:spcBef>
            </a:pPr>
            <a:r>
              <a:rPr lang="ja-JP" altLang="en-US" sz="1200">
                <a:latin typeface="HG丸ｺﾞｼｯｸM-PRO" pitchFamily="50" charset="-128"/>
                <a:ea typeface="HG丸ｺﾞｼｯｸM-PRO" pitchFamily="50" charset="-128"/>
              </a:rPr>
              <a:t>　　・開発</a:t>
            </a:r>
          </a:p>
          <a:p>
            <a:pPr marL="609600" indent="-609600">
              <a:spcBef>
                <a:spcPts val="0"/>
              </a:spcBef>
            </a:pPr>
            <a:r>
              <a:rPr lang="ja-JP" altLang="en-US" sz="1200">
                <a:latin typeface="HG丸ｺﾞｼｯｸM-PRO" pitchFamily="50" charset="-128"/>
                <a:ea typeface="HG丸ｺﾞｼｯｸM-PRO" pitchFamily="50" charset="-128"/>
              </a:rPr>
              <a:t>２．スケジュール</a:t>
            </a:r>
            <a:endParaRPr lang="en-US" altLang="ja-JP" sz="1200">
              <a:latin typeface="HG丸ｺﾞｼｯｸM-PRO" pitchFamily="50" charset="-128"/>
              <a:ea typeface="HG丸ｺﾞｼｯｸM-PRO" pitchFamily="50" charset="-128"/>
            </a:endParaRPr>
          </a:p>
          <a:p>
            <a:pPr marL="609600" indent="-609600">
              <a:spcBef>
                <a:spcPts val="0"/>
              </a:spcBef>
            </a:pPr>
            <a:r>
              <a:rPr lang="ja-JP" altLang="en-US" sz="1200">
                <a:latin typeface="HG丸ｺﾞｼｯｸM-PRO" pitchFamily="50" charset="-128"/>
                <a:ea typeface="HG丸ｺﾞｼｯｸM-PRO" pitchFamily="50" charset="-128"/>
              </a:rPr>
              <a:t>３．体制</a:t>
            </a:r>
            <a:endParaRPr lang="en-US" altLang="ja-JP" sz="1200">
              <a:latin typeface="HG丸ｺﾞｼｯｸM-PRO" pitchFamily="50" charset="-128"/>
              <a:ea typeface="HG丸ｺﾞｼｯｸM-PRO" pitchFamily="50" charset="-128"/>
            </a:endParaRPr>
          </a:p>
          <a:p>
            <a:pPr marL="609600" indent="-609600">
              <a:spcBef>
                <a:spcPts val="0"/>
              </a:spcBef>
            </a:pPr>
            <a:r>
              <a:rPr lang="ja-JP" altLang="en-US" sz="1200">
                <a:latin typeface="HG丸ｺﾞｼｯｸM-PRO" pitchFamily="50" charset="-128"/>
                <a:ea typeface="HG丸ｺﾞｼｯｸM-PRO" pitchFamily="50" charset="-128"/>
              </a:rPr>
              <a:t>　　・開発体制</a:t>
            </a:r>
          </a:p>
          <a:p>
            <a:pPr marL="609600" indent="-609600">
              <a:spcBef>
                <a:spcPts val="0"/>
              </a:spcBef>
            </a:pPr>
            <a:r>
              <a:rPr lang="ja-JP" altLang="en-US" sz="1200">
                <a:latin typeface="HG丸ｺﾞｼｯｸM-PRO" pitchFamily="50" charset="-128"/>
                <a:ea typeface="HG丸ｺﾞｼｯｸM-PRO" pitchFamily="50" charset="-128"/>
              </a:rPr>
              <a:t>　　・保守体制</a:t>
            </a:r>
          </a:p>
          <a:p>
            <a:pPr marL="609600" indent="-609600">
              <a:spcBef>
                <a:spcPts val="0"/>
              </a:spcBef>
            </a:pPr>
            <a:r>
              <a:rPr lang="ja-JP" altLang="en-US" sz="1200">
                <a:latin typeface="HG丸ｺﾞｼｯｸM-PRO" pitchFamily="50" charset="-128"/>
                <a:ea typeface="HG丸ｺﾞｼｯｸM-PRO" pitchFamily="50" charset="-128"/>
              </a:rPr>
              <a:t>４費用計画</a:t>
            </a:r>
          </a:p>
        </p:txBody>
      </p:sp>
      <p:sp>
        <p:nvSpPr>
          <p:cNvPr id="12294" name="AutoShape 7"/>
          <p:cNvSpPr>
            <a:spLocks noChangeArrowheads="1"/>
          </p:cNvSpPr>
          <p:nvPr/>
        </p:nvSpPr>
        <p:spPr bwMode="auto">
          <a:xfrm>
            <a:off x="539750" y="1365250"/>
            <a:ext cx="1295400" cy="4824413"/>
          </a:xfrm>
          <a:prstGeom prst="rtTriangle">
            <a:avLst/>
          </a:prstGeom>
          <a:gradFill rotWithShape="1">
            <a:gsLst>
              <a:gs pos="0">
                <a:srgbClr val="CCFFFF"/>
              </a:gs>
              <a:gs pos="100000">
                <a:srgbClr val="008000"/>
              </a:gs>
            </a:gsLst>
            <a:lin ang="5400000" scaled="1"/>
          </a:gradFill>
          <a:ln w="9525">
            <a:solidFill>
              <a:srgbClr val="CCFFFF"/>
            </a:solidFill>
            <a:miter lim="800000"/>
            <a:headEnd/>
            <a:tailEnd/>
          </a:ln>
          <a:effectLst/>
        </p:spPr>
        <p:txBody>
          <a:bodyPr wrap="none" anchor="ctr"/>
          <a:lstStyle/>
          <a:p>
            <a:endParaRPr lang="ja-JP" altLang="en-US">
              <a:latin typeface="HG丸ｺﾞｼｯｸM-PRO" pitchFamily="50" charset="-128"/>
            </a:endParaRPr>
          </a:p>
        </p:txBody>
      </p:sp>
      <p:sp>
        <p:nvSpPr>
          <p:cNvPr id="12295" name="AutoShape 8"/>
          <p:cNvSpPr>
            <a:spLocks noChangeArrowheads="1"/>
          </p:cNvSpPr>
          <p:nvPr/>
        </p:nvSpPr>
        <p:spPr bwMode="auto">
          <a:xfrm flipH="1" flipV="1">
            <a:off x="755650" y="1293813"/>
            <a:ext cx="1295400" cy="4824412"/>
          </a:xfrm>
          <a:prstGeom prst="rtTriangle">
            <a:avLst/>
          </a:prstGeom>
          <a:gradFill rotWithShape="1">
            <a:gsLst>
              <a:gs pos="0">
                <a:srgbClr val="CCFFFF"/>
              </a:gs>
              <a:gs pos="100000">
                <a:schemeClr val="accent2">
                  <a:lumMod val="60000"/>
                  <a:lumOff val="40000"/>
                </a:schemeClr>
              </a:gs>
            </a:gsLst>
            <a:lin ang="5400000" scaled="1"/>
          </a:gradFill>
          <a:ln w="9525" algn="ctr">
            <a:solidFill>
              <a:srgbClr val="FFCCFF"/>
            </a:solidFill>
            <a:miter lim="800000"/>
            <a:headEnd/>
            <a:tailEnd/>
          </a:ln>
          <a:effectLst/>
        </p:spPr>
        <p:txBody>
          <a:bodyPr wrap="none" anchor="ctr"/>
          <a:lstStyle/>
          <a:p>
            <a:endParaRPr lang="ja-JP" altLang="en-US">
              <a:latin typeface="HG丸ｺﾞｼｯｸM-PRO" pitchFamily="50" charset="-128"/>
            </a:endParaRPr>
          </a:p>
        </p:txBody>
      </p:sp>
      <p:sp>
        <p:nvSpPr>
          <p:cNvPr id="12296" name="Text Box 10"/>
          <p:cNvSpPr txBox="1">
            <a:spLocks noChangeArrowheads="1"/>
          </p:cNvSpPr>
          <p:nvPr/>
        </p:nvSpPr>
        <p:spPr bwMode="auto">
          <a:xfrm>
            <a:off x="823912" y="1003300"/>
            <a:ext cx="1073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r>
              <a:rPr lang="en-US" altLang="ja-JP" sz="1400">
                <a:solidFill>
                  <a:schemeClr val="accent6">
                    <a:lumMod val="75000"/>
                  </a:schemeClr>
                </a:solidFill>
                <a:latin typeface="HG丸ｺﾞｼｯｸM-PRO" pitchFamily="50" charset="-128"/>
              </a:rPr>
              <a:t>【</a:t>
            </a:r>
            <a:r>
              <a:rPr lang="ja-JP" altLang="en-US" sz="1400">
                <a:solidFill>
                  <a:schemeClr val="accent6">
                    <a:lumMod val="75000"/>
                  </a:schemeClr>
                </a:solidFill>
                <a:latin typeface="HG丸ｺﾞｼｯｸM-PRO" pitchFamily="50" charset="-128"/>
              </a:rPr>
              <a:t>重要度</a:t>
            </a:r>
            <a:r>
              <a:rPr lang="en-US" altLang="ja-JP" sz="1400">
                <a:solidFill>
                  <a:schemeClr val="accent6">
                    <a:lumMod val="75000"/>
                  </a:schemeClr>
                </a:solidFill>
                <a:latin typeface="HG丸ｺﾞｼｯｸM-PRO" pitchFamily="50" charset="-128"/>
              </a:rPr>
              <a:t>】</a:t>
            </a:r>
          </a:p>
        </p:txBody>
      </p:sp>
      <p:sp>
        <p:nvSpPr>
          <p:cNvPr id="12297" name="Text Box 11"/>
          <p:cNvSpPr txBox="1">
            <a:spLocks noChangeArrowheads="1"/>
          </p:cNvSpPr>
          <p:nvPr/>
        </p:nvSpPr>
        <p:spPr bwMode="auto">
          <a:xfrm>
            <a:off x="457200" y="6172200"/>
            <a:ext cx="1428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r>
              <a:rPr lang="en-US" altLang="ja-JP" sz="1400">
                <a:solidFill>
                  <a:schemeClr val="accent6">
                    <a:lumMod val="75000"/>
                  </a:schemeClr>
                </a:solidFill>
                <a:latin typeface="HG丸ｺﾞｼｯｸM-PRO" pitchFamily="50" charset="-128"/>
              </a:rPr>
              <a:t>【</a:t>
            </a:r>
            <a:r>
              <a:rPr lang="ja-JP" altLang="en-US" sz="1400">
                <a:solidFill>
                  <a:schemeClr val="accent6">
                    <a:lumMod val="75000"/>
                  </a:schemeClr>
                </a:solidFill>
                <a:latin typeface="HG丸ｺﾞｼｯｸM-PRO" pitchFamily="50" charset="-128"/>
              </a:rPr>
              <a:t>ボリューム</a:t>
            </a:r>
            <a:r>
              <a:rPr lang="en-US" altLang="ja-JP" sz="1400">
                <a:solidFill>
                  <a:schemeClr val="accent6">
                    <a:lumMod val="75000"/>
                  </a:schemeClr>
                </a:solidFill>
                <a:latin typeface="HG丸ｺﾞｼｯｸM-PRO" pitchFamily="50" charset="-128"/>
              </a:rPr>
              <a:t>】</a:t>
            </a:r>
          </a:p>
        </p:txBody>
      </p:sp>
      <p:sp>
        <p:nvSpPr>
          <p:cNvPr id="12298" name="Text Box 12"/>
          <p:cNvSpPr txBox="1">
            <a:spLocks noChangeArrowheads="1"/>
          </p:cNvSpPr>
          <p:nvPr/>
        </p:nvSpPr>
        <p:spPr bwMode="auto">
          <a:xfrm>
            <a:off x="4662487" y="4286250"/>
            <a:ext cx="4176713"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Century Gothic" pitchFamily="34" charset="0"/>
                <a:ea typeface="HG丸ｺﾞｼｯｸM-PRO" pitchFamily="50" charset="-128"/>
              </a:defRPr>
            </a:lvl1pPr>
            <a:lvl2pPr marL="361950" indent="-182563"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spcBef>
                <a:spcPts val="0"/>
              </a:spcBef>
            </a:pPr>
            <a:r>
              <a:rPr lang="ja-JP" altLang="en-US" sz="1200" b="1" u="sng" dirty="0">
                <a:solidFill>
                  <a:schemeClr val="accent6">
                    <a:lumMod val="75000"/>
                  </a:schemeClr>
                </a:solidFill>
                <a:latin typeface="HG丸ｺﾞｼｯｸM-PRO" pitchFamily="50" charset="-128"/>
              </a:rPr>
              <a:t>補足説明資料</a:t>
            </a:r>
            <a:endParaRPr lang="ja-JP" altLang="en-US" sz="1200" dirty="0">
              <a:solidFill>
                <a:schemeClr val="accent6">
                  <a:lumMod val="75000"/>
                </a:schemeClr>
              </a:solidFill>
              <a:latin typeface="HG丸ｺﾞｼｯｸM-PRO" pitchFamily="50" charset="-128"/>
            </a:endParaRPr>
          </a:p>
          <a:p>
            <a:pPr eaLnBrk="1" hangingPunct="1">
              <a:spcBef>
                <a:spcPts val="0"/>
              </a:spcBef>
            </a:pPr>
            <a:r>
              <a:rPr lang="ja-JP" altLang="en-US" sz="1200" dirty="0">
                <a:solidFill>
                  <a:schemeClr val="accent6">
                    <a:lumMod val="75000"/>
                  </a:schemeClr>
                </a:solidFill>
                <a:latin typeface="HG丸ｺﾞｼｯｸM-PRO" pitchFamily="50" charset="-128"/>
              </a:rPr>
              <a:t>検討資料や既存資料を整理して掲載。時間的な制約もあり、できるだけ作業負担を省きたいところ。ページ数を稼ぐ。ただし、以下は最低限対応。</a:t>
            </a:r>
          </a:p>
          <a:p>
            <a:pPr lvl="1" eaLnBrk="1" hangingPunct="1">
              <a:spcBef>
                <a:spcPts val="0"/>
              </a:spcBef>
              <a:buFontTx/>
              <a:buAutoNum type="arabicPeriod"/>
            </a:pPr>
            <a:r>
              <a:rPr lang="ja-JP" altLang="en-US" sz="1000" dirty="0">
                <a:solidFill>
                  <a:schemeClr val="accent6">
                    <a:lumMod val="75000"/>
                  </a:schemeClr>
                </a:solidFill>
                <a:latin typeface="HG丸ｺﾞｼｯｸM-PRO" pitchFamily="50" charset="-128"/>
              </a:rPr>
              <a:t>サブジェクトに沿った資料の配置</a:t>
            </a:r>
          </a:p>
          <a:p>
            <a:pPr lvl="1" eaLnBrk="1" hangingPunct="1">
              <a:spcBef>
                <a:spcPts val="0"/>
              </a:spcBef>
              <a:buFontTx/>
              <a:buAutoNum type="arabicPeriod"/>
            </a:pPr>
            <a:r>
              <a:rPr lang="ja-JP" altLang="en-US" sz="1000" dirty="0">
                <a:solidFill>
                  <a:schemeClr val="accent6">
                    <a:lumMod val="75000"/>
                  </a:schemeClr>
                </a:solidFill>
                <a:latin typeface="HG丸ｺﾞｼｯｸM-PRO" pitchFamily="50" charset="-128"/>
              </a:rPr>
              <a:t>サブジェクト毎の項目設定を統一する</a:t>
            </a:r>
          </a:p>
          <a:p>
            <a:pPr lvl="1" eaLnBrk="1" hangingPunct="1">
              <a:spcBef>
                <a:spcPts val="0"/>
              </a:spcBef>
              <a:buFontTx/>
              <a:buAutoNum type="arabicPeriod"/>
            </a:pPr>
            <a:r>
              <a:rPr lang="ja-JP" altLang="en-US" sz="1000" dirty="0">
                <a:solidFill>
                  <a:schemeClr val="accent6">
                    <a:lumMod val="75000"/>
                  </a:schemeClr>
                </a:solidFill>
                <a:latin typeface="HG丸ｺﾞｼｯｸM-PRO" pitchFamily="50" charset="-128"/>
              </a:rPr>
              <a:t>タイトルおよび内容説明の形式やフォント、文字サイズの統一</a:t>
            </a:r>
          </a:p>
          <a:p>
            <a:pPr lvl="1" eaLnBrk="1" hangingPunct="1">
              <a:spcBef>
                <a:spcPts val="0"/>
              </a:spcBef>
            </a:pPr>
            <a:r>
              <a:rPr lang="ja-JP" altLang="en-US" sz="1000" dirty="0">
                <a:solidFill>
                  <a:schemeClr val="accent6">
                    <a:lumMod val="75000"/>
                  </a:schemeClr>
                </a:solidFill>
                <a:latin typeface="HG丸ｺﾞｼｯｸM-PRO" pitchFamily="50" charset="-128"/>
              </a:rPr>
              <a:t>　　（簡潔明瞭の原則／統一ルールの原則／バランス均衡の原則）</a:t>
            </a:r>
          </a:p>
        </p:txBody>
      </p:sp>
      <p:sp>
        <p:nvSpPr>
          <p:cNvPr id="12299" name="Text Box 13"/>
          <p:cNvSpPr txBox="1">
            <a:spLocks noChangeArrowheads="1"/>
          </p:cNvSpPr>
          <p:nvPr/>
        </p:nvSpPr>
        <p:spPr bwMode="auto">
          <a:xfrm>
            <a:off x="4662487" y="1238250"/>
            <a:ext cx="4176713"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Century Gothic" pitchFamily="34" charset="0"/>
                <a:ea typeface="HG丸ｺﾞｼｯｸM-PRO" pitchFamily="50" charset="-128"/>
              </a:defRPr>
            </a:lvl1pPr>
            <a:lvl2pPr marL="361950" indent="-180975"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spcBef>
                <a:spcPts val="0"/>
              </a:spcBef>
            </a:pPr>
            <a:r>
              <a:rPr lang="ja-JP" altLang="en-US" sz="1200" b="1" u="sng" dirty="0">
                <a:solidFill>
                  <a:schemeClr val="accent6">
                    <a:lumMod val="75000"/>
                  </a:schemeClr>
                </a:solidFill>
                <a:latin typeface="HG丸ｺﾞｼｯｸM-PRO" pitchFamily="50" charset="-128"/>
              </a:rPr>
              <a:t>お客様が「知りたいこと（＝結論）」のエッセンス</a:t>
            </a:r>
            <a:endParaRPr lang="ja-JP" altLang="en-US" sz="1200" dirty="0">
              <a:solidFill>
                <a:schemeClr val="accent6">
                  <a:lumMod val="75000"/>
                </a:schemeClr>
              </a:solidFill>
              <a:latin typeface="HG丸ｺﾞｼｯｸM-PRO" pitchFamily="50" charset="-128"/>
            </a:endParaRPr>
          </a:p>
          <a:p>
            <a:pPr eaLnBrk="1" hangingPunct="1">
              <a:spcBef>
                <a:spcPts val="0"/>
              </a:spcBef>
            </a:pPr>
            <a:r>
              <a:rPr lang="ja-JP" altLang="en-US" sz="1200" dirty="0">
                <a:solidFill>
                  <a:schemeClr val="accent6">
                    <a:lumMod val="75000"/>
                  </a:schemeClr>
                </a:solidFill>
                <a:latin typeface="HG丸ｺﾞｼｯｸM-PRO" pitchFamily="50" charset="-128"/>
              </a:rPr>
              <a:t>ページ数は、３～５程度。お客様に、以降の説明への期待感を持たせる。</a:t>
            </a:r>
          </a:p>
          <a:p>
            <a:pPr lvl="1" eaLnBrk="1" hangingPunct="1">
              <a:spcBef>
                <a:spcPts val="0"/>
              </a:spcBef>
              <a:buFontTx/>
              <a:buAutoNum type="arabicPeriod"/>
            </a:pPr>
            <a:r>
              <a:rPr lang="ja-JP" altLang="en-US" sz="1000" dirty="0">
                <a:solidFill>
                  <a:schemeClr val="accent6">
                    <a:lumMod val="75000"/>
                  </a:schemeClr>
                </a:solidFill>
                <a:latin typeface="HG丸ｺﾞｼｯｸM-PRO" pitchFamily="50" charset="-128"/>
              </a:rPr>
              <a:t>お客様への理解を示し安心感を醸成</a:t>
            </a:r>
          </a:p>
          <a:p>
            <a:pPr lvl="1" eaLnBrk="1" hangingPunct="1">
              <a:spcBef>
                <a:spcPts val="0"/>
              </a:spcBef>
              <a:buFontTx/>
              <a:buAutoNum type="arabicPeriod"/>
            </a:pPr>
            <a:r>
              <a:rPr lang="ja-JP" altLang="en-US" sz="1000" dirty="0">
                <a:solidFill>
                  <a:schemeClr val="accent6">
                    <a:lumMod val="75000"/>
                  </a:schemeClr>
                </a:solidFill>
                <a:latin typeface="HG丸ｺﾞｼｯｸM-PRO" pitchFamily="50" charset="-128"/>
              </a:rPr>
              <a:t>お客様が期待する結論が明確</a:t>
            </a:r>
          </a:p>
          <a:p>
            <a:pPr lvl="1" eaLnBrk="1" hangingPunct="1">
              <a:spcBef>
                <a:spcPts val="0"/>
              </a:spcBef>
              <a:buFontTx/>
              <a:buAutoNum type="arabicPeriod"/>
            </a:pPr>
            <a:r>
              <a:rPr lang="ja-JP" altLang="en-US" sz="1000" dirty="0">
                <a:solidFill>
                  <a:schemeClr val="accent6">
                    <a:lumMod val="75000"/>
                  </a:schemeClr>
                </a:solidFill>
                <a:latin typeface="HG丸ｺﾞｼｯｸM-PRO" pitchFamily="50" charset="-128"/>
              </a:rPr>
              <a:t>簡潔明瞭な表現と美しいビジュアル</a:t>
            </a:r>
          </a:p>
        </p:txBody>
      </p:sp>
      <p:sp>
        <p:nvSpPr>
          <p:cNvPr id="12300" name="Text Box 14"/>
          <p:cNvSpPr txBox="1">
            <a:spLocks noChangeArrowheads="1"/>
          </p:cNvSpPr>
          <p:nvPr/>
        </p:nvSpPr>
        <p:spPr bwMode="auto">
          <a:xfrm>
            <a:off x="4662487" y="2439388"/>
            <a:ext cx="4176713"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Century Gothic" pitchFamily="34" charset="0"/>
                <a:ea typeface="HG丸ｺﾞｼｯｸM-PRO" pitchFamily="50" charset="-128"/>
              </a:defRPr>
            </a:lvl1pPr>
            <a:lvl2pPr marL="361950" indent="-180975"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spcBef>
                <a:spcPts val="0"/>
              </a:spcBef>
            </a:pPr>
            <a:r>
              <a:rPr lang="ja-JP" altLang="en-US" sz="1200" b="1" u="sng" dirty="0">
                <a:solidFill>
                  <a:schemeClr val="accent6">
                    <a:lumMod val="75000"/>
                  </a:schemeClr>
                </a:solidFill>
                <a:latin typeface="HG丸ｺﾞｼｯｸM-PRO" pitchFamily="50" charset="-128"/>
              </a:rPr>
              <a:t>「要約編」の内訳や結論の裏付けを簡潔に解説</a:t>
            </a:r>
            <a:endParaRPr lang="ja-JP" altLang="en-US" sz="1200" dirty="0">
              <a:solidFill>
                <a:schemeClr val="accent6">
                  <a:lumMod val="75000"/>
                </a:schemeClr>
              </a:solidFill>
              <a:latin typeface="HG丸ｺﾞｼｯｸM-PRO" pitchFamily="50" charset="-128"/>
            </a:endParaRPr>
          </a:p>
          <a:p>
            <a:pPr eaLnBrk="1" hangingPunct="1">
              <a:spcBef>
                <a:spcPts val="0"/>
              </a:spcBef>
            </a:pPr>
            <a:r>
              <a:rPr lang="ja-JP" altLang="en-US" sz="1200" dirty="0">
                <a:solidFill>
                  <a:schemeClr val="accent6">
                    <a:lumMod val="75000"/>
                  </a:schemeClr>
                </a:solidFill>
                <a:latin typeface="HG丸ｺﾞｼｯｸM-PRO" pitchFamily="50" charset="-128"/>
              </a:rPr>
              <a:t>ページ数は、５－１０程度。ここまでで、提案内容はすべて伝わる。</a:t>
            </a:r>
            <a:endParaRPr lang="en-US" altLang="ja-JP" sz="1200" dirty="0">
              <a:solidFill>
                <a:schemeClr val="accent6">
                  <a:lumMod val="75000"/>
                </a:schemeClr>
              </a:solidFill>
              <a:latin typeface="HG丸ｺﾞｼｯｸM-PRO" pitchFamily="50" charset="-128"/>
            </a:endParaRPr>
          </a:p>
          <a:p>
            <a:pPr lvl="1" eaLnBrk="1" hangingPunct="1">
              <a:spcBef>
                <a:spcPts val="0"/>
              </a:spcBef>
              <a:buFontTx/>
              <a:buAutoNum type="arabicPeriod"/>
            </a:pPr>
            <a:r>
              <a:rPr lang="ja-JP" altLang="en-US" sz="1000" dirty="0">
                <a:solidFill>
                  <a:schemeClr val="accent6">
                    <a:lumMod val="75000"/>
                  </a:schemeClr>
                </a:solidFill>
                <a:latin typeface="HG丸ｺﾞｼｯｸM-PRO" pitchFamily="50" charset="-128"/>
              </a:rPr>
              <a:t>結論の裏付けを説明</a:t>
            </a:r>
          </a:p>
          <a:p>
            <a:pPr lvl="1" eaLnBrk="1" hangingPunct="1">
              <a:spcBef>
                <a:spcPts val="0"/>
              </a:spcBef>
              <a:buFontTx/>
              <a:buAutoNum type="arabicPeriod"/>
            </a:pPr>
            <a:r>
              <a:rPr lang="ja-JP" altLang="en-US" sz="1000" dirty="0">
                <a:solidFill>
                  <a:schemeClr val="accent6">
                    <a:lumMod val="75000"/>
                  </a:schemeClr>
                </a:solidFill>
                <a:latin typeface="HG丸ｺﾞｼｯｸM-PRO" pitchFamily="50" charset="-128"/>
              </a:rPr>
              <a:t>本提案（あるいは、自社のアドバンテージ）を伝える</a:t>
            </a:r>
          </a:p>
          <a:p>
            <a:pPr lvl="1" eaLnBrk="1" hangingPunct="1">
              <a:spcBef>
                <a:spcPts val="0"/>
              </a:spcBef>
              <a:buFontTx/>
              <a:buAutoNum type="arabicPeriod"/>
            </a:pPr>
            <a:r>
              <a:rPr lang="ja-JP" altLang="en-US" sz="1000" dirty="0">
                <a:solidFill>
                  <a:schemeClr val="accent6">
                    <a:lumMod val="75000"/>
                  </a:schemeClr>
                </a:solidFill>
                <a:latin typeface="HG丸ｺﾞｼｯｸM-PRO" pitchFamily="50" charset="-128"/>
              </a:rPr>
              <a:t>簡潔明瞭な表現と美しいビジュアル</a:t>
            </a:r>
          </a:p>
        </p:txBody>
      </p:sp>
    </p:spTree>
    <p:extLst>
      <p:ext uri="{BB962C8B-B14F-4D97-AF65-F5344CB8AC3E}">
        <p14:creationId xmlns:p14="http://schemas.microsoft.com/office/powerpoint/2010/main" val="295499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sz="2400" dirty="0"/>
              <a:t>２．読みやすい提案書のための３部構成</a:t>
            </a:r>
          </a:p>
        </p:txBody>
      </p:sp>
      <p:grpSp>
        <p:nvGrpSpPr>
          <p:cNvPr id="305187" name="Group 35"/>
          <p:cNvGrpSpPr>
            <a:grpSpLocks/>
          </p:cNvGrpSpPr>
          <p:nvPr/>
        </p:nvGrpSpPr>
        <p:grpSpPr bwMode="auto">
          <a:xfrm>
            <a:off x="546100" y="1524000"/>
            <a:ext cx="3024187" cy="4575175"/>
            <a:chOff x="431" y="981"/>
            <a:chExt cx="1905" cy="2882"/>
          </a:xfrm>
        </p:grpSpPr>
        <p:sp>
          <p:nvSpPr>
            <p:cNvPr id="13338" name="AutoShape 24"/>
            <p:cNvSpPr>
              <a:spLocks noChangeArrowheads="1"/>
            </p:cNvSpPr>
            <p:nvPr/>
          </p:nvSpPr>
          <p:spPr bwMode="auto">
            <a:xfrm>
              <a:off x="431" y="1566"/>
              <a:ext cx="1905" cy="2297"/>
            </a:xfrm>
            <a:prstGeom prst="triangle">
              <a:avLst>
                <a:gd name="adj" fmla="val 50000"/>
              </a:avLst>
            </a:prstGeom>
            <a:gradFill rotWithShape="1">
              <a:gsLst>
                <a:gs pos="0">
                  <a:srgbClr val="0000FF"/>
                </a:gs>
                <a:gs pos="100000">
                  <a:srgbClr val="E5E5FF"/>
                </a:gs>
              </a:gsLst>
              <a:lin ang="5400000" scaled="1"/>
            </a:gradFill>
            <a:ln w="57150">
              <a:solidFill>
                <a:schemeClr val="tx1"/>
              </a:solidFill>
              <a:prstDash val="sysDot"/>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3339" name="Oval 25"/>
            <p:cNvSpPr>
              <a:spLocks noChangeArrowheads="1"/>
            </p:cNvSpPr>
            <p:nvPr/>
          </p:nvSpPr>
          <p:spPr bwMode="auto">
            <a:xfrm>
              <a:off x="1231" y="1449"/>
              <a:ext cx="305" cy="273"/>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xmlns="">
                  <a:solidFill>
                    <a:srgbClr val="FF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3340" name="Text Box 26"/>
            <p:cNvSpPr txBox="1">
              <a:spLocks noChangeArrowheads="1"/>
            </p:cNvSpPr>
            <p:nvPr/>
          </p:nvSpPr>
          <p:spPr bwMode="auto">
            <a:xfrm>
              <a:off x="839" y="981"/>
              <a:ext cx="10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r>
                <a:rPr lang="ja-JP" altLang="en-US"/>
                <a:t>検討の前提</a:t>
              </a:r>
            </a:p>
          </p:txBody>
        </p:sp>
        <p:sp>
          <p:nvSpPr>
            <p:cNvPr id="13341" name="Text Box 27"/>
            <p:cNvSpPr txBox="1">
              <a:spLocks noChangeArrowheads="1"/>
            </p:cNvSpPr>
            <p:nvPr/>
          </p:nvSpPr>
          <p:spPr bwMode="auto">
            <a:xfrm>
              <a:off x="1154" y="1215"/>
              <a:ext cx="50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r>
                <a:rPr lang="ja-JP" altLang="en-US">
                  <a:solidFill>
                    <a:srgbClr val="FF0000"/>
                  </a:solidFill>
                </a:rPr>
                <a:t>結論</a:t>
              </a:r>
            </a:p>
          </p:txBody>
        </p:sp>
        <p:sp>
          <p:nvSpPr>
            <p:cNvPr id="13342" name="Text Box 32"/>
            <p:cNvSpPr txBox="1">
              <a:spLocks noChangeArrowheads="1"/>
            </p:cNvSpPr>
            <p:nvPr/>
          </p:nvSpPr>
          <p:spPr bwMode="auto">
            <a:xfrm>
              <a:off x="748" y="3249"/>
              <a:ext cx="1236"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algn="ctr" eaLnBrk="1" hangingPunct="1"/>
              <a:r>
                <a:rPr lang="ja-JP" altLang="en-US" sz="2000"/>
                <a:t>検討の</a:t>
              </a:r>
            </a:p>
            <a:p>
              <a:pPr algn="ctr" eaLnBrk="1" hangingPunct="1"/>
              <a:r>
                <a:rPr lang="ja-JP" altLang="en-US" sz="2000"/>
                <a:t>フレームワーク</a:t>
              </a:r>
            </a:p>
          </p:txBody>
        </p:sp>
      </p:grpSp>
      <p:grpSp>
        <p:nvGrpSpPr>
          <p:cNvPr id="305188" name="Group 36"/>
          <p:cNvGrpSpPr>
            <a:grpSpLocks/>
          </p:cNvGrpSpPr>
          <p:nvPr/>
        </p:nvGrpSpPr>
        <p:grpSpPr bwMode="auto">
          <a:xfrm>
            <a:off x="3065462" y="1524000"/>
            <a:ext cx="3025775" cy="4906962"/>
            <a:chOff x="2018" y="981"/>
            <a:chExt cx="1906" cy="3091"/>
          </a:xfrm>
        </p:grpSpPr>
        <p:sp>
          <p:nvSpPr>
            <p:cNvPr id="13328" name="AutoShape 4"/>
            <p:cNvSpPr>
              <a:spLocks noChangeArrowheads="1"/>
            </p:cNvSpPr>
            <p:nvPr/>
          </p:nvSpPr>
          <p:spPr bwMode="auto">
            <a:xfrm flipV="1">
              <a:off x="2019" y="1408"/>
              <a:ext cx="1905" cy="2297"/>
            </a:xfrm>
            <a:prstGeom prst="triangle">
              <a:avLst>
                <a:gd name="adj" fmla="val 50000"/>
              </a:avLst>
            </a:prstGeom>
            <a:gradFill rotWithShape="1">
              <a:gsLst>
                <a:gs pos="0">
                  <a:srgbClr val="0000FF"/>
                </a:gs>
                <a:gs pos="100000">
                  <a:srgbClr val="E5E5FF"/>
                </a:gs>
              </a:gsLst>
              <a:lin ang="5400000" scaled="1"/>
            </a:gra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3329" name="Oval 5"/>
            <p:cNvSpPr>
              <a:spLocks noChangeArrowheads="1"/>
            </p:cNvSpPr>
            <p:nvPr/>
          </p:nvSpPr>
          <p:spPr bwMode="auto">
            <a:xfrm>
              <a:off x="2819" y="3511"/>
              <a:ext cx="305" cy="273"/>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xmlns="">
                  <a:solidFill>
                    <a:srgbClr val="FF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3330" name="Text Box 6"/>
            <p:cNvSpPr txBox="1">
              <a:spLocks noChangeArrowheads="1"/>
            </p:cNvSpPr>
            <p:nvPr/>
          </p:nvSpPr>
          <p:spPr bwMode="auto">
            <a:xfrm>
              <a:off x="2440" y="981"/>
              <a:ext cx="10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r>
                <a:rPr lang="ja-JP" altLang="en-US"/>
                <a:t>作成の過程</a:t>
              </a:r>
            </a:p>
          </p:txBody>
        </p:sp>
        <p:sp>
          <p:nvSpPr>
            <p:cNvPr id="13331" name="Text Box 7"/>
            <p:cNvSpPr txBox="1">
              <a:spLocks noChangeArrowheads="1"/>
            </p:cNvSpPr>
            <p:nvPr/>
          </p:nvSpPr>
          <p:spPr bwMode="auto">
            <a:xfrm>
              <a:off x="2472" y="1409"/>
              <a:ext cx="10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r>
                <a:rPr lang="ja-JP" altLang="en-US"/>
                <a:t>検討・議論</a:t>
              </a:r>
            </a:p>
          </p:txBody>
        </p:sp>
        <p:sp>
          <p:nvSpPr>
            <p:cNvPr id="13332" name="Text Box 8"/>
            <p:cNvSpPr txBox="1">
              <a:spLocks noChangeArrowheads="1"/>
            </p:cNvSpPr>
            <p:nvPr/>
          </p:nvSpPr>
          <p:spPr bwMode="auto">
            <a:xfrm>
              <a:off x="2742" y="3785"/>
              <a:ext cx="500" cy="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r>
                <a:rPr lang="ja-JP" altLang="en-US">
                  <a:solidFill>
                    <a:srgbClr val="FF0000"/>
                  </a:solidFill>
                </a:rPr>
                <a:t>結論</a:t>
              </a:r>
            </a:p>
          </p:txBody>
        </p:sp>
        <p:grpSp>
          <p:nvGrpSpPr>
            <p:cNvPr id="13333" name="Group 9"/>
            <p:cNvGrpSpPr>
              <a:grpSpLocks/>
            </p:cNvGrpSpPr>
            <p:nvPr/>
          </p:nvGrpSpPr>
          <p:grpSpPr bwMode="auto">
            <a:xfrm>
              <a:off x="2400" y="1721"/>
              <a:ext cx="1144" cy="1634"/>
              <a:chOff x="839" y="1434"/>
              <a:chExt cx="1361" cy="1905"/>
            </a:xfrm>
          </p:grpSpPr>
          <p:sp>
            <p:nvSpPr>
              <p:cNvPr id="13335" name="Line 10"/>
              <p:cNvSpPr>
                <a:spLocks noChangeShapeType="1"/>
              </p:cNvSpPr>
              <p:nvPr/>
            </p:nvSpPr>
            <p:spPr bwMode="auto">
              <a:xfrm>
                <a:off x="1519" y="1434"/>
                <a:ext cx="0" cy="1905"/>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p>
            </p:txBody>
          </p:sp>
          <p:sp>
            <p:nvSpPr>
              <p:cNvPr id="13336" name="Line 11"/>
              <p:cNvSpPr>
                <a:spLocks noChangeShapeType="1"/>
              </p:cNvSpPr>
              <p:nvPr/>
            </p:nvSpPr>
            <p:spPr bwMode="auto">
              <a:xfrm>
                <a:off x="839" y="1434"/>
                <a:ext cx="590" cy="1905"/>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p>
            </p:txBody>
          </p:sp>
          <p:sp>
            <p:nvSpPr>
              <p:cNvPr id="13337" name="Line 12"/>
              <p:cNvSpPr>
                <a:spLocks noChangeShapeType="1"/>
              </p:cNvSpPr>
              <p:nvPr/>
            </p:nvSpPr>
            <p:spPr bwMode="auto">
              <a:xfrm flipH="1">
                <a:off x="1610" y="1434"/>
                <a:ext cx="590" cy="1905"/>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p>
            </p:txBody>
          </p:sp>
        </p:grpSp>
        <p:sp>
          <p:nvSpPr>
            <p:cNvPr id="13334" name="AutoShape 33"/>
            <p:cNvSpPr>
              <a:spLocks noChangeArrowheads="1"/>
            </p:cNvSpPr>
            <p:nvPr/>
          </p:nvSpPr>
          <p:spPr bwMode="auto">
            <a:xfrm>
              <a:off x="2018" y="2432"/>
              <a:ext cx="363" cy="454"/>
            </a:xfrm>
            <a:prstGeom prst="rightArrow">
              <a:avLst>
                <a:gd name="adj1" fmla="val 57269"/>
                <a:gd name="adj2" fmla="val 51792"/>
              </a:avLst>
            </a:prstGeom>
            <a:solidFill>
              <a:srgbClr val="FFCCFF"/>
            </a:solidFill>
            <a:ln w="9525">
              <a:solidFill>
                <a:schemeClr val="bg1"/>
              </a:solidFill>
              <a:miter lim="800000"/>
              <a:headEnd/>
              <a:tailEnd/>
            </a:ln>
            <a:effectLst>
              <a:outerShdw dist="35921" dir="2700000" algn="ctr" rotWithShape="0">
                <a:schemeClr val="bg2"/>
              </a:outerShdw>
            </a:effectLst>
          </p:spPr>
          <p:txBody>
            <a:bodyPr wrap="none" anchor="ctr"/>
            <a:lstStyle/>
            <a:p>
              <a:endParaRPr lang="ja-JP" altLang="en-US"/>
            </a:p>
          </p:txBody>
        </p:sp>
      </p:grpSp>
      <p:grpSp>
        <p:nvGrpSpPr>
          <p:cNvPr id="305189" name="Group 37"/>
          <p:cNvGrpSpPr>
            <a:grpSpLocks/>
          </p:cNvGrpSpPr>
          <p:nvPr/>
        </p:nvGrpSpPr>
        <p:grpSpPr bwMode="auto">
          <a:xfrm>
            <a:off x="5586412" y="1524000"/>
            <a:ext cx="3024188" cy="4598987"/>
            <a:chOff x="3606" y="981"/>
            <a:chExt cx="1905" cy="2897"/>
          </a:xfrm>
        </p:grpSpPr>
        <p:sp>
          <p:nvSpPr>
            <p:cNvPr id="13318" name="AutoShape 14"/>
            <p:cNvSpPr>
              <a:spLocks noChangeArrowheads="1"/>
            </p:cNvSpPr>
            <p:nvPr/>
          </p:nvSpPr>
          <p:spPr bwMode="auto">
            <a:xfrm>
              <a:off x="3606" y="1566"/>
              <a:ext cx="1905" cy="2297"/>
            </a:xfrm>
            <a:prstGeom prst="triangle">
              <a:avLst>
                <a:gd name="adj" fmla="val 50000"/>
              </a:avLst>
            </a:prstGeom>
            <a:gradFill rotWithShape="1">
              <a:gsLst>
                <a:gs pos="0">
                  <a:srgbClr val="0000FF"/>
                </a:gs>
                <a:gs pos="100000">
                  <a:srgbClr val="E5E5FF"/>
                </a:gs>
              </a:gsLst>
              <a:lin ang="5400000" scaled="1"/>
            </a:gra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3319" name="Oval 15"/>
            <p:cNvSpPr>
              <a:spLocks noChangeArrowheads="1"/>
            </p:cNvSpPr>
            <p:nvPr/>
          </p:nvSpPr>
          <p:spPr bwMode="auto">
            <a:xfrm>
              <a:off x="4406" y="1449"/>
              <a:ext cx="305" cy="273"/>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xmlns="">
                  <a:solidFill>
                    <a:srgbClr val="FF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3320" name="Text Box 16"/>
            <p:cNvSpPr txBox="1">
              <a:spLocks noChangeArrowheads="1"/>
            </p:cNvSpPr>
            <p:nvPr/>
          </p:nvSpPr>
          <p:spPr bwMode="auto">
            <a:xfrm>
              <a:off x="4015" y="981"/>
              <a:ext cx="10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r>
                <a:rPr lang="ja-JP" altLang="en-US"/>
                <a:t>説明の過程</a:t>
              </a:r>
            </a:p>
          </p:txBody>
        </p:sp>
        <p:sp>
          <p:nvSpPr>
            <p:cNvPr id="13321" name="Text Box 17"/>
            <p:cNvSpPr txBox="1">
              <a:spLocks noChangeArrowheads="1"/>
            </p:cNvSpPr>
            <p:nvPr/>
          </p:nvSpPr>
          <p:spPr bwMode="auto">
            <a:xfrm>
              <a:off x="4329" y="1215"/>
              <a:ext cx="50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r>
                <a:rPr lang="ja-JP" altLang="en-US">
                  <a:solidFill>
                    <a:srgbClr val="FF0000"/>
                  </a:solidFill>
                </a:rPr>
                <a:t>結論</a:t>
              </a:r>
            </a:p>
          </p:txBody>
        </p:sp>
        <p:grpSp>
          <p:nvGrpSpPr>
            <p:cNvPr id="13322" name="Group 18"/>
            <p:cNvGrpSpPr>
              <a:grpSpLocks/>
            </p:cNvGrpSpPr>
            <p:nvPr/>
          </p:nvGrpSpPr>
          <p:grpSpPr bwMode="auto">
            <a:xfrm flipV="1">
              <a:off x="3986" y="1916"/>
              <a:ext cx="1144" cy="1635"/>
              <a:chOff x="839" y="1434"/>
              <a:chExt cx="1361" cy="1905"/>
            </a:xfrm>
          </p:grpSpPr>
          <p:sp>
            <p:nvSpPr>
              <p:cNvPr id="13325" name="Line 19"/>
              <p:cNvSpPr>
                <a:spLocks noChangeShapeType="1"/>
              </p:cNvSpPr>
              <p:nvPr/>
            </p:nvSpPr>
            <p:spPr bwMode="auto">
              <a:xfrm>
                <a:off x="1519" y="1434"/>
                <a:ext cx="0" cy="1905"/>
              </a:xfrm>
              <a:prstGeom prst="line">
                <a:avLst/>
              </a:prstGeom>
              <a:noFill/>
              <a:ln w="57150">
                <a:solidFill>
                  <a:schemeClr val="bg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p>
            </p:txBody>
          </p:sp>
          <p:sp>
            <p:nvSpPr>
              <p:cNvPr id="13326" name="Line 20"/>
              <p:cNvSpPr>
                <a:spLocks noChangeShapeType="1"/>
              </p:cNvSpPr>
              <p:nvPr/>
            </p:nvSpPr>
            <p:spPr bwMode="auto">
              <a:xfrm>
                <a:off x="839" y="1434"/>
                <a:ext cx="590" cy="1905"/>
              </a:xfrm>
              <a:prstGeom prst="line">
                <a:avLst/>
              </a:prstGeom>
              <a:noFill/>
              <a:ln w="57150">
                <a:solidFill>
                  <a:schemeClr val="bg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p>
            </p:txBody>
          </p:sp>
          <p:sp>
            <p:nvSpPr>
              <p:cNvPr id="13327" name="Line 21"/>
              <p:cNvSpPr>
                <a:spLocks noChangeShapeType="1"/>
              </p:cNvSpPr>
              <p:nvPr/>
            </p:nvSpPr>
            <p:spPr bwMode="auto">
              <a:xfrm flipH="1">
                <a:off x="1610" y="1434"/>
                <a:ext cx="590" cy="1905"/>
              </a:xfrm>
              <a:prstGeom prst="line">
                <a:avLst/>
              </a:prstGeom>
              <a:noFill/>
              <a:ln w="57150">
                <a:solidFill>
                  <a:schemeClr val="bg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p>
            </p:txBody>
          </p:sp>
        </p:grpSp>
        <p:sp>
          <p:nvSpPr>
            <p:cNvPr id="13323" name="Text Box 22"/>
            <p:cNvSpPr txBox="1">
              <a:spLocks noChangeArrowheads="1"/>
            </p:cNvSpPr>
            <p:nvPr/>
          </p:nvSpPr>
          <p:spPr bwMode="auto">
            <a:xfrm>
              <a:off x="3825" y="3590"/>
              <a:ext cx="146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Century Gothic" pitchFamily="34" charset="0"/>
                  <a:ea typeface="HG丸ｺﾞｼｯｸM-PRO" pitchFamily="50" charset="-128"/>
                </a:defRPr>
              </a:lvl1pPr>
              <a:lvl2pPr marL="742950" indent="-285750" eaLnBrk="0" hangingPunct="0">
                <a:defRPr kumimoji="1" sz="2400">
                  <a:solidFill>
                    <a:schemeClr val="tx1"/>
                  </a:solidFill>
                  <a:latin typeface="Century Gothic" pitchFamily="34" charset="0"/>
                  <a:ea typeface="HG丸ｺﾞｼｯｸM-PRO" pitchFamily="50" charset="-128"/>
                </a:defRPr>
              </a:lvl2pPr>
              <a:lvl3pPr marL="1143000" indent="-228600" eaLnBrk="0" hangingPunct="0">
                <a:defRPr kumimoji="1" sz="2400">
                  <a:solidFill>
                    <a:schemeClr val="tx1"/>
                  </a:solidFill>
                  <a:latin typeface="Century Gothic" pitchFamily="34" charset="0"/>
                  <a:ea typeface="HG丸ｺﾞｼｯｸM-PRO" pitchFamily="50" charset="-128"/>
                </a:defRPr>
              </a:lvl3pPr>
              <a:lvl4pPr marL="1600200" indent="-228600" eaLnBrk="0" hangingPunct="0">
                <a:defRPr kumimoji="1" sz="2400">
                  <a:solidFill>
                    <a:schemeClr val="tx1"/>
                  </a:solidFill>
                  <a:latin typeface="Century Gothic" pitchFamily="34" charset="0"/>
                  <a:ea typeface="HG丸ｺﾞｼｯｸM-PRO" pitchFamily="50" charset="-128"/>
                </a:defRPr>
              </a:lvl4pPr>
              <a:lvl5pPr marL="2057400" indent="-228600" eaLnBrk="0" hangingPunct="0">
                <a:defRPr kumimoji="1" sz="2400">
                  <a:solidFill>
                    <a:schemeClr val="tx1"/>
                  </a:solidFill>
                  <a:latin typeface="Century Gothic" pitchFamily="34" charset="0"/>
                  <a:ea typeface="HG丸ｺﾞｼｯｸM-PRO" pitchFamily="50"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HG丸ｺﾞｼｯｸM-PRO" pitchFamily="50" charset="-128"/>
                </a:defRPr>
              </a:lvl9pPr>
            </a:lstStyle>
            <a:p>
              <a:pPr eaLnBrk="1" hangingPunct="1"/>
              <a:r>
                <a:rPr lang="ja-JP" altLang="en-US"/>
                <a:t>詳細説明・資料</a:t>
              </a:r>
            </a:p>
          </p:txBody>
        </p:sp>
        <p:sp>
          <p:nvSpPr>
            <p:cNvPr id="13324" name="AutoShape 34"/>
            <p:cNvSpPr>
              <a:spLocks noChangeArrowheads="1"/>
            </p:cNvSpPr>
            <p:nvPr/>
          </p:nvSpPr>
          <p:spPr bwMode="auto">
            <a:xfrm>
              <a:off x="3606" y="2432"/>
              <a:ext cx="363" cy="454"/>
            </a:xfrm>
            <a:prstGeom prst="rightArrow">
              <a:avLst>
                <a:gd name="adj1" fmla="val 57269"/>
                <a:gd name="adj2" fmla="val 51792"/>
              </a:avLst>
            </a:prstGeom>
            <a:solidFill>
              <a:srgbClr val="FFCCFF"/>
            </a:solidFill>
            <a:ln w="9525">
              <a:solidFill>
                <a:schemeClr val="bg1"/>
              </a:solidFill>
              <a:miter lim="800000"/>
              <a:headEnd/>
              <a:tailEnd/>
            </a:ln>
            <a:effectLst>
              <a:outerShdw dist="35921" dir="2700000" algn="ctr" rotWithShape="0">
                <a:schemeClr val="bg2"/>
              </a:outerShdw>
            </a:effectLst>
          </p:spPr>
          <p:txBody>
            <a:bodyPr wrap="none" anchor="ctr"/>
            <a:lstStyle/>
            <a:p>
              <a:endParaRPr lang="ja-JP" altLang="en-US"/>
            </a:p>
          </p:txBody>
        </p:sp>
      </p:grpSp>
    </p:spTree>
    <p:extLst>
      <p:ext uri="{BB962C8B-B14F-4D97-AF65-F5344CB8AC3E}">
        <p14:creationId xmlns:p14="http://schemas.microsoft.com/office/powerpoint/2010/main" val="1238134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05187"/>
                                        </p:tgtEl>
                                        <p:attrNameLst>
                                          <p:attrName>style.visibility</p:attrName>
                                        </p:attrNameLst>
                                      </p:cBhvr>
                                      <p:to>
                                        <p:strVal val="visible"/>
                                      </p:to>
                                    </p:set>
                                    <p:animEffect transition="in" filter="wipe(up)">
                                      <p:cBhvr>
                                        <p:cTn id="7" dur="500"/>
                                        <p:tgtEl>
                                          <p:spTgt spid="305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05188"/>
                                        </p:tgtEl>
                                        <p:attrNameLst>
                                          <p:attrName>style.visibility</p:attrName>
                                        </p:attrNameLst>
                                      </p:cBhvr>
                                      <p:to>
                                        <p:strVal val="visible"/>
                                      </p:to>
                                    </p:set>
                                    <p:animEffect transition="in" filter="wipe(up)">
                                      <p:cBhvr>
                                        <p:cTn id="12" dur="500"/>
                                        <p:tgtEl>
                                          <p:spTgt spid="3051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05189"/>
                                        </p:tgtEl>
                                        <p:attrNameLst>
                                          <p:attrName>style.visibility</p:attrName>
                                        </p:attrNameLst>
                                      </p:cBhvr>
                                      <p:to>
                                        <p:strVal val="visible"/>
                                      </p:to>
                                    </p:set>
                                    <p:animEffect transition="in" filter="wipe(up)">
                                      <p:cBhvr>
                                        <p:cTn id="17" dur="500"/>
                                        <p:tgtEl>
                                          <p:spTgt spid="305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175" y="838200"/>
            <a:ext cx="56388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2"/>
          <p:cNvSpPr>
            <a:spLocks noGrp="1" noChangeArrowheads="1"/>
          </p:cNvSpPr>
          <p:nvPr>
            <p:ph type="title"/>
          </p:nvPr>
        </p:nvSpPr>
        <p:spPr/>
        <p:txBody>
          <a:bodyPr/>
          <a:lstStyle/>
          <a:p>
            <a:pPr eaLnBrk="1" hangingPunct="1"/>
            <a:r>
              <a:rPr lang="ja-JP" altLang="en-US" sz="2400" dirty="0">
                <a:ea typeface="ＭＳ Ｐゴシック" pitchFamily="50" charset="-128"/>
              </a:rPr>
              <a:t>セクシー　</a:t>
            </a:r>
            <a:r>
              <a:rPr lang="en-US" altLang="ja-JP" sz="2400" dirty="0">
                <a:ea typeface="ＭＳ Ｐゴシック" pitchFamily="50" charset="-128"/>
              </a:rPr>
              <a:t>3</a:t>
            </a:r>
            <a:r>
              <a:rPr lang="ja-JP" altLang="en-US" sz="2400" dirty="0">
                <a:ea typeface="ＭＳ Ｐゴシック" pitchFamily="50" charset="-128"/>
              </a:rPr>
              <a:t>原則</a:t>
            </a:r>
          </a:p>
        </p:txBody>
      </p:sp>
      <p:sp>
        <p:nvSpPr>
          <p:cNvPr id="4" name="テキスト ボックス 3"/>
          <p:cNvSpPr txBox="1"/>
          <p:nvPr/>
        </p:nvSpPr>
        <p:spPr>
          <a:xfrm>
            <a:off x="2272862" y="3733800"/>
            <a:ext cx="4647426" cy="1766637"/>
          </a:xfrm>
          <a:prstGeom prst="rect">
            <a:avLst/>
          </a:prstGeom>
          <a:noFill/>
        </p:spPr>
        <p:txBody>
          <a:bodyPr wrap="none" rtlCol="0">
            <a:spAutoFit/>
          </a:bodyPr>
          <a:lstStyle/>
          <a:p>
            <a:r>
              <a:rPr kumimoji="1" lang="ja-JP" altLang="en-US" sz="3200" dirty="0">
                <a:solidFill>
                  <a:schemeClr val="accent6">
                    <a:lumMod val="60000"/>
                    <a:lumOff val="40000"/>
                  </a:schemeClr>
                </a:solidFill>
                <a:latin typeface="HGP創英角ｺﾞｼｯｸUB" pitchFamily="50" charset="-128"/>
                <a:ea typeface="HGP創英角ｺﾞｼｯｸUB" pitchFamily="50" charset="-128"/>
              </a:rPr>
              <a:t>原則１：簡潔明瞭の原則</a:t>
            </a:r>
          </a:p>
          <a:p>
            <a:r>
              <a:rPr kumimoji="1" lang="ja-JP" altLang="en-US" sz="3200" dirty="0">
                <a:solidFill>
                  <a:schemeClr val="accent6">
                    <a:lumMod val="60000"/>
                    <a:lumOff val="40000"/>
                  </a:schemeClr>
                </a:solidFill>
                <a:latin typeface="HGP創英角ｺﾞｼｯｸUB" pitchFamily="50" charset="-128"/>
                <a:ea typeface="HGP創英角ｺﾞｼｯｸUB" pitchFamily="50" charset="-128"/>
              </a:rPr>
              <a:t>原則２：統一ルールの原則</a:t>
            </a:r>
          </a:p>
          <a:p>
            <a:r>
              <a:rPr kumimoji="1" lang="ja-JP" altLang="en-US" sz="3200" dirty="0">
                <a:solidFill>
                  <a:schemeClr val="accent6">
                    <a:lumMod val="60000"/>
                    <a:lumOff val="40000"/>
                  </a:schemeClr>
                </a:solidFill>
                <a:latin typeface="HGP創英角ｺﾞｼｯｸUB" pitchFamily="50" charset="-128"/>
                <a:ea typeface="HGP創英角ｺﾞｼｯｸUB" pitchFamily="50" charset="-128"/>
              </a:rPr>
              <a:t>原則３：対比表現の原則</a:t>
            </a:r>
          </a:p>
        </p:txBody>
      </p:sp>
    </p:spTree>
    <p:extLst>
      <p:ext uri="{BB962C8B-B14F-4D97-AF65-F5344CB8AC3E}">
        <p14:creationId xmlns:p14="http://schemas.microsoft.com/office/powerpoint/2010/main" val="337515871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7"/>
          <p:cNvSpPr>
            <a:spLocks noChangeArrowheads="1"/>
          </p:cNvSpPr>
          <p:nvPr/>
        </p:nvSpPr>
        <p:spPr bwMode="auto">
          <a:xfrm>
            <a:off x="4787900" y="2795588"/>
            <a:ext cx="3960813" cy="1871662"/>
          </a:xfrm>
          <a:prstGeom prst="roundRect">
            <a:avLst>
              <a:gd name="adj" fmla="val 6056"/>
            </a:avLst>
          </a:prstGeom>
          <a:solidFill>
            <a:schemeClr val="bg1"/>
          </a:solidFill>
          <a:ln w="38100">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4099" name="Rectangle 2"/>
          <p:cNvSpPr>
            <a:spLocks noGrp="1" noChangeArrowheads="1"/>
          </p:cNvSpPr>
          <p:nvPr>
            <p:ph type="title"/>
          </p:nvPr>
        </p:nvSpPr>
        <p:spPr/>
        <p:txBody>
          <a:bodyPr/>
          <a:lstStyle/>
          <a:p>
            <a:pPr eaLnBrk="1" hangingPunct="1"/>
            <a:r>
              <a:rPr lang="ja-JP" altLang="en-US" sz="2400">
                <a:ea typeface="ＭＳ Ｐゴシック" pitchFamily="50" charset="-128"/>
              </a:rPr>
              <a:t>原則１：簡潔明瞭の原則</a:t>
            </a:r>
          </a:p>
        </p:txBody>
      </p:sp>
      <p:sp>
        <p:nvSpPr>
          <p:cNvPr id="4100" name="Rectangle 3" descr="Rectangle: Click to edit Master text styles&#10;Second level&#10;Third level&#10;Fourth level&#10;Fifth level"/>
          <p:cNvSpPr>
            <a:spLocks noGrp="1" noChangeArrowheads="1"/>
          </p:cNvSpPr>
          <p:nvPr>
            <p:ph type="body" idx="1"/>
          </p:nvPr>
        </p:nvSpPr>
        <p:spPr bwMode="auto">
          <a:xfrm>
            <a:off x="684213" y="981075"/>
            <a:ext cx="7926387" cy="1511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00050" eaLnBrk="1" hangingPunct="1">
              <a:lnSpc>
                <a:spcPct val="80000"/>
              </a:lnSpc>
              <a:buFont typeface="Wingdings" pitchFamily="2" charset="2"/>
              <a:buChar char="l"/>
            </a:pPr>
            <a:r>
              <a:rPr lang="ja-JP" altLang="en-US" dirty="0">
                <a:latin typeface="Arial" pitchFamily="34" charset="0"/>
                <a:ea typeface="HGP創英角ｺﾞｼｯｸUB" pitchFamily="50" charset="-128"/>
                <a:cs typeface="Arial" pitchFamily="34" charset="0"/>
              </a:rPr>
              <a:t>因数分解	（キーワードを抽出。抽出した要点を階層化）</a:t>
            </a:r>
          </a:p>
          <a:p>
            <a:pPr marL="400050" eaLnBrk="1" hangingPunct="1">
              <a:lnSpc>
                <a:spcPct val="80000"/>
              </a:lnSpc>
              <a:buFont typeface="Wingdings" pitchFamily="2" charset="2"/>
              <a:buChar char="l"/>
            </a:pPr>
            <a:r>
              <a:rPr lang="ja-JP" altLang="en-US" dirty="0">
                <a:latin typeface="Arial" pitchFamily="34" charset="0"/>
                <a:ea typeface="HGP創英角ｺﾞｼｯｸUB" pitchFamily="50" charset="-128"/>
                <a:cs typeface="Arial" pitchFamily="34" charset="0"/>
              </a:rPr>
              <a:t>体言止め	（解説的表現を廃しても、内容に影響なし）</a:t>
            </a:r>
          </a:p>
          <a:p>
            <a:pPr marL="1181100" lvl="2" indent="-266700" eaLnBrk="1" hangingPunct="1">
              <a:lnSpc>
                <a:spcPct val="80000"/>
              </a:lnSpc>
            </a:pPr>
            <a:r>
              <a:rPr lang="ja-JP" altLang="en-US" sz="1400" dirty="0">
                <a:latin typeface="Arial" pitchFamily="34" charset="0"/>
                <a:ea typeface="HGP創英角ｺﾞｼｯｸUB" pitchFamily="50" charset="-128"/>
                <a:cs typeface="Arial" pitchFamily="34" charset="0"/>
              </a:rPr>
              <a:t>“</a:t>
            </a:r>
            <a:r>
              <a:rPr lang="ja-JP" altLang="en-US" sz="1400" dirty="0" err="1">
                <a:latin typeface="Arial" pitchFamily="34" charset="0"/>
                <a:ea typeface="HGP創英角ｺﾞｼｯｸUB" pitchFamily="50" charset="-128"/>
                <a:cs typeface="Arial" pitchFamily="34" charset="0"/>
              </a:rPr>
              <a:t>～します</a:t>
            </a:r>
            <a:r>
              <a:rPr lang="ja-JP" altLang="en-US" sz="1400" dirty="0">
                <a:latin typeface="Arial" pitchFamily="34" charset="0"/>
                <a:ea typeface="HGP創英角ｺﾞｼｯｸUB" pitchFamily="50" charset="-128"/>
                <a:cs typeface="Arial" pitchFamily="34" charset="0"/>
              </a:rPr>
              <a:t>”“～となります”など不要</a:t>
            </a:r>
          </a:p>
          <a:p>
            <a:pPr marL="1181100" lvl="2" indent="-266700" eaLnBrk="1" hangingPunct="1">
              <a:lnSpc>
                <a:spcPct val="80000"/>
              </a:lnSpc>
            </a:pPr>
            <a:r>
              <a:rPr lang="ja-JP" altLang="en-US" sz="1400" dirty="0">
                <a:latin typeface="Arial" pitchFamily="34" charset="0"/>
                <a:ea typeface="HGP創英角ｺﾞｼｯｸUB" pitchFamily="50" charset="-128"/>
                <a:cs typeface="Arial" pitchFamily="34" charset="0"/>
              </a:rPr>
              <a:t>“～できます”“</a:t>
            </a:r>
            <a:r>
              <a:rPr lang="ja-JP" altLang="en-US" sz="1400" dirty="0" err="1">
                <a:latin typeface="Arial" pitchFamily="34" charset="0"/>
                <a:ea typeface="HGP創英角ｺﾞｼｯｸUB" pitchFamily="50" charset="-128"/>
                <a:cs typeface="Arial" pitchFamily="34" charset="0"/>
              </a:rPr>
              <a:t>～しない</a:t>
            </a:r>
            <a:r>
              <a:rPr lang="ja-JP" altLang="en-US" sz="1400" dirty="0">
                <a:latin typeface="Arial" pitchFamily="34" charset="0"/>
                <a:ea typeface="HGP創英角ｺﾞｼｯｸUB" pitchFamily="50" charset="-128"/>
                <a:cs typeface="Arial" pitchFamily="34" charset="0"/>
              </a:rPr>
              <a:t>”は「～可能」、「～なし」などの表現に置き換え</a:t>
            </a:r>
          </a:p>
          <a:p>
            <a:pPr marL="400050" eaLnBrk="1" hangingPunct="1">
              <a:lnSpc>
                <a:spcPct val="80000"/>
              </a:lnSpc>
              <a:buFont typeface="Wingdings" pitchFamily="2" charset="2"/>
              <a:buChar char="l"/>
            </a:pPr>
            <a:r>
              <a:rPr lang="ja-JP" altLang="en-US" dirty="0">
                <a:latin typeface="Arial" pitchFamily="34" charset="0"/>
                <a:ea typeface="HGP創英角ｺﾞｼｯｸUB" pitchFamily="50" charset="-128"/>
                <a:cs typeface="Arial" pitchFamily="34" charset="0"/>
              </a:rPr>
              <a:t>箇条書き	（内容と構造が一目でわかる表現方法）</a:t>
            </a:r>
          </a:p>
        </p:txBody>
      </p:sp>
      <p:sp>
        <p:nvSpPr>
          <p:cNvPr id="4101" name="AutoShape 4"/>
          <p:cNvSpPr>
            <a:spLocks noChangeArrowheads="1"/>
          </p:cNvSpPr>
          <p:nvPr/>
        </p:nvSpPr>
        <p:spPr bwMode="auto">
          <a:xfrm>
            <a:off x="466725" y="2795588"/>
            <a:ext cx="3960813" cy="1871662"/>
          </a:xfrm>
          <a:prstGeom prst="roundRect">
            <a:avLst>
              <a:gd name="adj" fmla="val 6056"/>
            </a:avLst>
          </a:prstGeom>
          <a:solidFill>
            <a:schemeClr val="bg1"/>
          </a:solidFill>
          <a:ln w="38100">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ja-JP" altLang="en-US" sz="1000">
                <a:latin typeface="Arial" pitchFamily="34" charset="0"/>
                <a:ea typeface="HGP創英角ｺﾞｼｯｸUB" pitchFamily="50" charset="-128"/>
                <a:cs typeface="Arial" pitchFamily="34" charset="0"/>
              </a:rPr>
              <a:t>　</a:t>
            </a:r>
            <a:r>
              <a:rPr lang="en-US" altLang="ja-JP" sz="1000" u="sng">
                <a:latin typeface="Arial" pitchFamily="34" charset="0"/>
                <a:ea typeface="HGP創英角ｺﾞｼｯｸUB" pitchFamily="50" charset="-128"/>
                <a:cs typeface="Arial" pitchFamily="34" charset="0"/>
              </a:rPr>
              <a:t>OS</a:t>
            </a:r>
            <a:r>
              <a:rPr lang="ja-JP" altLang="en-US" sz="1000" u="sng">
                <a:latin typeface="Arial" pitchFamily="34" charset="0"/>
                <a:ea typeface="HGP創英角ｺﾞｼｯｸUB" pitchFamily="50" charset="-128"/>
                <a:cs typeface="Arial" pitchFamily="34" charset="0"/>
              </a:rPr>
              <a:t>、</a:t>
            </a:r>
            <a:r>
              <a:rPr lang="en-US" altLang="ja-JP" sz="1000" u="sng">
                <a:latin typeface="Arial" pitchFamily="34" charset="0"/>
                <a:ea typeface="HGP創英角ｺﾞｼｯｸUB" pitchFamily="50" charset="-128"/>
                <a:cs typeface="Arial" pitchFamily="34" charset="0"/>
              </a:rPr>
              <a:t>DBMS</a:t>
            </a:r>
            <a:r>
              <a:rPr lang="ja-JP" altLang="en-US" sz="1000">
                <a:latin typeface="Arial" pitchFamily="34" charset="0"/>
                <a:ea typeface="HGP創英角ｺﾞｼｯｸUB" pitchFamily="50" charset="-128"/>
                <a:cs typeface="Arial" pitchFamily="34" charset="0"/>
              </a:rPr>
              <a:t>については、 それぞれ、 </a:t>
            </a:r>
            <a:r>
              <a:rPr lang="en-US" altLang="ja-JP" sz="1000" u="sng">
                <a:latin typeface="Arial" pitchFamily="34" charset="0"/>
                <a:ea typeface="HGP創英角ｺﾞｼｯｸUB" pitchFamily="50" charset="-128"/>
                <a:cs typeface="Arial" pitchFamily="34" charset="0"/>
              </a:rPr>
              <a:t>NCCS</a:t>
            </a:r>
            <a:r>
              <a:rPr lang="ja-JP" altLang="en-US" sz="1000" u="sng">
                <a:latin typeface="Arial" pitchFamily="34" charset="0"/>
                <a:ea typeface="HGP創英角ｺﾞｼｯｸUB" pitchFamily="50" charset="-128"/>
                <a:cs typeface="Arial" pitchFamily="34" charset="0"/>
              </a:rPr>
              <a:t>網に合わせて</a:t>
            </a:r>
            <a:r>
              <a:rPr lang="ja-JP" altLang="en-US" sz="1000">
                <a:latin typeface="Arial" pitchFamily="34" charset="0"/>
                <a:ea typeface="HGP創英角ｺﾞｼｯｸUB" pitchFamily="50" charset="-128"/>
                <a:cs typeface="Arial" pitchFamily="34" charset="0"/>
              </a:rPr>
              <a:t>、</a:t>
            </a:r>
            <a:r>
              <a:rPr lang="en-US" altLang="ja-JP" sz="1000" u="sng">
                <a:latin typeface="Arial" pitchFamily="34" charset="0"/>
                <a:ea typeface="HGP創英角ｺﾞｼｯｸUB" pitchFamily="50" charset="-128"/>
                <a:cs typeface="Arial" pitchFamily="34" charset="0"/>
              </a:rPr>
              <a:t>Solaris</a:t>
            </a:r>
            <a:r>
              <a:rPr lang="ja-JP" altLang="en-US" sz="1000" u="sng">
                <a:latin typeface="Arial" pitchFamily="34" charset="0"/>
                <a:ea typeface="HGP創英角ｺﾞｼｯｸUB" pitchFamily="50" charset="-128"/>
                <a:cs typeface="Arial" pitchFamily="34" charset="0"/>
              </a:rPr>
              <a:t>、</a:t>
            </a:r>
            <a:r>
              <a:rPr lang="en-US" altLang="ja-JP" sz="1000" u="sng">
                <a:latin typeface="Arial" pitchFamily="34" charset="0"/>
                <a:ea typeface="HGP創英角ｺﾞｼｯｸUB" pitchFamily="50" charset="-128"/>
                <a:cs typeface="Arial" pitchFamily="34" charset="0"/>
              </a:rPr>
              <a:t>Oracle</a:t>
            </a:r>
            <a:r>
              <a:rPr lang="ja-JP" altLang="en-US" sz="1000" u="sng">
                <a:latin typeface="Arial" pitchFamily="34" charset="0"/>
                <a:ea typeface="HGP創英角ｺﾞｼｯｸUB" pitchFamily="50" charset="-128"/>
                <a:cs typeface="Arial" pitchFamily="34" charset="0"/>
              </a:rPr>
              <a:t>を使用</a:t>
            </a:r>
            <a:r>
              <a:rPr lang="ja-JP" altLang="en-US" sz="1000">
                <a:latin typeface="Arial" pitchFamily="34" charset="0"/>
                <a:ea typeface="HGP創英角ｺﾞｼｯｸUB" pitchFamily="50" charset="-128"/>
                <a:cs typeface="Arial" pitchFamily="34" charset="0"/>
              </a:rPr>
              <a:t>します。</a:t>
            </a:r>
          </a:p>
          <a:p>
            <a:r>
              <a:rPr lang="ja-JP" altLang="en-US" sz="1000">
                <a:latin typeface="Arial" pitchFamily="34" charset="0"/>
                <a:ea typeface="HGP創英角ｺﾞｼｯｸUB" pitchFamily="50" charset="-128"/>
                <a:cs typeface="Arial" pitchFamily="34" charset="0"/>
              </a:rPr>
              <a:t>　</a:t>
            </a:r>
            <a:r>
              <a:rPr lang="en-US" altLang="ja-JP" sz="1000" u="sng">
                <a:latin typeface="Arial" pitchFamily="34" charset="0"/>
                <a:ea typeface="HGP創英角ｺﾞｼｯｸUB" pitchFamily="50" charset="-128"/>
                <a:cs typeface="Arial" pitchFamily="34" charset="0"/>
              </a:rPr>
              <a:t>WebApplicationServer</a:t>
            </a:r>
            <a:r>
              <a:rPr lang="ja-JP" altLang="en-US" sz="1000">
                <a:latin typeface="Arial" pitchFamily="34" charset="0"/>
                <a:ea typeface="HGP創英角ｺﾞｼｯｸUB" pitchFamily="50" charset="-128"/>
                <a:cs typeface="Arial" pitchFamily="34" charset="0"/>
              </a:rPr>
              <a:t>については、</a:t>
            </a:r>
            <a:r>
              <a:rPr lang="en-US" altLang="ja-JP" sz="1000" u="sng">
                <a:latin typeface="Arial" pitchFamily="34" charset="0"/>
                <a:ea typeface="HGP創英角ｺﾞｼｯｸUB" pitchFamily="50" charset="-128"/>
                <a:cs typeface="Arial" pitchFamily="34" charset="0"/>
              </a:rPr>
              <a:t>InfoXXXX</a:t>
            </a:r>
            <a:r>
              <a:rPr lang="ja-JP" altLang="en-US" sz="1000" u="sng">
                <a:latin typeface="Arial" pitchFamily="34" charset="0"/>
                <a:ea typeface="HGP創英角ｺﾞｼｯｸUB" pitchFamily="50" charset="-128"/>
                <a:cs typeface="Arial" pitchFamily="34" charset="0"/>
              </a:rPr>
              <a:t>を使用</a:t>
            </a:r>
            <a:r>
              <a:rPr lang="ja-JP" altLang="en-US" sz="1000">
                <a:latin typeface="Arial" pitchFamily="34" charset="0"/>
                <a:ea typeface="HGP創英角ｺﾞｼｯｸUB" pitchFamily="50" charset="-128"/>
                <a:cs typeface="Arial" pitchFamily="34" charset="0"/>
              </a:rPr>
              <a:t>します。弊社では</a:t>
            </a:r>
            <a:r>
              <a:rPr lang="en-US" altLang="ja-JP" sz="1000">
                <a:latin typeface="Arial" pitchFamily="34" charset="0"/>
                <a:ea typeface="HGP創英角ｺﾞｼｯｸUB" pitchFamily="50" charset="-128"/>
                <a:cs typeface="Arial" pitchFamily="34" charset="0"/>
              </a:rPr>
              <a:t>InfoXXXX</a:t>
            </a:r>
            <a:r>
              <a:rPr lang="ja-JP" altLang="en-US" sz="1000">
                <a:latin typeface="Arial" pitchFamily="34" charset="0"/>
                <a:ea typeface="HGP創英角ｺﾞｼｯｸUB" pitchFamily="50" charset="-128"/>
                <a:cs typeface="Arial" pitchFamily="34" charset="0"/>
              </a:rPr>
              <a:t>をプラットフォームとした</a:t>
            </a:r>
            <a:r>
              <a:rPr lang="ja-JP" altLang="en-US" sz="1000" u="sng">
                <a:latin typeface="Arial" pitchFamily="34" charset="0"/>
                <a:ea typeface="HGP創英角ｺﾞｼｯｸUB" pitchFamily="50" charset="-128"/>
                <a:cs typeface="Arial" pitchFamily="34" charset="0"/>
              </a:rPr>
              <a:t>再利用可能部品を有し</a:t>
            </a:r>
            <a:r>
              <a:rPr lang="ja-JP" altLang="en-US" sz="1000">
                <a:latin typeface="Arial" pitchFamily="34" charset="0"/>
                <a:ea typeface="HGP創英角ｺﾞｼｯｸUB" pitchFamily="50" charset="-128"/>
                <a:cs typeface="Arial" pitchFamily="34" charset="0"/>
              </a:rPr>
              <a:t>ており、</a:t>
            </a:r>
            <a:r>
              <a:rPr lang="ja-JP" altLang="en-US" sz="1000" u="sng">
                <a:latin typeface="Arial" pitchFamily="34" charset="0"/>
                <a:ea typeface="HGP創英角ｺﾞｼｯｸUB" pitchFamily="50" charset="-128"/>
                <a:cs typeface="Arial" pitchFamily="34" charset="0"/>
              </a:rPr>
              <a:t>短納期に適応</a:t>
            </a:r>
            <a:r>
              <a:rPr lang="ja-JP" altLang="en-US" sz="1000">
                <a:latin typeface="Arial" pitchFamily="34" charset="0"/>
                <a:ea typeface="HGP創英角ｺﾞｼｯｸUB" pitchFamily="50" charset="-128"/>
                <a:cs typeface="Arial" pitchFamily="34" charset="0"/>
              </a:rPr>
              <a:t>するため、</a:t>
            </a:r>
            <a:r>
              <a:rPr lang="ja-JP" altLang="en-US" sz="1000" u="sng">
                <a:latin typeface="Arial" pitchFamily="34" charset="0"/>
                <a:ea typeface="HGP創英角ｺﾞｼｯｸUB" pitchFamily="50" charset="-128"/>
                <a:cs typeface="Arial" pitchFamily="34" charset="0"/>
              </a:rPr>
              <a:t>開発効率を考慮</a:t>
            </a:r>
            <a:r>
              <a:rPr lang="ja-JP" altLang="en-US" sz="1000">
                <a:latin typeface="Arial" pitchFamily="34" charset="0"/>
                <a:ea typeface="HGP創英角ｺﾞｼｯｸUB" pitchFamily="50" charset="-128"/>
                <a:cs typeface="Arial" pitchFamily="34" charset="0"/>
              </a:rPr>
              <a:t>して、本ミドルウェアを適用することといたしました。</a:t>
            </a:r>
          </a:p>
          <a:p>
            <a:r>
              <a:rPr lang="ja-JP" altLang="en-US" sz="1000">
                <a:latin typeface="Arial" pitchFamily="34" charset="0"/>
                <a:ea typeface="HGP創英角ｺﾞｼｯｸUB" pitchFamily="50" charset="-128"/>
                <a:cs typeface="Arial" pitchFamily="34" charset="0"/>
              </a:rPr>
              <a:t> 　</a:t>
            </a:r>
            <a:r>
              <a:rPr lang="en-US" altLang="ja-JP" sz="1000">
                <a:latin typeface="Arial" pitchFamily="34" charset="0"/>
                <a:ea typeface="HGP創英角ｺﾞｼｯｸUB" pitchFamily="50" charset="-128"/>
                <a:cs typeface="Arial" pitchFamily="34" charset="0"/>
              </a:rPr>
              <a:t>InfoXXXX</a:t>
            </a:r>
            <a:r>
              <a:rPr lang="ja-JP" altLang="en-US" sz="1000">
                <a:latin typeface="Arial" pitchFamily="34" charset="0"/>
                <a:ea typeface="HGP創英角ｺﾞｼｯｸUB" pitchFamily="50" charset="-128"/>
                <a:cs typeface="Arial" pitchFamily="34" charset="0"/>
              </a:rPr>
              <a:t>は</a:t>
            </a:r>
            <a:r>
              <a:rPr lang="ja-JP" altLang="en-US" sz="1000" u="sng">
                <a:latin typeface="Arial" pitchFamily="34" charset="0"/>
                <a:ea typeface="HGP創英角ｺﾞｼｯｸUB" pitchFamily="50" charset="-128"/>
                <a:cs typeface="Arial" pitchFamily="34" charset="0"/>
              </a:rPr>
              <a:t>十分に使い込まれ</a:t>
            </a:r>
            <a:r>
              <a:rPr lang="ja-JP" altLang="en-US" sz="1000">
                <a:latin typeface="Arial" pitchFamily="34" charset="0"/>
                <a:ea typeface="HGP創英角ｺﾞｼｯｸUB" pitchFamily="50" charset="-128"/>
                <a:cs typeface="Arial" pitchFamily="34" charset="0"/>
              </a:rPr>
              <a:t>ており、</a:t>
            </a:r>
            <a:r>
              <a:rPr lang="ja-JP" altLang="en-US" sz="1000" u="sng">
                <a:latin typeface="Arial" pitchFamily="34" charset="0"/>
                <a:ea typeface="HGP創英角ｺﾞｼｯｸUB" pitchFamily="50" charset="-128"/>
                <a:cs typeface="Arial" pitchFamily="34" charset="0"/>
              </a:rPr>
              <a:t>バグも枯れて</a:t>
            </a:r>
            <a:r>
              <a:rPr lang="ja-JP" altLang="en-US" sz="1000">
                <a:latin typeface="Arial" pitchFamily="34" charset="0"/>
                <a:ea typeface="HGP創英角ｺﾞｼｯｸUB" pitchFamily="50" charset="-128"/>
                <a:cs typeface="Arial" pitchFamily="34" charset="0"/>
              </a:rPr>
              <a:t>います。</a:t>
            </a:r>
            <a:r>
              <a:rPr lang="ja-JP" altLang="en-US" sz="1000" u="sng">
                <a:latin typeface="Arial" pitchFamily="34" charset="0"/>
                <a:ea typeface="HGP創英角ｺﾞｼｯｸUB" pitchFamily="50" charset="-128"/>
                <a:cs typeface="Arial" pitchFamily="34" charset="0"/>
              </a:rPr>
              <a:t>弊社の内製品</a:t>
            </a:r>
            <a:r>
              <a:rPr lang="ja-JP" altLang="en-US" sz="1000">
                <a:latin typeface="Arial" pitchFamily="34" charset="0"/>
                <a:ea typeface="HGP創英角ｺﾞｼｯｸUB" pitchFamily="50" charset="-128"/>
                <a:cs typeface="Arial" pitchFamily="34" charset="0"/>
              </a:rPr>
              <a:t>であり、</a:t>
            </a:r>
            <a:r>
              <a:rPr lang="ja-JP" altLang="en-US" sz="1000" u="sng">
                <a:latin typeface="Arial" pitchFamily="34" charset="0"/>
                <a:ea typeface="HGP創英角ｺﾞｼｯｸUB" pitchFamily="50" charset="-128"/>
                <a:cs typeface="Arial" pitchFamily="34" charset="0"/>
              </a:rPr>
              <a:t>今後の機能追加、維持管理体制も明確</a:t>
            </a:r>
            <a:r>
              <a:rPr lang="ja-JP" altLang="en-US" sz="1000">
                <a:latin typeface="Arial" pitchFamily="34" charset="0"/>
                <a:ea typeface="HGP創英角ｺﾞｼｯｸUB" pitchFamily="50" charset="-128"/>
                <a:cs typeface="Arial" pitchFamily="34" charset="0"/>
              </a:rPr>
              <a:t>です。</a:t>
            </a:r>
            <a:r>
              <a:rPr lang="en-US" altLang="ja-JP" sz="1000">
                <a:latin typeface="Arial" pitchFamily="34" charset="0"/>
                <a:ea typeface="HGP創英角ｺﾞｼｯｸUB" pitchFamily="50" charset="-128"/>
                <a:cs typeface="Arial" pitchFamily="34" charset="0"/>
              </a:rPr>
              <a:t>『</a:t>
            </a:r>
            <a:r>
              <a:rPr lang="ja-JP" altLang="en-US" sz="1000">
                <a:latin typeface="Arial" pitchFamily="34" charset="0"/>
                <a:ea typeface="HGP創英角ｺﾞｼｯｸUB" pitchFamily="50" charset="-128"/>
                <a:cs typeface="Arial" pitchFamily="34" charset="0"/>
              </a:rPr>
              <a:t>大量メール配信システム</a:t>
            </a:r>
            <a:r>
              <a:rPr lang="en-US" altLang="ja-JP" sz="1000">
                <a:latin typeface="Arial" pitchFamily="34" charset="0"/>
                <a:ea typeface="HGP創英角ｺﾞｼｯｸUB" pitchFamily="50" charset="-128"/>
                <a:cs typeface="Arial" pitchFamily="34" charset="0"/>
              </a:rPr>
              <a:t>』</a:t>
            </a:r>
            <a:r>
              <a:rPr lang="ja-JP" altLang="en-US" sz="1000" u="sng">
                <a:latin typeface="Arial" pitchFamily="34" charset="0"/>
                <a:ea typeface="HGP創英角ｺﾞｼｯｸUB" pitchFamily="50" charset="-128"/>
                <a:cs typeface="Arial" pitchFamily="34" charset="0"/>
              </a:rPr>
              <a:t>開発</a:t>
            </a:r>
            <a:r>
              <a:rPr lang="ja-JP" altLang="en-US" sz="1000">
                <a:latin typeface="Arial" pitchFamily="34" charset="0"/>
                <a:ea typeface="HGP創英角ｺﾞｼｯｸUB" pitchFamily="50" charset="-128"/>
                <a:cs typeface="Arial" pitchFamily="34" charset="0"/>
              </a:rPr>
              <a:t>は</a:t>
            </a:r>
            <a:r>
              <a:rPr lang="en-US" altLang="ja-JP" sz="1000" u="sng">
                <a:latin typeface="Arial" pitchFamily="34" charset="0"/>
                <a:ea typeface="HGP創英角ｺﾞｼｯｸUB" pitchFamily="50" charset="-128"/>
                <a:cs typeface="Arial" pitchFamily="34" charset="0"/>
              </a:rPr>
              <a:t>InfoXXXX</a:t>
            </a:r>
            <a:r>
              <a:rPr lang="ja-JP" altLang="en-US" sz="1000" u="sng">
                <a:latin typeface="Arial" pitchFamily="34" charset="0"/>
                <a:ea typeface="HGP創英角ｺﾞｼｯｸUB" pitchFamily="50" charset="-128"/>
                <a:cs typeface="Arial" pitchFamily="34" charset="0"/>
              </a:rPr>
              <a:t>の開発メンバが担当</a:t>
            </a:r>
            <a:r>
              <a:rPr lang="ja-JP" altLang="en-US" sz="1000">
                <a:latin typeface="Arial" pitchFamily="34" charset="0"/>
                <a:ea typeface="HGP創英角ｺﾞｼｯｸUB" pitchFamily="50" charset="-128"/>
                <a:cs typeface="Arial" pitchFamily="34" charset="0"/>
              </a:rPr>
              <a:t>することとしております。</a:t>
            </a:r>
          </a:p>
        </p:txBody>
      </p:sp>
      <p:sp>
        <p:nvSpPr>
          <p:cNvPr id="4102" name="Text Box 6"/>
          <p:cNvSpPr txBox="1">
            <a:spLocks noChangeArrowheads="1"/>
          </p:cNvSpPr>
          <p:nvPr/>
        </p:nvSpPr>
        <p:spPr bwMode="auto">
          <a:xfrm>
            <a:off x="4859338" y="2887663"/>
            <a:ext cx="3671887" cy="1754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200">
                <a:solidFill>
                  <a:srgbClr val="484848"/>
                </a:solidFill>
                <a:latin typeface="Arial" charset="0"/>
                <a:ea typeface="HG丸ｺﾞｼｯｸM-PRO" pitchFamily="50" charset="-128"/>
              </a:defRPr>
            </a:lvl1pPr>
            <a:lvl2pPr marL="179388" eaLnBrk="0" hangingPunct="0">
              <a:defRPr sz="1200">
                <a:solidFill>
                  <a:srgbClr val="484848"/>
                </a:solidFill>
                <a:latin typeface="Arial" charset="0"/>
                <a:ea typeface="HG丸ｺﾞｼｯｸM-PRO" pitchFamily="50" charset="-128"/>
              </a:defRPr>
            </a:lvl2pPr>
            <a:lvl3pPr marL="358775"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lnSpc>
                <a:spcPct val="90000"/>
              </a:lnSpc>
              <a:buFont typeface="Wingdings" pitchFamily="2" charset="2"/>
              <a:buChar char="n"/>
            </a:pPr>
            <a:r>
              <a:rPr kumimoji="1" lang="en-US" altLang="ja-JP" sz="1000">
                <a:solidFill>
                  <a:schemeClr val="tx1"/>
                </a:solidFill>
                <a:latin typeface="Arial" pitchFamily="34" charset="0"/>
                <a:ea typeface="HGP創英角ｺﾞｼｯｸUB" pitchFamily="50" charset="-128"/>
                <a:cs typeface="Arial" pitchFamily="34" charset="0"/>
              </a:rPr>
              <a:t>OS</a:t>
            </a:r>
            <a:r>
              <a:rPr kumimoji="1" lang="ja-JP" altLang="en-US" sz="1000">
                <a:solidFill>
                  <a:schemeClr val="tx1"/>
                </a:solidFill>
                <a:latin typeface="Arial" pitchFamily="34" charset="0"/>
                <a:ea typeface="HGP創英角ｺﾞｼｯｸUB" pitchFamily="50" charset="-128"/>
                <a:cs typeface="Arial" pitchFamily="34" charset="0"/>
              </a:rPr>
              <a:t>、</a:t>
            </a:r>
            <a:r>
              <a:rPr kumimoji="1" lang="en-US" altLang="ja-JP" sz="1000">
                <a:solidFill>
                  <a:schemeClr val="tx1"/>
                </a:solidFill>
                <a:latin typeface="Arial" pitchFamily="34" charset="0"/>
                <a:ea typeface="HGP創英角ｺﾞｼｯｸUB" pitchFamily="50" charset="-128"/>
                <a:cs typeface="Arial" pitchFamily="34" charset="0"/>
              </a:rPr>
              <a:t>DBMS</a:t>
            </a:r>
          </a:p>
          <a:p>
            <a:pPr lvl="1" eaLnBrk="1" hangingPunct="1">
              <a:lnSpc>
                <a:spcPct val="90000"/>
              </a:lnSpc>
              <a:buFontTx/>
              <a:buChar char="•"/>
            </a:pPr>
            <a:r>
              <a:rPr kumimoji="1" lang="en-US" altLang="ja-JP" sz="1000">
                <a:solidFill>
                  <a:schemeClr val="tx1"/>
                </a:solidFill>
                <a:latin typeface="Arial" pitchFamily="34" charset="0"/>
                <a:ea typeface="HGP創英角ｺﾞｼｯｸUB" pitchFamily="50" charset="-128"/>
                <a:cs typeface="Arial" pitchFamily="34" charset="0"/>
              </a:rPr>
              <a:t>Solaris</a:t>
            </a:r>
            <a:r>
              <a:rPr kumimoji="1" lang="ja-JP" altLang="en-US" sz="1000">
                <a:solidFill>
                  <a:schemeClr val="tx1"/>
                </a:solidFill>
                <a:latin typeface="Arial" pitchFamily="34" charset="0"/>
                <a:ea typeface="HGP創英角ｺﾞｼｯｸUB" pitchFamily="50" charset="-128"/>
                <a:cs typeface="Arial" pitchFamily="34" charset="0"/>
              </a:rPr>
              <a:t>、</a:t>
            </a:r>
            <a:r>
              <a:rPr kumimoji="1" lang="en-US" altLang="ja-JP" sz="1000">
                <a:solidFill>
                  <a:schemeClr val="tx1"/>
                </a:solidFill>
                <a:latin typeface="Arial" pitchFamily="34" charset="0"/>
                <a:ea typeface="HGP創英角ｺﾞｼｯｸUB" pitchFamily="50" charset="-128"/>
                <a:cs typeface="Arial" pitchFamily="34" charset="0"/>
              </a:rPr>
              <a:t>Oracle</a:t>
            </a:r>
            <a:r>
              <a:rPr kumimoji="1" lang="ja-JP" altLang="en-US" sz="1000">
                <a:solidFill>
                  <a:schemeClr val="tx1"/>
                </a:solidFill>
                <a:latin typeface="Arial" pitchFamily="34" charset="0"/>
                <a:ea typeface="HGP創英角ｺﾞｼｯｸUB" pitchFamily="50" charset="-128"/>
                <a:cs typeface="Arial" pitchFamily="34" charset="0"/>
              </a:rPr>
              <a:t>を使用（</a:t>
            </a:r>
            <a:r>
              <a:rPr kumimoji="1" lang="en-US" altLang="ja-JP" sz="1000">
                <a:solidFill>
                  <a:schemeClr val="tx1"/>
                </a:solidFill>
                <a:latin typeface="Arial" pitchFamily="34" charset="0"/>
                <a:ea typeface="HGP創英角ｺﾞｼｯｸUB" pitchFamily="50" charset="-128"/>
                <a:cs typeface="Arial" pitchFamily="34" charset="0"/>
              </a:rPr>
              <a:t>NCCS</a:t>
            </a:r>
            <a:r>
              <a:rPr kumimoji="1" lang="ja-JP" altLang="en-US" sz="1000">
                <a:solidFill>
                  <a:schemeClr val="tx1"/>
                </a:solidFill>
                <a:latin typeface="Arial" pitchFamily="34" charset="0"/>
                <a:ea typeface="HGP創英角ｺﾞｼｯｸUB" pitchFamily="50" charset="-128"/>
                <a:cs typeface="Arial" pitchFamily="34" charset="0"/>
              </a:rPr>
              <a:t>網に対応）</a:t>
            </a:r>
          </a:p>
          <a:p>
            <a:pPr eaLnBrk="1" hangingPunct="1">
              <a:lnSpc>
                <a:spcPct val="90000"/>
              </a:lnSpc>
              <a:buFont typeface="Wingdings" pitchFamily="2" charset="2"/>
              <a:buChar char="n"/>
            </a:pPr>
            <a:r>
              <a:rPr kumimoji="1" lang="en-US" altLang="ja-JP" sz="1000">
                <a:solidFill>
                  <a:schemeClr val="tx1"/>
                </a:solidFill>
                <a:latin typeface="Arial" pitchFamily="34" charset="0"/>
                <a:ea typeface="HGP創英角ｺﾞｼｯｸUB" pitchFamily="50" charset="-128"/>
                <a:cs typeface="Arial" pitchFamily="34" charset="0"/>
              </a:rPr>
              <a:t>WebApplicationServer</a:t>
            </a:r>
          </a:p>
          <a:p>
            <a:pPr lvl="1" eaLnBrk="1" hangingPunct="1">
              <a:lnSpc>
                <a:spcPct val="90000"/>
              </a:lnSpc>
              <a:buFontTx/>
              <a:buChar char="•"/>
            </a:pPr>
            <a:r>
              <a:rPr kumimoji="1" lang="en-US" altLang="ja-JP" sz="1000">
                <a:solidFill>
                  <a:schemeClr val="tx1"/>
                </a:solidFill>
                <a:latin typeface="Arial" pitchFamily="34" charset="0"/>
                <a:ea typeface="HGP創英角ｺﾞｼｯｸUB" pitchFamily="50" charset="-128"/>
                <a:cs typeface="Arial" pitchFamily="34" charset="0"/>
              </a:rPr>
              <a:t>InfoXXXX</a:t>
            </a:r>
            <a:r>
              <a:rPr kumimoji="1" lang="ja-JP" altLang="en-US" sz="1000">
                <a:solidFill>
                  <a:schemeClr val="tx1"/>
                </a:solidFill>
                <a:latin typeface="Arial" pitchFamily="34" charset="0"/>
                <a:ea typeface="HGP創英角ｺﾞｼｯｸUB" pitchFamily="50" charset="-128"/>
                <a:cs typeface="Arial" pitchFamily="34" charset="0"/>
              </a:rPr>
              <a:t>を使用</a:t>
            </a:r>
          </a:p>
          <a:p>
            <a:pPr lvl="2" eaLnBrk="1" hangingPunct="1">
              <a:lnSpc>
                <a:spcPct val="90000"/>
              </a:lnSpc>
              <a:buFontTx/>
              <a:buChar char="•"/>
            </a:pPr>
            <a:r>
              <a:rPr kumimoji="1" lang="ja-JP" altLang="en-US" sz="1000">
                <a:solidFill>
                  <a:schemeClr val="tx1"/>
                </a:solidFill>
                <a:latin typeface="Arial" pitchFamily="34" charset="0"/>
                <a:ea typeface="HGP創英角ｺﾞｼｯｸUB" pitchFamily="50" charset="-128"/>
                <a:cs typeface="Arial" pitchFamily="34" charset="0"/>
              </a:rPr>
              <a:t>再利用可能部品を保有</a:t>
            </a:r>
          </a:p>
          <a:p>
            <a:pPr lvl="2" eaLnBrk="1" hangingPunct="1">
              <a:lnSpc>
                <a:spcPct val="90000"/>
              </a:lnSpc>
              <a:buFontTx/>
              <a:buChar char="•"/>
            </a:pPr>
            <a:r>
              <a:rPr kumimoji="1" lang="ja-JP" altLang="en-US" sz="1000">
                <a:solidFill>
                  <a:schemeClr val="tx1"/>
                </a:solidFill>
                <a:latin typeface="Arial" pitchFamily="34" charset="0"/>
                <a:ea typeface="HGP創英角ｺﾞｼｯｸUB" pitchFamily="50" charset="-128"/>
                <a:cs typeface="Arial" pitchFamily="34" charset="0"/>
              </a:rPr>
              <a:t>短納期に適応、開発効率を考慮</a:t>
            </a:r>
          </a:p>
          <a:p>
            <a:pPr lvl="2" eaLnBrk="1" hangingPunct="1">
              <a:lnSpc>
                <a:spcPct val="90000"/>
              </a:lnSpc>
              <a:buFontTx/>
              <a:buChar char="•"/>
            </a:pPr>
            <a:r>
              <a:rPr kumimoji="1" lang="ja-JP" altLang="en-US" sz="1000">
                <a:solidFill>
                  <a:schemeClr val="tx1"/>
                </a:solidFill>
                <a:latin typeface="Arial" pitchFamily="34" charset="0"/>
                <a:ea typeface="HGP創英角ｺﾞｼｯｸUB" pitchFamily="50" charset="-128"/>
                <a:cs typeface="Arial" pitchFamily="34" charset="0"/>
              </a:rPr>
              <a:t>バグも枯渇（十分に使い込まれているため）</a:t>
            </a:r>
          </a:p>
          <a:p>
            <a:pPr lvl="2" eaLnBrk="1" hangingPunct="1">
              <a:lnSpc>
                <a:spcPct val="90000"/>
              </a:lnSpc>
              <a:buFontTx/>
              <a:buChar char="•"/>
            </a:pPr>
            <a:r>
              <a:rPr kumimoji="1" lang="ja-JP" altLang="en-US" sz="1000">
                <a:solidFill>
                  <a:schemeClr val="tx1"/>
                </a:solidFill>
                <a:latin typeface="Arial" pitchFamily="34" charset="0"/>
                <a:ea typeface="HGP創英角ｺﾞｼｯｸUB" pitchFamily="50" charset="-128"/>
                <a:cs typeface="Arial" pitchFamily="34" charset="0"/>
              </a:rPr>
              <a:t>今後の機能追加、維持管理体制も明確（弊社内製品）</a:t>
            </a:r>
          </a:p>
          <a:p>
            <a:pPr eaLnBrk="1" hangingPunct="1">
              <a:lnSpc>
                <a:spcPct val="90000"/>
              </a:lnSpc>
              <a:buFont typeface="Wingdings" pitchFamily="2" charset="2"/>
              <a:buChar char="n"/>
            </a:pPr>
            <a:r>
              <a:rPr kumimoji="1" lang="ja-JP" altLang="en-US" sz="1000">
                <a:solidFill>
                  <a:schemeClr val="tx1"/>
                </a:solidFill>
                <a:latin typeface="Arial" pitchFamily="34" charset="0"/>
                <a:ea typeface="HGP創英角ｺﾞｼｯｸUB" pitchFamily="50" charset="-128"/>
                <a:cs typeface="Arial" pitchFamily="34" charset="0"/>
              </a:rPr>
              <a:t>開発</a:t>
            </a:r>
          </a:p>
          <a:p>
            <a:pPr lvl="1" eaLnBrk="1" hangingPunct="1">
              <a:lnSpc>
                <a:spcPct val="90000"/>
              </a:lnSpc>
              <a:buFontTx/>
              <a:buChar char="•"/>
            </a:pPr>
            <a:r>
              <a:rPr kumimoji="1" lang="en-US" altLang="ja-JP" sz="1000">
                <a:solidFill>
                  <a:schemeClr val="tx1"/>
                </a:solidFill>
                <a:latin typeface="Arial" pitchFamily="34" charset="0"/>
                <a:ea typeface="HGP創英角ｺﾞｼｯｸUB" pitchFamily="50" charset="-128"/>
                <a:cs typeface="Arial" pitchFamily="34" charset="0"/>
              </a:rPr>
              <a:t>InfoXXXX</a:t>
            </a:r>
            <a:r>
              <a:rPr kumimoji="1" lang="ja-JP" altLang="en-US" sz="1000">
                <a:solidFill>
                  <a:schemeClr val="tx1"/>
                </a:solidFill>
                <a:latin typeface="Arial" pitchFamily="34" charset="0"/>
                <a:ea typeface="HGP創英角ｺﾞｼｯｸUB" pitchFamily="50" charset="-128"/>
                <a:cs typeface="Arial" pitchFamily="34" charset="0"/>
              </a:rPr>
              <a:t>の開発メンバが担当</a:t>
            </a:r>
          </a:p>
        </p:txBody>
      </p:sp>
      <p:sp>
        <p:nvSpPr>
          <p:cNvPr id="4103" name="AutoShape 8"/>
          <p:cNvSpPr>
            <a:spLocks noChangeArrowheads="1"/>
          </p:cNvSpPr>
          <p:nvPr/>
        </p:nvSpPr>
        <p:spPr bwMode="auto">
          <a:xfrm>
            <a:off x="4356100" y="3587750"/>
            <a:ext cx="503238" cy="574675"/>
          </a:xfrm>
          <a:prstGeom prst="rightArrow">
            <a:avLst>
              <a:gd name="adj1" fmla="val 46407"/>
              <a:gd name="adj2" fmla="val 43847"/>
            </a:avLst>
          </a:prstGeom>
          <a:solidFill>
            <a:schemeClr val="bg2"/>
          </a:solidFill>
          <a:ln w="9525">
            <a:solidFill>
              <a:schemeClr val="hlink"/>
            </a:solidFill>
            <a:miter lim="800000"/>
            <a:headEnd/>
            <a:tailEnd/>
          </a:ln>
          <a:effectLst>
            <a:outerShdw dist="35921" dir="2700000" algn="ctr" rotWithShape="0">
              <a:schemeClr val="bg2"/>
            </a:outerShdw>
          </a:effec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4104" name="AutoShape 10"/>
          <p:cNvSpPr>
            <a:spLocks noChangeArrowheads="1"/>
          </p:cNvSpPr>
          <p:nvPr/>
        </p:nvSpPr>
        <p:spPr bwMode="auto">
          <a:xfrm>
            <a:off x="468313" y="4738688"/>
            <a:ext cx="3960812" cy="1512887"/>
          </a:xfrm>
          <a:prstGeom prst="roundRect">
            <a:avLst>
              <a:gd name="adj" fmla="val 8088"/>
            </a:avLst>
          </a:prstGeom>
          <a:solidFill>
            <a:schemeClr val="bg1"/>
          </a:solidFill>
          <a:ln w="38100">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ja-JP" altLang="en-US" sz="1000">
                <a:latin typeface="Arial" pitchFamily="34" charset="0"/>
                <a:ea typeface="HGP創英角ｺﾞｼｯｸUB" pitchFamily="50" charset="-128"/>
                <a:cs typeface="Arial" pitchFamily="34" charset="0"/>
              </a:rPr>
              <a:t>　</a:t>
            </a:r>
            <a:r>
              <a:rPr lang="ja-JP" altLang="en-US" sz="1000" u="sng">
                <a:latin typeface="Arial" pitchFamily="34" charset="0"/>
                <a:ea typeface="HGP創英角ｺﾞｼｯｸUB" pitchFamily="50" charset="-128"/>
                <a:cs typeface="Arial" pitchFamily="34" charset="0"/>
              </a:rPr>
              <a:t>サーバマシン</a:t>
            </a:r>
            <a:r>
              <a:rPr lang="ja-JP" altLang="en-US" sz="1000">
                <a:latin typeface="Arial" pitchFamily="34" charset="0"/>
                <a:ea typeface="HGP創英角ｺﾞｼｯｸUB" pitchFamily="50" charset="-128"/>
                <a:cs typeface="Arial" pitchFamily="34" charset="0"/>
              </a:rPr>
              <a:t>は、</a:t>
            </a:r>
            <a:r>
              <a:rPr lang="en-US" altLang="ja-JP" sz="1000" u="sng">
                <a:latin typeface="Arial" pitchFamily="34" charset="0"/>
                <a:ea typeface="HGP創英角ｺﾞｼｯｸUB" pitchFamily="50" charset="-128"/>
                <a:cs typeface="Arial" pitchFamily="34" charset="0"/>
              </a:rPr>
              <a:t>NCCS</a:t>
            </a:r>
            <a:r>
              <a:rPr lang="ja-JP" altLang="en-US" sz="1000" u="sng">
                <a:latin typeface="Arial" pitchFamily="34" charset="0"/>
                <a:ea typeface="HGP創英角ｺﾞｼｯｸUB" pitchFamily="50" charset="-128"/>
                <a:cs typeface="Arial" pitchFamily="34" charset="0"/>
              </a:rPr>
              <a:t>網における安定稼動実績から、サン・マイクロシステムズ製品を選定</a:t>
            </a:r>
            <a:r>
              <a:rPr lang="ja-JP" altLang="en-US" sz="1000">
                <a:latin typeface="Arial" pitchFamily="34" charset="0"/>
                <a:ea typeface="HGP創英角ｺﾞｼｯｸUB" pitchFamily="50" charset="-128"/>
                <a:cs typeface="Arial" pitchFamily="34" charset="0"/>
              </a:rPr>
              <a:t>いたしました。</a:t>
            </a:r>
            <a:r>
              <a:rPr lang="ja-JP" altLang="en-US" sz="1000" u="sng">
                <a:latin typeface="Arial" pitchFamily="34" charset="0"/>
                <a:ea typeface="HGP創英角ｺﾞｼｯｸUB" pitchFamily="50" charset="-128"/>
                <a:cs typeface="Arial" pitchFamily="34" charset="0"/>
              </a:rPr>
              <a:t>ディスク装置</a:t>
            </a:r>
            <a:r>
              <a:rPr lang="ja-JP" altLang="en-US" sz="1000">
                <a:latin typeface="Arial" pitchFamily="34" charset="0"/>
                <a:ea typeface="HGP創英角ｺﾞｼｯｸUB" pitchFamily="50" charset="-128"/>
                <a:cs typeface="Arial" pitchFamily="34" charset="0"/>
              </a:rPr>
              <a:t>についてはすべての機器で、</a:t>
            </a:r>
            <a:r>
              <a:rPr lang="ja-JP" altLang="en-US" sz="1000" u="sng">
                <a:latin typeface="Arial" pitchFamily="34" charset="0"/>
                <a:ea typeface="HGP創英角ｺﾞｼｯｸUB" pitchFamily="50" charset="-128"/>
                <a:cs typeface="Arial" pitchFamily="34" charset="0"/>
              </a:rPr>
              <a:t>実績のあるソフトウェア</a:t>
            </a:r>
            <a:r>
              <a:rPr lang="en-US" altLang="ja-JP" sz="1000" u="sng">
                <a:latin typeface="Arial" pitchFamily="34" charset="0"/>
                <a:ea typeface="HGP創英角ｺﾞｼｯｸUB" pitchFamily="50" charset="-128"/>
                <a:cs typeface="Arial" pitchFamily="34" charset="0"/>
              </a:rPr>
              <a:t>RAID</a:t>
            </a:r>
            <a:r>
              <a:rPr lang="ja-JP" altLang="en-US" sz="1000" u="sng">
                <a:latin typeface="Arial" pitchFamily="34" charset="0"/>
                <a:ea typeface="HGP創英角ｺﾞｼｯｸUB" pitchFamily="50" charset="-128"/>
                <a:cs typeface="Arial" pitchFamily="34" charset="0"/>
              </a:rPr>
              <a:t>を採用</a:t>
            </a:r>
            <a:r>
              <a:rPr lang="ja-JP" altLang="en-US" sz="1000">
                <a:latin typeface="Arial" pitchFamily="34" charset="0"/>
                <a:ea typeface="HGP創英角ｺﾞｼｯｸUB" pitchFamily="50" charset="-128"/>
                <a:cs typeface="Arial" pitchFamily="34" charset="0"/>
              </a:rPr>
              <a:t>します。</a:t>
            </a:r>
            <a:r>
              <a:rPr lang="ja-JP" altLang="en-US" sz="1000" u="sng">
                <a:latin typeface="Arial" pitchFamily="34" charset="0"/>
                <a:ea typeface="HGP創英角ｺﾞｼｯｸUB" pitchFamily="50" charset="-128"/>
                <a:cs typeface="Arial" pitchFamily="34" charset="0"/>
              </a:rPr>
              <a:t>ネットワーク機器</a:t>
            </a:r>
            <a:r>
              <a:rPr lang="ja-JP" altLang="en-US" sz="1000">
                <a:latin typeface="Arial" pitchFamily="34" charset="0"/>
                <a:ea typeface="HGP創英角ｺﾞｼｯｸUB" pitchFamily="50" charset="-128"/>
                <a:cs typeface="Arial" pitchFamily="34" charset="0"/>
              </a:rPr>
              <a:t>については、</a:t>
            </a:r>
            <a:r>
              <a:rPr lang="en-US" altLang="ja-JP" sz="1000" u="sng">
                <a:latin typeface="Arial" pitchFamily="34" charset="0"/>
                <a:ea typeface="HGP創英角ｺﾞｼｯｸUB" pitchFamily="50" charset="-128"/>
                <a:cs typeface="Arial" pitchFamily="34" charset="0"/>
              </a:rPr>
              <a:t>NCCS</a:t>
            </a:r>
            <a:r>
              <a:rPr lang="ja-JP" altLang="en-US" sz="1000" u="sng">
                <a:latin typeface="Arial" pitchFamily="34" charset="0"/>
                <a:ea typeface="HGP創英角ｺﾞｼｯｸUB" pitchFamily="50" charset="-128"/>
                <a:cs typeface="Arial" pitchFamily="34" charset="0"/>
              </a:rPr>
              <a:t>網の設備を共有</a:t>
            </a:r>
            <a:r>
              <a:rPr lang="ja-JP" altLang="en-US" sz="1000">
                <a:latin typeface="Arial" pitchFamily="34" charset="0"/>
                <a:ea typeface="HGP創英角ｺﾞｼｯｸUB" pitchFamily="50" charset="-128"/>
                <a:cs typeface="Arial" pitchFamily="34" charset="0"/>
              </a:rPr>
              <a:t>することを想定しています。</a:t>
            </a:r>
          </a:p>
          <a:p>
            <a:r>
              <a:rPr lang="ja-JP" altLang="en-US" sz="1000">
                <a:latin typeface="Arial" pitchFamily="34" charset="0"/>
                <a:ea typeface="HGP創英角ｺﾞｼｯｸUB" pitchFamily="50" charset="-128"/>
                <a:cs typeface="Arial" pitchFamily="34" charset="0"/>
              </a:rPr>
              <a:t>　サーバ台数は</a:t>
            </a:r>
            <a:r>
              <a:rPr lang="ja-JP" altLang="en-US" sz="1000" u="sng">
                <a:latin typeface="Arial" pitchFamily="34" charset="0"/>
                <a:ea typeface="HGP創英角ｺﾞｼｯｸUB" pitchFamily="50" charset="-128"/>
                <a:cs typeface="Arial" pitchFamily="34" charset="0"/>
              </a:rPr>
              <a:t>性能要件の詳細化を進めるなかで若干変動が予想</a:t>
            </a:r>
            <a:r>
              <a:rPr lang="ja-JP" altLang="en-US" sz="1000">
                <a:latin typeface="Arial" pitchFamily="34" charset="0"/>
                <a:ea typeface="HGP創英角ｺﾞｼｯｸUB" pitchFamily="50" charset="-128"/>
                <a:cs typeface="Arial" pitchFamily="34" charset="0"/>
              </a:rPr>
              <a:t>されますが、</a:t>
            </a:r>
            <a:r>
              <a:rPr lang="en-US" altLang="ja-JP" sz="1000" u="sng">
                <a:latin typeface="Arial" pitchFamily="34" charset="0"/>
                <a:ea typeface="HGP創英角ｺﾞｼｯｸUB" pitchFamily="50" charset="-128"/>
                <a:cs typeface="Arial" pitchFamily="34" charset="0"/>
              </a:rPr>
              <a:t>6</a:t>
            </a:r>
            <a:r>
              <a:rPr lang="ja-JP" altLang="en-US" sz="1000" u="sng">
                <a:latin typeface="Arial" pitchFamily="34" charset="0"/>
                <a:ea typeface="HGP創英角ｺﾞｼｯｸUB" pitchFamily="50" charset="-128"/>
                <a:cs typeface="Arial" pitchFamily="34" charset="0"/>
              </a:rPr>
              <a:t>～</a:t>
            </a:r>
            <a:r>
              <a:rPr lang="en-US" altLang="ja-JP" sz="1000" u="sng">
                <a:latin typeface="Arial" pitchFamily="34" charset="0"/>
                <a:ea typeface="HGP創英角ｺﾞｼｯｸUB" pitchFamily="50" charset="-128"/>
                <a:cs typeface="Arial" pitchFamily="34" charset="0"/>
              </a:rPr>
              <a:t>10</a:t>
            </a:r>
            <a:r>
              <a:rPr lang="ja-JP" altLang="en-US" sz="1000" u="sng">
                <a:latin typeface="Arial" pitchFamily="34" charset="0"/>
                <a:ea typeface="HGP創英角ｺﾞｼｯｸUB" pitchFamily="50" charset="-128"/>
                <a:cs typeface="Arial" pitchFamily="34" charset="0"/>
              </a:rPr>
              <a:t>台</a:t>
            </a:r>
            <a:r>
              <a:rPr lang="ja-JP" altLang="en-US" sz="1000">
                <a:latin typeface="Arial" pitchFamily="34" charset="0"/>
                <a:ea typeface="HGP創英角ｺﾞｼｯｸUB" pitchFamily="50" charset="-128"/>
                <a:cs typeface="Arial" pitchFamily="34" charset="0"/>
              </a:rPr>
              <a:t>になるものと推定していますが、見積り算出では</a:t>
            </a:r>
            <a:r>
              <a:rPr lang="en-US" altLang="ja-JP" sz="1000" u="sng">
                <a:latin typeface="Arial" pitchFamily="34" charset="0"/>
                <a:ea typeface="HGP創英角ｺﾞｼｯｸUB" pitchFamily="50" charset="-128"/>
                <a:cs typeface="Arial" pitchFamily="34" charset="0"/>
              </a:rPr>
              <a:t>6</a:t>
            </a:r>
            <a:r>
              <a:rPr lang="ja-JP" altLang="en-US" sz="1000" u="sng">
                <a:latin typeface="Arial" pitchFamily="34" charset="0"/>
                <a:ea typeface="HGP創英角ｺﾞｼｯｸUB" pitchFamily="50" charset="-128"/>
                <a:cs typeface="Arial" pitchFamily="34" charset="0"/>
              </a:rPr>
              <a:t>台を想定</a:t>
            </a:r>
            <a:r>
              <a:rPr lang="ja-JP" altLang="en-US" sz="1000">
                <a:latin typeface="Arial" pitchFamily="34" charset="0"/>
                <a:ea typeface="HGP創英角ｺﾞｼｯｸUB" pitchFamily="50" charset="-128"/>
                <a:cs typeface="Arial" pitchFamily="34" charset="0"/>
              </a:rPr>
              <a:t>いたしました。</a:t>
            </a:r>
          </a:p>
        </p:txBody>
      </p:sp>
      <p:sp>
        <p:nvSpPr>
          <p:cNvPr id="4105" name="AutoShape 12"/>
          <p:cNvSpPr>
            <a:spLocks noChangeArrowheads="1"/>
          </p:cNvSpPr>
          <p:nvPr/>
        </p:nvSpPr>
        <p:spPr bwMode="auto">
          <a:xfrm>
            <a:off x="4787900" y="4738688"/>
            <a:ext cx="3960813" cy="1512887"/>
          </a:xfrm>
          <a:prstGeom prst="roundRect">
            <a:avLst>
              <a:gd name="adj" fmla="val 6542"/>
            </a:avLst>
          </a:prstGeom>
          <a:solidFill>
            <a:schemeClr val="bg1"/>
          </a:solidFill>
          <a:ln w="38100">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buFont typeface="Wingdings" pitchFamily="2" charset="2"/>
              <a:buChar char="n"/>
            </a:pPr>
            <a:r>
              <a:rPr lang="ja-JP" altLang="en-US" sz="1000">
                <a:latin typeface="Arial" pitchFamily="34" charset="0"/>
                <a:ea typeface="HGP創英角ｺﾞｼｯｸUB" pitchFamily="50" charset="-128"/>
                <a:cs typeface="Arial" pitchFamily="34" charset="0"/>
              </a:rPr>
              <a:t>サーバマシン</a:t>
            </a:r>
          </a:p>
          <a:p>
            <a:pPr marL="180975" lvl="1">
              <a:buFont typeface="Wingdings" pitchFamily="2" charset="2"/>
              <a:buChar char="l"/>
            </a:pPr>
            <a:r>
              <a:rPr lang="en-US" altLang="ja-JP" sz="1000">
                <a:latin typeface="Arial" pitchFamily="34" charset="0"/>
                <a:ea typeface="HGP創英角ｺﾞｼｯｸUB" pitchFamily="50" charset="-128"/>
                <a:cs typeface="Arial" pitchFamily="34" charset="0"/>
              </a:rPr>
              <a:t>NCCS</a:t>
            </a:r>
            <a:r>
              <a:rPr lang="ja-JP" altLang="en-US" sz="1000">
                <a:latin typeface="Arial" pitchFamily="34" charset="0"/>
                <a:ea typeface="HGP創英角ｺﾞｼｯｸUB" pitchFamily="50" charset="-128"/>
                <a:cs typeface="Arial" pitchFamily="34" charset="0"/>
              </a:rPr>
              <a:t>網における安定稼動実績から、</a:t>
            </a:r>
          </a:p>
          <a:p>
            <a:pPr marL="447675" lvl="2" indent="-85725">
              <a:buFontTx/>
              <a:buChar char="•"/>
            </a:pPr>
            <a:r>
              <a:rPr lang="ja-JP" altLang="en-US" sz="1000">
                <a:latin typeface="Arial" pitchFamily="34" charset="0"/>
                <a:ea typeface="HGP創英角ｺﾞｼｯｸUB" pitchFamily="50" charset="-128"/>
                <a:cs typeface="Arial" pitchFamily="34" charset="0"/>
              </a:rPr>
              <a:t>サン・マイクロシステムズ製品を選定</a:t>
            </a:r>
          </a:p>
          <a:p>
            <a:pPr marL="447675" lvl="2" indent="-85725">
              <a:buFontTx/>
              <a:buChar char="•"/>
            </a:pPr>
            <a:r>
              <a:rPr lang="ja-JP" altLang="en-US" sz="1000">
                <a:latin typeface="Arial" pitchFamily="34" charset="0"/>
                <a:ea typeface="HGP創英角ｺﾞｼｯｸUB" pitchFamily="50" charset="-128"/>
                <a:cs typeface="Arial" pitchFamily="34" charset="0"/>
              </a:rPr>
              <a:t>ディスク装置はすべてソフトウェア</a:t>
            </a:r>
            <a:r>
              <a:rPr lang="en-US" altLang="ja-JP" sz="1000">
                <a:latin typeface="Arial" pitchFamily="34" charset="0"/>
                <a:ea typeface="HGP創英角ｺﾞｼｯｸUB" pitchFamily="50" charset="-128"/>
                <a:cs typeface="Arial" pitchFamily="34" charset="0"/>
              </a:rPr>
              <a:t>RAID</a:t>
            </a:r>
            <a:r>
              <a:rPr lang="ja-JP" altLang="en-US" sz="1000">
                <a:latin typeface="Arial" pitchFamily="34" charset="0"/>
                <a:ea typeface="HGP創英角ｺﾞｼｯｸUB" pitchFamily="50" charset="-128"/>
                <a:cs typeface="Arial" pitchFamily="34" charset="0"/>
              </a:rPr>
              <a:t>を採用</a:t>
            </a:r>
          </a:p>
          <a:p>
            <a:pPr marL="180975" lvl="1">
              <a:buFont typeface="Wingdings" pitchFamily="2" charset="2"/>
              <a:buChar char="l"/>
            </a:pPr>
            <a:r>
              <a:rPr lang="ja-JP" altLang="en-US" sz="1000">
                <a:latin typeface="Arial" pitchFamily="34" charset="0"/>
                <a:ea typeface="HGP創英角ｺﾞｼｯｸUB" pitchFamily="50" charset="-128"/>
                <a:cs typeface="Arial" pitchFamily="34" charset="0"/>
              </a:rPr>
              <a:t>想定台数　</a:t>
            </a:r>
            <a:r>
              <a:rPr lang="en-US" altLang="ja-JP" sz="1000">
                <a:latin typeface="Arial" pitchFamily="34" charset="0"/>
                <a:ea typeface="HGP創英角ｺﾞｼｯｸUB" pitchFamily="50" charset="-128"/>
                <a:cs typeface="Arial" pitchFamily="34" charset="0"/>
              </a:rPr>
              <a:t>6</a:t>
            </a:r>
            <a:r>
              <a:rPr lang="ja-JP" altLang="en-US" sz="1000">
                <a:latin typeface="Arial" pitchFamily="34" charset="0"/>
                <a:ea typeface="HGP創英角ｺﾞｼｯｸUB" pitchFamily="50" charset="-128"/>
                <a:cs typeface="Arial" pitchFamily="34" charset="0"/>
              </a:rPr>
              <a:t>台</a:t>
            </a:r>
          </a:p>
          <a:p>
            <a:pPr marL="447675" lvl="2" indent="-85725">
              <a:buFontTx/>
              <a:buChar char="•"/>
            </a:pPr>
            <a:r>
              <a:rPr lang="ja-JP" altLang="en-US" sz="1000">
                <a:latin typeface="Arial" pitchFamily="34" charset="0"/>
                <a:ea typeface="HGP創英角ｺﾞｼｯｸUB" pitchFamily="50" charset="-128"/>
                <a:cs typeface="Arial" pitchFamily="34" charset="0"/>
              </a:rPr>
              <a:t>性能要件の詳細化の過程でで</a:t>
            </a:r>
            <a:r>
              <a:rPr lang="en-US" altLang="ja-JP" sz="1000">
                <a:latin typeface="Arial" pitchFamily="34" charset="0"/>
                <a:ea typeface="HGP創英角ｺﾞｼｯｸUB" pitchFamily="50" charset="-128"/>
                <a:cs typeface="Arial" pitchFamily="34" charset="0"/>
              </a:rPr>
              <a:t>6</a:t>
            </a:r>
            <a:r>
              <a:rPr lang="ja-JP" altLang="en-US" sz="1000">
                <a:latin typeface="Arial" pitchFamily="34" charset="0"/>
                <a:ea typeface="HGP創英角ｺﾞｼｯｸUB" pitchFamily="50" charset="-128"/>
                <a:cs typeface="Arial" pitchFamily="34" charset="0"/>
              </a:rPr>
              <a:t>～</a:t>
            </a:r>
            <a:r>
              <a:rPr lang="en-US" altLang="ja-JP" sz="1000">
                <a:latin typeface="Arial" pitchFamily="34" charset="0"/>
                <a:ea typeface="HGP創英角ｺﾞｼｯｸUB" pitchFamily="50" charset="-128"/>
                <a:cs typeface="Arial" pitchFamily="34" charset="0"/>
              </a:rPr>
              <a:t>10</a:t>
            </a:r>
            <a:r>
              <a:rPr lang="ja-JP" altLang="en-US" sz="1000">
                <a:latin typeface="Arial" pitchFamily="34" charset="0"/>
                <a:ea typeface="HGP創英角ｺﾞｼｯｸUB" pitchFamily="50" charset="-128"/>
                <a:cs typeface="Arial" pitchFamily="34" charset="0"/>
              </a:rPr>
              <a:t>台の範囲で変動予想</a:t>
            </a:r>
          </a:p>
          <a:p>
            <a:pPr>
              <a:buFont typeface="Wingdings" pitchFamily="2" charset="2"/>
              <a:buChar char="n"/>
            </a:pPr>
            <a:r>
              <a:rPr lang="ja-JP" altLang="en-US" sz="1000">
                <a:latin typeface="Arial" pitchFamily="34" charset="0"/>
                <a:ea typeface="HGP創英角ｺﾞｼｯｸUB" pitchFamily="50" charset="-128"/>
                <a:cs typeface="Arial" pitchFamily="34" charset="0"/>
              </a:rPr>
              <a:t>ネットワーク機器</a:t>
            </a:r>
          </a:p>
          <a:p>
            <a:pPr marL="180975" lvl="1">
              <a:buFont typeface="Wingdings" pitchFamily="2" charset="2"/>
              <a:buChar char="l"/>
            </a:pPr>
            <a:r>
              <a:rPr lang="en-US" altLang="ja-JP" sz="1000">
                <a:latin typeface="Arial" pitchFamily="34" charset="0"/>
                <a:ea typeface="HGP創英角ｺﾞｼｯｸUB" pitchFamily="50" charset="-128"/>
                <a:cs typeface="Arial" pitchFamily="34" charset="0"/>
              </a:rPr>
              <a:t>NCCS</a:t>
            </a:r>
            <a:r>
              <a:rPr lang="ja-JP" altLang="en-US" sz="1000">
                <a:latin typeface="Arial" pitchFamily="34" charset="0"/>
                <a:ea typeface="HGP創英角ｺﾞｼｯｸUB" pitchFamily="50" charset="-128"/>
                <a:cs typeface="Arial" pitchFamily="34" charset="0"/>
              </a:rPr>
              <a:t>網の設備を共有</a:t>
            </a:r>
          </a:p>
        </p:txBody>
      </p:sp>
      <p:sp>
        <p:nvSpPr>
          <p:cNvPr id="4106" name="AutoShape 13"/>
          <p:cNvSpPr>
            <a:spLocks noChangeArrowheads="1"/>
          </p:cNvSpPr>
          <p:nvPr/>
        </p:nvSpPr>
        <p:spPr bwMode="auto">
          <a:xfrm>
            <a:off x="4356100" y="5172075"/>
            <a:ext cx="503238" cy="574675"/>
          </a:xfrm>
          <a:prstGeom prst="rightArrow">
            <a:avLst>
              <a:gd name="adj1" fmla="val 46407"/>
              <a:gd name="adj2" fmla="val 43847"/>
            </a:avLst>
          </a:prstGeom>
          <a:solidFill>
            <a:schemeClr val="bg2"/>
          </a:solidFill>
          <a:ln w="9525">
            <a:solidFill>
              <a:schemeClr val="hlink"/>
            </a:solidFill>
            <a:miter lim="800000"/>
            <a:headEnd/>
            <a:tailEnd/>
          </a:ln>
          <a:effectLst>
            <a:outerShdw dist="35921" dir="2700000" algn="ctr" rotWithShape="0">
              <a:schemeClr val="bg2"/>
            </a:outerShdw>
          </a:effec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4107" name="Text Box 14"/>
          <p:cNvSpPr txBox="1">
            <a:spLocks noChangeArrowheads="1"/>
          </p:cNvSpPr>
          <p:nvPr/>
        </p:nvSpPr>
        <p:spPr bwMode="auto">
          <a:xfrm>
            <a:off x="755650" y="2420938"/>
            <a:ext cx="668163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600">
                <a:solidFill>
                  <a:srgbClr val="FF9900"/>
                </a:solidFill>
                <a:latin typeface="Arial" pitchFamily="34" charset="0"/>
                <a:ea typeface="HGP創英角ｺﾞｼｯｸUB" pitchFamily="50" charset="-128"/>
                <a:cs typeface="Arial" pitchFamily="34" charset="0"/>
              </a:rPr>
              <a:t>左右で内容は等価。右サンプルでは、一目で必要な内容と構造が把握可能。</a:t>
            </a:r>
          </a:p>
        </p:txBody>
      </p:sp>
      <p:sp>
        <p:nvSpPr>
          <p:cNvPr id="4108" name="AutoShape 15"/>
          <p:cNvSpPr>
            <a:spLocks noChangeArrowheads="1"/>
          </p:cNvSpPr>
          <p:nvPr/>
        </p:nvSpPr>
        <p:spPr bwMode="auto">
          <a:xfrm>
            <a:off x="539750" y="2493963"/>
            <a:ext cx="215900" cy="214312"/>
          </a:xfrm>
          <a:prstGeom prst="rightArrow">
            <a:avLst>
              <a:gd name="adj1" fmla="val 46407"/>
              <a:gd name="adj2" fmla="val 44172"/>
            </a:avLst>
          </a:prstGeom>
          <a:solidFill>
            <a:srgbClr val="FF9900"/>
          </a:solidFill>
          <a:ln w="9525">
            <a:solidFill>
              <a:schemeClr val="hlink"/>
            </a:solidFill>
            <a:miter lim="800000"/>
            <a:headEnd/>
            <a:tailEnd/>
          </a:ln>
          <a:effectLst>
            <a:outerShdw dist="35921" dir="2700000" algn="ctr" rotWithShape="0">
              <a:schemeClr val="bg2"/>
            </a:outerShdw>
          </a:effec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4109" name="Text Box 16"/>
          <p:cNvSpPr txBox="1">
            <a:spLocks noChangeArrowheads="1"/>
          </p:cNvSpPr>
          <p:nvPr/>
        </p:nvSpPr>
        <p:spPr bwMode="auto">
          <a:xfrm>
            <a:off x="2555875" y="6308725"/>
            <a:ext cx="167385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a:solidFill>
                  <a:schemeClr val="tx1"/>
                </a:solidFill>
                <a:latin typeface="Arial" pitchFamily="34" charset="0"/>
                <a:ea typeface="HGP創英角ｺﾞｼｯｸUB" pitchFamily="50" charset="-128"/>
                <a:cs typeface="Arial" pitchFamily="34" charset="0"/>
              </a:rPr>
              <a:t>＊下線部は、キーワード</a:t>
            </a:r>
          </a:p>
        </p:txBody>
      </p:sp>
    </p:spTree>
    <p:extLst>
      <p:ext uri="{BB962C8B-B14F-4D97-AF65-F5344CB8AC3E}">
        <p14:creationId xmlns:p14="http://schemas.microsoft.com/office/powerpoint/2010/main" val="65919636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sz="2400">
                <a:ea typeface="ＭＳ Ｐゴシック" pitchFamily="50" charset="-128"/>
              </a:rPr>
              <a:t>原則２：統一ルールの原則</a:t>
            </a:r>
          </a:p>
        </p:txBody>
      </p:sp>
      <p:sp>
        <p:nvSpPr>
          <p:cNvPr id="5123" name="Rectangle 5" descr="Rectangle: Click to edit Master text styles&#10;Second level&#10;Third level&#10;Fourth level&#10;Fifth level"/>
          <p:cNvSpPr>
            <a:spLocks noGrp="1" noChangeArrowheads="1"/>
          </p:cNvSpPr>
          <p:nvPr>
            <p:ph type="body" idx="1"/>
          </p:nvPr>
        </p:nvSpPr>
        <p:spPr bwMode="auto">
          <a:xfrm>
            <a:off x="900113" y="1196975"/>
            <a:ext cx="7772400" cy="55451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itchFamily="2" charset="2"/>
              <a:buAutoNum type="circleNumDbPlain" startAt="2"/>
            </a:pPr>
            <a:endParaRPr lang="ja-JP" altLang="en-US" sz="1600" dirty="0">
              <a:latin typeface="Arial" pitchFamily="34" charset="0"/>
              <a:ea typeface="HGP創英角ｺﾞｼｯｸUB" pitchFamily="50" charset="-128"/>
              <a:cs typeface="Arial" pitchFamily="34" charset="0"/>
            </a:endParaRPr>
          </a:p>
          <a:p>
            <a:pPr eaLnBrk="1" hangingPunct="1">
              <a:lnSpc>
                <a:spcPct val="80000"/>
              </a:lnSpc>
              <a:buFont typeface="Wingdings" pitchFamily="2" charset="2"/>
              <a:buChar char="l"/>
            </a:pPr>
            <a:r>
              <a:rPr lang="ja-JP" altLang="en-US" dirty="0">
                <a:latin typeface="Arial" pitchFamily="34" charset="0"/>
                <a:ea typeface="HGP創英角ｺﾞｼｯｸUB" pitchFamily="50" charset="-128"/>
                <a:cs typeface="Arial" pitchFamily="34" charset="0"/>
              </a:rPr>
              <a:t>配色と形状	</a:t>
            </a:r>
          </a:p>
          <a:p>
            <a:pPr marL="781050" lvl="1" indent="-266700" eaLnBrk="1" hangingPunct="1">
              <a:lnSpc>
                <a:spcPct val="80000"/>
              </a:lnSpc>
            </a:pPr>
            <a:r>
              <a:rPr lang="ja-JP" altLang="en-US" sz="1200" dirty="0">
                <a:latin typeface="Arial" pitchFamily="34" charset="0"/>
                <a:ea typeface="HGP創英角ｺﾞｼｯｸUB" pitchFamily="50" charset="-128"/>
                <a:cs typeface="Arial" pitchFamily="34" charset="0"/>
              </a:rPr>
              <a:t>図表の記号や項目が、同じグループに属する場合は、同じ配色や形状に統一。</a:t>
            </a:r>
          </a:p>
          <a:p>
            <a:pPr marL="781050" lvl="1" indent="-266700" eaLnBrk="1" hangingPunct="1">
              <a:lnSpc>
                <a:spcPct val="80000"/>
              </a:lnSpc>
            </a:pPr>
            <a:r>
              <a:rPr lang="ja-JP" altLang="en-US" sz="1200" dirty="0">
                <a:latin typeface="Arial" pitchFamily="34" charset="0"/>
                <a:ea typeface="HGP創英角ｺﾞｼｯｸUB" pitchFamily="50" charset="-128"/>
                <a:cs typeface="Arial" pitchFamily="34" charset="0"/>
              </a:rPr>
              <a:t>図形と文字の明暗、コントラストに注意。印刷やプロジェクターを使用する場合、背景色に隠れて文字が見えなくなることがある。</a:t>
            </a:r>
          </a:p>
          <a:p>
            <a:pPr lvl="2" eaLnBrk="1" hangingPunct="1">
              <a:lnSpc>
                <a:spcPct val="80000"/>
              </a:lnSpc>
            </a:pPr>
            <a:r>
              <a:rPr lang="ja-JP" altLang="en-US" sz="1200" dirty="0">
                <a:latin typeface="Arial" pitchFamily="34" charset="0"/>
                <a:ea typeface="HGP創英角ｺﾞｼｯｸUB" pitchFamily="50" charset="-128"/>
                <a:cs typeface="Arial" pitchFamily="34" charset="0"/>
              </a:rPr>
              <a:t>図形要素の囲みを太線にし、</a:t>
            </a:r>
            <a:r>
              <a:rPr lang="ja-JP" altLang="en-US" sz="1200" b="1" dirty="0">
                <a:latin typeface="Arial" pitchFamily="34" charset="0"/>
                <a:ea typeface="HGP創英角ｺﾞｼｯｸUB" pitchFamily="50" charset="-128"/>
                <a:cs typeface="Arial" pitchFamily="34" charset="0"/>
              </a:rPr>
              <a:t>背景色は</a:t>
            </a:r>
            <a:r>
              <a:rPr lang="ja-JP" altLang="en-US" sz="1200" dirty="0">
                <a:latin typeface="Arial" pitchFamily="34" charset="0"/>
                <a:ea typeface="HGP創英角ｺﾞｼｯｸUB" pitchFamily="50" charset="-128"/>
                <a:cs typeface="Arial" pitchFamily="34" charset="0"/>
              </a:rPr>
              <a:t>、白か、淡い色。文字は、濃い色</a:t>
            </a:r>
          </a:p>
          <a:p>
            <a:pPr lvl="2" eaLnBrk="1" hangingPunct="1">
              <a:lnSpc>
                <a:spcPct val="80000"/>
              </a:lnSpc>
            </a:pPr>
            <a:r>
              <a:rPr lang="ja-JP" altLang="en-US" sz="1200" dirty="0">
                <a:latin typeface="Arial" pitchFamily="34" charset="0"/>
                <a:ea typeface="HGP創英角ｺﾞｼｯｸUB" pitchFamily="50" charset="-128"/>
                <a:cs typeface="Arial" pitchFamily="34" charset="0"/>
              </a:rPr>
              <a:t>図形要素の背景色は濃くし、文字を白抜き</a:t>
            </a:r>
          </a:p>
          <a:p>
            <a:pPr lvl="2" eaLnBrk="1" hangingPunct="1">
              <a:lnSpc>
                <a:spcPct val="80000"/>
              </a:lnSpc>
            </a:pPr>
            <a:r>
              <a:rPr lang="ja-JP" altLang="en-US" sz="1200" dirty="0">
                <a:latin typeface="Arial" pitchFamily="34" charset="0"/>
                <a:ea typeface="HGP創英角ｺﾞｼｯｸUB" pitchFamily="50" charset="-128"/>
                <a:cs typeface="Arial" pitchFamily="34" charset="0"/>
              </a:rPr>
              <a:t>白黒印刷の場合にも、ＰＰＴは、印刷設定は「カラー」</a:t>
            </a:r>
          </a:p>
          <a:p>
            <a:pPr marL="781050" lvl="1" indent="-266700" eaLnBrk="1" hangingPunct="1">
              <a:lnSpc>
                <a:spcPct val="80000"/>
              </a:lnSpc>
            </a:pPr>
            <a:r>
              <a:rPr lang="ja-JP" altLang="en-US" sz="1200" dirty="0">
                <a:latin typeface="Arial" pitchFamily="34" charset="0"/>
                <a:ea typeface="HGP創英角ｺﾞｼｯｸUB" pitchFamily="50" charset="-128"/>
                <a:cs typeface="Arial" pitchFamily="34" charset="0"/>
              </a:rPr>
              <a:t>色に意味がある場合もあるので、使用する場合は、適所使用を心がける。</a:t>
            </a:r>
          </a:p>
          <a:p>
            <a:pPr lvl="2" eaLnBrk="1" hangingPunct="1">
              <a:lnSpc>
                <a:spcPct val="80000"/>
              </a:lnSpc>
            </a:pPr>
            <a:r>
              <a:rPr lang="ja-JP" altLang="en-US" sz="1200" dirty="0">
                <a:latin typeface="Arial" pitchFamily="34" charset="0"/>
                <a:ea typeface="HGP創英角ｺﾞｼｯｸUB" pitchFamily="50" charset="-128"/>
                <a:cs typeface="Arial" pitchFamily="34" charset="0"/>
              </a:rPr>
              <a:t>費用計画等への使用に際して</a:t>
            </a:r>
          </a:p>
          <a:p>
            <a:pPr lvl="3" eaLnBrk="1" hangingPunct="1">
              <a:lnSpc>
                <a:spcPct val="80000"/>
              </a:lnSpc>
            </a:pPr>
            <a:r>
              <a:rPr lang="ja-JP" altLang="en-US" sz="1000" dirty="0">
                <a:solidFill>
                  <a:srgbClr val="FF0000"/>
                </a:solidFill>
                <a:latin typeface="Arial" pitchFamily="34" charset="0"/>
                <a:ea typeface="HGP創英角ｺﾞｼｯｸUB" pitchFamily="50" charset="-128"/>
                <a:cs typeface="Arial" pitchFamily="34" charset="0"/>
              </a:rPr>
              <a:t>赤　	：“赤字”や“マイナス”を連想</a:t>
            </a:r>
          </a:p>
          <a:p>
            <a:pPr lvl="3" eaLnBrk="1" hangingPunct="1">
              <a:lnSpc>
                <a:spcPct val="80000"/>
              </a:lnSpc>
            </a:pPr>
            <a:r>
              <a:rPr lang="ja-JP" altLang="en-US" sz="1000" dirty="0">
                <a:solidFill>
                  <a:srgbClr val="000000"/>
                </a:solidFill>
                <a:latin typeface="Arial" pitchFamily="34" charset="0"/>
                <a:ea typeface="HGP創英角ｺﾞｼｯｸUB" pitchFamily="50" charset="-128"/>
                <a:cs typeface="Arial" pitchFamily="34" charset="0"/>
              </a:rPr>
              <a:t>黒　	：“黒字”や“プラス”を連想</a:t>
            </a:r>
          </a:p>
          <a:p>
            <a:pPr lvl="2" eaLnBrk="1" hangingPunct="1">
              <a:lnSpc>
                <a:spcPct val="80000"/>
              </a:lnSpc>
            </a:pPr>
            <a:r>
              <a:rPr lang="ja-JP" altLang="en-US" sz="1200" dirty="0">
                <a:latin typeface="Arial" pitchFamily="34" charset="0"/>
                <a:ea typeface="HGP創英角ｺﾞｼｯｸUB" pitchFamily="50" charset="-128"/>
                <a:cs typeface="Arial" pitchFamily="34" charset="0"/>
              </a:rPr>
              <a:t>スケジュールへの使用</a:t>
            </a:r>
          </a:p>
          <a:p>
            <a:pPr lvl="3" eaLnBrk="1" hangingPunct="1">
              <a:lnSpc>
                <a:spcPct val="80000"/>
              </a:lnSpc>
            </a:pPr>
            <a:r>
              <a:rPr lang="ja-JP" altLang="en-US" sz="1000" dirty="0">
                <a:solidFill>
                  <a:srgbClr val="0000FF"/>
                </a:solidFill>
                <a:latin typeface="Arial" pitchFamily="34" charset="0"/>
                <a:ea typeface="HGP創英角ｺﾞｼｯｸUB" pitchFamily="50" charset="-128"/>
                <a:cs typeface="Arial" pitchFamily="34" charset="0"/>
              </a:rPr>
              <a:t>青・緑　	：順調な状態を連想</a:t>
            </a:r>
          </a:p>
          <a:p>
            <a:pPr lvl="3" eaLnBrk="1" hangingPunct="1">
              <a:lnSpc>
                <a:spcPct val="80000"/>
              </a:lnSpc>
            </a:pPr>
            <a:r>
              <a:rPr lang="ja-JP" altLang="en-US" sz="1000" dirty="0">
                <a:solidFill>
                  <a:srgbClr val="FF9900"/>
                </a:solidFill>
                <a:latin typeface="Arial" pitchFamily="34" charset="0"/>
                <a:ea typeface="HGP創英角ｺﾞｼｯｸUB" pitchFamily="50" charset="-128"/>
                <a:cs typeface="Arial" pitchFamily="34" charset="0"/>
              </a:rPr>
              <a:t>黄　　　	：リスクがある状態、注意すべきことを連想</a:t>
            </a:r>
          </a:p>
          <a:p>
            <a:pPr lvl="3" eaLnBrk="1" hangingPunct="1">
              <a:lnSpc>
                <a:spcPct val="80000"/>
              </a:lnSpc>
            </a:pPr>
            <a:r>
              <a:rPr lang="ja-JP" altLang="en-US" sz="1000" dirty="0">
                <a:solidFill>
                  <a:srgbClr val="FF0000"/>
                </a:solidFill>
                <a:latin typeface="Arial" pitchFamily="34" charset="0"/>
                <a:ea typeface="HGP創英角ｺﾞｼｯｸUB" pitchFamily="50" charset="-128"/>
                <a:cs typeface="Arial" pitchFamily="34" charset="0"/>
              </a:rPr>
              <a:t>赤　　　	：危険な状況、クリティカル・ポイントを連想</a:t>
            </a:r>
          </a:p>
          <a:p>
            <a:pPr lvl="2" eaLnBrk="1" hangingPunct="1">
              <a:lnSpc>
                <a:spcPct val="80000"/>
              </a:lnSpc>
            </a:pPr>
            <a:r>
              <a:rPr lang="ja-JP" altLang="en-US" sz="1200" dirty="0">
                <a:latin typeface="Arial" pitchFamily="34" charset="0"/>
                <a:ea typeface="HGP創英角ｺﾞｼｯｸUB" pitchFamily="50" charset="-128"/>
                <a:cs typeface="Arial" pitchFamily="34" charset="0"/>
              </a:rPr>
              <a:t>その他</a:t>
            </a:r>
          </a:p>
          <a:p>
            <a:pPr lvl="3" eaLnBrk="1" hangingPunct="1">
              <a:lnSpc>
                <a:spcPct val="80000"/>
              </a:lnSpc>
            </a:pPr>
            <a:r>
              <a:rPr lang="ja-JP" altLang="en-US" sz="1000" dirty="0">
                <a:solidFill>
                  <a:srgbClr val="FF0000"/>
                </a:solidFill>
                <a:latin typeface="Arial" pitchFamily="34" charset="0"/>
                <a:ea typeface="HGP創英角ｺﾞｼｯｸUB" pitchFamily="50" charset="-128"/>
                <a:cs typeface="Arial" pitchFamily="34" charset="0"/>
              </a:rPr>
              <a:t>赤系	：注意の喚起、強調</a:t>
            </a:r>
          </a:p>
          <a:p>
            <a:pPr eaLnBrk="1" hangingPunct="1">
              <a:lnSpc>
                <a:spcPct val="80000"/>
              </a:lnSpc>
              <a:buFont typeface="Wingdings" pitchFamily="2" charset="2"/>
              <a:buChar char="l"/>
            </a:pPr>
            <a:r>
              <a:rPr lang="ja-JP" altLang="en-US" dirty="0">
                <a:latin typeface="Arial" pitchFamily="34" charset="0"/>
                <a:ea typeface="HGP創英角ｺﾞｼｯｸUB" pitchFamily="50" charset="-128"/>
                <a:cs typeface="Arial" pitchFamily="34" charset="0"/>
              </a:rPr>
              <a:t>配置と順序</a:t>
            </a:r>
          </a:p>
          <a:p>
            <a:pPr marL="781050" lvl="1" indent="-266700" eaLnBrk="1" hangingPunct="1">
              <a:lnSpc>
                <a:spcPct val="80000"/>
              </a:lnSpc>
            </a:pPr>
            <a:r>
              <a:rPr lang="ja-JP" altLang="en-US" sz="1200" dirty="0">
                <a:latin typeface="Arial" pitchFamily="34" charset="0"/>
                <a:ea typeface="HGP創英角ｺﾞｼｯｸUB" pitchFamily="50" charset="-128"/>
                <a:cs typeface="Arial" pitchFamily="34" charset="0"/>
              </a:rPr>
              <a:t>同様の説明では、箇条書きの書式を統一。</a:t>
            </a:r>
          </a:p>
          <a:p>
            <a:pPr marL="781050" lvl="1" indent="-266700" eaLnBrk="1" hangingPunct="1">
              <a:lnSpc>
                <a:spcPct val="80000"/>
              </a:lnSpc>
            </a:pPr>
            <a:r>
              <a:rPr lang="ja-JP" altLang="en-US" sz="1200" dirty="0">
                <a:latin typeface="Arial" pitchFamily="34" charset="0"/>
                <a:ea typeface="HGP創英角ｺﾞｼｯｸUB" pitchFamily="50" charset="-128"/>
                <a:cs typeface="Arial" pitchFamily="34" charset="0"/>
              </a:rPr>
              <a:t>同じ要素を含む説明では、上下、左右の関係は統一。</a:t>
            </a:r>
          </a:p>
          <a:p>
            <a:pPr marL="781050" lvl="1" indent="-266700" eaLnBrk="1" hangingPunct="1">
              <a:lnSpc>
                <a:spcPct val="80000"/>
              </a:lnSpc>
            </a:pPr>
            <a:r>
              <a:rPr lang="ja-JP" altLang="en-US" sz="1200" dirty="0">
                <a:latin typeface="Arial" pitchFamily="34" charset="0"/>
                <a:ea typeface="HGP創英角ｺﾞｼｯｸUB" pitchFamily="50" charset="-128"/>
                <a:cs typeface="Arial" pitchFamily="34" charset="0"/>
              </a:rPr>
              <a:t>図形要素は、左右、上下をそろえ配置する。</a:t>
            </a:r>
          </a:p>
          <a:p>
            <a:pPr eaLnBrk="1" hangingPunct="1">
              <a:lnSpc>
                <a:spcPct val="80000"/>
              </a:lnSpc>
              <a:buFont typeface="Wingdings" pitchFamily="2" charset="2"/>
              <a:buChar char="l"/>
            </a:pPr>
            <a:r>
              <a:rPr lang="ja-JP" altLang="en-US" dirty="0">
                <a:latin typeface="Arial" pitchFamily="34" charset="0"/>
                <a:ea typeface="HGP創英角ｺﾞｼｯｸUB" pitchFamily="50" charset="-128"/>
                <a:cs typeface="Arial" pitchFamily="34" charset="0"/>
              </a:rPr>
              <a:t>フォントとポイント数</a:t>
            </a:r>
          </a:p>
          <a:p>
            <a:pPr marL="781050" lvl="1" indent="-266700" eaLnBrk="1" hangingPunct="1">
              <a:lnSpc>
                <a:spcPct val="80000"/>
              </a:lnSpc>
            </a:pPr>
            <a:r>
              <a:rPr lang="ja-JP" altLang="en-US" sz="1200" dirty="0">
                <a:latin typeface="Arial" pitchFamily="34" charset="0"/>
                <a:ea typeface="HGP創英角ｺﾞｼｯｸUB" pitchFamily="50" charset="-128"/>
                <a:cs typeface="Arial" pitchFamily="34" charset="0"/>
              </a:rPr>
              <a:t>フォントは、原則コシック体とする。明朝は、古くさいイメージを与えるので避ける。</a:t>
            </a:r>
          </a:p>
          <a:p>
            <a:pPr marL="781050" lvl="1" indent="-266700" eaLnBrk="1" hangingPunct="1">
              <a:lnSpc>
                <a:spcPct val="80000"/>
              </a:lnSpc>
            </a:pPr>
            <a:r>
              <a:rPr lang="ja-JP" altLang="en-US" sz="1200" dirty="0">
                <a:latin typeface="Arial" pitchFamily="34" charset="0"/>
                <a:ea typeface="HGP創英角ｺﾞｼｯｸUB" pitchFamily="50" charset="-128"/>
                <a:cs typeface="Arial" pitchFamily="34" charset="0"/>
              </a:rPr>
              <a:t>ポイント数（文字サイズ）は、全体を通して統一ルールに従う。</a:t>
            </a:r>
          </a:p>
          <a:p>
            <a:pPr marL="781050" lvl="1" indent="-266700" eaLnBrk="1" hangingPunct="1">
              <a:lnSpc>
                <a:spcPct val="80000"/>
              </a:lnSpc>
            </a:pPr>
            <a:r>
              <a:rPr lang="ja-JP" altLang="en-US" sz="1200" dirty="0">
                <a:latin typeface="Arial" pitchFamily="34" charset="0"/>
                <a:ea typeface="HGP創英角ｺﾞｼｯｸUB" pitchFamily="50" charset="-128"/>
                <a:cs typeface="Arial" pitchFamily="34" charset="0"/>
              </a:rPr>
              <a:t>文字の大小、太細、下線のあるなしは、安易に設定しない。最後の見直しの時に、設定すると効果的。</a:t>
            </a:r>
          </a:p>
          <a:p>
            <a:pPr marL="781050" lvl="1" indent="-266700" eaLnBrk="1" hangingPunct="1">
              <a:lnSpc>
                <a:spcPct val="80000"/>
              </a:lnSpc>
            </a:pPr>
            <a:r>
              <a:rPr lang="ja-JP" altLang="en-US" sz="1200" dirty="0">
                <a:latin typeface="Arial" pitchFamily="34" charset="0"/>
                <a:ea typeface="HGP創英角ｺﾞｼｯｸUB" pitchFamily="50" charset="-128"/>
                <a:cs typeface="Arial" pitchFamily="34" charset="0"/>
              </a:rPr>
              <a:t>斜体文字、影付けは、多用しない。見辛く、汚らしくなる場合がある。</a:t>
            </a:r>
          </a:p>
          <a:p>
            <a:pPr lvl="2" eaLnBrk="1" hangingPunct="1">
              <a:lnSpc>
                <a:spcPct val="80000"/>
              </a:lnSpc>
            </a:pPr>
            <a:endParaRPr lang="ja-JP" altLang="en-US" sz="1200" dirty="0">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57315052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ja-JP" altLang="en-US" sz="2400">
                <a:ea typeface="ＭＳ Ｐゴシック" pitchFamily="50" charset="-128"/>
              </a:rPr>
              <a:t>原則２：統一ルールの原則</a:t>
            </a:r>
          </a:p>
        </p:txBody>
      </p:sp>
      <p:pic>
        <p:nvPicPr>
          <p:cNvPr id="61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887538"/>
            <a:ext cx="6192837" cy="377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hlink"/>
                </a:solidFill>
                <a:miter lim="800000"/>
                <a:headEnd/>
                <a:tailEnd/>
              </a14:hiddenLine>
            </a:ext>
          </a:extLst>
        </p:spPr>
      </p:pic>
      <p:grpSp>
        <p:nvGrpSpPr>
          <p:cNvPr id="257061" name="Group 37"/>
          <p:cNvGrpSpPr>
            <a:grpSpLocks/>
          </p:cNvGrpSpPr>
          <p:nvPr/>
        </p:nvGrpSpPr>
        <p:grpSpPr bwMode="auto">
          <a:xfrm>
            <a:off x="468313" y="1557338"/>
            <a:ext cx="8424862" cy="4926012"/>
            <a:chOff x="295" y="962"/>
            <a:chExt cx="5307" cy="3103"/>
          </a:xfrm>
        </p:grpSpPr>
        <p:sp>
          <p:nvSpPr>
            <p:cNvPr id="6150" name="AutoShape 6"/>
            <p:cNvSpPr>
              <a:spLocks noChangeArrowheads="1"/>
            </p:cNvSpPr>
            <p:nvPr/>
          </p:nvSpPr>
          <p:spPr bwMode="auto">
            <a:xfrm>
              <a:off x="1882" y="1915"/>
              <a:ext cx="408" cy="135"/>
            </a:xfrm>
            <a:prstGeom prst="roundRect">
              <a:avLst>
                <a:gd name="adj" fmla="val 16667"/>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151" name="AutoShape 7"/>
            <p:cNvSpPr>
              <a:spLocks noChangeArrowheads="1"/>
            </p:cNvSpPr>
            <p:nvPr/>
          </p:nvSpPr>
          <p:spPr bwMode="auto">
            <a:xfrm>
              <a:off x="1292" y="3321"/>
              <a:ext cx="681" cy="135"/>
            </a:xfrm>
            <a:prstGeom prst="roundRect">
              <a:avLst>
                <a:gd name="adj" fmla="val 16667"/>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152" name="Line 8"/>
            <p:cNvSpPr>
              <a:spLocks noChangeShapeType="1"/>
            </p:cNvSpPr>
            <p:nvPr/>
          </p:nvSpPr>
          <p:spPr bwMode="auto">
            <a:xfrm flipH="1" flipV="1">
              <a:off x="2154" y="2051"/>
              <a:ext cx="0" cy="163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53" name="Line 9"/>
            <p:cNvSpPr>
              <a:spLocks noChangeShapeType="1"/>
            </p:cNvSpPr>
            <p:nvPr/>
          </p:nvSpPr>
          <p:spPr bwMode="auto">
            <a:xfrm flipH="1" flipV="1">
              <a:off x="1973" y="3412"/>
              <a:ext cx="181" cy="27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54" name="Text Box 10"/>
            <p:cNvSpPr txBox="1">
              <a:spLocks noChangeArrowheads="1"/>
            </p:cNvSpPr>
            <p:nvPr/>
          </p:nvSpPr>
          <p:spPr bwMode="auto">
            <a:xfrm>
              <a:off x="1383" y="3684"/>
              <a:ext cx="1238"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フォント・サイズや背景色が不統一</a:t>
              </a:r>
            </a:p>
          </p:txBody>
        </p:sp>
        <p:sp>
          <p:nvSpPr>
            <p:cNvPr id="6155" name="AutoShape 11"/>
            <p:cNvSpPr>
              <a:spLocks noChangeArrowheads="1"/>
            </p:cNvSpPr>
            <p:nvPr/>
          </p:nvSpPr>
          <p:spPr bwMode="auto">
            <a:xfrm>
              <a:off x="3061" y="2777"/>
              <a:ext cx="862" cy="680"/>
            </a:xfrm>
            <a:prstGeom prst="roundRect">
              <a:avLst>
                <a:gd name="adj" fmla="val 6912"/>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156" name="AutoShape 12"/>
            <p:cNvSpPr>
              <a:spLocks noChangeArrowheads="1"/>
            </p:cNvSpPr>
            <p:nvPr/>
          </p:nvSpPr>
          <p:spPr bwMode="auto">
            <a:xfrm>
              <a:off x="3969" y="2777"/>
              <a:ext cx="272" cy="680"/>
            </a:xfrm>
            <a:prstGeom prst="roundRect">
              <a:avLst>
                <a:gd name="adj" fmla="val 16667"/>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157" name="Line 13"/>
            <p:cNvSpPr>
              <a:spLocks noChangeShapeType="1"/>
            </p:cNvSpPr>
            <p:nvPr/>
          </p:nvSpPr>
          <p:spPr bwMode="auto">
            <a:xfrm flipH="1" flipV="1">
              <a:off x="4105" y="3457"/>
              <a:ext cx="227" cy="27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58" name="Line 14"/>
            <p:cNvSpPr>
              <a:spLocks noChangeShapeType="1"/>
            </p:cNvSpPr>
            <p:nvPr/>
          </p:nvSpPr>
          <p:spPr bwMode="auto">
            <a:xfrm flipH="1" flipV="1">
              <a:off x="3515" y="3457"/>
              <a:ext cx="817" cy="27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59" name="Text Box 15"/>
            <p:cNvSpPr txBox="1">
              <a:spLocks noChangeArrowheads="1"/>
            </p:cNvSpPr>
            <p:nvPr/>
          </p:nvSpPr>
          <p:spPr bwMode="auto">
            <a:xfrm>
              <a:off x="3833" y="3729"/>
              <a:ext cx="176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同じ構成要素（サーバー）を示しているにもかかわらず、図形要素、配色が異なる</a:t>
              </a:r>
            </a:p>
          </p:txBody>
        </p:sp>
        <p:sp>
          <p:nvSpPr>
            <p:cNvPr id="6160" name="AutoShape 16"/>
            <p:cNvSpPr>
              <a:spLocks noChangeArrowheads="1"/>
            </p:cNvSpPr>
            <p:nvPr/>
          </p:nvSpPr>
          <p:spPr bwMode="auto">
            <a:xfrm>
              <a:off x="3424" y="2051"/>
              <a:ext cx="136" cy="272"/>
            </a:xfrm>
            <a:prstGeom prst="roundRect">
              <a:avLst>
                <a:gd name="adj" fmla="val 6912"/>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161" name="AutoShape 17"/>
            <p:cNvSpPr>
              <a:spLocks noChangeArrowheads="1"/>
            </p:cNvSpPr>
            <p:nvPr/>
          </p:nvSpPr>
          <p:spPr bwMode="auto">
            <a:xfrm>
              <a:off x="4059" y="2051"/>
              <a:ext cx="144" cy="272"/>
            </a:xfrm>
            <a:prstGeom prst="roundRect">
              <a:avLst>
                <a:gd name="adj" fmla="val 16667"/>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162" name="AutoShape 18"/>
            <p:cNvSpPr>
              <a:spLocks noChangeArrowheads="1"/>
            </p:cNvSpPr>
            <p:nvPr/>
          </p:nvSpPr>
          <p:spPr bwMode="auto">
            <a:xfrm>
              <a:off x="884" y="1643"/>
              <a:ext cx="363" cy="544"/>
            </a:xfrm>
            <a:prstGeom prst="roundRect">
              <a:avLst>
                <a:gd name="adj" fmla="val 6912"/>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163" name="Line 19"/>
            <p:cNvSpPr>
              <a:spLocks noChangeShapeType="1"/>
            </p:cNvSpPr>
            <p:nvPr/>
          </p:nvSpPr>
          <p:spPr bwMode="auto">
            <a:xfrm flipH="1">
              <a:off x="1247" y="1189"/>
              <a:ext cx="1406" cy="45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64" name="Line 20"/>
            <p:cNvSpPr>
              <a:spLocks noChangeShapeType="1"/>
            </p:cNvSpPr>
            <p:nvPr/>
          </p:nvSpPr>
          <p:spPr bwMode="auto">
            <a:xfrm>
              <a:off x="2653" y="1189"/>
              <a:ext cx="771" cy="8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65" name="Line 21"/>
            <p:cNvSpPr>
              <a:spLocks noChangeShapeType="1"/>
            </p:cNvSpPr>
            <p:nvPr/>
          </p:nvSpPr>
          <p:spPr bwMode="auto">
            <a:xfrm>
              <a:off x="2653" y="1189"/>
              <a:ext cx="1406" cy="8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66" name="Text Box 22"/>
            <p:cNvSpPr txBox="1">
              <a:spLocks noChangeArrowheads="1"/>
            </p:cNvSpPr>
            <p:nvPr/>
          </p:nvSpPr>
          <p:spPr bwMode="auto">
            <a:xfrm>
              <a:off x="1927" y="962"/>
              <a:ext cx="1779"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同じデータの流れを示しているにもかかわらず、</a:t>
              </a:r>
            </a:p>
            <a:p>
              <a:pPr eaLnBrk="1" hangingPunct="1"/>
              <a:r>
                <a:rPr kumimoji="1" lang="ja-JP" altLang="en-US" sz="1000">
                  <a:solidFill>
                    <a:srgbClr val="FF0000"/>
                  </a:solidFill>
                  <a:latin typeface="Arial" pitchFamily="34" charset="0"/>
                  <a:ea typeface="HGP創英角ｺﾞｼｯｸUB" pitchFamily="50" charset="-128"/>
                  <a:cs typeface="Arial" pitchFamily="34" charset="0"/>
                </a:rPr>
                <a:t>線の太さ、図形要素の前後関係、形状が不統一、</a:t>
              </a:r>
            </a:p>
          </p:txBody>
        </p:sp>
        <p:sp>
          <p:nvSpPr>
            <p:cNvPr id="6167" name="Line 23"/>
            <p:cNvSpPr>
              <a:spLocks noChangeShapeType="1"/>
            </p:cNvSpPr>
            <p:nvPr/>
          </p:nvSpPr>
          <p:spPr bwMode="auto">
            <a:xfrm flipH="1" flipV="1">
              <a:off x="2290" y="2005"/>
              <a:ext cx="182" cy="22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68" name="Text Box 24"/>
            <p:cNvSpPr txBox="1">
              <a:spLocks noChangeArrowheads="1"/>
            </p:cNvSpPr>
            <p:nvPr/>
          </p:nvSpPr>
          <p:spPr bwMode="auto">
            <a:xfrm>
              <a:off x="2245" y="2187"/>
              <a:ext cx="771"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文字が背景色に埋もれて見づらい</a:t>
              </a:r>
              <a:endParaRPr kumimoji="1" lang="en-US" altLang="ja-JP" sz="1000">
                <a:solidFill>
                  <a:srgbClr val="FF0000"/>
                </a:solidFill>
                <a:latin typeface="Arial" pitchFamily="34" charset="0"/>
                <a:ea typeface="HGP創英角ｺﾞｼｯｸUB" pitchFamily="50" charset="-128"/>
                <a:cs typeface="Arial" pitchFamily="34" charset="0"/>
              </a:endParaRPr>
            </a:p>
          </p:txBody>
        </p:sp>
        <p:sp>
          <p:nvSpPr>
            <p:cNvPr id="6169" name="AutoShape 25"/>
            <p:cNvSpPr>
              <a:spLocks noChangeArrowheads="1"/>
            </p:cNvSpPr>
            <p:nvPr/>
          </p:nvSpPr>
          <p:spPr bwMode="auto">
            <a:xfrm>
              <a:off x="1383" y="2822"/>
              <a:ext cx="454" cy="181"/>
            </a:xfrm>
            <a:prstGeom prst="roundRect">
              <a:avLst>
                <a:gd name="adj" fmla="val 6912"/>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170" name="AutoShape 26"/>
            <p:cNvSpPr>
              <a:spLocks noChangeArrowheads="1"/>
            </p:cNvSpPr>
            <p:nvPr/>
          </p:nvSpPr>
          <p:spPr bwMode="auto">
            <a:xfrm>
              <a:off x="1111" y="2187"/>
              <a:ext cx="408" cy="363"/>
            </a:xfrm>
            <a:prstGeom prst="roundRect">
              <a:avLst>
                <a:gd name="adj" fmla="val 6912"/>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171" name="Line 27"/>
            <p:cNvSpPr>
              <a:spLocks noChangeShapeType="1"/>
            </p:cNvSpPr>
            <p:nvPr/>
          </p:nvSpPr>
          <p:spPr bwMode="auto">
            <a:xfrm flipV="1">
              <a:off x="1020" y="2414"/>
              <a:ext cx="91" cy="3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72" name="Line 28"/>
            <p:cNvSpPr>
              <a:spLocks noChangeShapeType="1"/>
            </p:cNvSpPr>
            <p:nvPr/>
          </p:nvSpPr>
          <p:spPr bwMode="auto">
            <a:xfrm>
              <a:off x="1020" y="2777"/>
              <a:ext cx="363" cy="13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73" name="Text Box 29"/>
            <p:cNvSpPr txBox="1">
              <a:spLocks noChangeArrowheads="1"/>
            </p:cNvSpPr>
            <p:nvPr/>
          </p:nvSpPr>
          <p:spPr bwMode="auto">
            <a:xfrm>
              <a:off x="295" y="2686"/>
              <a:ext cx="756"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背景色が、不統一</a:t>
              </a:r>
            </a:p>
          </p:txBody>
        </p:sp>
        <p:sp>
          <p:nvSpPr>
            <p:cNvPr id="6174" name="AutoShape 30"/>
            <p:cNvSpPr>
              <a:spLocks noChangeArrowheads="1"/>
            </p:cNvSpPr>
            <p:nvPr/>
          </p:nvSpPr>
          <p:spPr bwMode="auto">
            <a:xfrm>
              <a:off x="3379" y="2822"/>
              <a:ext cx="272" cy="454"/>
            </a:xfrm>
            <a:prstGeom prst="roundRect">
              <a:avLst>
                <a:gd name="adj" fmla="val 16667"/>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175" name="Line 31"/>
            <p:cNvSpPr>
              <a:spLocks noChangeShapeType="1"/>
            </p:cNvSpPr>
            <p:nvPr/>
          </p:nvSpPr>
          <p:spPr bwMode="auto">
            <a:xfrm flipV="1">
              <a:off x="3061" y="3276"/>
              <a:ext cx="363" cy="6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6176" name="Text Box 32"/>
            <p:cNvSpPr txBox="1">
              <a:spLocks noChangeArrowheads="1"/>
            </p:cNvSpPr>
            <p:nvPr/>
          </p:nvSpPr>
          <p:spPr bwMode="auto">
            <a:xfrm>
              <a:off x="2336" y="3911"/>
              <a:ext cx="1316"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描かれている図形要素の意味不明</a:t>
              </a:r>
            </a:p>
          </p:txBody>
        </p:sp>
        <p:sp>
          <p:nvSpPr>
            <p:cNvPr id="6177" name="Text Box 33"/>
            <p:cNvSpPr txBox="1">
              <a:spLocks noChangeArrowheads="1"/>
            </p:cNvSpPr>
            <p:nvPr/>
          </p:nvSpPr>
          <p:spPr bwMode="auto">
            <a:xfrm>
              <a:off x="4286" y="962"/>
              <a:ext cx="1225"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ファイヤーウォールのみ立体表現。他の図形要素と不統一</a:t>
              </a:r>
            </a:p>
          </p:txBody>
        </p:sp>
        <p:sp>
          <p:nvSpPr>
            <p:cNvPr id="6178" name="Line 34"/>
            <p:cNvSpPr>
              <a:spLocks noChangeShapeType="1"/>
            </p:cNvSpPr>
            <p:nvPr/>
          </p:nvSpPr>
          <p:spPr bwMode="auto">
            <a:xfrm flipH="1">
              <a:off x="4558" y="1234"/>
              <a:ext cx="454" cy="90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grpSp>
      <p:sp>
        <p:nvSpPr>
          <p:cNvPr id="6149" name="Rectangle 36" descr="Rectangle: Click to edit Master text styles&#10;Second level&#10;Third level&#10;Fourth level&#10;Fifth level"/>
          <p:cNvSpPr>
            <a:spLocks noChangeArrowheads="1"/>
          </p:cNvSpPr>
          <p:nvPr/>
        </p:nvSpPr>
        <p:spPr bwMode="auto">
          <a:xfrm>
            <a:off x="290513" y="1030288"/>
            <a:ext cx="7772400"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buClr>
                <a:schemeClr val="hlink"/>
              </a:buClr>
              <a:buSzPct val="110000"/>
            </a:pPr>
            <a:r>
              <a:rPr lang="ja-JP" altLang="en-US" sz="1800">
                <a:latin typeface="Arial" pitchFamily="34" charset="0"/>
                <a:ea typeface="HGP創英角ｺﾞｼｯｸUB" pitchFamily="50" charset="-128"/>
                <a:cs typeface="Arial" pitchFamily="34" charset="0"/>
              </a:rPr>
              <a:t>改善すべき余地のある例</a:t>
            </a:r>
          </a:p>
        </p:txBody>
      </p:sp>
    </p:spTree>
    <p:extLst>
      <p:ext uri="{BB962C8B-B14F-4D97-AF65-F5344CB8AC3E}">
        <p14:creationId xmlns:p14="http://schemas.microsoft.com/office/powerpoint/2010/main" val="34426375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7061"/>
                                        </p:tgtEl>
                                        <p:attrNameLst>
                                          <p:attrName>style.visibility</p:attrName>
                                        </p:attrNameLst>
                                      </p:cBhvr>
                                      <p:to>
                                        <p:strVal val="visible"/>
                                      </p:to>
                                    </p:set>
                                    <p:animEffect transition="in" filter="dissolve">
                                      <p:cBhvr>
                                        <p:cTn id="7" dur="500"/>
                                        <p:tgtEl>
                                          <p:spTgt spid="257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sz="2400">
                <a:ea typeface="ＭＳ Ｐゴシック" pitchFamily="50" charset="-128"/>
              </a:rPr>
              <a:t>原則２：統一ルールの原則</a:t>
            </a:r>
          </a:p>
        </p:txBody>
      </p:sp>
      <p:pic>
        <p:nvPicPr>
          <p:cNvPr id="71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249488"/>
            <a:ext cx="7058025" cy="367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172" name="Rectangle 27" descr="Rectangle: Click to edit Master text styles&#10;Second level&#10;Third level&#10;Fourth level&#10;Fifth level"/>
          <p:cNvSpPr>
            <a:spLocks noChangeArrowheads="1"/>
          </p:cNvSpPr>
          <p:nvPr/>
        </p:nvSpPr>
        <p:spPr bwMode="auto">
          <a:xfrm>
            <a:off x="228600" y="1047750"/>
            <a:ext cx="7772400"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buClr>
                <a:schemeClr val="hlink"/>
              </a:buClr>
              <a:buSzPct val="110000"/>
            </a:pPr>
            <a:r>
              <a:rPr lang="ja-JP" altLang="en-US" sz="1800">
                <a:latin typeface="Arial" pitchFamily="34" charset="0"/>
                <a:ea typeface="HGP創英角ｺﾞｼｯｸUB" pitchFamily="50" charset="-128"/>
                <a:cs typeface="Arial" pitchFamily="34" charset="0"/>
              </a:rPr>
              <a:t>改善後の例</a:t>
            </a:r>
          </a:p>
        </p:txBody>
      </p:sp>
      <p:grpSp>
        <p:nvGrpSpPr>
          <p:cNvPr id="259101" name="Group 29"/>
          <p:cNvGrpSpPr>
            <a:grpSpLocks/>
          </p:cNvGrpSpPr>
          <p:nvPr/>
        </p:nvGrpSpPr>
        <p:grpSpPr bwMode="auto">
          <a:xfrm>
            <a:off x="682625" y="1528763"/>
            <a:ext cx="7993063" cy="5070474"/>
            <a:chOff x="249" y="872"/>
            <a:chExt cx="5035" cy="3194"/>
          </a:xfrm>
        </p:grpSpPr>
        <p:sp>
          <p:nvSpPr>
            <p:cNvPr id="7174" name="Line 8"/>
            <p:cNvSpPr>
              <a:spLocks noChangeShapeType="1"/>
            </p:cNvSpPr>
            <p:nvPr/>
          </p:nvSpPr>
          <p:spPr bwMode="auto">
            <a:xfrm>
              <a:off x="657" y="1190"/>
              <a:ext cx="0" cy="2585"/>
            </a:xfrm>
            <a:prstGeom prst="line">
              <a:avLst/>
            </a:prstGeom>
            <a:noFill/>
            <a:ln w="1270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75" name="Line 9"/>
            <p:cNvSpPr>
              <a:spLocks noChangeShapeType="1"/>
            </p:cNvSpPr>
            <p:nvPr/>
          </p:nvSpPr>
          <p:spPr bwMode="auto">
            <a:xfrm>
              <a:off x="567" y="1298"/>
              <a:ext cx="4717" cy="0"/>
            </a:xfrm>
            <a:prstGeom prst="line">
              <a:avLst/>
            </a:prstGeom>
            <a:noFill/>
            <a:ln w="1270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76" name="Line 10"/>
            <p:cNvSpPr>
              <a:spLocks noChangeShapeType="1"/>
            </p:cNvSpPr>
            <p:nvPr/>
          </p:nvSpPr>
          <p:spPr bwMode="auto">
            <a:xfrm>
              <a:off x="5193" y="1190"/>
              <a:ext cx="0" cy="2585"/>
            </a:xfrm>
            <a:prstGeom prst="line">
              <a:avLst/>
            </a:prstGeom>
            <a:noFill/>
            <a:ln w="1270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77" name="Line 11"/>
            <p:cNvSpPr>
              <a:spLocks noChangeShapeType="1"/>
            </p:cNvSpPr>
            <p:nvPr/>
          </p:nvSpPr>
          <p:spPr bwMode="auto">
            <a:xfrm flipV="1">
              <a:off x="567" y="3657"/>
              <a:ext cx="4717" cy="0"/>
            </a:xfrm>
            <a:prstGeom prst="line">
              <a:avLst/>
            </a:prstGeom>
            <a:noFill/>
            <a:ln w="1270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78" name="Line 12"/>
            <p:cNvSpPr>
              <a:spLocks noChangeShapeType="1"/>
            </p:cNvSpPr>
            <p:nvPr/>
          </p:nvSpPr>
          <p:spPr bwMode="auto">
            <a:xfrm>
              <a:off x="612" y="2777"/>
              <a:ext cx="4627" cy="0"/>
            </a:xfrm>
            <a:prstGeom prst="line">
              <a:avLst/>
            </a:prstGeom>
            <a:noFill/>
            <a:ln w="1270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79" name="Line 13"/>
            <p:cNvSpPr>
              <a:spLocks noChangeShapeType="1"/>
            </p:cNvSpPr>
            <p:nvPr/>
          </p:nvSpPr>
          <p:spPr bwMode="auto">
            <a:xfrm flipH="1" flipV="1">
              <a:off x="2109" y="1144"/>
              <a:ext cx="0" cy="2677"/>
            </a:xfrm>
            <a:prstGeom prst="line">
              <a:avLst/>
            </a:prstGeom>
            <a:noFill/>
            <a:ln w="1270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80" name="Line 14"/>
            <p:cNvSpPr>
              <a:spLocks noChangeShapeType="1"/>
            </p:cNvSpPr>
            <p:nvPr/>
          </p:nvSpPr>
          <p:spPr bwMode="auto">
            <a:xfrm>
              <a:off x="612" y="1054"/>
              <a:ext cx="45" cy="13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81" name="Text Box 15"/>
            <p:cNvSpPr txBox="1">
              <a:spLocks noChangeArrowheads="1"/>
            </p:cNvSpPr>
            <p:nvPr/>
          </p:nvSpPr>
          <p:spPr bwMode="auto">
            <a:xfrm>
              <a:off x="249" y="872"/>
              <a:ext cx="1495"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図表全体の左右、上下、階層関係を統一</a:t>
              </a:r>
            </a:p>
          </p:txBody>
        </p:sp>
        <p:sp>
          <p:nvSpPr>
            <p:cNvPr id="7182" name="Line 16"/>
            <p:cNvSpPr>
              <a:spLocks noChangeShapeType="1"/>
            </p:cNvSpPr>
            <p:nvPr/>
          </p:nvSpPr>
          <p:spPr bwMode="auto">
            <a:xfrm flipV="1">
              <a:off x="3787" y="3594"/>
              <a:ext cx="0" cy="31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83" name="Text Box 17"/>
            <p:cNvSpPr txBox="1">
              <a:spLocks noChangeArrowheads="1"/>
            </p:cNvSpPr>
            <p:nvPr/>
          </p:nvSpPr>
          <p:spPr bwMode="auto">
            <a:xfrm>
              <a:off x="2971" y="3911"/>
              <a:ext cx="1560"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同一の構成要素は、同じ形状、配色に統一</a:t>
              </a:r>
            </a:p>
          </p:txBody>
        </p:sp>
        <p:sp>
          <p:nvSpPr>
            <p:cNvPr id="7184" name="Line 18"/>
            <p:cNvSpPr>
              <a:spLocks noChangeShapeType="1"/>
            </p:cNvSpPr>
            <p:nvPr/>
          </p:nvSpPr>
          <p:spPr bwMode="auto">
            <a:xfrm flipH="1" flipV="1">
              <a:off x="2835" y="3639"/>
              <a:ext cx="952" cy="27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85" name="Line 19"/>
            <p:cNvSpPr>
              <a:spLocks noChangeShapeType="1"/>
            </p:cNvSpPr>
            <p:nvPr/>
          </p:nvSpPr>
          <p:spPr bwMode="auto">
            <a:xfrm flipV="1">
              <a:off x="3787" y="3639"/>
              <a:ext cx="907" cy="27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86" name="Text Box 20"/>
            <p:cNvSpPr txBox="1">
              <a:spLocks noChangeArrowheads="1"/>
            </p:cNvSpPr>
            <p:nvPr/>
          </p:nvSpPr>
          <p:spPr bwMode="auto">
            <a:xfrm>
              <a:off x="3107" y="872"/>
              <a:ext cx="1876"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全体として同じ構成要素のフォント、ポイント数を統一</a:t>
              </a:r>
            </a:p>
          </p:txBody>
        </p:sp>
        <p:sp>
          <p:nvSpPr>
            <p:cNvPr id="7187" name="Line 21"/>
            <p:cNvSpPr>
              <a:spLocks noChangeShapeType="1"/>
            </p:cNvSpPr>
            <p:nvPr/>
          </p:nvSpPr>
          <p:spPr bwMode="auto">
            <a:xfrm flipH="1">
              <a:off x="1927" y="1734"/>
              <a:ext cx="318" cy="4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88" name="Line 22"/>
            <p:cNvSpPr>
              <a:spLocks noChangeShapeType="1"/>
            </p:cNvSpPr>
            <p:nvPr/>
          </p:nvSpPr>
          <p:spPr bwMode="auto">
            <a:xfrm flipH="1">
              <a:off x="1610" y="1734"/>
              <a:ext cx="635" cy="49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89" name="Line 23"/>
            <p:cNvSpPr>
              <a:spLocks noChangeShapeType="1"/>
            </p:cNvSpPr>
            <p:nvPr/>
          </p:nvSpPr>
          <p:spPr bwMode="auto">
            <a:xfrm flipH="1">
              <a:off x="1746" y="1734"/>
              <a:ext cx="499" cy="117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7190" name="Text Box 24"/>
            <p:cNvSpPr txBox="1">
              <a:spLocks noChangeArrowheads="1"/>
            </p:cNvSpPr>
            <p:nvPr/>
          </p:nvSpPr>
          <p:spPr bwMode="auto">
            <a:xfrm>
              <a:off x="2245" y="1525"/>
              <a:ext cx="726"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同一の要素を説明する文言は、形式、フォント、サイズを統一</a:t>
              </a:r>
            </a:p>
          </p:txBody>
        </p:sp>
        <p:sp>
          <p:nvSpPr>
            <p:cNvPr id="7191" name="AutoShape 25"/>
            <p:cNvSpPr>
              <a:spLocks noChangeArrowheads="1"/>
            </p:cNvSpPr>
            <p:nvPr/>
          </p:nvSpPr>
          <p:spPr bwMode="auto">
            <a:xfrm>
              <a:off x="2653" y="2006"/>
              <a:ext cx="2132" cy="363"/>
            </a:xfrm>
            <a:prstGeom prst="roundRect">
              <a:avLst>
                <a:gd name="adj" fmla="val 6912"/>
              </a:avLst>
            </a:prstGeom>
            <a:noFill/>
            <a:ln w="28575">
              <a:solidFill>
                <a:srgbClr val="FF00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2" name="Text Box 26"/>
            <p:cNvSpPr txBox="1">
              <a:spLocks noChangeArrowheads="1"/>
            </p:cNvSpPr>
            <p:nvPr/>
          </p:nvSpPr>
          <p:spPr bwMode="auto">
            <a:xfrm>
              <a:off x="2789" y="2369"/>
              <a:ext cx="916"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ja-JP" altLang="en-US" sz="1000">
                  <a:solidFill>
                    <a:srgbClr val="FF0000"/>
                  </a:solidFill>
                  <a:latin typeface="Arial" pitchFamily="34" charset="0"/>
                  <a:ea typeface="HGP創英角ｺﾞｼｯｸUB" pitchFamily="50" charset="-128"/>
                  <a:cs typeface="Arial" pitchFamily="34" charset="0"/>
                </a:rPr>
                <a:t>形状や配置が左右均衡</a:t>
              </a:r>
            </a:p>
          </p:txBody>
        </p:sp>
        <p:sp>
          <p:nvSpPr>
            <p:cNvPr id="7193" name="Line 28"/>
            <p:cNvSpPr>
              <a:spLocks noChangeShapeType="1"/>
            </p:cNvSpPr>
            <p:nvPr/>
          </p:nvSpPr>
          <p:spPr bwMode="auto">
            <a:xfrm flipH="1">
              <a:off x="567" y="1071"/>
              <a:ext cx="45" cy="22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25034811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9101"/>
                                        </p:tgtEl>
                                        <p:attrNameLst>
                                          <p:attrName>style.visibility</p:attrName>
                                        </p:attrNameLst>
                                      </p:cBhvr>
                                      <p:to>
                                        <p:strVal val="visible"/>
                                      </p:to>
                                    </p:set>
                                    <p:animEffect transition="in" filter="dissolve">
                                      <p:cBhvr>
                                        <p:cTn id="7" dur="500"/>
                                        <p:tgtEl>
                                          <p:spTgt spid="259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ja-JP" altLang="en-US" sz="2400">
                <a:ea typeface="ＭＳ Ｐゴシック" pitchFamily="50" charset="-128"/>
              </a:rPr>
              <a:t>原則３：対比表現の原則</a:t>
            </a:r>
          </a:p>
        </p:txBody>
      </p:sp>
      <p:pic>
        <p:nvPicPr>
          <p:cNvPr id="8195"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175" y="1557338"/>
            <a:ext cx="8110538" cy="5335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196" name="正方形/長方形 1"/>
          <p:cNvSpPr>
            <a:spLocks noChangeArrowheads="1"/>
          </p:cNvSpPr>
          <p:nvPr/>
        </p:nvSpPr>
        <p:spPr bwMode="auto">
          <a:xfrm>
            <a:off x="228600" y="1001713"/>
            <a:ext cx="8686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ja-JP" altLang="en-US" sz="1800">
                <a:latin typeface="Arial" pitchFamily="34" charset="0"/>
                <a:ea typeface="HGP創英角ｺﾞｼｯｸUB" pitchFamily="50" charset="-128"/>
                <a:cs typeface="Arial" pitchFamily="34" charset="0"/>
              </a:rPr>
              <a:t>［稼働の前後］現状が、この提案によって、どうなるかが簡潔に説明できる。</a:t>
            </a:r>
          </a:p>
        </p:txBody>
      </p:sp>
    </p:spTree>
    <p:extLst>
      <p:ext uri="{BB962C8B-B14F-4D97-AF65-F5344CB8AC3E}">
        <p14:creationId xmlns:p14="http://schemas.microsoft.com/office/powerpoint/2010/main" val="56509603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z="2400">
                <a:ea typeface="ＭＳ Ｐゴシック" pitchFamily="50" charset="-128"/>
              </a:rPr>
              <a:t>原則３：対比表現の原則</a:t>
            </a:r>
          </a:p>
        </p:txBody>
      </p:sp>
      <p:sp>
        <p:nvSpPr>
          <p:cNvPr id="9219" name="AutoShape 6"/>
          <p:cNvSpPr>
            <a:spLocks noChangeArrowheads="1"/>
          </p:cNvSpPr>
          <p:nvPr/>
        </p:nvSpPr>
        <p:spPr bwMode="auto">
          <a:xfrm>
            <a:off x="2195513" y="2781300"/>
            <a:ext cx="792162" cy="431800"/>
          </a:xfrm>
          <a:prstGeom prst="roundRect">
            <a:avLst>
              <a:gd name="adj" fmla="val 16667"/>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注文書受領</a:t>
            </a:r>
          </a:p>
          <a:p>
            <a:pPr algn="ctr"/>
            <a:r>
              <a:rPr lang="ja-JP" altLang="en-US" sz="1000">
                <a:solidFill>
                  <a:schemeClr val="bg1"/>
                </a:solidFill>
                <a:latin typeface="Arial" pitchFamily="34" charset="0"/>
                <a:ea typeface="HGP創英角ｺﾞｼｯｸUB" pitchFamily="50" charset="-128"/>
                <a:cs typeface="Arial" pitchFamily="34" charset="0"/>
              </a:rPr>
              <a:t>（ＦＡＸ）</a:t>
            </a:r>
          </a:p>
        </p:txBody>
      </p:sp>
      <p:sp>
        <p:nvSpPr>
          <p:cNvPr id="9220" name="AutoShape 7"/>
          <p:cNvSpPr>
            <a:spLocks noChangeArrowheads="1"/>
          </p:cNvSpPr>
          <p:nvPr/>
        </p:nvSpPr>
        <p:spPr bwMode="auto">
          <a:xfrm>
            <a:off x="3276600" y="2781300"/>
            <a:ext cx="792163" cy="431800"/>
          </a:xfrm>
          <a:prstGeom prst="roundRect">
            <a:avLst>
              <a:gd name="adj" fmla="val 16667"/>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注文内容入力</a:t>
            </a:r>
          </a:p>
          <a:p>
            <a:pPr algn="ctr"/>
            <a:r>
              <a:rPr lang="ja-JP" altLang="en-US" sz="1000">
                <a:solidFill>
                  <a:schemeClr val="bg1"/>
                </a:solidFill>
                <a:latin typeface="Arial" pitchFamily="34" charset="0"/>
                <a:ea typeface="HGP創英角ｺﾞｼｯｸUB" pitchFamily="50" charset="-128"/>
                <a:cs typeface="Arial" pitchFamily="34" charset="0"/>
              </a:rPr>
              <a:t>（</a:t>
            </a:r>
            <a:r>
              <a:rPr lang="en-US" altLang="ja-JP" sz="1000">
                <a:solidFill>
                  <a:schemeClr val="bg1"/>
                </a:solidFill>
                <a:latin typeface="Arial" pitchFamily="34" charset="0"/>
                <a:ea typeface="HGP創英角ｺﾞｼｯｸUB" pitchFamily="50" charset="-128"/>
                <a:cs typeface="Arial" pitchFamily="34" charset="0"/>
              </a:rPr>
              <a:t>PC</a:t>
            </a:r>
            <a:r>
              <a:rPr lang="ja-JP" altLang="en-US" sz="1000">
                <a:solidFill>
                  <a:schemeClr val="bg1"/>
                </a:solidFill>
                <a:latin typeface="Arial" pitchFamily="34" charset="0"/>
                <a:ea typeface="HGP創英角ｺﾞｼｯｸUB" pitchFamily="50" charset="-128"/>
                <a:cs typeface="Arial" pitchFamily="34" charset="0"/>
              </a:rPr>
              <a:t>）</a:t>
            </a:r>
          </a:p>
        </p:txBody>
      </p:sp>
      <p:sp>
        <p:nvSpPr>
          <p:cNvPr id="9221" name="AutoShape 8"/>
          <p:cNvSpPr>
            <a:spLocks noChangeArrowheads="1"/>
          </p:cNvSpPr>
          <p:nvPr/>
        </p:nvSpPr>
        <p:spPr bwMode="auto">
          <a:xfrm>
            <a:off x="1117600" y="2781300"/>
            <a:ext cx="792163" cy="431800"/>
          </a:xfrm>
          <a:prstGeom prst="roundRect">
            <a:avLst>
              <a:gd name="adj" fmla="val 16667"/>
            </a:avLst>
          </a:prstGeom>
          <a:solidFill>
            <a:srgbClr val="0033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注文書送付</a:t>
            </a:r>
          </a:p>
          <a:p>
            <a:pPr algn="ctr"/>
            <a:r>
              <a:rPr lang="ja-JP" altLang="en-US" sz="1000">
                <a:solidFill>
                  <a:schemeClr val="bg1"/>
                </a:solidFill>
                <a:latin typeface="Arial" pitchFamily="34" charset="0"/>
                <a:ea typeface="HGP創英角ｺﾞｼｯｸUB" pitchFamily="50" charset="-128"/>
                <a:cs typeface="Arial" pitchFamily="34" charset="0"/>
              </a:rPr>
              <a:t>（ＦＡＸ）</a:t>
            </a:r>
          </a:p>
        </p:txBody>
      </p:sp>
      <p:sp>
        <p:nvSpPr>
          <p:cNvPr id="9222" name="AutoShape 9"/>
          <p:cNvSpPr>
            <a:spLocks noChangeArrowheads="1"/>
          </p:cNvSpPr>
          <p:nvPr/>
        </p:nvSpPr>
        <p:spPr bwMode="auto">
          <a:xfrm>
            <a:off x="4356100" y="2781300"/>
            <a:ext cx="792163" cy="431800"/>
          </a:xfrm>
          <a:prstGeom prst="roundRect">
            <a:avLst>
              <a:gd name="adj" fmla="val 16667"/>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納期確認</a:t>
            </a:r>
          </a:p>
          <a:p>
            <a:pPr algn="ctr"/>
            <a:r>
              <a:rPr lang="ja-JP" altLang="en-US" sz="1000">
                <a:solidFill>
                  <a:schemeClr val="bg1"/>
                </a:solidFill>
                <a:latin typeface="Arial" pitchFamily="34" charset="0"/>
                <a:ea typeface="HGP創英角ｺﾞｼｯｸUB" pitchFamily="50" charset="-128"/>
                <a:cs typeface="Arial" pitchFamily="34" charset="0"/>
              </a:rPr>
              <a:t>（電話）</a:t>
            </a:r>
          </a:p>
        </p:txBody>
      </p:sp>
      <p:sp>
        <p:nvSpPr>
          <p:cNvPr id="9223" name="AutoShape 10"/>
          <p:cNvSpPr>
            <a:spLocks noChangeArrowheads="1"/>
          </p:cNvSpPr>
          <p:nvPr/>
        </p:nvSpPr>
        <p:spPr bwMode="auto">
          <a:xfrm>
            <a:off x="5435600" y="2781300"/>
            <a:ext cx="792163" cy="431800"/>
          </a:xfrm>
          <a:prstGeom prst="roundRect">
            <a:avLst>
              <a:gd name="adj" fmla="val 16667"/>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納期回答起票</a:t>
            </a:r>
          </a:p>
          <a:p>
            <a:pPr algn="ctr"/>
            <a:r>
              <a:rPr lang="ja-JP" altLang="en-US" sz="1000">
                <a:solidFill>
                  <a:schemeClr val="bg1"/>
                </a:solidFill>
                <a:latin typeface="Arial" pitchFamily="34" charset="0"/>
                <a:ea typeface="HGP創英角ｺﾞｼｯｸUB" pitchFamily="50" charset="-128"/>
                <a:cs typeface="Arial" pitchFamily="34" charset="0"/>
              </a:rPr>
              <a:t>（手書き）</a:t>
            </a:r>
          </a:p>
        </p:txBody>
      </p:sp>
      <p:sp>
        <p:nvSpPr>
          <p:cNvPr id="9224" name="AutoShape 11"/>
          <p:cNvSpPr>
            <a:spLocks noChangeArrowheads="1"/>
          </p:cNvSpPr>
          <p:nvPr/>
        </p:nvSpPr>
        <p:spPr bwMode="auto">
          <a:xfrm>
            <a:off x="6516688" y="2781300"/>
            <a:ext cx="792162" cy="431800"/>
          </a:xfrm>
          <a:prstGeom prst="roundRect">
            <a:avLst>
              <a:gd name="adj" fmla="val 16667"/>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納期回答送付</a:t>
            </a:r>
          </a:p>
          <a:p>
            <a:pPr algn="ctr"/>
            <a:r>
              <a:rPr lang="ja-JP" altLang="en-US" sz="1000">
                <a:solidFill>
                  <a:schemeClr val="bg1"/>
                </a:solidFill>
                <a:latin typeface="Arial" pitchFamily="34" charset="0"/>
                <a:ea typeface="HGP創英角ｺﾞｼｯｸUB" pitchFamily="50" charset="-128"/>
                <a:cs typeface="Arial" pitchFamily="34" charset="0"/>
              </a:rPr>
              <a:t>（ＦＡＸ）</a:t>
            </a:r>
          </a:p>
        </p:txBody>
      </p:sp>
      <p:sp>
        <p:nvSpPr>
          <p:cNvPr id="9225" name="AutoShape 12"/>
          <p:cNvSpPr>
            <a:spLocks noChangeArrowheads="1"/>
          </p:cNvSpPr>
          <p:nvPr/>
        </p:nvSpPr>
        <p:spPr bwMode="auto">
          <a:xfrm>
            <a:off x="7596188" y="2781300"/>
            <a:ext cx="792162" cy="431800"/>
          </a:xfrm>
          <a:prstGeom prst="roundRect">
            <a:avLst>
              <a:gd name="adj" fmla="val 16667"/>
            </a:avLst>
          </a:prstGeom>
          <a:solidFill>
            <a:srgbClr val="0033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納期回答受領</a:t>
            </a:r>
          </a:p>
          <a:p>
            <a:pPr algn="ctr"/>
            <a:r>
              <a:rPr lang="ja-JP" altLang="en-US" sz="1000">
                <a:solidFill>
                  <a:schemeClr val="bg1"/>
                </a:solidFill>
                <a:latin typeface="Arial" pitchFamily="34" charset="0"/>
                <a:ea typeface="HGP創英角ｺﾞｼｯｸUB" pitchFamily="50" charset="-128"/>
                <a:cs typeface="Arial" pitchFamily="34" charset="0"/>
              </a:rPr>
              <a:t>（ＦＡＸ）</a:t>
            </a:r>
          </a:p>
        </p:txBody>
      </p:sp>
      <p:sp>
        <p:nvSpPr>
          <p:cNvPr id="9226" name="AutoShape 13"/>
          <p:cNvSpPr>
            <a:spLocks noChangeArrowheads="1"/>
          </p:cNvSpPr>
          <p:nvPr/>
        </p:nvSpPr>
        <p:spPr bwMode="auto">
          <a:xfrm>
            <a:off x="2195513" y="4149725"/>
            <a:ext cx="792162" cy="431800"/>
          </a:xfrm>
          <a:prstGeom prst="roundRect">
            <a:avLst>
              <a:gd name="adj" fmla="val 16667"/>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受注処理</a:t>
            </a:r>
          </a:p>
          <a:p>
            <a:pPr algn="ctr"/>
            <a:r>
              <a:rPr lang="ja-JP" altLang="en-US" sz="1000">
                <a:solidFill>
                  <a:schemeClr val="bg1"/>
                </a:solidFill>
                <a:latin typeface="Arial" pitchFamily="34" charset="0"/>
                <a:ea typeface="HGP創英角ｺﾞｼｯｸUB" pitchFamily="50" charset="-128"/>
                <a:cs typeface="Arial" pitchFamily="34" charset="0"/>
              </a:rPr>
              <a:t>（自動）</a:t>
            </a:r>
          </a:p>
        </p:txBody>
      </p:sp>
      <p:sp>
        <p:nvSpPr>
          <p:cNvPr id="9227" name="AutoShape 15"/>
          <p:cNvSpPr>
            <a:spLocks noChangeArrowheads="1"/>
          </p:cNvSpPr>
          <p:nvPr/>
        </p:nvSpPr>
        <p:spPr bwMode="auto">
          <a:xfrm>
            <a:off x="1116013" y="4149725"/>
            <a:ext cx="792162" cy="431800"/>
          </a:xfrm>
          <a:prstGeom prst="roundRect">
            <a:avLst>
              <a:gd name="adj" fmla="val 16667"/>
            </a:avLst>
          </a:prstGeom>
          <a:solidFill>
            <a:srgbClr val="0033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注文内容入力</a:t>
            </a:r>
          </a:p>
          <a:p>
            <a:pPr algn="ctr"/>
            <a:r>
              <a:rPr lang="ja-JP" altLang="en-US" sz="900">
                <a:solidFill>
                  <a:schemeClr val="bg1"/>
                </a:solidFill>
                <a:latin typeface="Arial" pitchFamily="34" charset="0"/>
                <a:ea typeface="HGP創英角ｺﾞｼｯｸUB" pitchFamily="50" charset="-128"/>
                <a:cs typeface="Arial" pitchFamily="34" charset="0"/>
              </a:rPr>
              <a:t>（ＰＣ／</a:t>
            </a:r>
            <a:r>
              <a:rPr lang="en-US" altLang="ja-JP" sz="900">
                <a:solidFill>
                  <a:schemeClr val="bg1"/>
                </a:solidFill>
                <a:latin typeface="Arial" pitchFamily="34" charset="0"/>
                <a:ea typeface="HGP創英角ｺﾞｼｯｸUB" pitchFamily="50" charset="-128"/>
                <a:cs typeface="Arial" pitchFamily="34" charset="0"/>
              </a:rPr>
              <a:t>Web</a:t>
            </a:r>
            <a:r>
              <a:rPr lang="ja-JP" altLang="en-US" sz="900">
                <a:solidFill>
                  <a:schemeClr val="bg1"/>
                </a:solidFill>
                <a:latin typeface="Arial" pitchFamily="34" charset="0"/>
                <a:ea typeface="HGP創英角ｺﾞｼｯｸUB" pitchFamily="50" charset="-128"/>
                <a:cs typeface="Arial" pitchFamily="34" charset="0"/>
              </a:rPr>
              <a:t>）</a:t>
            </a:r>
          </a:p>
        </p:txBody>
      </p:sp>
      <p:sp>
        <p:nvSpPr>
          <p:cNvPr id="9228" name="AutoShape 19"/>
          <p:cNvSpPr>
            <a:spLocks noChangeArrowheads="1"/>
          </p:cNvSpPr>
          <p:nvPr/>
        </p:nvSpPr>
        <p:spPr bwMode="auto">
          <a:xfrm>
            <a:off x="3275013" y="4149725"/>
            <a:ext cx="792162" cy="431800"/>
          </a:xfrm>
          <a:prstGeom prst="roundRect">
            <a:avLst>
              <a:gd name="adj" fmla="val 16667"/>
            </a:avLst>
          </a:prstGeom>
          <a:solidFill>
            <a:srgbClr val="0033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納期確認</a:t>
            </a:r>
          </a:p>
          <a:p>
            <a:pPr algn="ctr"/>
            <a:r>
              <a:rPr lang="ja-JP" altLang="en-US" sz="900">
                <a:solidFill>
                  <a:schemeClr val="bg1"/>
                </a:solidFill>
                <a:latin typeface="Arial" pitchFamily="34" charset="0"/>
                <a:ea typeface="HGP創英角ｺﾞｼｯｸUB" pitchFamily="50" charset="-128"/>
                <a:cs typeface="Arial" pitchFamily="34" charset="0"/>
              </a:rPr>
              <a:t>（ＰＣ／Ｗｅｂ）</a:t>
            </a:r>
          </a:p>
        </p:txBody>
      </p:sp>
      <p:cxnSp>
        <p:nvCxnSpPr>
          <p:cNvPr id="9229" name="AutoShape 20"/>
          <p:cNvCxnSpPr>
            <a:cxnSpLocks noChangeShapeType="1"/>
            <a:stCxn id="9221" idx="3"/>
            <a:endCxn id="9219" idx="1"/>
          </p:cNvCxnSpPr>
          <p:nvPr/>
        </p:nvCxnSpPr>
        <p:spPr bwMode="auto">
          <a:xfrm>
            <a:off x="1909763" y="2997200"/>
            <a:ext cx="285750"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30" name="AutoShape 21"/>
          <p:cNvCxnSpPr>
            <a:cxnSpLocks noChangeShapeType="1"/>
            <a:stCxn id="9219" idx="3"/>
            <a:endCxn id="9220" idx="1"/>
          </p:cNvCxnSpPr>
          <p:nvPr/>
        </p:nvCxnSpPr>
        <p:spPr bwMode="auto">
          <a:xfrm>
            <a:off x="2987675" y="2997200"/>
            <a:ext cx="288925"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31" name="AutoShape 22"/>
          <p:cNvCxnSpPr>
            <a:cxnSpLocks noChangeShapeType="1"/>
            <a:stCxn id="9220" idx="3"/>
            <a:endCxn id="9222" idx="1"/>
          </p:cNvCxnSpPr>
          <p:nvPr/>
        </p:nvCxnSpPr>
        <p:spPr bwMode="auto">
          <a:xfrm>
            <a:off x="4068763" y="2997200"/>
            <a:ext cx="287337"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32" name="AutoShape 23"/>
          <p:cNvCxnSpPr>
            <a:cxnSpLocks noChangeShapeType="1"/>
            <a:stCxn id="9222" idx="3"/>
            <a:endCxn id="9223" idx="1"/>
          </p:cNvCxnSpPr>
          <p:nvPr/>
        </p:nvCxnSpPr>
        <p:spPr bwMode="auto">
          <a:xfrm>
            <a:off x="5148263" y="2997200"/>
            <a:ext cx="287337"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33" name="AutoShape 24"/>
          <p:cNvCxnSpPr>
            <a:cxnSpLocks noChangeShapeType="1"/>
            <a:stCxn id="9223" idx="3"/>
            <a:endCxn id="9224" idx="1"/>
          </p:cNvCxnSpPr>
          <p:nvPr/>
        </p:nvCxnSpPr>
        <p:spPr bwMode="auto">
          <a:xfrm>
            <a:off x="6227763" y="2997200"/>
            <a:ext cx="288925"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34" name="AutoShape 25"/>
          <p:cNvCxnSpPr>
            <a:cxnSpLocks noChangeShapeType="1"/>
            <a:stCxn id="9224" idx="3"/>
            <a:endCxn id="9225" idx="1"/>
          </p:cNvCxnSpPr>
          <p:nvPr/>
        </p:nvCxnSpPr>
        <p:spPr bwMode="auto">
          <a:xfrm>
            <a:off x="7308850" y="2997200"/>
            <a:ext cx="287338"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35" name="AutoShape 26"/>
          <p:cNvCxnSpPr>
            <a:cxnSpLocks noChangeShapeType="1"/>
            <a:stCxn id="9227" idx="3"/>
            <a:endCxn id="9226" idx="1"/>
          </p:cNvCxnSpPr>
          <p:nvPr/>
        </p:nvCxnSpPr>
        <p:spPr bwMode="auto">
          <a:xfrm>
            <a:off x="1908175" y="4365625"/>
            <a:ext cx="287338"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36" name="AutoShape 27"/>
          <p:cNvCxnSpPr>
            <a:cxnSpLocks noChangeShapeType="1"/>
            <a:stCxn id="9226" idx="3"/>
            <a:endCxn id="9228" idx="1"/>
          </p:cNvCxnSpPr>
          <p:nvPr/>
        </p:nvCxnSpPr>
        <p:spPr bwMode="auto">
          <a:xfrm>
            <a:off x="2987675" y="4365625"/>
            <a:ext cx="287338"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237" name="Text Box 28"/>
          <p:cNvSpPr txBox="1">
            <a:spLocks noChangeArrowheads="1"/>
          </p:cNvSpPr>
          <p:nvPr/>
        </p:nvSpPr>
        <p:spPr bwMode="auto">
          <a:xfrm>
            <a:off x="755650" y="2420938"/>
            <a:ext cx="16257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en-US" altLang="ja-JP">
                <a:solidFill>
                  <a:schemeClr val="tx1"/>
                </a:solidFill>
                <a:latin typeface="Arial" pitchFamily="34" charset="0"/>
                <a:ea typeface="HGP創英角ｺﾞｼｯｸUB" pitchFamily="50" charset="-128"/>
                <a:cs typeface="Arial" pitchFamily="34" charset="0"/>
              </a:rPr>
              <a:t>【</a:t>
            </a:r>
            <a:r>
              <a:rPr kumimoji="1" lang="ja-JP" altLang="en-US">
                <a:solidFill>
                  <a:schemeClr val="tx1"/>
                </a:solidFill>
                <a:latin typeface="Arial" pitchFamily="34" charset="0"/>
                <a:ea typeface="HGP創英角ｺﾞｼｯｸUB" pitchFamily="50" charset="-128"/>
                <a:cs typeface="Arial" pitchFamily="34" charset="0"/>
              </a:rPr>
              <a:t>現状の業務プロセス</a:t>
            </a:r>
            <a:r>
              <a:rPr kumimoji="1" lang="en-US" altLang="ja-JP">
                <a:solidFill>
                  <a:schemeClr val="tx1"/>
                </a:solidFill>
                <a:latin typeface="Arial" pitchFamily="34" charset="0"/>
                <a:ea typeface="HGP創英角ｺﾞｼｯｸUB" pitchFamily="50" charset="-128"/>
                <a:cs typeface="Arial" pitchFamily="34" charset="0"/>
              </a:rPr>
              <a:t>】</a:t>
            </a:r>
          </a:p>
        </p:txBody>
      </p:sp>
      <p:sp>
        <p:nvSpPr>
          <p:cNvPr id="9238" name="Text Box 29"/>
          <p:cNvSpPr txBox="1">
            <a:spLocks noChangeArrowheads="1"/>
          </p:cNvSpPr>
          <p:nvPr/>
        </p:nvSpPr>
        <p:spPr bwMode="auto">
          <a:xfrm>
            <a:off x="755650" y="3860800"/>
            <a:ext cx="246894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kumimoji="1" lang="en-US" altLang="ja-JP">
                <a:solidFill>
                  <a:schemeClr val="tx1"/>
                </a:solidFill>
                <a:latin typeface="Arial" pitchFamily="34" charset="0"/>
                <a:ea typeface="HGP創英角ｺﾞｼｯｸUB" pitchFamily="50" charset="-128"/>
                <a:cs typeface="Arial" pitchFamily="34" charset="0"/>
              </a:rPr>
              <a:t>【</a:t>
            </a:r>
            <a:r>
              <a:rPr kumimoji="1" lang="ja-JP" altLang="en-US">
                <a:solidFill>
                  <a:schemeClr val="tx1"/>
                </a:solidFill>
                <a:latin typeface="Arial" pitchFamily="34" charset="0"/>
                <a:ea typeface="HGP創英角ｺﾞｼｯｸUB" pitchFamily="50" charset="-128"/>
                <a:cs typeface="Arial" pitchFamily="34" charset="0"/>
              </a:rPr>
              <a:t>新システム稼働後の業務プロセス</a:t>
            </a:r>
            <a:r>
              <a:rPr kumimoji="1" lang="en-US" altLang="ja-JP">
                <a:solidFill>
                  <a:schemeClr val="tx1"/>
                </a:solidFill>
                <a:latin typeface="Arial" pitchFamily="34" charset="0"/>
                <a:ea typeface="HGP創英角ｺﾞｼｯｸUB" pitchFamily="50" charset="-128"/>
                <a:cs typeface="Arial" pitchFamily="34" charset="0"/>
              </a:rPr>
              <a:t>】</a:t>
            </a:r>
          </a:p>
        </p:txBody>
      </p:sp>
      <p:sp>
        <p:nvSpPr>
          <p:cNvPr id="9239" name="Line 30"/>
          <p:cNvSpPr>
            <a:spLocks noChangeShapeType="1"/>
          </p:cNvSpPr>
          <p:nvPr/>
        </p:nvSpPr>
        <p:spPr bwMode="auto">
          <a:xfrm>
            <a:off x="4140200" y="2781300"/>
            <a:ext cx="0" cy="1800225"/>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9240" name="Line 31"/>
          <p:cNvSpPr>
            <a:spLocks noChangeShapeType="1"/>
          </p:cNvSpPr>
          <p:nvPr/>
        </p:nvSpPr>
        <p:spPr bwMode="auto">
          <a:xfrm>
            <a:off x="8459788" y="2781300"/>
            <a:ext cx="0" cy="1871663"/>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latin typeface="Arial" pitchFamily="34" charset="0"/>
              <a:ea typeface="HGP創英角ｺﾞｼｯｸUB" pitchFamily="50" charset="-128"/>
              <a:cs typeface="Arial" pitchFamily="34" charset="0"/>
            </a:endParaRPr>
          </a:p>
        </p:txBody>
      </p:sp>
      <p:sp>
        <p:nvSpPr>
          <p:cNvPr id="9241" name="AutoShape 32"/>
          <p:cNvSpPr>
            <a:spLocks noChangeArrowheads="1"/>
          </p:cNvSpPr>
          <p:nvPr/>
        </p:nvSpPr>
        <p:spPr bwMode="auto">
          <a:xfrm>
            <a:off x="4211638" y="4005263"/>
            <a:ext cx="4176712" cy="719137"/>
          </a:xfrm>
          <a:prstGeom prst="leftArrow">
            <a:avLst>
              <a:gd name="adj1" fmla="val 60704"/>
              <a:gd name="adj2" fmla="val 45926"/>
            </a:avLst>
          </a:prstGeom>
          <a:solidFill>
            <a:srgbClr val="FFCCFF"/>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ja-JP" altLang="en-US" sz="1600">
                <a:latin typeface="Arial" pitchFamily="34" charset="0"/>
                <a:ea typeface="HGP創英角ｺﾞｼｯｸUB" pitchFamily="50" charset="-128"/>
                <a:cs typeface="Arial" pitchFamily="34" charset="0"/>
              </a:rPr>
              <a:t>工程数、作業負荷、期間の大幅短縮</a:t>
            </a:r>
          </a:p>
        </p:txBody>
      </p:sp>
      <p:sp>
        <p:nvSpPr>
          <p:cNvPr id="9242" name="Text Box 33"/>
          <p:cNvSpPr txBox="1">
            <a:spLocks noChangeArrowheads="1"/>
          </p:cNvSpPr>
          <p:nvPr/>
        </p:nvSpPr>
        <p:spPr bwMode="auto">
          <a:xfrm>
            <a:off x="4716463" y="3644900"/>
            <a:ext cx="3147015" cy="49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542925" eaLnBrk="0" hangingPunct="0">
              <a:defRPr sz="1200">
                <a:solidFill>
                  <a:srgbClr val="484848"/>
                </a:solidFill>
                <a:latin typeface="Arial" charset="0"/>
                <a:ea typeface="HG丸ｺﾞｼｯｸM-PRO" pitchFamily="50" charset="-128"/>
              </a:defRPr>
            </a:lvl1pPr>
            <a:lvl2pPr marL="742950" indent="-285750" defTabSz="542925" eaLnBrk="0" hangingPunct="0">
              <a:defRPr sz="1200">
                <a:solidFill>
                  <a:srgbClr val="484848"/>
                </a:solidFill>
                <a:latin typeface="Arial" charset="0"/>
                <a:ea typeface="HG丸ｺﾞｼｯｸM-PRO" pitchFamily="50" charset="-128"/>
              </a:defRPr>
            </a:lvl2pPr>
            <a:lvl3pPr marL="1143000" indent="-228600" defTabSz="542925" eaLnBrk="0" hangingPunct="0">
              <a:defRPr sz="1200">
                <a:solidFill>
                  <a:srgbClr val="484848"/>
                </a:solidFill>
                <a:latin typeface="Arial" charset="0"/>
                <a:ea typeface="HG丸ｺﾞｼｯｸM-PRO" pitchFamily="50" charset="-128"/>
              </a:defRPr>
            </a:lvl3pPr>
            <a:lvl4pPr marL="1600200" indent="-228600" defTabSz="542925" eaLnBrk="0" hangingPunct="0">
              <a:defRPr sz="1200">
                <a:solidFill>
                  <a:srgbClr val="484848"/>
                </a:solidFill>
                <a:latin typeface="Arial" charset="0"/>
                <a:ea typeface="HG丸ｺﾞｼｯｸM-PRO" pitchFamily="50" charset="-128"/>
              </a:defRPr>
            </a:lvl4pPr>
            <a:lvl5pPr marL="2057400" indent="-228600" defTabSz="542925" eaLnBrk="0" hangingPunct="0">
              <a:defRPr sz="1200">
                <a:solidFill>
                  <a:srgbClr val="484848"/>
                </a:solidFill>
                <a:latin typeface="Arial" charset="0"/>
                <a:ea typeface="HG丸ｺﾞｼｯｸM-PRO" pitchFamily="50" charset="-128"/>
              </a:defRPr>
            </a:lvl5pPr>
            <a:lvl6pPr marL="2514600" indent="-228600" defTabSz="542925"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542925"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542925"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542925"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buFont typeface="Wingdings" pitchFamily="2" charset="2"/>
              <a:buChar char="l"/>
            </a:pPr>
            <a:r>
              <a:rPr kumimoji="1" lang="ja-JP" altLang="en-US">
                <a:solidFill>
                  <a:schemeClr val="tx1"/>
                </a:solidFill>
                <a:latin typeface="Arial" pitchFamily="34" charset="0"/>
                <a:ea typeface="HGP創英角ｺﾞｼｯｸUB" pitchFamily="50" charset="-128"/>
                <a:cs typeface="Arial" pitchFamily="34" charset="0"/>
              </a:rPr>
              <a:t>受注処理担当者数		：８人→０人</a:t>
            </a:r>
          </a:p>
          <a:p>
            <a:pPr eaLnBrk="1" hangingPunct="1">
              <a:buFont typeface="Wingdings" pitchFamily="2" charset="2"/>
              <a:buChar char="l"/>
            </a:pPr>
            <a:r>
              <a:rPr kumimoji="1" lang="ja-JP" altLang="en-US">
                <a:solidFill>
                  <a:schemeClr val="tx1"/>
                </a:solidFill>
                <a:latin typeface="Arial" pitchFamily="34" charset="0"/>
                <a:ea typeface="HGP創英角ｺﾞｼｯｸUB" pitchFamily="50" charset="-128"/>
                <a:cs typeface="Arial" pitchFamily="34" charset="0"/>
              </a:rPr>
              <a:t>受注から納期確認までの期間	：１日→５秒</a:t>
            </a:r>
          </a:p>
        </p:txBody>
      </p:sp>
      <p:sp>
        <p:nvSpPr>
          <p:cNvPr id="9243" name="正方形/長方形 28"/>
          <p:cNvSpPr>
            <a:spLocks noChangeArrowheads="1"/>
          </p:cNvSpPr>
          <p:nvPr/>
        </p:nvSpPr>
        <p:spPr bwMode="auto">
          <a:xfrm>
            <a:off x="228600" y="1001713"/>
            <a:ext cx="8686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ja-JP" altLang="en-US" sz="1800">
                <a:latin typeface="Arial" pitchFamily="34" charset="0"/>
                <a:ea typeface="HGP創英角ｺﾞｼｯｸUB" pitchFamily="50" charset="-128"/>
                <a:cs typeface="Arial" pitchFamily="34" charset="0"/>
              </a:rPr>
              <a:t>［稼働の前後］現状が、この提案によって、どうなるかが簡潔に説明できる。</a:t>
            </a:r>
          </a:p>
        </p:txBody>
      </p:sp>
    </p:spTree>
    <p:extLst>
      <p:ext uri="{BB962C8B-B14F-4D97-AF65-F5344CB8AC3E}">
        <p14:creationId xmlns:p14="http://schemas.microsoft.com/office/powerpoint/2010/main" val="15839066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609600" y="914400"/>
            <a:ext cx="7924800" cy="5715000"/>
          </a:xfrm>
          <a:prstGeom prst="roundRect">
            <a:avLst>
              <a:gd name="adj" fmla="val 2468"/>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599044" name="Rectangle 4"/>
          <p:cNvSpPr>
            <a:spLocks noGrp="1" noChangeArrowheads="1"/>
          </p:cNvSpPr>
          <p:nvPr>
            <p:ph type="title"/>
          </p:nvPr>
        </p:nvSpPr>
        <p:spPr/>
        <p:txBody>
          <a:bodyPr/>
          <a:lstStyle/>
          <a:p>
            <a:r>
              <a:rPr lang="ja-JP" altLang="en-US" sz="2400" dirty="0">
                <a:ea typeface="ＭＳ Ｐゴシック" pitchFamily="50" charset="-128"/>
              </a:rPr>
              <a:t>追加オーダーについての応対／ケースＢ</a:t>
            </a:r>
          </a:p>
        </p:txBody>
      </p:sp>
      <p:sp>
        <p:nvSpPr>
          <p:cNvPr id="2" name="テキスト ボックス 1"/>
          <p:cNvSpPr txBox="1"/>
          <p:nvPr/>
        </p:nvSpPr>
        <p:spPr>
          <a:xfrm>
            <a:off x="685800" y="990600"/>
            <a:ext cx="7848600" cy="5836726"/>
          </a:xfrm>
          <a:prstGeom prst="rect">
            <a:avLst/>
          </a:prstGeom>
          <a:noFill/>
        </p:spPr>
        <p:txBody>
          <a:bodyPr wrap="square" rtlCol="0">
            <a:spAutoFit/>
          </a:bodyPr>
          <a:lstStyle/>
          <a:p>
            <a:pPr algn="l"/>
            <a:r>
              <a:rPr kumimoji="1" lang="ja-JP" altLang="en-US" sz="1600" b="1" dirty="0">
                <a:solidFill>
                  <a:srgbClr val="3366FF"/>
                </a:solidFill>
                <a:latin typeface="HGP創英角ｺﾞｼｯｸUB" pitchFamily="50" charset="-128"/>
                <a:ea typeface="HGP創英角ｺﾞｼｯｸUB" pitchFamily="50" charset="-128"/>
              </a:rPr>
              <a:t>お客様</a:t>
            </a:r>
            <a:r>
              <a:rPr kumimoji="1" lang="ja-JP" altLang="en-US" sz="1600" dirty="0">
                <a:solidFill>
                  <a:srgbClr val="3366FF"/>
                </a:solidFill>
                <a:latin typeface="HGP創英角ｺﾞｼｯｸUB" pitchFamily="50" charset="-128"/>
                <a:ea typeface="HGP創英角ｺﾞｼｯｸUB" pitchFamily="50" charset="-128"/>
              </a:rPr>
              <a:t>：</a:t>
            </a:r>
            <a:r>
              <a:rPr kumimoji="1" lang="en-US" altLang="ja-JP" sz="1600" dirty="0">
                <a:solidFill>
                  <a:srgbClr val="3366FF"/>
                </a:solidFill>
                <a:latin typeface="HGP創英角ｺﾞｼｯｸUB" pitchFamily="50" charset="-128"/>
                <a:ea typeface="HGP創英角ｺﾞｼｯｸUB" pitchFamily="50" charset="-128"/>
              </a:rPr>
              <a:t>	</a:t>
            </a:r>
            <a:r>
              <a:rPr kumimoji="1" lang="ja-JP" altLang="en-US" sz="1600" dirty="0">
                <a:solidFill>
                  <a:srgbClr val="3366FF"/>
                </a:solidFill>
                <a:latin typeface="HGP創英角ｺﾞｼｯｸUB" pitchFamily="50" charset="-128"/>
                <a:ea typeface="HGP創英角ｺﾞｼｯｸUB" pitchFamily="50" charset="-128"/>
              </a:rPr>
              <a:t>斎藤さん、先日から使わせてもらっているあのサービスなんだが、</a:t>
            </a:r>
            <a:endParaRPr kumimoji="1" lang="en-US" altLang="ja-JP" sz="1600" dirty="0">
              <a:solidFill>
                <a:srgbClr val="3366FF"/>
              </a:solidFill>
              <a:latin typeface="HGP創英角ｺﾞｼｯｸUB" pitchFamily="50" charset="-128"/>
              <a:ea typeface="HGP創英角ｺﾞｼｯｸUB" pitchFamily="50" charset="-128"/>
            </a:endParaRPr>
          </a:p>
          <a:p>
            <a:pPr algn="l"/>
            <a:r>
              <a:rPr kumimoji="1" lang="en-US" altLang="ja-JP" sz="1600" dirty="0">
                <a:solidFill>
                  <a:srgbClr val="3366FF"/>
                </a:solidFill>
                <a:latin typeface="HGP創英角ｺﾞｼｯｸUB" pitchFamily="50" charset="-128"/>
                <a:ea typeface="HGP創英角ｺﾞｼｯｸUB" pitchFamily="50" charset="-128"/>
              </a:rPr>
              <a:t>	</a:t>
            </a:r>
            <a:r>
              <a:rPr kumimoji="1" lang="ja-JP" altLang="en-US" sz="1600" dirty="0">
                <a:solidFill>
                  <a:srgbClr val="3366FF"/>
                </a:solidFill>
                <a:latin typeface="HGP創英角ｺﾞｼｯｸUB" pitchFamily="50" charset="-128"/>
                <a:ea typeface="HGP創英角ｺﾞｼｯｸUB" pitchFamily="50" charset="-128"/>
              </a:rPr>
              <a:t>ユーザーを</a:t>
            </a:r>
            <a:r>
              <a:rPr kumimoji="1" lang="en-US" altLang="ja-JP" sz="1600" dirty="0">
                <a:solidFill>
                  <a:srgbClr val="3366FF"/>
                </a:solidFill>
                <a:latin typeface="HGP創英角ｺﾞｼｯｸUB" pitchFamily="50" charset="-128"/>
                <a:ea typeface="HGP創英角ｺﾞｼｯｸUB" pitchFamily="50" charset="-128"/>
              </a:rPr>
              <a:t>100</a:t>
            </a:r>
            <a:r>
              <a:rPr kumimoji="1" lang="ja-JP" altLang="en-US" sz="1600" dirty="0">
                <a:solidFill>
                  <a:srgbClr val="3366FF"/>
                </a:solidFill>
                <a:latin typeface="HGP創英角ｺﾞｼｯｸUB" pitchFamily="50" charset="-128"/>
                <a:ea typeface="HGP創英角ｺﾞｼｯｸUB" pitchFamily="50" charset="-128"/>
              </a:rPr>
              <a:t>名増やしたいんだが、手配してもらえないだろうか。</a:t>
            </a:r>
            <a:endParaRPr kumimoji="1" lang="en-US" altLang="ja-JP" sz="1600" dirty="0">
              <a:solidFill>
                <a:srgbClr val="3366FF"/>
              </a:solidFill>
              <a:latin typeface="HGP創英角ｺﾞｼｯｸUB" pitchFamily="50" charset="-128"/>
              <a:ea typeface="HGP創英角ｺﾞｼｯｸUB" pitchFamily="50" charset="-128"/>
            </a:endParaRPr>
          </a:p>
          <a:p>
            <a:pPr algn="l">
              <a:lnSpc>
                <a:spcPts val="1500"/>
              </a:lnSpc>
              <a:spcBef>
                <a:spcPts val="0"/>
              </a:spcBef>
            </a:pPr>
            <a:endParaRPr kumimoji="1" lang="en-US" altLang="ja-JP" sz="1600" dirty="0">
              <a:latin typeface="Arial" pitchFamily="34" charset="0"/>
              <a:ea typeface="HGP創英角ｺﾞｼｯｸUB" pitchFamily="50" charset="-128"/>
              <a:cs typeface="Arial" pitchFamily="34" charset="0"/>
            </a:endParaRPr>
          </a:p>
          <a:p>
            <a:pPr algn="l">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斎　藤</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chemeClr val="tx1"/>
                </a:solidFill>
                <a:latin typeface="Arial" pitchFamily="34" charset="0"/>
                <a:ea typeface="HGP創英角ｺﾞｼｯｸUB" pitchFamily="50" charset="-128"/>
                <a:cs typeface="Arial" pitchFamily="34" charset="0"/>
              </a:rPr>
              <a:t>ありがとうございます。</a:t>
            </a:r>
            <a:r>
              <a:rPr kumimoji="1" lang="ja-JP" altLang="en-US" sz="1600" dirty="0">
                <a:solidFill>
                  <a:srgbClr val="008000"/>
                </a:solidFill>
                <a:latin typeface="Arial" pitchFamily="34" charset="0"/>
                <a:ea typeface="HGP創英角ｺﾞｼｯｸUB" pitchFamily="50" charset="-128"/>
                <a:cs typeface="Arial" pitchFamily="34" charset="0"/>
              </a:rPr>
              <a:t>ところで、</a:t>
            </a:r>
            <a:r>
              <a:rPr kumimoji="1" lang="ja-JP" altLang="en-US" sz="1600" dirty="0">
                <a:solidFill>
                  <a:srgbClr val="C00000"/>
                </a:solidFill>
                <a:latin typeface="Arial" pitchFamily="34" charset="0"/>
                <a:ea typeface="HGP創英角ｺﾞｼｯｸUB" pitchFamily="50" charset="-128"/>
                <a:cs typeface="Arial" pitchFamily="34" charset="0"/>
              </a:rPr>
              <a:t>なぜユーザーを増やされるんですか</a:t>
            </a:r>
            <a:r>
              <a:rPr kumimoji="1" lang="en-US" altLang="ja-JP" sz="1600" dirty="0">
                <a:solidFill>
                  <a:srgbClr val="C00000"/>
                </a:solidFill>
                <a:latin typeface="Arial" pitchFamily="34" charset="0"/>
                <a:ea typeface="HGP創英角ｺﾞｼｯｸUB" pitchFamily="50" charset="-128"/>
                <a:cs typeface="Arial" pitchFamily="34" charset="0"/>
              </a:rPr>
              <a:t>?</a:t>
            </a:r>
          </a:p>
          <a:p>
            <a:pPr algn="l">
              <a:lnSpc>
                <a:spcPts val="1500"/>
              </a:lnSpc>
              <a:spcBef>
                <a:spcPts val="0"/>
              </a:spcBef>
            </a:pPr>
            <a:r>
              <a:rPr kumimoji="1" lang="ja-JP" altLang="en-US" sz="1600" dirty="0">
                <a:solidFill>
                  <a:srgbClr val="008000"/>
                </a:solidFill>
                <a:latin typeface="Arial" pitchFamily="34" charset="0"/>
                <a:ea typeface="HGP創英角ｺﾞｼｯｸUB" pitchFamily="50" charset="-128"/>
                <a:cs typeface="Arial" pitchFamily="34" charset="0"/>
              </a:rPr>
              <a:t>	前回と同じ部門で、使われるのでしょうか</a:t>
            </a:r>
            <a:r>
              <a:rPr kumimoji="1" lang="en-US" altLang="ja-JP" sz="1600" dirty="0">
                <a:solidFill>
                  <a:srgbClr val="008000"/>
                </a:solidFill>
                <a:latin typeface="Arial" pitchFamily="34" charset="0"/>
                <a:ea typeface="HGP創英角ｺﾞｼｯｸUB" pitchFamily="50" charset="-128"/>
                <a:cs typeface="Arial" pitchFamily="34" charset="0"/>
              </a:rPr>
              <a:t>?</a:t>
            </a:r>
          </a:p>
          <a:p>
            <a:pPr algn="l">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お客様</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実は、商品企画部の人間が見せてくれと言うので紹介したら</a:t>
            </a:r>
          </a:p>
          <a:p>
            <a:pPr algn="l">
              <a:lnSpc>
                <a:spcPts val="1500"/>
              </a:lnSpc>
              <a:spcBef>
                <a:spcPts val="0"/>
              </a:spcBef>
            </a:pPr>
            <a:r>
              <a:rPr kumimoji="1" lang="ja-JP" altLang="en-US" sz="1600" dirty="0">
                <a:solidFill>
                  <a:srgbClr val="008000"/>
                </a:solidFill>
                <a:latin typeface="Arial" pitchFamily="34" charset="0"/>
                <a:ea typeface="HGP創英角ｺﾞｼｯｸUB" pitchFamily="50" charset="-128"/>
                <a:cs typeface="Arial" pitchFamily="34" charset="0"/>
              </a:rPr>
              <a:t>	是非、うちでも使わせてくれと言うことになってね。それでお願いしているんだ。</a:t>
            </a:r>
          </a:p>
          <a:p>
            <a:pPr algn="l">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斎　藤</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そうですか。それは、ありがとうございます。</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ただ、商品企画部でのご利用となると、分析やレポーティング機能が物足りないと</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感じられるのではないでしょうか。その当たりは、なにか話しをされていましたか</a:t>
            </a:r>
            <a:r>
              <a:rPr kumimoji="1" lang="en-US" altLang="ja-JP" sz="1600" dirty="0">
                <a:solidFill>
                  <a:srgbClr val="008000"/>
                </a:solidFill>
                <a:latin typeface="Arial" pitchFamily="34" charset="0"/>
                <a:ea typeface="HGP創英角ｺﾞｼｯｸUB" pitchFamily="50" charset="-128"/>
                <a:cs typeface="Arial" pitchFamily="34" charset="0"/>
              </a:rPr>
              <a:t>?</a:t>
            </a:r>
          </a:p>
          <a:p>
            <a:pPr algn="l">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お客様</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言われてみれば、そうだなぁ。</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まあ、あのときは時間も無くて、そこまで詳しくは話さなかったからねぇ。</a:t>
            </a:r>
          </a:p>
          <a:p>
            <a:pPr algn="l">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斎　藤</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このままでは、使い物にならないなんて、がっかりされるかもしれません。</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どうでしょう、企画・マーケティングの方を対象に提供しているサービスも</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あるのですが、そちらを紹介させていだくというのは？</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お客様</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ほう、それはどういうもの？</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斎　藤</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既にお使いいただいております機能に加え、</a:t>
            </a:r>
            <a:r>
              <a:rPr kumimoji="1" lang="en-US" altLang="ja-JP" sz="1600" dirty="0">
                <a:solidFill>
                  <a:srgbClr val="008000"/>
                </a:solidFill>
                <a:latin typeface="Arial" pitchFamily="34" charset="0"/>
                <a:ea typeface="HGP創英角ｺﾞｼｯｸUB" pitchFamily="50" charset="-128"/>
                <a:cs typeface="Arial" pitchFamily="34" charset="0"/>
              </a:rPr>
              <a:t>60</a:t>
            </a:r>
            <a:r>
              <a:rPr kumimoji="1" lang="ja-JP" altLang="en-US" sz="1600" dirty="0">
                <a:solidFill>
                  <a:srgbClr val="008000"/>
                </a:solidFill>
                <a:latin typeface="Arial" pitchFamily="34" charset="0"/>
                <a:ea typeface="HGP創英角ｺﾞｼｯｸUB" pitchFamily="50" charset="-128"/>
                <a:cs typeface="Arial" pitchFamily="34" charset="0"/>
              </a:rPr>
              <a:t>種類の解析機能、</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120</a:t>
            </a:r>
            <a:r>
              <a:rPr kumimoji="1" lang="ja-JP" altLang="en-US" sz="1600" dirty="0">
                <a:solidFill>
                  <a:srgbClr val="008000"/>
                </a:solidFill>
                <a:latin typeface="Arial" pitchFamily="34" charset="0"/>
                <a:ea typeface="HGP創英角ｺﾞｼｯｸUB" pitchFamily="50" charset="-128"/>
                <a:cs typeface="Arial" pitchFamily="34" charset="0"/>
              </a:rPr>
              <a:t>種類のレポーティング機能を追加したものがございます。</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endParaRPr kumimoji="1" lang="ja-JP" altLang="en-US"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お客様</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なるほど、それはいいねぇ。一度詳しく話を聞かせてもらえないだろうか。</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gn="l">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斎　藤</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a:solidFill>
                  <a:srgbClr val="008000"/>
                </a:solidFill>
                <a:latin typeface="Arial" pitchFamily="34" charset="0"/>
                <a:ea typeface="HGP創英角ｺﾞｼｯｸUB" pitchFamily="50" charset="-128"/>
                <a:cs typeface="Arial" pitchFamily="34" charset="0"/>
              </a:rPr>
              <a:t>承知いたしました。それでは、明日改めて、デモの準備をして伺います。</a:t>
            </a:r>
          </a:p>
        </p:txBody>
      </p:sp>
    </p:spTree>
    <p:extLst>
      <p:ext uri="{BB962C8B-B14F-4D97-AF65-F5344CB8AC3E}">
        <p14:creationId xmlns:p14="http://schemas.microsoft.com/office/powerpoint/2010/main" val="193582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left)">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left)">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wipe(left)">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left)">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wipe(left)">
                                      <p:cBhvr>
                                        <p:cTn id="42" dur="500"/>
                                        <p:tgtEl>
                                          <p:spTgt spid="2">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wipe(left)">
                                      <p:cBhvr>
                                        <p:cTn id="47" dur="500"/>
                                        <p:tgtEl>
                                          <p:spTgt spid="2">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wipe(left)">
                                      <p:cBhvr>
                                        <p:cTn id="52" dur="500"/>
                                        <p:tgtEl>
                                          <p:spTgt spid="2">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wipe(left)">
                                      <p:cBhvr>
                                        <p:cTn id="57" dur="500"/>
                                        <p:tgtEl>
                                          <p:spTgt spid="2">
                                            <p:txEl>
                                              <p:pRg st="17" end="1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8" end="18"/>
                                            </p:txEl>
                                          </p:spTgt>
                                        </p:tgtEl>
                                        <p:attrNameLst>
                                          <p:attrName>style.visibility</p:attrName>
                                        </p:attrNameLst>
                                      </p:cBhvr>
                                      <p:to>
                                        <p:strVal val="visible"/>
                                      </p:to>
                                    </p:set>
                                    <p:animEffect transition="in" filter="wipe(left)">
                                      <p:cBhvr>
                                        <p:cTn id="62" dur="500"/>
                                        <p:tgtEl>
                                          <p:spTgt spid="2">
                                            <p:txEl>
                                              <p:pRg st="18"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20" end="20"/>
                                            </p:txEl>
                                          </p:spTgt>
                                        </p:tgtEl>
                                        <p:attrNameLst>
                                          <p:attrName>style.visibility</p:attrName>
                                        </p:attrNameLst>
                                      </p:cBhvr>
                                      <p:to>
                                        <p:strVal val="visible"/>
                                      </p:to>
                                    </p:set>
                                    <p:animEffect transition="in" filter="wipe(left)">
                                      <p:cBhvr>
                                        <p:cTn id="67" dur="500"/>
                                        <p:tgtEl>
                                          <p:spTgt spid="2">
                                            <p:txEl>
                                              <p:pRg st="20" end="2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xEl>
                                              <p:pRg st="22" end="22"/>
                                            </p:txEl>
                                          </p:spTgt>
                                        </p:tgtEl>
                                        <p:attrNameLst>
                                          <p:attrName>style.visibility</p:attrName>
                                        </p:attrNameLst>
                                      </p:cBhvr>
                                      <p:to>
                                        <p:strVal val="visible"/>
                                      </p:to>
                                    </p:set>
                                    <p:animEffect transition="in" filter="wipe(left)">
                                      <p:cBhvr>
                                        <p:cTn id="72" dur="500"/>
                                        <p:tgtEl>
                                          <p:spTgt spid="2">
                                            <p:txEl>
                                              <p:pRg st="22" end="2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txEl>
                                              <p:pRg st="23" end="23"/>
                                            </p:txEl>
                                          </p:spTgt>
                                        </p:tgtEl>
                                        <p:attrNameLst>
                                          <p:attrName>style.visibility</p:attrName>
                                        </p:attrNameLst>
                                      </p:cBhvr>
                                      <p:to>
                                        <p:strVal val="visible"/>
                                      </p:to>
                                    </p:set>
                                    <p:animEffect transition="in" filter="wipe(left)">
                                      <p:cBhvr>
                                        <p:cTn id="77" dur="500"/>
                                        <p:tgtEl>
                                          <p:spTgt spid="2">
                                            <p:txEl>
                                              <p:pRg st="23" end="2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txEl>
                                              <p:pRg st="25" end="25"/>
                                            </p:txEl>
                                          </p:spTgt>
                                        </p:tgtEl>
                                        <p:attrNameLst>
                                          <p:attrName>style.visibility</p:attrName>
                                        </p:attrNameLst>
                                      </p:cBhvr>
                                      <p:to>
                                        <p:strVal val="visible"/>
                                      </p:to>
                                    </p:set>
                                    <p:animEffect transition="in" filter="wipe(left)">
                                      <p:cBhvr>
                                        <p:cTn id="82" dur="500"/>
                                        <p:tgtEl>
                                          <p:spTgt spid="2">
                                            <p:txEl>
                                              <p:pRg st="25" end="2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
                                            <p:txEl>
                                              <p:pRg st="27" end="27"/>
                                            </p:txEl>
                                          </p:spTgt>
                                        </p:tgtEl>
                                        <p:attrNameLst>
                                          <p:attrName>style.visibility</p:attrName>
                                        </p:attrNameLst>
                                      </p:cBhvr>
                                      <p:to>
                                        <p:strVal val="visible"/>
                                      </p:to>
                                    </p:set>
                                    <p:animEffect transition="in" filter="wipe(left)">
                                      <p:cBhvr>
                                        <p:cTn id="87" dur="500"/>
                                        <p:tgtEl>
                                          <p:spTgt spid="2">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z="2400">
                <a:ea typeface="ＭＳ Ｐゴシック" pitchFamily="50" charset="-128"/>
              </a:rPr>
              <a:t>原則３：対比表現の原則</a:t>
            </a:r>
          </a:p>
        </p:txBody>
      </p:sp>
      <p:pic>
        <p:nvPicPr>
          <p:cNvPr id="10243" name="Picture 5"/>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16013" y="1752600"/>
            <a:ext cx="6983412" cy="433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4" name="正方形/長方形 4"/>
          <p:cNvSpPr>
            <a:spLocks noChangeArrowheads="1"/>
          </p:cNvSpPr>
          <p:nvPr/>
        </p:nvSpPr>
        <p:spPr bwMode="auto">
          <a:xfrm>
            <a:off x="228600" y="1001713"/>
            <a:ext cx="8686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ja-JP" altLang="en-US" sz="1800">
                <a:latin typeface="Arial" pitchFamily="34" charset="0"/>
                <a:ea typeface="HGP創英角ｺﾞｼｯｸUB" pitchFamily="50" charset="-128"/>
                <a:cs typeface="Arial" pitchFamily="34" charset="0"/>
              </a:rPr>
              <a:t>［課題と解決策］課題に対して、どのように解決できるかが簡潔に説明できる。</a:t>
            </a:r>
          </a:p>
        </p:txBody>
      </p:sp>
    </p:spTree>
    <p:extLst>
      <p:ext uri="{BB962C8B-B14F-4D97-AF65-F5344CB8AC3E}">
        <p14:creationId xmlns:p14="http://schemas.microsoft.com/office/powerpoint/2010/main" val="74253151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sz="2400">
                <a:ea typeface="ＭＳ Ｐゴシック" pitchFamily="50" charset="-128"/>
              </a:rPr>
              <a:t>原則３：対比表現の原則</a:t>
            </a:r>
          </a:p>
        </p:txBody>
      </p:sp>
      <p:sp>
        <p:nvSpPr>
          <p:cNvPr id="11268" name="正方形/長方形 4"/>
          <p:cNvSpPr>
            <a:spLocks noChangeArrowheads="1"/>
          </p:cNvSpPr>
          <p:nvPr/>
        </p:nvSpPr>
        <p:spPr bwMode="auto">
          <a:xfrm>
            <a:off x="228600" y="1001713"/>
            <a:ext cx="8686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ja-JP" altLang="en-US" sz="1800">
                <a:latin typeface="Arial" pitchFamily="34" charset="0"/>
                <a:ea typeface="HGP創英角ｺﾞｼｯｸUB" pitchFamily="50" charset="-128"/>
                <a:cs typeface="Arial" pitchFamily="34" charset="0"/>
              </a:rPr>
              <a:t>［結果と原因］結果と原因の因果関係、提案とその提案をした理由などの対比</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55" y="1676400"/>
            <a:ext cx="7727950" cy="4715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24990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0" name="Rectangle 4"/>
          <p:cNvSpPr>
            <a:spLocks noGrp="1" noChangeArrowheads="1"/>
          </p:cNvSpPr>
          <p:nvPr>
            <p:ph type="ctrTitle"/>
          </p:nvPr>
        </p:nvSpPr>
        <p:spPr/>
        <p:txBody>
          <a:bodyPr/>
          <a:lstStyle/>
          <a:p>
            <a:r>
              <a:rPr lang="ja-JP" altLang="en-US" dirty="0">
                <a:ea typeface="ＭＳ Ｐゴシック" pitchFamily="50" charset="-128"/>
              </a:rPr>
              <a:t>心を動かすプレゼンテーションの勘所</a:t>
            </a:r>
          </a:p>
        </p:txBody>
      </p:sp>
      <p:sp>
        <p:nvSpPr>
          <p:cNvPr id="470023" name="Text Box 7"/>
          <p:cNvSpPr txBox="1">
            <a:spLocks noChangeArrowheads="1"/>
          </p:cNvSpPr>
          <p:nvPr/>
        </p:nvSpPr>
        <p:spPr bwMode="auto">
          <a:xfrm>
            <a:off x="7435850" y="228600"/>
            <a:ext cx="1708150" cy="244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altLang="en-US" sz="1000">
                <a:solidFill>
                  <a:srgbClr val="484848"/>
                </a:solidFill>
              </a:rPr>
              <a:t>ソリューション営業スキル</a:t>
            </a:r>
          </a:p>
        </p:txBody>
      </p:sp>
      <p:pic>
        <p:nvPicPr>
          <p:cNvPr id="2" name="図 1"/>
          <p:cNvPicPr>
            <a:picLocks noChangeAspect="1"/>
          </p:cNvPicPr>
          <p:nvPr/>
        </p:nvPicPr>
        <p:blipFill>
          <a:blip r:embed="rId3"/>
          <a:stretch>
            <a:fillRect/>
          </a:stretch>
        </p:blipFill>
        <p:spPr>
          <a:xfrm>
            <a:off x="0" y="0"/>
            <a:ext cx="9183547" cy="6045835"/>
          </a:xfrm>
          <a:prstGeom prst="rect">
            <a:avLst/>
          </a:prstGeom>
        </p:spPr>
      </p:pic>
      <p:sp>
        <p:nvSpPr>
          <p:cNvPr id="5" name="Rectangle 4"/>
          <p:cNvSpPr txBox="1">
            <a:spLocks noChangeArrowheads="1"/>
          </p:cNvSpPr>
          <p:nvPr/>
        </p:nvSpPr>
        <p:spPr bwMode="auto">
          <a:xfrm>
            <a:off x="457200" y="4267200"/>
            <a:ext cx="8001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eaLnBrk="1" hangingPunct="1"/>
            <a:r>
              <a:rPr lang="ja-JP" altLang="en-US" sz="3600" dirty="0">
                <a:solidFill>
                  <a:schemeClr val="bg1"/>
                </a:solidFill>
                <a:effectLst>
                  <a:glow rad="228600">
                    <a:schemeClr val="accent2">
                      <a:satMod val="175000"/>
                      <a:alpha val="40000"/>
                    </a:schemeClr>
                  </a:glow>
                </a:effectLst>
                <a:latin typeface="HGP創英角ｺﾞｼｯｸUB" pitchFamily="50" charset="-128"/>
                <a:ea typeface="HGP創英角ｺﾞｼｯｸUB" pitchFamily="50" charset="-128"/>
              </a:rPr>
              <a:t>プレゼンテーションの勘所</a:t>
            </a:r>
          </a:p>
        </p:txBody>
      </p:sp>
      <p:sp>
        <p:nvSpPr>
          <p:cNvPr id="6" name="正方形/長方形 5"/>
          <p:cNvSpPr/>
          <p:nvPr/>
        </p:nvSpPr>
        <p:spPr>
          <a:xfrm>
            <a:off x="457200" y="344630"/>
            <a:ext cx="2085827" cy="502702"/>
          </a:xfrm>
          <a:prstGeom prst="rect">
            <a:avLst/>
          </a:prstGeom>
        </p:spPr>
        <p:txBody>
          <a:bodyPr wrap="none">
            <a:spAutoFit/>
          </a:bodyPr>
          <a:lstStyle/>
          <a:p>
            <a:pPr algn="l">
              <a:lnSpc>
                <a:spcPct val="80000"/>
              </a:lnSpc>
              <a:buClr>
                <a:schemeClr val="hlink"/>
              </a:buClr>
              <a:buSzPct val="110000"/>
            </a:pPr>
            <a:r>
              <a:rPr lang="ja-JP" altLang="en-US" sz="3200" dirty="0">
                <a:solidFill>
                  <a:schemeClr val="bg1"/>
                </a:solidFill>
                <a:effectLst>
                  <a:glow rad="228600">
                    <a:schemeClr val="accent2">
                      <a:satMod val="175000"/>
                      <a:alpha val="40000"/>
                    </a:schemeClr>
                  </a:glow>
                </a:effectLst>
                <a:ea typeface="HGP創英角ｺﾞｼｯｸUB" pitchFamily="50" charset="-128"/>
              </a:rPr>
              <a:t>心を動かす</a:t>
            </a:r>
          </a:p>
        </p:txBody>
      </p:sp>
      <p:sp>
        <p:nvSpPr>
          <p:cNvPr id="7" name="正方形/長方形 6"/>
          <p:cNvSpPr/>
          <p:nvPr/>
        </p:nvSpPr>
        <p:spPr bwMode="auto">
          <a:xfrm>
            <a:off x="0" y="6019800"/>
            <a:ext cx="9144000" cy="838200"/>
          </a:xfrm>
          <a:prstGeom prst="rect">
            <a:avLst/>
          </a:prstGeom>
          <a:solidFill>
            <a:schemeClr val="bg1"/>
          </a:solidFill>
          <a:ln w="381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9" name="Text Box 19"/>
          <p:cNvSpPr txBox="1">
            <a:spLocks noChangeArrowheads="1"/>
          </p:cNvSpPr>
          <p:nvPr/>
        </p:nvSpPr>
        <p:spPr bwMode="auto">
          <a:xfrm>
            <a:off x="7142781" y="6584298"/>
            <a:ext cx="2001219"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spcBef>
                <a:spcPct val="20000"/>
              </a:spcBef>
            </a:pPr>
            <a:r>
              <a:rPr lang="en-US" altLang="ja-JP" sz="800" dirty="0">
                <a:solidFill>
                  <a:schemeClr val="tx1"/>
                </a:solidFill>
              </a:rPr>
              <a:t>All rights reserved by NetCommerce </a:t>
            </a:r>
            <a:r>
              <a:rPr lang="en-US" altLang="ja-JP" sz="800" dirty="0" err="1">
                <a:solidFill>
                  <a:schemeClr val="tx1"/>
                </a:solidFill>
              </a:rPr>
              <a:t>inc.</a:t>
            </a:r>
            <a:endParaRPr lang="en-US" altLang="ja-JP" sz="800" dirty="0">
              <a:solidFill>
                <a:schemeClr val="tx1"/>
              </a:solidFill>
            </a:endParaRPr>
          </a:p>
        </p:txBody>
      </p:sp>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3941930" y="6579349"/>
            <a:ext cx="1257140" cy="225025"/>
          </a:xfrm>
          <a:prstGeom prst="rect">
            <a:avLst/>
          </a:prstGeom>
          <a:noFill/>
          <a:ln>
            <a:noFill/>
          </a:ln>
        </p:spPr>
      </p:pic>
      <p:sp>
        <p:nvSpPr>
          <p:cNvPr id="11" name="Text Box 21"/>
          <p:cNvSpPr txBox="1">
            <a:spLocks noChangeArrowheads="1"/>
          </p:cNvSpPr>
          <p:nvPr/>
        </p:nvSpPr>
        <p:spPr bwMode="auto">
          <a:xfrm>
            <a:off x="6607744" y="6584298"/>
            <a:ext cx="669975"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r" eaLnBrk="1" hangingPunct="1">
              <a:spcBef>
                <a:spcPct val="20000"/>
              </a:spcBef>
            </a:pPr>
            <a:r>
              <a:rPr lang="en-US" altLang="ja-JP" sz="800" dirty="0">
                <a:solidFill>
                  <a:schemeClr val="tx1"/>
                </a:solidFill>
              </a:rPr>
              <a:t>2008-2015</a:t>
            </a:r>
            <a:endParaRPr lang="ja-JP" altLang="en-US" sz="800" dirty="0">
              <a:solidFill>
                <a:schemeClr val="tx1"/>
              </a:solidFill>
            </a:endParaRPr>
          </a:p>
        </p:txBody>
      </p:sp>
    </p:spTree>
    <p:extLst>
      <p:ext uri="{BB962C8B-B14F-4D97-AF65-F5344CB8AC3E}">
        <p14:creationId xmlns:p14="http://schemas.microsoft.com/office/powerpoint/2010/main" val="2527206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1657" name="Group 89"/>
          <p:cNvGrpSpPr>
            <a:grpSpLocks/>
          </p:cNvGrpSpPr>
          <p:nvPr/>
        </p:nvGrpSpPr>
        <p:grpSpPr bwMode="auto">
          <a:xfrm>
            <a:off x="762000" y="1676400"/>
            <a:ext cx="7924800" cy="1981200"/>
            <a:chOff x="480" y="1056"/>
            <a:chExt cx="4992" cy="1248"/>
          </a:xfrm>
        </p:grpSpPr>
        <p:sp>
          <p:nvSpPr>
            <p:cNvPr id="621652" name="AutoShape 84"/>
            <p:cNvSpPr>
              <a:spLocks noChangeArrowheads="1"/>
            </p:cNvSpPr>
            <p:nvPr/>
          </p:nvSpPr>
          <p:spPr bwMode="auto">
            <a:xfrm>
              <a:off x="480" y="1056"/>
              <a:ext cx="4992" cy="1248"/>
            </a:xfrm>
            <a:prstGeom prst="roundRect">
              <a:avLst>
                <a:gd name="adj" fmla="val 50000"/>
              </a:avLst>
            </a:prstGeom>
            <a:solidFill>
              <a:srgbClr val="FF9900">
                <a:alpha val="73000"/>
              </a:srgbClr>
            </a:solidFill>
            <a:ln>
              <a:noFill/>
            </a:ln>
            <a:effectLst/>
            <a:extLst>
              <a:ext uri="{91240B29-F687-4f45-9708-019B960494DF}">
                <a14:hiddenLine xmlns:a14="http://schemas.microsoft.com/office/drawing/2010/main" xmlns="" w="28575" algn="ctr">
                  <a:solidFill>
                    <a:schemeClr val="hlink"/>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621655" name="Text Box 87"/>
            <p:cNvSpPr txBox="1">
              <a:spLocks noChangeArrowheads="1"/>
            </p:cNvSpPr>
            <p:nvPr/>
          </p:nvSpPr>
          <p:spPr bwMode="auto">
            <a:xfrm>
              <a:off x="3408" y="1344"/>
              <a:ext cx="1902" cy="67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ja-JP" altLang="en-US" sz="3200">
                  <a:solidFill>
                    <a:schemeClr val="bg1"/>
                  </a:solidFill>
                  <a:ea typeface="HGP創英角ｺﾞｼｯｸUB" pitchFamily="50" charset="-128"/>
                </a:rPr>
                <a:t>書いてあることを</a:t>
              </a:r>
            </a:p>
            <a:p>
              <a:pPr>
                <a:spcBef>
                  <a:spcPct val="0"/>
                </a:spcBef>
              </a:pPr>
              <a:r>
                <a:rPr lang="ja-JP" altLang="en-US" sz="3200">
                  <a:solidFill>
                    <a:schemeClr val="bg1"/>
                  </a:solidFill>
                  <a:ea typeface="HGP創英角ｺﾞｼｯｸUB" pitchFamily="50" charset="-128"/>
                </a:rPr>
                <a:t>説明する</a:t>
              </a:r>
            </a:p>
          </p:txBody>
        </p:sp>
      </p:grpSp>
      <p:grpSp>
        <p:nvGrpSpPr>
          <p:cNvPr id="621661" name="Group 93"/>
          <p:cNvGrpSpPr>
            <a:grpSpLocks/>
          </p:cNvGrpSpPr>
          <p:nvPr/>
        </p:nvGrpSpPr>
        <p:grpSpPr bwMode="auto">
          <a:xfrm>
            <a:off x="762000" y="3733800"/>
            <a:ext cx="7924800" cy="1981200"/>
            <a:chOff x="480" y="2352"/>
            <a:chExt cx="4992" cy="1248"/>
          </a:xfrm>
        </p:grpSpPr>
        <p:sp>
          <p:nvSpPr>
            <p:cNvPr id="621653" name="AutoShape 85"/>
            <p:cNvSpPr>
              <a:spLocks noChangeArrowheads="1"/>
            </p:cNvSpPr>
            <p:nvPr/>
          </p:nvSpPr>
          <p:spPr bwMode="auto">
            <a:xfrm>
              <a:off x="480" y="2352"/>
              <a:ext cx="4992" cy="1248"/>
            </a:xfrm>
            <a:prstGeom prst="roundRect">
              <a:avLst>
                <a:gd name="adj" fmla="val 50000"/>
              </a:avLst>
            </a:prstGeom>
            <a:solidFill>
              <a:srgbClr val="3366FF">
                <a:alpha val="73000"/>
              </a:srgbClr>
            </a:solidFill>
            <a:ln>
              <a:noFill/>
            </a:ln>
            <a:effectLst/>
            <a:extLst>
              <a:ext uri="{91240B29-F687-4f45-9708-019B960494DF}">
                <a14:hiddenLine xmlns:a14="http://schemas.microsoft.com/office/drawing/2010/main" xmlns="" w="28575" algn="ctr">
                  <a:solidFill>
                    <a:schemeClr val="hlink"/>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621656" name="Text Box 88"/>
            <p:cNvSpPr txBox="1">
              <a:spLocks noChangeArrowheads="1"/>
            </p:cNvSpPr>
            <p:nvPr/>
          </p:nvSpPr>
          <p:spPr bwMode="auto">
            <a:xfrm>
              <a:off x="3312" y="2784"/>
              <a:ext cx="2051" cy="365"/>
            </a:xfrm>
            <a:prstGeom prst="rect">
              <a:avLst/>
            </a:prstGeom>
            <a:noFill/>
            <a:ln>
              <a:noFill/>
            </a:ln>
            <a:effectLst/>
            <a:extLst>
              <a:ext uri="{909E8E84-426E-40dd-AFC4-6F175D3DCCD1}">
                <a14:hiddenFill xmlns:a14="http://schemas.microsoft.com/office/drawing/2010/main" xmlns="">
                  <a:solidFill>
                    <a:schemeClr val="bg1">
                      <a:alpha val="73000"/>
                    </a:schemeClr>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ja-JP" altLang="en-US" sz="3200">
                  <a:solidFill>
                    <a:schemeClr val="bg1"/>
                  </a:solidFill>
                  <a:ea typeface="HGP創英角ｺﾞｼｯｸUB" pitchFamily="50" charset="-128"/>
                </a:rPr>
                <a:t>相手の心を動かす</a:t>
              </a:r>
            </a:p>
          </p:txBody>
        </p:sp>
      </p:grpSp>
      <p:sp>
        <p:nvSpPr>
          <p:cNvPr id="621586" name="Rectangle 18"/>
          <p:cNvSpPr>
            <a:spLocks noGrp="1" noChangeArrowheads="1"/>
          </p:cNvSpPr>
          <p:nvPr>
            <p:ph type="title"/>
          </p:nvPr>
        </p:nvSpPr>
        <p:spPr/>
        <p:txBody>
          <a:bodyPr/>
          <a:lstStyle/>
          <a:p>
            <a:r>
              <a:rPr lang="ja-JP" altLang="en-US" sz="2800">
                <a:ea typeface="ＭＳ Ｐゴシック" pitchFamily="50" charset="-128"/>
              </a:rPr>
              <a:t>セールス・プレゼンテーションとは？</a:t>
            </a:r>
          </a:p>
        </p:txBody>
      </p:sp>
      <p:sp>
        <p:nvSpPr>
          <p:cNvPr id="621648" name="AutoShape 80"/>
          <p:cNvSpPr>
            <a:spLocks noChangeArrowheads="1"/>
          </p:cNvSpPr>
          <p:nvPr/>
        </p:nvSpPr>
        <p:spPr bwMode="auto">
          <a:xfrm>
            <a:off x="1143000" y="1371600"/>
            <a:ext cx="4114800" cy="533400"/>
          </a:xfrm>
          <a:prstGeom prst="roundRect">
            <a:avLst>
              <a:gd name="adj" fmla="val 16667"/>
            </a:avLst>
          </a:prstGeom>
          <a:solidFill>
            <a:srgbClr val="C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知らせる</a:t>
            </a:r>
          </a:p>
        </p:txBody>
      </p:sp>
      <p:sp>
        <p:nvSpPr>
          <p:cNvPr id="621649" name="AutoShape 81"/>
          <p:cNvSpPr>
            <a:spLocks noChangeArrowheads="1"/>
          </p:cNvSpPr>
          <p:nvPr/>
        </p:nvSpPr>
        <p:spPr bwMode="auto">
          <a:xfrm>
            <a:off x="1143000" y="1981200"/>
            <a:ext cx="4114800" cy="533400"/>
          </a:xfrm>
          <a:prstGeom prst="roundRect">
            <a:avLst>
              <a:gd name="adj" fmla="val 16667"/>
            </a:avLst>
          </a:prstGeom>
          <a:solidFill>
            <a:srgbClr val="C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理解させる</a:t>
            </a:r>
          </a:p>
        </p:txBody>
      </p:sp>
      <p:sp>
        <p:nvSpPr>
          <p:cNvPr id="621650" name="AutoShape 82"/>
          <p:cNvSpPr>
            <a:spLocks noChangeArrowheads="1"/>
          </p:cNvSpPr>
          <p:nvPr/>
        </p:nvSpPr>
        <p:spPr bwMode="auto">
          <a:xfrm>
            <a:off x="1143000" y="3429000"/>
            <a:ext cx="4114800" cy="533400"/>
          </a:xfrm>
          <a:prstGeom prst="roundRect">
            <a:avLst>
              <a:gd name="adj" fmla="val 16667"/>
            </a:avLst>
          </a:prstGeom>
          <a:solidFill>
            <a:srgbClr val="00B05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興味を持たせる</a:t>
            </a:r>
          </a:p>
        </p:txBody>
      </p:sp>
      <p:sp>
        <p:nvSpPr>
          <p:cNvPr id="621651" name="AutoShape 83"/>
          <p:cNvSpPr>
            <a:spLocks noChangeArrowheads="1"/>
          </p:cNvSpPr>
          <p:nvPr/>
        </p:nvSpPr>
        <p:spPr bwMode="auto">
          <a:xfrm>
            <a:off x="1143000" y="5181600"/>
            <a:ext cx="4114800" cy="990600"/>
          </a:xfrm>
          <a:prstGeom prst="roundRect">
            <a:avLst>
              <a:gd name="adj" fmla="val 9454"/>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「購入したい」、「採用したい」</a:t>
            </a:r>
          </a:p>
          <a:p>
            <a:pPr>
              <a:spcBef>
                <a:spcPct val="0"/>
              </a:spcBef>
            </a:pPr>
            <a:r>
              <a:rPr lang="ja-JP" altLang="en-US" sz="2400">
                <a:solidFill>
                  <a:schemeClr val="bg1"/>
                </a:solidFill>
                <a:ea typeface="HGP創英角ｺﾞｼｯｸUB" pitchFamily="50" charset="-128"/>
              </a:rPr>
              <a:t>という気持ちにさせる</a:t>
            </a:r>
          </a:p>
        </p:txBody>
      </p:sp>
      <p:sp>
        <p:nvSpPr>
          <p:cNvPr id="621659" name="Text Box 91"/>
          <p:cNvSpPr txBox="1">
            <a:spLocks noChangeArrowheads="1"/>
          </p:cNvSpPr>
          <p:nvPr/>
        </p:nvSpPr>
        <p:spPr bwMode="auto">
          <a:xfrm>
            <a:off x="2009775" y="2514600"/>
            <a:ext cx="2714625" cy="91598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271463" indent="-271463"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90000"/>
              </a:lnSpc>
              <a:buFont typeface="Wingdings" pitchFamily="2" charset="2"/>
              <a:buChar char="l"/>
            </a:pPr>
            <a:r>
              <a:rPr lang="ja-JP" altLang="en-US" sz="2000">
                <a:solidFill>
                  <a:schemeClr val="bg1"/>
                </a:solidFill>
                <a:ea typeface="HGP創英角ｺﾞｼｯｸUB" pitchFamily="50" charset="-128"/>
              </a:rPr>
              <a:t>雑誌広告</a:t>
            </a:r>
          </a:p>
          <a:p>
            <a:pPr>
              <a:lnSpc>
                <a:spcPct val="90000"/>
              </a:lnSpc>
              <a:buFont typeface="Wingdings" pitchFamily="2" charset="2"/>
              <a:buChar char="l"/>
            </a:pPr>
            <a:r>
              <a:rPr lang="ja-JP" altLang="en-US" sz="2000">
                <a:solidFill>
                  <a:schemeClr val="bg1"/>
                </a:solidFill>
                <a:ea typeface="HGP創英角ｺﾞｼｯｸUB" pitchFamily="50" charset="-128"/>
              </a:rPr>
              <a:t>パンフレット</a:t>
            </a:r>
          </a:p>
          <a:p>
            <a:pPr>
              <a:lnSpc>
                <a:spcPct val="90000"/>
              </a:lnSpc>
              <a:buFont typeface="Wingdings" pitchFamily="2" charset="2"/>
              <a:buChar char="l"/>
            </a:pPr>
            <a:r>
              <a:rPr lang="ja-JP" altLang="en-US" sz="2000">
                <a:solidFill>
                  <a:schemeClr val="bg1"/>
                </a:solidFill>
                <a:ea typeface="HGP創英角ｺﾞｼｯｸUB" pitchFamily="50" charset="-128"/>
              </a:rPr>
              <a:t>ホワイトペーパー　・・・</a:t>
            </a:r>
          </a:p>
        </p:txBody>
      </p:sp>
      <p:sp>
        <p:nvSpPr>
          <p:cNvPr id="621660" name="Text Box 92"/>
          <p:cNvSpPr txBox="1">
            <a:spLocks noChangeArrowheads="1"/>
          </p:cNvSpPr>
          <p:nvPr/>
        </p:nvSpPr>
        <p:spPr bwMode="auto">
          <a:xfrm>
            <a:off x="1371600" y="4495800"/>
            <a:ext cx="3581400" cy="387798"/>
          </a:xfrm>
          <a:prstGeom prst="rect">
            <a:avLst/>
          </a:prstGeom>
          <a:noFill/>
          <a:ln>
            <a:headEnd/>
            <a:tailEnd/>
          </a:ln>
          <a:extLst/>
        </p:spPr>
        <p:style>
          <a:lnRef idx="0">
            <a:schemeClr val="accent2"/>
          </a:lnRef>
          <a:fillRef idx="3">
            <a:schemeClr val="accent2"/>
          </a:fillRef>
          <a:effectRef idx="3">
            <a:schemeClr val="accent2"/>
          </a:effectRef>
          <a:fontRef idx="minor">
            <a:schemeClr val="lt1"/>
          </a:fontRef>
        </p:style>
        <p:txBody>
          <a:bodyPr wrap="none" anchor="ctr" anchorCtr="0">
            <a:noAutofit/>
          </a:bodyPr>
          <a:lstStyle>
            <a:lvl1pPr marL="271463" indent="-271463"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80000"/>
              </a:lnSpc>
              <a:buFont typeface="Wingdings" pitchFamily="2" charset="2"/>
              <a:buNone/>
            </a:pP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HGP創英角ｺﾞｼｯｸUB" pitchFamily="50" charset="-128"/>
              </a:rPr>
              <a:t>プレゼンテーション</a:t>
            </a:r>
          </a:p>
        </p:txBody>
      </p:sp>
    </p:spTree>
    <p:extLst>
      <p:ext uri="{BB962C8B-B14F-4D97-AF65-F5344CB8AC3E}">
        <p14:creationId xmlns:p14="http://schemas.microsoft.com/office/powerpoint/2010/main" val="1658334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1648"/>
                                        </p:tgtEl>
                                        <p:attrNameLst>
                                          <p:attrName>style.visibility</p:attrName>
                                        </p:attrNameLst>
                                      </p:cBhvr>
                                      <p:to>
                                        <p:strVal val="visible"/>
                                      </p:to>
                                    </p:set>
                                    <p:anim calcmode="lin" valueType="num">
                                      <p:cBhvr additive="base">
                                        <p:cTn id="7" dur="500" fill="hold"/>
                                        <p:tgtEl>
                                          <p:spTgt spid="621648"/>
                                        </p:tgtEl>
                                        <p:attrNameLst>
                                          <p:attrName>ppt_x</p:attrName>
                                        </p:attrNameLst>
                                      </p:cBhvr>
                                      <p:tavLst>
                                        <p:tav tm="0">
                                          <p:val>
                                            <p:strVal val="0-#ppt_w/2"/>
                                          </p:val>
                                        </p:tav>
                                        <p:tav tm="100000">
                                          <p:val>
                                            <p:strVal val="#ppt_x"/>
                                          </p:val>
                                        </p:tav>
                                      </p:tavLst>
                                    </p:anim>
                                    <p:anim calcmode="lin" valueType="num">
                                      <p:cBhvr additive="base">
                                        <p:cTn id="8" dur="500" fill="hold"/>
                                        <p:tgtEl>
                                          <p:spTgt spid="6216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1649"/>
                                        </p:tgtEl>
                                        <p:attrNameLst>
                                          <p:attrName>style.visibility</p:attrName>
                                        </p:attrNameLst>
                                      </p:cBhvr>
                                      <p:to>
                                        <p:strVal val="visible"/>
                                      </p:to>
                                    </p:set>
                                    <p:anim calcmode="lin" valueType="num">
                                      <p:cBhvr additive="base">
                                        <p:cTn id="13" dur="500" fill="hold"/>
                                        <p:tgtEl>
                                          <p:spTgt spid="621649"/>
                                        </p:tgtEl>
                                        <p:attrNameLst>
                                          <p:attrName>ppt_x</p:attrName>
                                        </p:attrNameLst>
                                      </p:cBhvr>
                                      <p:tavLst>
                                        <p:tav tm="0">
                                          <p:val>
                                            <p:strVal val="0-#ppt_w/2"/>
                                          </p:val>
                                        </p:tav>
                                        <p:tav tm="100000">
                                          <p:val>
                                            <p:strVal val="#ppt_x"/>
                                          </p:val>
                                        </p:tav>
                                      </p:tavLst>
                                    </p:anim>
                                    <p:anim calcmode="lin" valueType="num">
                                      <p:cBhvr additive="base">
                                        <p:cTn id="14" dur="500" fill="hold"/>
                                        <p:tgtEl>
                                          <p:spTgt spid="62164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21657"/>
                                        </p:tgtEl>
                                        <p:attrNameLst>
                                          <p:attrName>style.visibility</p:attrName>
                                        </p:attrNameLst>
                                      </p:cBhvr>
                                      <p:to>
                                        <p:strVal val="visible"/>
                                      </p:to>
                                    </p:set>
                                    <p:anim calcmode="lin" valueType="num">
                                      <p:cBhvr>
                                        <p:cTn id="19" dur="500" fill="hold"/>
                                        <p:tgtEl>
                                          <p:spTgt spid="621657"/>
                                        </p:tgtEl>
                                        <p:attrNameLst>
                                          <p:attrName>ppt_w</p:attrName>
                                        </p:attrNameLst>
                                      </p:cBhvr>
                                      <p:tavLst>
                                        <p:tav tm="0">
                                          <p:val>
                                            <p:fltVal val="0"/>
                                          </p:val>
                                        </p:tav>
                                        <p:tav tm="100000">
                                          <p:val>
                                            <p:strVal val="#ppt_w"/>
                                          </p:val>
                                        </p:tav>
                                      </p:tavLst>
                                    </p:anim>
                                    <p:anim calcmode="lin" valueType="num">
                                      <p:cBhvr>
                                        <p:cTn id="20" dur="500" fill="hold"/>
                                        <p:tgtEl>
                                          <p:spTgt spid="62165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21659"/>
                                        </p:tgtEl>
                                        <p:attrNameLst>
                                          <p:attrName>style.visibility</p:attrName>
                                        </p:attrNameLst>
                                      </p:cBhvr>
                                      <p:to>
                                        <p:strVal val="visible"/>
                                      </p:to>
                                    </p:set>
                                    <p:animEffect transition="in" filter="wipe(left)">
                                      <p:cBhvr>
                                        <p:cTn id="25" dur="500"/>
                                        <p:tgtEl>
                                          <p:spTgt spid="6216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21650"/>
                                        </p:tgtEl>
                                        <p:attrNameLst>
                                          <p:attrName>style.visibility</p:attrName>
                                        </p:attrNameLst>
                                      </p:cBhvr>
                                      <p:to>
                                        <p:strVal val="visible"/>
                                      </p:to>
                                    </p:set>
                                    <p:anim calcmode="lin" valueType="num">
                                      <p:cBhvr additive="base">
                                        <p:cTn id="30" dur="500" fill="hold"/>
                                        <p:tgtEl>
                                          <p:spTgt spid="621650"/>
                                        </p:tgtEl>
                                        <p:attrNameLst>
                                          <p:attrName>ppt_x</p:attrName>
                                        </p:attrNameLst>
                                      </p:cBhvr>
                                      <p:tavLst>
                                        <p:tav tm="0">
                                          <p:val>
                                            <p:strVal val="0-#ppt_w/2"/>
                                          </p:val>
                                        </p:tav>
                                        <p:tav tm="100000">
                                          <p:val>
                                            <p:strVal val="#ppt_x"/>
                                          </p:val>
                                        </p:tav>
                                      </p:tavLst>
                                    </p:anim>
                                    <p:anim calcmode="lin" valueType="num">
                                      <p:cBhvr additive="base">
                                        <p:cTn id="31" dur="500" fill="hold"/>
                                        <p:tgtEl>
                                          <p:spTgt spid="62165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21651"/>
                                        </p:tgtEl>
                                        <p:attrNameLst>
                                          <p:attrName>style.visibility</p:attrName>
                                        </p:attrNameLst>
                                      </p:cBhvr>
                                      <p:to>
                                        <p:strVal val="visible"/>
                                      </p:to>
                                    </p:set>
                                    <p:anim calcmode="lin" valueType="num">
                                      <p:cBhvr additive="base">
                                        <p:cTn id="36" dur="500" fill="hold"/>
                                        <p:tgtEl>
                                          <p:spTgt spid="621651"/>
                                        </p:tgtEl>
                                        <p:attrNameLst>
                                          <p:attrName>ppt_x</p:attrName>
                                        </p:attrNameLst>
                                      </p:cBhvr>
                                      <p:tavLst>
                                        <p:tav tm="0">
                                          <p:val>
                                            <p:strVal val="0-#ppt_w/2"/>
                                          </p:val>
                                        </p:tav>
                                        <p:tav tm="100000">
                                          <p:val>
                                            <p:strVal val="#ppt_x"/>
                                          </p:val>
                                        </p:tav>
                                      </p:tavLst>
                                    </p:anim>
                                    <p:anim calcmode="lin" valueType="num">
                                      <p:cBhvr additive="base">
                                        <p:cTn id="37" dur="500" fill="hold"/>
                                        <p:tgtEl>
                                          <p:spTgt spid="62165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nodeType="clickEffect">
                                  <p:stCondLst>
                                    <p:cond delay="0"/>
                                  </p:stCondLst>
                                  <p:childTnLst>
                                    <p:set>
                                      <p:cBhvr>
                                        <p:cTn id="41" dur="1" fill="hold">
                                          <p:stCondLst>
                                            <p:cond delay="0"/>
                                          </p:stCondLst>
                                        </p:cTn>
                                        <p:tgtEl>
                                          <p:spTgt spid="621661"/>
                                        </p:tgtEl>
                                        <p:attrNameLst>
                                          <p:attrName>style.visibility</p:attrName>
                                        </p:attrNameLst>
                                      </p:cBhvr>
                                      <p:to>
                                        <p:strVal val="visible"/>
                                      </p:to>
                                    </p:set>
                                    <p:anim calcmode="lin" valueType="num">
                                      <p:cBhvr>
                                        <p:cTn id="42" dur="500" fill="hold"/>
                                        <p:tgtEl>
                                          <p:spTgt spid="621661"/>
                                        </p:tgtEl>
                                        <p:attrNameLst>
                                          <p:attrName>ppt_w</p:attrName>
                                        </p:attrNameLst>
                                      </p:cBhvr>
                                      <p:tavLst>
                                        <p:tav tm="0">
                                          <p:val>
                                            <p:fltVal val="0"/>
                                          </p:val>
                                        </p:tav>
                                        <p:tav tm="100000">
                                          <p:val>
                                            <p:strVal val="#ppt_w"/>
                                          </p:val>
                                        </p:tav>
                                      </p:tavLst>
                                    </p:anim>
                                    <p:anim calcmode="lin" valueType="num">
                                      <p:cBhvr>
                                        <p:cTn id="43" dur="500" fill="hold"/>
                                        <p:tgtEl>
                                          <p:spTgt spid="621661"/>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621660"/>
                                        </p:tgtEl>
                                        <p:attrNameLst>
                                          <p:attrName>style.visibility</p:attrName>
                                        </p:attrNameLst>
                                      </p:cBhvr>
                                      <p:to>
                                        <p:strVal val="visible"/>
                                      </p:to>
                                    </p:set>
                                    <p:anim calcmode="lin" valueType="num">
                                      <p:cBhvr>
                                        <p:cTn id="48" dur="500" fill="hold"/>
                                        <p:tgtEl>
                                          <p:spTgt spid="621660"/>
                                        </p:tgtEl>
                                        <p:attrNameLst>
                                          <p:attrName>ppt_w</p:attrName>
                                        </p:attrNameLst>
                                      </p:cBhvr>
                                      <p:tavLst>
                                        <p:tav tm="0">
                                          <p:val>
                                            <p:fltVal val="0"/>
                                          </p:val>
                                        </p:tav>
                                        <p:tav tm="100000">
                                          <p:val>
                                            <p:strVal val="#ppt_w"/>
                                          </p:val>
                                        </p:tav>
                                      </p:tavLst>
                                    </p:anim>
                                    <p:anim calcmode="lin" valueType="num">
                                      <p:cBhvr>
                                        <p:cTn id="49" dur="500" fill="hold"/>
                                        <p:tgtEl>
                                          <p:spTgt spid="6216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648" grpId="0" animBg="1"/>
      <p:bldP spid="621649" grpId="0" animBg="1"/>
      <p:bldP spid="621650" grpId="0" animBg="1"/>
      <p:bldP spid="621651" grpId="0" animBg="1"/>
      <p:bldP spid="621659" grpId="0"/>
      <p:bldP spid="6216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4125" name="Group 29"/>
          <p:cNvGrpSpPr>
            <a:grpSpLocks/>
          </p:cNvGrpSpPr>
          <p:nvPr/>
        </p:nvGrpSpPr>
        <p:grpSpPr bwMode="auto">
          <a:xfrm>
            <a:off x="609600" y="3352800"/>
            <a:ext cx="7924800" cy="1981200"/>
            <a:chOff x="384" y="1776"/>
            <a:chExt cx="4992" cy="1248"/>
          </a:xfrm>
        </p:grpSpPr>
        <p:sp>
          <p:nvSpPr>
            <p:cNvPr id="644123" name="AutoShape 27"/>
            <p:cNvSpPr>
              <a:spLocks noChangeArrowheads="1"/>
            </p:cNvSpPr>
            <p:nvPr/>
          </p:nvSpPr>
          <p:spPr bwMode="auto">
            <a:xfrm>
              <a:off x="384" y="1776"/>
              <a:ext cx="4992" cy="1248"/>
            </a:xfrm>
            <a:prstGeom prst="roundRect">
              <a:avLst>
                <a:gd name="adj" fmla="val 50000"/>
              </a:avLst>
            </a:prstGeom>
            <a:solidFill>
              <a:srgbClr val="3366FF">
                <a:alpha val="73000"/>
              </a:srgbClr>
            </a:solidFill>
            <a:ln>
              <a:noFill/>
            </a:ln>
            <a:effectLst/>
            <a:extLst>
              <a:ext uri="{91240B29-F687-4f45-9708-019B960494DF}">
                <a14:hiddenLine xmlns:a14="http://schemas.microsoft.com/office/drawing/2010/main" xmlns="" w="28575" algn="ctr">
                  <a:solidFill>
                    <a:schemeClr val="hlink"/>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644124" name="Text Box 28"/>
            <p:cNvSpPr txBox="1">
              <a:spLocks noChangeArrowheads="1"/>
            </p:cNvSpPr>
            <p:nvPr/>
          </p:nvSpPr>
          <p:spPr bwMode="auto">
            <a:xfrm>
              <a:off x="2417" y="2112"/>
              <a:ext cx="925" cy="596"/>
            </a:xfrm>
            <a:prstGeom prst="rect">
              <a:avLst/>
            </a:prstGeom>
            <a:noFill/>
            <a:ln>
              <a:noFill/>
            </a:ln>
            <a:effectLst/>
            <a:extLst>
              <a:ext uri="{909E8E84-426E-40dd-AFC4-6F175D3DCCD1}">
                <a14:hiddenFill xmlns:a14="http://schemas.microsoft.com/office/drawing/2010/main" xmlns="">
                  <a:solidFill>
                    <a:schemeClr val="bg1">
                      <a:alpha val="73000"/>
                    </a:schemeClr>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ja-JP" altLang="en-US" sz="2800">
                  <a:solidFill>
                    <a:schemeClr val="bg1"/>
                  </a:solidFill>
                  <a:ea typeface="HGP創英角ｺﾞｼｯｸUB" pitchFamily="50" charset="-128"/>
                </a:rPr>
                <a:t>相手の</a:t>
              </a:r>
            </a:p>
            <a:p>
              <a:pPr>
                <a:spcBef>
                  <a:spcPct val="0"/>
                </a:spcBef>
              </a:pPr>
              <a:r>
                <a:rPr lang="ja-JP" altLang="en-US" sz="2800">
                  <a:solidFill>
                    <a:schemeClr val="bg1"/>
                  </a:solidFill>
                  <a:ea typeface="HGP創英角ｺﾞｼｯｸUB" pitchFamily="50" charset="-128"/>
                </a:rPr>
                <a:t>心が動く</a:t>
              </a:r>
            </a:p>
          </p:txBody>
        </p:sp>
      </p:grpSp>
      <p:sp>
        <p:nvSpPr>
          <p:cNvPr id="644105" name="Rectangle 9"/>
          <p:cNvSpPr>
            <a:spLocks noGrp="1" noChangeArrowheads="1"/>
          </p:cNvSpPr>
          <p:nvPr>
            <p:ph type="title"/>
          </p:nvPr>
        </p:nvSpPr>
        <p:spPr/>
        <p:txBody>
          <a:bodyPr/>
          <a:lstStyle/>
          <a:p>
            <a:r>
              <a:rPr lang="ja-JP" altLang="en-US" sz="2800">
                <a:ea typeface="ＭＳ Ｐゴシック" pitchFamily="50" charset="-128"/>
              </a:rPr>
              <a:t>セールス・プレゼンテーションを成功させる６つの要素</a:t>
            </a:r>
          </a:p>
        </p:txBody>
      </p:sp>
      <p:sp>
        <p:nvSpPr>
          <p:cNvPr id="644112" name="AutoShape 16"/>
          <p:cNvSpPr>
            <a:spLocks noChangeArrowheads="1"/>
          </p:cNvSpPr>
          <p:nvPr/>
        </p:nvSpPr>
        <p:spPr bwMode="auto">
          <a:xfrm>
            <a:off x="457200" y="1905000"/>
            <a:ext cx="3429000" cy="533400"/>
          </a:xfrm>
          <a:prstGeom prst="roundRect">
            <a:avLst>
              <a:gd name="adj" fmla="val 50000"/>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何を伝えるか</a:t>
            </a:r>
          </a:p>
        </p:txBody>
      </p:sp>
      <p:sp>
        <p:nvSpPr>
          <p:cNvPr id="644113" name="AutoShape 17"/>
          <p:cNvSpPr>
            <a:spLocks noChangeArrowheads="1"/>
          </p:cNvSpPr>
          <p:nvPr/>
        </p:nvSpPr>
        <p:spPr bwMode="auto">
          <a:xfrm>
            <a:off x="5257800" y="1905000"/>
            <a:ext cx="3429000" cy="533400"/>
          </a:xfrm>
          <a:prstGeom prst="roundRect">
            <a:avLst>
              <a:gd name="adj" fmla="val 50000"/>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どのように伝えるか</a:t>
            </a:r>
          </a:p>
        </p:txBody>
      </p:sp>
      <p:sp>
        <p:nvSpPr>
          <p:cNvPr id="644114" name="AutoShape 18"/>
          <p:cNvSpPr>
            <a:spLocks noChangeArrowheads="1"/>
          </p:cNvSpPr>
          <p:nvPr/>
        </p:nvSpPr>
        <p:spPr bwMode="auto">
          <a:xfrm>
            <a:off x="457200" y="3124200"/>
            <a:ext cx="3429000" cy="533400"/>
          </a:xfrm>
          <a:prstGeom prst="roundRect">
            <a:avLst>
              <a:gd name="adj" fmla="val 50000"/>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相手の知りたいこと</a:t>
            </a:r>
          </a:p>
        </p:txBody>
      </p:sp>
      <p:sp>
        <p:nvSpPr>
          <p:cNvPr id="644115" name="AutoShape 19"/>
          <p:cNvSpPr>
            <a:spLocks noChangeArrowheads="1"/>
          </p:cNvSpPr>
          <p:nvPr/>
        </p:nvSpPr>
        <p:spPr bwMode="auto">
          <a:xfrm>
            <a:off x="457200" y="4038600"/>
            <a:ext cx="3429000" cy="533400"/>
          </a:xfrm>
          <a:prstGeom prst="roundRect">
            <a:avLst>
              <a:gd name="adj" fmla="val 50000"/>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相手が納得出来ること</a:t>
            </a:r>
          </a:p>
        </p:txBody>
      </p:sp>
      <p:sp>
        <p:nvSpPr>
          <p:cNvPr id="644116" name="AutoShape 20"/>
          <p:cNvSpPr>
            <a:spLocks noChangeArrowheads="1"/>
          </p:cNvSpPr>
          <p:nvPr/>
        </p:nvSpPr>
        <p:spPr bwMode="auto">
          <a:xfrm>
            <a:off x="457200" y="4953000"/>
            <a:ext cx="3429000" cy="533400"/>
          </a:xfrm>
          <a:prstGeom prst="roundRect">
            <a:avLst>
              <a:gd name="adj" fmla="val 50000"/>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自分の意思や決意</a:t>
            </a:r>
          </a:p>
        </p:txBody>
      </p:sp>
      <p:sp>
        <p:nvSpPr>
          <p:cNvPr id="644117" name="AutoShape 21"/>
          <p:cNvSpPr>
            <a:spLocks noChangeArrowheads="1"/>
          </p:cNvSpPr>
          <p:nvPr/>
        </p:nvSpPr>
        <p:spPr bwMode="auto">
          <a:xfrm>
            <a:off x="5257800" y="3124200"/>
            <a:ext cx="3429000" cy="533400"/>
          </a:xfrm>
          <a:prstGeom prst="roundRect">
            <a:avLst>
              <a:gd name="adj" fmla="val 50000"/>
            </a:avLst>
          </a:prstGeom>
          <a:solidFill>
            <a:srgbClr val="92D05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つかみ</a:t>
            </a:r>
          </a:p>
        </p:txBody>
      </p:sp>
      <p:sp>
        <p:nvSpPr>
          <p:cNvPr id="644118" name="AutoShape 22"/>
          <p:cNvSpPr>
            <a:spLocks noChangeArrowheads="1"/>
          </p:cNvSpPr>
          <p:nvPr/>
        </p:nvSpPr>
        <p:spPr bwMode="auto">
          <a:xfrm>
            <a:off x="5257800" y="4038600"/>
            <a:ext cx="3429000" cy="533400"/>
          </a:xfrm>
          <a:prstGeom prst="roundRect">
            <a:avLst>
              <a:gd name="adj" fmla="val 50000"/>
            </a:avLst>
          </a:prstGeom>
          <a:solidFill>
            <a:srgbClr val="92D05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合いの手</a:t>
            </a:r>
          </a:p>
        </p:txBody>
      </p:sp>
      <p:sp>
        <p:nvSpPr>
          <p:cNvPr id="644119" name="AutoShape 23"/>
          <p:cNvSpPr>
            <a:spLocks noChangeArrowheads="1"/>
          </p:cNvSpPr>
          <p:nvPr/>
        </p:nvSpPr>
        <p:spPr bwMode="auto">
          <a:xfrm>
            <a:off x="5257800" y="4953000"/>
            <a:ext cx="3429000" cy="533400"/>
          </a:xfrm>
          <a:prstGeom prst="roundRect">
            <a:avLst>
              <a:gd name="adj" fmla="val 50000"/>
            </a:avLst>
          </a:prstGeom>
          <a:solidFill>
            <a:srgbClr val="92D05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目線</a:t>
            </a:r>
          </a:p>
        </p:txBody>
      </p:sp>
    </p:spTree>
    <p:extLst>
      <p:ext uri="{BB962C8B-B14F-4D97-AF65-F5344CB8AC3E}">
        <p14:creationId xmlns:p14="http://schemas.microsoft.com/office/powerpoint/2010/main" val="3034135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44112"/>
                                        </p:tgtEl>
                                        <p:attrNameLst>
                                          <p:attrName>style.visibility</p:attrName>
                                        </p:attrNameLst>
                                      </p:cBhvr>
                                      <p:to>
                                        <p:strVal val="visible"/>
                                      </p:to>
                                    </p:set>
                                    <p:anim calcmode="lin" valueType="num">
                                      <p:cBhvr>
                                        <p:cTn id="7" dur="500" fill="hold"/>
                                        <p:tgtEl>
                                          <p:spTgt spid="644112"/>
                                        </p:tgtEl>
                                        <p:attrNameLst>
                                          <p:attrName>ppt_w</p:attrName>
                                        </p:attrNameLst>
                                      </p:cBhvr>
                                      <p:tavLst>
                                        <p:tav tm="0">
                                          <p:val>
                                            <p:fltVal val="0"/>
                                          </p:val>
                                        </p:tav>
                                        <p:tav tm="100000">
                                          <p:val>
                                            <p:strVal val="#ppt_w"/>
                                          </p:val>
                                        </p:tav>
                                      </p:tavLst>
                                    </p:anim>
                                    <p:anim calcmode="lin" valueType="num">
                                      <p:cBhvr>
                                        <p:cTn id="8" dur="500" fill="hold"/>
                                        <p:tgtEl>
                                          <p:spTgt spid="6441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44113"/>
                                        </p:tgtEl>
                                        <p:attrNameLst>
                                          <p:attrName>style.visibility</p:attrName>
                                        </p:attrNameLst>
                                      </p:cBhvr>
                                      <p:to>
                                        <p:strVal val="visible"/>
                                      </p:to>
                                    </p:set>
                                    <p:anim calcmode="lin" valueType="num">
                                      <p:cBhvr>
                                        <p:cTn id="11" dur="500" fill="hold"/>
                                        <p:tgtEl>
                                          <p:spTgt spid="644113"/>
                                        </p:tgtEl>
                                        <p:attrNameLst>
                                          <p:attrName>ppt_w</p:attrName>
                                        </p:attrNameLst>
                                      </p:cBhvr>
                                      <p:tavLst>
                                        <p:tav tm="0">
                                          <p:val>
                                            <p:fltVal val="0"/>
                                          </p:val>
                                        </p:tav>
                                        <p:tav tm="100000">
                                          <p:val>
                                            <p:strVal val="#ppt_w"/>
                                          </p:val>
                                        </p:tav>
                                      </p:tavLst>
                                    </p:anim>
                                    <p:anim calcmode="lin" valueType="num">
                                      <p:cBhvr>
                                        <p:cTn id="12" dur="500" fill="hold"/>
                                        <p:tgtEl>
                                          <p:spTgt spid="64411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44114"/>
                                        </p:tgtEl>
                                        <p:attrNameLst>
                                          <p:attrName>style.visibility</p:attrName>
                                        </p:attrNameLst>
                                      </p:cBhvr>
                                      <p:to>
                                        <p:strVal val="visible"/>
                                      </p:to>
                                    </p:set>
                                    <p:anim calcmode="lin" valueType="num">
                                      <p:cBhvr additive="base">
                                        <p:cTn id="17" dur="500" fill="hold"/>
                                        <p:tgtEl>
                                          <p:spTgt spid="644114"/>
                                        </p:tgtEl>
                                        <p:attrNameLst>
                                          <p:attrName>ppt_x</p:attrName>
                                        </p:attrNameLst>
                                      </p:cBhvr>
                                      <p:tavLst>
                                        <p:tav tm="0">
                                          <p:val>
                                            <p:strVal val="0-#ppt_w/2"/>
                                          </p:val>
                                        </p:tav>
                                        <p:tav tm="100000">
                                          <p:val>
                                            <p:strVal val="#ppt_x"/>
                                          </p:val>
                                        </p:tav>
                                      </p:tavLst>
                                    </p:anim>
                                    <p:anim calcmode="lin" valueType="num">
                                      <p:cBhvr additive="base">
                                        <p:cTn id="18" dur="500" fill="hold"/>
                                        <p:tgtEl>
                                          <p:spTgt spid="64411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44115"/>
                                        </p:tgtEl>
                                        <p:attrNameLst>
                                          <p:attrName>style.visibility</p:attrName>
                                        </p:attrNameLst>
                                      </p:cBhvr>
                                      <p:to>
                                        <p:strVal val="visible"/>
                                      </p:to>
                                    </p:set>
                                    <p:anim calcmode="lin" valueType="num">
                                      <p:cBhvr additive="base">
                                        <p:cTn id="23" dur="500" fill="hold"/>
                                        <p:tgtEl>
                                          <p:spTgt spid="644115"/>
                                        </p:tgtEl>
                                        <p:attrNameLst>
                                          <p:attrName>ppt_x</p:attrName>
                                        </p:attrNameLst>
                                      </p:cBhvr>
                                      <p:tavLst>
                                        <p:tav tm="0">
                                          <p:val>
                                            <p:strVal val="0-#ppt_w/2"/>
                                          </p:val>
                                        </p:tav>
                                        <p:tav tm="100000">
                                          <p:val>
                                            <p:strVal val="#ppt_x"/>
                                          </p:val>
                                        </p:tav>
                                      </p:tavLst>
                                    </p:anim>
                                    <p:anim calcmode="lin" valueType="num">
                                      <p:cBhvr additive="base">
                                        <p:cTn id="24" dur="500" fill="hold"/>
                                        <p:tgtEl>
                                          <p:spTgt spid="64411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44116"/>
                                        </p:tgtEl>
                                        <p:attrNameLst>
                                          <p:attrName>style.visibility</p:attrName>
                                        </p:attrNameLst>
                                      </p:cBhvr>
                                      <p:to>
                                        <p:strVal val="visible"/>
                                      </p:to>
                                    </p:set>
                                    <p:anim calcmode="lin" valueType="num">
                                      <p:cBhvr additive="base">
                                        <p:cTn id="29" dur="500" fill="hold"/>
                                        <p:tgtEl>
                                          <p:spTgt spid="644116"/>
                                        </p:tgtEl>
                                        <p:attrNameLst>
                                          <p:attrName>ppt_x</p:attrName>
                                        </p:attrNameLst>
                                      </p:cBhvr>
                                      <p:tavLst>
                                        <p:tav tm="0">
                                          <p:val>
                                            <p:strVal val="0-#ppt_w/2"/>
                                          </p:val>
                                        </p:tav>
                                        <p:tav tm="100000">
                                          <p:val>
                                            <p:strVal val="#ppt_x"/>
                                          </p:val>
                                        </p:tav>
                                      </p:tavLst>
                                    </p:anim>
                                    <p:anim calcmode="lin" valueType="num">
                                      <p:cBhvr additive="base">
                                        <p:cTn id="30" dur="500" fill="hold"/>
                                        <p:tgtEl>
                                          <p:spTgt spid="64411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44117"/>
                                        </p:tgtEl>
                                        <p:attrNameLst>
                                          <p:attrName>style.visibility</p:attrName>
                                        </p:attrNameLst>
                                      </p:cBhvr>
                                      <p:to>
                                        <p:strVal val="visible"/>
                                      </p:to>
                                    </p:set>
                                    <p:anim calcmode="lin" valueType="num">
                                      <p:cBhvr additive="base">
                                        <p:cTn id="35" dur="500" fill="hold"/>
                                        <p:tgtEl>
                                          <p:spTgt spid="644117"/>
                                        </p:tgtEl>
                                        <p:attrNameLst>
                                          <p:attrName>ppt_x</p:attrName>
                                        </p:attrNameLst>
                                      </p:cBhvr>
                                      <p:tavLst>
                                        <p:tav tm="0">
                                          <p:val>
                                            <p:strVal val="1+#ppt_w/2"/>
                                          </p:val>
                                        </p:tav>
                                        <p:tav tm="100000">
                                          <p:val>
                                            <p:strVal val="#ppt_x"/>
                                          </p:val>
                                        </p:tav>
                                      </p:tavLst>
                                    </p:anim>
                                    <p:anim calcmode="lin" valueType="num">
                                      <p:cBhvr additive="base">
                                        <p:cTn id="36" dur="500" fill="hold"/>
                                        <p:tgtEl>
                                          <p:spTgt spid="64411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44118"/>
                                        </p:tgtEl>
                                        <p:attrNameLst>
                                          <p:attrName>style.visibility</p:attrName>
                                        </p:attrNameLst>
                                      </p:cBhvr>
                                      <p:to>
                                        <p:strVal val="visible"/>
                                      </p:to>
                                    </p:set>
                                    <p:anim calcmode="lin" valueType="num">
                                      <p:cBhvr additive="base">
                                        <p:cTn id="41" dur="500" fill="hold"/>
                                        <p:tgtEl>
                                          <p:spTgt spid="644118"/>
                                        </p:tgtEl>
                                        <p:attrNameLst>
                                          <p:attrName>ppt_x</p:attrName>
                                        </p:attrNameLst>
                                      </p:cBhvr>
                                      <p:tavLst>
                                        <p:tav tm="0">
                                          <p:val>
                                            <p:strVal val="1+#ppt_w/2"/>
                                          </p:val>
                                        </p:tav>
                                        <p:tav tm="100000">
                                          <p:val>
                                            <p:strVal val="#ppt_x"/>
                                          </p:val>
                                        </p:tav>
                                      </p:tavLst>
                                    </p:anim>
                                    <p:anim calcmode="lin" valueType="num">
                                      <p:cBhvr additive="base">
                                        <p:cTn id="42" dur="500" fill="hold"/>
                                        <p:tgtEl>
                                          <p:spTgt spid="644118"/>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44119"/>
                                        </p:tgtEl>
                                        <p:attrNameLst>
                                          <p:attrName>style.visibility</p:attrName>
                                        </p:attrNameLst>
                                      </p:cBhvr>
                                      <p:to>
                                        <p:strVal val="visible"/>
                                      </p:to>
                                    </p:set>
                                    <p:anim calcmode="lin" valueType="num">
                                      <p:cBhvr additive="base">
                                        <p:cTn id="47" dur="500" fill="hold"/>
                                        <p:tgtEl>
                                          <p:spTgt spid="644119"/>
                                        </p:tgtEl>
                                        <p:attrNameLst>
                                          <p:attrName>ppt_x</p:attrName>
                                        </p:attrNameLst>
                                      </p:cBhvr>
                                      <p:tavLst>
                                        <p:tav tm="0">
                                          <p:val>
                                            <p:strVal val="1+#ppt_w/2"/>
                                          </p:val>
                                        </p:tav>
                                        <p:tav tm="100000">
                                          <p:val>
                                            <p:strVal val="#ppt_x"/>
                                          </p:val>
                                        </p:tav>
                                      </p:tavLst>
                                    </p:anim>
                                    <p:anim calcmode="lin" valueType="num">
                                      <p:cBhvr additive="base">
                                        <p:cTn id="48" dur="500" fill="hold"/>
                                        <p:tgtEl>
                                          <p:spTgt spid="644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12" grpId="0" animBg="1"/>
      <p:bldP spid="644113" grpId="0" animBg="1"/>
      <p:bldP spid="644114" grpId="0" animBg="1"/>
      <p:bldP spid="644115" grpId="0" animBg="1"/>
      <p:bldP spid="644116" grpId="0" animBg="1"/>
      <p:bldP spid="644117" grpId="0" animBg="1"/>
      <p:bldP spid="644118" grpId="0" animBg="1"/>
      <p:bldP spid="6441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9" name="Rectangle 5"/>
          <p:cNvSpPr>
            <a:spLocks noGrp="1" noChangeArrowheads="1"/>
          </p:cNvSpPr>
          <p:nvPr>
            <p:ph type="title"/>
          </p:nvPr>
        </p:nvSpPr>
        <p:spPr/>
        <p:txBody>
          <a:bodyPr/>
          <a:lstStyle/>
          <a:p>
            <a:r>
              <a:rPr lang="ja-JP" altLang="en-US" sz="2800">
                <a:ea typeface="ＭＳ Ｐゴシック" pitchFamily="50" charset="-128"/>
              </a:rPr>
              <a:t>何を伝えるか</a:t>
            </a:r>
          </a:p>
        </p:txBody>
      </p:sp>
      <p:sp>
        <p:nvSpPr>
          <p:cNvPr id="646162" name="AutoShape 18"/>
          <p:cNvSpPr>
            <a:spLocks noChangeArrowheads="1"/>
          </p:cNvSpPr>
          <p:nvPr/>
        </p:nvSpPr>
        <p:spPr bwMode="auto">
          <a:xfrm>
            <a:off x="609600" y="1143000"/>
            <a:ext cx="3429000" cy="533400"/>
          </a:xfrm>
          <a:prstGeom prst="roundRect">
            <a:avLst>
              <a:gd name="adj" fmla="val 50000"/>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相手の知りたいこと</a:t>
            </a:r>
          </a:p>
        </p:txBody>
      </p:sp>
      <p:sp>
        <p:nvSpPr>
          <p:cNvPr id="646163" name="AutoShape 19"/>
          <p:cNvSpPr>
            <a:spLocks noChangeArrowheads="1"/>
          </p:cNvSpPr>
          <p:nvPr/>
        </p:nvSpPr>
        <p:spPr bwMode="auto">
          <a:xfrm>
            <a:off x="5105400" y="1143000"/>
            <a:ext cx="3429000" cy="533400"/>
          </a:xfrm>
          <a:prstGeom prst="roundRect">
            <a:avLst>
              <a:gd name="adj" fmla="val 50000"/>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相手が納得出来ること</a:t>
            </a:r>
          </a:p>
        </p:txBody>
      </p:sp>
      <p:sp>
        <p:nvSpPr>
          <p:cNvPr id="646164" name="AutoShape 20"/>
          <p:cNvSpPr>
            <a:spLocks noChangeArrowheads="1"/>
          </p:cNvSpPr>
          <p:nvPr/>
        </p:nvSpPr>
        <p:spPr bwMode="auto">
          <a:xfrm>
            <a:off x="2514600" y="5181600"/>
            <a:ext cx="4114800" cy="533400"/>
          </a:xfrm>
          <a:prstGeom prst="roundRect">
            <a:avLst>
              <a:gd name="adj" fmla="val 50000"/>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自分の意思や決意</a:t>
            </a:r>
          </a:p>
        </p:txBody>
      </p:sp>
      <p:grpSp>
        <p:nvGrpSpPr>
          <p:cNvPr id="646183" name="Group 39"/>
          <p:cNvGrpSpPr>
            <a:grpSpLocks/>
          </p:cNvGrpSpPr>
          <p:nvPr/>
        </p:nvGrpSpPr>
        <p:grpSpPr bwMode="auto">
          <a:xfrm>
            <a:off x="685800" y="3994150"/>
            <a:ext cx="4038600" cy="1035050"/>
            <a:chOff x="336" y="2516"/>
            <a:chExt cx="2544" cy="652"/>
          </a:xfrm>
        </p:grpSpPr>
        <p:sp>
          <p:nvSpPr>
            <p:cNvPr id="646167" name="Text Box 23"/>
            <p:cNvSpPr txBox="1">
              <a:spLocks noChangeArrowheads="1"/>
            </p:cNvSpPr>
            <p:nvPr/>
          </p:nvSpPr>
          <p:spPr bwMode="auto">
            <a:xfrm>
              <a:off x="336" y="2516"/>
              <a:ext cx="436" cy="2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altLang="en-US" sz="2000">
                  <a:ea typeface="HGP創英角ｺﾞｼｯｸUB" pitchFamily="50" charset="-128"/>
                </a:rPr>
                <a:t>安心</a:t>
              </a:r>
            </a:p>
          </p:txBody>
        </p:sp>
        <p:sp>
          <p:nvSpPr>
            <p:cNvPr id="646172" name="Text Box 28"/>
            <p:cNvSpPr txBox="1">
              <a:spLocks noChangeArrowheads="1"/>
            </p:cNvSpPr>
            <p:nvPr/>
          </p:nvSpPr>
          <p:spPr bwMode="auto">
            <a:xfrm>
              <a:off x="708" y="2516"/>
              <a:ext cx="2172" cy="250"/>
            </a:xfrm>
            <a:prstGeom prst="rect">
              <a:avLst/>
            </a:prstGeom>
            <a:solidFill>
              <a:srgbClr val="FFFFFF">
                <a:alpha val="80000"/>
              </a:srgbClr>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ja-JP" altLang="en-US" sz="2000">
                  <a:solidFill>
                    <a:srgbClr val="FF3300"/>
                  </a:solidFill>
                  <a:ea typeface="HGP創英角ｺﾞｼｯｸUB" pitchFamily="50" charset="-128"/>
                </a:rPr>
                <a:t>不安を排除する根拠が欲しい。</a:t>
              </a:r>
            </a:p>
          </p:txBody>
        </p:sp>
        <p:sp>
          <p:nvSpPr>
            <p:cNvPr id="646173" name="Rectangle 29"/>
            <p:cNvSpPr>
              <a:spLocks noChangeArrowheads="1"/>
            </p:cNvSpPr>
            <p:nvPr/>
          </p:nvSpPr>
          <p:spPr bwMode="auto">
            <a:xfrm>
              <a:off x="720" y="2708"/>
              <a:ext cx="1488" cy="46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80975" indent="-180975" algn="l">
                <a:spcBef>
                  <a:spcPct val="0"/>
                </a:spcBef>
                <a:buFont typeface="Wingdings" pitchFamily="2" charset="2"/>
                <a:buChar char="l"/>
              </a:pPr>
              <a:r>
                <a:rPr lang="ja-JP" altLang="en-US" sz="1400">
                  <a:ea typeface="HGP創英角ｺﾞｼｯｸUB" pitchFamily="50" charset="-128"/>
                </a:rPr>
                <a:t>責任の所在は明確？</a:t>
              </a:r>
            </a:p>
            <a:p>
              <a:pPr marL="180975" indent="-180975" algn="l">
                <a:spcBef>
                  <a:spcPct val="0"/>
                </a:spcBef>
                <a:buFont typeface="Wingdings" pitchFamily="2" charset="2"/>
                <a:buChar char="l"/>
              </a:pPr>
              <a:r>
                <a:rPr lang="ja-JP" altLang="en-US" sz="1400">
                  <a:ea typeface="HGP創英角ｺﾞｼｯｸUB" pitchFamily="50" charset="-128"/>
                </a:rPr>
                <a:t>実績はある？</a:t>
              </a:r>
            </a:p>
            <a:p>
              <a:pPr marL="180975" indent="-180975" algn="l">
                <a:spcBef>
                  <a:spcPct val="0"/>
                </a:spcBef>
                <a:buFont typeface="Wingdings" pitchFamily="2" charset="2"/>
                <a:buChar char="l"/>
              </a:pPr>
              <a:r>
                <a:rPr lang="ja-JP" altLang="en-US" sz="1400">
                  <a:ea typeface="HGP創英角ｺﾞｼｯｸUB" pitchFamily="50" charset="-128"/>
                </a:rPr>
                <a:t>提案の裏付けは具体的？</a:t>
              </a:r>
            </a:p>
          </p:txBody>
        </p:sp>
      </p:grpSp>
      <p:grpSp>
        <p:nvGrpSpPr>
          <p:cNvPr id="646182" name="Group 38"/>
          <p:cNvGrpSpPr>
            <a:grpSpLocks/>
          </p:cNvGrpSpPr>
          <p:nvPr/>
        </p:nvGrpSpPr>
        <p:grpSpPr bwMode="auto">
          <a:xfrm>
            <a:off x="685800" y="2895600"/>
            <a:ext cx="3128963" cy="1035050"/>
            <a:chOff x="336" y="1824"/>
            <a:chExt cx="1971" cy="652"/>
          </a:xfrm>
        </p:grpSpPr>
        <p:sp>
          <p:nvSpPr>
            <p:cNvPr id="646166" name="Text Box 22"/>
            <p:cNvSpPr txBox="1">
              <a:spLocks noChangeArrowheads="1"/>
            </p:cNvSpPr>
            <p:nvPr/>
          </p:nvSpPr>
          <p:spPr bwMode="auto">
            <a:xfrm>
              <a:off x="336" y="1824"/>
              <a:ext cx="436" cy="2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altLang="en-US" sz="2000">
                  <a:ea typeface="HGP創英角ｺﾞｼｯｸUB" pitchFamily="50" charset="-128"/>
                </a:rPr>
                <a:t>効果</a:t>
              </a:r>
            </a:p>
          </p:txBody>
        </p:sp>
        <p:sp>
          <p:nvSpPr>
            <p:cNvPr id="646170" name="Text Box 26"/>
            <p:cNvSpPr txBox="1">
              <a:spLocks noChangeArrowheads="1"/>
            </p:cNvSpPr>
            <p:nvPr/>
          </p:nvSpPr>
          <p:spPr bwMode="auto">
            <a:xfrm>
              <a:off x="720" y="1824"/>
              <a:ext cx="1587" cy="250"/>
            </a:xfrm>
            <a:prstGeom prst="rect">
              <a:avLst/>
            </a:prstGeom>
            <a:solidFill>
              <a:srgbClr val="FFFFFF">
                <a:alpha val="80000"/>
              </a:srgbClr>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ja-JP" altLang="en-US" sz="2000">
                  <a:solidFill>
                    <a:srgbClr val="FF3300"/>
                  </a:solidFill>
                  <a:ea typeface="HGP創英角ｺﾞｼｯｸUB" pitchFamily="50" charset="-128"/>
                </a:rPr>
                <a:t>原因や理由ではない。</a:t>
              </a:r>
            </a:p>
          </p:txBody>
        </p:sp>
        <p:sp>
          <p:nvSpPr>
            <p:cNvPr id="646174" name="Rectangle 30"/>
            <p:cNvSpPr>
              <a:spLocks noChangeArrowheads="1"/>
            </p:cNvSpPr>
            <p:nvPr/>
          </p:nvSpPr>
          <p:spPr bwMode="auto">
            <a:xfrm>
              <a:off x="720" y="2016"/>
              <a:ext cx="1488" cy="46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80975" indent="-180975" algn="l">
                <a:spcBef>
                  <a:spcPct val="0"/>
                </a:spcBef>
                <a:buFont typeface="Wingdings" pitchFamily="2" charset="2"/>
                <a:buChar char="l"/>
              </a:pPr>
              <a:r>
                <a:rPr lang="ja-JP" altLang="en-US" sz="1400">
                  <a:ea typeface="HGP創英角ｺﾞｼｯｸUB" pitchFamily="50" charset="-128"/>
                </a:rPr>
                <a:t>いくらコスト削減できるか？</a:t>
              </a:r>
            </a:p>
            <a:p>
              <a:pPr marL="180975" indent="-180975" algn="l">
                <a:spcBef>
                  <a:spcPct val="0"/>
                </a:spcBef>
                <a:buFont typeface="Wingdings" pitchFamily="2" charset="2"/>
                <a:buChar char="l"/>
              </a:pPr>
              <a:r>
                <a:rPr lang="ja-JP" altLang="en-US" sz="1400">
                  <a:ea typeface="HGP創英角ｺﾞｼｯｸUB" pitchFamily="50" charset="-128"/>
                </a:rPr>
                <a:t>いくら儲かるか？</a:t>
              </a:r>
            </a:p>
            <a:p>
              <a:pPr marL="180975" indent="-180975" algn="l">
                <a:spcBef>
                  <a:spcPct val="0"/>
                </a:spcBef>
                <a:buFont typeface="Wingdings" pitchFamily="2" charset="2"/>
                <a:buChar char="l"/>
              </a:pPr>
              <a:r>
                <a:rPr lang="ja-JP" altLang="en-US" sz="1400">
                  <a:ea typeface="HGP創英角ｺﾞｼｯｸUB" pitchFamily="50" charset="-128"/>
                </a:rPr>
                <a:t>いつ実現するのか？</a:t>
              </a:r>
            </a:p>
          </p:txBody>
        </p:sp>
      </p:grpSp>
      <p:grpSp>
        <p:nvGrpSpPr>
          <p:cNvPr id="646181" name="Group 37"/>
          <p:cNvGrpSpPr>
            <a:grpSpLocks/>
          </p:cNvGrpSpPr>
          <p:nvPr/>
        </p:nvGrpSpPr>
        <p:grpSpPr bwMode="auto">
          <a:xfrm>
            <a:off x="685800" y="1905000"/>
            <a:ext cx="3636963" cy="1035050"/>
            <a:chOff x="336" y="1200"/>
            <a:chExt cx="2291" cy="652"/>
          </a:xfrm>
        </p:grpSpPr>
        <p:sp>
          <p:nvSpPr>
            <p:cNvPr id="646165" name="Text Box 21"/>
            <p:cNvSpPr txBox="1">
              <a:spLocks noChangeArrowheads="1"/>
            </p:cNvSpPr>
            <p:nvPr/>
          </p:nvSpPr>
          <p:spPr bwMode="auto">
            <a:xfrm>
              <a:off x="336" y="1200"/>
              <a:ext cx="436" cy="2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altLang="en-US" sz="2000">
                  <a:ea typeface="HGP創英角ｺﾞｼｯｸUB" pitchFamily="50" charset="-128"/>
                </a:rPr>
                <a:t>結論</a:t>
              </a:r>
            </a:p>
          </p:txBody>
        </p:sp>
        <p:sp>
          <p:nvSpPr>
            <p:cNvPr id="646168" name="Text Box 24"/>
            <p:cNvSpPr txBox="1">
              <a:spLocks noChangeArrowheads="1"/>
            </p:cNvSpPr>
            <p:nvPr/>
          </p:nvSpPr>
          <p:spPr bwMode="auto">
            <a:xfrm>
              <a:off x="720" y="1200"/>
              <a:ext cx="1907" cy="250"/>
            </a:xfrm>
            <a:prstGeom prst="rect">
              <a:avLst/>
            </a:prstGeom>
            <a:solidFill>
              <a:srgbClr val="FFFFFF">
                <a:alpha val="80000"/>
              </a:srgbClr>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ja-JP" altLang="en-US" sz="2000">
                  <a:solidFill>
                    <a:srgbClr val="FF3300"/>
                  </a:solidFill>
                  <a:ea typeface="HGP創英角ｺﾞｼｯｸUB" pitchFamily="50" charset="-128"/>
                </a:rPr>
                <a:t>途中経過や手段ではない。</a:t>
              </a:r>
            </a:p>
          </p:txBody>
        </p:sp>
        <p:sp>
          <p:nvSpPr>
            <p:cNvPr id="646175" name="Rectangle 31"/>
            <p:cNvSpPr>
              <a:spLocks noChangeArrowheads="1"/>
            </p:cNvSpPr>
            <p:nvPr/>
          </p:nvSpPr>
          <p:spPr bwMode="auto">
            <a:xfrm>
              <a:off x="720" y="1392"/>
              <a:ext cx="1488" cy="46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80975" indent="-180975" algn="l">
                <a:spcBef>
                  <a:spcPct val="0"/>
                </a:spcBef>
                <a:buFont typeface="Wingdings" pitchFamily="2" charset="2"/>
                <a:buChar char="l"/>
              </a:pPr>
              <a:r>
                <a:rPr lang="ja-JP" altLang="en-US" sz="1400">
                  <a:ea typeface="HGP創英角ｺﾞｼｯｸUB" pitchFamily="50" charset="-128"/>
                </a:rPr>
                <a:t>できるのかできないのか？</a:t>
              </a:r>
            </a:p>
            <a:p>
              <a:pPr marL="180975" indent="-180975" algn="l">
                <a:spcBef>
                  <a:spcPct val="0"/>
                </a:spcBef>
                <a:buFont typeface="Wingdings" pitchFamily="2" charset="2"/>
                <a:buChar char="l"/>
              </a:pPr>
              <a:r>
                <a:rPr lang="ja-JP" altLang="en-US" sz="1400">
                  <a:ea typeface="HGP創英角ｺﾞｼｯｸUB" pitchFamily="50" charset="-128"/>
                </a:rPr>
                <a:t>やるのかやらないのか？</a:t>
              </a:r>
            </a:p>
            <a:p>
              <a:pPr marL="180975" indent="-180975" algn="l">
                <a:spcBef>
                  <a:spcPct val="0"/>
                </a:spcBef>
                <a:buFont typeface="Wingdings" pitchFamily="2" charset="2"/>
                <a:buChar char="l"/>
              </a:pPr>
              <a:r>
                <a:rPr lang="ja-JP" altLang="en-US" sz="1400">
                  <a:ea typeface="HGP創英角ｺﾞｼｯｸUB" pitchFamily="50" charset="-128"/>
                </a:rPr>
                <a:t>どうすればいいのか？</a:t>
              </a:r>
            </a:p>
          </p:txBody>
        </p:sp>
      </p:grpSp>
      <p:sp>
        <p:nvSpPr>
          <p:cNvPr id="646176" name="Rectangle 32"/>
          <p:cNvSpPr>
            <a:spLocks noChangeArrowheads="1"/>
          </p:cNvSpPr>
          <p:nvPr/>
        </p:nvSpPr>
        <p:spPr bwMode="auto">
          <a:xfrm>
            <a:off x="5105400" y="1905000"/>
            <a:ext cx="3429000" cy="990600"/>
          </a:xfrm>
          <a:prstGeom prst="rect">
            <a:avLst/>
          </a:prstGeom>
          <a:solidFill>
            <a:srgbClr val="FFFFFF">
              <a:alpha val="80000"/>
            </a:srgbClr>
          </a:solidFill>
          <a:ln>
            <a:noFill/>
          </a:ln>
          <a:effectLst/>
          <a:extLst>
            <a:ext uri="{91240B29-F687-4f45-9708-019B960494DF}">
              <a14:hiddenLine xmlns:a14="http://schemas.microsoft.com/office/drawing/2010/main" xmlns="" w="28575" algn="ctr">
                <a:solidFill>
                  <a:srgbClr val="3366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180975" indent="-180975" algn="l">
              <a:spcBef>
                <a:spcPct val="0"/>
              </a:spcBef>
            </a:pPr>
            <a:r>
              <a:rPr lang="ja-JP" altLang="en-US" sz="1800">
                <a:solidFill>
                  <a:srgbClr val="3366FF"/>
                </a:solidFill>
                <a:ea typeface="HGP創英角ｺﾞｼｯｸUB" pitchFamily="50" charset="-128"/>
              </a:rPr>
              <a:t>相手を理解していること</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背景や事実関係</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経営課題や事業戦略</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相手の状況や立場</a:t>
            </a:r>
          </a:p>
        </p:txBody>
      </p:sp>
      <p:sp>
        <p:nvSpPr>
          <p:cNvPr id="646177" name="Rectangle 33"/>
          <p:cNvSpPr>
            <a:spLocks noChangeArrowheads="1"/>
          </p:cNvSpPr>
          <p:nvPr/>
        </p:nvSpPr>
        <p:spPr bwMode="auto">
          <a:xfrm>
            <a:off x="5105400" y="2971800"/>
            <a:ext cx="3429000" cy="990600"/>
          </a:xfrm>
          <a:prstGeom prst="rect">
            <a:avLst/>
          </a:prstGeom>
          <a:solidFill>
            <a:srgbClr val="FFFFFF">
              <a:alpha val="80000"/>
            </a:srgbClr>
          </a:solidFill>
          <a:ln>
            <a:noFill/>
          </a:ln>
          <a:effectLst/>
          <a:extLst>
            <a:ext uri="{91240B29-F687-4f45-9708-019B960494DF}">
              <a14:hiddenLine xmlns:a14="http://schemas.microsoft.com/office/drawing/2010/main" xmlns="" w="28575" algn="ctr">
                <a:solidFill>
                  <a:srgbClr val="3366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180975" indent="-180975" algn="l">
              <a:spcBef>
                <a:spcPct val="0"/>
              </a:spcBef>
              <a:buFont typeface="Wingdings" pitchFamily="2" charset="2"/>
              <a:buNone/>
            </a:pPr>
            <a:r>
              <a:rPr lang="ja-JP" altLang="en-US" sz="1800">
                <a:solidFill>
                  <a:srgbClr val="3366FF"/>
                </a:solidFill>
                <a:ea typeface="HGP創英角ｺﾞｼｯｸUB" pitchFamily="50" charset="-128"/>
              </a:rPr>
              <a:t>相手のニーズを満たしていること</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相手の課題や目標の明示・確認</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具体的な解決策</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結論・効果</a:t>
            </a:r>
          </a:p>
        </p:txBody>
      </p:sp>
      <p:sp>
        <p:nvSpPr>
          <p:cNvPr id="646178" name="Rectangle 34"/>
          <p:cNvSpPr>
            <a:spLocks noChangeArrowheads="1"/>
          </p:cNvSpPr>
          <p:nvPr/>
        </p:nvSpPr>
        <p:spPr bwMode="auto">
          <a:xfrm>
            <a:off x="5105400" y="4038600"/>
            <a:ext cx="3429000" cy="990600"/>
          </a:xfrm>
          <a:prstGeom prst="rect">
            <a:avLst/>
          </a:prstGeom>
          <a:solidFill>
            <a:srgbClr val="FFFFFF">
              <a:alpha val="80000"/>
            </a:srgbClr>
          </a:solidFill>
          <a:ln>
            <a:noFill/>
          </a:ln>
          <a:effectLst/>
          <a:extLst>
            <a:ext uri="{91240B29-F687-4f45-9708-019B960494DF}">
              <a14:hiddenLine xmlns:a14="http://schemas.microsoft.com/office/drawing/2010/main" xmlns="" w="28575" algn="ctr">
                <a:solidFill>
                  <a:srgbClr val="3366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180975" indent="-180975" algn="l">
              <a:spcBef>
                <a:spcPct val="0"/>
              </a:spcBef>
              <a:buFont typeface="Wingdings" pitchFamily="2" charset="2"/>
              <a:buNone/>
            </a:pPr>
            <a:r>
              <a:rPr lang="ja-JP" altLang="en-US" sz="1800">
                <a:solidFill>
                  <a:srgbClr val="3366FF"/>
                </a:solidFill>
                <a:ea typeface="HGP創英角ｺﾞｼｯｸUB" pitchFamily="50" charset="-128"/>
              </a:rPr>
              <a:t>論理的、合理的であること</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妥当なコストであること</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機能・性能が充足されていること</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達成の筋道が明確・ロジカルであること</a:t>
            </a:r>
          </a:p>
        </p:txBody>
      </p:sp>
      <p:sp>
        <p:nvSpPr>
          <p:cNvPr id="646180" name="Rectangle 36"/>
          <p:cNvSpPr>
            <a:spLocks noChangeArrowheads="1"/>
          </p:cNvSpPr>
          <p:nvPr/>
        </p:nvSpPr>
        <p:spPr bwMode="auto">
          <a:xfrm>
            <a:off x="2552700" y="5791200"/>
            <a:ext cx="4000500" cy="762000"/>
          </a:xfrm>
          <a:prstGeom prst="rect">
            <a:avLst/>
          </a:prstGeom>
          <a:solidFill>
            <a:srgbClr val="FFFFFF">
              <a:alpha val="80000"/>
            </a:srgbClr>
          </a:solidFill>
          <a:ln>
            <a:noFill/>
          </a:ln>
          <a:effectLst/>
          <a:extLst>
            <a:ext uri="{91240B29-F687-4f45-9708-019B960494DF}">
              <a14:hiddenLine xmlns:a14="http://schemas.microsoft.com/office/drawing/2010/main" xmlns="" w="28575" algn="ctr">
                <a:solidFill>
                  <a:srgbClr val="3366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相手の感性、感情に訴えかける。</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論理性、合理性を補強し、強い安心感を与える。</a:t>
            </a:r>
          </a:p>
          <a:p>
            <a:pPr marL="180975" indent="-180975" algn="l">
              <a:spcBef>
                <a:spcPct val="0"/>
              </a:spcBef>
              <a:buFont typeface="Wingdings" pitchFamily="2" charset="2"/>
              <a:buChar char="l"/>
            </a:pPr>
            <a:r>
              <a:rPr lang="ja-JP" altLang="en-US" sz="1400">
                <a:solidFill>
                  <a:srgbClr val="3366FF"/>
                </a:solidFill>
                <a:ea typeface="HGP創英角ｺﾞｼｯｸUB" pitchFamily="50" charset="-128"/>
              </a:rPr>
              <a:t>競合他社に対する強力な差別化のポイントとなる。</a:t>
            </a:r>
          </a:p>
        </p:txBody>
      </p:sp>
    </p:spTree>
    <p:extLst>
      <p:ext uri="{BB962C8B-B14F-4D97-AF65-F5344CB8AC3E}">
        <p14:creationId xmlns:p14="http://schemas.microsoft.com/office/powerpoint/2010/main" val="13376820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46162"/>
                                        </p:tgtEl>
                                        <p:attrNameLst>
                                          <p:attrName>style.visibility</p:attrName>
                                        </p:attrNameLst>
                                      </p:cBhvr>
                                      <p:to>
                                        <p:strVal val="visible"/>
                                      </p:to>
                                    </p:set>
                                    <p:anim calcmode="lin" valueType="num">
                                      <p:cBhvr>
                                        <p:cTn id="7" dur="500" fill="hold"/>
                                        <p:tgtEl>
                                          <p:spTgt spid="646162"/>
                                        </p:tgtEl>
                                        <p:attrNameLst>
                                          <p:attrName>ppt_w</p:attrName>
                                        </p:attrNameLst>
                                      </p:cBhvr>
                                      <p:tavLst>
                                        <p:tav tm="0">
                                          <p:val>
                                            <p:fltVal val="0"/>
                                          </p:val>
                                        </p:tav>
                                        <p:tav tm="100000">
                                          <p:val>
                                            <p:strVal val="#ppt_w"/>
                                          </p:val>
                                        </p:tav>
                                      </p:tavLst>
                                    </p:anim>
                                    <p:anim calcmode="lin" valueType="num">
                                      <p:cBhvr>
                                        <p:cTn id="8" dur="500" fill="hold"/>
                                        <p:tgtEl>
                                          <p:spTgt spid="64616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46163"/>
                                        </p:tgtEl>
                                        <p:attrNameLst>
                                          <p:attrName>style.visibility</p:attrName>
                                        </p:attrNameLst>
                                      </p:cBhvr>
                                      <p:to>
                                        <p:strVal val="visible"/>
                                      </p:to>
                                    </p:set>
                                    <p:anim calcmode="lin" valueType="num">
                                      <p:cBhvr>
                                        <p:cTn id="11" dur="500" fill="hold"/>
                                        <p:tgtEl>
                                          <p:spTgt spid="646163"/>
                                        </p:tgtEl>
                                        <p:attrNameLst>
                                          <p:attrName>ppt_w</p:attrName>
                                        </p:attrNameLst>
                                      </p:cBhvr>
                                      <p:tavLst>
                                        <p:tav tm="0">
                                          <p:val>
                                            <p:fltVal val="0"/>
                                          </p:val>
                                        </p:tav>
                                        <p:tav tm="100000">
                                          <p:val>
                                            <p:strVal val="#ppt_w"/>
                                          </p:val>
                                        </p:tav>
                                      </p:tavLst>
                                    </p:anim>
                                    <p:anim calcmode="lin" valueType="num">
                                      <p:cBhvr>
                                        <p:cTn id="12" dur="500" fill="hold"/>
                                        <p:tgtEl>
                                          <p:spTgt spid="64616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46164"/>
                                        </p:tgtEl>
                                        <p:attrNameLst>
                                          <p:attrName>style.visibility</p:attrName>
                                        </p:attrNameLst>
                                      </p:cBhvr>
                                      <p:to>
                                        <p:strVal val="visible"/>
                                      </p:to>
                                    </p:set>
                                    <p:anim calcmode="lin" valueType="num">
                                      <p:cBhvr>
                                        <p:cTn id="15" dur="500" fill="hold"/>
                                        <p:tgtEl>
                                          <p:spTgt spid="646164"/>
                                        </p:tgtEl>
                                        <p:attrNameLst>
                                          <p:attrName>ppt_w</p:attrName>
                                        </p:attrNameLst>
                                      </p:cBhvr>
                                      <p:tavLst>
                                        <p:tav tm="0">
                                          <p:val>
                                            <p:fltVal val="0"/>
                                          </p:val>
                                        </p:tav>
                                        <p:tav tm="100000">
                                          <p:val>
                                            <p:strVal val="#ppt_w"/>
                                          </p:val>
                                        </p:tav>
                                      </p:tavLst>
                                    </p:anim>
                                    <p:anim calcmode="lin" valueType="num">
                                      <p:cBhvr>
                                        <p:cTn id="16" dur="500" fill="hold"/>
                                        <p:tgtEl>
                                          <p:spTgt spid="646164"/>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646181"/>
                                        </p:tgtEl>
                                        <p:attrNameLst>
                                          <p:attrName>style.visibility</p:attrName>
                                        </p:attrNameLst>
                                      </p:cBhvr>
                                      <p:to>
                                        <p:strVal val="visible"/>
                                      </p:to>
                                    </p:set>
                                    <p:anim calcmode="lin" valueType="num">
                                      <p:cBhvr additive="base">
                                        <p:cTn id="21" dur="500" fill="hold"/>
                                        <p:tgtEl>
                                          <p:spTgt spid="646181"/>
                                        </p:tgtEl>
                                        <p:attrNameLst>
                                          <p:attrName>ppt_x</p:attrName>
                                        </p:attrNameLst>
                                      </p:cBhvr>
                                      <p:tavLst>
                                        <p:tav tm="0">
                                          <p:val>
                                            <p:strVal val="0-#ppt_w/2"/>
                                          </p:val>
                                        </p:tav>
                                        <p:tav tm="100000">
                                          <p:val>
                                            <p:strVal val="#ppt_x"/>
                                          </p:val>
                                        </p:tav>
                                      </p:tavLst>
                                    </p:anim>
                                    <p:anim calcmode="lin" valueType="num">
                                      <p:cBhvr additive="base">
                                        <p:cTn id="22" dur="500" fill="hold"/>
                                        <p:tgtEl>
                                          <p:spTgt spid="64618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646182"/>
                                        </p:tgtEl>
                                        <p:attrNameLst>
                                          <p:attrName>style.visibility</p:attrName>
                                        </p:attrNameLst>
                                      </p:cBhvr>
                                      <p:to>
                                        <p:strVal val="visible"/>
                                      </p:to>
                                    </p:set>
                                    <p:anim calcmode="lin" valueType="num">
                                      <p:cBhvr additive="base">
                                        <p:cTn id="27" dur="500" fill="hold"/>
                                        <p:tgtEl>
                                          <p:spTgt spid="646182"/>
                                        </p:tgtEl>
                                        <p:attrNameLst>
                                          <p:attrName>ppt_x</p:attrName>
                                        </p:attrNameLst>
                                      </p:cBhvr>
                                      <p:tavLst>
                                        <p:tav tm="0">
                                          <p:val>
                                            <p:strVal val="0-#ppt_w/2"/>
                                          </p:val>
                                        </p:tav>
                                        <p:tav tm="100000">
                                          <p:val>
                                            <p:strVal val="#ppt_x"/>
                                          </p:val>
                                        </p:tav>
                                      </p:tavLst>
                                    </p:anim>
                                    <p:anim calcmode="lin" valueType="num">
                                      <p:cBhvr additive="base">
                                        <p:cTn id="28" dur="500" fill="hold"/>
                                        <p:tgtEl>
                                          <p:spTgt spid="64618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646183"/>
                                        </p:tgtEl>
                                        <p:attrNameLst>
                                          <p:attrName>style.visibility</p:attrName>
                                        </p:attrNameLst>
                                      </p:cBhvr>
                                      <p:to>
                                        <p:strVal val="visible"/>
                                      </p:to>
                                    </p:set>
                                    <p:anim calcmode="lin" valueType="num">
                                      <p:cBhvr additive="base">
                                        <p:cTn id="33" dur="500" fill="hold"/>
                                        <p:tgtEl>
                                          <p:spTgt spid="646183"/>
                                        </p:tgtEl>
                                        <p:attrNameLst>
                                          <p:attrName>ppt_x</p:attrName>
                                        </p:attrNameLst>
                                      </p:cBhvr>
                                      <p:tavLst>
                                        <p:tav tm="0">
                                          <p:val>
                                            <p:strVal val="0-#ppt_w/2"/>
                                          </p:val>
                                        </p:tav>
                                        <p:tav tm="100000">
                                          <p:val>
                                            <p:strVal val="#ppt_x"/>
                                          </p:val>
                                        </p:tav>
                                      </p:tavLst>
                                    </p:anim>
                                    <p:anim calcmode="lin" valueType="num">
                                      <p:cBhvr additive="base">
                                        <p:cTn id="34" dur="500" fill="hold"/>
                                        <p:tgtEl>
                                          <p:spTgt spid="646183"/>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46176"/>
                                        </p:tgtEl>
                                        <p:attrNameLst>
                                          <p:attrName>style.visibility</p:attrName>
                                        </p:attrNameLst>
                                      </p:cBhvr>
                                      <p:to>
                                        <p:strVal val="visible"/>
                                      </p:to>
                                    </p:set>
                                    <p:anim calcmode="lin" valueType="num">
                                      <p:cBhvr additive="base">
                                        <p:cTn id="39" dur="500" fill="hold"/>
                                        <p:tgtEl>
                                          <p:spTgt spid="646176"/>
                                        </p:tgtEl>
                                        <p:attrNameLst>
                                          <p:attrName>ppt_x</p:attrName>
                                        </p:attrNameLst>
                                      </p:cBhvr>
                                      <p:tavLst>
                                        <p:tav tm="0">
                                          <p:val>
                                            <p:strVal val="1+#ppt_w/2"/>
                                          </p:val>
                                        </p:tav>
                                        <p:tav tm="100000">
                                          <p:val>
                                            <p:strVal val="#ppt_x"/>
                                          </p:val>
                                        </p:tav>
                                      </p:tavLst>
                                    </p:anim>
                                    <p:anim calcmode="lin" valueType="num">
                                      <p:cBhvr additive="base">
                                        <p:cTn id="40" dur="500" fill="hold"/>
                                        <p:tgtEl>
                                          <p:spTgt spid="646176"/>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646177"/>
                                        </p:tgtEl>
                                        <p:attrNameLst>
                                          <p:attrName>style.visibility</p:attrName>
                                        </p:attrNameLst>
                                      </p:cBhvr>
                                      <p:to>
                                        <p:strVal val="visible"/>
                                      </p:to>
                                    </p:set>
                                    <p:anim calcmode="lin" valueType="num">
                                      <p:cBhvr additive="base">
                                        <p:cTn id="45" dur="500" fill="hold"/>
                                        <p:tgtEl>
                                          <p:spTgt spid="646177"/>
                                        </p:tgtEl>
                                        <p:attrNameLst>
                                          <p:attrName>ppt_x</p:attrName>
                                        </p:attrNameLst>
                                      </p:cBhvr>
                                      <p:tavLst>
                                        <p:tav tm="0">
                                          <p:val>
                                            <p:strVal val="1+#ppt_w/2"/>
                                          </p:val>
                                        </p:tav>
                                        <p:tav tm="100000">
                                          <p:val>
                                            <p:strVal val="#ppt_x"/>
                                          </p:val>
                                        </p:tav>
                                      </p:tavLst>
                                    </p:anim>
                                    <p:anim calcmode="lin" valueType="num">
                                      <p:cBhvr additive="base">
                                        <p:cTn id="46" dur="500" fill="hold"/>
                                        <p:tgtEl>
                                          <p:spTgt spid="64617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646178"/>
                                        </p:tgtEl>
                                        <p:attrNameLst>
                                          <p:attrName>style.visibility</p:attrName>
                                        </p:attrNameLst>
                                      </p:cBhvr>
                                      <p:to>
                                        <p:strVal val="visible"/>
                                      </p:to>
                                    </p:set>
                                    <p:anim calcmode="lin" valueType="num">
                                      <p:cBhvr additive="base">
                                        <p:cTn id="51" dur="500" fill="hold"/>
                                        <p:tgtEl>
                                          <p:spTgt spid="646178"/>
                                        </p:tgtEl>
                                        <p:attrNameLst>
                                          <p:attrName>ppt_x</p:attrName>
                                        </p:attrNameLst>
                                      </p:cBhvr>
                                      <p:tavLst>
                                        <p:tav tm="0">
                                          <p:val>
                                            <p:strVal val="1+#ppt_w/2"/>
                                          </p:val>
                                        </p:tav>
                                        <p:tav tm="100000">
                                          <p:val>
                                            <p:strVal val="#ppt_x"/>
                                          </p:val>
                                        </p:tav>
                                      </p:tavLst>
                                    </p:anim>
                                    <p:anim calcmode="lin" valueType="num">
                                      <p:cBhvr additive="base">
                                        <p:cTn id="52" dur="500" fill="hold"/>
                                        <p:tgtEl>
                                          <p:spTgt spid="646178"/>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46180"/>
                                        </p:tgtEl>
                                        <p:attrNameLst>
                                          <p:attrName>style.visibility</p:attrName>
                                        </p:attrNameLst>
                                      </p:cBhvr>
                                      <p:to>
                                        <p:strVal val="visible"/>
                                      </p:to>
                                    </p:set>
                                    <p:animEffect transition="in" filter="wipe(left)">
                                      <p:cBhvr>
                                        <p:cTn id="57" dur="500"/>
                                        <p:tgtEl>
                                          <p:spTgt spid="646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62" grpId="0" animBg="1"/>
      <p:bldP spid="646163" grpId="0" animBg="1"/>
      <p:bldP spid="646164" grpId="0" animBg="1"/>
      <p:bldP spid="646176" grpId="0" animBg="1"/>
      <p:bldP spid="646177" grpId="0" animBg="1"/>
      <p:bldP spid="646178" grpId="0" animBg="1"/>
      <p:bldP spid="64618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ja-JP" altLang="en-US" sz="2800">
                <a:ea typeface="ＭＳ Ｐゴシック" pitchFamily="50" charset="-128"/>
              </a:rPr>
              <a:t>どのように伝えるか</a:t>
            </a:r>
          </a:p>
        </p:txBody>
      </p:sp>
      <p:sp>
        <p:nvSpPr>
          <p:cNvPr id="648195" name="AutoShape 3"/>
          <p:cNvSpPr>
            <a:spLocks noChangeArrowheads="1"/>
          </p:cNvSpPr>
          <p:nvPr/>
        </p:nvSpPr>
        <p:spPr bwMode="auto">
          <a:xfrm>
            <a:off x="457200" y="1143000"/>
            <a:ext cx="3429000" cy="533400"/>
          </a:xfrm>
          <a:prstGeom prst="roundRect">
            <a:avLst>
              <a:gd name="adj" fmla="val 50000"/>
            </a:avLst>
          </a:prstGeom>
          <a:solidFill>
            <a:srgbClr val="33CC33"/>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つかみ</a:t>
            </a:r>
          </a:p>
        </p:txBody>
      </p:sp>
      <p:sp>
        <p:nvSpPr>
          <p:cNvPr id="648196" name="AutoShape 4"/>
          <p:cNvSpPr>
            <a:spLocks noChangeArrowheads="1"/>
          </p:cNvSpPr>
          <p:nvPr/>
        </p:nvSpPr>
        <p:spPr bwMode="auto">
          <a:xfrm>
            <a:off x="457200" y="2971800"/>
            <a:ext cx="3429000" cy="533400"/>
          </a:xfrm>
          <a:prstGeom prst="roundRect">
            <a:avLst>
              <a:gd name="adj" fmla="val 50000"/>
            </a:avLst>
          </a:prstGeom>
          <a:solidFill>
            <a:srgbClr val="33CC33"/>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合いの手</a:t>
            </a:r>
          </a:p>
        </p:txBody>
      </p:sp>
      <p:sp>
        <p:nvSpPr>
          <p:cNvPr id="648197" name="AutoShape 5"/>
          <p:cNvSpPr>
            <a:spLocks noChangeArrowheads="1"/>
          </p:cNvSpPr>
          <p:nvPr/>
        </p:nvSpPr>
        <p:spPr bwMode="auto">
          <a:xfrm>
            <a:off x="457200" y="4800600"/>
            <a:ext cx="3429000" cy="533400"/>
          </a:xfrm>
          <a:prstGeom prst="roundRect">
            <a:avLst>
              <a:gd name="adj" fmla="val 50000"/>
            </a:avLst>
          </a:prstGeom>
          <a:solidFill>
            <a:srgbClr val="33CC33"/>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400">
                <a:solidFill>
                  <a:schemeClr val="bg1"/>
                </a:solidFill>
                <a:ea typeface="HGP創英角ｺﾞｼｯｸUB" pitchFamily="50" charset="-128"/>
              </a:rPr>
              <a:t>目線</a:t>
            </a:r>
          </a:p>
        </p:txBody>
      </p:sp>
      <p:sp>
        <p:nvSpPr>
          <p:cNvPr id="648214" name="Text Box 22"/>
          <p:cNvSpPr txBox="1">
            <a:spLocks noChangeArrowheads="1"/>
          </p:cNvSpPr>
          <p:nvPr/>
        </p:nvSpPr>
        <p:spPr bwMode="auto">
          <a:xfrm>
            <a:off x="457200" y="1752600"/>
            <a:ext cx="3429000" cy="1133475"/>
          </a:xfrm>
          <a:prstGeom prst="rect">
            <a:avLst/>
          </a:prstGeom>
          <a:solidFill>
            <a:srgbClr val="FFFFFF">
              <a:alpha val="70000"/>
            </a:srgbClr>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algn="l">
              <a:spcBef>
                <a:spcPct val="0"/>
              </a:spcBef>
              <a:defRPr>
                <a:solidFill>
                  <a:schemeClr val="tx1"/>
                </a:solidFill>
                <a:latin typeface="Arial" charset="0"/>
              </a:defRPr>
            </a:lvl1pPr>
            <a:lvl2pPr marL="361950" indent="-182563"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ja-JP" altLang="en-US" sz="1800">
                <a:solidFill>
                  <a:srgbClr val="008000"/>
                </a:solidFill>
                <a:ea typeface="HGP創英角ｺﾞｼｯｸUB" pitchFamily="50" charset="-128"/>
              </a:rPr>
              <a:t>相手と自分の関係を引き寄せる</a:t>
            </a:r>
          </a:p>
          <a:p>
            <a:pPr lvl="1">
              <a:spcBef>
                <a:spcPct val="20000"/>
              </a:spcBef>
              <a:buFont typeface="Wingdings" pitchFamily="2" charset="2"/>
              <a:buChar char="l"/>
            </a:pPr>
            <a:r>
              <a:rPr lang="ja-JP" altLang="en-US" sz="1400">
                <a:solidFill>
                  <a:srgbClr val="008000"/>
                </a:solidFill>
                <a:ea typeface="HGP創英角ｺﾞｼｯｸUB" pitchFamily="50" charset="-128"/>
              </a:rPr>
              <a:t>関心の高い話題</a:t>
            </a:r>
          </a:p>
          <a:p>
            <a:pPr lvl="1">
              <a:spcBef>
                <a:spcPct val="20000"/>
              </a:spcBef>
              <a:buFont typeface="Wingdings" pitchFamily="2" charset="2"/>
              <a:buChar char="l"/>
            </a:pPr>
            <a:r>
              <a:rPr lang="ja-JP" altLang="en-US" sz="1400">
                <a:solidFill>
                  <a:srgbClr val="008000"/>
                </a:solidFill>
                <a:ea typeface="HGP創英角ｺﾞｼｯｸUB" pitchFamily="50" charset="-128"/>
              </a:rPr>
              <a:t>身近な話題</a:t>
            </a:r>
          </a:p>
          <a:p>
            <a:pPr lvl="1">
              <a:spcBef>
                <a:spcPct val="20000"/>
              </a:spcBef>
              <a:buFont typeface="Wingdings" pitchFamily="2" charset="2"/>
              <a:buChar char="l"/>
            </a:pPr>
            <a:r>
              <a:rPr lang="ja-JP" altLang="en-US" sz="1400">
                <a:solidFill>
                  <a:srgbClr val="008000"/>
                </a:solidFill>
                <a:ea typeface="HGP創英角ｺﾞｼｯｸUB" pitchFamily="50" charset="-128"/>
              </a:rPr>
              <a:t>最近の出来事</a:t>
            </a:r>
          </a:p>
        </p:txBody>
      </p:sp>
      <p:sp>
        <p:nvSpPr>
          <p:cNvPr id="648215" name="Text Box 23"/>
          <p:cNvSpPr txBox="1">
            <a:spLocks noChangeArrowheads="1"/>
          </p:cNvSpPr>
          <p:nvPr/>
        </p:nvSpPr>
        <p:spPr bwMode="auto">
          <a:xfrm>
            <a:off x="457200" y="3581400"/>
            <a:ext cx="3429000" cy="1143000"/>
          </a:xfrm>
          <a:prstGeom prst="rect">
            <a:avLst/>
          </a:prstGeom>
          <a:solidFill>
            <a:srgbClr val="FFFFFF">
              <a:alpha val="70000"/>
            </a:srgbClr>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algn="l">
              <a:spcBef>
                <a:spcPct val="0"/>
              </a:spcBef>
              <a:defRPr>
                <a:solidFill>
                  <a:schemeClr val="tx1"/>
                </a:solidFill>
                <a:latin typeface="Arial" charset="0"/>
              </a:defRPr>
            </a:lvl1pPr>
            <a:lvl2pPr marL="361950" indent="-182563"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ja-JP" altLang="en-US" sz="1800">
                <a:solidFill>
                  <a:srgbClr val="008000"/>
                </a:solidFill>
                <a:ea typeface="HGP創英角ｺﾞｼｯｸUB" pitchFamily="50" charset="-128"/>
              </a:rPr>
              <a:t>自分のものとして感情移入させる</a:t>
            </a:r>
          </a:p>
          <a:p>
            <a:pPr lvl="1">
              <a:spcBef>
                <a:spcPct val="20000"/>
              </a:spcBef>
              <a:buFont typeface="Wingdings" pitchFamily="2" charset="2"/>
              <a:buChar char="l"/>
            </a:pPr>
            <a:r>
              <a:rPr lang="ja-JP" altLang="en-US" sz="1400">
                <a:solidFill>
                  <a:srgbClr val="008000"/>
                </a:solidFill>
                <a:ea typeface="HGP創英角ｺﾞｼｯｸUB" pitchFamily="50" charset="-128"/>
              </a:rPr>
              <a:t>相手への確認や質問</a:t>
            </a:r>
          </a:p>
          <a:p>
            <a:pPr lvl="1">
              <a:spcBef>
                <a:spcPct val="20000"/>
              </a:spcBef>
              <a:buFont typeface="Wingdings" pitchFamily="2" charset="2"/>
              <a:buChar char="l"/>
            </a:pPr>
            <a:r>
              <a:rPr lang="ja-JP" altLang="en-US" sz="1400">
                <a:solidFill>
                  <a:srgbClr val="008000"/>
                </a:solidFill>
                <a:ea typeface="HGP創英角ｺﾞｼｯｸUB" pitchFamily="50" charset="-128"/>
              </a:rPr>
              <a:t>言葉尻をつかむ</a:t>
            </a:r>
          </a:p>
          <a:p>
            <a:pPr lvl="1">
              <a:spcBef>
                <a:spcPct val="20000"/>
              </a:spcBef>
              <a:buFont typeface="Wingdings" pitchFamily="2" charset="2"/>
              <a:buChar char="l"/>
            </a:pPr>
            <a:r>
              <a:rPr lang="ja-JP" altLang="en-US" sz="1400">
                <a:solidFill>
                  <a:srgbClr val="008000"/>
                </a:solidFill>
                <a:ea typeface="HGP創英角ｺﾞｼｯｸUB" pitchFamily="50" charset="-128"/>
              </a:rPr>
              <a:t>議論を深める</a:t>
            </a:r>
          </a:p>
        </p:txBody>
      </p:sp>
      <p:sp>
        <p:nvSpPr>
          <p:cNvPr id="648216" name="Text Box 24"/>
          <p:cNvSpPr txBox="1">
            <a:spLocks noChangeArrowheads="1"/>
          </p:cNvSpPr>
          <p:nvPr/>
        </p:nvSpPr>
        <p:spPr bwMode="auto">
          <a:xfrm>
            <a:off x="457200" y="5410200"/>
            <a:ext cx="3429000" cy="1143000"/>
          </a:xfrm>
          <a:prstGeom prst="rect">
            <a:avLst/>
          </a:prstGeom>
          <a:solidFill>
            <a:srgbClr val="FFFFFF">
              <a:alpha val="70000"/>
            </a:srgbClr>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algn="l">
              <a:spcBef>
                <a:spcPct val="0"/>
              </a:spcBef>
              <a:defRPr>
                <a:solidFill>
                  <a:schemeClr val="tx1"/>
                </a:solidFill>
                <a:latin typeface="Arial" charset="0"/>
              </a:defRPr>
            </a:lvl1pPr>
            <a:lvl2pPr marL="361950" indent="-182563"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ja-JP" altLang="en-US" sz="1800">
                <a:solidFill>
                  <a:srgbClr val="008000"/>
                </a:solidFill>
                <a:ea typeface="HGP創英角ｺﾞｼｯｸUB" pitchFamily="50" charset="-128"/>
              </a:rPr>
              <a:t>自分に語りかけている印象を与える</a:t>
            </a:r>
          </a:p>
          <a:p>
            <a:pPr lvl="1">
              <a:spcBef>
                <a:spcPct val="20000"/>
              </a:spcBef>
              <a:buFont typeface="Wingdings" pitchFamily="2" charset="2"/>
              <a:buChar char="l"/>
            </a:pPr>
            <a:r>
              <a:rPr lang="ja-JP" altLang="en-US" sz="1400">
                <a:solidFill>
                  <a:srgbClr val="008000"/>
                </a:solidFill>
                <a:ea typeface="HGP創英角ｺﾞｼｯｸUB" pitchFamily="50" charset="-128"/>
              </a:rPr>
              <a:t>３つの視点　（左・中央・右に固定の目印）</a:t>
            </a:r>
          </a:p>
          <a:p>
            <a:pPr lvl="1">
              <a:spcBef>
                <a:spcPct val="20000"/>
              </a:spcBef>
              <a:buFont typeface="Wingdings" pitchFamily="2" charset="2"/>
              <a:buChar char="l"/>
            </a:pPr>
            <a:r>
              <a:rPr lang="ja-JP" altLang="en-US" sz="1400">
                <a:solidFill>
                  <a:srgbClr val="008000"/>
                </a:solidFill>
                <a:ea typeface="HGP創英角ｺﾞｼｯｸUB" pitchFamily="50" charset="-128"/>
              </a:rPr>
              <a:t>センテンスごとに視点を移動</a:t>
            </a:r>
          </a:p>
          <a:p>
            <a:pPr lvl="1">
              <a:spcBef>
                <a:spcPct val="20000"/>
              </a:spcBef>
              <a:buFont typeface="Wingdings" pitchFamily="2" charset="2"/>
              <a:buChar char="l"/>
            </a:pPr>
            <a:r>
              <a:rPr lang="ja-JP" altLang="en-US" sz="1400">
                <a:solidFill>
                  <a:srgbClr val="008000"/>
                </a:solidFill>
                <a:ea typeface="HGP創英角ｺﾞｼｯｸUB" pitchFamily="50" charset="-128"/>
              </a:rPr>
              <a:t>視点とともに体も動かす</a:t>
            </a:r>
          </a:p>
        </p:txBody>
      </p:sp>
      <p:sp>
        <p:nvSpPr>
          <p:cNvPr id="648218" name="Text Box 26"/>
          <p:cNvSpPr txBox="1">
            <a:spLocks noChangeArrowheads="1"/>
          </p:cNvSpPr>
          <p:nvPr/>
        </p:nvSpPr>
        <p:spPr bwMode="auto">
          <a:xfrm>
            <a:off x="4572000" y="1371600"/>
            <a:ext cx="4114800" cy="1524000"/>
          </a:xfrm>
          <a:prstGeom prst="rect">
            <a:avLst/>
          </a:prstGeom>
          <a:solidFill>
            <a:srgbClr val="FFFFFF">
              <a:alpha val="70000"/>
            </a:srgbClr>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180975" indent="-180975" algn="l">
              <a:spcBef>
                <a:spcPct val="0"/>
              </a:spcBef>
              <a:defRPr>
                <a:solidFill>
                  <a:schemeClr val="tx1"/>
                </a:solidFill>
                <a:latin typeface="Arial" charset="0"/>
              </a:defRPr>
            </a:lvl1pPr>
            <a:lvl2pPr marL="723900" indent="-182563"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Ø"/>
            </a:pPr>
            <a:r>
              <a:rPr lang="ja-JP" altLang="en-US" sz="1400">
                <a:solidFill>
                  <a:srgbClr val="008000"/>
                </a:solidFill>
                <a:ea typeface="HGP創英角ｺﾞｼｯｸUB" pitchFamily="50" charset="-128"/>
              </a:rPr>
              <a:t>私も社長と同郷、松本の出身なんです。ご本社近くの川で、よく魚を取りました。</a:t>
            </a:r>
          </a:p>
          <a:p>
            <a:pPr>
              <a:spcBef>
                <a:spcPct val="20000"/>
              </a:spcBef>
              <a:buFont typeface="Wingdings" pitchFamily="2" charset="2"/>
              <a:buChar char="Ø"/>
            </a:pPr>
            <a:r>
              <a:rPr lang="ja-JP" altLang="en-US" sz="1400">
                <a:solidFill>
                  <a:srgbClr val="008000"/>
                </a:solidFill>
                <a:ea typeface="HGP創英角ｺﾞｼｯｸUB" pitchFamily="50" charset="-128"/>
              </a:rPr>
              <a:t>先日、御社の山の上工場を拝見させていただきましたが、本当にきれいなところですね。</a:t>
            </a:r>
          </a:p>
          <a:p>
            <a:pPr>
              <a:spcBef>
                <a:spcPct val="20000"/>
              </a:spcBef>
              <a:buFont typeface="Wingdings" pitchFamily="2" charset="2"/>
              <a:buChar char="Ø"/>
            </a:pPr>
            <a:r>
              <a:rPr lang="ja-JP" altLang="en-US" sz="1400">
                <a:solidFill>
                  <a:srgbClr val="008000"/>
                </a:solidFill>
                <a:ea typeface="HGP創英角ｺﾞｼｯｸUB" pitchFamily="50" charset="-128"/>
              </a:rPr>
              <a:t>御社の製品は、妻も愛用しております。ほんとうに使い勝手がいいと、もう１０年来のファンです。</a:t>
            </a:r>
          </a:p>
        </p:txBody>
      </p:sp>
      <p:sp>
        <p:nvSpPr>
          <p:cNvPr id="648219" name="Text Box 27"/>
          <p:cNvSpPr txBox="1">
            <a:spLocks noChangeArrowheads="1"/>
          </p:cNvSpPr>
          <p:nvPr/>
        </p:nvSpPr>
        <p:spPr bwMode="auto">
          <a:xfrm>
            <a:off x="4572000" y="3200400"/>
            <a:ext cx="4114800" cy="1524000"/>
          </a:xfrm>
          <a:prstGeom prst="rect">
            <a:avLst/>
          </a:prstGeom>
          <a:solidFill>
            <a:srgbClr val="FFFFFF">
              <a:alpha val="70000"/>
            </a:srgbClr>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180975" indent="-180975" algn="l">
              <a:spcBef>
                <a:spcPct val="0"/>
              </a:spcBef>
              <a:defRPr>
                <a:solidFill>
                  <a:schemeClr val="tx1"/>
                </a:solidFill>
                <a:latin typeface="Arial" charset="0"/>
              </a:defRPr>
            </a:lvl1pPr>
            <a:lvl2pPr marL="723900" indent="-182563"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Ø"/>
            </a:pPr>
            <a:r>
              <a:rPr lang="ja-JP" altLang="en-US" sz="1400">
                <a:solidFill>
                  <a:srgbClr val="008000"/>
                </a:solidFill>
                <a:ea typeface="HGP創英角ｺﾞｼｯｸUB" pitchFamily="50" charset="-128"/>
              </a:rPr>
              <a:t>山田課長、このように課題を整理してみたのですが、よろしいでしょうか？　</a:t>
            </a:r>
            <a:r>
              <a:rPr lang="ja-JP" altLang="en-US" sz="1400">
                <a:ea typeface="HGP創英角ｺﾞｼｯｸUB" pitchFamily="50" charset="-128"/>
              </a:rPr>
              <a:t>（ええ、間違えありません）</a:t>
            </a:r>
          </a:p>
          <a:p>
            <a:pPr>
              <a:spcBef>
                <a:spcPct val="20000"/>
              </a:spcBef>
              <a:buFont typeface="Wingdings" pitchFamily="2" charset="2"/>
              <a:buChar char="Ø"/>
            </a:pPr>
            <a:r>
              <a:rPr lang="ja-JP" altLang="en-US" sz="1400">
                <a:solidFill>
                  <a:srgbClr val="008000"/>
                </a:solidFill>
                <a:ea typeface="HGP創英角ｺﾞｼｯｸUB" pitchFamily="50" charset="-128"/>
              </a:rPr>
              <a:t>「運用コスト</a:t>
            </a:r>
            <a:r>
              <a:rPr lang="en-US" altLang="ja-JP" sz="1400">
                <a:solidFill>
                  <a:srgbClr val="008000"/>
                </a:solidFill>
                <a:ea typeface="HGP創英角ｺﾞｼｯｸUB" pitchFamily="50" charset="-128"/>
              </a:rPr>
              <a:t>30</a:t>
            </a:r>
            <a:r>
              <a:rPr lang="ja-JP" altLang="en-US" sz="1400">
                <a:solidFill>
                  <a:srgbClr val="008000"/>
                </a:solidFill>
                <a:ea typeface="HGP創英角ｺﾞｼｯｸUB" pitchFamily="50" charset="-128"/>
              </a:rPr>
              <a:t>％削減」が最も重要と伺っています。それでよろしいですか？</a:t>
            </a:r>
            <a:r>
              <a:rPr lang="ja-JP" altLang="en-US" sz="1400">
                <a:ea typeface="HGP創英角ｺﾞｼｯｸUB" pitchFamily="50" charset="-128"/>
              </a:rPr>
              <a:t>　（間違えありません。）</a:t>
            </a:r>
          </a:p>
          <a:p>
            <a:pPr>
              <a:spcBef>
                <a:spcPct val="20000"/>
              </a:spcBef>
              <a:buFont typeface="Wingdings" pitchFamily="2" charset="2"/>
              <a:buChar char="Ø"/>
            </a:pPr>
            <a:r>
              <a:rPr lang="ja-JP" altLang="en-US" sz="1400">
                <a:solidFill>
                  <a:srgbClr val="008000"/>
                </a:solidFill>
                <a:ea typeface="HGP創英角ｺﾞｼｯｸUB" pitchFamily="50" charset="-128"/>
              </a:rPr>
              <a:t>以上の仕組みで、ご要望には十分応えられるかと考えています。社長、いかがでしょうか？</a:t>
            </a:r>
            <a:r>
              <a:rPr lang="ja-JP" altLang="en-US" sz="1400">
                <a:ea typeface="HGP創英角ｺﾞｼｯｸUB" pitchFamily="50" charset="-128"/>
              </a:rPr>
              <a:t>　（いいね）</a:t>
            </a:r>
          </a:p>
        </p:txBody>
      </p:sp>
      <p:sp>
        <p:nvSpPr>
          <p:cNvPr id="648220" name="Text Box 28"/>
          <p:cNvSpPr txBox="1">
            <a:spLocks noChangeArrowheads="1"/>
          </p:cNvSpPr>
          <p:nvPr/>
        </p:nvSpPr>
        <p:spPr bwMode="auto">
          <a:xfrm>
            <a:off x="4572000" y="5029200"/>
            <a:ext cx="4114800" cy="1524000"/>
          </a:xfrm>
          <a:prstGeom prst="rect">
            <a:avLst/>
          </a:prstGeom>
          <a:solidFill>
            <a:srgbClr val="FFFFFF">
              <a:alpha val="70000"/>
            </a:srgbClr>
          </a:solidFill>
          <a:ln>
            <a:noFill/>
          </a:ln>
          <a:effectLst/>
          <a:extLs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180975" indent="-180975" algn="l" defTabSz="984250">
              <a:spcBef>
                <a:spcPct val="0"/>
              </a:spcBef>
              <a:defRPr>
                <a:solidFill>
                  <a:schemeClr val="tx1"/>
                </a:solidFill>
                <a:latin typeface="Arial" charset="0"/>
              </a:defRPr>
            </a:lvl1pPr>
            <a:lvl2pPr marL="542925" indent="-182563" algn="l" defTabSz="984250">
              <a:spcBef>
                <a:spcPct val="0"/>
              </a:spcBef>
              <a:defRPr>
                <a:solidFill>
                  <a:schemeClr val="tx1"/>
                </a:solidFill>
                <a:latin typeface="Arial" charset="0"/>
              </a:defRPr>
            </a:lvl2pPr>
            <a:lvl3pPr algn="l" defTabSz="984250">
              <a:spcBef>
                <a:spcPct val="0"/>
              </a:spcBef>
              <a:defRPr>
                <a:solidFill>
                  <a:schemeClr val="tx1"/>
                </a:solidFill>
                <a:latin typeface="Arial" charset="0"/>
              </a:defRPr>
            </a:lvl3pPr>
            <a:lvl4pPr algn="l" defTabSz="984250">
              <a:spcBef>
                <a:spcPct val="0"/>
              </a:spcBef>
              <a:defRPr>
                <a:solidFill>
                  <a:schemeClr val="tx1"/>
                </a:solidFill>
                <a:latin typeface="Arial" charset="0"/>
              </a:defRPr>
            </a:lvl4pPr>
            <a:lvl5pPr algn="l" defTabSz="984250">
              <a:spcBef>
                <a:spcPct val="0"/>
              </a:spcBef>
              <a:defRPr>
                <a:solidFill>
                  <a:schemeClr val="tx1"/>
                </a:solidFill>
                <a:latin typeface="Arial" charset="0"/>
              </a:defRPr>
            </a:lvl5pPr>
            <a:lvl6pPr defTabSz="984250" fontAlgn="base">
              <a:spcBef>
                <a:spcPct val="0"/>
              </a:spcBef>
              <a:spcAft>
                <a:spcPct val="0"/>
              </a:spcAft>
              <a:defRPr>
                <a:solidFill>
                  <a:schemeClr val="tx1"/>
                </a:solidFill>
                <a:latin typeface="Arial" charset="0"/>
              </a:defRPr>
            </a:lvl6pPr>
            <a:lvl7pPr defTabSz="984250" fontAlgn="base">
              <a:spcBef>
                <a:spcPct val="0"/>
              </a:spcBef>
              <a:spcAft>
                <a:spcPct val="0"/>
              </a:spcAft>
              <a:defRPr>
                <a:solidFill>
                  <a:schemeClr val="tx1"/>
                </a:solidFill>
                <a:latin typeface="Arial" charset="0"/>
              </a:defRPr>
            </a:lvl7pPr>
            <a:lvl8pPr defTabSz="984250" fontAlgn="base">
              <a:spcBef>
                <a:spcPct val="0"/>
              </a:spcBef>
              <a:spcAft>
                <a:spcPct val="0"/>
              </a:spcAft>
              <a:defRPr>
                <a:solidFill>
                  <a:schemeClr val="tx1"/>
                </a:solidFill>
                <a:latin typeface="Arial" charset="0"/>
              </a:defRPr>
            </a:lvl8pPr>
            <a:lvl9pPr defTabSz="984250" fontAlgn="base">
              <a:spcBef>
                <a:spcPct val="0"/>
              </a:spcBef>
              <a:spcAft>
                <a:spcPct val="0"/>
              </a:spcAft>
              <a:defRPr>
                <a:solidFill>
                  <a:schemeClr val="tx1"/>
                </a:solidFill>
                <a:latin typeface="Arial" charset="0"/>
              </a:defRPr>
            </a:lvl9pPr>
          </a:lstStyle>
          <a:p>
            <a:pPr>
              <a:spcBef>
                <a:spcPct val="20000"/>
              </a:spcBef>
              <a:buFont typeface="Wingdings" pitchFamily="2" charset="2"/>
              <a:buChar char="Ø"/>
            </a:pPr>
            <a:r>
              <a:rPr lang="ja-JP" altLang="en-US" sz="1400">
                <a:solidFill>
                  <a:srgbClr val="008000"/>
                </a:solidFill>
                <a:ea typeface="HGP創英角ｺﾞｼｯｸUB" pitchFamily="50" charset="-128"/>
              </a:rPr>
              <a:t>視線を定める目印の例</a:t>
            </a:r>
          </a:p>
          <a:p>
            <a:pPr lvl="1">
              <a:spcBef>
                <a:spcPct val="20000"/>
              </a:spcBef>
              <a:buFont typeface="Wingdings" pitchFamily="2" charset="2"/>
              <a:buChar char="ü"/>
            </a:pPr>
            <a:r>
              <a:rPr lang="ja-JP" altLang="en-US">
                <a:solidFill>
                  <a:srgbClr val="008000"/>
                </a:solidFill>
                <a:ea typeface="HGP創英角ｺﾞｼｯｸUB" pitchFamily="50" charset="-128"/>
              </a:rPr>
              <a:t>左	カーテンの止め具</a:t>
            </a:r>
          </a:p>
          <a:p>
            <a:pPr lvl="1">
              <a:spcBef>
                <a:spcPct val="20000"/>
              </a:spcBef>
              <a:buFont typeface="Wingdings" pitchFamily="2" charset="2"/>
              <a:buChar char="ü"/>
            </a:pPr>
            <a:r>
              <a:rPr lang="ja-JP" altLang="en-US">
                <a:solidFill>
                  <a:srgbClr val="008000"/>
                </a:solidFill>
                <a:ea typeface="HGP創英角ｺﾞｼｯｸUB" pitchFamily="50" charset="-128"/>
              </a:rPr>
              <a:t>中央	本棚の青い大きな本</a:t>
            </a:r>
          </a:p>
          <a:p>
            <a:pPr lvl="1">
              <a:spcBef>
                <a:spcPct val="20000"/>
              </a:spcBef>
              <a:buFont typeface="Wingdings" pitchFamily="2" charset="2"/>
              <a:buChar char="ü"/>
            </a:pPr>
            <a:r>
              <a:rPr lang="ja-JP" altLang="en-US">
                <a:solidFill>
                  <a:srgbClr val="008000"/>
                </a:solidFill>
                <a:ea typeface="HGP創英角ｺﾞｼｯｸUB" pitchFamily="50" charset="-128"/>
              </a:rPr>
              <a:t>右	入り口のノブ</a:t>
            </a:r>
          </a:p>
          <a:p>
            <a:pPr>
              <a:spcBef>
                <a:spcPct val="20000"/>
              </a:spcBef>
              <a:buFont typeface="Wingdings" pitchFamily="2" charset="2"/>
              <a:buChar char="Ø"/>
            </a:pPr>
            <a:r>
              <a:rPr lang="ja-JP" altLang="en-US" sz="1400">
                <a:solidFill>
                  <a:srgbClr val="008000"/>
                </a:solidFill>
                <a:ea typeface="HGP創英角ｺﾞｼｯｸUB" pitchFamily="50" charset="-128"/>
              </a:rPr>
              <a:t>合いの手の相手に目線を定める</a:t>
            </a:r>
          </a:p>
          <a:p>
            <a:pPr>
              <a:spcBef>
                <a:spcPct val="20000"/>
              </a:spcBef>
              <a:buFont typeface="Wingdings" pitchFamily="2" charset="2"/>
              <a:buChar char="Ø"/>
            </a:pPr>
            <a:r>
              <a:rPr lang="ja-JP" altLang="en-US" sz="1400">
                <a:solidFill>
                  <a:srgbClr val="008000"/>
                </a:solidFill>
                <a:ea typeface="HGP創英角ｺﾞｼｯｸUB" pitchFamily="50" charset="-128"/>
              </a:rPr>
              <a:t>からだ全体で、動きを入れて目線を移動する</a:t>
            </a:r>
          </a:p>
        </p:txBody>
      </p:sp>
    </p:spTree>
    <p:extLst>
      <p:ext uri="{BB962C8B-B14F-4D97-AF65-F5344CB8AC3E}">
        <p14:creationId xmlns:p14="http://schemas.microsoft.com/office/powerpoint/2010/main" val="4129615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48195"/>
                                        </p:tgtEl>
                                        <p:attrNameLst>
                                          <p:attrName>style.visibility</p:attrName>
                                        </p:attrNameLst>
                                      </p:cBhvr>
                                      <p:to>
                                        <p:strVal val="visible"/>
                                      </p:to>
                                    </p:set>
                                    <p:anim calcmode="lin" valueType="num">
                                      <p:cBhvr>
                                        <p:cTn id="7" dur="500" fill="hold"/>
                                        <p:tgtEl>
                                          <p:spTgt spid="648195"/>
                                        </p:tgtEl>
                                        <p:attrNameLst>
                                          <p:attrName>ppt_w</p:attrName>
                                        </p:attrNameLst>
                                      </p:cBhvr>
                                      <p:tavLst>
                                        <p:tav tm="0">
                                          <p:val>
                                            <p:fltVal val="0"/>
                                          </p:val>
                                        </p:tav>
                                        <p:tav tm="100000">
                                          <p:val>
                                            <p:strVal val="#ppt_w"/>
                                          </p:val>
                                        </p:tav>
                                      </p:tavLst>
                                    </p:anim>
                                    <p:anim calcmode="lin" valueType="num">
                                      <p:cBhvr>
                                        <p:cTn id="8" dur="500" fill="hold"/>
                                        <p:tgtEl>
                                          <p:spTgt spid="64819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48196"/>
                                        </p:tgtEl>
                                        <p:attrNameLst>
                                          <p:attrName>style.visibility</p:attrName>
                                        </p:attrNameLst>
                                      </p:cBhvr>
                                      <p:to>
                                        <p:strVal val="visible"/>
                                      </p:to>
                                    </p:set>
                                    <p:anim calcmode="lin" valueType="num">
                                      <p:cBhvr>
                                        <p:cTn id="11" dur="500" fill="hold"/>
                                        <p:tgtEl>
                                          <p:spTgt spid="648196"/>
                                        </p:tgtEl>
                                        <p:attrNameLst>
                                          <p:attrName>ppt_w</p:attrName>
                                        </p:attrNameLst>
                                      </p:cBhvr>
                                      <p:tavLst>
                                        <p:tav tm="0">
                                          <p:val>
                                            <p:fltVal val="0"/>
                                          </p:val>
                                        </p:tav>
                                        <p:tav tm="100000">
                                          <p:val>
                                            <p:strVal val="#ppt_w"/>
                                          </p:val>
                                        </p:tav>
                                      </p:tavLst>
                                    </p:anim>
                                    <p:anim calcmode="lin" valueType="num">
                                      <p:cBhvr>
                                        <p:cTn id="12" dur="500" fill="hold"/>
                                        <p:tgtEl>
                                          <p:spTgt spid="64819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48197"/>
                                        </p:tgtEl>
                                        <p:attrNameLst>
                                          <p:attrName>style.visibility</p:attrName>
                                        </p:attrNameLst>
                                      </p:cBhvr>
                                      <p:to>
                                        <p:strVal val="visible"/>
                                      </p:to>
                                    </p:set>
                                    <p:anim calcmode="lin" valueType="num">
                                      <p:cBhvr>
                                        <p:cTn id="15" dur="500" fill="hold"/>
                                        <p:tgtEl>
                                          <p:spTgt spid="648197"/>
                                        </p:tgtEl>
                                        <p:attrNameLst>
                                          <p:attrName>ppt_w</p:attrName>
                                        </p:attrNameLst>
                                      </p:cBhvr>
                                      <p:tavLst>
                                        <p:tav tm="0">
                                          <p:val>
                                            <p:fltVal val="0"/>
                                          </p:val>
                                        </p:tav>
                                        <p:tav tm="100000">
                                          <p:val>
                                            <p:strVal val="#ppt_w"/>
                                          </p:val>
                                        </p:tav>
                                      </p:tavLst>
                                    </p:anim>
                                    <p:anim calcmode="lin" valueType="num">
                                      <p:cBhvr>
                                        <p:cTn id="16" dur="500" fill="hold"/>
                                        <p:tgtEl>
                                          <p:spTgt spid="648197"/>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48214"/>
                                        </p:tgtEl>
                                        <p:attrNameLst>
                                          <p:attrName>style.visibility</p:attrName>
                                        </p:attrNameLst>
                                      </p:cBhvr>
                                      <p:to>
                                        <p:strVal val="visible"/>
                                      </p:to>
                                    </p:set>
                                    <p:anim calcmode="lin" valueType="num">
                                      <p:cBhvr additive="base">
                                        <p:cTn id="21" dur="500" fill="hold"/>
                                        <p:tgtEl>
                                          <p:spTgt spid="648214"/>
                                        </p:tgtEl>
                                        <p:attrNameLst>
                                          <p:attrName>ppt_x</p:attrName>
                                        </p:attrNameLst>
                                      </p:cBhvr>
                                      <p:tavLst>
                                        <p:tav tm="0">
                                          <p:val>
                                            <p:strVal val="0-#ppt_w/2"/>
                                          </p:val>
                                        </p:tav>
                                        <p:tav tm="100000">
                                          <p:val>
                                            <p:strVal val="#ppt_x"/>
                                          </p:val>
                                        </p:tav>
                                      </p:tavLst>
                                    </p:anim>
                                    <p:anim calcmode="lin" valueType="num">
                                      <p:cBhvr additive="base">
                                        <p:cTn id="22" dur="500" fill="hold"/>
                                        <p:tgtEl>
                                          <p:spTgt spid="64821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8218"/>
                                        </p:tgtEl>
                                        <p:attrNameLst>
                                          <p:attrName>style.visibility</p:attrName>
                                        </p:attrNameLst>
                                      </p:cBhvr>
                                      <p:to>
                                        <p:strVal val="visible"/>
                                      </p:to>
                                    </p:set>
                                    <p:animEffect transition="in" filter="wipe(left)">
                                      <p:cBhvr>
                                        <p:cTn id="27" dur="500"/>
                                        <p:tgtEl>
                                          <p:spTgt spid="6482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48215"/>
                                        </p:tgtEl>
                                        <p:attrNameLst>
                                          <p:attrName>style.visibility</p:attrName>
                                        </p:attrNameLst>
                                      </p:cBhvr>
                                      <p:to>
                                        <p:strVal val="visible"/>
                                      </p:to>
                                    </p:set>
                                    <p:anim calcmode="lin" valueType="num">
                                      <p:cBhvr additive="base">
                                        <p:cTn id="32" dur="500" fill="hold"/>
                                        <p:tgtEl>
                                          <p:spTgt spid="648215"/>
                                        </p:tgtEl>
                                        <p:attrNameLst>
                                          <p:attrName>ppt_x</p:attrName>
                                        </p:attrNameLst>
                                      </p:cBhvr>
                                      <p:tavLst>
                                        <p:tav tm="0">
                                          <p:val>
                                            <p:strVal val="0-#ppt_w/2"/>
                                          </p:val>
                                        </p:tav>
                                        <p:tav tm="100000">
                                          <p:val>
                                            <p:strVal val="#ppt_x"/>
                                          </p:val>
                                        </p:tav>
                                      </p:tavLst>
                                    </p:anim>
                                    <p:anim calcmode="lin" valueType="num">
                                      <p:cBhvr additive="base">
                                        <p:cTn id="33" dur="500" fill="hold"/>
                                        <p:tgtEl>
                                          <p:spTgt spid="648215"/>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48219"/>
                                        </p:tgtEl>
                                        <p:attrNameLst>
                                          <p:attrName>style.visibility</p:attrName>
                                        </p:attrNameLst>
                                      </p:cBhvr>
                                      <p:to>
                                        <p:strVal val="visible"/>
                                      </p:to>
                                    </p:set>
                                    <p:animEffect transition="in" filter="wipe(left)">
                                      <p:cBhvr>
                                        <p:cTn id="38" dur="500"/>
                                        <p:tgtEl>
                                          <p:spTgt spid="64821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48216"/>
                                        </p:tgtEl>
                                        <p:attrNameLst>
                                          <p:attrName>style.visibility</p:attrName>
                                        </p:attrNameLst>
                                      </p:cBhvr>
                                      <p:to>
                                        <p:strVal val="visible"/>
                                      </p:to>
                                    </p:set>
                                    <p:anim calcmode="lin" valueType="num">
                                      <p:cBhvr additive="base">
                                        <p:cTn id="43" dur="500" fill="hold"/>
                                        <p:tgtEl>
                                          <p:spTgt spid="648216"/>
                                        </p:tgtEl>
                                        <p:attrNameLst>
                                          <p:attrName>ppt_x</p:attrName>
                                        </p:attrNameLst>
                                      </p:cBhvr>
                                      <p:tavLst>
                                        <p:tav tm="0">
                                          <p:val>
                                            <p:strVal val="0-#ppt_w/2"/>
                                          </p:val>
                                        </p:tav>
                                        <p:tav tm="100000">
                                          <p:val>
                                            <p:strVal val="#ppt_x"/>
                                          </p:val>
                                        </p:tav>
                                      </p:tavLst>
                                    </p:anim>
                                    <p:anim calcmode="lin" valueType="num">
                                      <p:cBhvr additive="base">
                                        <p:cTn id="44" dur="500" fill="hold"/>
                                        <p:tgtEl>
                                          <p:spTgt spid="64821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48220"/>
                                        </p:tgtEl>
                                        <p:attrNameLst>
                                          <p:attrName>style.visibility</p:attrName>
                                        </p:attrNameLst>
                                      </p:cBhvr>
                                      <p:to>
                                        <p:strVal val="visible"/>
                                      </p:to>
                                    </p:set>
                                    <p:animEffect transition="in" filter="wipe(left)">
                                      <p:cBhvr>
                                        <p:cTn id="49" dur="500"/>
                                        <p:tgtEl>
                                          <p:spTgt spid="648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animBg="1"/>
      <p:bldP spid="648196" grpId="0" animBg="1"/>
      <p:bldP spid="648197" grpId="0" animBg="1"/>
      <p:bldP spid="648214" grpId="0" animBg="1"/>
      <p:bldP spid="648215" grpId="0" animBg="1"/>
      <p:bldP spid="648216" grpId="0" animBg="1"/>
      <p:bldP spid="648218" grpId="0" animBg="1"/>
      <p:bldP spid="648219" grpId="0" animBg="1"/>
      <p:bldP spid="6482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r>
              <a:rPr lang="ja-JP" altLang="en-US" sz="2800">
                <a:ea typeface="ＭＳ Ｐゴシック" pitchFamily="50" charset="-128"/>
              </a:rPr>
              <a:t>人を不快にさせるプレゼンテーション</a:t>
            </a:r>
          </a:p>
        </p:txBody>
      </p:sp>
      <p:sp>
        <p:nvSpPr>
          <p:cNvPr id="650252" name="Rectangle 12"/>
          <p:cNvSpPr>
            <a:spLocks noGrp="1" noChangeArrowheads="1"/>
          </p:cNvSpPr>
          <p:nvPr>
            <p:ph type="body" idx="1"/>
          </p:nvPr>
        </p:nvSpPr>
        <p:spPr bwMode="auto">
          <a:xfrm>
            <a:off x="838200" y="914400"/>
            <a:ext cx="7467600" cy="5715000"/>
          </a:xfrm>
          <a:solidFill>
            <a:srgbClr val="FFFFFF">
              <a:alpha val="70000"/>
            </a:srgbClr>
          </a:solidFill>
          <a:ln/>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Wingdings" pitchFamily="2" charset="2"/>
              <a:buChar char="l"/>
            </a:pPr>
            <a:r>
              <a:rPr lang="ja-JP" altLang="en-US" sz="2000">
                <a:ea typeface="HGP創英角ｺﾞｼｯｸUB" pitchFamily="50" charset="-128"/>
              </a:rPr>
              <a:t>心理的にストレスを感じたとき。</a:t>
            </a:r>
          </a:p>
          <a:p>
            <a:pPr lvl="1"/>
            <a:r>
              <a:rPr lang="ja-JP" altLang="en-US" sz="1400">
                <a:ea typeface="HGP創英角ｺﾞｼｯｸUB" pitchFamily="50" charset="-128"/>
              </a:rPr>
              <a:t>文字が小さい、かすれて読みにくいなどの視覚的問題</a:t>
            </a:r>
          </a:p>
          <a:p>
            <a:pPr lvl="1"/>
            <a:r>
              <a:rPr lang="ja-JP" altLang="en-US" sz="1400">
                <a:ea typeface="HGP創英角ｺﾞｼｯｸUB" pitchFamily="50" charset="-128"/>
              </a:rPr>
              <a:t>話しの展開が見えない、論旨がつかめないなどの論理的問題</a:t>
            </a:r>
          </a:p>
          <a:p>
            <a:pPr lvl="1"/>
            <a:r>
              <a:rPr lang="ja-JP" altLang="en-US" sz="1400">
                <a:ea typeface="HGP創英角ｺﾞｼｯｸUB" pitchFamily="50" charset="-128"/>
              </a:rPr>
              <a:t>早口で聞き取れない、一本調子、美しくないビジュアルなどの表現的問題</a:t>
            </a:r>
          </a:p>
          <a:p>
            <a:pPr>
              <a:buFont typeface="Wingdings" pitchFamily="2" charset="2"/>
              <a:buChar char="l"/>
            </a:pPr>
            <a:r>
              <a:rPr lang="ja-JP" altLang="en-US" sz="2000">
                <a:ea typeface="HGP創英角ｺﾞｼｯｸUB" pitchFamily="50" charset="-128"/>
              </a:rPr>
              <a:t>自分の得意分野を侵されたと感じとき。</a:t>
            </a:r>
          </a:p>
          <a:p>
            <a:pPr lvl="1"/>
            <a:r>
              <a:rPr lang="ja-JP" altLang="en-US" sz="1400">
                <a:ea typeface="HGP創英角ｺﾞｼｯｸUB" pitchFamily="50" charset="-128"/>
              </a:rPr>
              <a:t>自分の専門分野について、生半可な知識、知ったかぶり</a:t>
            </a:r>
          </a:p>
          <a:p>
            <a:pPr lvl="1"/>
            <a:r>
              <a:rPr lang="ja-JP" altLang="en-US" sz="1400">
                <a:ea typeface="HGP創英角ｺﾞｼｯｸUB" pitchFamily="50" charset="-128"/>
              </a:rPr>
              <a:t>自分の見解と異なる意見を強く主張する</a:t>
            </a:r>
          </a:p>
          <a:p>
            <a:pPr lvl="1"/>
            <a:r>
              <a:rPr lang="ja-JP" altLang="en-US" sz="1400">
                <a:ea typeface="HGP創英角ｺﾞｼｯｸUB" pitchFamily="50" charset="-128"/>
              </a:rPr>
              <a:t>自分の業務や部下について、自分以上に知っているという雰囲気</a:t>
            </a:r>
          </a:p>
          <a:p>
            <a:pPr>
              <a:buFont typeface="Wingdings" pitchFamily="2" charset="2"/>
              <a:buChar char="l"/>
            </a:pPr>
            <a:r>
              <a:rPr lang="ja-JP" altLang="en-US" sz="2000">
                <a:ea typeface="HGP創英角ｺﾞｼｯｸUB" pitchFamily="50" charset="-128"/>
              </a:rPr>
              <a:t>自尊心を損なうような発言をされたとき。</a:t>
            </a:r>
          </a:p>
          <a:p>
            <a:pPr lvl="1"/>
            <a:r>
              <a:rPr lang="ja-JP" altLang="en-US" sz="1400">
                <a:ea typeface="HGP創英角ｺﾞｼｯｸUB" pitchFamily="50" charset="-128"/>
              </a:rPr>
              <a:t>自分の正しいと考えていることを真っ向から否定される</a:t>
            </a:r>
          </a:p>
          <a:p>
            <a:pPr lvl="1"/>
            <a:r>
              <a:rPr lang="ja-JP" altLang="en-US" sz="1400">
                <a:ea typeface="HGP創英角ｺﾞｼｯｸUB" pitchFamily="50" charset="-128"/>
              </a:rPr>
              <a:t>自分行動や心情を批判される</a:t>
            </a:r>
          </a:p>
          <a:p>
            <a:pPr lvl="1"/>
            <a:r>
              <a:rPr lang="ja-JP" altLang="en-US" sz="1400">
                <a:ea typeface="HGP創英角ｺﾞｼｯｸUB" pitchFamily="50" charset="-128"/>
              </a:rPr>
              <a:t>自分のライバルを持ち上げたり、尊敬や信頼している人を非難される</a:t>
            </a:r>
          </a:p>
          <a:p>
            <a:pPr>
              <a:buFont typeface="Wingdings" pitchFamily="2" charset="2"/>
              <a:buChar char="l"/>
            </a:pPr>
            <a:r>
              <a:rPr lang="ja-JP" altLang="en-US" sz="2000">
                <a:ea typeface="HGP創英角ｺﾞｼｯｸUB" pitchFamily="50" charset="-128"/>
              </a:rPr>
              <a:t>感性や趣味の違い、生理的に受け入れられないものがあるとき。</a:t>
            </a:r>
          </a:p>
          <a:p>
            <a:pPr lvl="1"/>
            <a:r>
              <a:rPr lang="ja-JP" altLang="en-US" sz="1400">
                <a:ea typeface="HGP創英角ｺﾞｼｯｸUB" pitchFamily="50" charset="-128"/>
              </a:rPr>
              <a:t>服装や化粧の趣味が合わない</a:t>
            </a:r>
          </a:p>
          <a:p>
            <a:pPr lvl="1"/>
            <a:r>
              <a:rPr lang="ja-JP" altLang="en-US" sz="1400">
                <a:ea typeface="HGP創英角ｺﾞｼｯｸUB" pitchFamily="50" charset="-128"/>
              </a:rPr>
              <a:t>不健康で具合が悪そう</a:t>
            </a:r>
          </a:p>
          <a:p>
            <a:pPr lvl="1"/>
            <a:r>
              <a:rPr lang="ja-JP" altLang="en-US" sz="1400">
                <a:ea typeface="HGP創英角ｺﾞｼｯｸUB" pitchFamily="50" charset="-128"/>
              </a:rPr>
              <a:t>不潔、香水の香りが強い</a:t>
            </a:r>
          </a:p>
          <a:p>
            <a:pPr>
              <a:buFont typeface="Wingdings" pitchFamily="2" charset="2"/>
              <a:buChar char="l"/>
            </a:pPr>
            <a:r>
              <a:rPr lang="ja-JP" altLang="en-US" sz="2000">
                <a:ea typeface="HGP創英角ｺﾞｼｯｸUB" pitchFamily="50" charset="-128"/>
              </a:rPr>
              <a:t>プレゼンテーションの進行や環境に不備やトラブルがあるとき。</a:t>
            </a:r>
          </a:p>
          <a:p>
            <a:pPr lvl="1"/>
            <a:r>
              <a:rPr lang="ja-JP" altLang="en-US" sz="1400">
                <a:ea typeface="HGP創英角ｺﾞｼｯｸUB" pitchFamily="50" charset="-128"/>
              </a:rPr>
              <a:t>途中でプロジェクターの電球が切れる</a:t>
            </a:r>
          </a:p>
          <a:p>
            <a:pPr lvl="1"/>
            <a:r>
              <a:rPr lang="ja-JP" altLang="en-US" sz="1400">
                <a:ea typeface="HGP創英角ｺﾞｼｯｸUB" pitchFamily="50" charset="-128"/>
              </a:rPr>
              <a:t>説明ページの資料や順序が間違っている</a:t>
            </a:r>
          </a:p>
          <a:p>
            <a:pPr lvl="1"/>
            <a:r>
              <a:rPr lang="ja-JP" altLang="en-US" sz="1400">
                <a:ea typeface="HGP創英角ｺﾞｼｯｸUB" pitchFamily="50" charset="-128"/>
              </a:rPr>
              <a:t>騒がしい、明るすぎるなどのプレゼンテーションを聞く環境が整っていない</a:t>
            </a:r>
          </a:p>
        </p:txBody>
      </p:sp>
      <p:sp>
        <p:nvSpPr>
          <p:cNvPr id="650254" name="AutoShape 14"/>
          <p:cNvSpPr>
            <a:spLocks noChangeArrowheads="1"/>
          </p:cNvSpPr>
          <p:nvPr/>
        </p:nvSpPr>
        <p:spPr bwMode="auto">
          <a:xfrm>
            <a:off x="6934200" y="2209800"/>
            <a:ext cx="1600200" cy="457200"/>
          </a:xfrm>
          <a:prstGeom prst="roundRect">
            <a:avLst>
              <a:gd name="adj" fmla="val 50000"/>
            </a:avLst>
          </a:prstGeom>
          <a:solidFill>
            <a:srgbClr val="FF99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000">
                <a:ea typeface="HGP創英角ｺﾞｼｯｸUB" pitchFamily="50" charset="-128"/>
              </a:rPr>
              <a:t>無　難</a:t>
            </a:r>
          </a:p>
        </p:txBody>
      </p:sp>
      <p:sp>
        <p:nvSpPr>
          <p:cNvPr id="650255" name="AutoShape 15"/>
          <p:cNvSpPr>
            <a:spLocks noChangeArrowheads="1"/>
          </p:cNvSpPr>
          <p:nvPr/>
        </p:nvSpPr>
        <p:spPr bwMode="auto">
          <a:xfrm>
            <a:off x="6934200" y="2819400"/>
            <a:ext cx="1600200" cy="457200"/>
          </a:xfrm>
          <a:prstGeom prst="roundRect">
            <a:avLst>
              <a:gd name="adj" fmla="val 50000"/>
            </a:avLst>
          </a:prstGeom>
          <a:solidFill>
            <a:srgbClr val="FF99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000">
                <a:ea typeface="HGP創英角ｺﾞｼｯｸUB" pitchFamily="50" charset="-128"/>
              </a:rPr>
              <a:t>清　潔</a:t>
            </a:r>
          </a:p>
        </p:txBody>
      </p:sp>
      <p:sp>
        <p:nvSpPr>
          <p:cNvPr id="650256" name="AutoShape 16"/>
          <p:cNvSpPr>
            <a:spLocks noChangeArrowheads="1"/>
          </p:cNvSpPr>
          <p:nvPr/>
        </p:nvSpPr>
        <p:spPr bwMode="auto">
          <a:xfrm>
            <a:off x="6934200" y="3429000"/>
            <a:ext cx="1600200" cy="457200"/>
          </a:xfrm>
          <a:prstGeom prst="roundRect">
            <a:avLst>
              <a:gd name="adj" fmla="val 50000"/>
            </a:avLst>
          </a:prstGeom>
          <a:solidFill>
            <a:srgbClr val="FF99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000">
                <a:ea typeface="HGP創英角ｺﾞｼｯｸUB" pitchFamily="50" charset="-128"/>
              </a:rPr>
              <a:t>上　品</a:t>
            </a:r>
          </a:p>
        </p:txBody>
      </p:sp>
    </p:spTree>
    <p:extLst>
      <p:ext uri="{BB962C8B-B14F-4D97-AF65-F5344CB8AC3E}">
        <p14:creationId xmlns:p14="http://schemas.microsoft.com/office/powerpoint/2010/main" val="1939170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0252">
                                            <p:bg/>
                                          </p:spTgt>
                                        </p:tgtEl>
                                        <p:attrNameLst>
                                          <p:attrName>style.visibility</p:attrName>
                                        </p:attrNameLst>
                                      </p:cBhvr>
                                      <p:to>
                                        <p:strVal val="visible"/>
                                      </p:to>
                                    </p:set>
                                    <p:animEffect transition="in" filter="wipe(left)">
                                      <p:cBhvr>
                                        <p:cTn id="7" dur="500"/>
                                        <p:tgtEl>
                                          <p:spTgt spid="65025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0252">
                                            <p:txEl>
                                              <p:pRg st="0" end="0"/>
                                            </p:txEl>
                                          </p:spTgt>
                                        </p:tgtEl>
                                        <p:attrNameLst>
                                          <p:attrName>style.visibility</p:attrName>
                                        </p:attrNameLst>
                                      </p:cBhvr>
                                      <p:to>
                                        <p:strVal val="visible"/>
                                      </p:to>
                                    </p:set>
                                    <p:animEffect transition="in" filter="wipe(left)">
                                      <p:cBhvr>
                                        <p:cTn id="12" dur="500"/>
                                        <p:tgtEl>
                                          <p:spTgt spid="65025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50252">
                                            <p:txEl>
                                              <p:pRg st="1" end="1"/>
                                            </p:txEl>
                                          </p:spTgt>
                                        </p:tgtEl>
                                        <p:attrNameLst>
                                          <p:attrName>style.visibility</p:attrName>
                                        </p:attrNameLst>
                                      </p:cBhvr>
                                      <p:to>
                                        <p:strVal val="visible"/>
                                      </p:to>
                                    </p:set>
                                    <p:animEffect transition="in" filter="wipe(left)">
                                      <p:cBhvr>
                                        <p:cTn id="15" dur="500"/>
                                        <p:tgtEl>
                                          <p:spTgt spid="65025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50252">
                                            <p:txEl>
                                              <p:pRg st="2" end="2"/>
                                            </p:txEl>
                                          </p:spTgt>
                                        </p:tgtEl>
                                        <p:attrNameLst>
                                          <p:attrName>style.visibility</p:attrName>
                                        </p:attrNameLst>
                                      </p:cBhvr>
                                      <p:to>
                                        <p:strVal val="visible"/>
                                      </p:to>
                                    </p:set>
                                    <p:animEffect transition="in" filter="wipe(left)">
                                      <p:cBhvr>
                                        <p:cTn id="18" dur="500"/>
                                        <p:tgtEl>
                                          <p:spTgt spid="65025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50252">
                                            <p:txEl>
                                              <p:pRg st="3" end="3"/>
                                            </p:txEl>
                                          </p:spTgt>
                                        </p:tgtEl>
                                        <p:attrNameLst>
                                          <p:attrName>style.visibility</p:attrName>
                                        </p:attrNameLst>
                                      </p:cBhvr>
                                      <p:to>
                                        <p:strVal val="visible"/>
                                      </p:to>
                                    </p:set>
                                    <p:animEffect transition="in" filter="wipe(left)">
                                      <p:cBhvr>
                                        <p:cTn id="21" dur="500"/>
                                        <p:tgtEl>
                                          <p:spTgt spid="650252">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50252">
                                            <p:txEl>
                                              <p:pRg st="4" end="4"/>
                                            </p:txEl>
                                          </p:spTgt>
                                        </p:tgtEl>
                                        <p:attrNameLst>
                                          <p:attrName>style.visibility</p:attrName>
                                        </p:attrNameLst>
                                      </p:cBhvr>
                                      <p:to>
                                        <p:strVal val="visible"/>
                                      </p:to>
                                    </p:set>
                                    <p:animEffect transition="in" filter="wipe(left)">
                                      <p:cBhvr>
                                        <p:cTn id="26" dur="500"/>
                                        <p:tgtEl>
                                          <p:spTgt spid="650252">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50252">
                                            <p:txEl>
                                              <p:pRg st="5" end="5"/>
                                            </p:txEl>
                                          </p:spTgt>
                                        </p:tgtEl>
                                        <p:attrNameLst>
                                          <p:attrName>style.visibility</p:attrName>
                                        </p:attrNameLst>
                                      </p:cBhvr>
                                      <p:to>
                                        <p:strVal val="visible"/>
                                      </p:to>
                                    </p:set>
                                    <p:animEffect transition="in" filter="wipe(left)">
                                      <p:cBhvr>
                                        <p:cTn id="29" dur="500"/>
                                        <p:tgtEl>
                                          <p:spTgt spid="650252">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50252">
                                            <p:txEl>
                                              <p:pRg st="6" end="6"/>
                                            </p:txEl>
                                          </p:spTgt>
                                        </p:tgtEl>
                                        <p:attrNameLst>
                                          <p:attrName>style.visibility</p:attrName>
                                        </p:attrNameLst>
                                      </p:cBhvr>
                                      <p:to>
                                        <p:strVal val="visible"/>
                                      </p:to>
                                    </p:set>
                                    <p:animEffect transition="in" filter="wipe(left)">
                                      <p:cBhvr>
                                        <p:cTn id="32" dur="500"/>
                                        <p:tgtEl>
                                          <p:spTgt spid="650252">
                                            <p:txEl>
                                              <p:pRg st="6" end="6"/>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50252">
                                            <p:txEl>
                                              <p:pRg st="7" end="7"/>
                                            </p:txEl>
                                          </p:spTgt>
                                        </p:tgtEl>
                                        <p:attrNameLst>
                                          <p:attrName>style.visibility</p:attrName>
                                        </p:attrNameLst>
                                      </p:cBhvr>
                                      <p:to>
                                        <p:strVal val="visible"/>
                                      </p:to>
                                    </p:set>
                                    <p:animEffect transition="in" filter="wipe(left)">
                                      <p:cBhvr>
                                        <p:cTn id="35" dur="500"/>
                                        <p:tgtEl>
                                          <p:spTgt spid="650252">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50252">
                                            <p:txEl>
                                              <p:pRg st="8" end="8"/>
                                            </p:txEl>
                                          </p:spTgt>
                                        </p:tgtEl>
                                        <p:attrNameLst>
                                          <p:attrName>style.visibility</p:attrName>
                                        </p:attrNameLst>
                                      </p:cBhvr>
                                      <p:to>
                                        <p:strVal val="visible"/>
                                      </p:to>
                                    </p:set>
                                    <p:animEffect transition="in" filter="wipe(left)">
                                      <p:cBhvr>
                                        <p:cTn id="40" dur="500"/>
                                        <p:tgtEl>
                                          <p:spTgt spid="650252">
                                            <p:txEl>
                                              <p:pRg st="8" end="8"/>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50252">
                                            <p:txEl>
                                              <p:pRg st="9" end="9"/>
                                            </p:txEl>
                                          </p:spTgt>
                                        </p:tgtEl>
                                        <p:attrNameLst>
                                          <p:attrName>style.visibility</p:attrName>
                                        </p:attrNameLst>
                                      </p:cBhvr>
                                      <p:to>
                                        <p:strVal val="visible"/>
                                      </p:to>
                                    </p:set>
                                    <p:animEffect transition="in" filter="wipe(left)">
                                      <p:cBhvr>
                                        <p:cTn id="43" dur="500"/>
                                        <p:tgtEl>
                                          <p:spTgt spid="650252">
                                            <p:txEl>
                                              <p:pRg st="9" end="9"/>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50252">
                                            <p:txEl>
                                              <p:pRg st="10" end="10"/>
                                            </p:txEl>
                                          </p:spTgt>
                                        </p:tgtEl>
                                        <p:attrNameLst>
                                          <p:attrName>style.visibility</p:attrName>
                                        </p:attrNameLst>
                                      </p:cBhvr>
                                      <p:to>
                                        <p:strVal val="visible"/>
                                      </p:to>
                                    </p:set>
                                    <p:animEffect transition="in" filter="wipe(left)">
                                      <p:cBhvr>
                                        <p:cTn id="46" dur="500"/>
                                        <p:tgtEl>
                                          <p:spTgt spid="650252">
                                            <p:txEl>
                                              <p:pRg st="10" end="1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50252">
                                            <p:txEl>
                                              <p:pRg st="11" end="11"/>
                                            </p:txEl>
                                          </p:spTgt>
                                        </p:tgtEl>
                                        <p:attrNameLst>
                                          <p:attrName>style.visibility</p:attrName>
                                        </p:attrNameLst>
                                      </p:cBhvr>
                                      <p:to>
                                        <p:strVal val="visible"/>
                                      </p:to>
                                    </p:set>
                                    <p:animEffect transition="in" filter="wipe(left)">
                                      <p:cBhvr>
                                        <p:cTn id="49" dur="500"/>
                                        <p:tgtEl>
                                          <p:spTgt spid="650252">
                                            <p:txEl>
                                              <p:pRg st="11" end="1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50252">
                                            <p:txEl>
                                              <p:pRg st="12" end="12"/>
                                            </p:txEl>
                                          </p:spTgt>
                                        </p:tgtEl>
                                        <p:attrNameLst>
                                          <p:attrName>style.visibility</p:attrName>
                                        </p:attrNameLst>
                                      </p:cBhvr>
                                      <p:to>
                                        <p:strVal val="visible"/>
                                      </p:to>
                                    </p:set>
                                    <p:animEffect transition="in" filter="wipe(left)">
                                      <p:cBhvr>
                                        <p:cTn id="54" dur="500"/>
                                        <p:tgtEl>
                                          <p:spTgt spid="650252">
                                            <p:txEl>
                                              <p:pRg st="12" end="12"/>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50252">
                                            <p:txEl>
                                              <p:pRg st="13" end="13"/>
                                            </p:txEl>
                                          </p:spTgt>
                                        </p:tgtEl>
                                        <p:attrNameLst>
                                          <p:attrName>style.visibility</p:attrName>
                                        </p:attrNameLst>
                                      </p:cBhvr>
                                      <p:to>
                                        <p:strVal val="visible"/>
                                      </p:to>
                                    </p:set>
                                    <p:animEffect transition="in" filter="wipe(left)">
                                      <p:cBhvr>
                                        <p:cTn id="57" dur="500"/>
                                        <p:tgtEl>
                                          <p:spTgt spid="650252">
                                            <p:txEl>
                                              <p:pRg st="13" end="13"/>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50252">
                                            <p:txEl>
                                              <p:pRg st="14" end="14"/>
                                            </p:txEl>
                                          </p:spTgt>
                                        </p:tgtEl>
                                        <p:attrNameLst>
                                          <p:attrName>style.visibility</p:attrName>
                                        </p:attrNameLst>
                                      </p:cBhvr>
                                      <p:to>
                                        <p:strVal val="visible"/>
                                      </p:to>
                                    </p:set>
                                    <p:animEffect transition="in" filter="wipe(left)">
                                      <p:cBhvr>
                                        <p:cTn id="60" dur="500"/>
                                        <p:tgtEl>
                                          <p:spTgt spid="650252">
                                            <p:txEl>
                                              <p:pRg st="14" end="14"/>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50252">
                                            <p:txEl>
                                              <p:pRg st="15" end="15"/>
                                            </p:txEl>
                                          </p:spTgt>
                                        </p:tgtEl>
                                        <p:attrNameLst>
                                          <p:attrName>style.visibility</p:attrName>
                                        </p:attrNameLst>
                                      </p:cBhvr>
                                      <p:to>
                                        <p:strVal val="visible"/>
                                      </p:to>
                                    </p:set>
                                    <p:animEffect transition="in" filter="wipe(left)">
                                      <p:cBhvr>
                                        <p:cTn id="63" dur="500"/>
                                        <p:tgtEl>
                                          <p:spTgt spid="650252">
                                            <p:txEl>
                                              <p:pRg st="15" end="15"/>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50252">
                                            <p:txEl>
                                              <p:pRg st="16" end="16"/>
                                            </p:txEl>
                                          </p:spTgt>
                                        </p:tgtEl>
                                        <p:attrNameLst>
                                          <p:attrName>style.visibility</p:attrName>
                                        </p:attrNameLst>
                                      </p:cBhvr>
                                      <p:to>
                                        <p:strVal val="visible"/>
                                      </p:to>
                                    </p:set>
                                    <p:animEffect transition="in" filter="wipe(left)">
                                      <p:cBhvr>
                                        <p:cTn id="68" dur="500"/>
                                        <p:tgtEl>
                                          <p:spTgt spid="650252">
                                            <p:txEl>
                                              <p:pRg st="16" end="16"/>
                                            </p:tx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650252">
                                            <p:txEl>
                                              <p:pRg st="17" end="17"/>
                                            </p:txEl>
                                          </p:spTgt>
                                        </p:tgtEl>
                                        <p:attrNameLst>
                                          <p:attrName>style.visibility</p:attrName>
                                        </p:attrNameLst>
                                      </p:cBhvr>
                                      <p:to>
                                        <p:strVal val="visible"/>
                                      </p:to>
                                    </p:set>
                                    <p:animEffect transition="in" filter="wipe(left)">
                                      <p:cBhvr>
                                        <p:cTn id="71" dur="500"/>
                                        <p:tgtEl>
                                          <p:spTgt spid="650252">
                                            <p:txEl>
                                              <p:pRg st="17" end="17"/>
                                            </p:tx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650252">
                                            <p:txEl>
                                              <p:pRg st="18" end="18"/>
                                            </p:txEl>
                                          </p:spTgt>
                                        </p:tgtEl>
                                        <p:attrNameLst>
                                          <p:attrName>style.visibility</p:attrName>
                                        </p:attrNameLst>
                                      </p:cBhvr>
                                      <p:to>
                                        <p:strVal val="visible"/>
                                      </p:to>
                                    </p:set>
                                    <p:animEffect transition="in" filter="wipe(left)">
                                      <p:cBhvr>
                                        <p:cTn id="74" dur="500"/>
                                        <p:tgtEl>
                                          <p:spTgt spid="650252">
                                            <p:txEl>
                                              <p:pRg st="18" end="18"/>
                                            </p:tx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650252">
                                            <p:txEl>
                                              <p:pRg st="19" end="19"/>
                                            </p:txEl>
                                          </p:spTgt>
                                        </p:tgtEl>
                                        <p:attrNameLst>
                                          <p:attrName>style.visibility</p:attrName>
                                        </p:attrNameLst>
                                      </p:cBhvr>
                                      <p:to>
                                        <p:strVal val="visible"/>
                                      </p:to>
                                    </p:set>
                                    <p:animEffect transition="in" filter="wipe(left)">
                                      <p:cBhvr>
                                        <p:cTn id="77" dur="500"/>
                                        <p:tgtEl>
                                          <p:spTgt spid="650252">
                                            <p:txEl>
                                              <p:pRg st="19" end="19"/>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650254"/>
                                        </p:tgtEl>
                                        <p:attrNameLst>
                                          <p:attrName>style.visibility</p:attrName>
                                        </p:attrNameLst>
                                      </p:cBhvr>
                                      <p:to>
                                        <p:strVal val="visible"/>
                                      </p:to>
                                    </p:set>
                                    <p:anim calcmode="lin" valueType="num">
                                      <p:cBhvr>
                                        <p:cTn id="82" dur="500" fill="hold"/>
                                        <p:tgtEl>
                                          <p:spTgt spid="650254"/>
                                        </p:tgtEl>
                                        <p:attrNameLst>
                                          <p:attrName>ppt_w</p:attrName>
                                        </p:attrNameLst>
                                      </p:cBhvr>
                                      <p:tavLst>
                                        <p:tav tm="0">
                                          <p:val>
                                            <p:fltVal val="0"/>
                                          </p:val>
                                        </p:tav>
                                        <p:tav tm="100000">
                                          <p:val>
                                            <p:strVal val="#ppt_w"/>
                                          </p:val>
                                        </p:tav>
                                      </p:tavLst>
                                    </p:anim>
                                    <p:anim calcmode="lin" valueType="num">
                                      <p:cBhvr>
                                        <p:cTn id="83" dur="500" fill="hold"/>
                                        <p:tgtEl>
                                          <p:spTgt spid="650254"/>
                                        </p:tgtEl>
                                        <p:attrNameLst>
                                          <p:attrName>ppt_h</p:attrName>
                                        </p:attrNameLst>
                                      </p:cBhvr>
                                      <p:tavLst>
                                        <p:tav tm="0">
                                          <p:val>
                                            <p:fltVal val="0"/>
                                          </p:val>
                                        </p:tav>
                                        <p:tav tm="100000">
                                          <p:val>
                                            <p:strVal val="#ppt_h"/>
                                          </p:val>
                                        </p:tav>
                                      </p:tavLst>
                                    </p:anim>
                                  </p:childTnLst>
                                </p:cTn>
                              </p:par>
                              <p:par>
                                <p:cTn id="84" presetID="23" presetClass="entr" presetSubtype="16" fill="hold" grpId="0" nodeType="withEffect">
                                  <p:stCondLst>
                                    <p:cond delay="0"/>
                                  </p:stCondLst>
                                  <p:childTnLst>
                                    <p:set>
                                      <p:cBhvr>
                                        <p:cTn id="85" dur="1" fill="hold">
                                          <p:stCondLst>
                                            <p:cond delay="0"/>
                                          </p:stCondLst>
                                        </p:cTn>
                                        <p:tgtEl>
                                          <p:spTgt spid="650255"/>
                                        </p:tgtEl>
                                        <p:attrNameLst>
                                          <p:attrName>style.visibility</p:attrName>
                                        </p:attrNameLst>
                                      </p:cBhvr>
                                      <p:to>
                                        <p:strVal val="visible"/>
                                      </p:to>
                                    </p:set>
                                    <p:anim calcmode="lin" valueType="num">
                                      <p:cBhvr>
                                        <p:cTn id="86" dur="500" fill="hold"/>
                                        <p:tgtEl>
                                          <p:spTgt spid="650255"/>
                                        </p:tgtEl>
                                        <p:attrNameLst>
                                          <p:attrName>ppt_w</p:attrName>
                                        </p:attrNameLst>
                                      </p:cBhvr>
                                      <p:tavLst>
                                        <p:tav tm="0">
                                          <p:val>
                                            <p:fltVal val="0"/>
                                          </p:val>
                                        </p:tav>
                                        <p:tav tm="100000">
                                          <p:val>
                                            <p:strVal val="#ppt_w"/>
                                          </p:val>
                                        </p:tav>
                                      </p:tavLst>
                                    </p:anim>
                                    <p:anim calcmode="lin" valueType="num">
                                      <p:cBhvr>
                                        <p:cTn id="87" dur="500" fill="hold"/>
                                        <p:tgtEl>
                                          <p:spTgt spid="650255"/>
                                        </p:tgtEl>
                                        <p:attrNameLst>
                                          <p:attrName>ppt_h</p:attrName>
                                        </p:attrNameLst>
                                      </p:cBhvr>
                                      <p:tavLst>
                                        <p:tav tm="0">
                                          <p:val>
                                            <p:fltVal val="0"/>
                                          </p:val>
                                        </p:tav>
                                        <p:tav tm="100000">
                                          <p:val>
                                            <p:strVal val="#ppt_h"/>
                                          </p:val>
                                        </p:tav>
                                      </p:tavLst>
                                    </p:anim>
                                  </p:childTnLst>
                                </p:cTn>
                              </p:par>
                              <p:par>
                                <p:cTn id="88" presetID="23" presetClass="entr" presetSubtype="16" fill="hold" grpId="0" nodeType="withEffect">
                                  <p:stCondLst>
                                    <p:cond delay="0"/>
                                  </p:stCondLst>
                                  <p:childTnLst>
                                    <p:set>
                                      <p:cBhvr>
                                        <p:cTn id="89" dur="1" fill="hold">
                                          <p:stCondLst>
                                            <p:cond delay="0"/>
                                          </p:stCondLst>
                                        </p:cTn>
                                        <p:tgtEl>
                                          <p:spTgt spid="650256"/>
                                        </p:tgtEl>
                                        <p:attrNameLst>
                                          <p:attrName>style.visibility</p:attrName>
                                        </p:attrNameLst>
                                      </p:cBhvr>
                                      <p:to>
                                        <p:strVal val="visible"/>
                                      </p:to>
                                    </p:set>
                                    <p:anim calcmode="lin" valueType="num">
                                      <p:cBhvr>
                                        <p:cTn id="90" dur="500" fill="hold"/>
                                        <p:tgtEl>
                                          <p:spTgt spid="650256"/>
                                        </p:tgtEl>
                                        <p:attrNameLst>
                                          <p:attrName>ppt_w</p:attrName>
                                        </p:attrNameLst>
                                      </p:cBhvr>
                                      <p:tavLst>
                                        <p:tav tm="0">
                                          <p:val>
                                            <p:fltVal val="0"/>
                                          </p:val>
                                        </p:tav>
                                        <p:tav tm="100000">
                                          <p:val>
                                            <p:strVal val="#ppt_w"/>
                                          </p:val>
                                        </p:tav>
                                      </p:tavLst>
                                    </p:anim>
                                    <p:anim calcmode="lin" valueType="num">
                                      <p:cBhvr>
                                        <p:cTn id="91" dur="500" fill="hold"/>
                                        <p:tgtEl>
                                          <p:spTgt spid="650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52" grpId="0" build="p" animBg="1"/>
      <p:bldP spid="650254" grpId="0" animBg="1"/>
      <p:bldP spid="650255" grpId="0" animBg="1"/>
      <p:bldP spid="65025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79" name="AutoShape 27"/>
          <p:cNvSpPr>
            <a:spLocks noChangeArrowheads="1"/>
          </p:cNvSpPr>
          <p:nvPr/>
        </p:nvSpPr>
        <p:spPr bwMode="auto">
          <a:xfrm>
            <a:off x="4495800" y="3733800"/>
            <a:ext cx="1371600" cy="990600"/>
          </a:xfrm>
          <a:prstGeom prst="downArrow">
            <a:avLst>
              <a:gd name="adj1" fmla="val 49583"/>
              <a:gd name="adj2" fmla="val 49190"/>
            </a:avLst>
          </a:prstGeom>
          <a:solidFill>
            <a:srgbClr val="0000CC"/>
          </a:solidFill>
          <a:ln w="28575" algn="ctr">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ja-JP" sz="2000">
                <a:solidFill>
                  <a:schemeClr val="bg1"/>
                </a:solidFill>
                <a:latin typeface="Arial" pitchFamily="34" charset="0"/>
                <a:ea typeface="HGP創英角ｺﾞｼｯｸUB" pitchFamily="50" charset="-128"/>
                <a:cs typeface="Arial" pitchFamily="34" charset="0"/>
              </a:rPr>
              <a:t>10%</a:t>
            </a:r>
            <a:endParaRPr lang="ja-JP" altLang="en-US" sz="2000">
              <a:solidFill>
                <a:schemeClr val="bg1"/>
              </a:solidFill>
              <a:latin typeface="Arial" pitchFamily="34" charset="0"/>
              <a:ea typeface="HGP創英角ｺﾞｼｯｸUB" pitchFamily="50" charset="-128"/>
              <a:cs typeface="Arial" pitchFamily="34" charset="0"/>
            </a:endParaRPr>
          </a:p>
        </p:txBody>
      </p:sp>
      <p:sp>
        <p:nvSpPr>
          <p:cNvPr id="663556" name="Rectangle 4"/>
          <p:cNvSpPr>
            <a:spLocks noGrp="1" noChangeArrowheads="1"/>
          </p:cNvSpPr>
          <p:nvPr>
            <p:ph type="title"/>
          </p:nvPr>
        </p:nvSpPr>
        <p:spPr/>
        <p:txBody>
          <a:bodyPr/>
          <a:lstStyle/>
          <a:p>
            <a:r>
              <a:rPr lang="ja-JP" altLang="en-US" sz="2800">
                <a:ea typeface="ＭＳ Ｐゴシック" pitchFamily="50" charset="-128"/>
              </a:rPr>
              <a:t>プレゼンテーションを構成するプロセス</a:t>
            </a:r>
          </a:p>
        </p:txBody>
      </p:sp>
      <p:sp>
        <p:nvSpPr>
          <p:cNvPr id="663560" name="AutoShape 8"/>
          <p:cNvSpPr>
            <a:spLocks noChangeArrowheads="1"/>
          </p:cNvSpPr>
          <p:nvPr/>
        </p:nvSpPr>
        <p:spPr bwMode="auto">
          <a:xfrm>
            <a:off x="762000" y="3962400"/>
            <a:ext cx="3429000" cy="533400"/>
          </a:xfrm>
          <a:prstGeom prst="roundRect">
            <a:avLst>
              <a:gd name="adj" fmla="val 50000"/>
            </a:avLst>
          </a:prstGeom>
          <a:solidFill>
            <a:srgbClr val="0000CC"/>
          </a:solidFill>
          <a:ln w="28575" algn="ctr">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ja-JP" altLang="en-US" sz="2400">
                <a:solidFill>
                  <a:schemeClr val="bg1"/>
                </a:solidFill>
                <a:latin typeface="Arial" pitchFamily="34" charset="0"/>
                <a:ea typeface="HGP創英角ｺﾞｼｯｸUB" pitchFamily="50" charset="-128"/>
                <a:cs typeface="Arial" pitchFamily="34" charset="0"/>
              </a:rPr>
              <a:t>プレゼンテーション</a:t>
            </a:r>
          </a:p>
        </p:txBody>
      </p:sp>
      <p:grpSp>
        <p:nvGrpSpPr>
          <p:cNvPr id="663581" name="Group 29"/>
          <p:cNvGrpSpPr>
            <a:grpSpLocks/>
          </p:cNvGrpSpPr>
          <p:nvPr/>
        </p:nvGrpSpPr>
        <p:grpSpPr bwMode="auto">
          <a:xfrm>
            <a:off x="762000" y="990600"/>
            <a:ext cx="3429000" cy="2957513"/>
            <a:chOff x="480" y="624"/>
            <a:chExt cx="2160" cy="1863"/>
          </a:xfrm>
        </p:grpSpPr>
        <p:sp>
          <p:nvSpPr>
            <p:cNvPr id="663557" name="AutoShape 5"/>
            <p:cNvSpPr>
              <a:spLocks noChangeArrowheads="1"/>
            </p:cNvSpPr>
            <p:nvPr/>
          </p:nvSpPr>
          <p:spPr bwMode="auto">
            <a:xfrm>
              <a:off x="480" y="624"/>
              <a:ext cx="2160" cy="336"/>
            </a:xfrm>
            <a:prstGeom prst="roundRect">
              <a:avLst>
                <a:gd name="adj" fmla="val 50000"/>
              </a:avLst>
            </a:prstGeom>
            <a:solidFill>
              <a:schemeClr val="bg1"/>
            </a:solidFill>
            <a:ln w="28575" algn="ctr">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ja-JP" altLang="en-US" sz="2400">
                  <a:latin typeface="Arial" pitchFamily="34" charset="0"/>
                  <a:ea typeface="HGP創英角ｺﾞｼｯｸUB" pitchFamily="50" charset="-128"/>
                  <a:cs typeface="Arial" pitchFamily="34" charset="0"/>
                </a:rPr>
                <a:t>徹底した情報の収集</a:t>
              </a:r>
            </a:p>
          </p:txBody>
        </p:sp>
        <p:sp>
          <p:nvSpPr>
            <p:cNvPr id="663558" name="AutoShape 6"/>
            <p:cNvSpPr>
              <a:spLocks noChangeArrowheads="1"/>
            </p:cNvSpPr>
            <p:nvPr/>
          </p:nvSpPr>
          <p:spPr bwMode="auto">
            <a:xfrm>
              <a:off x="480" y="1248"/>
              <a:ext cx="2160" cy="336"/>
            </a:xfrm>
            <a:prstGeom prst="roundRect">
              <a:avLst>
                <a:gd name="adj" fmla="val 50000"/>
              </a:avLst>
            </a:prstGeom>
            <a:solidFill>
              <a:schemeClr val="bg1"/>
            </a:solidFill>
            <a:ln w="28575" algn="ctr">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ja-JP" altLang="en-US" sz="2400">
                  <a:latin typeface="Arial" pitchFamily="34" charset="0"/>
                  <a:ea typeface="HGP創英角ｺﾞｼｯｸUB" pitchFamily="50" charset="-128"/>
                  <a:cs typeface="Arial" pitchFamily="34" charset="0"/>
                </a:rPr>
                <a:t>仮説の設定</a:t>
              </a:r>
            </a:p>
          </p:txBody>
        </p:sp>
        <p:sp>
          <p:nvSpPr>
            <p:cNvPr id="663559" name="AutoShape 7"/>
            <p:cNvSpPr>
              <a:spLocks noChangeArrowheads="1"/>
            </p:cNvSpPr>
            <p:nvPr/>
          </p:nvSpPr>
          <p:spPr bwMode="auto">
            <a:xfrm>
              <a:off x="480" y="1872"/>
              <a:ext cx="2160" cy="336"/>
            </a:xfrm>
            <a:prstGeom prst="roundRect">
              <a:avLst>
                <a:gd name="adj" fmla="val 50000"/>
              </a:avLst>
            </a:prstGeom>
            <a:solidFill>
              <a:schemeClr val="bg1"/>
            </a:solidFill>
            <a:ln w="28575" algn="ctr">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ja-JP" altLang="en-US" sz="2400">
                  <a:latin typeface="Arial" pitchFamily="34" charset="0"/>
                  <a:ea typeface="HGP創英角ｺﾞｼｯｸUB" pitchFamily="50" charset="-128"/>
                  <a:cs typeface="Arial" pitchFamily="34" charset="0"/>
                </a:rPr>
                <a:t>シナリオの策定</a:t>
              </a:r>
            </a:p>
          </p:txBody>
        </p:sp>
        <p:cxnSp>
          <p:nvCxnSpPr>
            <p:cNvPr id="663562" name="AutoShape 10"/>
            <p:cNvCxnSpPr>
              <a:cxnSpLocks noChangeShapeType="1"/>
              <a:stCxn id="663557" idx="2"/>
              <a:endCxn id="663558" idx="0"/>
            </p:cNvCxnSpPr>
            <p:nvPr/>
          </p:nvCxnSpPr>
          <p:spPr bwMode="auto">
            <a:xfrm>
              <a:off x="1560" y="969"/>
              <a:ext cx="0" cy="270"/>
            </a:xfrm>
            <a:prstGeom prst="straightConnector1">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3563" name="AutoShape 11"/>
            <p:cNvCxnSpPr>
              <a:cxnSpLocks noChangeShapeType="1"/>
              <a:stCxn id="663558" idx="2"/>
              <a:endCxn id="663559" idx="0"/>
            </p:cNvCxnSpPr>
            <p:nvPr/>
          </p:nvCxnSpPr>
          <p:spPr bwMode="auto">
            <a:xfrm>
              <a:off x="1560" y="1593"/>
              <a:ext cx="0" cy="270"/>
            </a:xfrm>
            <a:prstGeom prst="straightConnector1">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3564" name="AutoShape 12"/>
            <p:cNvCxnSpPr>
              <a:cxnSpLocks noChangeShapeType="1"/>
              <a:stCxn id="663559" idx="2"/>
              <a:endCxn id="663560" idx="0"/>
            </p:cNvCxnSpPr>
            <p:nvPr/>
          </p:nvCxnSpPr>
          <p:spPr bwMode="auto">
            <a:xfrm>
              <a:off x="1560" y="2217"/>
              <a:ext cx="0" cy="270"/>
            </a:xfrm>
            <a:prstGeom prst="straightConnector1">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663566" name="AutoShape 14"/>
          <p:cNvSpPr>
            <a:spLocks noChangeArrowheads="1"/>
          </p:cNvSpPr>
          <p:nvPr/>
        </p:nvSpPr>
        <p:spPr bwMode="auto">
          <a:xfrm>
            <a:off x="4495800" y="990600"/>
            <a:ext cx="1371600" cy="2514600"/>
          </a:xfrm>
          <a:prstGeom prst="downArrow">
            <a:avLst>
              <a:gd name="adj1" fmla="val 50000"/>
              <a:gd name="adj2" fmla="val 45833"/>
            </a:avLst>
          </a:prstGeom>
          <a:solidFill>
            <a:schemeClr val="bg1"/>
          </a:solidFill>
          <a:ln w="28575" algn="ctr">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ja-JP" sz="2000">
                <a:latin typeface="Arial" pitchFamily="34" charset="0"/>
                <a:ea typeface="HGP創英角ｺﾞｼｯｸUB" pitchFamily="50" charset="-128"/>
                <a:cs typeface="Arial" pitchFamily="34" charset="0"/>
              </a:rPr>
              <a:t>60%</a:t>
            </a:r>
          </a:p>
        </p:txBody>
      </p:sp>
      <p:grpSp>
        <p:nvGrpSpPr>
          <p:cNvPr id="663582" name="Group 30"/>
          <p:cNvGrpSpPr>
            <a:grpSpLocks/>
          </p:cNvGrpSpPr>
          <p:nvPr/>
        </p:nvGrpSpPr>
        <p:grpSpPr bwMode="auto">
          <a:xfrm>
            <a:off x="762000" y="4510088"/>
            <a:ext cx="3429000" cy="1966912"/>
            <a:chOff x="480" y="2841"/>
            <a:chExt cx="2160" cy="1239"/>
          </a:xfrm>
        </p:grpSpPr>
        <p:sp>
          <p:nvSpPr>
            <p:cNvPr id="663561" name="AutoShape 9"/>
            <p:cNvSpPr>
              <a:spLocks noChangeArrowheads="1"/>
            </p:cNvSpPr>
            <p:nvPr/>
          </p:nvSpPr>
          <p:spPr bwMode="auto">
            <a:xfrm>
              <a:off x="480" y="3120"/>
              <a:ext cx="2160" cy="336"/>
            </a:xfrm>
            <a:prstGeom prst="roundRect">
              <a:avLst>
                <a:gd name="adj" fmla="val 50000"/>
              </a:avLst>
            </a:prstGeom>
            <a:solidFill>
              <a:schemeClr val="bg1"/>
            </a:solidFill>
            <a:ln w="28575" algn="ctr">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ja-JP" altLang="en-US" sz="2400">
                  <a:latin typeface="Arial" pitchFamily="34" charset="0"/>
                  <a:ea typeface="HGP創英角ｺﾞｼｯｸUB" pitchFamily="50" charset="-128"/>
                  <a:cs typeface="Arial" pitchFamily="34" charset="0"/>
                </a:rPr>
                <a:t>フォローアップ</a:t>
              </a:r>
            </a:p>
          </p:txBody>
        </p:sp>
        <p:cxnSp>
          <p:nvCxnSpPr>
            <p:cNvPr id="663565" name="AutoShape 13"/>
            <p:cNvCxnSpPr>
              <a:cxnSpLocks noChangeShapeType="1"/>
              <a:stCxn id="663560" idx="2"/>
              <a:endCxn id="663561" idx="0"/>
            </p:cNvCxnSpPr>
            <p:nvPr/>
          </p:nvCxnSpPr>
          <p:spPr bwMode="auto">
            <a:xfrm>
              <a:off x="1560" y="2841"/>
              <a:ext cx="0" cy="270"/>
            </a:xfrm>
            <a:prstGeom prst="straightConnector1">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63569" name="AutoShape 17"/>
            <p:cNvSpPr>
              <a:spLocks noChangeArrowheads="1"/>
            </p:cNvSpPr>
            <p:nvPr/>
          </p:nvSpPr>
          <p:spPr bwMode="auto">
            <a:xfrm>
              <a:off x="480" y="3744"/>
              <a:ext cx="2160" cy="336"/>
            </a:xfrm>
            <a:prstGeom prst="roundRect">
              <a:avLst>
                <a:gd name="adj" fmla="val 50000"/>
              </a:avLst>
            </a:prstGeom>
            <a:solidFill>
              <a:schemeClr val="hlink"/>
            </a:solidFill>
            <a:ln w="28575" algn="ctr">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ja-JP" altLang="en-US" sz="2400">
                  <a:solidFill>
                    <a:schemeClr val="bg1"/>
                  </a:solidFill>
                  <a:latin typeface="Arial" pitchFamily="34" charset="0"/>
                  <a:ea typeface="HGP創英角ｺﾞｼｯｸUB" pitchFamily="50" charset="-128"/>
                  <a:cs typeface="Arial" pitchFamily="34" charset="0"/>
                </a:rPr>
                <a:t>クローズ</a:t>
              </a:r>
            </a:p>
          </p:txBody>
        </p:sp>
        <p:cxnSp>
          <p:nvCxnSpPr>
            <p:cNvPr id="663570" name="AutoShape 18"/>
            <p:cNvCxnSpPr>
              <a:cxnSpLocks noChangeShapeType="1"/>
              <a:stCxn id="663561" idx="2"/>
              <a:endCxn id="663569" idx="0"/>
            </p:cNvCxnSpPr>
            <p:nvPr/>
          </p:nvCxnSpPr>
          <p:spPr bwMode="auto">
            <a:xfrm>
              <a:off x="1560" y="3465"/>
              <a:ext cx="0" cy="270"/>
            </a:xfrm>
            <a:prstGeom prst="straightConnector1">
              <a:avLst/>
            </a:prstGeom>
            <a:noFill/>
            <a:ln w="762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663571" name="AutoShape 19"/>
          <p:cNvSpPr>
            <a:spLocks noChangeArrowheads="1"/>
          </p:cNvSpPr>
          <p:nvPr/>
        </p:nvSpPr>
        <p:spPr bwMode="auto">
          <a:xfrm>
            <a:off x="4495800" y="4953000"/>
            <a:ext cx="1371600" cy="1524000"/>
          </a:xfrm>
          <a:prstGeom prst="downArrow">
            <a:avLst>
              <a:gd name="adj1" fmla="val 50000"/>
              <a:gd name="adj2" fmla="val 35730"/>
            </a:avLst>
          </a:prstGeom>
          <a:solidFill>
            <a:schemeClr val="bg1"/>
          </a:solidFill>
          <a:ln w="28575" algn="ctr">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ja-JP" sz="2000">
                <a:latin typeface="Arial" pitchFamily="34" charset="0"/>
                <a:ea typeface="HGP創英角ｺﾞｼｯｸUB" pitchFamily="50" charset="-128"/>
                <a:cs typeface="Arial" pitchFamily="34" charset="0"/>
              </a:rPr>
              <a:t>30%</a:t>
            </a:r>
            <a:endParaRPr lang="ja-JP" altLang="en-US" sz="2000">
              <a:latin typeface="Arial" pitchFamily="34" charset="0"/>
              <a:ea typeface="HGP創英角ｺﾞｼｯｸUB" pitchFamily="50" charset="-128"/>
              <a:cs typeface="Arial" pitchFamily="34" charset="0"/>
            </a:endParaRPr>
          </a:p>
        </p:txBody>
      </p:sp>
      <p:grpSp>
        <p:nvGrpSpPr>
          <p:cNvPr id="663580" name="Group 28"/>
          <p:cNvGrpSpPr>
            <a:grpSpLocks/>
          </p:cNvGrpSpPr>
          <p:nvPr/>
        </p:nvGrpSpPr>
        <p:grpSpPr bwMode="auto">
          <a:xfrm>
            <a:off x="457200" y="3657600"/>
            <a:ext cx="8229600" cy="1143000"/>
            <a:chOff x="288" y="2304"/>
            <a:chExt cx="5184" cy="720"/>
          </a:xfrm>
        </p:grpSpPr>
        <p:sp>
          <p:nvSpPr>
            <p:cNvPr id="663576" name="AutoShape 24"/>
            <p:cNvSpPr>
              <a:spLocks noChangeArrowheads="1"/>
            </p:cNvSpPr>
            <p:nvPr/>
          </p:nvSpPr>
          <p:spPr bwMode="auto">
            <a:xfrm>
              <a:off x="288" y="2304"/>
              <a:ext cx="5184" cy="720"/>
            </a:xfrm>
            <a:prstGeom prst="roundRect">
              <a:avLst>
                <a:gd name="adj" fmla="val 50000"/>
              </a:avLst>
            </a:prstGeom>
            <a:solidFill>
              <a:srgbClr val="3366FF">
                <a:alpha val="73000"/>
              </a:srgbClr>
            </a:solidFill>
            <a:ln>
              <a:noFill/>
            </a:ln>
            <a:effectLst/>
            <a:extLst>
              <a:ext uri="{91240B29-F687-4f45-9708-019B960494DF}">
                <a14:hiddenLine xmlns:a14="http://schemas.microsoft.com/office/drawing/2010/main" xmlns="" w="28575" algn="ctr">
                  <a:solidFill>
                    <a:schemeClr val="hlink"/>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63577" name="Text Box 25"/>
            <p:cNvSpPr txBox="1">
              <a:spLocks noChangeArrowheads="1"/>
            </p:cNvSpPr>
            <p:nvPr/>
          </p:nvSpPr>
          <p:spPr bwMode="auto">
            <a:xfrm>
              <a:off x="3792" y="2496"/>
              <a:ext cx="1568" cy="288"/>
            </a:xfrm>
            <a:prstGeom prst="rect">
              <a:avLst/>
            </a:prstGeom>
            <a:noFill/>
            <a:ln>
              <a:noFill/>
            </a:ln>
            <a:effectLst/>
            <a:extLst>
              <a:ext uri="{909E8E84-426E-40dd-AFC4-6F175D3DCCD1}">
                <a14:hiddenFill xmlns:a14="http://schemas.microsoft.com/office/drawing/2010/main" xmlns="">
                  <a:solidFill>
                    <a:schemeClr val="bg1">
                      <a:alpha val="73000"/>
                    </a:schemeClr>
                  </a:solidFill>
                </a14:hiddenFill>
              </a:ext>
              <a:ext uri="{91240B29-F687-4f45-9708-019B960494DF}">
                <a14:hiddenLine xmlns:a14="http://schemas.microsoft.com/office/drawing/2010/main" xmlns="" w="28575"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ja-JP" altLang="en-US" sz="2400">
                  <a:solidFill>
                    <a:schemeClr val="bg1"/>
                  </a:solidFill>
                  <a:latin typeface="Arial" pitchFamily="34" charset="0"/>
                  <a:ea typeface="HGP創英角ｺﾞｼｯｸUB" pitchFamily="50" charset="-128"/>
                  <a:cs typeface="Arial" pitchFamily="34" charset="0"/>
                </a:rPr>
                <a:t>相手の心を動かす</a:t>
              </a:r>
            </a:p>
          </p:txBody>
        </p:sp>
        <p:sp>
          <p:nvSpPr>
            <p:cNvPr id="663567" name="AutoShape 15"/>
            <p:cNvSpPr>
              <a:spLocks noChangeArrowheads="1"/>
            </p:cNvSpPr>
            <p:nvPr/>
          </p:nvSpPr>
          <p:spPr bwMode="auto">
            <a:xfrm>
              <a:off x="2832" y="2352"/>
              <a:ext cx="864" cy="624"/>
            </a:xfrm>
            <a:prstGeom prst="downArrow">
              <a:avLst>
                <a:gd name="adj1" fmla="val 49583"/>
                <a:gd name="adj2" fmla="val 49190"/>
              </a:avLst>
            </a:prstGeom>
            <a:solidFill>
              <a:srgbClr val="0000CC"/>
            </a:solidFill>
            <a:ln w="2857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ja-JP" sz="2000">
                  <a:solidFill>
                    <a:schemeClr val="bg1"/>
                  </a:solidFill>
                  <a:latin typeface="Arial" pitchFamily="34" charset="0"/>
                  <a:ea typeface="HGP創英角ｺﾞｼｯｸUB" pitchFamily="50" charset="-128"/>
                  <a:cs typeface="Arial" pitchFamily="34" charset="0"/>
                </a:rPr>
                <a:t>10%</a:t>
              </a:r>
              <a:endParaRPr lang="ja-JP" altLang="en-US" sz="2000">
                <a:solidFill>
                  <a:schemeClr val="bg1"/>
                </a:solidFill>
                <a:latin typeface="Arial" pitchFamily="34" charset="0"/>
                <a:ea typeface="HGP創英角ｺﾞｼｯｸUB" pitchFamily="50" charset="-128"/>
                <a:cs typeface="Arial" pitchFamily="34" charset="0"/>
              </a:endParaRPr>
            </a:p>
          </p:txBody>
        </p:sp>
        <p:sp>
          <p:nvSpPr>
            <p:cNvPr id="663578" name="AutoShape 26"/>
            <p:cNvSpPr>
              <a:spLocks noChangeArrowheads="1"/>
            </p:cNvSpPr>
            <p:nvPr/>
          </p:nvSpPr>
          <p:spPr bwMode="auto">
            <a:xfrm>
              <a:off x="480" y="2496"/>
              <a:ext cx="2160" cy="336"/>
            </a:xfrm>
            <a:prstGeom prst="roundRect">
              <a:avLst>
                <a:gd name="adj" fmla="val 50000"/>
              </a:avLst>
            </a:prstGeom>
            <a:solidFill>
              <a:srgbClr val="0000CC"/>
            </a:solidFill>
            <a:ln w="28575" algn="ctr">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ja-JP" altLang="en-US" sz="2400">
                  <a:solidFill>
                    <a:schemeClr val="bg1"/>
                  </a:solidFill>
                  <a:latin typeface="Arial" pitchFamily="34" charset="0"/>
                  <a:ea typeface="HGP創英角ｺﾞｼｯｸUB" pitchFamily="50" charset="-128"/>
                  <a:cs typeface="Arial" pitchFamily="34" charset="0"/>
                </a:rPr>
                <a:t>プレゼンテーション</a:t>
              </a:r>
            </a:p>
          </p:txBody>
        </p:sp>
      </p:grpSp>
      <p:sp>
        <p:nvSpPr>
          <p:cNvPr id="663572" name="AutoShape 20"/>
          <p:cNvSpPr>
            <a:spLocks noChangeArrowheads="1"/>
          </p:cNvSpPr>
          <p:nvPr/>
        </p:nvSpPr>
        <p:spPr bwMode="auto">
          <a:xfrm>
            <a:off x="6934200" y="2209800"/>
            <a:ext cx="1600200" cy="457200"/>
          </a:xfrm>
          <a:prstGeom prst="roundRect">
            <a:avLst>
              <a:gd name="adj" fmla="val 50000"/>
            </a:avLst>
          </a:prstGeom>
          <a:solidFill>
            <a:srgbClr val="FF99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000">
                <a:latin typeface="Arial" pitchFamily="34" charset="0"/>
                <a:ea typeface="HGP創英角ｺﾞｼｯｸUB" pitchFamily="50" charset="-128"/>
                <a:cs typeface="Arial" pitchFamily="34" charset="0"/>
              </a:rPr>
              <a:t>共　感</a:t>
            </a:r>
          </a:p>
        </p:txBody>
      </p:sp>
      <p:sp>
        <p:nvSpPr>
          <p:cNvPr id="663573" name="AutoShape 21"/>
          <p:cNvSpPr>
            <a:spLocks noChangeArrowheads="1"/>
          </p:cNvSpPr>
          <p:nvPr/>
        </p:nvSpPr>
        <p:spPr bwMode="auto">
          <a:xfrm>
            <a:off x="6934200" y="2819400"/>
            <a:ext cx="1600200" cy="457200"/>
          </a:xfrm>
          <a:prstGeom prst="roundRect">
            <a:avLst>
              <a:gd name="adj" fmla="val 50000"/>
            </a:avLst>
          </a:prstGeom>
          <a:solidFill>
            <a:srgbClr val="FF99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000">
                <a:latin typeface="Arial" pitchFamily="34" charset="0"/>
                <a:ea typeface="HGP創英角ｺﾞｼｯｸUB" pitchFamily="50" charset="-128"/>
                <a:cs typeface="Arial" pitchFamily="34" charset="0"/>
              </a:rPr>
              <a:t>論　理</a:t>
            </a:r>
          </a:p>
        </p:txBody>
      </p:sp>
      <p:sp>
        <p:nvSpPr>
          <p:cNvPr id="663574" name="AutoShape 22"/>
          <p:cNvSpPr>
            <a:spLocks noChangeArrowheads="1"/>
          </p:cNvSpPr>
          <p:nvPr/>
        </p:nvSpPr>
        <p:spPr bwMode="auto">
          <a:xfrm>
            <a:off x="6934200" y="3429000"/>
            <a:ext cx="1600200" cy="457200"/>
          </a:xfrm>
          <a:prstGeom prst="roundRect">
            <a:avLst>
              <a:gd name="adj" fmla="val 50000"/>
            </a:avLst>
          </a:prstGeom>
          <a:solidFill>
            <a:srgbClr val="FF99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000">
                <a:latin typeface="Arial" pitchFamily="34" charset="0"/>
                <a:ea typeface="HGP創英角ｺﾞｼｯｸUB" pitchFamily="50" charset="-128"/>
                <a:cs typeface="Arial" pitchFamily="34" charset="0"/>
              </a:rPr>
              <a:t>自　信</a:t>
            </a:r>
          </a:p>
        </p:txBody>
      </p:sp>
      <p:sp>
        <p:nvSpPr>
          <p:cNvPr id="663583" name="AutoShape 31"/>
          <p:cNvSpPr>
            <a:spLocks noChangeArrowheads="1"/>
          </p:cNvSpPr>
          <p:nvPr/>
        </p:nvSpPr>
        <p:spPr bwMode="auto">
          <a:xfrm>
            <a:off x="6934200" y="5181600"/>
            <a:ext cx="1600200" cy="838200"/>
          </a:xfrm>
          <a:prstGeom prst="roundRect">
            <a:avLst>
              <a:gd name="adj" fmla="val 50000"/>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spcBef>
                <a:spcPct val="0"/>
              </a:spcBef>
            </a:pPr>
            <a:r>
              <a:rPr lang="ja-JP" altLang="en-US" sz="2000">
                <a:latin typeface="Arial" pitchFamily="34" charset="0"/>
                <a:ea typeface="HGP創英角ｺﾞｼｯｸUB" pitchFamily="50" charset="-128"/>
                <a:cs typeface="Arial" pitchFamily="34" charset="0"/>
              </a:rPr>
              <a:t>行動を</a:t>
            </a:r>
          </a:p>
          <a:p>
            <a:pPr>
              <a:spcBef>
                <a:spcPct val="0"/>
              </a:spcBef>
            </a:pPr>
            <a:r>
              <a:rPr lang="ja-JP" altLang="en-US" sz="2000">
                <a:latin typeface="Arial" pitchFamily="34" charset="0"/>
                <a:ea typeface="HGP創英角ｺﾞｼｯｸUB" pitchFamily="50" charset="-128"/>
                <a:cs typeface="Arial" pitchFamily="34" charset="0"/>
              </a:rPr>
              <a:t>起こさせる</a:t>
            </a:r>
          </a:p>
        </p:txBody>
      </p:sp>
    </p:spTree>
    <p:extLst>
      <p:ext uri="{BB962C8B-B14F-4D97-AF65-F5344CB8AC3E}">
        <p14:creationId xmlns:p14="http://schemas.microsoft.com/office/powerpoint/2010/main" val="713225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63581"/>
                                        </p:tgtEl>
                                        <p:attrNameLst>
                                          <p:attrName>style.visibility</p:attrName>
                                        </p:attrNameLst>
                                      </p:cBhvr>
                                      <p:to>
                                        <p:strVal val="visible"/>
                                      </p:to>
                                    </p:set>
                                    <p:animEffect transition="in" filter="wipe(up)">
                                      <p:cBhvr>
                                        <p:cTn id="7" dur="500"/>
                                        <p:tgtEl>
                                          <p:spTgt spid="663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63582"/>
                                        </p:tgtEl>
                                        <p:attrNameLst>
                                          <p:attrName>style.visibility</p:attrName>
                                        </p:attrNameLst>
                                      </p:cBhvr>
                                      <p:to>
                                        <p:strVal val="visible"/>
                                      </p:to>
                                    </p:set>
                                    <p:animEffect transition="in" filter="wipe(up)">
                                      <p:cBhvr>
                                        <p:cTn id="12" dur="500"/>
                                        <p:tgtEl>
                                          <p:spTgt spid="6635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63566"/>
                                        </p:tgtEl>
                                        <p:attrNameLst>
                                          <p:attrName>style.visibility</p:attrName>
                                        </p:attrNameLst>
                                      </p:cBhvr>
                                      <p:to>
                                        <p:strVal val="visible"/>
                                      </p:to>
                                    </p:set>
                                    <p:animEffect transition="in" filter="wipe(up)">
                                      <p:cBhvr>
                                        <p:cTn id="17" dur="500"/>
                                        <p:tgtEl>
                                          <p:spTgt spid="66356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63579"/>
                                        </p:tgtEl>
                                        <p:attrNameLst>
                                          <p:attrName>style.visibility</p:attrName>
                                        </p:attrNameLst>
                                      </p:cBhvr>
                                      <p:to>
                                        <p:strVal val="visible"/>
                                      </p:to>
                                    </p:set>
                                    <p:animEffect transition="in" filter="wipe(up)">
                                      <p:cBhvr>
                                        <p:cTn id="20" dur="500"/>
                                        <p:tgtEl>
                                          <p:spTgt spid="66357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663571"/>
                                        </p:tgtEl>
                                        <p:attrNameLst>
                                          <p:attrName>style.visibility</p:attrName>
                                        </p:attrNameLst>
                                      </p:cBhvr>
                                      <p:to>
                                        <p:strVal val="visible"/>
                                      </p:to>
                                    </p:set>
                                    <p:animEffect transition="in" filter="wipe(up)">
                                      <p:cBhvr>
                                        <p:cTn id="23" dur="500"/>
                                        <p:tgtEl>
                                          <p:spTgt spid="6635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663572"/>
                                        </p:tgtEl>
                                        <p:attrNameLst>
                                          <p:attrName>style.visibility</p:attrName>
                                        </p:attrNameLst>
                                      </p:cBhvr>
                                      <p:to>
                                        <p:strVal val="visible"/>
                                      </p:to>
                                    </p:set>
                                    <p:anim calcmode="lin" valueType="num">
                                      <p:cBhvr>
                                        <p:cTn id="28" dur="500" fill="hold"/>
                                        <p:tgtEl>
                                          <p:spTgt spid="663572"/>
                                        </p:tgtEl>
                                        <p:attrNameLst>
                                          <p:attrName>ppt_w</p:attrName>
                                        </p:attrNameLst>
                                      </p:cBhvr>
                                      <p:tavLst>
                                        <p:tav tm="0">
                                          <p:val>
                                            <p:fltVal val="0"/>
                                          </p:val>
                                        </p:tav>
                                        <p:tav tm="100000">
                                          <p:val>
                                            <p:strVal val="#ppt_w"/>
                                          </p:val>
                                        </p:tav>
                                      </p:tavLst>
                                    </p:anim>
                                    <p:anim calcmode="lin" valueType="num">
                                      <p:cBhvr>
                                        <p:cTn id="29" dur="500" fill="hold"/>
                                        <p:tgtEl>
                                          <p:spTgt spid="663572"/>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663573"/>
                                        </p:tgtEl>
                                        <p:attrNameLst>
                                          <p:attrName>style.visibility</p:attrName>
                                        </p:attrNameLst>
                                      </p:cBhvr>
                                      <p:to>
                                        <p:strVal val="visible"/>
                                      </p:to>
                                    </p:set>
                                    <p:anim calcmode="lin" valueType="num">
                                      <p:cBhvr>
                                        <p:cTn id="32" dur="500" fill="hold"/>
                                        <p:tgtEl>
                                          <p:spTgt spid="663573"/>
                                        </p:tgtEl>
                                        <p:attrNameLst>
                                          <p:attrName>ppt_w</p:attrName>
                                        </p:attrNameLst>
                                      </p:cBhvr>
                                      <p:tavLst>
                                        <p:tav tm="0">
                                          <p:val>
                                            <p:fltVal val="0"/>
                                          </p:val>
                                        </p:tav>
                                        <p:tav tm="100000">
                                          <p:val>
                                            <p:strVal val="#ppt_w"/>
                                          </p:val>
                                        </p:tav>
                                      </p:tavLst>
                                    </p:anim>
                                    <p:anim calcmode="lin" valueType="num">
                                      <p:cBhvr>
                                        <p:cTn id="33" dur="500" fill="hold"/>
                                        <p:tgtEl>
                                          <p:spTgt spid="663573"/>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663574"/>
                                        </p:tgtEl>
                                        <p:attrNameLst>
                                          <p:attrName>style.visibility</p:attrName>
                                        </p:attrNameLst>
                                      </p:cBhvr>
                                      <p:to>
                                        <p:strVal val="visible"/>
                                      </p:to>
                                    </p:set>
                                    <p:anim calcmode="lin" valueType="num">
                                      <p:cBhvr>
                                        <p:cTn id="36" dur="500" fill="hold"/>
                                        <p:tgtEl>
                                          <p:spTgt spid="663574"/>
                                        </p:tgtEl>
                                        <p:attrNameLst>
                                          <p:attrName>ppt_w</p:attrName>
                                        </p:attrNameLst>
                                      </p:cBhvr>
                                      <p:tavLst>
                                        <p:tav tm="0">
                                          <p:val>
                                            <p:fltVal val="0"/>
                                          </p:val>
                                        </p:tav>
                                        <p:tav tm="100000">
                                          <p:val>
                                            <p:strVal val="#ppt_w"/>
                                          </p:val>
                                        </p:tav>
                                      </p:tavLst>
                                    </p:anim>
                                    <p:anim calcmode="lin" valueType="num">
                                      <p:cBhvr>
                                        <p:cTn id="37" dur="500" fill="hold"/>
                                        <p:tgtEl>
                                          <p:spTgt spid="663574"/>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63580"/>
                                        </p:tgtEl>
                                        <p:attrNameLst>
                                          <p:attrName>style.visibility</p:attrName>
                                        </p:attrNameLst>
                                      </p:cBhvr>
                                      <p:to>
                                        <p:strVal val="visible"/>
                                      </p:to>
                                    </p:set>
                                    <p:animEffect transition="in" filter="wipe(left)">
                                      <p:cBhvr>
                                        <p:cTn id="42" dur="500"/>
                                        <p:tgtEl>
                                          <p:spTgt spid="6635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663583"/>
                                        </p:tgtEl>
                                        <p:attrNameLst>
                                          <p:attrName>style.visibility</p:attrName>
                                        </p:attrNameLst>
                                      </p:cBhvr>
                                      <p:to>
                                        <p:strVal val="visible"/>
                                      </p:to>
                                    </p:set>
                                    <p:anim calcmode="lin" valueType="num">
                                      <p:cBhvr>
                                        <p:cTn id="47" dur="500" fill="hold"/>
                                        <p:tgtEl>
                                          <p:spTgt spid="663583"/>
                                        </p:tgtEl>
                                        <p:attrNameLst>
                                          <p:attrName>ppt_w</p:attrName>
                                        </p:attrNameLst>
                                      </p:cBhvr>
                                      <p:tavLst>
                                        <p:tav tm="0">
                                          <p:val>
                                            <p:fltVal val="0"/>
                                          </p:val>
                                        </p:tav>
                                        <p:tav tm="100000">
                                          <p:val>
                                            <p:strVal val="#ppt_w"/>
                                          </p:val>
                                        </p:tav>
                                      </p:tavLst>
                                    </p:anim>
                                    <p:anim calcmode="lin" valueType="num">
                                      <p:cBhvr>
                                        <p:cTn id="48" dur="500" fill="hold"/>
                                        <p:tgtEl>
                                          <p:spTgt spid="6635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79" grpId="0" animBg="1"/>
      <p:bldP spid="663566" grpId="0" animBg="1"/>
      <p:bldP spid="663571" grpId="0" animBg="1"/>
      <p:bldP spid="663572" grpId="0" animBg="1"/>
      <p:bldP spid="663573" grpId="0" animBg="1"/>
      <p:bldP spid="663574" grpId="0" animBg="1"/>
      <p:bldP spid="6635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a:ea typeface="ＭＳ Ｐゴシック" pitchFamily="50" charset="-128"/>
              </a:rPr>
              <a:t>追加オーダーについての応対／分析</a:t>
            </a:r>
          </a:p>
        </p:txBody>
      </p:sp>
      <p:sp>
        <p:nvSpPr>
          <p:cNvPr id="3" name="角丸四角形 2"/>
          <p:cNvSpPr/>
          <p:nvPr/>
        </p:nvSpPr>
        <p:spPr bwMode="auto">
          <a:xfrm>
            <a:off x="685800" y="1905000"/>
            <a:ext cx="3429000"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～をお願いします。</a:t>
            </a:r>
          </a:p>
        </p:txBody>
      </p:sp>
      <p:sp>
        <p:nvSpPr>
          <p:cNvPr id="7" name="角丸四角形 6"/>
          <p:cNvSpPr/>
          <p:nvPr/>
        </p:nvSpPr>
        <p:spPr bwMode="auto">
          <a:xfrm>
            <a:off x="5029199" y="1905000"/>
            <a:ext cx="3458561"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～をお願いします。</a:t>
            </a:r>
          </a:p>
        </p:txBody>
      </p:sp>
      <p:grpSp>
        <p:nvGrpSpPr>
          <p:cNvPr id="2" name="グループ化 1"/>
          <p:cNvGrpSpPr/>
          <p:nvPr/>
        </p:nvGrpSpPr>
        <p:grpSpPr>
          <a:xfrm>
            <a:off x="685800" y="2391103"/>
            <a:ext cx="3429000" cy="4162096"/>
            <a:chOff x="685800" y="2391103"/>
            <a:chExt cx="3429000" cy="4162096"/>
          </a:xfrm>
        </p:grpSpPr>
        <p:sp>
          <p:nvSpPr>
            <p:cNvPr id="6" name="角丸四角形 5"/>
            <p:cNvSpPr/>
            <p:nvPr/>
          </p:nvSpPr>
          <p:spPr bwMode="auto">
            <a:xfrm>
              <a:off x="685800" y="6067096"/>
              <a:ext cx="3429000"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はい、わかりました。</a:t>
              </a:r>
            </a:p>
          </p:txBody>
        </p:sp>
        <p:cxnSp>
          <p:nvCxnSpPr>
            <p:cNvPr id="15" name="直線矢印コネクタ 14"/>
            <p:cNvCxnSpPr>
              <a:stCxn id="3" idx="2"/>
              <a:endCxn id="6" idx="0"/>
            </p:cNvCxnSpPr>
            <p:nvPr/>
          </p:nvCxnSpPr>
          <p:spPr bwMode="auto">
            <a:xfrm>
              <a:off x="2400300" y="2391103"/>
              <a:ext cx="0" cy="3675993"/>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6" name="グループ化 15"/>
          <p:cNvGrpSpPr/>
          <p:nvPr/>
        </p:nvGrpSpPr>
        <p:grpSpPr>
          <a:xfrm>
            <a:off x="5029199" y="2391103"/>
            <a:ext cx="3458561" cy="838199"/>
            <a:chOff x="5029199" y="2391103"/>
            <a:chExt cx="3458561" cy="838199"/>
          </a:xfrm>
        </p:grpSpPr>
        <p:sp>
          <p:nvSpPr>
            <p:cNvPr id="9" name="角丸四角形 8"/>
            <p:cNvSpPr/>
            <p:nvPr/>
          </p:nvSpPr>
          <p:spPr bwMode="auto">
            <a:xfrm>
              <a:off x="5029199" y="2743199"/>
              <a:ext cx="3458561" cy="486103"/>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なぜ？</a:t>
              </a:r>
            </a:p>
          </p:txBody>
        </p:sp>
        <p:cxnSp>
          <p:nvCxnSpPr>
            <p:cNvPr id="17" name="直線矢印コネクタ 16"/>
            <p:cNvCxnSpPr>
              <a:stCxn id="7" idx="2"/>
              <a:endCxn id="9" idx="0"/>
            </p:cNvCxnSpPr>
            <p:nvPr/>
          </p:nvCxnSpPr>
          <p:spPr bwMode="auto">
            <a:xfrm>
              <a:off x="6758480" y="2391103"/>
              <a:ext cx="0" cy="352096"/>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8" name="グループ化 17"/>
          <p:cNvGrpSpPr/>
          <p:nvPr/>
        </p:nvGrpSpPr>
        <p:grpSpPr>
          <a:xfrm>
            <a:off x="5029201" y="3229302"/>
            <a:ext cx="3458560" cy="809297"/>
            <a:chOff x="5029201" y="3229302"/>
            <a:chExt cx="3458560" cy="809297"/>
          </a:xfrm>
        </p:grpSpPr>
        <p:sp>
          <p:nvSpPr>
            <p:cNvPr id="10" name="角丸四角形 9"/>
            <p:cNvSpPr/>
            <p:nvPr/>
          </p:nvSpPr>
          <p:spPr bwMode="auto">
            <a:xfrm>
              <a:off x="5029201" y="3552496"/>
              <a:ext cx="3458560"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お客様の真のニーズ</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HGP創英角ｺﾞｼｯｸUB" pitchFamily="50" charset="-128"/>
                  <a:ea typeface="HGP創英角ｺﾞｼｯｸUB" pitchFamily="50" charset="-128"/>
                </a:rPr>
                <a:t>あるべき姿</a:t>
              </a:r>
              <a:endPar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cxnSp>
          <p:nvCxnSpPr>
            <p:cNvPr id="19" name="直線矢印コネクタ 18"/>
            <p:cNvCxnSpPr>
              <a:stCxn id="9" idx="2"/>
              <a:endCxn id="10" idx="0"/>
            </p:cNvCxnSpPr>
            <p:nvPr/>
          </p:nvCxnSpPr>
          <p:spPr bwMode="auto">
            <a:xfrm>
              <a:off x="6758480" y="3229302"/>
              <a:ext cx="1" cy="323194"/>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0" name="グループ化 19"/>
          <p:cNvGrpSpPr/>
          <p:nvPr/>
        </p:nvGrpSpPr>
        <p:grpSpPr>
          <a:xfrm>
            <a:off x="5029200" y="4038599"/>
            <a:ext cx="3458561" cy="840827"/>
            <a:chOff x="5029200" y="4038599"/>
            <a:chExt cx="3458561" cy="840827"/>
          </a:xfrm>
        </p:grpSpPr>
        <p:sp>
          <p:nvSpPr>
            <p:cNvPr id="11" name="角丸四角形 10"/>
            <p:cNvSpPr/>
            <p:nvPr/>
          </p:nvSpPr>
          <p:spPr bwMode="auto">
            <a:xfrm>
              <a:off x="5029200" y="4390695"/>
              <a:ext cx="1022131"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a:ln>
                    <a:noFill/>
                  </a:ln>
                  <a:solidFill>
                    <a:schemeClr val="bg1"/>
                  </a:solidFill>
                  <a:effectLst/>
                  <a:latin typeface="HGP創英角ｺﾞｼｯｸUB" pitchFamily="50" charset="-128"/>
                  <a:ea typeface="HGP創英角ｺﾞｼｯｸUB" pitchFamily="50" charset="-128"/>
                </a:rPr>
                <a:t>ニーズに対する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解決案１</a:t>
              </a:r>
            </a:p>
          </p:txBody>
        </p:sp>
        <p:sp>
          <p:nvSpPr>
            <p:cNvPr id="12" name="角丸四角形 11"/>
            <p:cNvSpPr/>
            <p:nvPr/>
          </p:nvSpPr>
          <p:spPr bwMode="auto">
            <a:xfrm>
              <a:off x="6247415" y="4393323"/>
              <a:ext cx="1022131"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a:ln>
                    <a:noFill/>
                  </a:ln>
                  <a:solidFill>
                    <a:schemeClr val="bg1"/>
                  </a:solidFill>
                  <a:effectLst/>
                  <a:latin typeface="HGP創英角ｺﾞｼｯｸUB" pitchFamily="50" charset="-128"/>
                  <a:ea typeface="HGP創英角ｺﾞｼｯｸUB" pitchFamily="50" charset="-128"/>
                </a:rPr>
                <a:t>ニーズに対する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解決案２</a:t>
              </a:r>
            </a:p>
          </p:txBody>
        </p:sp>
        <p:sp>
          <p:nvSpPr>
            <p:cNvPr id="14" name="角丸四角形 13"/>
            <p:cNvSpPr/>
            <p:nvPr/>
          </p:nvSpPr>
          <p:spPr bwMode="auto">
            <a:xfrm>
              <a:off x="7465629" y="4390694"/>
              <a:ext cx="1022132"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a:ln>
                    <a:noFill/>
                  </a:ln>
                  <a:solidFill>
                    <a:schemeClr val="bg1"/>
                  </a:solidFill>
                  <a:effectLst/>
                  <a:latin typeface="HGP創英角ｺﾞｼｯｸUB" pitchFamily="50" charset="-128"/>
                  <a:ea typeface="HGP創英角ｺﾞｼｯｸUB" pitchFamily="50" charset="-128"/>
                </a:rPr>
                <a:t>ニーズに対する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解決案３</a:t>
              </a:r>
            </a:p>
          </p:txBody>
        </p:sp>
        <p:cxnSp>
          <p:nvCxnSpPr>
            <p:cNvPr id="22" name="直線矢印コネクタ 21"/>
            <p:cNvCxnSpPr>
              <a:stCxn id="10" idx="2"/>
              <a:endCxn id="11" idx="0"/>
            </p:cNvCxnSpPr>
            <p:nvPr/>
          </p:nvCxnSpPr>
          <p:spPr bwMode="auto">
            <a:xfrm flipH="1">
              <a:off x="5540266" y="4038599"/>
              <a:ext cx="1218215" cy="352096"/>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直線矢印コネクタ 24"/>
            <p:cNvCxnSpPr>
              <a:stCxn id="10" idx="2"/>
              <a:endCxn id="12" idx="0"/>
            </p:cNvCxnSpPr>
            <p:nvPr/>
          </p:nvCxnSpPr>
          <p:spPr bwMode="auto">
            <a:xfrm>
              <a:off x="6758481" y="4038599"/>
              <a:ext cx="0" cy="354724"/>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直線矢印コネクタ 28"/>
            <p:cNvCxnSpPr>
              <a:stCxn id="10" idx="2"/>
              <a:endCxn id="14" idx="0"/>
            </p:cNvCxnSpPr>
            <p:nvPr/>
          </p:nvCxnSpPr>
          <p:spPr bwMode="auto">
            <a:xfrm>
              <a:off x="6758481" y="4038599"/>
              <a:ext cx="1218214" cy="352095"/>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1" name="グループ化 20"/>
          <p:cNvGrpSpPr/>
          <p:nvPr/>
        </p:nvGrpSpPr>
        <p:grpSpPr>
          <a:xfrm>
            <a:off x="5029201" y="4879426"/>
            <a:ext cx="3458560" cy="843456"/>
            <a:chOff x="5029201" y="4879426"/>
            <a:chExt cx="3458560" cy="843456"/>
          </a:xfrm>
        </p:grpSpPr>
        <p:sp>
          <p:nvSpPr>
            <p:cNvPr id="13" name="角丸四角形 12"/>
            <p:cNvSpPr/>
            <p:nvPr/>
          </p:nvSpPr>
          <p:spPr bwMode="auto">
            <a:xfrm>
              <a:off x="5029201" y="5236779"/>
              <a:ext cx="3458560"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解決策２でお願いします。</a:t>
              </a:r>
            </a:p>
          </p:txBody>
        </p:sp>
        <p:cxnSp>
          <p:nvCxnSpPr>
            <p:cNvPr id="32" name="直線矢印コネクタ 31"/>
            <p:cNvCxnSpPr>
              <a:stCxn id="12" idx="2"/>
              <a:endCxn id="13" idx="0"/>
            </p:cNvCxnSpPr>
            <p:nvPr/>
          </p:nvCxnSpPr>
          <p:spPr bwMode="auto">
            <a:xfrm>
              <a:off x="6758481" y="4879426"/>
              <a:ext cx="0" cy="357353"/>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3" name="グループ化 22"/>
          <p:cNvGrpSpPr/>
          <p:nvPr/>
        </p:nvGrpSpPr>
        <p:grpSpPr>
          <a:xfrm>
            <a:off x="5029199" y="5722882"/>
            <a:ext cx="3458561" cy="830317"/>
            <a:chOff x="5029199" y="5722882"/>
            <a:chExt cx="3458561" cy="830317"/>
          </a:xfrm>
        </p:grpSpPr>
        <p:sp>
          <p:nvSpPr>
            <p:cNvPr id="8" name="角丸四角形 7"/>
            <p:cNvSpPr/>
            <p:nvPr/>
          </p:nvSpPr>
          <p:spPr bwMode="auto">
            <a:xfrm>
              <a:off x="5029199" y="6067096"/>
              <a:ext cx="3458561"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はい、わかりました。</a:t>
              </a:r>
            </a:p>
          </p:txBody>
        </p:sp>
        <p:cxnSp>
          <p:nvCxnSpPr>
            <p:cNvPr id="52" name="直線矢印コネクタ 51"/>
            <p:cNvCxnSpPr>
              <a:stCxn id="13" idx="2"/>
              <a:endCxn id="8" idx="0"/>
            </p:cNvCxnSpPr>
            <p:nvPr/>
          </p:nvCxnSpPr>
          <p:spPr bwMode="auto">
            <a:xfrm flipH="1">
              <a:off x="6758480" y="5722882"/>
              <a:ext cx="1" cy="344214"/>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4" name="グループ化 3"/>
          <p:cNvGrpSpPr/>
          <p:nvPr/>
        </p:nvGrpSpPr>
        <p:grpSpPr>
          <a:xfrm>
            <a:off x="490164" y="1047690"/>
            <a:ext cx="3820277" cy="781110"/>
            <a:chOff x="490164" y="1047690"/>
            <a:chExt cx="3820277" cy="781110"/>
          </a:xfrm>
        </p:grpSpPr>
        <p:sp>
          <p:nvSpPr>
            <p:cNvPr id="61" name="テキスト ボックス 60"/>
            <p:cNvSpPr txBox="1"/>
            <p:nvPr/>
          </p:nvSpPr>
          <p:spPr>
            <a:xfrm>
              <a:off x="490164" y="1047690"/>
              <a:ext cx="3820277" cy="461665"/>
            </a:xfrm>
            <a:prstGeom prst="rect">
              <a:avLst/>
            </a:prstGeom>
            <a:noFill/>
          </p:spPr>
          <p:txBody>
            <a:bodyPr wrap="none" rtlCol="0">
              <a:spAutoFit/>
            </a:bodyPr>
            <a:lstStyle/>
            <a:p>
              <a:pPr algn="ctr"/>
              <a:r>
                <a:rPr kumimoji="1" lang="ja-JP" altLang="en-US" sz="2400" dirty="0">
                  <a:solidFill>
                    <a:srgbClr val="FF9900"/>
                  </a:solidFill>
                  <a:latin typeface="HGP創英角ｺﾞｼｯｸUB" pitchFamily="50" charset="-128"/>
                  <a:ea typeface="HGP創英角ｺﾞｼｯｸUB" pitchFamily="50" charset="-128"/>
                </a:rPr>
                <a:t>［ケースＡ］　御用聞き営業型</a:t>
              </a:r>
            </a:p>
          </p:txBody>
        </p:sp>
        <p:sp>
          <p:nvSpPr>
            <p:cNvPr id="64" name="テキスト ボックス 63"/>
            <p:cNvSpPr txBox="1"/>
            <p:nvPr/>
          </p:nvSpPr>
          <p:spPr>
            <a:xfrm>
              <a:off x="663825" y="1428690"/>
              <a:ext cx="3472425" cy="400110"/>
            </a:xfrm>
            <a:prstGeom prst="rect">
              <a:avLst/>
            </a:prstGeom>
            <a:noFill/>
          </p:spPr>
          <p:txBody>
            <a:bodyPr wrap="none" rtlCol="0">
              <a:spAutoFit/>
            </a:bodyPr>
            <a:lstStyle/>
            <a:p>
              <a:pPr algn="ctr"/>
              <a:r>
                <a:rPr kumimoji="1" lang="ja-JP" altLang="en-US" sz="2000" dirty="0">
                  <a:solidFill>
                    <a:srgbClr val="FF9900"/>
                  </a:solidFill>
                  <a:latin typeface="HGP創英角ｺﾞｼｯｸUB" pitchFamily="50" charset="-128"/>
                  <a:ea typeface="HGP創英角ｺﾞｼｯｸUB" pitchFamily="50" charset="-128"/>
                </a:rPr>
                <a:t>お客様の期待に応えるスタイル</a:t>
              </a:r>
            </a:p>
          </p:txBody>
        </p:sp>
      </p:grpSp>
      <p:grpSp>
        <p:nvGrpSpPr>
          <p:cNvPr id="5" name="グループ化 4"/>
          <p:cNvGrpSpPr/>
          <p:nvPr/>
        </p:nvGrpSpPr>
        <p:grpSpPr>
          <a:xfrm>
            <a:off x="5035639" y="1047690"/>
            <a:ext cx="3445174" cy="781110"/>
            <a:chOff x="5035639" y="1047690"/>
            <a:chExt cx="3445174" cy="781110"/>
          </a:xfrm>
        </p:grpSpPr>
        <p:sp>
          <p:nvSpPr>
            <p:cNvPr id="63" name="テキスト ボックス 62"/>
            <p:cNvSpPr txBox="1"/>
            <p:nvPr/>
          </p:nvSpPr>
          <p:spPr>
            <a:xfrm>
              <a:off x="5128076" y="1047690"/>
              <a:ext cx="3260829" cy="461665"/>
            </a:xfrm>
            <a:prstGeom prst="rect">
              <a:avLst/>
            </a:prstGeom>
            <a:noFill/>
          </p:spPr>
          <p:txBody>
            <a:bodyPr wrap="none" rtlCol="0">
              <a:spAutoFit/>
            </a:bodyPr>
            <a:lstStyle/>
            <a:p>
              <a:pPr algn="ctr"/>
              <a:r>
                <a:rPr kumimoji="1" lang="ja-JP" altLang="en-US" sz="2400" dirty="0">
                  <a:solidFill>
                    <a:srgbClr val="3366FF"/>
                  </a:solidFill>
                  <a:latin typeface="HGP創英角ｺﾞｼｯｸUB" pitchFamily="50" charset="-128"/>
                  <a:ea typeface="HGP創英角ｺﾞｼｯｸUB" pitchFamily="50" charset="-128"/>
                </a:rPr>
                <a:t>［ケースＢ］　提案営業型</a:t>
              </a:r>
            </a:p>
          </p:txBody>
        </p:sp>
        <p:sp>
          <p:nvSpPr>
            <p:cNvPr id="65" name="テキスト ボックス 64"/>
            <p:cNvSpPr txBox="1"/>
            <p:nvPr/>
          </p:nvSpPr>
          <p:spPr>
            <a:xfrm>
              <a:off x="5035639" y="1428690"/>
              <a:ext cx="3445174" cy="400110"/>
            </a:xfrm>
            <a:prstGeom prst="rect">
              <a:avLst/>
            </a:prstGeom>
            <a:noFill/>
          </p:spPr>
          <p:txBody>
            <a:bodyPr wrap="none" rtlCol="0">
              <a:spAutoFit/>
            </a:bodyPr>
            <a:lstStyle/>
            <a:p>
              <a:pPr algn="ctr"/>
              <a:r>
                <a:rPr kumimoji="1" lang="ja-JP" altLang="en-US" sz="2000" dirty="0">
                  <a:solidFill>
                    <a:srgbClr val="3366FF"/>
                  </a:solidFill>
                  <a:latin typeface="HGP創英角ｺﾞｼｯｸUB" pitchFamily="50" charset="-128"/>
                  <a:ea typeface="HGP創英角ｺﾞｼｯｸUB" pitchFamily="50" charset="-128"/>
                </a:rPr>
                <a:t>お客様の期待を超えるスタイル</a:t>
              </a:r>
            </a:p>
          </p:txBody>
        </p:sp>
      </p:grpSp>
      <p:sp>
        <p:nvSpPr>
          <p:cNvPr id="62" name="テキスト ボックス 61"/>
          <p:cNvSpPr txBox="1"/>
          <p:nvPr/>
        </p:nvSpPr>
        <p:spPr>
          <a:xfrm>
            <a:off x="539499" y="4749224"/>
            <a:ext cx="3732112" cy="584775"/>
          </a:xfrm>
          <a:prstGeom prst="rect">
            <a:avLst/>
          </a:prstGeom>
          <a:noFill/>
        </p:spPr>
        <p:txBody>
          <a:bodyPr wrap="none" rtlCol="0">
            <a:spAutoFit/>
          </a:bodyPr>
          <a:lstStyle/>
          <a:p>
            <a:pPr algn="ctr"/>
            <a:r>
              <a:rPr kumimoji="1" lang="ja-JP" altLang="en-US" sz="3200" dirty="0">
                <a:ln w="9525" cmpd="sng">
                  <a:solidFill>
                    <a:schemeClr val="bg1"/>
                  </a:solidFill>
                  <a:prstDash val="solid"/>
                </a:ln>
                <a:solidFill>
                  <a:srgbClr val="FF9900"/>
                </a:solidFill>
                <a:effectLst>
                  <a:outerShdw blurRad="63500" dir="3600000" algn="tl" rotWithShape="0">
                    <a:srgbClr val="000000">
                      <a:alpha val="70000"/>
                    </a:srgbClr>
                  </a:outerShdw>
                </a:effectLst>
                <a:latin typeface="HGP創英角ｺﾞｼｯｸUB" pitchFamily="50" charset="-128"/>
                <a:ea typeface="HGP創英角ｺﾞｼｯｸUB" pitchFamily="50" charset="-128"/>
              </a:rPr>
              <a:t>お客様の価値を維持</a:t>
            </a:r>
          </a:p>
        </p:txBody>
      </p:sp>
      <p:sp>
        <p:nvSpPr>
          <p:cNvPr id="67" name="テキスト ボックス 66"/>
          <p:cNvSpPr txBox="1"/>
          <p:nvPr/>
        </p:nvSpPr>
        <p:spPr>
          <a:xfrm>
            <a:off x="4902680" y="4741066"/>
            <a:ext cx="3732112" cy="584775"/>
          </a:xfrm>
          <a:prstGeom prst="rect">
            <a:avLst/>
          </a:prstGeom>
          <a:noFill/>
        </p:spPr>
        <p:txBody>
          <a:bodyPr wrap="none" rtlCol="0">
            <a:spAutoFit/>
          </a:bodyPr>
          <a:lstStyle/>
          <a:p>
            <a:pPr algn="ctr"/>
            <a:r>
              <a:rPr kumimoji="1" lang="ja-JP" altLang="en-US" sz="3200" dirty="0">
                <a:ln w="9525" cmpd="sng">
                  <a:solidFill>
                    <a:schemeClr val="bg1"/>
                  </a:solidFill>
                  <a:prstDash val="solid"/>
                </a:ln>
                <a:solidFill>
                  <a:srgbClr val="3366FF"/>
                </a:solidFill>
                <a:effectLst>
                  <a:outerShdw blurRad="63500" dir="3600000" algn="tl" rotWithShape="0">
                    <a:srgbClr val="000000">
                      <a:alpha val="70000"/>
                    </a:srgbClr>
                  </a:outerShdw>
                </a:effectLst>
                <a:latin typeface="HGP創英角ｺﾞｼｯｸUB" pitchFamily="50" charset="-128"/>
                <a:ea typeface="HGP創英角ｺﾞｼｯｸUB" pitchFamily="50" charset="-128"/>
              </a:rPr>
              <a:t>お客様の価値を拡大</a:t>
            </a:r>
          </a:p>
        </p:txBody>
      </p:sp>
    </p:spTree>
    <p:extLst>
      <p:ext uri="{BB962C8B-B14F-4D97-AF65-F5344CB8AC3E}">
        <p14:creationId xmlns:p14="http://schemas.microsoft.com/office/powerpoint/2010/main" val="26375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up)">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p:cTn id="65" dur="500" fill="hold"/>
                                        <p:tgtEl>
                                          <p:spTgt spid="62"/>
                                        </p:tgtEl>
                                        <p:attrNameLst>
                                          <p:attrName>ppt_w</p:attrName>
                                        </p:attrNameLst>
                                      </p:cBhvr>
                                      <p:tavLst>
                                        <p:tav tm="0">
                                          <p:val>
                                            <p:fltVal val="0"/>
                                          </p:val>
                                        </p:tav>
                                        <p:tav tm="100000">
                                          <p:val>
                                            <p:strVal val="#ppt_w"/>
                                          </p:val>
                                        </p:tav>
                                      </p:tavLst>
                                    </p:anim>
                                    <p:anim calcmode="lin" valueType="num">
                                      <p:cBhvr>
                                        <p:cTn id="66" dur="500" fill="hold"/>
                                        <p:tgtEl>
                                          <p:spTgt spid="62"/>
                                        </p:tgtEl>
                                        <p:attrNameLst>
                                          <p:attrName>ppt_h</p:attrName>
                                        </p:attrNameLst>
                                      </p:cBhvr>
                                      <p:tavLst>
                                        <p:tav tm="0">
                                          <p:val>
                                            <p:fltVal val="0"/>
                                          </p:val>
                                        </p:tav>
                                        <p:tav tm="100000">
                                          <p:val>
                                            <p:strVal val="#ppt_h"/>
                                          </p:val>
                                        </p:tav>
                                      </p:tavLst>
                                    </p:anim>
                                    <p:animEffect transition="in" filter="fade">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2"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609600" y="1066800"/>
            <a:ext cx="7924800" cy="1219200"/>
          </a:xfrm>
          <a:prstGeom prst="roundRect">
            <a:avLst>
              <a:gd name="adj" fmla="val 11536"/>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spcBef>
                <a:spcPts val="0"/>
              </a:spcBef>
            </a:pPr>
            <a:r>
              <a:rPr kumimoji="1" lang="ja-JP" altLang="en-US" sz="2400" dirty="0">
                <a:latin typeface="Arial" pitchFamily="34" charset="0"/>
                <a:ea typeface="HGP創英角ｺﾞｼｯｸUB" pitchFamily="50" charset="-128"/>
                <a:cs typeface="Arial" pitchFamily="34" charset="0"/>
              </a:rPr>
              <a:t>社長から、</a:t>
            </a:r>
            <a:endParaRPr kumimoji="1" lang="en-US" altLang="ja-JP" sz="2400" dirty="0">
              <a:latin typeface="Arial" pitchFamily="34" charset="0"/>
              <a:ea typeface="HGP創英角ｺﾞｼｯｸUB" pitchFamily="50" charset="-128"/>
              <a:cs typeface="Arial" pitchFamily="34" charset="0"/>
            </a:endParaRPr>
          </a:p>
          <a:p>
            <a:pPr algn="l">
              <a:spcBef>
                <a:spcPts val="0"/>
              </a:spcBef>
            </a:pPr>
            <a:r>
              <a:rPr kumimoji="1" lang="ja-JP" altLang="en-US" sz="2400" dirty="0">
                <a:latin typeface="Arial" pitchFamily="34" charset="0"/>
                <a:ea typeface="HGP創英角ｺﾞｼｯｸUB" pitchFamily="50" charset="-128"/>
                <a:cs typeface="Arial" pitchFamily="34" charset="0"/>
              </a:rPr>
              <a:t>今のシステムをクラウドに移管できないかと言われてね。</a:t>
            </a:r>
            <a:endParaRPr kumimoji="1" lang="en-US" altLang="ja-JP" sz="2400" dirty="0">
              <a:latin typeface="Arial" pitchFamily="34" charset="0"/>
              <a:ea typeface="HGP創英角ｺﾞｼｯｸUB" pitchFamily="50" charset="-128"/>
              <a:cs typeface="Arial" pitchFamily="34" charset="0"/>
            </a:endParaRPr>
          </a:p>
          <a:p>
            <a:pPr algn="l">
              <a:spcBef>
                <a:spcPts val="0"/>
              </a:spcBef>
            </a:pPr>
            <a:r>
              <a:rPr kumimoji="1" lang="ja-JP" altLang="en-US" sz="2400" dirty="0">
                <a:latin typeface="Arial" pitchFamily="34" charset="0"/>
                <a:ea typeface="HGP創英角ｺﾞｼｯｸUB" pitchFamily="50" charset="-128"/>
                <a:cs typeface="Arial" pitchFamily="34" charset="0"/>
              </a:rPr>
              <a:t>お宅のサービスも対応してもらえないだろうか</a:t>
            </a:r>
            <a:r>
              <a:rPr kumimoji="1" lang="en-US" altLang="ja-JP" sz="2400" dirty="0">
                <a:latin typeface="Arial" pitchFamily="34" charset="0"/>
                <a:ea typeface="HGP創英角ｺﾞｼｯｸUB" pitchFamily="50" charset="-128"/>
                <a:cs typeface="Arial" pitchFamily="34" charset="0"/>
              </a:rPr>
              <a:t>?</a:t>
            </a:r>
          </a:p>
        </p:txBody>
      </p:sp>
      <p:sp>
        <p:nvSpPr>
          <p:cNvPr id="599044" name="Rectangle 4"/>
          <p:cNvSpPr>
            <a:spLocks noGrp="1" noChangeArrowheads="1"/>
          </p:cNvSpPr>
          <p:nvPr>
            <p:ph type="title"/>
          </p:nvPr>
        </p:nvSpPr>
        <p:spPr/>
        <p:txBody>
          <a:bodyPr/>
          <a:lstStyle/>
          <a:p>
            <a:r>
              <a:rPr lang="ja-JP" altLang="en-US" sz="2400" dirty="0">
                <a:ea typeface="ＭＳ Ｐゴシック" pitchFamily="50" charset="-128"/>
              </a:rPr>
              <a:t>お客様の価値を高めようとする応対</a:t>
            </a:r>
          </a:p>
        </p:txBody>
      </p:sp>
      <p:grpSp>
        <p:nvGrpSpPr>
          <p:cNvPr id="4" name="グループ化 3"/>
          <p:cNvGrpSpPr/>
          <p:nvPr/>
        </p:nvGrpSpPr>
        <p:grpSpPr>
          <a:xfrm>
            <a:off x="609600" y="3788569"/>
            <a:ext cx="7908131" cy="1240631"/>
            <a:chOff x="609600" y="3788569"/>
            <a:chExt cx="7908131" cy="1240631"/>
          </a:xfrm>
        </p:grpSpPr>
        <p:grpSp>
          <p:nvGrpSpPr>
            <p:cNvPr id="599456" name="グループ化 599455"/>
            <p:cNvGrpSpPr/>
            <p:nvPr/>
          </p:nvGrpSpPr>
          <p:grpSpPr>
            <a:xfrm>
              <a:off x="762000" y="4032153"/>
              <a:ext cx="624681" cy="740967"/>
              <a:chOff x="5491163" y="4330700"/>
              <a:chExt cx="935037" cy="922338"/>
            </a:xfrm>
          </p:grpSpPr>
          <p:sp>
            <p:nvSpPr>
              <p:cNvPr id="599276" name="Freeform 265"/>
              <p:cNvSpPr>
                <a:spLocks/>
              </p:cNvSpPr>
              <p:nvPr/>
            </p:nvSpPr>
            <p:spPr bwMode="auto">
              <a:xfrm>
                <a:off x="5932488" y="4449763"/>
                <a:ext cx="115888" cy="115888"/>
              </a:xfrm>
              <a:custGeom>
                <a:avLst/>
                <a:gdLst>
                  <a:gd name="T0" fmla="*/ 36 w 73"/>
                  <a:gd name="T1" fmla="*/ 73 h 73"/>
                  <a:gd name="T2" fmla="*/ 44 w 73"/>
                  <a:gd name="T3" fmla="*/ 71 h 73"/>
                  <a:gd name="T4" fmla="*/ 50 w 73"/>
                  <a:gd name="T5" fmla="*/ 69 h 73"/>
                  <a:gd name="T6" fmla="*/ 55 w 73"/>
                  <a:gd name="T7" fmla="*/ 65 h 73"/>
                  <a:gd name="T8" fmla="*/ 61 w 73"/>
                  <a:gd name="T9" fmla="*/ 61 h 73"/>
                  <a:gd name="T10" fmla="*/ 65 w 73"/>
                  <a:gd name="T11" fmla="*/ 56 h 73"/>
                  <a:gd name="T12" fmla="*/ 69 w 73"/>
                  <a:gd name="T13" fmla="*/ 50 h 73"/>
                  <a:gd name="T14" fmla="*/ 71 w 73"/>
                  <a:gd name="T15" fmla="*/ 44 h 73"/>
                  <a:gd name="T16" fmla="*/ 73 w 73"/>
                  <a:gd name="T17" fmla="*/ 36 h 73"/>
                  <a:gd name="T18" fmla="*/ 71 w 73"/>
                  <a:gd name="T19" fmla="*/ 29 h 73"/>
                  <a:gd name="T20" fmla="*/ 69 w 73"/>
                  <a:gd name="T21" fmla="*/ 23 h 73"/>
                  <a:gd name="T22" fmla="*/ 65 w 73"/>
                  <a:gd name="T23" fmla="*/ 17 h 73"/>
                  <a:gd name="T24" fmla="*/ 61 w 73"/>
                  <a:gd name="T25" fmla="*/ 11 h 73"/>
                  <a:gd name="T26" fmla="*/ 55 w 73"/>
                  <a:gd name="T27" fmla="*/ 8 h 73"/>
                  <a:gd name="T28" fmla="*/ 50 w 73"/>
                  <a:gd name="T29" fmla="*/ 4 h 73"/>
                  <a:gd name="T30" fmla="*/ 44 w 73"/>
                  <a:gd name="T31" fmla="*/ 2 h 73"/>
                  <a:gd name="T32" fmla="*/ 36 w 73"/>
                  <a:gd name="T33" fmla="*/ 0 h 73"/>
                  <a:gd name="T34" fmla="*/ 29 w 73"/>
                  <a:gd name="T35" fmla="*/ 2 h 73"/>
                  <a:gd name="T36" fmla="*/ 23 w 73"/>
                  <a:gd name="T37" fmla="*/ 4 h 73"/>
                  <a:gd name="T38" fmla="*/ 17 w 73"/>
                  <a:gd name="T39" fmla="*/ 8 h 73"/>
                  <a:gd name="T40" fmla="*/ 11 w 73"/>
                  <a:gd name="T41" fmla="*/ 11 h 73"/>
                  <a:gd name="T42" fmla="*/ 7 w 73"/>
                  <a:gd name="T43" fmla="*/ 17 h 73"/>
                  <a:gd name="T44" fmla="*/ 4 w 73"/>
                  <a:gd name="T45" fmla="*/ 23 h 73"/>
                  <a:gd name="T46" fmla="*/ 2 w 73"/>
                  <a:gd name="T47" fmla="*/ 29 h 73"/>
                  <a:gd name="T48" fmla="*/ 0 w 73"/>
                  <a:gd name="T49" fmla="*/ 36 h 73"/>
                  <a:gd name="T50" fmla="*/ 2 w 73"/>
                  <a:gd name="T51" fmla="*/ 44 h 73"/>
                  <a:gd name="T52" fmla="*/ 4 w 73"/>
                  <a:gd name="T53" fmla="*/ 50 h 73"/>
                  <a:gd name="T54" fmla="*/ 7 w 73"/>
                  <a:gd name="T55" fmla="*/ 56 h 73"/>
                  <a:gd name="T56" fmla="*/ 11 w 73"/>
                  <a:gd name="T57" fmla="*/ 61 h 73"/>
                  <a:gd name="T58" fmla="*/ 17 w 73"/>
                  <a:gd name="T59" fmla="*/ 65 h 73"/>
                  <a:gd name="T60" fmla="*/ 23 w 73"/>
                  <a:gd name="T61" fmla="*/ 69 h 73"/>
                  <a:gd name="T62" fmla="*/ 29 w 73"/>
                  <a:gd name="T63" fmla="*/ 71 h 73"/>
                  <a:gd name="T64" fmla="*/ 36 w 73"/>
                  <a:gd name="T6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73">
                    <a:moveTo>
                      <a:pt x="36" y="73"/>
                    </a:moveTo>
                    <a:lnTo>
                      <a:pt x="44" y="71"/>
                    </a:lnTo>
                    <a:lnTo>
                      <a:pt x="50" y="69"/>
                    </a:lnTo>
                    <a:lnTo>
                      <a:pt x="55" y="65"/>
                    </a:lnTo>
                    <a:lnTo>
                      <a:pt x="61" y="61"/>
                    </a:lnTo>
                    <a:lnTo>
                      <a:pt x="65" y="56"/>
                    </a:lnTo>
                    <a:lnTo>
                      <a:pt x="69" y="50"/>
                    </a:lnTo>
                    <a:lnTo>
                      <a:pt x="71" y="44"/>
                    </a:lnTo>
                    <a:lnTo>
                      <a:pt x="73" y="36"/>
                    </a:lnTo>
                    <a:lnTo>
                      <a:pt x="71" y="29"/>
                    </a:lnTo>
                    <a:lnTo>
                      <a:pt x="69" y="23"/>
                    </a:lnTo>
                    <a:lnTo>
                      <a:pt x="65" y="17"/>
                    </a:lnTo>
                    <a:lnTo>
                      <a:pt x="61" y="11"/>
                    </a:lnTo>
                    <a:lnTo>
                      <a:pt x="55" y="8"/>
                    </a:lnTo>
                    <a:lnTo>
                      <a:pt x="50" y="4"/>
                    </a:lnTo>
                    <a:lnTo>
                      <a:pt x="44" y="2"/>
                    </a:lnTo>
                    <a:lnTo>
                      <a:pt x="36" y="0"/>
                    </a:lnTo>
                    <a:lnTo>
                      <a:pt x="29" y="2"/>
                    </a:lnTo>
                    <a:lnTo>
                      <a:pt x="23" y="4"/>
                    </a:lnTo>
                    <a:lnTo>
                      <a:pt x="17" y="8"/>
                    </a:lnTo>
                    <a:lnTo>
                      <a:pt x="11" y="11"/>
                    </a:lnTo>
                    <a:lnTo>
                      <a:pt x="7" y="17"/>
                    </a:lnTo>
                    <a:lnTo>
                      <a:pt x="4" y="23"/>
                    </a:lnTo>
                    <a:lnTo>
                      <a:pt x="2" y="29"/>
                    </a:lnTo>
                    <a:lnTo>
                      <a:pt x="0" y="36"/>
                    </a:lnTo>
                    <a:lnTo>
                      <a:pt x="2" y="44"/>
                    </a:lnTo>
                    <a:lnTo>
                      <a:pt x="4" y="50"/>
                    </a:lnTo>
                    <a:lnTo>
                      <a:pt x="7" y="56"/>
                    </a:lnTo>
                    <a:lnTo>
                      <a:pt x="11" y="61"/>
                    </a:lnTo>
                    <a:lnTo>
                      <a:pt x="17" y="65"/>
                    </a:lnTo>
                    <a:lnTo>
                      <a:pt x="23" y="69"/>
                    </a:lnTo>
                    <a:lnTo>
                      <a:pt x="29" y="71"/>
                    </a:lnTo>
                    <a:lnTo>
                      <a:pt x="36" y="73"/>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77" name="Freeform 266"/>
              <p:cNvSpPr>
                <a:spLocks/>
              </p:cNvSpPr>
              <p:nvPr/>
            </p:nvSpPr>
            <p:spPr bwMode="auto">
              <a:xfrm>
                <a:off x="5978525" y="4465638"/>
                <a:ext cx="69850" cy="100013"/>
              </a:xfrm>
              <a:custGeom>
                <a:avLst/>
                <a:gdLst>
                  <a:gd name="T0" fmla="*/ 44 w 44"/>
                  <a:gd name="T1" fmla="*/ 26 h 63"/>
                  <a:gd name="T2" fmla="*/ 44 w 44"/>
                  <a:gd name="T3" fmla="*/ 23 h 63"/>
                  <a:gd name="T4" fmla="*/ 42 w 44"/>
                  <a:gd name="T5" fmla="*/ 19 h 63"/>
                  <a:gd name="T6" fmla="*/ 42 w 44"/>
                  <a:gd name="T7" fmla="*/ 15 h 63"/>
                  <a:gd name="T8" fmla="*/ 40 w 44"/>
                  <a:gd name="T9" fmla="*/ 13 h 63"/>
                  <a:gd name="T10" fmla="*/ 38 w 44"/>
                  <a:gd name="T11" fmla="*/ 9 h 63"/>
                  <a:gd name="T12" fmla="*/ 36 w 44"/>
                  <a:gd name="T13" fmla="*/ 5 h 63"/>
                  <a:gd name="T14" fmla="*/ 34 w 44"/>
                  <a:gd name="T15" fmla="*/ 3 h 63"/>
                  <a:gd name="T16" fmla="*/ 32 w 44"/>
                  <a:gd name="T17" fmla="*/ 0 h 63"/>
                  <a:gd name="T18" fmla="*/ 24 w 44"/>
                  <a:gd name="T19" fmla="*/ 5 h 63"/>
                  <a:gd name="T20" fmla="*/ 19 w 44"/>
                  <a:gd name="T21" fmla="*/ 9 h 63"/>
                  <a:gd name="T22" fmla="*/ 13 w 44"/>
                  <a:gd name="T23" fmla="*/ 15 h 63"/>
                  <a:gd name="T24" fmla="*/ 9 w 44"/>
                  <a:gd name="T25" fmla="*/ 21 h 63"/>
                  <a:gd name="T26" fmla="*/ 5 w 44"/>
                  <a:gd name="T27" fmla="*/ 28 h 63"/>
                  <a:gd name="T28" fmla="*/ 1 w 44"/>
                  <a:gd name="T29" fmla="*/ 36 h 63"/>
                  <a:gd name="T30" fmla="*/ 0 w 44"/>
                  <a:gd name="T31" fmla="*/ 44 h 63"/>
                  <a:gd name="T32" fmla="*/ 0 w 44"/>
                  <a:gd name="T33" fmla="*/ 53 h 63"/>
                  <a:gd name="T34" fmla="*/ 0 w 44"/>
                  <a:gd name="T35" fmla="*/ 53 h 63"/>
                  <a:gd name="T36" fmla="*/ 0 w 44"/>
                  <a:gd name="T37" fmla="*/ 55 h 63"/>
                  <a:gd name="T38" fmla="*/ 0 w 44"/>
                  <a:gd name="T39" fmla="*/ 57 h 63"/>
                  <a:gd name="T40" fmla="*/ 0 w 44"/>
                  <a:gd name="T41" fmla="*/ 57 h 63"/>
                  <a:gd name="T42" fmla="*/ 0 w 44"/>
                  <a:gd name="T43" fmla="*/ 59 h 63"/>
                  <a:gd name="T44" fmla="*/ 0 w 44"/>
                  <a:gd name="T45" fmla="*/ 59 h 63"/>
                  <a:gd name="T46" fmla="*/ 0 w 44"/>
                  <a:gd name="T47" fmla="*/ 61 h 63"/>
                  <a:gd name="T48" fmla="*/ 0 w 44"/>
                  <a:gd name="T49" fmla="*/ 61 h 63"/>
                  <a:gd name="T50" fmla="*/ 1 w 44"/>
                  <a:gd name="T51" fmla="*/ 61 h 63"/>
                  <a:gd name="T52" fmla="*/ 1 w 44"/>
                  <a:gd name="T53" fmla="*/ 61 h 63"/>
                  <a:gd name="T54" fmla="*/ 3 w 44"/>
                  <a:gd name="T55" fmla="*/ 63 h 63"/>
                  <a:gd name="T56" fmla="*/ 3 w 44"/>
                  <a:gd name="T57" fmla="*/ 63 h 63"/>
                  <a:gd name="T58" fmla="*/ 5 w 44"/>
                  <a:gd name="T59" fmla="*/ 63 h 63"/>
                  <a:gd name="T60" fmla="*/ 5 w 44"/>
                  <a:gd name="T61" fmla="*/ 63 h 63"/>
                  <a:gd name="T62" fmla="*/ 7 w 44"/>
                  <a:gd name="T63" fmla="*/ 63 h 63"/>
                  <a:gd name="T64" fmla="*/ 7 w 44"/>
                  <a:gd name="T65" fmla="*/ 63 h 63"/>
                  <a:gd name="T66" fmla="*/ 15 w 44"/>
                  <a:gd name="T67" fmla="*/ 61 h 63"/>
                  <a:gd name="T68" fmla="*/ 21 w 44"/>
                  <a:gd name="T69" fmla="*/ 59 h 63"/>
                  <a:gd name="T70" fmla="*/ 26 w 44"/>
                  <a:gd name="T71" fmla="*/ 55 h 63"/>
                  <a:gd name="T72" fmla="*/ 32 w 44"/>
                  <a:gd name="T73" fmla="*/ 51 h 63"/>
                  <a:gd name="T74" fmla="*/ 36 w 44"/>
                  <a:gd name="T75" fmla="*/ 46 h 63"/>
                  <a:gd name="T76" fmla="*/ 40 w 44"/>
                  <a:gd name="T77" fmla="*/ 40 h 63"/>
                  <a:gd name="T78" fmla="*/ 42 w 44"/>
                  <a:gd name="T79" fmla="*/ 34 h 63"/>
                  <a:gd name="T80" fmla="*/ 44 w 44"/>
                  <a:gd name="T81"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63">
                    <a:moveTo>
                      <a:pt x="44" y="26"/>
                    </a:moveTo>
                    <a:lnTo>
                      <a:pt x="44" y="23"/>
                    </a:lnTo>
                    <a:lnTo>
                      <a:pt x="42" y="19"/>
                    </a:lnTo>
                    <a:lnTo>
                      <a:pt x="42" y="15"/>
                    </a:lnTo>
                    <a:lnTo>
                      <a:pt x="40" y="13"/>
                    </a:lnTo>
                    <a:lnTo>
                      <a:pt x="38" y="9"/>
                    </a:lnTo>
                    <a:lnTo>
                      <a:pt x="36" y="5"/>
                    </a:lnTo>
                    <a:lnTo>
                      <a:pt x="34" y="3"/>
                    </a:lnTo>
                    <a:lnTo>
                      <a:pt x="32" y="0"/>
                    </a:lnTo>
                    <a:lnTo>
                      <a:pt x="24" y="5"/>
                    </a:lnTo>
                    <a:lnTo>
                      <a:pt x="19" y="9"/>
                    </a:lnTo>
                    <a:lnTo>
                      <a:pt x="13" y="15"/>
                    </a:lnTo>
                    <a:lnTo>
                      <a:pt x="9" y="21"/>
                    </a:lnTo>
                    <a:lnTo>
                      <a:pt x="5" y="28"/>
                    </a:lnTo>
                    <a:lnTo>
                      <a:pt x="1" y="36"/>
                    </a:lnTo>
                    <a:lnTo>
                      <a:pt x="0" y="44"/>
                    </a:lnTo>
                    <a:lnTo>
                      <a:pt x="0" y="53"/>
                    </a:lnTo>
                    <a:lnTo>
                      <a:pt x="0" y="53"/>
                    </a:lnTo>
                    <a:lnTo>
                      <a:pt x="0" y="55"/>
                    </a:lnTo>
                    <a:lnTo>
                      <a:pt x="0" y="57"/>
                    </a:lnTo>
                    <a:lnTo>
                      <a:pt x="0" y="57"/>
                    </a:lnTo>
                    <a:lnTo>
                      <a:pt x="0" y="59"/>
                    </a:lnTo>
                    <a:lnTo>
                      <a:pt x="0" y="59"/>
                    </a:lnTo>
                    <a:lnTo>
                      <a:pt x="0" y="61"/>
                    </a:lnTo>
                    <a:lnTo>
                      <a:pt x="0" y="61"/>
                    </a:lnTo>
                    <a:lnTo>
                      <a:pt x="1" y="61"/>
                    </a:lnTo>
                    <a:lnTo>
                      <a:pt x="1" y="61"/>
                    </a:lnTo>
                    <a:lnTo>
                      <a:pt x="3" y="63"/>
                    </a:lnTo>
                    <a:lnTo>
                      <a:pt x="3" y="63"/>
                    </a:lnTo>
                    <a:lnTo>
                      <a:pt x="5" y="63"/>
                    </a:lnTo>
                    <a:lnTo>
                      <a:pt x="5" y="63"/>
                    </a:lnTo>
                    <a:lnTo>
                      <a:pt x="7" y="63"/>
                    </a:lnTo>
                    <a:lnTo>
                      <a:pt x="7" y="63"/>
                    </a:lnTo>
                    <a:lnTo>
                      <a:pt x="15" y="61"/>
                    </a:lnTo>
                    <a:lnTo>
                      <a:pt x="21" y="59"/>
                    </a:lnTo>
                    <a:lnTo>
                      <a:pt x="26" y="55"/>
                    </a:lnTo>
                    <a:lnTo>
                      <a:pt x="32" y="51"/>
                    </a:lnTo>
                    <a:lnTo>
                      <a:pt x="36" y="46"/>
                    </a:lnTo>
                    <a:lnTo>
                      <a:pt x="40" y="40"/>
                    </a:lnTo>
                    <a:lnTo>
                      <a:pt x="42" y="34"/>
                    </a:lnTo>
                    <a:lnTo>
                      <a:pt x="44" y="26"/>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78" name="Freeform 267"/>
              <p:cNvSpPr>
                <a:spLocks/>
              </p:cNvSpPr>
              <p:nvPr/>
            </p:nvSpPr>
            <p:spPr bwMode="auto">
              <a:xfrm>
                <a:off x="5935663" y="4505325"/>
                <a:ext cx="112713" cy="60325"/>
              </a:xfrm>
              <a:custGeom>
                <a:avLst/>
                <a:gdLst>
                  <a:gd name="T0" fmla="*/ 65 w 71"/>
                  <a:gd name="T1" fmla="*/ 3 h 38"/>
                  <a:gd name="T2" fmla="*/ 53 w 71"/>
                  <a:gd name="T3" fmla="*/ 5 h 38"/>
                  <a:gd name="T4" fmla="*/ 46 w 71"/>
                  <a:gd name="T5" fmla="*/ 11 h 38"/>
                  <a:gd name="T6" fmla="*/ 38 w 71"/>
                  <a:gd name="T7" fmla="*/ 17 h 38"/>
                  <a:gd name="T8" fmla="*/ 32 w 71"/>
                  <a:gd name="T9" fmla="*/ 15 h 38"/>
                  <a:gd name="T10" fmla="*/ 25 w 71"/>
                  <a:gd name="T11" fmla="*/ 9 h 38"/>
                  <a:gd name="T12" fmla="*/ 17 w 71"/>
                  <a:gd name="T13" fmla="*/ 3 h 38"/>
                  <a:gd name="T14" fmla="*/ 5 w 71"/>
                  <a:gd name="T15" fmla="*/ 1 h 38"/>
                  <a:gd name="T16" fmla="*/ 0 w 71"/>
                  <a:gd name="T17" fmla="*/ 0 h 38"/>
                  <a:gd name="T18" fmla="*/ 0 w 71"/>
                  <a:gd name="T19" fmla="*/ 0 h 38"/>
                  <a:gd name="T20" fmla="*/ 0 w 71"/>
                  <a:gd name="T21" fmla="*/ 0 h 38"/>
                  <a:gd name="T22" fmla="*/ 0 w 71"/>
                  <a:gd name="T23" fmla="*/ 0 h 38"/>
                  <a:gd name="T24" fmla="*/ 0 w 71"/>
                  <a:gd name="T25" fmla="*/ 1 h 38"/>
                  <a:gd name="T26" fmla="*/ 0 w 71"/>
                  <a:gd name="T27" fmla="*/ 1 h 38"/>
                  <a:gd name="T28" fmla="*/ 0 w 71"/>
                  <a:gd name="T29" fmla="*/ 1 h 38"/>
                  <a:gd name="T30" fmla="*/ 0 w 71"/>
                  <a:gd name="T31" fmla="*/ 3 h 38"/>
                  <a:gd name="T32" fmla="*/ 0 w 71"/>
                  <a:gd name="T33" fmla="*/ 9 h 38"/>
                  <a:gd name="T34" fmla="*/ 4 w 71"/>
                  <a:gd name="T35" fmla="*/ 21 h 38"/>
                  <a:gd name="T36" fmla="*/ 13 w 71"/>
                  <a:gd name="T37" fmla="*/ 30 h 38"/>
                  <a:gd name="T38" fmla="*/ 25 w 71"/>
                  <a:gd name="T39" fmla="*/ 36 h 38"/>
                  <a:gd name="T40" fmla="*/ 30 w 71"/>
                  <a:gd name="T41" fmla="*/ 38 h 38"/>
                  <a:gd name="T42" fmla="*/ 32 w 71"/>
                  <a:gd name="T43" fmla="*/ 38 h 38"/>
                  <a:gd name="T44" fmla="*/ 32 w 71"/>
                  <a:gd name="T45" fmla="*/ 38 h 38"/>
                  <a:gd name="T46" fmla="*/ 34 w 71"/>
                  <a:gd name="T47" fmla="*/ 38 h 38"/>
                  <a:gd name="T48" fmla="*/ 34 w 71"/>
                  <a:gd name="T49" fmla="*/ 38 h 38"/>
                  <a:gd name="T50" fmla="*/ 36 w 71"/>
                  <a:gd name="T51" fmla="*/ 38 h 38"/>
                  <a:gd name="T52" fmla="*/ 36 w 71"/>
                  <a:gd name="T53" fmla="*/ 38 h 38"/>
                  <a:gd name="T54" fmla="*/ 38 w 71"/>
                  <a:gd name="T55" fmla="*/ 38 h 38"/>
                  <a:gd name="T56" fmla="*/ 46 w 71"/>
                  <a:gd name="T57" fmla="*/ 36 h 38"/>
                  <a:gd name="T58" fmla="*/ 55 w 71"/>
                  <a:gd name="T59" fmla="*/ 30 h 38"/>
                  <a:gd name="T60" fmla="*/ 65 w 71"/>
                  <a:gd name="T61" fmla="*/ 23 h 38"/>
                  <a:gd name="T62" fmla="*/ 69 w 71"/>
                  <a:gd name="T63" fmla="*/ 9 h 38"/>
                  <a:gd name="T64" fmla="*/ 71 w 71"/>
                  <a:gd name="T65" fmla="*/ 3 h 38"/>
                  <a:gd name="T66" fmla="*/ 71 w 71"/>
                  <a:gd name="T67" fmla="*/ 3 h 38"/>
                  <a:gd name="T68" fmla="*/ 71 w 71"/>
                  <a:gd name="T69" fmla="*/ 3 h 38"/>
                  <a:gd name="T70" fmla="*/ 71 w 71"/>
                  <a:gd name="T7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38">
                    <a:moveTo>
                      <a:pt x="71" y="3"/>
                    </a:moveTo>
                    <a:lnTo>
                      <a:pt x="65" y="3"/>
                    </a:lnTo>
                    <a:lnTo>
                      <a:pt x="59" y="5"/>
                    </a:lnTo>
                    <a:lnTo>
                      <a:pt x="53" y="5"/>
                    </a:lnTo>
                    <a:lnTo>
                      <a:pt x="50" y="7"/>
                    </a:lnTo>
                    <a:lnTo>
                      <a:pt x="46" y="11"/>
                    </a:lnTo>
                    <a:lnTo>
                      <a:pt x="42" y="13"/>
                    </a:lnTo>
                    <a:lnTo>
                      <a:pt x="38" y="17"/>
                    </a:lnTo>
                    <a:lnTo>
                      <a:pt x="36" y="19"/>
                    </a:lnTo>
                    <a:lnTo>
                      <a:pt x="32" y="15"/>
                    </a:lnTo>
                    <a:lnTo>
                      <a:pt x="30" y="11"/>
                    </a:lnTo>
                    <a:lnTo>
                      <a:pt x="25" y="9"/>
                    </a:lnTo>
                    <a:lnTo>
                      <a:pt x="21" y="5"/>
                    </a:lnTo>
                    <a:lnTo>
                      <a:pt x="17" y="3"/>
                    </a:lnTo>
                    <a:lnTo>
                      <a:pt x="11" y="1"/>
                    </a:lnTo>
                    <a:lnTo>
                      <a:pt x="5" y="1"/>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3"/>
                    </a:lnTo>
                    <a:lnTo>
                      <a:pt x="0" y="3"/>
                    </a:lnTo>
                    <a:lnTo>
                      <a:pt x="0" y="9"/>
                    </a:lnTo>
                    <a:lnTo>
                      <a:pt x="2" y="15"/>
                    </a:lnTo>
                    <a:lnTo>
                      <a:pt x="4" y="21"/>
                    </a:lnTo>
                    <a:lnTo>
                      <a:pt x="7" y="26"/>
                    </a:lnTo>
                    <a:lnTo>
                      <a:pt x="13" y="30"/>
                    </a:lnTo>
                    <a:lnTo>
                      <a:pt x="17" y="34"/>
                    </a:lnTo>
                    <a:lnTo>
                      <a:pt x="25" y="36"/>
                    </a:lnTo>
                    <a:lnTo>
                      <a:pt x="30" y="38"/>
                    </a:lnTo>
                    <a:lnTo>
                      <a:pt x="30" y="38"/>
                    </a:lnTo>
                    <a:lnTo>
                      <a:pt x="30" y="38"/>
                    </a:lnTo>
                    <a:lnTo>
                      <a:pt x="32" y="38"/>
                    </a:lnTo>
                    <a:lnTo>
                      <a:pt x="32" y="38"/>
                    </a:lnTo>
                    <a:lnTo>
                      <a:pt x="32" y="38"/>
                    </a:lnTo>
                    <a:lnTo>
                      <a:pt x="34" y="38"/>
                    </a:lnTo>
                    <a:lnTo>
                      <a:pt x="34" y="38"/>
                    </a:lnTo>
                    <a:lnTo>
                      <a:pt x="34" y="38"/>
                    </a:lnTo>
                    <a:lnTo>
                      <a:pt x="34" y="38"/>
                    </a:lnTo>
                    <a:lnTo>
                      <a:pt x="36" y="38"/>
                    </a:lnTo>
                    <a:lnTo>
                      <a:pt x="36" y="38"/>
                    </a:lnTo>
                    <a:lnTo>
                      <a:pt x="36" y="38"/>
                    </a:lnTo>
                    <a:lnTo>
                      <a:pt x="36" y="38"/>
                    </a:lnTo>
                    <a:lnTo>
                      <a:pt x="38" y="38"/>
                    </a:lnTo>
                    <a:lnTo>
                      <a:pt x="38" y="38"/>
                    </a:lnTo>
                    <a:lnTo>
                      <a:pt x="38" y="38"/>
                    </a:lnTo>
                    <a:lnTo>
                      <a:pt x="46" y="36"/>
                    </a:lnTo>
                    <a:lnTo>
                      <a:pt x="51" y="34"/>
                    </a:lnTo>
                    <a:lnTo>
                      <a:pt x="55" y="30"/>
                    </a:lnTo>
                    <a:lnTo>
                      <a:pt x="61" y="26"/>
                    </a:lnTo>
                    <a:lnTo>
                      <a:pt x="65" y="23"/>
                    </a:lnTo>
                    <a:lnTo>
                      <a:pt x="67" y="17"/>
                    </a:lnTo>
                    <a:lnTo>
                      <a:pt x="69" y="9"/>
                    </a:lnTo>
                    <a:lnTo>
                      <a:pt x="71" y="3"/>
                    </a:lnTo>
                    <a:lnTo>
                      <a:pt x="71" y="3"/>
                    </a:lnTo>
                    <a:lnTo>
                      <a:pt x="71" y="3"/>
                    </a:lnTo>
                    <a:lnTo>
                      <a:pt x="71" y="3"/>
                    </a:lnTo>
                    <a:lnTo>
                      <a:pt x="71" y="3"/>
                    </a:lnTo>
                    <a:lnTo>
                      <a:pt x="71" y="3"/>
                    </a:lnTo>
                    <a:lnTo>
                      <a:pt x="71" y="3"/>
                    </a:lnTo>
                    <a:lnTo>
                      <a:pt x="71" y="3"/>
                    </a:lnTo>
                    <a:lnTo>
                      <a:pt x="71" y="3"/>
                    </a:lnTo>
                    <a:close/>
                  </a:path>
                </a:pathLst>
              </a:custGeom>
              <a:solidFill>
                <a:srgbClr val="7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79" name="Freeform 268"/>
              <p:cNvSpPr>
                <a:spLocks/>
              </p:cNvSpPr>
              <p:nvPr/>
            </p:nvSpPr>
            <p:spPr bwMode="auto">
              <a:xfrm>
                <a:off x="5737225" y="4727575"/>
                <a:ext cx="19050" cy="17463"/>
              </a:xfrm>
              <a:custGeom>
                <a:avLst/>
                <a:gdLst>
                  <a:gd name="T0" fmla="*/ 12 w 12"/>
                  <a:gd name="T1" fmla="*/ 1 h 11"/>
                  <a:gd name="T2" fmla="*/ 10 w 12"/>
                  <a:gd name="T3" fmla="*/ 0 h 11"/>
                  <a:gd name="T4" fmla="*/ 8 w 12"/>
                  <a:gd name="T5" fmla="*/ 0 h 11"/>
                  <a:gd name="T6" fmla="*/ 4 w 12"/>
                  <a:gd name="T7" fmla="*/ 0 h 11"/>
                  <a:gd name="T8" fmla="*/ 2 w 12"/>
                  <a:gd name="T9" fmla="*/ 1 h 11"/>
                  <a:gd name="T10" fmla="*/ 0 w 12"/>
                  <a:gd name="T11" fmla="*/ 3 h 11"/>
                  <a:gd name="T12" fmla="*/ 0 w 12"/>
                  <a:gd name="T13" fmla="*/ 7 h 11"/>
                  <a:gd name="T14" fmla="*/ 0 w 12"/>
                  <a:gd name="T15" fmla="*/ 9 h 11"/>
                  <a:gd name="T16" fmla="*/ 2 w 12"/>
                  <a:gd name="T17" fmla="*/ 11 h 11"/>
                  <a:gd name="T18" fmla="*/ 12 w 12"/>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12" y="1"/>
                    </a:moveTo>
                    <a:lnTo>
                      <a:pt x="10" y="0"/>
                    </a:lnTo>
                    <a:lnTo>
                      <a:pt x="8" y="0"/>
                    </a:lnTo>
                    <a:lnTo>
                      <a:pt x="4" y="0"/>
                    </a:lnTo>
                    <a:lnTo>
                      <a:pt x="2" y="1"/>
                    </a:lnTo>
                    <a:lnTo>
                      <a:pt x="0" y="3"/>
                    </a:lnTo>
                    <a:lnTo>
                      <a:pt x="0" y="7"/>
                    </a:lnTo>
                    <a:lnTo>
                      <a:pt x="0" y="9"/>
                    </a:lnTo>
                    <a:lnTo>
                      <a:pt x="2" y="11"/>
                    </a:lnTo>
                    <a:lnTo>
                      <a:pt x="12" y="1"/>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80" name="Freeform 269"/>
              <p:cNvSpPr>
                <a:spLocks/>
              </p:cNvSpPr>
              <p:nvPr/>
            </p:nvSpPr>
            <p:spPr bwMode="auto">
              <a:xfrm>
                <a:off x="5740400" y="4729163"/>
                <a:ext cx="115888" cy="254000"/>
              </a:xfrm>
              <a:custGeom>
                <a:avLst/>
                <a:gdLst>
                  <a:gd name="T0" fmla="*/ 63 w 73"/>
                  <a:gd name="T1" fmla="*/ 144 h 160"/>
                  <a:gd name="T2" fmla="*/ 73 w 73"/>
                  <a:gd name="T3" fmla="*/ 152 h 160"/>
                  <a:gd name="T4" fmla="*/ 71 w 73"/>
                  <a:gd name="T5" fmla="*/ 135 h 160"/>
                  <a:gd name="T6" fmla="*/ 69 w 73"/>
                  <a:gd name="T7" fmla="*/ 117 h 160"/>
                  <a:gd name="T8" fmla="*/ 65 w 73"/>
                  <a:gd name="T9" fmla="*/ 102 h 160"/>
                  <a:gd name="T10" fmla="*/ 61 w 73"/>
                  <a:gd name="T11" fmla="*/ 87 h 160"/>
                  <a:gd name="T12" fmla="*/ 50 w 73"/>
                  <a:gd name="T13" fmla="*/ 62 h 160"/>
                  <a:gd name="T14" fmla="*/ 40 w 73"/>
                  <a:gd name="T15" fmla="*/ 41 h 160"/>
                  <a:gd name="T16" fmla="*/ 29 w 73"/>
                  <a:gd name="T17" fmla="*/ 23 h 160"/>
                  <a:gd name="T18" fmla="*/ 19 w 73"/>
                  <a:gd name="T19" fmla="*/ 10 h 160"/>
                  <a:gd name="T20" fmla="*/ 13 w 73"/>
                  <a:gd name="T21" fmla="*/ 4 h 160"/>
                  <a:gd name="T22" fmla="*/ 10 w 73"/>
                  <a:gd name="T23" fmla="*/ 0 h 160"/>
                  <a:gd name="T24" fmla="*/ 0 w 73"/>
                  <a:gd name="T25" fmla="*/ 10 h 160"/>
                  <a:gd name="T26" fmla="*/ 2 w 73"/>
                  <a:gd name="T27" fmla="*/ 12 h 160"/>
                  <a:gd name="T28" fmla="*/ 8 w 73"/>
                  <a:gd name="T29" fmla="*/ 20 h 160"/>
                  <a:gd name="T30" fmla="*/ 17 w 73"/>
                  <a:gd name="T31" fmla="*/ 31 h 160"/>
                  <a:gd name="T32" fmla="*/ 27 w 73"/>
                  <a:gd name="T33" fmla="*/ 46 h 160"/>
                  <a:gd name="T34" fmla="*/ 38 w 73"/>
                  <a:gd name="T35" fmla="*/ 68 h 160"/>
                  <a:gd name="T36" fmla="*/ 48 w 73"/>
                  <a:gd name="T37" fmla="*/ 92 h 160"/>
                  <a:gd name="T38" fmla="*/ 52 w 73"/>
                  <a:gd name="T39" fmla="*/ 106 h 160"/>
                  <a:gd name="T40" fmla="*/ 54 w 73"/>
                  <a:gd name="T41" fmla="*/ 119 h 160"/>
                  <a:gd name="T42" fmla="*/ 57 w 73"/>
                  <a:gd name="T43" fmla="*/ 137 h 160"/>
                  <a:gd name="T44" fmla="*/ 57 w 73"/>
                  <a:gd name="T45" fmla="*/ 152 h 160"/>
                  <a:gd name="T46" fmla="*/ 67 w 73"/>
                  <a:gd name="T47" fmla="*/ 160 h 160"/>
                  <a:gd name="T48" fmla="*/ 63 w 73"/>
                  <a:gd name="T4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60">
                    <a:moveTo>
                      <a:pt x="63" y="144"/>
                    </a:moveTo>
                    <a:lnTo>
                      <a:pt x="73" y="152"/>
                    </a:lnTo>
                    <a:lnTo>
                      <a:pt x="71" y="135"/>
                    </a:lnTo>
                    <a:lnTo>
                      <a:pt x="69" y="117"/>
                    </a:lnTo>
                    <a:lnTo>
                      <a:pt x="65" y="102"/>
                    </a:lnTo>
                    <a:lnTo>
                      <a:pt x="61" y="87"/>
                    </a:lnTo>
                    <a:lnTo>
                      <a:pt x="50" y="62"/>
                    </a:lnTo>
                    <a:lnTo>
                      <a:pt x="40" y="41"/>
                    </a:lnTo>
                    <a:lnTo>
                      <a:pt x="29" y="23"/>
                    </a:lnTo>
                    <a:lnTo>
                      <a:pt x="19" y="10"/>
                    </a:lnTo>
                    <a:lnTo>
                      <a:pt x="13" y="4"/>
                    </a:lnTo>
                    <a:lnTo>
                      <a:pt x="10" y="0"/>
                    </a:lnTo>
                    <a:lnTo>
                      <a:pt x="0" y="10"/>
                    </a:lnTo>
                    <a:lnTo>
                      <a:pt x="2" y="12"/>
                    </a:lnTo>
                    <a:lnTo>
                      <a:pt x="8" y="20"/>
                    </a:lnTo>
                    <a:lnTo>
                      <a:pt x="17" y="31"/>
                    </a:lnTo>
                    <a:lnTo>
                      <a:pt x="27" y="46"/>
                    </a:lnTo>
                    <a:lnTo>
                      <a:pt x="38" y="68"/>
                    </a:lnTo>
                    <a:lnTo>
                      <a:pt x="48" y="92"/>
                    </a:lnTo>
                    <a:lnTo>
                      <a:pt x="52" y="106"/>
                    </a:lnTo>
                    <a:lnTo>
                      <a:pt x="54" y="119"/>
                    </a:lnTo>
                    <a:lnTo>
                      <a:pt x="57" y="137"/>
                    </a:lnTo>
                    <a:lnTo>
                      <a:pt x="57" y="152"/>
                    </a:lnTo>
                    <a:lnTo>
                      <a:pt x="67" y="160"/>
                    </a:lnTo>
                    <a:lnTo>
                      <a:pt x="63" y="144"/>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81" name="Freeform 270"/>
              <p:cNvSpPr>
                <a:spLocks/>
              </p:cNvSpPr>
              <p:nvPr/>
            </p:nvSpPr>
            <p:spPr bwMode="auto">
              <a:xfrm>
                <a:off x="5840413" y="4954588"/>
                <a:ext cx="284163" cy="141288"/>
              </a:xfrm>
              <a:custGeom>
                <a:avLst/>
                <a:gdLst>
                  <a:gd name="T0" fmla="*/ 179 w 179"/>
                  <a:gd name="T1" fmla="*/ 81 h 89"/>
                  <a:gd name="T2" fmla="*/ 165 w 179"/>
                  <a:gd name="T3" fmla="*/ 64 h 89"/>
                  <a:gd name="T4" fmla="*/ 150 w 179"/>
                  <a:gd name="T5" fmla="*/ 48 h 89"/>
                  <a:gd name="T6" fmla="*/ 134 w 179"/>
                  <a:gd name="T7" fmla="*/ 37 h 89"/>
                  <a:gd name="T8" fmla="*/ 121 w 179"/>
                  <a:gd name="T9" fmla="*/ 25 h 89"/>
                  <a:gd name="T10" fmla="*/ 106 w 179"/>
                  <a:gd name="T11" fmla="*/ 18 h 89"/>
                  <a:gd name="T12" fmla="*/ 90 w 179"/>
                  <a:gd name="T13" fmla="*/ 12 h 89"/>
                  <a:gd name="T14" fmla="*/ 77 w 179"/>
                  <a:gd name="T15" fmla="*/ 8 h 89"/>
                  <a:gd name="T16" fmla="*/ 62 w 179"/>
                  <a:gd name="T17" fmla="*/ 4 h 89"/>
                  <a:gd name="T18" fmla="*/ 39 w 179"/>
                  <a:gd name="T19" fmla="*/ 0 h 89"/>
                  <a:gd name="T20" fmla="*/ 19 w 179"/>
                  <a:gd name="T21" fmla="*/ 0 h 89"/>
                  <a:gd name="T22" fmla="*/ 6 w 179"/>
                  <a:gd name="T23" fmla="*/ 2 h 89"/>
                  <a:gd name="T24" fmla="*/ 0 w 179"/>
                  <a:gd name="T25" fmla="*/ 2 h 89"/>
                  <a:gd name="T26" fmla="*/ 4 w 179"/>
                  <a:gd name="T27" fmla="*/ 18 h 89"/>
                  <a:gd name="T28" fmla="*/ 8 w 179"/>
                  <a:gd name="T29" fmla="*/ 16 h 89"/>
                  <a:gd name="T30" fmla="*/ 19 w 179"/>
                  <a:gd name="T31" fmla="*/ 16 h 89"/>
                  <a:gd name="T32" fmla="*/ 37 w 179"/>
                  <a:gd name="T33" fmla="*/ 16 h 89"/>
                  <a:gd name="T34" fmla="*/ 60 w 179"/>
                  <a:gd name="T35" fmla="*/ 18 h 89"/>
                  <a:gd name="T36" fmla="*/ 73 w 179"/>
                  <a:gd name="T37" fmla="*/ 21 h 89"/>
                  <a:gd name="T38" fmla="*/ 85 w 179"/>
                  <a:gd name="T39" fmla="*/ 25 h 89"/>
                  <a:gd name="T40" fmla="*/ 100 w 179"/>
                  <a:gd name="T41" fmla="*/ 31 h 89"/>
                  <a:gd name="T42" fmla="*/ 113 w 179"/>
                  <a:gd name="T43" fmla="*/ 39 h 89"/>
                  <a:gd name="T44" fmla="*/ 127 w 179"/>
                  <a:gd name="T45" fmla="*/ 48 h 89"/>
                  <a:gd name="T46" fmla="*/ 140 w 179"/>
                  <a:gd name="T47" fmla="*/ 60 h 89"/>
                  <a:gd name="T48" fmla="*/ 154 w 179"/>
                  <a:gd name="T49" fmla="*/ 73 h 89"/>
                  <a:gd name="T50" fmla="*/ 167 w 179"/>
                  <a:gd name="T51" fmla="*/ 89 h 89"/>
                  <a:gd name="T52" fmla="*/ 179 w 179"/>
                  <a:gd name="T53"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89">
                    <a:moveTo>
                      <a:pt x="179" y="81"/>
                    </a:moveTo>
                    <a:lnTo>
                      <a:pt x="165" y="64"/>
                    </a:lnTo>
                    <a:lnTo>
                      <a:pt x="150" y="48"/>
                    </a:lnTo>
                    <a:lnTo>
                      <a:pt x="134" y="37"/>
                    </a:lnTo>
                    <a:lnTo>
                      <a:pt x="121" y="25"/>
                    </a:lnTo>
                    <a:lnTo>
                      <a:pt x="106" y="18"/>
                    </a:lnTo>
                    <a:lnTo>
                      <a:pt x="90" y="12"/>
                    </a:lnTo>
                    <a:lnTo>
                      <a:pt x="77" y="8"/>
                    </a:lnTo>
                    <a:lnTo>
                      <a:pt x="62" y="4"/>
                    </a:lnTo>
                    <a:lnTo>
                      <a:pt x="39" y="0"/>
                    </a:lnTo>
                    <a:lnTo>
                      <a:pt x="19" y="0"/>
                    </a:lnTo>
                    <a:lnTo>
                      <a:pt x="6" y="2"/>
                    </a:lnTo>
                    <a:lnTo>
                      <a:pt x="0" y="2"/>
                    </a:lnTo>
                    <a:lnTo>
                      <a:pt x="4" y="18"/>
                    </a:lnTo>
                    <a:lnTo>
                      <a:pt x="8" y="16"/>
                    </a:lnTo>
                    <a:lnTo>
                      <a:pt x="19" y="16"/>
                    </a:lnTo>
                    <a:lnTo>
                      <a:pt x="37" y="16"/>
                    </a:lnTo>
                    <a:lnTo>
                      <a:pt x="60" y="18"/>
                    </a:lnTo>
                    <a:lnTo>
                      <a:pt x="73" y="21"/>
                    </a:lnTo>
                    <a:lnTo>
                      <a:pt x="85" y="25"/>
                    </a:lnTo>
                    <a:lnTo>
                      <a:pt x="100" y="31"/>
                    </a:lnTo>
                    <a:lnTo>
                      <a:pt x="113" y="39"/>
                    </a:lnTo>
                    <a:lnTo>
                      <a:pt x="127" y="48"/>
                    </a:lnTo>
                    <a:lnTo>
                      <a:pt x="140" y="60"/>
                    </a:lnTo>
                    <a:lnTo>
                      <a:pt x="154" y="73"/>
                    </a:lnTo>
                    <a:lnTo>
                      <a:pt x="167" y="89"/>
                    </a:lnTo>
                    <a:lnTo>
                      <a:pt x="179" y="81"/>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82" name="Freeform 271"/>
              <p:cNvSpPr>
                <a:spLocks/>
              </p:cNvSpPr>
              <p:nvPr/>
            </p:nvSpPr>
            <p:spPr bwMode="auto">
              <a:xfrm>
                <a:off x="6105525" y="5083175"/>
                <a:ext cx="22225" cy="17463"/>
              </a:xfrm>
              <a:custGeom>
                <a:avLst/>
                <a:gdLst>
                  <a:gd name="T0" fmla="*/ 0 w 14"/>
                  <a:gd name="T1" fmla="*/ 8 h 11"/>
                  <a:gd name="T2" fmla="*/ 2 w 14"/>
                  <a:gd name="T3" fmla="*/ 10 h 11"/>
                  <a:gd name="T4" fmla="*/ 4 w 14"/>
                  <a:gd name="T5" fmla="*/ 11 h 11"/>
                  <a:gd name="T6" fmla="*/ 8 w 14"/>
                  <a:gd name="T7" fmla="*/ 10 h 11"/>
                  <a:gd name="T8" fmla="*/ 10 w 14"/>
                  <a:gd name="T9" fmla="*/ 10 h 11"/>
                  <a:gd name="T10" fmla="*/ 12 w 14"/>
                  <a:gd name="T11" fmla="*/ 8 h 11"/>
                  <a:gd name="T12" fmla="*/ 14 w 14"/>
                  <a:gd name="T13" fmla="*/ 6 h 11"/>
                  <a:gd name="T14" fmla="*/ 14 w 14"/>
                  <a:gd name="T15" fmla="*/ 2 h 11"/>
                  <a:gd name="T16" fmla="*/ 12 w 14"/>
                  <a:gd name="T17" fmla="*/ 0 h 11"/>
                  <a:gd name="T18" fmla="*/ 0 w 14"/>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8"/>
                    </a:moveTo>
                    <a:lnTo>
                      <a:pt x="2" y="10"/>
                    </a:lnTo>
                    <a:lnTo>
                      <a:pt x="4" y="11"/>
                    </a:lnTo>
                    <a:lnTo>
                      <a:pt x="8" y="10"/>
                    </a:lnTo>
                    <a:lnTo>
                      <a:pt x="10" y="10"/>
                    </a:lnTo>
                    <a:lnTo>
                      <a:pt x="12" y="8"/>
                    </a:lnTo>
                    <a:lnTo>
                      <a:pt x="14" y="6"/>
                    </a:lnTo>
                    <a:lnTo>
                      <a:pt x="14" y="2"/>
                    </a:lnTo>
                    <a:lnTo>
                      <a:pt x="12" y="0"/>
                    </a:lnTo>
                    <a:lnTo>
                      <a:pt x="0" y="8"/>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83" name="Freeform 272"/>
              <p:cNvSpPr>
                <a:spLocks/>
              </p:cNvSpPr>
              <p:nvPr/>
            </p:nvSpPr>
            <p:spPr bwMode="auto">
              <a:xfrm>
                <a:off x="5591175" y="4805363"/>
                <a:ext cx="17463" cy="22225"/>
              </a:xfrm>
              <a:custGeom>
                <a:avLst/>
                <a:gdLst>
                  <a:gd name="T0" fmla="*/ 11 w 11"/>
                  <a:gd name="T1" fmla="*/ 2 h 14"/>
                  <a:gd name="T2" fmla="*/ 8 w 11"/>
                  <a:gd name="T3" fmla="*/ 0 h 14"/>
                  <a:gd name="T4" fmla="*/ 6 w 11"/>
                  <a:gd name="T5" fmla="*/ 2 h 14"/>
                  <a:gd name="T6" fmla="*/ 2 w 11"/>
                  <a:gd name="T7" fmla="*/ 2 h 14"/>
                  <a:gd name="T8" fmla="*/ 2 w 11"/>
                  <a:gd name="T9" fmla="*/ 6 h 14"/>
                  <a:gd name="T10" fmla="*/ 0 w 11"/>
                  <a:gd name="T11" fmla="*/ 8 h 14"/>
                  <a:gd name="T12" fmla="*/ 2 w 11"/>
                  <a:gd name="T13" fmla="*/ 10 h 14"/>
                  <a:gd name="T14" fmla="*/ 2 w 11"/>
                  <a:gd name="T15" fmla="*/ 14 h 14"/>
                  <a:gd name="T16" fmla="*/ 6 w 11"/>
                  <a:gd name="T17" fmla="*/ 14 h 14"/>
                  <a:gd name="T18" fmla="*/ 11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11" y="2"/>
                    </a:moveTo>
                    <a:lnTo>
                      <a:pt x="8" y="0"/>
                    </a:lnTo>
                    <a:lnTo>
                      <a:pt x="6" y="2"/>
                    </a:lnTo>
                    <a:lnTo>
                      <a:pt x="2" y="2"/>
                    </a:lnTo>
                    <a:lnTo>
                      <a:pt x="2" y="6"/>
                    </a:lnTo>
                    <a:lnTo>
                      <a:pt x="0" y="8"/>
                    </a:lnTo>
                    <a:lnTo>
                      <a:pt x="2" y="10"/>
                    </a:lnTo>
                    <a:lnTo>
                      <a:pt x="2" y="14"/>
                    </a:lnTo>
                    <a:lnTo>
                      <a:pt x="6" y="14"/>
                    </a:lnTo>
                    <a:lnTo>
                      <a:pt x="11" y="2"/>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84" name="Freeform 273"/>
              <p:cNvSpPr>
                <a:spLocks/>
              </p:cNvSpPr>
              <p:nvPr/>
            </p:nvSpPr>
            <p:spPr bwMode="auto">
              <a:xfrm>
                <a:off x="5600700" y="4808538"/>
                <a:ext cx="93663" cy="115888"/>
              </a:xfrm>
              <a:custGeom>
                <a:avLst/>
                <a:gdLst>
                  <a:gd name="T0" fmla="*/ 50 w 59"/>
                  <a:gd name="T1" fmla="*/ 60 h 73"/>
                  <a:gd name="T2" fmla="*/ 59 w 59"/>
                  <a:gd name="T3" fmla="*/ 66 h 73"/>
                  <a:gd name="T4" fmla="*/ 57 w 59"/>
                  <a:gd name="T5" fmla="*/ 50 h 73"/>
                  <a:gd name="T6" fmla="*/ 50 w 59"/>
                  <a:gd name="T7" fmla="*/ 35 h 73"/>
                  <a:gd name="T8" fmla="*/ 40 w 59"/>
                  <a:gd name="T9" fmla="*/ 23 h 73"/>
                  <a:gd name="T10" fmla="*/ 30 w 59"/>
                  <a:gd name="T11" fmla="*/ 16 h 73"/>
                  <a:gd name="T12" fmla="*/ 21 w 59"/>
                  <a:gd name="T13" fmla="*/ 8 h 73"/>
                  <a:gd name="T14" fmla="*/ 13 w 59"/>
                  <a:gd name="T15" fmla="*/ 4 h 73"/>
                  <a:gd name="T16" fmla="*/ 7 w 59"/>
                  <a:gd name="T17" fmla="*/ 0 h 73"/>
                  <a:gd name="T18" fmla="*/ 5 w 59"/>
                  <a:gd name="T19" fmla="*/ 0 h 73"/>
                  <a:gd name="T20" fmla="*/ 0 w 59"/>
                  <a:gd name="T21" fmla="*/ 12 h 73"/>
                  <a:gd name="T22" fmla="*/ 2 w 59"/>
                  <a:gd name="T23" fmla="*/ 14 h 73"/>
                  <a:gd name="T24" fmla="*/ 5 w 59"/>
                  <a:gd name="T25" fmla="*/ 16 h 73"/>
                  <a:gd name="T26" fmla="*/ 13 w 59"/>
                  <a:gd name="T27" fmla="*/ 19 h 73"/>
                  <a:gd name="T28" fmla="*/ 23 w 59"/>
                  <a:gd name="T29" fmla="*/ 27 h 73"/>
                  <a:gd name="T30" fmla="*/ 30 w 59"/>
                  <a:gd name="T31" fmla="*/ 35 h 73"/>
                  <a:gd name="T32" fmla="*/ 38 w 59"/>
                  <a:gd name="T33" fmla="*/ 42 h 73"/>
                  <a:gd name="T34" fmla="*/ 42 w 59"/>
                  <a:gd name="T35" fmla="*/ 54 h 73"/>
                  <a:gd name="T36" fmla="*/ 46 w 59"/>
                  <a:gd name="T37" fmla="*/ 66 h 73"/>
                  <a:gd name="T38" fmla="*/ 55 w 59"/>
                  <a:gd name="T39" fmla="*/ 73 h 73"/>
                  <a:gd name="T40" fmla="*/ 50 w 59"/>
                  <a:gd name="T41"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3">
                    <a:moveTo>
                      <a:pt x="50" y="60"/>
                    </a:moveTo>
                    <a:lnTo>
                      <a:pt x="59" y="66"/>
                    </a:lnTo>
                    <a:lnTo>
                      <a:pt x="57" y="50"/>
                    </a:lnTo>
                    <a:lnTo>
                      <a:pt x="50" y="35"/>
                    </a:lnTo>
                    <a:lnTo>
                      <a:pt x="40" y="23"/>
                    </a:lnTo>
                    <a:lnTo>
                      <a:pt x="30" y="16"/>
                    </a:lnTo>
                    <a:lnTo>
                      <a:pt x="21" y="8"/>
                    </a:lnTo>
                    <a:lnTo>
                      <a:pt x="13" y="4"/>
                    </a:lnTo>
                    <a:lnTo>
                      <a:pt x="7" y="0"/>
                    </a:lnTo>
                    <a:lnTo>
                      <a:pt x="5" y="0"/>
                    </a:lnTo>
                    <a:lnTo>
                      <a:pt x="0" y="12"/>
                    </a:lnTo>
                    <a:lnTo>
                      <a:pt x="2" y="14"/>
                    </a:lnTo>
                    <a:lnTo>
                      <a:pt x="5" y="16"/>
                    </a:lnTo>
                    <a:lnTo>
                      <a:pt x="13" y="19"/>
                    </a:lnTo>
                    <a:lnTo>
                      <a:pt x="23" y="27"/>
                    </a:lnTo>
                    <a:lnTo>
                      <a:pt x="30" y="35"/>
                    </a:lnTo>
                    <a:lnTo>
                      <a:pt x="38" y="42"/>
                    </a:lnTo>
                    <a:lnTo>
                      <a:pt x="42" y="54"/>
                    </a:lnTo>
                    <a:lnTo>
                      <a:pt x="46" y="66"/>
                    </a:lnTo>
                    <a:lnTo>
                      <a:pt x="55" y="73"/>
                    </a:lnTo>
                    <a:lnTo>
                      <a:pt x="50" y="60"/>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85" name="Freeform 274"/>
              <p:cNvSpPr>
                <a:spLocks/>
              </p:cNvSpPr>
              <p:nvPr/>
            </p:nvSpPr>
            <p:spPr bwMode="auto">
              <a:xfrm>
                <a:off x="5680075" y="4887913"/>
                <a:ext cx="157163" cy="42863"/>
              </a:xfrm>
              <a:custGeom>
                <a:avLst/>
                <a:gdLst>
                  <a:gd name="T0" fmla="*/ 99 w 99"/>
                  <a:gd name="T1" fmla="*/ 16 h 27"/>
                  <a:gd name="T2" fmla="*/ 84 w 99"/>
                  <a:gd name="T3" fmla="*/ 6 h 27"/>
                  <a:gd name="T4" fmla="*/ 67 w 99"/>
                  <a:gd name="T5" fmla="*/ 2 h 27"/>
                  <a:gd name="T6" fmla="*/ 51 w 99"/>
                  <a:gd name="T7" fmla="*/ 0 h 27"/>
                  <a:gd name="T8" fmla="*/ 34 w 99"/>
                  <a:gd name="T9" fmla="*/ 2 h 27"/>
                  <a:gd name="T10" fmla="*/ 21 w 99"/>
                  <a:gd name="T11" fmla="*/ 4 h 27"/>
                  <a:gd name="T12" fmla="*/ 11 w 99"/>
                  <a:gd name="T13" fmla="*/ 6 h 27"/>
                  <a:gd name="T14" fmla="*/ 3 w 99"/>
                  <a:gd name="T15" fmla="*/ 8 h 27"/>
                  <a:gd name="T16" fmla="*/ 0 w 99"/>
                  <a:gd name="T17" fmla="*/ 10 h 27"/>
                  <a:gd name="T18" fmla="*/ 5 w 99"/>
                  <a:gd name="T19" fmla="*/ 23 h 27"/>
                  <a:gd name="T20" fmla="*/ 7 w 99"/>
                  <a:gd name="T21" fmla="*/ 21 h 27"/>
                  <a:gd name="T22" fmla="*/ 13 w 99"/>
                  <a:gd name="T23" fmla="*/ 19 h 27"/>
                  <a:gd name="T24" fmla="*/ 24 w 99"/>
                  <a:gd name="T25" fmla="*/ 17 h 27"/>
                  <a:gd name="T26" fmla="*/ 36 w 99"/>
                  <a:gd name="T27" fmla="*/ 16 h 27"/>
                  <a:gd name="T28" fmla="*/ 51 w 99"/>
                  <a:gd name="T29" fmla="*/ 16 h 27"/>
                  <a:gd name="T30" fmla="*/ 65 w 99"/>
                  <a:gd name="T31" fmla="*/ 16 h 27"/>
                  <a:gd name="T32" fmla="*/ 78 w 99"/>
                  <a:gd name="T33" fmla="*/ 19 h 27"/>
                  <a:gd name="T34" fmla="*/ 92 w 99"/>
                  <a:gd name="T35" fmla="*/ 27 h 27"/>
                  <a:gd name="T36" fmla="*/ 99 w 99"/>
                  <a:gd name="T37"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27">
                    <a:moveTo>
                      <a:pt x="99" y="16"/>
                    </a:moveTo>
                    <a:lnTo>
                      <a:pt x="84" y="6"/>
                    </a:lnTo>
                    <a:lnTo>
                      <a:pt x="67" y="2"/>
                    </a:lnTo>
                    <a:lnTo>
                      <a:pt x="51" y="0"/>
                    </a:lnTo>
                    <a:lnTo>
                      <a:pt x="34" y="2"/>
                    </a:lnTo>
                    <a:lnTo>
                      <a:pt x="21" y="4"/>
                    </a:lnTo>
                    <a:lnTo>
                      <a:pt x="11" y="6"/>
                    </a:lnTo>
                    <a:lnTo>
                      <a:pt x="3" y="8"/>
                    </a:lnTo>
                    <a:lnTo>
                      <a:pt x="0" y="10"/>
                    </a:lnTo>
                    <a:lnTo>
                      <a:pt x="5" y="23"/>
                    </a:lnTo>
                    <a:lnTo>
                      <a:pt x="7" y="21"/>
                    </a:lnTo>
                    <a:lnTo>
                      <a:pt x="13" y="19"/>
                    </a:lnTo>
                    <a:lnTo>
                      <a:pt x="24" y="17"/>
                    </a:lnTo>
                    <a:lnTo>
                      <a:pt x="36" y="16"/>
                    </a:lnTo>
                    <a:lnTo>
                      <a:pt x="51" y="16"/>
                    </a:lnTo>
                    <a:lnTo>
                      <a:pt x="65" y="16"/>
                    </a:lnTo>
                    <a:lnTo>
                      <a:pt x="78" y="19"/>
                    </a:lnTo>
                    <a:lnTo>
                      <a:pt x="92" y="27"/>
                    </a:lnTo>
                    <a:lnTo>
                      <a:pt x="99" y="16"/>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86" name="Freeform 275"/>
              <p:cNvSpPr>
                <a:spLocks/>
              </p:cNvSpPr>
              <p:nvPr/>
            </p:nvSpPr>
            <p:spPr bwMode="auto">
              <a:xfrm>
                <a:off x="5826125" y="4913313"/>
                <a:ext cx="17463" cy="17463"/>
              </a:xfrm>
              <a:custGeom>
                <a:avLst/>
                <a:gdLst>
                  <a:gd name="T0" fmla="*/ 0 w 11"/>
                  <a:gd name="T1" fmla="*/ 11 h 11"/>
                  <a:gd name="T2" fmla="*/ 3 w 11"/>
                  <a:gd name="T3" fmla="*/ 11 h 11"/>
                  <a:gd name="T4" fmla="*/ 5 w 11"/>
                  <a:gd name="T5" fmla="*/ 11 h 11"/>
                  <a:gd name="T6" fmla="*/ 7 w 11"/>
                  <a:gd name="T7" fmla="*/ 11 h 11"/>
                  <a:gd name="T8" fmla="*/ 9 w 11"/>
                  <a:gd name="T9" fmla="*/ 9 h 11"/>
                  <a:gd name="T10" fmla="*/ 11 w 11"/>
                  <a:gd name="T11" fmla="*/ 7 h 11"/>
                  <a:gd name="T12" fmla="*/ 11 w 11"/>
                  <a:gd name="T13" fmla="*/ 3 h 11"/>
                  <a:gd name="T14" fmla="*/ 11 w 11"/>
                  <a:gd name="T15" fmla="*/ 1 h 11"/>
                  <a:gd name="T16" fmla="*/ 7 w 11"/>
                  <a:gd name="T17" fmla="*/ 0 h 11"/>
                  <a:gd name="T18" fmla="*/ 0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11"/>
                    </a:moveTo>
                    <a:lnTo>
                      <a:pt x="3" y="11"/>
                    </a:lnTo>
                    <a:lnTo>
                      <a:pt x="5" y="11"/>
                    </a:lnTo>
                    <a:lnTo>
                      <a:pt x="7" y="11"/>
                    </a:lnTo>
                    <a:lnTo>
                      <a:pt x="9" y="9"/>
                    </a:lnTo>
                    <a:lnTo>
                      <a:pt x="11" y="7"/>
                    </a:lnTo>
                    <a:lnTo>
                      <a:pt x="11" y="3"/>
                    </a:lnTo>
                    <a:lnTo>
                      <a:pt x="11" y="1"/>
                    </a:lnTo>
                    <a:lnTo>
                      <a:pt x="7" y="0"/>
                    </a:lnTo>
                    <a:lnTo>
                      <a:pt x="0" y="11"/>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87" name="Freeform 276"/>
              <p:cNvSpPr>
                <a:spLocks/>
              </p:cNvSpPr>
              <p:nvPr/>
            </p:nvSpPr>
            <p:spPr bwMode="auto">
              <a:xfrm>
                <a:off x="5983288" y="4986338"/>
                <a:ext cx="22225" cy="14288"/>
              </a:xfrm>
              <a:custGeom>
                <a:avLst/>
                <a:gdLst>
                  <a:gd name="T0" fmla="*/ 2 w 14"/>
                  <a:gd name="T1" fmla="*/ 0 h 9"/>
                  <a:gd name="T2" fmla="*/ 0 w 14"/>
                  <a:gd name="T3" fmla="*/ 1 h 9"/>
                  <a:gd name="T4" fmla="*/ 2 w 14"/>
                  <a:gd name="T5" fmla="*/ 5 h 9"/>
                  <a:gd name="T6" fmla="*/ 2 w 14"/>
                  <a:gd name="T7" fmla="*/ 7 h 9"/>
                  <a:gd name="T8" fmla="*/ 4 w 14"/>
                  <a:gd name="T9" fmla="*/ 9 h 9"/>
                  <a:gd name="T10" fmla="*/ 8 w 14"/>
                  <a:gd name="T11" fmla="*/ 9 h 9"/>
                  <a:gd name="T12" fmla="*/ 10 w 14"/>
                  <a:gd name="T13" fmla="*/ 9 h 9"/>
                  <a:gd name="T14" fmla="*/ 12 w 14"/>
                  <a:gd name="T15" fmla="*/ 7 h 9"/>
                  <a:gd name="T16" fmla="*/ 14 w 14"/>
                  <a:gd name="T17" fmla="*/ 5 h 9"/>
                  <a:gd name="T18" fmla="*/ 2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2" y="0"/>
                    </a:moveTo>
                    <a:lnTo>
                      <a:pt x="0" y="1"/>
                    </a:lnTo>
                    <a:lnTo>
                      <a:pt x="2" y="5"/>
                    </a:lnTo>
                    <a:lnTo>
                      <a:pt x="2" y="7"/>
                    </a:lnTo>
                    <a:lnTo>
                      <a:pt x="4" y="9"/>
                    </a:lnTo>
                    <a:lnTo>
                      <a:pt x="8" y="9"/>
                    </a:lnTo>
                    <a:lnTo>
                      <a:pt x="10" y="9"/>
                    </a:lnTo>
                    <a:lnTo>
                      <a:pt x="12" y="7"/>
                    </a:lnTo>
                    <a:lnTo>
                      <a:pt x="14" y="5"/>
                    </a:lnTo>
                    <a:lnTo>
                      <a:pt x="2" y="0"/>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88" name="Freeform 277"/>
              <p:cNvSpPr>
                <a:spLocks/>
              </p:cNvSpPr>
              <p:nvPr/>
            </p:nvSpPr>
            <p:spPr bwMode="auto">
              <a:xfrm>
                <a:off x="5986463" y="4821238"/>
                <a:ext cx="238125" cy="173038"/>
              </a:xfrm>
              <a:custGeom>
                <a:avLst/>
                <a:gdLst>
                  <a:gd name="T0" fmla="*/ 136 w 150"/>
                  <a:gd name="T1" fmla="*/ 8 h 109"/>
                  <a:gd name="T2" fmla="*/ 142 w 150"/>
                  <a:gd name="T3" fmla="*/ 0 h 109"/>
                  <a:gd name="T4" fmla="*/ 123 w 150"/>
                  <a:gd name="T5" fmla="*/ 4 h 109"/>
                  <a:gd name="T6" fmla="*/ 106 w 150"/>
                  <a:gd name="T7" fmla="*/ 10 h 109"/>
                  <a:gd name="T8" fmla="*/ 90 w 150"/>
                  <a:gd name="T9" fmla="*/ 17 h 109"/>
                  <a:gd name="T10" fmla="*/ 77 w 150"/>
                  <a:gd name="T11" fmla="*/ 25 h 109"/>
                  <a:gd name="T12" fmla="*/ 52 w 150"/>
                  <a:gd name="T13" fmla="*/ 40 h 109"/>
                  <a:gd name="T14" fmla="*/ 33 w 150"/>
                  <a:gd name="T15" fmla="*/ 58 h 109"/>
                  <a:gd name="T16" fmla="*/ 18 w 150"/>
                  <a:gd name="T17" fmla="*/ 75 h 109"/>
                  <a:gd name="T18" fmla="*/ 8 w 150"/>
                  <a:gd name="T19" fmla="*/ 88 h 109"/>
                  <a:gd name="T20" fmla="*/ 2 w 150"/>
                  <a:gd name="T21" fmla="*/ 100 h 109"/>
                  <a:gd name="T22" fmla="*/ 0 w 150"/>
                  <a:gd name="T23" fmla="*/ 104 h 109"/>
                  <a:gd name="T24" fmla="*/ 12 w 150"/>
                  <a:gd name="T25" fmla="*/ 109 h 109"/>
                  <a:gd name="T26" fmla="*/ 14 w 150"/>
                  <a:gd name="T27" fmla="*/ 105 h 109"/>
                  <a:gd name="T28" fmla="*/ 19 w 150"/>
                  <a:gd name="T29" fmla="*/ 98 h 109"/>
                  <a:gd name="T30" fmla="*/ 29 w 150"/>
                  <a:gd name="T31" fmla="*/ 84 h 109"/>
                  <a:gd name="T32" fmla="*/ 42 w 150"/>
                  <a:gd name="T33" fmla="*/ 69 h 109"/>
                  <a:gd name="T34" fmla="*/ 62 w 150"/>
                  <a:gd name="T35" fmla="*/ 52 h 109"/>
                  <a:gd name="T36" fmla="*/ 85 w 150"/>
                  <a:gd name="T37" fmla="*/ 36 h 109"/>
                  <a:gd name="T38" fmla="*/ 96 w 150"/>
                  <a:gd name="T39" fmla="*/ 29 h 109"/>
                  <a:gd name="T40" fmla="*/ 112 w 150"/>
                  <a:gd name="T41" fmla="*/ 23 h 109"/>
                  <a:gd name="T42" fmla="*/ 127 w 150"/>
                  <a:gd name="T43" fmla="*/ 19 h 109"/>
                  <a:gd name="T44" fmla="*/ 144 w 150"/>
                  <a:gd name="T45" fmla="*/ 15 h 109"/>
                  <a:gd name="T46" fmla="*/ 150 w 150"/>
                  <a:gd name="T47" fmla="*/ 8 h 109"/>
                  <a:gd name="T48" fmla="*/ 136 w 150"/>
                  <a:gd name="T4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09">
                    <a:moveTo>
                      <a:pt x="136" y="8"/>
                    </a:moveTo>
                    <a:lnTo>
                      <a:pt x="142" y="0"/>
                    </a:lnTo>
                    <a:lnTo>
                      <a:pt x="123" y="4"/>
                    </a:lnTo>
                    <a:lnTo>
                      <a:pt x="106" y="10"/>
                    </a:lnTo>
                    <a:lnTo>
                      <a:pt x="90" y="17"/>
                    </a:lnTo>
                    <a:lnTo>
                      <a:pt x="77" y="25"/>
                    </a:lnTo>
                    <a:lnTo>
                      <a:pt x="52" y="40"/>
                    </a:lnTo>
                    <a:lnTo>
                      <a:pt x="33" y="58"/>
                    </a:lnTo>
                    <a:lnTo>
                      <a:pt x="18" y="75"/>
                    </a:lnTo>
                    <a:lnTo>
                      <a:pt x="8" y="88"/>
                    </a:lnTo>
                    <a:lnTo>
                      <a:pt x="2" y="100"/>
                    </a:lnTo>
                    <a:lnTo>
                      <a:pt x="0" y="104"/>
                    </a:lnTo>
                    <a:lnTo>
                      <a:pt x="12" y="109"/>
                    </a:lnTo>
                    <a:lnTo>
                      <a:pt x="14" y="105"/>
                    </a:lnTo>
                    <a:lnTo>
                      <a:pt x="19" y="98"/>
                    </a:lnTo>
                    <a:lnTo>
                      <a:pt x="29" y="84"/>
                    </a:lnTo>
                    <a:lnTo>
                      <a:pt x="42" y="69"/>
                    </a:lnTo>
                    <a:lnTo>
                      <a:pt x="62" y="52"/>
                    </a:lnTo>
                    <a:lnTo>
                      <a:pt x="85" y="36"/>
                    </a:lnTo>
                    <a:lnTo>
                      <a:pt x="96" y="29"/>
                    </a:lnTo>
                    <a:lnTo>
                      <a:pt x="112" y="23"/>
                    </a:lnTo>
                    <a:lnTo>
                      <a:pt x="127" y="19"/>
                    </a:lnTo>
                    <a:lnTo>
                      <a:pt x="144" y="15"/>
                    </a:lnTo>
                    <a:lnTo>
                      <a:pt x="150" y="8"/>
                    </a:lnTo>
                    <a:lnTo>
                      <a:pt x="136" y="8"/>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89" name="Freeform 278"/>
              <p:cNvSpPr>
                <a:spLocks/>
              </p:cNvSpPr>
              <p:nvPr/>
            </p:nvSpPr>
            <p:spPr bwMode="auto">
              <a:xfrm>
                <a:off x="6202363" y="4595813"/>
                <a:ext cx="155575" cy="238125"/>
              </a:xfrm>
              <a:custGeom>
                <a:avLst/>
                <a:gdLst>
                  <a:gd name="T0" fmla="*/ 93 w 98"/>
                  <a:gd name="T1" fmla="*/ 0 h 150"/>
                  <a:gd name="T2" fmla="*/ 77 w 98"/>
                  <a:gd name="T3" fmla="*/ 8 h 150"/>
                  <a:gd name="T4" fmla="*/ 64 w 98"/>
                  <a:gd name="T5" fmla="*/ 17 h 150"/>
                  <a:gd name="T6" fmla="*/ 52 w 98"/>
                  <a:gd name="T7" fmla="*/ 27 h 150"/>
                  <a:gd name="T8" fmla="*/ 43 w 98"/>
                  <a:gd name="T9" fmla="*/ 38 h 150"/>
                  <a:gd name="T10" fmla="*/ 33 w 98"/>
                  <a:gd name="T11" fmla="*/ 52 h 150"/>
                  <a:gd name="T12" fmla="*/ 27 w 98"/>
                  <a:gd name="T13" fmla="*/ 63 h 150"/>
                  <a:gd name="T14" fmla="*/ 20 w 98"/>
                  <a:gd name="T15" fmla="*/ 77 h 150"/>
                  <a:gd name="T16" fmla="*/ 16 w 98"/>
                  <a:gd name="T17" fmla="*/ 88 h 150"/>
                  <a:gd name="T18" fmla="*/ 8 w 98"/>
                  <a:gd name="T19" fmla="*/ 111 h 150"/>
                  <a:gd name="T20" fmla="*/ 2 w 98"/>
                  <a:gd name="T21" fmla="*/ 130 h 150"/>
                  <a:gd name="T22" fmla="*/ 0 w 98"/>
                  <a:gd name="T23" fmla="*/ 144 h 150"/>
                  <a:gd name="T24" fmla="*/ 0 w 98"/>
                  <a:gd name="T25" fmla="*/ 150 h 150"/>
                  <a:gd name="T26" fmla="*/ 14 w 98"/>
                  <a:gd name="T27" fmla="*/ 150 h 150"/>
                  <a:gd name="T28" fmla="*/ 14 w 98"/>
                  <a:gd name="T29" fmla="*/ 146 h 150"/>
                  <a:gd name="T30" fmla="*/ 16 w 98"/>
                  <a:gd name="T31" fmla="*/ 134 h 150"/>
                  <a:gd name="T32" fmla="*/ 22 w 98"/>
                  <a:gd name="T33" fmla="*/ 115 h 150"/>
                  <a:gd name="T34" fmla="*/ 29 w 98"/>
                  <a:gd name="T35" fmla="*/ 94 h 150"/>
                  <a:gd name="T36" fmla="*/ 33 w 98"/>
                  <a:gd name="T37" fmla="*/ 83 h 150"/>
                  <a:gd name="T38" fmla="*/ 39 w 98"/>
                  <a:gd name="T39" fmla="*/ 71 h 150"/>
                  <a:gd name="T40" fmla="*/ 47 w 98"/>
                  <a:gd name="T41" fmla="*/ 59 h 150"/>
                  <a:gd name="T42" fmla="*/ 54 w 98"/>
                  <a:gd name="T43" fmla="*/ 48 h 150"/>
                  <a:gd name="T44" fmla="*/ 64 w 98"/>
                  <a:gd name="T45" fmla="*/ 36 h 150"/>
                  <a:gd name="T46" fmla="*/ 73 w 98"/>
                  <a:gd name="T47" fmla="*/ 27 h 150"/>
                  <a:gd name="T48" fmla="*/ 85 w 98"/>
                  <a:gd name="T49" fmla="*/ 19 h 150"/>
                  <a:gd name="T50" fmla="*/ 98 w 98"/>
                  <a:gd name="T51" fmla="*/ 12 h 150"/>
                  <a:gd name="T52" fmla="*/ 93 w 98"/>
                  <a:gd name="T5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0">
                    <a:moveTo>
                      <a:pt x="93" y="0"/>
                    </a:moveTo>
                    <a:lnTo>
                      <a:pt x="77" y="8"/>
                    </a:lnTo>
                    <a:lnTo>
                      <a:pt x="64" y="17"/>
                    </a:lnTo>
                    <a:lnTo>
                      <a:pt x="52" y="27"/>
                    </a:lnTo>
                    <a:lnTo>
                      <a:pt x="43" y="38"/>
                    </a:lnTo>
                    <a:lnTo>
                      <a:pt x="33" y="52"/>
                    </a:lnTo>
                    <a:lnTo>
                      <a:pt x="27" y="63"/>
                    </a:lnTo>
                    <a:lnTo>
                      <a:pt x="20" y="77"/>
                    </a:lnTo>
                    <a:lnTo>
                      <a:pt x="16" y="88"/>
                    </a:lnTo>
                    <a:lnTo>
                      <a:pt x="8" y="111"/>
                    </a:lnTo>
                    <a:lnTo>
                      <a:pt x="2" y="130"/>
                    </a:lnTo>
                    <a:lnTo>
                      <a:pt x="0" y="144"/>
                    </a:lnTo>
                    <a:lnTo>
                      <a:pt x="0" y="150"/>
                    </a:lnTo>
                    <a:lnTo>
                      <a:pt x="14" y="150"/>
                    </a:lnTo>
                    <a:lnTo>
                      <a:pt x="14" y="146"/>
                    </a:lnTo>
                    <a:lnTo>
                      <a:pt x="16" y="134"/>
                    </a:lnTo>
                    <a:lnTo>
                      <a:pt x="22" y="115"/>
                    </a:lnTo>
                    <a:lnTo>
                      <a:pt x="29" y="94"/>
                    </a:lnTo>
                    <a:lnTo>
                      <a:pt x="33" y="83"/>
                    </a:lnTo>
                    <a:lnTo>
                      <a:pt x="39" y="71"/>
                    </a:lnTo>
                    <a:lnTo>
                      <a:pt x="47" y="59"/>
                    </a:lnTo>
                    <a:lnTo>
                      <a:pt x="54" y="48"/>
                    </a:lnTo>
                    <a:lnTo>
                      <a:pt x="64" y="36"/>
                    </a:lnTo>
                    <a:lnTo>
                      <a:pt x="73" y="27"/>
                    </a:lnTo>
                    <a:lnTo>
                      <a:pt x="85" y="19"/>
                    </a:lnTo>
                    <a:lnTo>
                      <a:pt x="98" y="12"/>
                    </a:lnTo>
                    <a:lnTo>
                      <a:pt x="93" y="0"/>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90" name="Freeform 279"/>
              <p:cNvSpPr>
                <a:spLocks/>
              </p:cNvSpPr>
              <p:nvPr/>
            </p:nvSpPr>
            <p:spPr bwMode="auto">
              <a:xfrm>
                <a:off x="6350000" y="4592638"/>
                <a:ext cx="14288" cy="22225"/>
              </a:xfrm>
              <a:custGeom>
                <a:avLst/>
                <a:gdLst>
                  <a:gd name="T0" fmla="*/ 5 w 9"/>
                  <a:gd name="T1" fmla="*/ 14 h 14"/>
                  <a:gd name="T2" fmla="*/ 9 w 9"/>
                  <a:gd name="T3" fmla="*/ 12 h 14"/>
                  <a:gd name="T4" fmla="*/ 9 w 9"/>
                  <a:gd name="T5" fmla="*/ 10 h 14"/>
                  <a:gd name="T6" fmla="*/ 9 w 9"/>
                  <a:gd name="T7" fmla="*/ 8 h 14"/>
                  <a:gd name="T8" fmla="*/ 9 w 9"/>
                  <a:gd name="T9" fmla="*/ 4 h 14"/>
                  <a:gd name="T10" fmla="*/ 7 w 9"/>
                  <a:gd name="T11" fmla="*/ 2 h 14"/>
                  <a:gd name="T12" fmla="*/ 5 w 9"/>
                  <a:gd name="T13" fmla="*/ 0 h 14"/>
                  <a:gd name="T14" fmla="*/ 3 w 9"/>
                  <a:gd name="T15" fmla="*/ 0 h 14"/>
                  <a:gd name="T16" fmla="*/ 0 w 9"/>
                  <a:gd name="T17" fmla="*/ 2 h 14"/>
                  <a:gd name="T18" fmla="*/ 5 w 9"/>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4">
                    <a:moveTo>
                      <a:pt x="5" y="14"/>
                    </a:moveTo>
                    <a:lnTo>
                      <a:pt x="9" y="12"/>
                    </a:lnTo>
                    <a:lnTo>
                      <a:pt x="9" y="10"/>
                    </a:lnTo>
                    <a:lnTo>
                      <a:pt x="9" y="8"/>
                    </a:lnTo>
                    <a:lnTo>
                      <a:pt x="9" y="4"/>
                    </a:lnTo>
                    <a:lnTo>
                      <a:pt x="7" y="2"/>
                    </a:lnTo>
                    <a:lnTo>
                      <a:pt x="5" y="0"/>
                    </a:lnTo>
                    <a:lnTo>
                      <a:pt x="3" y="0"/>
                    </a:lnTo>
                    <a:lnTo>
                      <a:pt x="0" y="2"/>
                    </a:lnTo>
                    <a:lnTo>
                      <a:pt x="5" y="14"/>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91" name="Freeform 280"/>
              <p:cNvSpPr>
                <a:spLocks/>
              </p:cNvSpPr>
              <p:nvPr/>
            </p:nvSpPr>
            <p:spPr bwMode="auto">
              <a:xfrm>
                <a:off x="5594350" y="4489450"/>
                <a:ext cx="414338" cy="344488"/>
              </a:xfrm>
              <a:custGeom>
                <a:avLst/>
                <a:gdLst>
                  <a:gd name="T0" fmla="*/ 259 w 261"/>
                  <a:gd name="T1" fmla="*/ 80 h 217"/>
                  <a:gd name="T2" fmla="*/ 251 w 261"/>
                  <a:gd name="T3" fmla="*/ 61 h 217"/>
                  <a:gd name="T4" fmla="*/ 234 w 261"/>
                  <a:gd name="T5" fmla="*/ 46 h 217"/>
                  <a:gd name="T6" fmla="*/ 213 w 261"/>
                  <a:gd name="T7" fmla="*/ 36 h 217"/>
                  <a:gd name="T8" fmla="*/ 199 w 261"/>
                  <a:gd name="T9" fmla="*/ 36 h 217"/>
                  <a:gd name="T10" fmla="*/ 197 w 261"/>
                  <a:gd name="T11" fmla="*/ 36 h 217"/>
                  <a:gd name="T12" fmla="*/ 194 w 261"/>
                  <a:gd name="T13" fmla="*/ 36 h 217"/>
                  <a:gd name="T14" fmla="*/ 192 w 261"/>
                  <a:gd name="T15" fmla="*/ 36 h 217"/>
                  <a:gd name="T16" fmla="*/ 186 w 261"/>
                  <a:gd name="T17" fmla="*/ 29 h 217"/>
                  <a:gd name="T18" fmla="*/ 176 w 261"/>
                  <a:gd name="T19" fmla="*/ 15 h 217"/>
                  <a:gd name="T20" fmla="*/ 161 w 261"/>
                  <a:gd name="T21" fmla="*/ 6 h 217"/>
                  <a:gd name="T22" fmla="*/ 144 w 261"/>
                  <a:gd name="T23" fmla="*/ 2 h 217"/>
                  <a:gd name="T24" fmla="*/ 125 w 261"/>
                  <a:gd name="T25" fmla="*/ 0 h 217"/>
                  <a:gd name="T26" fmla="*/ 105 w 261"/>
                  <a:gd name="T27" fmla="*/ 6 h 217"/>
                  <a:gd name="T28" fmla="*/ 90 w 261"/>
                  <a:gd name="T29" fmla="*/ 15 h 217"/>
                  <a:gd name="T30" fmla="*/ 78 w 261"/>
                  <a:gd name="T31" fmla="*/ 29 h 217"/>
                  <a:gd name="T32" fmla="*/ 73 w 261"/>
                  <a:gd name="T33" fmla="*/ 36 h 217"/>
                  <a:gd name="T34" fmla="*/ 71 w 261"/>
                  <a:gd name="T35" fmla="*/ 36 h 217"/>
                  <a:gd name="T36" fmla="*/ 67 w 261"/>
                  <a:gd name="T37" fmla="*/ 36 h 217"/>
                  <a:gd name="T38" fmla="*/ 63 w 261"/>
                  <a:gd name="T39" fmla="*/ 36 h 217"/>
                  <a:gd name="T40" fmla="*/ 50 w 261"/>
                  <a:gd name="T41" fmla="*/ 36 h 217"/>
                  <a:gd name="T42" fmla="*/ 29 w 261"/>
                  <a:gd name="T43" fmla="*/ 44 h 217"/>
                  <a:gd name="T44" fmla="*/ 11 w 261"/>
                  <a:gd name="T45" fmla="*/ 59 h 217"/>
                  <a:gd name="T46" fmla="*/ 2 w 261"/>
                  <a:gd name="T47" fmla="*/ 79 h 217"/>
                  <a:gd name="T48" fmla="*/ 0 w 261"/>
                  <a:gd name="T49" fmla="*/ 98 h 217"/>
                  <a:gd name="T50" fmla="*/ 4 w 261"/>
                  <a:gd name="T51" fmla="*/ 111 h 217"/>
                  <a:gd name="T52" fmla="*/ 13 w 261"/>
                  <a:gd name="T53" fmla="*/ 125 h 217"/>
                  <a:gd name="T54" fmla="*/ 23 w 261"/>
                  <a:gd name="T55" fmla="*/ 134 h 217"/>
                  <a:gd name="T56" fmla="*/ 29 w 261"/>
                  <a:gd name="T57" fmla="*/ 140 h 217"/>
                  <a:gd name="T58" fmla="*/ 27 w 261"/>
                  <a:gd name="T59" fmla="*/ 146 h 217"/>
                  <a:gd name="T60" fmla="*/ 25 w 261"/>
                  <a:gd name="T61" fmla="*/ 151 h 217"/>
                  <a:gd name="T62" fmla="*/ 25 w 261"/>
                  <a:gd name="T63" fmla="*/ 157 h 217"/>
                  <a:gd name="T64" fmla="*/ 27 w 261"/>
                  <a:gd name="T65" fmla="*/ 171 h 217"/>
                  <a:gd name="T66" fmla="*/ 34 w 261"/>
                  <a:gd name="T67" fmla="*/ 192 h 217"/>
                  <a:gd name="T68" fmla="*/ 52 w 261"/>
                  <a:gd name="T69" fmla="*/ 207 h 217"/>
                  <a:gd name="T70" fmla="*/ 73 w 261"/>
                  <a:gd name="T71" fmla="*/ 215 h 217"/>
                  <a:gd name="T72" fmla="*/ 92 w 261"/>
                  <a:gd name="T73" fmla="*/ 217 h 217"/>
                  <a:gd name="T74" fmla="*/ 105 w 261"/>
                  <a:gd name="T75" fmla="*/ 213 h 217"/>
                  <a:gd name="T76" fmla="*/ 117 w 261"/>
                  <a:gd name="T77" fmla="*/ 209 h 217"/>
                  <a:gd name="T78" fmla="*/ 126 w 261"/>
                  <a:gd name="T79" fmla="*/ 203 h 217"/>
                  <a:gd name="T80" fmla="*/ 136 w 261"/>
                  <a:gd name="T81" fmla="*/ 201 h 217"/>
                  <a:gd name="T82" fmla="*/ 146 w 261"/>
                  <a:gd name="T83" fmla="*/ 209 h 217"/>
                  <a:gd name="T84" fmla="*/ 157 w 261"/>
                  <a:gd name="T85" fmla="*/ 213 h 217"/>
                  <a:gd name="T86" fmla="*/ 169 w 261"/>
                  <a:gd name="T87" fmla="*/ 217 h 217"/>
                  <a:gd name="T88" fmla="*/ 188 w 261"/>
                  <a:gd name="T89" fmla="*/ 217 h 217"/>
                  <a:gd name="T90" fmla="*/ 211 w 261"/>
                  <a:gd name="T91" fmla="*/ 207 h 217"/>
                  <a:gd name="T92" fmla="*/ 226 w 261"/>
                  <a:gd name="T93" fmla="*/ 194 h 217"/>
                  <a:gd name="T94" fmla="*/ 236 w 261"/>
                  <a:gd name="T95" fmla="*/ 174 h 217"/>
                  <a:gd name="T96" fmla="*/ 238 w 261"/>
                  <a:gd name="T97" fmla="*/ 159 h 217"/>
                  <a:gd name="T98" fmla="*/ 238 w 261"/>
                  <a:gd name="T99" fmla="*/ 153 h 217"/>
                  <a:gd name="T100" fmla="*/ 236 w 261"/>
                  <a:gd name="T101" fmla="*/ 146 h 217"/>
                  <a:gd name="T102" fmla="*/ 234 w 261"/>
                  <a:gd name="T103" fmla="*/ 140 h 217"/>
                  <a:gd name="T104" fmla="*/ 238 w 261"/>
                  <a:gd name="T105" fmla="*/ 134 h 217"/>
                  <a:gd name="T106" fmla="*/ 249 w 261"/>
                  <a:gd name="T107" fmla="*/ 125 h 217"/>
                  <a:gd name="T108" fmla="*/ 255 w 261"/>
                  <a:gd name="T109" fmla="*/ 113 h 217"/>
                  <a:gd name="T110" fmla="*/ 261 w 261"/>
                  <a:gd name="T111" fmla="*/ 10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 h="217">
                    <a:moveTo>
                      <a:pt x="261" y="92"/>
                    </a:moveTo>
                    <a:lnTo>
                      <a:pt x="259" y="80"/>
                    </a:lnTo>
                    <a:lnTo>
                      <a:pt x="257" y="71"/>
                    </a:lnTo>
                    <a:lnTo>
                      <a:pt x="251" y="61"/>
                    </a:lnTo>
                    <a:lnTo>
                      <a:pt x="243" y="54"/>
                    </a:lnTo>
                    <a:lnTo>
                      <a:pt x="234" y="46"/>
                    </a:lnTo>
                    <a:lnTo>
                      <a:pt x="224" y="40"/>
                    </a:lnTo>
                    <a:lnTo>
                      <a:pt x="213" y="36"/>
                    </a:lnTo>
                    <a:lnTo>
                      <a:pt x="199" y="36"/>
                    </a:lnTo>
                    <a:lnTo>
                      <a:pt x="199" y="36"/>
                    </a:lnTo>
                    <a:lnTo>
                      <a:pt x="197" y="36"/>
                    </a:lnTo>
                    <a:lnTo>
                      <a:pt x="197" y="36"/>
                    </a:lnTo>
                    <a:lnTo>
                      <a:pt x="196" y="36"/>
                    </a:lnTo>
                    <a:lnTo>
                      <a:pt x="194" y="36"/>
                    </a:lnTo>
                    <a:lnTo>
                      <a:pt x="194" y="36"/>
                    </a:lnTo>
                    <a:lnTo>
                      <a:pt x="192" y="36"/>
                    </a:lnTo>
                    <a:lnTo>
                      <a:pt x="190" y="36"/>
                    </a:lnTo>
                    <a:lnTo>
                      <a:pt x="186" y="29"/>
                    </a:lnTo>
                    <a:lnTo>
                      <a:pt x="182" y="23"/>
                    </a:lnTo>
                    <a:lnTo>
                      <a:pt x="176" y="15"/>
                    </a:lnTo>
                    <a:lnTo>
                      <a:pt x="169" y="11"/>
                    </a:lnTo>
                    <a:lnTo>
                      <a:pt x="161" y="6"/>
                    </a:lnTo>
                    <a:lnTo>
                      <a:pt x="153" y="4"/>
                    </a:lnTo>
                    <a:lnTo>
                      <a:pt x="144" y="2"/>
                    </a:lnTo>
                    <a:lnTo>
                      <a:pt x="134" y="0"/>
                    </a:lnTo>
                    <a:lnTo>
                      <a:pt x="125" y="0"/>
                    </a:lnTo>
                    <a:lnTo>
                      <a:pt x="115" y="2"/>
                    </a:lnTo>
                    <a:lnTo>
                      <a:pt x="105" y="6"/>
                    </a:lnTo>
                    <a:lnTo>
                      <a:pt x="98" y="10"/>
                    </a:lnTo>
                    <a:lnTo>
                      <a:pt x="90" y="15"/>
                    </a:lnTo>
                    <a:lnTo>
                      <a:pt x="84" y="23"/>
                    </a:lnTo>
                    <a:lnTo>
                      <a:pt x="78" y="29"/>
                    </a:lnTo>
                    <a:lnTo>
                      <a:pt x="75" y="36"/>
                    </a:lnTo>
                    <a:lnTo>
                      <a:pt x="73" y="36"/>
                    </a:lnTo>
                    <a:lnTo>
                      <a:pt x="73" y="36"/>
                    </a:lnTo>
                    <a:lnTo>
                      <a:pt x="71" y="36"/>
                    </a:lnTo>
                    <a:lnTo>
                      <a:pt x="69" y="36"/>
                    </a:lnTo>
                    <a:lnTo>
                      <a:pt x="67" y="36"/>
                    </a:lnTo>
                    <a:lnTo>
                      <a:pt x="65" y="36"/>
                    </a:lnTo>
                    <a:lnTo>
                      <a:pt x="63" y="36"/>
                    </a:lnTo>
                    <a:lnTo>
                      <a:pt x="61" y="36"/>
                    </a:lnTo>
                    <a:lnTo>
                      <a:pt x="50" y="36"/>
                    </a:lnTo>
                    <a:lnTo>
                      <a:pt x="38" y="40"/>
                    </a:lnTo>
                    <a:lnTo>
                      <a:pt x="29" y="44"/>
                    </a:lnTo>
                    <a:lnTo>
                      <a:pt x="19" y="52"/>
                    </a:lnTo>
                    <a:lnTo>
                      <a:pt x="11" y="59"/>
                    </a:lnTo>
                    <a:lnTo>
                      <a:pt x="6" y="69"/>
                    </a:lnTo>
                    <a:lnTo>
                      <a:pt x="2" y="79"/>
                    </a:lnTo>
                    <a:lnTo>
                      <a:pt x="0" y="90"/>
                    </a:lnTo>
                    <a:lnTo>
                      <a:pt x="0" y="98"/>
                    </a:lnTo>
                    <a:lnTo>
                      <a:pt x="2" y="105"/>
                    </a:lnTo>
                    <a:lnTo>
                      <a:pt x="4" y="111"/>
                    </a:lnTo>
                    <a:lnTo>
                      <a:pt x="8" y="119"/>
                    </a:lnTo>
                    <a:lnTo>
                      <a:pt x="13" y="125"/>
                    </a:lnTo>
                    <a:lnTo>
                      <a:pt x="17" y="130"/>
                    </a:lnTo>
                    <a:lnTo>
                      <a:pt x="23" y="134"/>
                    </a:lnTo>
                    <a:lnTo>
                      <a:pt x="31" y="138"/>
                    </a:lnTo>
                    <a:lnTo>
                      <a:pt x="29" y="140"/>
                    </a:lnTo>
                    <a:lnTo>
                      <a:pt x="29" y="144"/>
                    </a:lnTo>
                    <a:lnTo>
                      <a:pt x="27" y="146"/>
                    </a:lnTo>
                    <a:lnTo>
                      <a:pt x="27" y="150"/>
                    </a:lnTo>
                    <a:lnTo>
                      <a:pt x="25" y="151"/>
                    </a:lnTo>
                    <a:lnTo>
                      <a:pt x="25" y="153"/>
                    </a:lnTo>
                    <a:lnTo>
                      <a:pt x="25" y="157"/>
                    </a:lnTo>
                    <a:lnTo>
                      <a:pt x="25" y="159"/>
                    </a:lnTo>
                    <a:lnTo>
                      <a:pt x="27" y="171"/>
                    </a:lnTo>
                    <a:lnTo>
                      <a:pt x="29" y="182"/>
                    </a:lnTo>
                    <a:lnTo>
                      <a:pt x="34" y="192"/>
                    </a:lnTo>
                    <a:lnTo>
                      <a:pt x="42" y="199"/>
                    </a:lnTo>
                    <a:lnTo>
                      <a:pt x="52" y="207"/>
                    </a:lnTo>
                    <a:lnTo>
                      <a:pt x="61" y="211"/>
                    </a:lnTo>
                    <a:lnTo>
                      <a:pt x="73" y="215"/>
                    </a:lnTo>
                    <a:lnTo>
                      <a:pt x="86" y="217"/>
                    </a:lnTo>
                    <a:lnTo>
                      <a:pt x="92" y="217"/>
                    </a:lnTo>
                    <a:lnTo>
                      <a:pt x="98" y="215"/>
                    </a:lnTo>
                    <a:lnTo>
                      <a:pt x="105" y="213"/>
                    </a:lnTo>
                    <a:lnTo>
                      <a:pt x="111" y="211"/>
                    </a:lnTo>
                    <a:lnTo>
                      <a:pt x="117" y="209"/>
                    </a:lnTo>
                    <a:lnTo>
                      <a:pt x="123" y="205"/>
                    </a:lnTo>
                    <a:lnTo>
                      <a:pt x="126" y="203"/>
                    </a:lnTo>
                    <a:lnTo>
                      <a:pt x="132" y="197"/>
                    </a:lnTo>
                    <a:lnTo>
                      <a:pt x="136" y="201"/>
                    </a:lnTo>
                    <a:lnTo>
                      <a:pt x="140" y="205"/>
                    </a:lnTo>
                    <a:lnTo>
                      <a:pt x="146" y="209"/>
                    </a:lnTo>
                    <a:lnTo>
                      <a:pt x="151" y="211"/>
                    </a:lnTo>
                    <a:lnTo>
                      <a:pt x="157" y="213"/>
                    </a:lnTo>
                    <a:lnTo>
                      <a:pt x="163" y="215"/>
                    </a:lnTo>
                    <a:lnTo>
                      <a:pt x="169" y="217"/>
                    </a:lnTo>
                    <a:lnTo>
                      <a:pt x="176" y="217"/>
                    </a:lnTo>
                    <a:lnTo>
                      <a:pt x="188" y="217"/>
                    </a:lnTo>
                    <a:lnTo>
                      <a:pt x="199" y="213"/>
                    </a:lnTo>
                    <a:lnTo>
                      <a:pt x="211" y="207"/>
                    </a:lnTo>
                    <a:lnTo>
                      <a:pt x="220" y="201"/>
                    </a:lnTo>
                    <a:lnTo>
                      <a:pt x="226" y="194"/>
                    </a:lnTo>
                    <a:lnTo>
                      <a:pt x="234" y="184"/>
                    </a:lnTo>
                    <a:lnTo>
                      <a:pt x="236" y="174"/>
                    </a:lnTo>
                    <a:lnTo>
                      <a:pt x="238" y="163"/>
                    </a:lnTo>
                    <a:lnTo>
                      <a:pt x="238" y="159"/>
                    </a:lnTo>
                    <a:lnTo>
                      <a:pt x="238" y="155"/>
                    </a:lnTo>
                    <a:lnTo>
                      <a:pt x="238" y="153"/>
                    </a:lnTo>
                    <a:lnTo>
                      <a:pt x="236" y="150"/>
                    </a:lnTo>
                    <a:lnTo>
                      <a:pt x="236" y="146"/>
                    </a:lnTo>
                    <a:lnTo>
                      <a:pt x="234" y="144"/>
                    </a:lnTo>
                    <a:lnTo>
                      <a:pt x="234" y="140"/>
                    </a:lnTo>
                    <a:lnTo>
                      <a:pt x="232" y="138"/>
                    </a:lnTo>
                    <a:lnTo>
                      <a:pt x="238" y="134"/>
                    </a:lnTo>
                    <a:lnTo>
                      <a:pt x="243" y="128"/>
                    </a:lnTo>
                    <a:lnTo>
                      <a:pt x="249" y="125"/>
                    </a:lnTo>
                    <a:lnTo>
                      <a:pt x="253" y="119"/>
                    </a:lnTo>
                    <a:lnTo>
                      <a:pt x="255" y="113"/>
                    </a:lnTo>
                    <a:lnTo>
                      <a:pt x="259" y="105"/>
                    </a:lnTo>
                    <a:lnTo>
                      <a:pt x="261" y="100"/>
                    </a:lnTo>
                    <a:lnTo>
                      <a:pt x="261" y="92"/>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92" name="Line 281"/>
              <p:cNvSpPr>
                <a:spLocks noChangeShapeType="1"/>
              </p:cNvSpPr>
              <p:nvPr/>
            </p:nvSpPr>
            <p:spPr bwMode="auto">
              <a:xfrm>
                <a:off x="5734050" y="4652963"/>
                <a:ext cx="42863" cy="31750"/>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93" name="Line 282"/>
              <p:cNvSpPr>
                <a:spLocks noChangeShapeType="1"/>
              </p:cNvSpPr>
              <p:nvPr/>
            </p:nvSpPr>
            <p:spPr bwMode="auto">
              <a:xfrm flipH="1">
                <a:off x="5830888" y="4656138"/>
                <a:ext cx="39688" cy="28575"/>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94" name="Line 283"/>
              <p:cNvSpPr>
                <a:spLocks noChangeShapeType="1"/>
              </p:cNvSpPr>
              <p:nvPr/>
            </p:nvSpPr>
            <p:spPr bwMode="auto">
              <a:xfrm>
                <a:off x="5803900" y="4632325"/>
                <a:ext cx="0" cy="52388"/>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95" name="Freeform 284"/>
              <p:cNvSpPr>
                <a:spLocks/>
              </p:cNvSpPr>
              <p:nvPr/>
            </p:nvSpPr>
            <p:spPr bwMode="auto">
              <a:xfrm>
                <a:off x="5710238" y="4629150"/>
                <a:ext cx="39688" cy="39688"/>
              </a:xfrm>
              <a:custGeom>
                <a:avLst/>
                <a:gdLst>
                  <a:gd name="T0" fmla="*/ 11 w 25"/>
                  <a:gd name="T1" fmla="*/ 25 h 25"/>
                  <a:gd name="T2" fmla="*/ 15 w 25"/>
                  <a:gd name="T3" fmla="*/ 25 h 25"/>
                  <a:gd name="T4" fmla="*/ 17 w 25"/>
                  <a:gd name="T5" fmla="*/ 23 h 25"/>
                  <a:gd name="T6" fmla="*/ 19 w 25"/>
                  <a:gd name="T7" fmla="*/ 23 h 25"/>
                  <a:gd name="T8" fmla="*/ 21 w 25"/>
                  <a:gd name="T9" fmla="*/ 21 h 25"/>
                  <a:gd name="T10" fmla="*/ 21 w 25"/>
                  <a:gd name="T11" fmla="*/ 19 h 25"/>
                  <a:gd name="T12" fmla="*/ 23 w 25"/>
                  <a:gd name="T13" fmla="*/ 17 h 25"/>
                  <a:gd name="T14" fmla="*/ 23 w 25"/>
                  <a:gd name="T15" fmla="*/ 15 h 25"/>
                  <a:gd name="T16" fmla="*/ 25 w 25"/>
                  <a:gd name="T17" fmla="*/ 14 h 25"/>
                  <a:gd name="T18" fmla="*/ 23 w 25"/>
                  <a:gd name="T19" fmla="*/ 12 h 25"/>
                  <a:gd name="T20" fmla="*/ 23 w 25"/>
                  <a:gd name="T21" fmla="*/ 8 h 25"/>
                  <a:gd name="T22" fmla="*/ 23 w 25"/>
                  <a:gd name="T23" fmla="*/ 6 h 25"/>
                  <a:gd name="T24" fmla="*/ 21 w 25"/>
                  <a:gd name="T25" fmla="*/ 4 h 25"/>
                  <a:gd name="T26" fmla="*/ 19 w 25"/>
                  <a:gd name="T27" fmla="*/ 4 h 25"/>
                  <a:gd name="T28" fmla="*/ 17 w 25"/>
                  <a:gd name="T29" fmla="*/ 2 h 25"/>
                  <a:gd name="T30" fmla="*/ 15 w 25"/>
                  <a:gd name="T31" fmla="*/ 2 h 25"/>
                  <a:gd name="T32" fmla="*/ 11 w 25"/>
                  <a:gd name="T33" fmla="*/ 0 h 25"/>
                  <a:gd name="T34" fmla="*/ 9 w 25"/>
                  <a:gd name="T35" fmla="*/ 2 h 25"/>
                  <a:gd name="T36" fmla="*/ 7 w 25"/>
                  <a:gd name="T37" fmla="*/ 2 h 25"/>
                  <a:gd name="T38" fmla="*/ 5 w 25"/>
                  <a:gd name="T39" fmla="*/ 2 h 25"/>
                  <a:gd name="T40" fmla="*/ 4 w 25"/>
                  <a:gd name="T41" fmla="*/ 4 h 25"/>
                  <a:gd name="T42" fmla="*/ 2 w 25"/>
                  <a:gd name="T43" fmla="*/ 6 h 25"/>
                  <a:gd name="T44" fmla="*/ 2 w 25"/>
                  <a:gd name="T45" fmla="*/ 8 h 25"/>
                  <a:gd name="T46" fmla="*/ 0 w 25"/>
                  <a:gd name="T47" fmla="*/ 10 h 25"/>
                  <a:gd name="T48" fmla="*/ 0 w 25"/>
                  <a:gd name="T49" fmla="*/ 14 h 25"/>
                  <a:gd name="T50" fmla="*/ 0 w 25"/>
                  <a:gd name="T51" fmla="*/ 15 h 25"/>
                  <a:gd name="T52" fmla="*/ 2 w 25"/>
                  <a:gd name="T53" fmla="*/ 17 h 25"/>
                  <a:gd name="T54" fmla="*/ 2 w 25"/>
                  <a:gd name="T55" fmla="*/ 19 h 25"/>
                  <a:gd name="T56" fmla="*/ 4 w 25"/>
                  <a:gd name="T57" fmla="*/ 21 h 25"/>
                  <a:gd name="T58" fmla="*/ 5 w 25"/>
                  <a:gd name="T59" fmla="*/ 23 h 25"/>
                  <a:gd name="T60" fmla="*/ 7 w 25"/>
                  <a:gd name="T61" fmla="*/ 23 h 25"/>
                  <a:gd name="T62" fmla="*/ 9 w 25"/>
                  <a:gd name="T63" fmla="*/ 25 h 25"/>
                  <a:gd name="T64" fmla="*/ 11 w 25"/>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11" y="25"/>
                    </a:moveTo>
                    <a:lnTo>
                      <a:pt x="15" y="25"/>
                    </a:lnTo>
                    <a:lnTo>
                      <a:pt x="17" y="23"/>
                    </a:lnTo>
                    <a:lnTo>
                      <a:pt x="19" y="23"/>
                    </a:lnTo>
                    <a:lnTo>
                      <a:pt x="21" y="21"/>
                    </a:lnTo>
                    <a:lnTo>
                      <a:pt x="21" y="19"/>
                    </a:lnTo>
                    <a:lnTo>
                      <a:pt x="23" y="17"/>
                    </a:lnTo>
                    <a:lnTo>
                      <a:pt x="23" y="15"/>
                    </a:lnTo>
                    <a:lnTo>
                      <a:pt x="25" y="14"/>
                    </a:lnTo>
                    <a:lnTo>
                      <a:pt x="23" y="12"/>
                    </a:lnTo>
                    <a:lnTo>
                      <a:pt x="23" y="8"/>
                    </a:lnTo>
                    <a:lnTo>
                      <a:pt x="23" y="6"/>
                    </a:lnTo>
                    <a:lnTo>
                      <a:pt x="21" y="4"/>
                    </a:lnTo>
                    <a:lnTo>
                      <a:pt x="19" y="4"/>
                    </a:lnTo>
                    <a:lnTo>
                      <a:pt x="17" y="2"/>
                    </a:lnTo>
                    <a:lnTo>
                      <a:pt x="15" y="2"/>
                    </a:lnTo>
                    <a:lnTo>
                      <a:pt x="11" y="0"/>
                    </a:lnTo>
                    <a:lnTo>
                      <a:pt x="9" y="2"/>
                    </a:lnTo>
                    <a:lnTo>
                      <a:pt x="7" y="2"/>
                    </a:lnTo>
                    <a:lnTo>
                      <a:pt x="5" y="2"/>
                    </a:lnTo>
                    <a:lnTo>
                      <a:pt x="4" y="4"/>
                    </a:lnTo>
                    <a:lnTo>
                      <a:pt x="2" y="6"/>
                    </a:lnTo>
                    <a:lnTo>
                      <a:pt x="2" y="8"/>
                    </a:lnTo>
                    <a:lnTo>
                      <a:pt x="0" y="10"/>
                    </a:lnTo>
                    <a:lnTo>
                      <a:pt x="0" y="14"/>
                    </a:lnTo>
                    <a:lnTo>
                      <a:pt x="0" y="15"/>
                    </a:lnTo>
                    <a:lnTo>
                      <a:pt x="2" y="17"/>
                    </a:lnTo>
                    <a:lnTo>
                      <a:pt x="2" y="19"/>
                    </a:lnTo>
                    <a:lnTo>
                      <a:pt x="4" y="21"/>
                    </a:lnTo>
                    <a:lnTo>
                      <a:pt x="5" y="23"/>
                    </a:lnTo>
                    <a:lnTo>
                      <a:pt x="7" y="23"/>
                    </a:lnTo>
                    <a:lnTo>
                      <a:pt x="9" y="25"/>
                    </a:lnTo>
                    <a:lnTo>
                      <a:pt x="11" y="25"/>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96" name="Freeform 285"/>
              <p:cNvSpPr>
                <a:spLocks/>
              </p:cNvSpPr>
              <p:nvPr/>
            </p:nvSpPr>
            <p:spPr bwMode="auto">
              <a:xfrm>
                <a:off x="5786438" y="4614863"/>
                <a:ext cx="39688" cy="36513"/>
              </a:xfrm>
              <a:custGeom>
                <a:avLst/>
                <a:gdLst>
                  <a:gd name="T0" fmla="*/ 11 w 25"/>
                  <a:gd name="T1" fmla="*/ 23 h 23"/>
                  <a:gd name="T2" fmla="*/ 15 w 25"/>
                  <a:gd name="T3" fmla="*/ 23 h 23"/>
                  <a:gd name="T4" fmla="*/ 17 w 25"/>
                  <a:gd name="T5" fmla="*/ 23 h 23"/>
                  <a:gd name="T6" fmla="*/ 19 w 25"/>
                  <a:gd name="T7" fmla="*/ 21 h 23"/>
                  <a:gd name="T8" fmla="*/ 21 w 25"/>
                  <a:gd name="T9" fmla="*/ 19 h 23"/>
                  <a:gd name="T10" fmla="*/ 23 w 25"/>
                  <a:gd name="T11" fmla="*/ 17 h 23"/>
                  <a:gd name="T12" fmla="*/ 23 w 25"/>
                  <a:gd name="T13" fmla="*/ 15 h 23"/>
                  <a:gd name="T14" fmla="*/ 25 w 25"/>
                  <a:gd name="T15" fmla="*/ 13 h 23"/>
                  <a:gd name="T16" fmla="*/ 25 w 25"/>
                  <a:gd name="T17" fmla="*/ 11 h 23"/>
                  <a:gd name="T18" fmla="*/ 25 w 25"/>
                  <a:gd name="T19" fmla="*/ 9 h 23"/>
                  <a:gd name="T20" fmla="*/ 23 w 25"/>
                  <a:gd name="T21" fmla="*/ 5 h 23"/>
                  <a:gd name="T22" fmla="*/ 23 w 25"/>
                  <a:gd name="T23" fmla="*/ 3 h 23"/>
                  <a:gd name="T24" fmla="*/ 21 w 25"/>
                  <a:gd name="T25" fmla="*/ 1 h 23"/>
                  <a:gd name="T26" fmla="*/ 19 w 25"/>
                  <a:gd name="T27" fmla="*/ 1 h 23"/>
                  <a:gd name="T28" fmla="*/ 17 w 25"/>
                  <a:gd name="T29" fmla="*/ 0 h 23"/>
                  <a:gd name="T30" fmla="*/ 15 w 25"/>
                  <a:gd name="T31" fmla="*/ 0 h 23"/>
                  <a:gd name="T32" fmla="*/ 13 w 25"/>
                  <a:gd name="T33" fmla="*/ 0 h 23"/>
                  <a:gd name="T34" fmla="*/ 9 w 25"/>
                  <a:gd name="T35" fmla="*/ 0 h 23"/>
                  <a:gd name="T36" fmla="*/ 7 w 25"/>
                  <a:gd name="T37" fmla="*/ 0 h 23"/>
                  <a:gd name="T38" fmla="*/ 5 w 25"/>
                  <a:gd name="T39" fmla="*/ 1 h 23"/>
                  <a:gd name="T40" fmla="*/ 4 w 25"/>
                  <a:gd name="T41" fmla="*/ 1 h 23"/>
                  <a:gd name="T42" fmla="*/ 2 w 25"/>
                  <a:gd name="T43" fmla="*/ 3 h 23"/>
                  <a:gd name="T44" fmla="*/ 2 w 25"/>
                  <a:gd name="T45" fmla="*/ 5 h 23"/>
                  <a:gd name="T46" fmla="*/ 0 w 25"/>
                  <a:gd name="T47" fmla="*/ 7 h 23"/>
                  <a:gd name="T48" fmla="*/ 0 w 25"/>
                  <a:gd name="T49" fmla="*/ 11 h 23"/>
                  <a:gd name="T50" fmla="*/ 0 w 25"/>
                  <a:gd name="T51" fmla="*/ 13 h 23"/>
                  <a:gd name="T52" fmla="*/ 2 w 25"/>
                  <a:gd name="T53" fmla="*/ 15 h 23"/>
                  <a:gd name="T54" fmla="*/ 2 w 25"/>
                  <a:gd name="T55" fmla="*/ 17 h 23"/>
                  <a:gd name="T56" fmla="*/ 4 w 25"/>
                  <a:gd name="T57" fmla="*/ 19 h 23"/>
                  <a:gd name="T58" fmla="*/ 5 w 25"/>
                  <a:gd name="T59" fmla="*/ 21 h 23"/>
                  <a:gd name="T60" fmla="*/ 7 w 25"/>
                  <a:gd name="T61" fmla="*/ 21 h 23"/>
                  <a:gd name="T62" fmla="*/ 9 w 25"/>
                  <a:gd name="T63" fmla="*/ 23 h 23"/>
                  <a:gd name="T64" fmla="*/ 11 w 25"/>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3">
                    <a:moveTo>
                      <a:pt x="11" y="23"/>
                    </a:moveTo>
                    <a:lnTo>
                      <a:pt x="15" y="23"/>
                    </a:lnTo>
                    <a:lnTo>
                      <a:pt x="17" y="23"/>
                    </a:lnTo>
                    <a:lnTo>
                      <a:pt x="19" y="21"/>
                    </a:lnTo>
                    <a:lnTo>
                      <a:pt x="21" y="19"/>
                    </a:lnTo>
                    <a:lnTo>
                      <a:pt x="23" y="17"/>
                    </a:lnTo>
                    <a:lnTo>
                      <a:pt x="23" y="15"/>
                    </a:lnTo>
                    <a:lnTo>
                      <a:pt x="25" y="13"/>
                    </a:lnTo>
                    <a:lnTo>
                      <a:pt x="25" y="11"/>
                    </a:lnTo>
                    <a:lnTo>
                      <a:pt x="25" y="9"/>
                    </a:lnTo>
                    <a:lnTo>
                      <a:pt x="23" y="5"/>
                    </a:lnTo>
                    <a:lnTo>
                      <a:pt x="23" y="3"/>
                    </a:lnTo>
                    <a:lnTo>
                      <a:pt x="21" y="1"/>
                    </a:lnTo>
                    <a:lnTo>
                      <a:pt x="19" y="1"/>
                    </a:lnTo>
                    <a:lnTo>
                      <a:pt x="17" y="0"/>
                    </a:lnTo>
                    <a:lnTo>
                      <a:pt x="15" y="0"/>
                    </a:lnTo>
                    <a:lnTo>
                      <a:pt x="13" y="0"/>
                    </a:lnTo>
                    <a:lnTo>
                      <a:pt x="9" y="0"/>
                    </a:lnTo>
                    <a:lnTo>
                      <a:pt x="7" y="0"/>
                    </a:lnTo>
                    <a:lnTo>
                      <a:pt x="5" y="1"/>
                    </a:lnTo>
                    <a:lnTo>
                      <a:pt x="4" y="1"/>
                    </a:lnTo>
                    <a:lnTo>
                      <a:pt x="2" y="3"/>
                    </a:lnTo>
                    <a:lnTo>
                      <a:pt x="2" y="5"/>
                    </a:lnTo>
                    <a:lnTo>
                      <a:pt x="0" y="7"/>
                    </a:lnTo>
                    <a:lnTo>
                      <a:pt x="0" y="11"/>
                    </a:lnTo>
                    <a:lnTo>
                      <a:pt x="0" y="13"/>
                    </a:lnTo>
                    <a:lnTo>
                      <a:pt x="2" y="15"/>
                    </a:lnTo>
                    <a:lnTo>
                      <a:pt x="2" y="17"/>
                    </a:lnTo>
                    <a:lnTo>
                      <a:pt x="4" y="19"/>
                    </a:lnTo>
                    <a:lnTo>
                      <a:pt x="5" y="21"/>
                    </a:lnTo>
                    <a:lnTo>
                      <a:pt x="7" y="21"/>
                    </a:lnTo>
                    <a:lnTo>
                      <a:pt x="9" y="23"/>
                    </a:lnTo>
                    <a:lnTo>
                      <a:pt x="11" y="2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97" name="Freeform 286"/>
              <p:cNvSpPr>
                <a:spLocks/>
              </p:cNvSpPr>
              <p:nvPr/>
            </p:nvSpPr>
            <p:spPr bwMode="auto">
              <a:xfrm>
                <a:off x="5856288" y="4638675"/>
                <a:ext cx="36513" cy="39688"/>
              </a:xfrm>
              <a:custGeom>
                <a:avLst/>
                <a:gdLst>
                  <a:gd name="T0" fmla="*/ 11 w 23"/>
                  <a:gd name="T1" fmla="*/ 25 h 25"/>
                  <a:gd name="T2" fmla="*/ 13 w 23"/>
                  <a:gd name="T3" fmla="*/ 25 h 25"/>
                  <a:gd name="T4" fmla="*/ 15 w 23"/>
                  <a:gd name="T5" fmla="*/ 23 h 25"/>
                  <a:gd name="T6" fmla="*/ 17 w 23"/>
                  <a:gd name="T7" fmla="*/ 23 h 25"/>
                  <a:gd name="T8" fmla="*/ 19 w 23"/>
                  <a:gd name="T9" fmla="*/ 21 h 25"/>
                  <a:gd name="T10" fmla="*/ 21 w 23"/>
                  <a:gd name="T11" fmla="*/ 19 h 25"/>
                  <a:gd name="T12" fmla="*/ 23 w 23"/>
                  <a:gd name="T13" fmla="*/ 17 h 25"/>
                  <a:gd name="T14" fmla="*/ 23 w 23"/>
                  <a:gd name="T15" fmla="*/ 15 h 25"/>
                  <a:gd name="T16" fmla="*/ 23 w 23"/>
                  <a:gd name="T17" fmla="*/ 13 h 25"/>
                  <a:gd name="T18" fmla="*/ 23 w 23"/>
                  <a:gd name="T19" fmla="*/ 9 h 25"/>
                  <a:gd name="T20" fmla="*/ 23 w 23"/>
                  <a:gd name="T21" fmla="*/ 8 h 25"/>
                  <a:gd name="T22" fmla="*/ 21 w 23"/>
                  <a:gd name="T23" fmla="*/ 6 h 25"/>
                  <a:gd name="T24" fmla="*/ 19 w 23"/>
                  <a:gd name="T25" fmla="*/ 4 h 25"/>
                  <a:gd name="T26" fmla="*/ 17 w 23"/>
                  <a:gd name="T27" fmla="*/ 4 h 25"/>
                  <a:gd name="T28" fmla="*/ 15 w 23"/>
                  <a:gd name="T29" fmla="*/ 2 h 25"/>
                  <a:gd name="T30" fmla="*/ 13 w 23"/>
                  <a:gd name="T31" fmla="*/ 2 h 25"/>
                  <a:gd name="T32" fmla="*/ 11 w 23"/>
                  <a:gd name="T33" fmla="*/ 0 h 25"/>
                  <a:gd name="T34" fmla="*/ 9 w 23"/>
                  <a:gd name="T35" fmla="*/ 0 h 25"/>
                  <a:gd name="T36" fmla="*/ 6 w 23"/>
                  <a:gd name="T37" fmla="*/ 2 h 25"/>
                  <a:gd name="T38" fmla="*/ 4 w 23"/>
                  <a:gd name="T39" fmla="*/ 2 h 25"/>
                  <a:gd name="T40" fmla="*/ 2 w 23"/>
                  <a:gd name="T41" fmla="*/ 4 h 25"/>
                  <a:gd name="T42" fmla="*/ 2 w 23"/>
                  <a:gd name="T43" fmla="*/ 6 h 25"/>
                  <a:gd name="T44" fmla="*/ 0 w 23"/>
                  <a:gd name="T45" fmla="*/ 8 h 25"/>
                  <a:gd name="T46" fmla="*/ 0 w 23"/>
                  <a:gd name="T47" fmla="*/ 9 h 25"/>
                  <a:gd name="T48" fmla="*/ 0 w 23"/>
                  <a:gd name="T49" fmla="*/ 11 h 25"/>
                  <a:gd name="T50" fmla="*/ 0 w 23"/>
                  <a:gd name="T51" fmla="*/ 15 h 25"/>
                  <a:gd name="T52" fmla="*/ 0 w 23"/>
                  <a:gd name="T53" fmla="*/ 17 h 25"/>
                  <a:gd name="T54" fmla="*/ 2 w 23"/>
                  <a:gd name="T55" fmla="*/ 19 h 25"/>
                  <a:gd name="T56" fmla="*/ 2 w 23"/>
                  <a:gd name="T57" fmla="*/ 21 h 25"/>
                  <a:gd name="T58" fmla="*/ 4 w 23"/>
                  <a:gd name="T59" fmla="*/ 23 h 25"/>
                  <a:gd name="T60" fmla="*/ 6 w 23"/>
                  <a:gd name="T61" fmla="*/ 23 h 25"/>
                  <a:gd name="T62" fmla="*/ 7 w 23"/>
                  <a:gd name="T63" fmla="*/ 25 h 25"/>
                  <a:gd name="T64" fmla="*/ 11 w 23"/>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5">
                    <a:moveTo>
                      <a:pt x="11" y="25"/>
                    </a:moveTo>
                    <a:lnTo>
                      <a:pt x="13" y="25"/>
                    </a:lnTo>
                    <a:lnTo>
                      <a:pt x="15" y="23"/>
                    </a:lnTo>
                    <a:lnTo>
                      <a:pt x="17" y="23"/>
                    </a:lnTo>
                    <a:lnTo>
                      <a:pt x="19" y="21"/>
                    </a:lnTo>
                    <a:lnTo>
                      <a:pt x="21" y="19"/>
                    </a:lnTo>
                    <a:lnTo>
                      <a:pt x="23" y="17"/>
                    </a:lnTo>
                    <a:lnTo>
                      <a:pt x="23" y="15"/>
                    </a:lnTo>
                    <a:lnTo>
                      <a:pt x="23" y="13"/>
                    </a:lnTo>
                    <a:lnTo>
                      <a:pt x="23" y="9"/>
                    </a:lnTo>
                    <a:lnTo>
                      <a:pt x="23" y="8"/>
                    </a:lnTo>
                    <a:lnTo>
                      <a:pt x="21" y="6"/>
                    </a:lnTo>
                    <a:lnTo>
                      <a:pt x="19" y="4"/>
                    </a:lnTo>
                    <a:lnTo>
                      <a:pt x="17" y="4"/>
                    </a:lnTo>
                    <a:lnTo>
                      <a:pt x="15" y="2"/>
                    </a:lnTo>
                    <a:lnTo>
                      <a:pt x="13" y="2"/>
                    </a:lnTo>
                    <a:lnTo>
                      <a:pt x="11" y="0"/>
                    </a:lnTo>
                    <a:lnTo>
                      <a:pt x="9" y="0"/>
                    </a:lnTo>
                    <a:lnTo>
                      <a:pt x="6" y="2"/>
                    </a:lnTo>
                    <a:lnTo>
                      <a:pt x="4" y="2"/>
                    </a:lnTo>
                    <a:lnTo>
                      <a:pt x="2" y="4"/>
                    </a:lnTo>
                    <a:lnTo>
                      <a:pt x="2" y="6"/>
                    </a:lnTo>
                    <a:lnTo>
                      <a:pt x="0" y="8"/>
                    </a:lnTo>
                    <a:lnTo>
                      <a:pt x="0" y="9"/>
                    </a:lnTo>
                    <a:lnTo>
                      <a:pt x="0" y="11"/>
                    </a:lnTo>
                    <a:lnTo>
                      <a:pt x="0" y="15"/>
                    </a:lnTo>
                    <a:lnTo>
                      <a:pt x="0" y="17"/>
                    </a:lnTo>
                    <a:lnTo>
                      <a:pt x="2" y="19"/>
                    </a:lnTo>
                    <a:lnTo>
                      <a:pt x="2" y="21"/>
                    </a:lnTo>
                    <a:lnTo>
                      <a:pt x="4" y="23"/>
                    </a:lnTo>
                    <a:lnTo>
                      <a:pt x="6" y="23"/>
                    </a:lnTo>
                    <a:lnTo>
                      <a:pt x="7" y="25"/>
                    </a:lnTo>
                    <a:lnTo>
                      <a:pt x="11" y="25"/>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98" name="Freeform 287"/>
              <p:cNvSpPr>
                <a:spLocks/>
              </p:cNvSpPr>
              <p:nvPr/>
            </p:nvSpPr>
            <p:spPr bwMode="auto">
              <a:xfrm>
                <a:off x="5624513" y="4687888"/>
                <a:ext cx="188913" cy="150813"/>
              </a:xfrm>
              <a:custGeom>
                <a:avLst/>
                <a:gdLst>
                  <a:gd name="T0" fmla="*/ 59 w 119"/>
                  <a:gd name="T1" fmla="*/ 95 h 95"/>
                  <a:gd name="T2" fmla="*/ 71 w 119"/>
                  <a:gd name="T3" fmla="*/ 95 h 95"/>
                  <a:gd name="T4" fmla="*/ 83 w 119"/>
                  <a:gd name="T5" fmla="*/ 92 h 95"/>
                  <a:gd name="T6" fmla="*/ 94 w 119"/>
                  <a:gd name="T7" fmla="*/ 88 h 95"/>
                  <a:gd name="T8" fmla="*/ 102 w 119"/>
                  <a:gd name="T9" fmla="*/ 82 h 95"/>
                  <a:gd name="T10" fmla="*/ 109 w 119"/>
                  <a:gd name="T11" fmla="*/ 74 h 95"/>
                  <a:gd name="T12" fmla="*/ 115 w 119"/>
                  <a:gd name="T13" fmla="*/ 67 h 95"/>
                  <a:gd name="T14" fmla="*/ 119 w 119"/>
                  <a:gd name="T15" fmla="*/ 57 h 95"/>
                  <a:gd name="T16" fmla="*/ 119 w 119"/>
                  <a:gd name="T17" fmla="*/ 48 h 95"/>
                  <a:gd name="T18" fmla="*/ 119 w 119"/>
                  <a:gd name="T19" fmla="*/ 38 h 95"/>
                  <a:gd name="T20" fmla="*/ 115 w 119"/>
                  <a:gd name="T21" fmla="*/ 28 h 95"/>
                  <a:gd name="T22" fmla="*/ 109 w 119"/>
                  <a:gd name="T23" fmla="*/ 21 h 95"/>
                  <a:gd name="T24" fmla="*/ 102 w 119"/>
                  <a:gd name="T25" fmla="*/ 13 h 95"/>
                  <a:gd name="T26" fmla="*/ 94 w 119"/>
                  <a:gd name="T27" fmla="*/ 7 h 95"/>
                  <a:gd name="T28" fmla="*/ 83 w 119"/>
                  <a:gd name="T29" fmla="*/ 3 h 95"/>
                  <a:gd name="T30" fmla="*/ 71 w 119"/>
                  <a:gd name="T31" fmla="*/ 0 h 95"/>
                  <a:gd name="T32" fmla="*/ 59 w 119"/>
                  <a:gd name="T33" fmla="*/ 0 h 95"/>
                  <a:gd name="T34" fmla="*/ 48 w 119"/>
                  <a:gd name="T35" fmla="*/ 0 h 95"/>
                  <a:gd name="T36" fmla="*/ 36 w 119"/>
                  <a:gd name="T37" fmla="*/ 3 h 95"/>
                  <a:gd name="T38" fmla="*/ 27 w 119"/>
                  <a:gd name="T39" fmla="*/ 7 h 95"/>
                  <a:gd name="T40" fmla="*/ 17 w 119"/>
                  <a:gd name="T41" fmla="*/ 13 h 95"/>
                  <a:gd name="T42" fmla="*/ 10 w 119"/>
                  <a:gd name="T43" fmla="*/ 21 h 95"/>
                  <a:gd name="T44" fmla="*/ 4 w 119"/>
                  <a:gd name="T45" fmla="*/ 28 h 95"/>
                  <a:gd name="T46" fmla="*/ 2 w 119"/>
                  <a:gd name="T47" fmla="*/ 38 h 95"/>
                  <a:gd name="T48" fmla="*/ 0 w 119"/>
                  <a:gd name="T49" fmla="*/ 48 h 95"/>
                  <a:gd name="T50" fmla="*/ 2 w 119"/>
                  <a:gd name="T51" fmla="*/ 57 h 95"/>
                  <a:gd name="T52" fmla="*/ 4 w 119"/>
                  <a:gd name="T53" fmla="*/ 67 h 95"/>
                  <a:gd name="T54" fmla="*/ 10 w 119"/>
                  <a:gd name="T55" fmla="*/ 74 h 95"/>
                  <a:gd name="T56" fmla="*/ 17 w 119"/>
                  <a:gd name="T57" fmla="*/ 82 h 95"/>
                  <a:gd name="T58" fmla="*/ 27 w 119"/>
                  <a:gd name="T59" fmla="*/ 88 h 95"/>
                  <a:gd name="T60" fmla="*/ 36 w 119"/>
                  <a:gd name="T61" fmla="*/ 92 h 95"/>
                  <a:gd name="T62" fmla="*/ 48 w 119"/>
                  <a:gd name="T63" fmla="*/ 95 h 95"/>
                  <a:gd name="T64" fmla="*/ 59 w 119"/>
                  <a:gd name="T6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95">
                    <a:moveTo>
                      <a:pt x="59" y="95"/>
                    </a:moveTo>
                    <a:lnTo>
                      <a:pt x="71" y="95"/>
                    </a:lnTo>
                    <a:lnTo>
                      <a:pt x="83" y="92"/>
                    </a:lnTo>
                    <a:lnTo>
                      <a:pt x="94" y="88"/>
                    </a:lnTo>
                    <a:lnTo>
                      <a:pt x="102" y="82"/>
                    </a:lnTo>
                    <a:lnTo>
                      <a:pt x="109" y="74"/>
                    </a:lnTo>
                    <a:lnTo>
                      <a:pt x="115" y="67"/>
                    </a:lnTo>
                    <a:lnTo>
                      <a:pt x="119" y="57"/>
                    </a:lnTo>
                    <a:lnTo>
                      <a:pt x="119" y="48"/>
                    </a:lnTo>
                    <a:lnTo>
                      <a:pt x="119" y="38"/>
                    </a:lnTo>
                    <a:lnTo>
                      <a:pt x="115" y="28"/>
                    </a:lnTo>
                    <a:lnTo>
                      <a:pt x="109" y="21"/>
                    </a:lnTo>
                    <a:lnTo>
                      <a:pt x="102" y="13"/>
                    </a:lnTo>
                    <a:lnTo>
                      <a:pt x="94" y="7"/>
                    </a:lnTo>
                    <a:lnTo>
                      <a:pt x="83" y="3"/>
                    </a:lnTo>
                    <a:lnTo>
                      <a:pt x="71" y="0"/>
                    </a:lnTo>
                    <a:lnTo>
                      <a:pt x="59" y="0"/>
                    </a:lnTo>
                    <a:lnTo>
                      <a:pt x="48" y="0"/>
                    </a:lnTo>
                    <a:lnTo>
                      <a:pt x="36" y="3"/>
                    </a:lnTo>
                    <a:lnTo>
                      <a:pt x="27" y="7"/>
                    </a:lnTo>
                    <a:lnTo>
                      <a:pt x="17" y="13"/>
                    </a:lnTo>
                    <a:lnTo>
                      <a:pt x="10" y="21"/>
                    </a:lnTo>
                    <a:lnTo>
                      <a:pt x="4" y="28"/>
                    </a:lnTo>
                    <a:lnTo>
                      <a:pt x="2" y="38"/>
                    </a:lnTo>
                    <a:lnTo>
                      <a:pt x="0" y="48"/>
                    </a:lnTo>
                    <a:lnTo>
                      <a:pt x="2" y="57"/>
                    </a:lnTo>
                    <a:lnTo>
                      <a:pt x="4" y="67"/>
                    </a:lnTo>
                    <a:lnTo>
                      <a:pt x="10" y="74"/>
                    </a:lnTo>
                    <a:lnTo>
                      <a:pt x="17" y="82"/>
                    </a:lnTo>
                    <a:lnTo>
                      <a:pt x="27" y="88"/>
                    </a:lnTo>
                    <a:lnTo>
                      <a:pt x="36" y="92"/>
                    </a:lnTo>
                    <a:lnTo>
                      <a:pt x="48" y="95"/>
                    </a:lnTo>
                    <a:lnTo>
                      <a:pt x="59" y="95"/>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299" name="Freeform 288"/>
              <p:cNvSpPr>
                <a:spLocks/>
              </p:cNvSpPr>
              <p:nvPr/>
            </p:nvSpPr>
            <p:spPr bwMode="auto">
              <a:xfrm>
                <a:off x="5792788" y="4687888"/>
                <a:ext cx="190500" cy="153988"/>
              </a:xfrm>
              <a:custGeom>
                <a:avLst/>
                <a:gdLst>
                  <a:gd name="T0" fmla="*/ 59 w 120"/>
                  <a:gd name="T1" fmla="*/ 97 h 97"/>
                  <a:gd name="T2" fmla="*/ 72 w 120"/>
                  <a:gd name="T3" fmla="*/ 95 h 97"/>
                  <a:gd name="T4" fmla="*/ 82 w 120"/>
                  <a:gd name="T5" fmla="*/ 94 h 97"/>
                  <a:gd name="T6" fmla="*/ 94 w 120"/>
                  <a:gd name="T7" fmla="*/ 88 h 97"/>
                  <a:gd name="T8" fmla="*/ 101 w 120"/>
                  <a:gd name="T9" fmla="*/ 82 h 97"/>
                  <a:gd name="T10" fmla="*/ 109 w 120"/>
                  <a:gd name="T11" fmla="*/ 74 h 97"/>
                  <a:gd name="T12" fmla="*/ 115 w 120"/>
                  <a:gd name="T13" fmla="*/ 67 h 97"/>
                  <a:gd name="T14" fmla="*/ 118 w 120"/>
                  <a:gd name="T15" fmla="*/ 57 h 97"/>
                  <a:gd name="T16" fmla="*/ 120 w 120"/>
                  <a:gd name="T17" fmla="*/ 48 h 97"/>
                  <a:gd name="T18" fmla="*/ 118 w 120"/>
                  <a:gd name="T19" fmla="*/ 38 h 97"/>
                  <a:gd name="T20" fmla="*/ 115 w 120"/>
                  <a:gd name="T21" fmla="*/ 28 h 97"/>
                  <a:gd name="T22" fmla="*/ 109 w 120"/>
                  <a:gd name="T23" fmla="*/ 21 h 97"/>
                  <a:gd name="T24" fmla="*/ 101 w 120"/>
                  <a:gd name="T25" fmla="*/ 13 h 97"/>
                  <a:gd name="T26" fmla="*/ 94 w 120"/>
                  <a:gd name="T27" fmla="*/ 7 h 97"/>
                  <a:gd name="T28" fmla="*/ 82 w 120"/>
                  <a:gd name="T29" fmla="*/ 3 h 97"/>
                  <a:gd name="T30" fmla="*/ 72 w 120"/>
                  <a:gd name="T31" fmla="*/ 1 h 97"/>
                  <a:gd name="T32" fmla="*/ 59 w 120"/>
                  <a:gd name="T33" fmla="*/ 0 h 97"/>
                  <a:gd name="T34" fmla="*/ 47 w 120"/>
                  <a:gd name="T35" fmla="*/ 1 h 97"/>
                  <a:gd name="T36" fmla="*/ 36 w 120"/>
                  <a:gd name="T37" fmla="*/ 3 h 97"/>
                  <a:gd name="T38" fmla="*/ 26 w 120"/>
                  <a:gd name="T39" fmla="*/ 7 h 97"/>
                  <a:gd name="T40" fmla="*/ 17 w 120"/>
                  <a:gd name="T41" fmla="*/ 13 h 97"/>
                  <a:gd name="T42" fmla="*/ 9 w 120"/>
                  <a:gd name="T43" fmla="*/ 21 h 97"/>
                  <a:gd name="T44" fmla="*/ 3 w 120"/>
                  <a:gd name="T45" fmla="*/ 28 h 97"/>
                  <a:gd name="T46" fmla="*/ 1 w 120"/>
                  <a:gd name="T47" fmla="*/ 38 h 97"/>
                  <a:gd name="T48" fmla="*/ 0 w 120"/>
                  <a:gd name="T49" fmla="*/ 48 h 97"/>
                  <a:gd name="T50" fmla="*/ 1 w 120"/>
                  <a:gd name="T51" fmla="*/ 57 h 97"/>
                  <a:gd name="T52" fmla="*/ 3 w 120"/>
                  <a:gd name="T53" fmla="*/ 67 h 97"/>
                  <a:gd name="T54" fmla="*/ 9 w 120"/>
                  <a:gd name="T55" fmla="*/ 74 h 97"/>
                  <a:gd name="T56" fmla="*/ 17 w 120"/>
                  <a:gd name="T57" fmla="*/ 82 h 97"/>
                  <a:gd name="T58" fmla="*/ 26 w 120"/>
                  <a:gd name="T59" fmla="*/ 88 h 97"/>
                  <a:gd name="T60" fmla="*/ 36 w 120"/>
                  <a:gd name="T61" fmla="*/ 94 h 97"/>
                  <a:gd name="T62" fmla="*/ 47 w 120"/>
                  <a:gd name="T63" fmla="*/ 95 h 97"/>
                  <a:gd name="T64" fmla="*/ 59 w 120"/>
                  <a:gd name="T6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97">
                    <a:moveTo>
                      <a:pt x="59" y="97"/>
                    </a:moveTo>
                    <a:lnTo>
                      <a:pt x="72" y="95"/>
                    </a:lnTo>
                    <a:lnTo>
                      <a:pt x="82" y="94"/>
                    </a:lnTo>
                    <a:lnTo>
                      <a:pt x="94" y="88"/>
                    </a:lnTo>
                    <a:lnTo>
                      <a:pt x="101" y="82"/>
                    </a:lnTo>
                    <a:lnTo>
                      <a:pt x="109" y="74"/>
                    </a:lnTo>
                    <a:lnTo>
                      <a:pt x="115" y="67"/>
                    </a:lnTo>
                    <a:lnTo>
                      <a:pt x="118" y="57"/>
                    </a:lnTo>
                    <a:lnTo>
                      <a:pt x="120" y="48"/>
                    </a:lnTo>
                    <a:lnTo>
                      <a:pt x="118" y="38"/>
                    </a:lnTo>
                    <a:lnTo>
                      <a:pt x="115" y="28"/>
                    </a:lnTo>
                    <a:lnTo>
                      <a:pt x="109" y="21"/>
                    </a:lnTo>
                    <a:lnTo>
                      <a:pt x="101" y="13"/>
                    </a:lnTo>
                    <a:lnTo>
                      <a:pt x="94" y="7"/>
                    </a:lnTo>
                    <a:lnTo>
                      <a:pt x="82" y="3"/>
                    </a:lnTo>
                    <a:lnTo>
                      <a:pt x="72" y="1"/>
                    </a:lnTo>
                    <a:lnTo>
                      <a:pt x="59" y="0"/>
                    </a:lnTo>
                    <a:lnTo>
                      <a:pt x="47" y="1"/>
                    </a:lnTo>
                    <a:lnTo>
                      <a:pt x="36" y="3"/>
                    </a:lnTo>
                    <a:lnTo>
                      <a:pt x="26" y="7"/>
                    </a:lnTo>
                    <a:lnTo>
                      <a:pt x="17" y="13"/>
                    </a:lnTo>
                    <a:lnTo>
                      <a:pt x="9" y="21"/>
                    </a:lnTo>
                    <a:lnTo>
                      <a:pt x="3" y="28"/>
                    </a:lnTo>
                    <a:lnTo>
                      <a:pt x="1" y="38"/>
                    </a:lnTo>
                    <a:lnTo>
                      <a:pt x="0" y="48"/>
                    </a:lnTo>
                    <a:lnTo>
                      <a:pt x="1" y="57"/>
                    </a:lnTo>
                    <a:lnTo>
                      <a:pt x="3" y="67"/>
                    </a:lnTo>
                    <a:lnTo>
                      <a:pt x="9" y="74"/>
                    </a:lnTo>
                    <a:lnTo>
                      <a:pt x="17" y="82"/>
                    </a:lnTo>
                    <a:lnTo>
                      <a:pt x="26" y="88"/>
                    </a:lnTo>
                    <a:lnTo>
                      <a:pt x="36" y="94"/>
                    </a:lnTo>
                    <a:lnTo>
                      <a:pt x="47" y="95"/>
                    </a:lnTo>
                    <a:lnTo>
                      <a:pt x="59" y="97"/>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00" name="Freeform 289"/>
              <p:cNvSpPr>
                <a:spLocks/>
              </p:cNvSpPr>
              <p:nvPr/>
            </p:nvSpPr>
            <p:spPr bwMode="auto">
              <a:xfrm>
                <a:off x="5905500" y="5006975"/>
                <a:ext cx="288925" cy="239713"/>
              </a:xfrm>
              <a:custGeom>
                <a:avLst/>
                <a:gdLst>
                  <a:gd name="T0" fmla="*/ 182 w 182"/>
                  <a:gd name="T1" fmla="*/ 56 h 151"/>
                  <a:gd name="T2" fmla="*/ 176 w 182"/>
                  <a:gd name="T3" fmla="*/ 42 h 151"/>
                  <a:gd name="T4" fmla="*/ 164 w 182"/>
                  <a:gd name="T5" fmla="*/ 33 h 151"/>
                  <a:gd name="T6" fmla="*/ 149 w 182"/>
                  <a:gd name="T7" fmla="*/ 25 h 151"/>
                  <a:gd name="T8" fmla="*/ 140 w 182"/>
                  <a:gd name="T9" fmla="*/ 25 h 151"/>
                  <a:gd name="T10" fmla="*/ 138 w 182"/>
                  <a:gd name="T11" fmla="*/ 25 h 151"/>
                  <a:gd name="T12" fmla="*/ 136 w 182"/>
                  <a:gd name="T13" fmla="*/ 25 h 151"/>
                  <a:gd name="T14" fmla="*/ 134 w 182"/>
                  <a:gd name="T15" fmla="*/ 25 h 151"/>
                  <a:gd name="T16" fmla="*/ 130 w 182"/>
                  <a:gd name="T17" fmla="*/ 19 h 151"/>
                  <a:gd name="T18" fmla="*/ 122 w 182"/>
                  <a:gd name="T19" fmla="*/ 11 h 151"/>
                  <a:gd name="T20" fmla="*/ 113 w 182"/>
                  <a:gd name="T21" fmla="*/ 4 h 151"/>
                  <a:gd name="T22" fmla="*/ 99 w 182"/>
                  <a:gd name="T23" fmla="*/ 0 h 151"/>
                  <a:gd name="T24" fmla="*/ 86 w 182"/>
                  <a:gd name="T25" fmla="*/ 0 h 151"/>
                  <a:gd name="T26" fmla="*/ 74 w 182"/>
                  <a:gd name="T27" fmla="*/ 4 h 151"/>
                  <a:gd name="T28" fmla="*/ 63 w 182"/>
                  <a:gd name="T29" fmla="*/ 11 h 151"/>
                  <a:gd name="T30" fmla="*/ 55 w 182"/>
                  <a:gd name="T31" fmla="*/ 21 h 151"/>
                  <a:gd name="T32" fmla="*/ 51 w 182"/>
                  <a:gd name="T33" fmla="*/ 25 h 151"/>
                  <a:gd name="T34" fmla="*/ 49 w 182"/>
                  <a:gd name="T35" fmla="*/ 25 h 151"/>
                  <a:gd name="T36" fmla="*/ 47 w 182"/>
                  <a:gd name="T37" fmla="*/ 25 h 151"/>
                  <a:gd name="T38" fmla="*/ 44 w 182"/>
                  <a:gd name="T39" fmla="*/ 25 h 151"/>
                  <a:gd name="T40" fmla="*/ 34 w 182"/>
                  <a:gd name="T41" fmla="*/ 25 h 151"/>
                  <a:gd name="T42" fmla="*/ 19 w 182"/>
                  <a:gd name="T43" fmla="*/ 31 h 151"/>
                  <a:gd name="T44" fmla="*/ 7 w 182"/>
                  <a:gd name="T45" fmla="*/ 42 h 151"/>
                  <a:gd name="T46" fmla="*/ 1 w 182"/>
                  <a:gd name="T47" fmla="*/ 56 h 151"/>
                  <a:gd name="T48" fmla="*/ 0 w 182"/>
                  <a:gd name="T49" fmla="*/ 67 h 151"/>
                  <a:gd name="T50" fmla="*/ 3 w 182"/>
                  <a:gd name="T51" fmla="*/ 79 h 151"/>
                  <a:gd name="T52" fmla="*/ 9 w 182"/>
                  <a:gd name="T53" fmla="*/ 86 h 151"/>
                  <a:gd name="T54" fmla="*/ 17 w 182"/>
                  <a:gd name="T55" fmla="*/ 94 h 151"/>
                  <a:gd name="T56" fmla="*/ 21 w 182"/>
                  <a:gd name="T57" fmla="*/ 98 h 151"/>
                  <a:gd name="T58" fmla="*/ 19 w 182"/>
                  <a:gd name="T59" fmla="*/ 102 h 151"/>
                  <a:gd name="T60" fmla="*/ 17 w 182"/>
                  <a:gd name="T61" fmla="*/ 105 h 151"/>
                  <a:gd name="T62" fmla="*/ 17 w 182"/>
                  <a:gd name="T63" fmla="*/ 109 h 151"/>
                  <a:gd name="T64" fmla="*/ 19 w 182"/>
                  <a:gd name="T65" fmla="*/ 119 h 151"/>
                  <a:gd name="T66" fmla="*/ 24 w 182"/>
                  <a:gd name="T67" fmla="*/ 134 h 151"/>
                  <a:gd name="T68" fmla="*/ 36 w 182"/>
                  <a:gd name="T69" fmla="*/ 144 h 151"/>
                  <a:gd name="T70" fmla="*/ 51 w 182"/>
                  <a:gd name="T71" fmla="*/ 150 h 151"/>
                  <a:gd name="T72" fmla="*/ 65 w 182"/>
                  <a:gd name="T73" fmla="*/ 151 h 151"/>
                  <a:gd name="T74" fmla="*/ 72 w 182"/>
                  <a:gd name="T75" fmla="*/ 150 h 151"/>
                  <a:gd name="T76" fmla="*/ 82 w 182"/>
                  <a:gd name="T77" fmla="*/ 146 h 151"/>
                  <a:gd name="T78" fmla="*/ 88 w 182"/>
                  <a:gd name="T79" fmla="*/ 142 h 151"/>
                  <a:gd name="T80" fmla="*/ 95 w 182"/>
                  <a:gd name="T81" fmla="*/ 142 h 151"/>
                  <a:gd name="T82" fmla="*/ 101 w 182"/>
                  <a:gd name="T83" fmla="*/ 146 h 151"/>
                  <a:gd name="T84" fmla="*/ 109 w 182"/>
                  <a:gd name="T85" fmla="*/ 150 h 151"/>
                  <a:gd name="T86" fmla="*/ 118 w 182"/>
                  <a:gd name="T87" fmla="*/ 151 h 151"/>
                  <a:gd name="T88" fmla="*/ 132 w 182"/>
                  <a:gd name="T89" fmla="*/ 151 h 151"/>
                  <a:gd name="T90" fmla="*/ 147 w 182"/>
                  <a:gd name="T91" fmla="*/ 146 h 151"/>
                  <a:gd name="T92" fmla="*/ 159 w 182"/>
                  <a:gd name="T93" fmla="*/ 134 h 151"/>
                  <a:gd name="T94" fmla="*/ 164 w 182"/>
                  <a:gd name="T95" fmla="*/ 121 h 151"/>
                  <a:gd name="T96" fmla="*/ 166 w 182"/>
                  <a:gd name="T97" fmla="*/ 111 h 151"/>
                  <a:gd name="T98" fmla="*/ 166 w 182"/>
                  <a:gd name="T99" fmla="*/ 107 h 151"/>
                  <a:gd name="T100" fmla="*/ 164 w 182"/>
                  <a:gd name="T101" fmla="*/ 102 h 151"/>
                  <a:gd name="T102" fmla="*/ 163 w 182"/>
                  <a:gd name="T103" fmla="*/ 98 h 151"/>
                  <a:gd name="T104" fmla="*/ 166 w 182"/>
                  <a:gd name="T105" fmla="*/ 94 h 151"/>
                  <a:gd name="T106" fmla="*/ 174 w 182"/>
                  <a:gd name="T107" fmla="*/ 86 h 151"/>
                  <a:gd name="T108" fmla="*/ 178 w 182"/>
                  <a:gd name="T109" fmla="*/ 79 h 151"/>
                  <a:gd name="T110" fmla="*/ 182 w 182"/>
                  <a:gd name="T111"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51">
                    <a:moveTo>
                      <a:pt x="182" y="63"/>
                    </a:moveTo>
                    <a:lnTo>
                      <a:pt x="182" y="56"/>
                    </a:lnTo>
                    <a:lnTo>
                      <a:pt x="180" y="50"/>
                    </a:lnTo>
                    <a:lnTo>
                      <a:pt x="176" y="42"/>
                    </a:lnTo>
                    <a:lnTo>
                      <a:pt x="170" y="36"/>
                    </a:lnTo>
                    <a:lnTo>
                      <a:pt x="164" y="33"/>
                    </a:lnTo>
                    <a:lnTo>
                      <a:pt x="157" y="29"/>
                    </a:lnTo>
                    <a:lnTo>
                      <a:pt x="149" y="25"/>
                    </a:lnTo>
                    <a:lnTo>
                      <a:pt x="140" y="25"/>
                    </a:lnTo>
                    <a:lnTo>
                      <a:pt x="140" y="25"/>
                    </a:lnTo>
                    <a:lnTo>
                      <a:pt x="138" y="25"/>
                    </a:lnTo>
                    <a:lnTo>
                      <a:pt x="138" y="25"/>
                    </a:lnTo>
                    <a:lnTo>
                      <a:pt x="136" y="25"/>
                    </a:lnTo>
                    <a:lnTo>
                      <a:pt x="136" y="25"/>
                    </a:lnTo>
                    <a:lnTo>
                      <a:pt x="134" y="25"/>
                    </a:lnTo>
                    <a:lnTo>
                      <a:pt x="134" y="25"/>
                    </a:lnTo>
                    <a:lnTo>
                      <a:pt x="134" y="25"/>
                    </a:lnTo>
                    <a:lnTo>
                      <a:pt x="130" y="19"/>
                    </a:lnTo>
                    <a:lnTo>
                      <a:pt x="126" y="15"/>
                    </a:lnTo>
                    <a:lnTo>
                      <a:pt x="122" y="11"/>
                    </a:lnTo>
                    <a:lnTo>
                      <a:pt x="118" y="8"/>
                    </a:lnTo>
                    <a:lnTo>
                      <a:pt x="113" y="4"/>
                    </a:lnTo>
                    <a:lnTo>
                      <a:pt x="107" y="2"/>
                    </a:lnTo>
                    <a:lnTo>
                      <a:pt x="99" y="0"/>
                    </a:lnTo>
                    <a:lnTo>
                      <a:pt x="93" y="0"/>
                    </a:lnTo>
                    <a:lnTo>
                      <a:pt x="86" y="0"/>
                    </a:lnTo>
                    <a:lnTo>
                      <a:pt x="80" y="2"/>
                    </a:lnTo>
                    <a:lnTo>
                      <a:pt x="74" y="4"/>
                    </a:lnTo>
                    <a:lnTo>
                      <a:pt x="69" y="8"/>
                    </a:lnTo>
                    <a:lnTo>
                      <a:pt x="63" y="11"/>
                    </a:lnTo>
                    <a:lnTo>
                      <a:pt x="59" y="15"/>
                    </a:lnTo>
                    <a:lnTo>
                      <a:pt x="55" y="21"/>
                    </a:lnTo>
                    <a:lnTo>
                      <a:pt x="51" y="25"/>
                    </a:lnTo>
                    <a:lnTo>
                      <a:pt x="51" y="25"/>
                    </a:lnTo>
                    <a:lnTo>
                      <a:pt x="49" y="25"/>
                    </a:lnTo>
                    <a:lnTo>
                      <a:pt x="49" y="25"/>
                    </a:lnTo>
                    <a:lnTo>
                      <a:pt x="47" y="25"/>
                    </a:lnTo>
                    <a:lnTo>
                      <a:pt x="47" y="25"/>
                    </a:lnTo>
                    <a:lnTo>
                      <a:pt x="46" y="25"/>
                    </a:lnTo>
                    <a:lnTo>
                      <a:pt x="44" y="25"/>
                    </a:lnTo>
                    <a:lnTo>
                      <a:pt x="44" y="25"/>
                    </a:lnTo>
                    <a:lnTo>
                      <a:pt x="34" y="25"/>
                    </a:lnTo>
                    <a:lnTo>
                      <a:pt x="26" y="27"/>
                    </a:lnTo>
                    <a:lnTo>
                      <a:pt x="19" y="31"/>
                    </a:lnTo>
                    <a:lnTo>
                      <a:pt x="13" y="36"/>
                    </a:lnTo>
                    <a:lnTo>
                      <a:pt x="7" y="42"/>
                    </a:lnTo>
                    <a:lnTo>
                      <a:pt x="3" y="48"/>
                    </a:lnTo>
                    <a:lnTo>
                      <a:pt x="1" y="56"/>
                    </a:lnTo>
                    <a:lnTo>
                      <a:pt x="0" y="63"/>
                    </a:lnTo>
                    <a:lnTo>
                      <a:pt x="0" y="67"/>
                    </a:lnTo>
                    <a:lnTo>
                      <a:pt x="1" y="73"/>
                    </a:lnTo>
                    <a:lnTo>
                      <a:pt x="3" y="79"/>
                    </a:lnTo>
                    <a:lnTo>
                      <a:pt x="5" y="82"/>
                    </a:lnTo>
                    <a:lnTo>
                      <a:pt x="9" y="86"/>
                    </a:lnTo>
                    <a:lnTo>
                      <a:pt x="13" y="90"/>
                    </a:lnTo>
                    <a:lnTo>
                      <a:pt x="17" y="94"/>
                    </a:lnTo>
                    <a:lnTo>
                      <a:pt x="21" y="96"/>
                    </a:lnTo>
                    <a:lnTo>
                      <a:pt x="21" y="98"/>
                    </a:lnTo>
                    <a:lnTo>
                      <a:pt x="19" y="100"/>
                    </a:lnTo>
                    <a:lnTo>
                      <a:pt x="19" y="102"/>
                    </a:lnTo>
                    <a:lnTo>
                      <a:pt x="19" y="104"/>
                    </a:lnTo>
                    <a:lnTo>
                      <a:pt x="17" y="105"/>
                    </a:lnTo>
                    <a:lnTo>
                      <a:pt x="17" y="107"/>
                    </a:lnTo>
                    <a:lnTo>
                      <a:pt x="17" y="109"/>
                    </a:lnTo>
                    <a:lnTo>
                      <a:pt x="17" y="111"/>
                    </a:lnTo>
                    <a:lnTo>
                      <a:pt x="19" y="119"/>
                    </a:lnTo>
                    <a:lnTo>
                      <a:pt x="21" y="127"/>
                    </a:lnTo>
                    <a:lnTo>
                      <a:pt x="24" y="134"/>
                    </a:lnTo>
                    <a:lnTo>
                      <a:pt x="28" y="140"/>
                    </a:lnTo>
                    <a:lnTo>
                      <a:pt x="36" y="144"/>
                    </a:lnTo>
                    <a:lnTo>
                      <a:pt x="44" y="148"/>
                    </a:lnTo>
                    <a:lnTo>
                      <a:pt x="51" y="150"/>
                    </a:lnTo>
                    <a:lnTo>
                      <a:pt x="59" y="151"/>
                    </a:lnTo>
                    <a:lnTo>
                      <a:pt x="65" y="151"/>
                    </a:lnTo>
                    <a:lnTo>
                      <a:pt x="69" y="150"/>
                    </a:lnTo>
                    <a:lnTo>
                      <a:pt x="72" y="150"/>
                    </a:lnTo>
                    <a:lnTo>
                      <a:pt x="78" y="148"/>
                    </a:lnTo>
                    <a:lnTo>
                      <a:pt x="82" y="146"/>
                    </a:lnTo>
                    <a:lnTo>
                      <a:pt x="86" y="144"/>
                    </a:lnTo>
                    <a:lnTo>
                      <a:pt x="88" y="142"/>
                    </a:lnTo>
                    <a:lnTo>
                      <a:pt x="92" y="138"/>
                    </a:lnTo>
                    <a:lnTo>
                      <a:pt x="95" y="142"/>
                    </a:lnTo>
                    <a:lnTo>
                      <a:pt x="97" y="144"/>
                    </a:lnTo>
                    <a:lnTo>
                      <a:pt x="101" y="146"/>
                    </a:lnTo>
                    <a:lnTo>
                      <a:pt x="105" y="148"/>
                    </a:lnTo>
                    <a:lnTo>
                      <a:pt x="109" y="150"/>
                    </a:lnTo>
                    <a:lnTo>
                      <a:pt x="115" y="150"/>
                    </a:lnTo>
                    <a:lnTo>
                      <a:pt x="118" y="151"/>
                    </a:lnTo>
                    <a:lnTo>
                      <a:pt x="122" y="151"/>
                    </a:lnTo>
                    <a:lnTo>
                      <a:pt x="132" y="151"/>
                    </a:lnTo>
                    <a:lnTo>
                      <a:pt x="140" y="150"/>
                    </a:lnTo>
                    <a:lnTo>
                      <a:pt x="147" y="146"/>
                    </a:lnTo>
                    <a:lnTo>
                      <a:pt x="153" y="140"/>
                    </a:lnTo>
                    <a:lnTo>
                      <a:pt x="159" y="134"/>
                    </a:lnTo>
                    <a:lnTo>
                      <a:pt x="163" y="128"/>
                    </a:lnTo>
                    <a:lnTo>
                      <a:pt x="164" y="121"/>
                    </a:lnTo>
                    <a:lnTo>
                      <a:pt x="166" y="113"/>
                    </a:lnTo>
                    <a:lnTo>
                      <a:pt x="166" y="111"/>
                    </a:lnTo>
                    <a:lnTo>
                      <a:pt x="166" y="109"/>
                    </a:lnTo>
                    <a:lnTo>
                      <a:pt x="166" y="107"/>
                    </a:lnTo>
                    <a:lnTo>
                      <a:pt x="164" y="105"/>
                    </a:lnTo>
                    <a:lnTo>
                      <a:pt x="164" y="102"/>
                    </a:lnTo>
                    <a:lnTo>
                      <a:pt x="164" y="100"/>
                    </a:lnTo>
                    <a:lnTo>
                      <a:pt x="163" y="98"/>
                    </a:lnTo>
                    <a:lnTo>
                      <a:pt x="163" y="96"/>
                    </a:lnTo>
                    <a:lnTo>
                      <a:pt x="166" y="94"/>
                    </a:lnTo>
                    <a:lnTo>
                      <a:pt x="170" y="90"/>
                    </a:lnTo>
                    <a:lnTo>
                      <a:pt x="174" y="86"/>
                    </a:lnTo>
                    <a:lnTo>
                      <a:pt x="176" y="82"/>
                    </a:lnTo>
                    <a:lnTo>
                      <a:pt x="178" y="79"/>
                    </a:lnTo>
                    <a:lnTo>
                      <a:pt x="180" y="75"/>
                    </a:lnTo>
                    <a:lnTo>
                      <a:pt x="182" y="69"/>
                    </a:lnTo>
                    <a:lnTo>
                      <a:pt x="182" y="63"/>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01" name="Line 290"/>
              <p:cNvSpPr>
                <a:spLocks noChangeShapeType="1"/>
              </p:cNvSpPr>
              <p:nvPr/>
            </p:nvSpPr>
            <p:spPr bwMode="auto">
              <a:xfrm>
                <a:off x="6002338" y="5122863"/>
                <a:ext cx="30163" cy="20638"/>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02" name="Line 291"/>
              <p:cNvSpPr>
                <a:spLocks noChangeShapeType="1"/>
              </p:cNvSpPr>
              <p:nvPr/>
            </p:nvSpPr>
            <p:spPr bwMode="auto">
              <a:xfrm flipH="1">
                <a:off x="6069013" y="5122863"/>
                <a:ext cx="30163" cy="20638"/>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03" name="Line 292"/>
              <p:cNvSpPr>
                <a:spLocks noChangeShapeType="1"/>
              </p:cNvSpPr>
              <p:nvPr/>
            </p:nvSpPr>
            <p:spPr bwMode="auto">
              <a:xfrm>
                <a:off x="6051550" y="5106988"/>
                <a:ext cx="0" cy="36513"/>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04" name="Freeform 293"/>
              <p:cNvSpPr>
                <a:spLocks/>
              </p:cNvSpPr>
              <p:nvPr/>
            </p:nvSpPr>
            <p:spPr bwMode="auto">
              <a:xfrm>
                <a:off x="5986463" y="5103813"/>
                <a:ext cx="25400" cy="28575"/>
              </a:xfrm>
              <a:custGeom>
                <a:avLst/>
                <a:gdLst>
                  <a:gd name="T0" fmla="*/ 8 w 16"/>
                  <a:gd name="T1" fmla="*/ 18 h 18"/>
                  <a:gd name="T2" fmla="*/ 10 w 16"/>
                  <a:gd name="T3" fmla="*/ 18 h 18"/>
                  <a:gd name="T4" fmla="*/ 12 w 16"/>
                  <a:gd name="T5" fmla="*/ 18 h 18"/>
                  <a:gd name="T6" fmla="*/ 12 w 16"/>
                  <a:gd name="T7" fmla="*/ 16 h 18"/>
                  <a:gd name="T8" fmla="*/ 14 w 16"/>
                  <a:gd name="T9" fmla="*/ 16 h 18"/>
                  <a:gd name="T10" fmla="*/ 16 w 16"/>
                  <a:gd name="T11" fmla="*/ 14 h 18"/>
                  <a:gd name="T12" fmla="*/ 16 w 16"/>
                  <a:gd name="T13" fmla="*/ 12 h 18"/>
                  <a:gd name="T14" fmla="*/ 16 w 16"/>
                  <a:gd name="T15" fmla="*/ 12 h 18"/>
                  <a:gd name="T16" fmla="*/ 16 w 16"/>
                  <a:gd name="T17" fmla="*/ 10 h 18"/>
                  <a:gd name="T18" fmla="*/ 16 w 16"/>
                  <a:gd name="T19" fmla="*/ 8 h 18"/>
                  <a:gd name="T20" fmla="*/ 16 w 16"/>
                  <a:gd name="T21" fmla="*/ 6 h 18"/>
                  <a:gd name="T22" fmla="*/ 16 w 16"/>
                  <a:gd name="T23" fmla="*/ 4 h 18"/>
                  <a:gd name="T24" fmla="*/ 14 w 16"/>
                  <a:gd name="T25" fmla="*/ 4 h 18"/>
                  <a:gd name="T26" fmla="*/ 14 w 16"/>
                  <a:gd name="T27" fmla="*/ 2 h 18"/>
                  <a:gd name="T28" fmla="*/ 12 w 16"/>
                  <a:gd name="T29" fmla="*/ 2 h 18"/>
                  <a:gd name="T30" fmla="*/ 10 w 16"/>
                  <a:gd name="T31" fmla="*/ 0 h 18"/>
                  <a:gd name="T32" fmla="*/ 8 w 16"/>
                  <a:gd name="T33" fmla="*/ 0 h 18"/>
                  <a:gd name="T34" fmla="*/ 6 w 16"/>
                  <a:gd name="T35" fmla="*/ 0 h 18"/>
                  <a:gd name="T36" fmla="*/ 4 w 16"/>
                  <a:gd name="T37" fmla="*/ 2 h 18"/>
                  <a:gd name="T38" fmla="*/ 4 w 16"/>
                  <a:gd name="T39" fmla="*/ 2 h 18"/>
                  <a:gd name="T40" fmla="*/ 2 w 16"/>
                  <a:gd name="T41" fmla="*/ 4 h 18"/>
                  <a:gd name="T42" fmla="*/ 2 w 16"/>
                  <a:gd name="T43" fmla="*/ 4 h 18"/>
                  <a:gd name="T44" fmla="*/ 0 w 16"/>
                  <a:gd name="T45" fmla="*/ 6 h 18"/>
                  <a:gd name="T46" fmla="*/ 0 w 16"/>
                  <a:gd name="T47" fmla="*/ 8 h 18"/>
                  <a:gd name="T48" fmla="*/ 0 w 16"/>
                  <a:gd name="T49" fmla="*/ 10 h 18"/>
                  <a:gd name="T50" fmla="*/ 0 w 16"/>
                  <a:gd name="T51" fmla="*/ 12 h 18"/>
                  <a:gd name="T52" fmla="*/ 0 w 16"/>
                  <a:gd name="T53" fmla="*/ 12 h 18"/>
                  <a:gd name="T54" fmla="*/ 0 w 16"/>
                  <a:gd name="T55" fmla="*/ 14 h 18"/>
                  <a:gd name="T56" fmla="*/ 2 w 16"/>
                  <a:gd name="T57" fmla="*/ 16 h 18"/>
                  <a:gd name="T58" fmla="*/ 4 w 16"/>
                  <a:gd name="T59" fmla="*/ 16 h 18"/>
                  <a:gd name="T60" fmla="*/ 4 w 16"/>
                  <a:gd name="T61" fmla="*/ 18 h 18"/>
                  <a:gd name="T62" fmla="*/ 6 w 16"/>
                  <a:gd name="T63" fmla="*/ 18 h 18"/>
                  <a:gd name="T64" fmla="*/ 8 w 16"/>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8" y="18"/>
                    </a:moveTo>
                    <a:lnTo>
                      <a:pt x="10" y="18"/>
                    </a:lnTo>
                    <a:lnTo>
                      <a:pt x="12" y="18"/>
                    </a:lnTo>
                    <a:lnTo>
                      <a:pt x="12" y="16"/>
                    </a:lnTo>
                    <a:lnTo>
                      <a:pt x="14" y="16"/>
                    </a:lnTo>
                    <a:lnTo>
                      <a:pt x="16" y="14"/>
                    </a:lnTo>
                    <a:lnTo>
                      <a:pt x="16" y="12"/>
                    </a:lnTo>
                    <a:lnTo>
                      <a:pt x="16" y="12"/>
                    </a:lnTo>
                    <a:lnTo>
                      <a:pt x="16" y="10"/>
                    </a:lnTo>
                    <a:lnTo>
                      <a:pt x="16" y="8"/>
                    </a:lnTo>
                    <a:lnTo>
                      <a:pt x="16" y="6"/>
                    </a:lnTo>
                    <a:lnTo>
                      <a:pt x="16" y="4"/>
                    </a:lnTo>
                    <a:lnTo>
                      <a:pt x="14" y="4"/>
                    </a:lnTo>
                    <a:lnTo>
                      <a:pt x="14" y="2"/>
                    </a:lnTo>
                    <a:lnTo>
                      <a:pt x="12" y="2"/>
                    </a:lnTo>
                    <a:lnTo>
                      <a:pt x="10" y="0"/>
                    </a:lnTo>
                    <a:lnTo>
                      <a:pt x="8" y="0"/>
                    </a:lnTo>
                    <a:lnTo>
                      <a:pt x="6" y="0"/>
                    </a:lnTo>
                    <a:lnTo>
                      <a:pt x="4" y="2"/>
                    </a:lnTo>
                    <a:lnTo>
                      <a:pt x="4" y="2"/>
                    </a:lnTo>
                    <a:lnTo>
                      <a:pt x="2" y="4"/>
                    </a:lnTo>
                    <a:lnTo>
                      <a:pt x="2" y="4"/>
                    </a:lnTo>
                    <a:lnTo>
                      <a:pt x="0" y="6"/>
                    </a:lnTo>
                    <a:lnTo>
                      <a:pt x="0" y="8"/>
                    </a:lnTo>
                    <a:lnTo>
                      <a:pt x="0" y="10"/>
                    </a:lnTo>
                    <a:lnTo>
                      <a:pt x="0" y="12"/>
                    </a:lnTo>
                    <a:lnTo>
                      <a:pt x="0" y="12"/>
                    </a:lnTo>
                    <a:lnTo>
                      <a:pt x="0" y="14"/>
                    </a:lnTo>
                    <a:lnTo>
                      <a:pt x="2" y="16"/>
                    </a:lnTo>
                    <a:lnTo>
                      <a:pt x="4" y="16"/>
                    </a:lnTo>
                    <a:lnTo>
                      <a:pt x="4" y="18"/>
                    </a:lnTo>
                    <a:lnTo>
                      <a:pt x="6" y="18"/>
                    </a:lnTo>
                    <a:lnTo>
                      <a:pt x="8" y="1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05" name="Freeform 294"/>
              <p:cNvSpPr>
                <a:spLocks/>
              </p:cNvSpPr>
              <p:nvPr/>
            </p:nvSpPr>
            <p:spPr bwMode="auto">
              <a:xfrm>
                <a:off x="6038850" y="5092700"/>
                <a:ext cx="26988" cy="26988"/>
              </a:xfrm>
              <a:custGeom>
                <a:avLst/>
                <a:gdLst>
                  <a:gd name="T0" fmla="*/ 9 w 17"/>
                  <a:gd name="T1" fmla="*/ 17 h 17"/>
                  <a:gd name="T2" fmla="*/ 11 w 17"/>
                  <a:gd name="T3" fmla="*/ 17 h 17"/>
                  <a:gd name="T4" fmla="*/ 11 w 17"/>
                  <a:gd name="T5" fmla="*/ 17 h 17"/>
                  <a:gd name="T6" fmla="*/ 13 w 17"/>
                  <a:gd name="T7" fmla="*/ 15 h 17"/>
                  <a:gd name="T8" fmla="*/ 15 w 17"/>
                  <a:gd name="T9" fmla="*/ 15 h 17"/>
                  <a:gd name="T10" fmla="*/ 15 w 17"/>
                  <a:gd name="T11" fmla="*/ 13 h 17"/>
                  <a:gd name="T12" fmla="*/ 17 w 17"/>
                  <a:gd name="T13" fmla="*/ 11 h 17"/>
                  <a:gd name="T14" fmla="*/ 17 w 17"/>
                  <a:gd name="T15" fmla="*/ 11 h 17"/>
                  <a:gd name="T16" fmla="*/ 17 w 17"/>
                  <a:gd name="T17" fmla="*/ 9 h 17"/>
                  <a:gd name="T18" fmla="*/ 17 w 17"/>
                  <a:gd name="T19" fmla="*/ 7 h 17"/>
                  <a:gd name="T20" fmla="*/ 17 w 17"/>
                  <a:gd name="T21" fmla="*/ 5 h 17"/>
                  <a:gd name="T22" fmla="*/ 15 w 17"/>
                  <a:gd name="T23" fmla="*/ 4 h 17"/>
                  <a:gd name="T24" fmla="*/ 15 w 17"/>
                  <a:gd name="T25" fmla="*/ 4 h 17"/>
                  <a:gd name="T26" fmla="*/ 13 w 17"/>
                  <a:gd name="T27" fmla="*/ 2 h 17"/>
                  <a:gd name="T28" fmla="*/ 11 w 17"/>
                  <a:gd name="T29" fmla="*/ 2 h 17"/>
                  <a:gd name="T30" fmla="*/ 11 w 17"/>
                  <a:gd name="T31" fmla="*/ 0 h 17"/>
                  <a:gd name="T32" fmla="*/ 9 w 17"/>
                  <a:gd name="T33" fmla="*/ 0 h 17"/>
                  <a:gd name="T34" fmla="*/ 8 w 17"/>
                  <a:gd name="T35" fmla="*/ 0 h 17"/>
                  <a:gd name="T36" fmla="*/ 6 w 17"/>
                  <a:gd name="T37" fmla="*/ 2 h 17"/>
                  <a:gd name="T38" fmla="*/ 4 w 17"/>
                  <a:gd name="T39" fmla="*/ 2 h 17"/>
                  <a:gd name="T40" fmla="*/ 4 w 17"/>
                  <a:gd name="T41" fmla="*/ 2 h 17"/>
                  <a:gd name="T42" fmla="*/ 2 w 17"/>
                  <a:gd name="T43" fmla="*/ 4 h 17"/>
                  <a:gd name="T44" fmla="*/ 2 w 17"/>
                  <a:gd name="T45" fmla="*/ 5 h 17"/>
                  <a:gd name="T46" fmla="*/ 0 w 17"/>
                  <a:gd name="T47" fmla="*/ 7 h 17"/>
                  <a:gd name="T48" fmla="*/ 0 w 17"/>
                  <a:gd name="T49" fmla="*/ 9 h 17"/>
                  <a:gd name="T50" fmla="*/ 0 w 17"/>
                  <a:gd name="T51" fmla="*/ 9 h 17"/>
                  <a:gd name="T52" fmla="*/ 2 w 17"/>
                  <a:gd name="T53" fmla="*/ 11 h 17"/>
                  <a:gd name="T54" fmla="*/ 2 w 17"/>
                  <a:gd name="T55" fmla="*/ 13 h 17"/>
                  <a:gd name="T56" fmla="*/ 4 w 17"/>
                  <a:gd name="T57" fmla="*/ 15 h 17"/>
                  <a:gd name="T58" fmla="*/ 4 w 17"/>
                  <a:gd name="T59" fmla="*/ 15 h 17"/>
                  <a:gd name="T60" fmla="*/ 6 w 17"/>
                  <a:gd name="T61" fmla="*/ 17 h 17"/>
                  <a:gd name="T62" fmla="*/ 8 w 17"/>
                  <a:gd name="T63" fmla="*/ 17 h 17"/>
                  <a:gd name="T64" fmla="*/ 9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9" y="17"/>
                    </a:moveTo>
                    <a:lnTo>
                      <a:pt x="11" y="17"/>
                    </a:lnTo>
                    <a:lnTo>
                      <a:pt x="11" y="17"/>
                    </a:lnTo>
                    <a:lnTo>
                      <a:pt x="13" y="15"/>
                    </a:lnTo>
                    <a:lnTo>
                      <a:pt x="15" y="15"/>
                    </a:lnTo>
                    <a:lnTo>
                      <a:pt x="15" y="13"/>
                    </a:lnTo>
                    <a:lnTo>
                      <a:pt x="17" y="11"/>
                    </a:lnTo>
                    <a:lnTo>
                      <a:pt x="17" y="11"/>
                    </a:lnTo>
                    <a:lnTo>
                      <a:pt x="17" y="9"/>
                    </a:lnTo>
                    <a:lnTo>
                      <a:pt x="17" y="7"/>
                    </a:lnTo>
                    <a:lnTo>
                      <a:pt x="17" y="5"/>
                    </a:lnTo>
                    <a:lnTo>
                      <a:pt x="15" y="4"/>
                    </a:lnTo>
                    <a:lnTo>
                      <a:pt x="15" y="4"/>
                    </a:lnTo>
                    <a:lnTo>
                      <a:pt x="13" y="2"/>
                    </a:lnTo>
                    <a:lnTo>
                      <a:pt x="11" y="2"/>
                    </a:lnTo>
                    <a:lnTo>
                      <a:pt x="11" y="0"/>
                    </a:lnTo>
                    <a:lnTo>
                      <a:pt x="9" y="0"/>
                    </a:lnTo>
                    <a:lnTo>
                      <a:pt x="8" y="0"/>
                    </a:lnTo>
                    <a:lnTo>
                      <a:pt x="6" y="2"/>
                    </a:lnTo>
                    <a:lnTo>
                      <a:pt x="4" y="2"/>
                    </a:lnTo>
                    <a:lnTo>
                      <a:pt x="4" y="2"/>
                    </a:lnTo>
                    <a:lnTo>
                      <a:pt x="2" y="4"/>
                    </a:lnTo>
                    <a:lnTo>
                      <a:pt x="2" y="5"/>
                    </a:lnTo>
                    <a:lnTo>
                      <a:pt x="0" y="7"/>
                    </a:lnTo>
                    <a:lnTo>
                      <a:pt x="0" y="9"/>
                    </a:lnTo>
                    <a:lnTo>
                      <a:pt x="0" y="9"/>
                    </a:lnTo>
                    <a:lnTo>
                      <a:pt x="2" y="11"/>
                    </a:lnTo>
                    <a:lnTo>
                      <a:pt x="2" y="13"/>
                    </a:lnTo>
                    <a:lnTo>
                      <a:pt x="4" y="15"/>
                    </a:lnTo>
                    <a:lnTo>
                      <a:pt x="4" y="15"/>
                    </a:lnTo>
                    <a:lnTo>
                      <a:pt x="6" y="17"/>
                    </a:lnTo>
                    <a:lnTo>
                      <a:pt x="8" y="17"/>
                    </a:lnTo>
                    <a:lnTo>
                      <a:pt x="9" y="17"/>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06" name="Freeform 295"/>
              <p:cNvSpPr>
                <a:spLocks/>
              </p:cNvSpPr>
              <p:nvPr/>
            </p:nvSpPr>
            <p:spPr bwMode="auto">
              <a:xfrm>
                <a:off x="6088063" y="5110163"/>
                <a:ext cx="26988" cy="26988"/>
              </a:xfrm>
              <a:custGeom>
                <a:avLst/>
                <a:gdLst>
                  <a:gd name="T0" fmla="*/ 7 w 17"/>
                  <a:gd name="T1" fmla="*/ 17 h 17"/>
                  <a:gd name="T2" fmla="*/ 9 w 17"/>
                  <a:gd name="T3" fmla="*/ 17 h 17"/>
                  <a:gd name="T4" fmla="*/ 11 w 17"/>
                  <a:gd name="T5" fmla="*/ 17 h 17"/>
                  <a:gd name="T6" fmla="*/ 13 w 17"/>
                  <a:gd name="T7" fmla="*/ 16 h 17"/>
                  <a:gd name="T8" fmla="*/ 13 w 17"/>
                  <a:gd name="T9" fmla="*/ 16 h 17"/>
                  <a:gd name="T10" fmla="*/ 15 w 17"/>
                  <a:gd name="T11" fmla="*/ 14 h 17"/>
                  <a:gd name="T12" fmla="*/ 15 w 17"/>
                  <a:gd name="T13" fmla="*/ 14 h 17"/>
                  <a:gd name="T14" fmla="*/ 17 w 17"/>
                  <a:gd name="T15" fmla="*/ 12 h 17"/>
                  <a:gd name="T16" fmla="*/ 17 w 17"/>
                  <a:gd name="T17" fmla="*/ 10 h 17"/>
                  <a:gd name="T18" fmla="*/ 17 w 17"/>
                  <a:gd name="T19" fmla="*/ 8 h 17"/>
                  <a:gd name="T20" fmla="*/ 15 w 17"/>
                  <a:gd name="T21" fmla="*/ 6 h 17"/>
                  <a:gd name="T22" fmla="*/ 15 w 17"/>
                  <a:gd name="T23" fmla="*/ 4 h 17"/>
                  <a:gd name="T24" fmla="*/ 13 w 17"/>
                  <a:gd name="T25" fmla="*/ 4 h 17"/>
                  <a:gd name="T26" fmla="*/ 13 w 17"/>
                  <a:gd name="T27" fmla="*/ 2 h 17"/>
                  <a:gd name="T28" fmla="*/ 11 w 17"/>
                  <a:gd name="T29" fmla="*/ 2 h 17"/>
                  <a:gd name="T30" fmla="*/ 9 w 17"/>
                  <a:gd name="T31" fmla="*/ 2 h 17"/>
                  <a:gd name="T32" fmla="*/ 7 w 17"/>
                  <a:gd name="T33" fmla="*/ 0 h 17"/>
                  <a:gd name="T34" fmla="*/ 5 w 17"/>
                  <a:gd name="T35" fmla="*/ 0 h 17"/>
                  <a:gd name="T36" fmla="*/ 5 w 17"/>
                  <a:gd name="T37" fmla="*/ 2 h 17"/>
                  <a:gd name="T38" fmla="*/ 3 w 17"/>
                  <a:gd name="T39" fmla="*/ 2 h 17"/>
                  <a:gd name="T40" fmla="*/ 2 w 17"/>
                  <a:gd name="T41" fmla="*/ 4 h 17"/>
                  <a:gd name="T42" fmla="*/ 2 w 17"/>
                  <a:gd name="T43" fmla="*/ 4 h 17"/>
                  <a:gd name="T44" fmla="*/ 0 w 17"/>
                  <a:gd name="T45" fmla="*/ 6 h 17"/>
                  <a:gd name="T46" fmla="*/ 0 w 17"/>
                  <a:gd name="T47" fmla="*/ 8 h 17"/>
                  <a:gd name="T48" fmla="*/ 0 w 17"/>
                  <a:gd name="T49" fmla="*/ 10 h 17"/>
                  <a:gd name="T50" fmla="*/ 0 w 17"/>
                  <a:gd name="T51" fmla="*/ 12 h 17"/>
                  <a:gd name="T52" fmla="*/ 0 w 17"/>
                  <a:gd name="T53" fmla="*/ 12 h 17"/>
                  <a:gd name="T54" fmla="*/ 2 w 17"/>
                  <a:gd name="T55" fmla="*/ 14 h 17"/>
                  <a:gd name="T56" fmla="*/ 2 w 17"/>
                  <a:gd name="T57" fmla="*/ 16 h 17"/>
                  <a:gd name="T58" fmla="*/ 3 w 17"/>
                  <a:gd name="T59" fmla="*/ 16 h 17"/>
                  <a:gd name="T60" fmla="*/ 5 w 17"/>
                  <a:gd name="T61" fmla="*/ 17 h 17"/>
                  <a:gd name="T62" fmla="*/ 5 w 17"/>
                  <a:gd name="T63" fmla="*/ 17 h 17"/>
                  <a:gd name="T64" fmla="*/ 7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7" y="17"/>
                    </a:moveTo>
                    <a:lnTo>
                      <a:pt x="9" y="17"/>
                    </a:lnTo>
                    <a:lnTo>
                      <a:pt x="11" y="17"/>
                    </a:lnTo>
                    <a:lnTo>
                      <a:pt x="13" y="16"/>
                    </a:lnTo>
                    <a:lnTo>
                      <a:pt x="13" y="16"/>
                    </a:lnTo>
                    <a:lnTo>
                      <a:pt x="15" y="14"/>
                    </a:lnTo>
                    <a:lnTo>
                      <a:pt x="15" y="14"/>
                    </a:lnTo>
                    <a:lnTo>
                      <a:pt x="17" y="12"/>
                    </a:lnTo>
                    <a:lnTo>
                      <a:pt x="17" y="10"/>
                    </a:lnTo>
                    <a:lnTo>
                      <a:pt x="17" y="8"/>
                    </a:lnTo>
                    <a:lnTo>
                      <a:pt x="15" y="6"/>
                    </a:lnTo>
                    <a:lnTo>
                      <a:pt x="15" y="4"/>
                    </a:lnTo>
                    <a:lnTo>
                      <a:pt x="13" y="4"/>
                    </a:lnTo>
                    <a:lnTo>
                      <a:pt x="13" y="2"/>
                    </a:lnTo>
                    <a:lnTo>
                      <a:pt x="11" y="2"/>
                    </a:lnTo>
                    <a:lnTo>
                      <a:pt x="9" y="2"/>
                    </a:lnTo>
                    <a:lnTo>
                      <a:pt x="7" y="0"/>
                    </a:lnTo>
                    <a:lnTo>
                      <a:pt x="5" y="0"/>
                    </a:lnTo>
                    <a:lnTo>
                      <a:pt x="5" y="2"/>
                    </a:lnTo>
                    <a:lnTo>
                      <a:pt x="3" y="2"/>
                    </a:lnTo>
                    <a:lnTo>
                      <a:pt x="2" y="4"/>
                    </a:lnTo>
                    <a:lnTo>
                      <a:pt x="2" y="4"/>
                    </a:lnTo>
                    <a:lnTo>
                      <a:pt x="0" y="6"/>
                    </a:lnTo>
                    <a:lnTo>
                      <a:pt x="0" y="8"/>
                    </a:lnTo>
                    <a:lnTo>
                      <a:pt x="0" y="10"/>
                    </a:lnTo>
                    <a:lnTo>
                      <a:pt x="0" y="12"/>
                    </a:lnTo>
                    <a:lnTo>
                      <a:pt x="0" y="12"/>
                    </a:lnTo>
                    <a:lnTo>
                      <a:pt x="2" y="14"/>
                    </a:lnTo>
                    <a:lnTo>
                      <a:pt x="2" y="16"/>
                    </a:lnTo>
                    <a:lnTo>
                      <a:pt x="3" y="16"/>
                    </a:lnTo>
                    <a:lnTo>
                      <a:pt x="5" y="17"/>
                    </a:lnTo>
                    <a:lnTo>
                      <a:pt x="5" y="17"/>
                    </a:lnTo>
                    <a:lnTo>
                      <a:pt x="7" y="17"/>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07" name="Freeform 296"/>
              <p:cNvSpPr>
                <a:spLocks/>
              </p:cNvSpPr>
              <p:nvPr/>
            </p:nvSpPr>
            <p:spPr bwMode="auto">
              <a:xfrm>
                <a:off x="5926138" y="5143500"/>
                <a:ext cx="133350" cy="109538"/>
              </a:xfrm>
              <a:custGeom>
                <a:avLst/>
                <a:gdLst>
                  <a:gd name="T0" fmla="*/ 42 w 84"/>
                  <a:gd name="T1" fmla="*/ 69 h 69"/>
                  <a:gd name="T2" fmla="*/ 50 w 84"/>
                  <a:gd name="T3" fmla="*/ 67 h 69"/>
                  <a:gd name="T4" fmla="*/ 57 w 84"/>
                  <a:gd name="T5" fmla="*/ 65 h 69"/>
                  <a:gd name="T6" fmla="*/ 65 w 84"/>
                  <a:gd name="T7" fmla="*/ 64 h 69"/>
                  <a:gd name="T8" fmla="*/ 71 w 84"/>
                  <a:gd name="T9" fmla="*/ 58 h 69"/>
                  <a:gd name="T10" fmla="*/ 77 w 84"/>
                  <a:gd name="T11" fmla="*/ 54 h 69"/>
                  <a:gd name="T12" fmla="*/ 80 w 84"/>
                  <a:gd name="T13" fmla="*/ 48 h 69"/>
                  <a:gd name="T14" fmla="*/ 82 w 84"/>
                  <a:gd name="T15" fmla="*/ 41 h 69"/>
                  <a:gd name="T16" fmla="*/ 84 w 84"/>
                  <a:gd name="T17" fmla="*/ 35 h 69"/>
                  <a:gd name="T18" fmla="*/ 82 w 84"/>
                  <a:gd name="T19" fmla="*/ 27 h 69"/>
                  <a:gd name="T20" fmla="*/ 80 w 84"/>
                  <a:gd name="T21" fmla="*/ 21 h 69"/>
                  <a:gd name="T22" fmla="*/ 77 w 84"/>
                  <a:gd name="T23" fmla="*/ 16 h 69"/>
                  <a:gd name="T24" fmla="*/ 71 w 84"/>
                  <a:gd name="T25" fmla="*/ 10 h 69"/>
                  <a:gd name="T26" fmla="*/ 65 w 84"/>
                  <a:gd name="T27" fmla="*/ 6 h 69"/>
                  <a:gd name="T28" fmla="*/ 57 w 84"/>
                  <a:gd name="T29" fmla="*/ 4 h 69"/>
                  <a:gd name="T30" fmla="*/ 50 w 84"/>
                  <a:gd name="T31" fmla="*/ 2 h 69"/>
                  <a:gd name="T32" fmla="*/ 42 w 84"/>
                  <a:gd name="T33" fmla="*/ 0 h 69"/>
                  <a:gd name="T34" fmla="*/ 33 w 84"/>
                  <a:gd name="T35" fmla="*/ 2 h 69"/>
                  <a:gd name="T36" fmla="*/ 25 w 84"/>
                  <a:gd name="T37" fmla="*/ 4 h 69"/>
                  <a:gd name="T38" fmla="*/ 19 w 84"/>
                  <a:gd name="T39" fmla="*/ 6 h 69"/>
                  <a:gd name="T40" fmla="*/ 11 w 84"/>
                  <a:gd name="T41" fmla="*/ 10 h 69"/>
                  <a:gd name="T42" fmla="*/ 8 w 84"/>
                  <a:gd name="T43" fmla="*/ 16 h 69"/>
                  <a:gd name="T44" fmla="*/ 4 w 84"/>
                  <a:gd name="T45" fmla="*/ 21 h 69"/>
                  <a:gd name="T46" fmla="*/ 0 w 84"/>
                  <a:gd name="T47" fmla="*/ 27 h 69"/>
                  <a:gd name="T48" fmla="*/ 0 w 84"/>
                  <a:gd name="T49" fmla="*/ 35 h 69"/>
                  <a:gd name="T50" fmla="*/ 0 w 84"/>
                  <a:gd name="T51" fmla="*/ 41 h 69"/>
                  <a:gd name="T52" fmla="*/ 4 w 84"/>
                  <a:gd name="T53" fmla="*/ 48 h 69"/>
                  <a:gd name="T54" fmla="*/ 8 w 84"/>
                  <a:gd name="T55" fmla="*/ 54 h 69"/>
                  <a:gd name="T56" fmla="*/ 11 w 84"/>
                  <a:gd name="T57" fmla="*/ 58 h 69"/>
                  <a:gd name="T58" fmla="*/ 19 w 84"/>
                  <a:gd name="T59" fmla="*/ 64 h 69"/>
                  <a:gd name="T60" fmla="*/ 25 w 84"/>
                  <a:gd name="T61" fmla="*/ 65 h 69"/>
                  <a:gd name="T62" fmla="*/ 33 w 84"/>
                  <a:gd name="T63" fmla="*/ 67 h 69"/>
                  <a:gd name="T64" fmla="*/ 42 w 84"/>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69">
                    <a:moveTo>
                      <a:pt x="42" y="69"/>
                    </a:moveTo>
                    <a:lnTo>
                      <a:pt x="50" y="67"/>
                    </a:lnTo>
                    <a:lnTo>
                      <a:pt x="57" y="65"/>
                    </a:lnTo>
                    <a:lnTo>
                      <a:pt x="65" y="64"/>
                    </a:lnTo>
                    <a:lnTo>
                      <a:pt x="71" y="58"/>
                    </a:lnTo>
                    <a:lnTo>
                      <a:pt x="77" y="54"/>
                    </a:lnTo>
                    <a:lnTo>
                      <a:pt x="80" y="48"/>
                    </a:lnTo>
                    <a:lnTo>
                      <a:pt x="82" y="41"/>
                    </a:lnTo>
                    <a:lnTo>
                      <a:pt x="84" y="35"/>
                    </a:lnTo>
                    <a:lnTo>
                      <a:pt x="82" y="27"/>
                    </a:lnTo>
                    <a:lnTo>
                      <a:pt x="80" y="21"/>
                    </a:lnTo>
                    <a:lnTo>
                      <a:pt x="77" y="16"/>
                    </a:lnTo>
                    <a:lnTo>
                      <a:pt x="71" y="10"/>
                    </a:lnTo>
                    <a:lnTo>
                      <a:pt x="65" y="6"/>
                    </a:lnTo>
                    <a:lnTo>
                      <a:pt x="57" y="4"/>
                    </a:lnTo>
                    <a:lnTo>
                      <a:pt x="50" y="2"/>
                    </a:lnTo>
                    <a:lnTo>
                      <a:pt x="42" y="0"/>
                    </a:lnTo>
                    <a:lnTo>
                      <a:pt x="33" y="2"/>
                    </a:lnTo>
                    <a:lnTo>
                      <a:pt x="25" y="4"/>
                    </a:lnTo>
                    <a:lnTo>
                      <a:pt x="19" y="6"/>
                    </a:lnTo>
                    <a:lnTo>
                      <a:pt x="11" y="10"/>
                    </a:lnTo>
                    <a:lnTo>
                      <a:pt x="8" y="16"/>
                    </a:lnTo>
                    <a:lnTo>
                      <a:pt x="4" y="21"/>
                    </a:lnTo>
                    <a:lnTo>
                      <a:pt x="0" y="27"/>
                    </a:lnTo>
                    <a:lnTo>
                      <a:pt x="0" y="35"/>
                    </a:lnTo>
                    <a:lnTo>
                      <a:pt x="0" y="41"/>
                    </a:lnTo>
                    <a:lnTo>
                      <a:pt x="4" y="48"/>
                    </a:lnTo>
                    <a:lnTo>
                      <a:pt x="8" y="54"/>
                    </a:lnTo>
                    <a:lnTo>
                      <a:pt x="11" y="58"/>
                    </a:lnTo>
                    <a:lnTo>
                      <a:pt x="19" y="64"/>
                    </a:lnTo>
                    <a:lnTo>
                      <a:pt x="25" y="65"/>
                    </a:lnTo>
                    <a:lnTo>
                      <a:pt x="33" y="67"/>
                    </a:lnTo>
                    <a:lnTo>
                      <a:pt x="42" y="69"/>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08" name="Freeform 297"/>
              <p:cNvSpPr>
                <a:spLocks/>
              </p:cNvSpPr>
              <p:nvPr/>
            </p:nvSpPr>
            <p:spPr bwMode="auto">
              <a:xfrm>
                <a:off x="6045200" y="5143500"/>
                <a:ext cx="130175" cy="109538"/>
              </a:xfrm>
              <a:custGeom>
                <a:avLst/>
                <a:gdLst>
                  <a:gd name="T0" fmla="*/ 40 w 82"/>
                  <a:gd name="T1" fmla="*/ 69 h 69"/>
                  <a:gd name="T2" fmla="*/ 50 w 82"/>
                  <a:gd name="T3" fmla="*/ 67 h 69"/>
                  <a:gd name="T4" fmla="*/ 57 w 82"/>
                  <a:gd name="T5" fmla="*/ 65 h 69"/>
                  <a:gd name="T6" fmla="*/ 65 w 82"/>
                  <a:gd name="T7" fmla="*/ 64 h 69"/>
                  <a:gd name="T8" fmla="*/ 71 w 82"/>
                  <a:gd name="T9" fmla="*/ 60 h 69"/>
                  <a:gd name="T10" fmla="*/ 76 w 82"/>
                  <a:gd name="T11" fmla="*/ 54 h 69"/>
                  <a:gd name="T12" fmla="*/ 80 w 82"/>
                  <a:gd name="T13" fmla="*/ 48 h 69"/>
                  <a:gd name="T14" fmla="*/ 82 w 82"/>
                  <a:gd name="T15" fmla="*/ 42 h 69"/>
                  <a:gd name="T16" fmla="*/ 82 w 82"/>
                  <a:gd name="T17" fmla="*/ 35 h 69"/>
                  <a:gd name="T18" fmla="*/ 82 w 82"/>
                  <a:gd name="T19" fmla="*/ 29 h 69"/>
                  <a:gd name="T20" fmla="*/ 80 w 82"/>
                  <a:gd name="T21" fmla="*/ 21 h 69"/>
                  <a:gd name="T22" fmla="*/ 76 w 82"/>
                  <a:gd name="T23" fmla="*/ 16 h 69"/>
                  <a:gd name="T24" fmla="*/ 71 w 82"/>
                  <a:gd name="T25" fmla="*/ 12 h 69"/>
                  <a:gd name="T26" fmla="*/ 65 w 82"/>
                  <a:gd name="T27" fmla="*/ 6 h 69"/>
                  <a:gd name="T28" fmla="*/ 57 w 82"/>
                  <a:gd name="T29" fmla="*/ 4 h 69"/>
                  <a:gd name="T30" fmla="*/ 50 w 82"/>
                  <a:gd name="T31" fmla="*/ 2 h 69"/>
                  <a:gd name="T32" fmla="*/ 40 w 82"/>
                  <a:gd name="T33" fmla="*/ 0 h 69"/>
                  <a:gd name="T34" fmla="*/ 32 w 82"/>
                  <a:gd name="T35" fmla="*/ 2 h 69"/>
                  <a:gd name="T36" fmla="*/ 25 w 82"/>
                  <a:gd name="T37" fmla="*/ 4 h 69"/>
                  <a:gd name="T38" fmla="*/ 17 w 82"/>
                  <a:gd name="T39" fmla="*/ 6 h 69"/>
                  <a:gd name="T40" fmla="*/ 11 w 82"/>
                  <a:gd name="T41" fmla="*/ 12 h 69"/>
                  <a:gd name="T42" fmla="*/ 5 w 82"/>
                  <a:gd name="T43" fmla="*/ 16 h 69"/>
                  <a:gd name="T44" fmla="*/ 2 w 82"/>
                  <a:gd name="T45" fmla="*/ 21 h 69"/>
                  <a:gd name="T46" fmla="*/ 0 w 82"/>
                  <a:gd name="T47" fmla="*/ 29 h 69"/>
                  <a:gd name="T48" fmla="*/ 0 w 82"/>
                  <a:gd name="T49" fmla="*/ 35 h 69"/>
                  <a:gd name="T50" fmla="*/ 0 w 82"/>
                  <a:gd name="T51" fmla="*/ 42 h 69"/>
                  <a:gd name="T52" fmla="*/ 2 w 82"/>
                  <a:gd name="T53" fmla="*/ 48 h 69"/>
                  <a:gd name="T54" fmla="*/ 5 w 82"/>
                  <a:gd name="T55" fmla="*/ 54 h 69"/>
                  <a:gd name="T56" fmla="*/ 11 w 82"/>
                  <a:gd name="T57" fmla="*/ 60 h 69"/>
                  <a:gd name="T58" fmla="*/ 17 w 82"/>
                  <a:gd name="T59" fmla="*/ 64 h 69"/>
                  <a:gd name="T60" fmla="*/ 25 w 82"/>
                  <a:gd name="T61" fmla="*/ 65 h 69"/>
                  <a:gd name="T62" fmla="*/ 32 w 82"/>
                  <a:gd name="T63" fmla="*/ 67 h 69"/>
                  <a:gd name="T64" fmla="*/ 40 w 82"/>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69">
                    <a:moveTo>
                      <a:pt x="40" y="69"/>
                    </a:moveTo>
                    <a:lnTo>
                      <a:pt x="50" y="67"/>
                    </a:lnTo>
                    <a:lnTo>
                      <a:pt x="57" y="65"/>
                    </a:lnTo>
                    <a:lnTo>
                      <a:pt x="65" y="64"/>
                    </a:lnTo>
                    <a:lnTo>
                      <a:pt x="71" y="60"/>
                    </a:lnTo>
                    <a:lnTo>
                      <a:pt x="76" y="54"/>
                    </a:lnTo>
                    <a:lnTo>
                      <a:pt x="80" y="48"/>
                    </a:lnTo>
                    <a:lnTo>
                      <a:pt x="82" y="42"/>
                    </a:lnTo>
                    <a:lnTo>
                      <a:pt x="82" y="35"/>
                    </a:lnTo>
                    <a:lnTo>
                      <a:pt x="82" y="29"/>
                    </a:lnTo>
                    <a:lnTo>
                      <a:pt x="80" y="21"/>
                    </a:lnTo>
                    <a:lnTo>
                      <a:pt x="76" y="16"/>
                    </a:lnTo>
                    <a:lnTo>
                      <a:pt x="71" y="12"/>
                    </a:lnTo>
                    <a:lnTo>
                      <a:pt x="65" y="6"/>
                    </a:lnTo>
                    <a:lnTo>
                      <a:pt x="57" y="4"/>
                    </a:lnTo>
                    <a:lnTo>
                      <a:pt x="50" y="2"/>
                    </a:lnTo>
                    <a:lnTo>
                      <a:pt x="40" y="0"/>
                    </a:lnTo>
                    <a:lnTo>
                      <a:pt x="32" y="2"/>
                    </a:lnTo>
                    <a:lnTo>
                      <a:pt x="25" y="4"/>
                    </a:lnTo>
                    <a:lnTo>
                      <a:pt x="17" y="6"/>
                    </a:lnTo>
                    <a:lnTo>
                      <a:pt x="11" y="12"/>
                    </a:lnTo>
                    <a:lnTo>
                      <a:pt x="5" y="16"/>
                    </a:lnTo>
                    <a:lnTo>
                      <a:pt x="2" y="21"/>
                    </a:lnTo>
                    <a:lnTo>
                      <a:pt x="0" y="29"/>
                    </a:lnTo>
                    <a:lnTo>
                      <a:pt x="0" y="35"/>
                    </a:lnTo>
                    <a:lnTo>
                      <a:pt x="0" y="42"/>
                    </a:lnTo>
                    <a:lnTo>
                      <a:pt x="2" y="48"/>
                    </a:lnTo>
                    <a:lnTo>
                      <a:pt x="5" y="54"/>
                    </a:lnTo>
                    <a:lnTo>
                      <a:pt x="11" y="60"/>
                    </a:lnTo>
                    <a:lnTo>
                      <a:pt x="17" y="64"/>
                    </a:lnTo>
                    <a:lnTo>
                      <a:pt x="25" y="65"/>
                    </a:lnTo>
                    <a:lnTo>
                      <a:pt x="32" y="67"/>
                    </a:lnTo>
                    <a:lnTo>
                      <a:pt x="40" y="69"/>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09" name="Freeform 298"/>
              <p:cNvSpPr>
                <a:spLocks/>
              </p:cNvSpPr>
              <p:nvPr/>
            </p:nvSpPr>
            <p:spPr bwMode="auto">
              <a:xfrm>
                <a:off x="6008688" y="4648200"/>
                <a:ext cx="374650" cy="309563"/>
              </a:xfrm>
              <a:custGeom>
                <a:avLst/>
                <a:gdLst>
                  <a:gd name="T0" fmla="*/ 234 w 236"/>
                  <a:gd name="T1" fmla="*/ 73 h 195"/>
                  <a:gd name="T2" fmla="*/ 226 w 236"/>
                  <a:gd name="T3" fmla="*/ 55 h 195"/>
                  <a:gd name="T4" fmla="*/ 211 w 236"/>
                  <a:gd name="T5" fmla="*/ 42 h 195"/>
                  <a:gd name="T6" fmla="*/ 192 w 236"/>
                  <a:gd name="T7" fmla="*/ 32 h 195"/>
                  <a:gd name="T8" fmla="*/ 180 w 236"/>
                  <a:gd name="T9" fmla="*/ 32 h 195"/>
                  <a:gd name="T10" fmla="*/ 178 w 236"/>
                  <a:gd name="T11" fmla="*/ 32 h 195"/>
                  <a:gd name="T12" fmla="*/ 174 w 236"/>
                  <a:gd name="T13" fmla="*/ 32 h 195"/>
                  <a:gd name="T14" fmla="*/ 172 w 236"/>
                  <a:gd name="T15" fmla="*/ 32 h 195"/>
                  <a:gd name="T16" fmla="*/ 169 w 236"/>
                  <a:gd name="T17" fmla="*/ 26 h 195"/>
                  <a:gd name="T18" fmla="*/ 159 w 236"/>
                  <a:gd name="T19" fmla="*/ 13 h 195"/>
                  <a:gd name="T20" fmla="*/ 146 w 236"/>
                  <a:gd name="T21" fmla="*/ 5 h 195"/>
                  <a:gd name="T22" fmla="*/ 130 w 236"/>
                  <a:gd name="T23" fmla="*/ 0 h 195"/>
                  <a:gd name="T24" fmla="*/ 111 w 236"/>
                  <a:gd name="T25" fmla="*/ 0 h 195"/>
                  <a:gd name="T26" fmla="*/ 96 w 236"/>
                  <a:gd name="T27" fmla="*/ 5 h 195"/>
                  <a:gd name="T28" fmla="*/ 82 w 236"/>
                  <a:gd name="T29" fmla="*/ 13 h 195"/>
                  <a:gd name="T30" fmla="*/ 71 w 236"/>
                  <a:gd name="T31" fmla="*/ 26 h 195"/>
                  <a:gd name="T32" fmla="*/ 67 w 236"/>
                  <a:gd name="T33" fmla="*/ 32 h 195"/>
                  <a:gd name="T34" fmla="*/ 63 w 236"/>
                  <a:gd name="T35" fmla="*/ 32 h 195"/>
                  <a:gd name="T36" fmla="*/ 61 w 236"/>
                  <a:gd name="T37" fmla="*/ 32 h 195"/>
                  <a:gd name="T38" fmla="*/ 57 w 236"/>
                  <a:gd name="T39" fmla="*/ 32 h 195"/>
                  <a:gd name="T40" fmla="*/ 46 w 236"/>
                  <a:gd name="T41" fmla="*/ 32 h 195"/>
                  <a:gd name="T42" fmla="*/ 25 w 236"/>
                  <a:gd name="T43" fmla="*/ 40 h 195"/>
                  <a:gd name="T44" fmla="*/ 9 w 236"/>
                  <a:gd name="T45" fmla="*/ 53 h 195"/>
                  <a:gd name="T46" fmla="*/ 2 w 236"/>
                  <a:gd name="T47" fmla="*/ 71 h 195"/>
                  <a:gd name="T48" fmla="*/ 0 w 236"/>
                  <a:gd name="T49" fmla="*/ 88 h 195"/>
                  <a:gd name="T50" fmla="*/ 4 w 236"/>
                  <a:gd name="T51" fmla="*/ 99 h 195"/>
                  <a:gd name="T52" fmla="*/ 11 w 236"/>
                  <a:gd name="T53" fmla="*/ 111 h 195"/>
                  <a:gd name="T54" fmla="*/ 21 w 236"/>
                  <a:gd name="T55" fmla="*/ 120 h 195"/>
                  <a:gd name="T56" fmla="*/ 27 w 236"/>
                  <a:gd name="T57" fmla="*/ 126 h 195"/>
                  <a:gd name="T58" fmla="*/ 25 w 236"/>
                  <a:gd name="T59" fmla="*/ 132 h 195"/>
                  <a:gd name="T60" fmla="*/ 23 w 236"/>
                  <a:gd name="T61" fmla="*/ 136 h 195"/>
                  <a:gd name="T62" fmla="*/ 23 w 236"/>
                  <a:gd name="T63" fmla="*/ 142 h 195"/>
                  <a:gd name="T64" fmla="*/ 23 w 236"/>
                  <a:gd name="T65" fmla="*/ 153 h 195"/>
                  <a:gd name="T66" fmla="*/ 32 w 236"/>
                  <a:gd name="T67" fmla="*/ 172 h 195"/>
                  <a:gd name="T68" fmla="*/ 46 w 236"/>
                  <a:gd name="T69" fmla="*/ 186 h 195"/>
                  <a:gd name="T70" fmla="*/ 67 w 236"/>
                  <a:gd name="T71" fmla="*/ 193 h 195"/>
                  <a:gd name="T72" fmla="*/ 82 w 236"/>
                  <a:gd name="T73" fmla="*/ 193 h 195"/>
                  <a:gd name="T74" fmla="*/ 96 w 236"/>
                  <a:gd name="T75" fmla="*/ 191 h 195"/>
                  <a:gd name="T76" fmla="*/ 105 w 236"/>
                  <a:gd name="T77" fmla="*/ 188 h 195"/>
                  <a:gd name="T78" fmla="*/ 115 w 236"/>
                  <a:gd name="T79" fmla="*/ 182 h 195"/>
                  <a:gd name="T80" fmla="*/ 122 w 236"/>
                  <a:gd name="T81" fmla="*/ 182 h 195"/>
                  <a:gd name="T82" fmla="*/ 132 w 236"/>
                  <a:gd name="T83" fmla="*/ 188 h 195"/>
                  <a:gd name="T84" fmla="*/ 142 w 236"/>
                  <a:gd name="T85" fmla="*/ 191 h 195"/>
                  <a:gd name="T86" fmla="*/ 153 w 236"/>
                  <a:gd name="T87" fmla="*/ 193 h 195"/>
                  <a:gd name="T88" fmla="*/ 170 w 236"/>
                  <a:gd name="T89" fmla="*/ 193 h 195"/>
                  <a:gd name="T90" fmla="*/ 190 w 236"/>
                  <a:gd name="T91" fmla="*/ 188 h 195"/>
                  <a:gd name="T92" fmla="*/ 205 w 236"/>
                  <a:gd name="T93" fmla="*/ 174 h 195"/>
                  <a:gd name="T94" fmla="*/ 213 w 236"/>
                  <a:gd name="T95" fmla="*/ 155 h 195"/>
                  <a:gd name="T96" fmla="*/ 215 w 236"/>
                  <a:gd name="T97" fmla="*/ 143 h 195"/>
                  <a:gd name="T98" fmla="*/ 215 w 236"/>
                  <a:gd name="T99" fmla="*/ 138 h 195"/>
                  <a:gd name="T100" fmla="*/ 213 w 236"/>
                  <a:gd name="T101" fmla="*/ 132 h 195"/>
                  <a:gd name="T102" fmla="*/ 211 w 236"/>
                  <a:gd name="T103" fmla="*/ 126 h 195"/>
                  <a:gd name="T104" fmla="*/ 215 w 236"/>
                  <a:gd name="T105" fmla="*/ 120 h 195"/>
                  <a:gd name="T106" fmla="*/ 224 w 236"/>
                  <a:gd name="T107" fmla="*/ 111 h 195"/>
                  <a:gd name="T108" fmla="*/ 230 w 236"/>
                  <a:gd name="T109" fmla="*/ 101 h 195"/>
                  <a:gd name="T110" fmla="*/ 234 w 236"/>
                  <a:gd name="T111"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195">
                    <a:moveTo>
                      <a:pt x="236" y="82"/>
                    </a:moveTo>
                    <a:lnTo>
                      <a:pt x="234" y="73"/>
                    </a:lnTo>
                    <a:lnTo>
                      <a:pt x="230" y="63"/>
                    </a:lnTo>
                    <a:lnTo>
                      <a:pt x="226" y="55"/>
                    </a:lnTo>
                    <a:lnTo>
                      <a:pt x="218" y="48"/>
                    </a:lnTo>
                    <a:lnTo>
                      <a:pt x="211" y="42"/>
                    </a:lnTo>
                    <a:lnTo>
                      <a:pt x="201" y="36"/>
                    </a:lnTo>
                    <a:lnTo>
                      <a:pt x="192" y="32"/>
                    </a:lnTo>
                    <a:lnTo>
                      <a:pt x="180" y="32"/>
                    </a:lnTo>
                    <a:lnTo>
                      <a:pt x="180" y="32"/>
                    </a:lnTo>
                    <a:lnTo>
                      <a:pt x="178" y="32"/>
                    </a:lnTo>
                    <a:lnTo>
                      <a:pt x="178" y="32"/>
                    </a:lnTo>
                    <a:lnTo>
                      <a:pt x="176" y="32"/>
                    </a:lnTo>
                    <a:lnTo>
                      <a:pt x="174" y="32"/>
                    </a:lnTo>
                    <a:lnTo>
                      <a:pt x="174" y="32"/>
                    </a:lnTo>
                    <a:lnTo>
                      <a:pt x="172" y="32"/>
                    </a:lnTo>
                    <a:lnTo>
                      <a:pt x="172" y="32"/>
                    </a:lnTo>
                    <a:lnTo>
                      <a:pt x="169" y="26"/>
                    </a:lnTo>
                    <a:lnTo>
                      <a:pt x="165" y="19"/>
                    </a:lnTo>
                    <a:lnTo>
                      <a:pt x="159" y="13"/>
                    </a:lnTo>
                    <a:lnTo>
                      <a:pt x="153" y="9"/>
                    </a:lnTo>
                    <a:lnTo>
                      <a:pt x="146" y="5"/>
                    </a:lnTo>
                    <a:lnTo>
                      <a:pt x="138" y="2"/>
                    </a:lnTo>
                    <a:lnTo>
                      <a:pt x="130" y="0"/>
                    </a:lnTo>
                    <a:lnTo>
                      <a:pt x="121" y="0"/>
                    </a:lnTo>
                    <a:lnTo>
                      <a:pt x="111" y="0"/>
                    </a:lnTo>
                    <a:lnTo>
                      <a:pt x="103" y="2"/>
                    </a:lnTo>
                    <a:lnTo>
                      <a:pt x="96" y="5"/>
                    </a:lnTo>
                    <a:lnTo>
                      <a:pt x="88" y="9"/>
                    </a:lnTo>
                    <a:lnTo>
                      <a:pt x="82" y="13"/>
                    </a:lnTo>
                    <a:lnTo>
                      <a:pt x="76" y="19"/>
                    </a:lnTo>
                    <a:lnTo>
                      <a:pt x="71" y="26"/>
                    </a:lnTo>
                    <a:lnTo>
                      <a:pt x="69" y="32"/>
                    </a:lnTo>
                    <a:lnTo>
                      <a:pt x="67" y="32"/>
                    </a:lnTo>
                    <a:lnTo>
                      <a:pt x="65" y="32"/>
                    </a:lnTo>
                    <a:lnTo>
                      <a:pt x="63" y="32"/>
                    </a:lnTo>
                    <a:lnTo>
                      <a:pt x="63" y="32"/>
                    </a:lnTo>
                    <a:lnTo>
                      <a:pt x="61" y="32"/>
                    </a:lnTo>
                    <a:lnTo>
                      <a:pt x="59" y="32"/>
                    </a:lnTo>
                    <a:lnTo>
                      <a:pt x="57" y="32"/>
                    </a:lnTo>
                    <a:lnTo>
                      <a:pt x="55" y="32"/>
                    </a:lnTo>
                    <a:lnTo>
                      <a:pt x="46" y="32"/>
                    </a:lnTo>
                    <a:lnTo>
                      <a:pt x="34" y="36"/>
                    </a:lnTo>
                    <a:lnTo>
                      <a:pt x="25" y="40"/>
                    </a:lnTo>
                    <a:lnTo>
                      <a:pt x="17" y="46"/>
                    </a:lnTo>
                    <a:lnTo>
                      <a:pt x="9" y="53"/>
                    </a:lnTo>
                    <a:lnTo>
                      <a:pt x="5" y="61"/>
                    </a:lnTo>
                    <a:lnTo>
                      <a:pt x="2" y="71"/>
                    </a:lnTo>
                    <a:lnTo>
                      <a:pt x="0" y="80"/>
                    </a:lnTo>
                    <a:lnTo>
                      <a:pt x="0" y="88"/>
                    </a:lnTo>
                    <a:lnTo>
                      <a:pt x="2" y="94"/>
                    </a:lnTo>
                    <a:lnTo>
                      <a:pt x="4" y="99"/>
                    </a:lnTo>
                    <a:lnTo>
                      <a:pt x="7" y="105"/>
                    </a:lnTo>
                    <a:lnTo>
                      <a:pt x="11" y="111"/>
                    </a:lnTo>
                    <a:lnTo>
                      <a:pt x="17" y="117"/>
                    </a:lnTo>
                    <a:lnTo>
                      <a:pt x="21" y="120"/>
                    </a:lnTo>
                    <a:lnTo>
                      <a:pt x="27" y="124"/>
                    </a:lnTo>
                    <a:lnTo>
                      <a:pt x="27" y="126"/>
                    </a:lnTo>
                    <a:lnTo>
                      <a:pt x="25" y="128"/>
                    </a:lnTo>
                    <a:lnTo>
                      <a:pt x="25" y="132"/>
                    </a:lnTo>
                    <a:lnTo>
                      <a:pt x="25" y="134"/>
                    </a:lnTo>
                    <a:lnTo>
                      <a:pt x="23" y="136"/>
                    </a:lnTo>
                    <a:lnTo>
                      <a:pt x="23" y="138"/>
                    </a:lnTo>
                    <a:lnTo>
                      <a:pt x="23" y="142"/>
                    </a:lnTo>
                    <a:lnTo>
                      <a:pt x="23" y="143"/>
                    </a:lnTo>
                    <a:lnTo>
                      <a:pt x="23" y="153"/>
                    </a:lnTo>
                    <a:lnTo>
                      <a:pt x="27" y="163"/>
                    </a:lnTo>
                    <a:lnTo>
                      <a:pt x="32" y="172"/>
                    </a:lnTo>
                    <a:lnTo>
                      <a:pt x="38" y="178"/>
                    </a:lnTo>
                    <a:lnTo>
                      <a:pt x="46" y="186"/>
                    </a:lnTo>
                    <a:lnTo>
                      <a:pt x="55" y="190"/>
                    </a:lnTo>
                    <a:lnTo>
                      <a:pt x="67" y="193"/>
                    </a:lnTo>
                    <a:lnTo>
                      <a:pt x="76" y="193"/>
                    </a:lnTo>
                    <a:lnTo>
                      <a:pt x="82" y="193"/>
                    </a:lnTo>
                    <a:lnTo>
                      <a:pt x="90" y="193"/>
                    </a:lnTo>
                    <a:lnTo>
                      <a:pt x="96" y="191"/>
                    </a:lnTo>
                    <a:lnTo>
                      <a:pt x="99" y="190"/>
                    </a:lnTo>
                    <a:lnTo>
                      <a:pt x="105" y="188"/>
                    </a:lnTo>
                    <a:lnTo>
                      <a:pt x="109" y="186"/>
                    </a:lnTo>
                    <a:lnTo>
                      <a:pt x="115" y="182"/>
                    </a:lnTo>
                    <a:lnTo>
                      <a:pt x="119" y="178"/>
                    </a:lnTo>
                    <a:lnTo>
                      <a:pt x="122" y="182"/>
                    </a:lnTo>
                    <a:lnTo>
                      <a:pt x="126" y="186"/>
                    </a:lnTo>
                    <a:lnTo>
                      <a:pt x="132" y="188"/>
                    </a:lnTo>
                    <a:lnTo>
                      <a:pt x="136" y="190"/>
                    </a:lnTo>
                    <a:lnTo>
                      <a:pt x="142" y="191"/>
                    </a:lnTo>
                    <a:lnTo>
                      <a:pt x="147" y="193"/>
                    </a:lnTo>
                    <a:lnTo>
                      <a:pt x="153" y="193"/>
                    </a:lnTo>
                    <a:lnTo>
                      <a:pt x="159" y="195"/>
                    </a:lnTo>
                    <a:lnTo>
                      <a:pt x="170" y="193"/>
                    </a:lnTo>
                    <a:lnTo>
                      <a:pt x="180" y="191"/>
                    </a:lnTo>
                    <a:lnTo>
                      <a:pt x="190" y="188"/>
                    </a:lnTo>
                    <a:lnTo>
                      <a:pt x="197" y="180"/>
                    </a:lnTo>
                    <a:lnTo>
                      <a:pt x="205" y="174"/>
                    </a:lnTo>
                    <a:lnTo>
                      <a:pt x="211" y="165"/>
                    </a:lnTo>
                    <a:lnTo>
                      <a:pt x="213" y="155"/>
                    </a:lnTo>
                    <a:lnTo>
                      <a:pt x="215" y="145"/>
                    </a:lnTo>
                    <a:lnTo>
                      <a:pt x="215" y="143"/>
                    </a:lnTo>
                    <a:lnTo>
                      <a:pt x="215" y="140"/>
                    </a:lnTo>
                    <a:lnTo>
                      <a:pt x="215" y="138"/>
                    </a:lnTo>
                    <a:lnTo>
                      <a:pt x="213" y="134"/>
                    </a:lnTo>
                    <a:lnTo>
                      <a:pt x="213" y="132"/>
                    </a:lnTo>
                    <a:lnTo>
                      <a:pt x="211" y="128"/>
                    </a:lnTo>
                    <a:lnTo>
                      <a:pt x="211" y="126"/>
                    </a:lnTo>
                    <a:lnTo>
                      <a:pt x="209" y="124"/>
                    </a:lnTo>
                    <a:lnTo>
                      <a:pt x="215" y="120"/>
                    </a:lnTo>
                    <a:lnTo>
                      <a:pt x="220" y="117"/>
                    </a:lnTo>
                    <a:lnTo>
                      <a:pt x="224" y="111"/>
                    </a:lnTo>
                    <a:lnTo>
                      <a:pt x="228" y="107"/>
                    </a:lnTo>
                    <a:lnTo>
                      <a:pt x="230" y="101"/>
                    </a:lnTo>
                    <a:lnTo>
                      <a:pt x="234" y="96"/>
                    </a:lnTo>
                    <a:lnTo>
                      <a:pt x="234" y="90"/>
                    </a:lnTo>
                    <a:lnTo>
                      <a:pt x="236" y="82"/>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10" name="Line 299"/>
              <p:cNvSpPr>
                <a:spLocks noChangeShapeType="1"/>
              </p:cNvSpPr>
              <p:nvPr/>
            </p:nvSpPr>
            <p:spPr bwMode="auto">
              <a:xfrm>
                <a:off x="6135688" y="4797425"/>
                <a:ext cx="36513" cy="26988"/>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11" name="Line 300"/>
              <p:cNvSpPr>
                <a:spLocks noChangeShapeType="1"/>
              </p:cNvSpPr>
              <p:nvPr/>
            </p:nvSpPr>
            <p:spPr bwMode="auto">
              <a:xfrm flipH="1">
                <a:off x="6221413" y="4797425"/>
                <a:ext cx="39688" cy="26988"/>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12" name="Line 301"/>
              <p:cNvSpPr>
                <a:spLocks noChangeShapeType="1"/>
              </p:cNvSpPr>
              <p:nvPr/>
            </p:nvSpPr>
            <p:spPr bwMode="auto">
              <a:xfrm>
                <a:off x="6197600" y="4775200"/>
                <a:ext cx="0" cy="49213"/>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13" name="Freeform 302"/>
              <p:cNvSpPr>
                <a:spLocks/>
              </p:cNvSpPr>
              <p:nvPr/>
            </p:nvSpPr>
            <p:spPr bwMode="auto">
              <a:xfrm>
                <a:off x="6115050" y="4775200"/>
                <a:ext cx="33338" cy="33338"/>
              </a:xfrm>
              <a:custGeom>
                <a:avLst/>
                <a:gdLst>
                  <a:gd name="T0" fmla="*/ 9 w 21"/>
                  <a:gd name="T1" fmla="*/ 21 h 21"/>
                  <a:gd name="T2" fmla="*/ 11 w 21"/>
                  <a:gd name="T3" fmla="*/ 21 h 21"/>
                  <a:gd name="T4" fmla="*/ 13 w 21"/>
                  <a:gd name="T5" fmla="*/ 21 h 21"/>
                  <a:gd name="T6" fmla="*/ 15 w 21"/>
                  <a:gd name="T7" fmla="*/ 19 h 21"/>
                  <a:gd name="T8" fmla="*/ 17 w 21"/>
                  <a:gd name="T9" fmla="*/ 17 h 21"/>
                  <a:gd name="T10" fmla="*/ 19 w 21"/>
                  <a:gd name="T11" fmla="*/ 17 h 21"/>
                  <a:gd name="T12" fmla="*/ 19 w 21"/>
                  <a:gd name="T13" fmla="*/ 16 h 21"/>
                  <a:gd name="T14" fmla="*/ 21 w 21"/>
                  <a:gd name="T15" fmla="*/ 14 h 21"/>
                  <a:gd name="T16" fmla="*/ 21 w 21"/>
                  <a:gd name="T17" fmla="*/ 10 h 21"/>
                  <a:gd name="T18" fmla="*/ 21 w 21"/>
                  <a:gd name="T19" fmla="*/ 8 h 21"/>
                  <a:gd name="T20" fmla="*/ 19 w 21"/>
                  <a:gd name="T21" fmla="*/ 6 h 21"/>
                  <a:gd name="T22" fmla="*/ 19 w 21"/>
                  <a:gd name="T23" fmla="*/ 4 h 21"/>
                  <a:gd name="T24" fmla="*/ 17 w 21"/>
                  <a:gd name="T25" fmla="*/ 2 h 21"/>
                  <a:gd name="T26" fmla="*/ 15 w 21"/>
                  <a:gd name="T27" fmla="*/ 2 h 21"/>
                  <a:gd name="T28" fmla="*/ 13 w 21"/>
                  <a:gd name="T29" fmla="*/ 0 h 21"/>
                  <a:gd name="T30" fmla="*/ 11 w 21"/>
                  <a:gd name="T31" fmla="*/ 0 h 21"/>
                  <a:gd name="T32" fmla="*/ 9 w 21"/>
                  <a:gd name="T33" fmla="*/ 0 h 21"/>
                  <a:gd name="T34" fmla="*/ 8 w 21"/>
                  <a:gd name="T35" fmla="*/ 0 h 21"/>
                  <a:gd name="T36" fmla="*/ 6 w 21"/>
                  <a:gd name="T37" fmla="*/ 0 h 21"/>
                  <a:gd name="T38" fmla="*/ 4 w 21"/>
                  <a:gd name="T39" fmla="*/ 2 h 21"/>
                  <a:gd name="T40" fmla="*/ 2 w 21"/>
                  <a:gd name="T41" fmla="*/ 2 h 21"/>
                  <a:gd name="T42" fmla="*/ 2 w 21"/>
                  <a:gd name="T43" fmla="*/ 4 h 21"/>
                  <a:gd name="T44" fmla="*/ 0 w 21"/>
                  <a:gd name="T45" fmla="*/ 6 h 21"/>
                  <a:gd name="T46" fmla="*/ 0 w 21"/>
                  <a:gd name="T47" fmla="*/ 8 h 21"/>
                  <a:gd name="T48" fmla="*/ 0 w 21"/>
                  <a:gd name="T49" fmla="*/ 10 h 21"/>
                  <a:gd name="T50" fmla="*/ 0 w 21"/>
                  <a:gd name="T51" fmla="*/ 12 h 21"/>
                  <a:gd name="T52" fmla="*/ 0 w 21"/>
                  <a:gd name="T53" fmla="*/ 14 h 21"/>
                  <a:gd name="T54" fmla="*/ 2 w 21"/>
                  <a:gd name="T55" fmla="*/ 16 h 21"/>
                  <a:gd name="T56" fmla="*/ 2 w 21"/>
                  <a:gd name="T57" fmla="*/ 17 h 21"/>
                  <a:gd name="T58" fmla="*/ 4 w 21"/>
                  <a:gd name="T59" fmla="*/ 19 h 21"/>
                  <a:gd name="T60" fmla="*/ 6 w 21"/>
                  <a:gd name="T61" fmla="*/ 19 h 21"/>
                  <a:gd name="T62" fmla="*/ 8 w 21"/>
                  <a:gd name="T63" fmla="*/ 21 h 21"/>
                  <a:gd name="T64" fmla="*/ 9 w 21"/>
                  <a:gd name="T6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9" y="21"/>
                    </a:moveTo>
                    <a:lnTo>
                      <a:pt x="11" y="21"/>
                    </a:lnTo>
                    <a:lnTo>
                      <a:pt x="13" y="21"/>
                    </a:lnTo>
                    <a:lnTo>
                      <a:pt x="15" y="19"/>
                    </a:lnTo>
                    <a:lnTo>
                      <a:pt x="17" y="17"/>
                    </a:lnTo>
                    <a:lnTo>
                      <a:pt x="19" y="17"/>
                    </a:lnTo>
                    <a:lnTo>
                      <a:pt x="19" y="16"/>
                    </a:lnTo>
                    <a:lnTo>
                      <a:pt x="21" y="14"/>
                    </a:lnTo>
                    <a:lnTo>
                      <a:pt x="21" y="10"/>
                    </a:lnTo>
                    <a:lnTo>
                      <a:pt x="21" y="8"/>
                    </a:lnTo>
                    <a:lnTo>
                      <a:pt x="19" y="6"/>
                    </a:lnTo>
                    <a:lnTo>
                      <a:pt x="19" y="4"/>
                    </a:lnTo>
                    <a:lnTo>
                      <a:pt x="17" y="2"/>
                    </a:lnTo>
                    <a:lnTo>
                      <a:pt x="15" y="2"/>
                    </a:lnTo>
                    <a:lnTo>
                      <a:pt x="13" y="0"/>
                    </a:lnTo>
                    <a:lnTo>
                      <a:pt x="11" y="0"/>
                    </a:lnTo>
                    <a:lnTo>
                      <a:pt x="9" y="0"/>
                    </a:lnTo>
                    <a:lnTo>
                      <a:pt x="8" y="0"/>
                    </a:lnTo>
                    <a:lnTo>
                      <a:pt x="6" y="0"/>
                    </a:lnTo>
                    <a:lnTo>
                      <a:pt x="4" y="2"/>
                    </a:lnTo>
                    <a:lnTo>
                      <a:pt x="2" y="2"/>
                    </a:lnTo>
                    <a:lnTo>
                      <a:pt x="2" y="4"/>
                    </a:lnTo>
                    <a:lnTo>
                      <a:pt x="0" y="6"/>
                    </a:lnTo>
                    <a:lnTo>
                      <a:pt x="0" y="8"/>
                    </a:lnTo>
                    <a:lnTo>
                      <a:pt x="0" y="10"/>
                    </a:lnTo>
                    <a:lnTo>
                      <a:pt x="0" y="12"/>
                    </a:lnTo>
                    <a:lnTo>
                      <a:pt x="0" y="14"/>
                    </a:lnTo>
                    <a:lnTo>
                      <a:pt x="2" y="16"/>
                    </a:lnTo>
                    <a:lnTo>
                      <a:pt x="2" y="17"/>
                    </a:lnTo>
                    <a:lnTo>
                      <a:pt x="4" y="19"/>
                    </a:lnTo>
                    <a:lnTo>
                      <a:pt x="6" y="19"/>
                    </a:lnTo>
                    <a:lnTo>
                      <a:pt x="8" y="21"/>
                    </a:lnTo>
                    <a:lnTo>
                      <a:pt x="9" y="2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14" name="Freeform 303"/>
              <p:cNvSpPr>
                <a:spLocks/>
              </p:cNvSpPr>
              <p:nvPr/>
            </p:nvSpPr>
            <p:spPr bwMode="auto">
              <a:xfrm>
                <a:off x="6181725" y="4757738"/>
                <a:ext cx="33338" cy="36513"/>
              </a:xfrm>
              <a:custGeom>
                <a:avLst/>
                <a:gdLst>
                  <a:gd name="T0" fmla="*/ 12 w 21"/>
                  <a:gd name="T1" fmla="*/ 23 h 23"/>
                  <a:gd name="T2" fmla="*/ 13 w 21"/>
                  <a:gd name="T3" fmla="*/ 23 h 23"/>
                  <a:gd name="T4" fmla="*/ 15 w 21"/>
                  <a:gd name="T5" fmla="*/ 21 h 23"/>
                  <a:gd name="T6" fmla="*/ 17 w 21"/>
                  <a:gd name="T7" fmla="*/ 21 h 23"/>
                  <a:gd name="T8" fmla="*/ 19 w 21"/>
                  <a:gd name="T9" fmla="*/ 19 h 23"/>
                  <a:gd name="T10" fmla="*/ 19 w 21"/>
                  <a:gd name="T11" fmla="*/ 17 h 23"/>
                  <a:gd name="T12" fmla="*/ 21 w 21"/>
                  <a:gd name="T13" fmla="*/ 15 h 23"/>
                  <a:gd name="T14" fmla="*/ 21 w 21"/>
                  <a:gd name="T15" fmla="*/ 13 h 23"/>
                  <a:gd name="T16" fmla="*/ 21 w 21"/>
                  <a:gd name="T17" fmla="*/ 11 h 23"/>
                  <a:gd name="T18" fmla="*/ 21 w 21"/>
                  <a:gd name="T19" fmla="*/ 9 h 23"/>
                  <a:gd name="T20" fmla="*/ 21 w 21"/>
                  <a:gd name="T21" fmla="*/ 7 h 23"/>
                  <a:gd name="T22" fmla="*/ 21 w 21"/>
                  <a:gd name="T23" fmla="*/ 5 h 23"/>
                  <a:gd name="T24" fmla="*/ 19 w 21"/>
                  <a:gd name="T25" fmla="*/ 4 h 23"/>
                  <a:gd name="T26" fmla="*/ 17 w 21"/>
                  <a:gd name="T27" fmla="*/ 2 h 23"/>
                  <a:gd name="T28" fmla="*/ 15 w 21"/>
                  <a:gd name="T29" fmla="*/ 2 h 23"/>
                  <a:gd name="T30" fmla="*/ 13 w 21"/>
                  <a:gd name="T31" fmla="*/ 2 h 23"/>
                  <a:gd name="T32" fmla="*/ 12 w 21"/>
                  <a:gd name="T33" fmla="*/ 0 h 23"/>
                  <a:gd name="T34" fmla="*/ 10 w 21"/>
                  <a:gd name="T35" fmla="*/ 2 h 23"/>
                  <a:gd name="T36" fmla="*/ 8 w 21"/>
                  <a:gd name="T37" fmla="*/ 2 h 23"/>
                  <a:gd name="T38" fmla="*/ 6 w 21"/>
                  <a:gd name="T39" fmla="*/ 2 h 23"/>
                  <a:gd name="T40" fmla="*/ 4 w 21"/>
                  <a:gd name="T41" fmla="*/ 4 h 23"/>
                  <a:gd name="T42" fmla="*/ 2 w 21"/>
                  <a:gd name="T43" fmla="*/ 5 h 23"/>
                  <a:gd name="T44" fmla="*/ 2 w 21"/>
                  <a:gd name="T45" fmla="*/ 7 h 23"/>
                  <a:gd name="T46" fmla="*/ 0 w 21"/>
                  <a:gd name="T47" fmla="*/ 9 h 23"/>
                  <a:gd name="T48" fmla="*/ 0 w 21"/>
                  <a:gd name="T49" fmla="*/ 11 h 23"/>
                  <a:gd name="T50" fmla="*/ 0 w 21"/>
                  <a:gd name="T51" fmla="*/ 13 h 23"/>
                  <a:gd name="T52" fmla="*/ 2 w 21"/>
                  <a:gd name="T53" fmla="*/ 15 h 23"/>
                  <a:gd name="T54" fmla="*/ 2 w 21"/>
                  <a:gd name="T55" fmla="*/ 17 h 23"/>
                  <a:gd name="T56" fmla="*/ 4 w 21"/>
                  <a:gd name="T57" fmla="*/ 19 h 23"/>
                  <a:gd name="T58" fmla="*/ 6 w 21"/>
                  <a:gd name="T59" fmla="*/ 21 h 23"/>
                  <a:gd name="T60" fmla="*/ 8 w 21"/>
                  <a:gd name="T61" fmla="*/ 21 h 23"/>
                  <a:gd name="T62" fmla="*/ 10 w 21"/>
                  <a:gd name="T63" fmla="*/ 23 h 23"/>
                  <a:gd name="T64" fmla="*/ 12 w 21"/>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3">
                    <a:moveTo>
                      <a:pt x="12" y="23"/>
                    </a:moveTo>
                    <a:lnTo>
                      <a:pt x="13" y="23"/>
                    </a:lnTo>
                    <a:lnTo>
                      <a:pt x="15" y="21"/>
                    </a:lnTo>
                    <a:lnTo>
                      <a:pt x="17" y="21"/>
                    </a:lnTo>
                    <a:lnTo>
                      <a:pt x="19" y="19"/>
                    </a:lnTo>
                    <a:lnTo>
                      <a:pt x="19" y="17"/>
                    </a:lnTo>
                    <a:lnTo>
                      <a:pt x="21" y="15"/>
                    </a:lnTo>
                    <a:lnTo>
                      <a:pt x="21" y="13"/>
                    </a:lnTo>
                    <a:lnTo>
                      <a:pt x="21" y="11"/>
                    </a:lnTo>
                    <a:lnTo>
                      <a:pt x="21" y="9"/>
                    </a:lnTo>
                    <a:lnTo>
                      <a:pt x="21" y="7"/>
                    </a:lnTo>
                    <a:lnTo>
                      <a:pt x="21" y="5"/>
                    </a:lnTo>
                    <a:lnTo>
                      <a:pt x="19" y="4"/>
                    </a:lnTo>
                    <a:lnTo>
                      <a:pt x="17" y="2"/>
                    </a:lnTo>
                    <a:lnTo>
                      <a:pt x="15" y="2"/>
                    </a:lnTo>
                    <a:lnTo>
                      <a:pt x="13" y="2"/>
                    </a:lnTo>
                    <a:lnTo>
                      <a:pt x="12" y="0"/>
                    </a:lnTo>
                    <a:lnTo>
                      <a:pt x="10" y="2"/>
                    </a:lnTo>
                    <a:lnTo>
                      <a:pt x="8" y="2"/>
                    </a:lnTo>
                    <a:lnTo>
                      <a:pt x="6" y="2"/>
                    </a:lnTo>
                    <a:lnTo>
                      <a:pt x="4" y="4"/>
                    </a:lnTo>
                    <a:lnTo>
                      <a:pt x="2" y="5"/>
                    </a:lnTo>
                    <a:lnTo>
                      <a:pt x="2" y="7"/>
                    </a:lnTo>
                    <a:lnTo>
                      <a:pt x="0" y="9"/>
                    </a:lnTo>
                    <a:lnTo>
                      <a:pt x="0" y="11"/>
                    </a:lnTo>
                    <a:lnTo>
                      <a:pt x="0" y="13"/>
                    </a:lnTo>
                    <a:lnTo>
                      <a:pt x="2" y="15"/>
                    </a:lnTo>
                    <a:lnTo>
                      <a:pt x="2" y="17"/>
                    </a:lnTo>
                    <a:lnTo>
                      <a:pt x="4" y="19"/>
                    </a:lnTo>
                    <a:lnTo>
                      <a:pt x="6" y="21"/>
                    </a:lnTo>
                    <a:lnTo>
                      <a:pt x="8" y="21"/>
                    </a:lnTo>
                    <a:lnTo>
                      <a:pt x="10" y="23"/>
                    </a:lnTo>
                    <a:lnTo>
                      <a:pt x="12" y="2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15" name="Freeform 304"/>
              <p:cNvSpPr>
                <a:spLocks/>
              </p:cNvSpPr>
              <p:nvPr/>
            </p:nvSpPr>
            <p:spPr bwMode="auto">
              <a:xfrm>
                <a:off x="6242050" y="4781550"/>
                <a:ext cx="34925" cy="36513"/>
              </a:xfrm>
              <a:custGeom>
                <a:avLst/>
                <a:gdLst>
                  <a:gd name="T0" fmla="*/ 12 w 22"/>
                  <a:gd name="T1" fmla="*/ 23 h 23"/>
                  <a:gd name="T2" fmla="*/ 14 w 22"/>
                  <a:gd name="T3" fmla="*/ 21 h 23"/>
                  <a:gd name="T4" fmla="*/ 16 w 22"/>
                  <a:gd name="T5" fmla="*/ 21 h 23"/>
                  <a:gd name="T6" fmla="*/ 18 w 22"/>
                  <a:gd name="T7" fmla="*/ 21 h 23"/>
                  <a:gd name="T8" fmla="*/ 20 w 22"/>
                  <a:gd name="T9" fmla="*/ 19 h 23"/>
                  <a:gd name="T10" fmla="*/ 20 w 22"/>
                  <a:gd name="T11" fmla="*/ 17 h 23"/>
                  <a:gd name="T12" fmla="*/ 22 w 22"/>
                  <a:gd name="T13" fmla="*/ 15 h 23"/>
                  <a:gd name="T14" fmla="*/ 22 w 22"/>
                  <a:gd name="T15" fmla="*/ 13 h 23"/>
                  <a:gd name="T16" fmla="*/ 22 w 22"/>
                  <a:gd name="T17" fmla="*/ 12 h 23"/>
                  <a:gd name="T18" fmla="*/ 22 w 22"/>
                  <a:gd name="T19" fmla="*/ 10 h 23"/>
                  <a:gd name="T20" fmla="*/ 22 w 22"/>
                  <a:gd name="T21" fmla="*/ 8 h 23"/>
                  <a:gd name="T22" fmla="*/ 22 w 22"/>
                  <a:gd name="T23" fmla="*/ 6 h 23"/>
                  <a:gd name="T24" fmla="*/ 20 w 22"/>
                  <a:gd name="T25" fmla="*/ 4 h 23"/>
                  <a:gd name="T26" fmla="*/ 18 w 22"/>
                  <a:gd name="T27" fmla="*/ 2 h 23"/>
                  <a:gd name="T28" fmla="*/ 16 w 22"/>
                  <a:gd name="T29" fmla="*/ 2 h 23"/>
                  <a:gd name="T30" fmla="*/ 14 w 22"/>
                  <a:gd name="T31" fmla="*/ 2 h 23"/>
                  <a:gd name="T32" fmla="*/ 12 w 22"/>
                  <a:gd name="T33" fmla="*/ 0 h 23"/>
                  <a:gd name="T34" fmla="*/ 10 w 22"/>
                  <a:gd name="T35" fmla="*/ 0 h 23"/>
                  <a:gd name="T36" fmla="*/ 8 w 22"/>
                  <a:gd name="T37" fmla="*/ 2 h 23"/>
                  <a:gd name="T38" fmla="*/ 6 w 22"/>
                  <a:gd name="T39" fmla="*/ 2 h 23"/>
                  <a:gd name="T40" fmla="*/ 4 w 22"/>
                  <a:gd name="T41" fmla="*/ 4 h 23"/>
                  <a:gd name="T42" fmla="*/ 2 w 22"/>
                  <a:gd name="T43" fmla="*/ 6 h 23"/>
                  <a:gd name="T44" fmla="*/ 2 w 22"/>
                  <a:gd name="T45" fmla="*/ 8 h 23"/>
                  <a:gd name="T46" fmla="*/ 0 w 22"/>
                  <a:gd name="T47" fmla="*/ 10 h 23"/>
                  <a:gd name="T48" fmla="*/ 0 w 22"/>
                  <a:gd name="T49" fmla="*/ 12 h 23"/>
                  <a:gd name="T50" fmla="*/ 0 w 22"/>
                  <a:gd name="T51" fmla="*/ 13 h 23"/>
                  <a:gd name="T52" fmla="*/ 2 w 22"/>
                  <a:gd name="T53" fmla="*/ 15 h 23"/>
                  <a:gd name="T54" fmla="*/ 2 w 22"/>
                  <a:gd name="T55" fmla="*/ 17 h 23"/>
                  <a:gd name="T56" fmla="*/ 4 w 22"/>
                  <a:gd name="T57" fmla="*/ 19 h 23"/>
                  <a:gd name="T58" fmla="*/ 6 w 22"/>
                  <a:gd name="T59" fmla="*/ 21 h 23"/>
                  <a:gd name="T60" fmla="*/ 8 w 22"/>
                  <a:gd name="T61" fmla="*/ 21 h 23"/>
                  <a:gd name="T62" fmla="*/ 10 w 22"/>
                  <a:gd name="T63" fmla="*/ 21 h 23"/>
                  <a:gd name="T64" fmla="*/ 12 w 22"/>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3">
                    <a:moveTo>
                      <a:pt x="12" y="23"/>
                    </a:moveTo>
                    <a:lnTo>
                      <a:pt x="14" y="21"/>
                    </a:lnTo>
                    <a:lnTo>
                      <a:pt x="16" y="21"/>
                    </a:lnTo>
                    <a:lnTo>
                      <a:pt x="18" y="21"/>
                    </a:lnTo>
                    <a:lnTo>
                      <a:pt x="20" y="19"/>
                    </a:lnTo>
                    <a:lnTo>
                      <a:pt x="20" y="17"/>
                    </a:lnTo>
                    <a:lnTo>
                      <a:pt x="22" y="15"/>
                    </a:lnTo>
                    <a:lnTo>
                      <a:pt x="22" y="13"/>
                    </a:lnTo>
                    <a:lnTo>
                      <a:pt x="22" y="12"/>
                    </a:lnTo>
                    <a:lnTo>
                      <a:pt x="22" y="10"/>
                    </a:lnTo>
                    <a:lnTo>
                      <a:pt x="22" y="8"/>
                    </a:lnTo>
                    <a:lnTo>
                      <a:pt x="22" y="6"/>
                    </a:lnTo>
                    <a:lnTo>
                      <a:pt x="20" y="4"/>
                    </a:lnTo>
                    <a:lnTo>
                      <a:pt x="18" y="2"/>
                    </a:lnTo>
                    <a:lnTo>
                      <a:pt x="16" y="2"/>
                    </a:lnTo>
                    <a:lnTo>
                      <a:pt x="14" y="2"/>
                    </a:lnTo>
                    <a:lnTo>
                      <a:pt x="12" y="0"/>
                    </a:lnTo>
                    <a:lnTo>
                      <a:pt x="10" y="0"/>
                    </a:lnTo>
                    <a:lnTo>
                      <a:pt x="8" y="2"/>
                    </a:lnTo>
                    <a:lnTo>
                      <a:pt x="6" y="2"/>
                    </a:lnTo>
                    <a:lnTo>
                      <a:pt x="4" y="4"/>
                    </a:lnTo>
                    <a:lnTo>
                      <a:pt x="2" y="6"/>
                    </a:lnTo>
                    <a:lnTo>
                      <a:pt x="2" y="8"/>
                    </a:lnTo>
                    <a:lnTo>
                      <a:pt x="0" y="10"/>
                    </a:lnTo>
                    <a:lnTo>
                      <a:pt x="0" y="12"/>
                    </a:lnTo>
                    <a:lnTo>
                      <a:pt x="0" y="13"/>
                    </a:lnTo>
                    <a:lnTo>
                      <a:pt x="2" y="15"/>
                    </a:lnTo>
                    <a:lnTo>
                      <a:pt x="2" y="17"/>
                    </a:lnTo>
                    <a:lnTo>
                      <a:pt x="4" y="19"/>
                    </a:lnTo>
                    <a:lnTo>
                      <a:pt x="6" y="21"/>
                    </a:lnTo>
                    <a:lnTo>
                      <a:pt x="8" y="21"/>
                    </a:lnTo>
                    <a:lnTo>
                      <a:pt x="10" y="21"/>
                    </a:lnTo>
                    <a:lnTo>
                      <a:pt x="12" y="2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16" name="Freeform 305"/>
              <p:cNvSpPr>
                <a:spLocks/>
              </p:cNvSpPr>
              <p:nvPr/>
            </p:nvSpPr>
            <p:spPr bwMode="auto">
              <a:xfrm>
                <a:off x="6035675" y="4824413"/>
                <a:ext cx="169863" cy="139700"/>
              </a:xfrm>
              <a:custGeom>
                <a:avLst/>
                <a:gdLst>
                  <a:gd name="T0" fmla="*/ 54 w 107"/>
                  <a:gd name="T1" fmla="*/ 88 h 88"/>
                  <a:gd name="T2" fmla="*/ 65 w 107"/>
                  <a:gd name="T3" fmla="*/ 86 h 88"/>
                  <a:gd name="T4" fmla="*/ 75 w 107"/>
                  <a:gd name="T5" fmla="*/ 84 h 88"/>
                  <a:gd name="T6" fmla="*/ 84 w 107"/>
                  <a:gd name="T7" fmla="*/ 80 h 88"/>
                  <a:gd name="T8" fmla="*/ 92 w 107"/>
                  <a:gd name="T9" fmla="*/ 75 h 88"/>
                  <a:gd name="T10" fmla="*/ 100 w 107"/>
                  <a:gd name="T11" fmla="*/ 69 h 88"/>
                  <a:gd name="T12" fmla="*/ 104 w 107"/>
                  <a:gd name="T13" fmla="*/ 61 h 88"/>
                  <a:gd name="T14" fmla="*/ 107 w 107"/>
                  <a:gd name="T15" fmla="*/ 54 h 88"/>
                  <a:gd name="T16" fmla="*/ 107 w 107"/>
                  <a:gd name="T17" fmla="*/ 44 h 88"/>
                  <a:gd name="T18" fmla="*/ 107 w 107"/>
                  <a:gd name="T19" fmla="*/ 34 h 88"/>
                  <a:gd name="T20" fmla="*/ 104 w 107"/>
                  <a:gd name="T21" fmla="*/ 27 h 88"/>
                  <a:gd name="T22" fmla="*/ 100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4 w 107"/>
                  <a:gd name="T35" fmla="*/ 2 h 88"/>
                  <a:gd name="T36" fmla="*/ 33 w 107"/>
                  <a:gd name="T37" fmla="*/ 4 h 88"/>
                  <a:gd name="T38" fmla="*/ 25 w 107"/>
                  <a:gd name="T39" fmla="*/ 8 h 88"/>
                  <a:gd name="T40" fmla="*/ 15 w 107"/>
                  <a:gd name="T41" fmla="*/ 13 h 88"/>
                  <a:gd name="T42" fmla="*/ 10 w 107"/>
                  <a:gd name="T43" fmla="*/ 19 h 88"/>
                  <a:gd name="T44" fmla="*/ 4 w 107"/>
                  <a:gd name="T45" fmla="*/ 27 h 88"/>
                  <a:gd name="T46" fmla="*/ 2 w 107"/>
                  <a:gd name="T47" fmla="*/ 34 h 88"/>
                  <a:gd name="T48" fmla="*/ 0 w 107"/>
                  <a:gd name="T49" fmla="*/ 44 h 88"/>
                  <a:gd name="T50" fmla="*/ 2 w 107"/>
                  <a:gd name="T51" fmla="*/ 54 h 88"/>
                  <a:gd name="T52" fmla="*/ 4 w 107"/>
                  <a:gd name="T53" fmla="*/ 61 h 88"/>
                  <a:gd name="T54" fmla="*/ 10 w 107"/>
                  <a:gd name="T55" fmla="*/ 69 h 88"/>
                  <a:gd name="T56" fmla="*/ 15 w 107"/>
                  <a:gd name="T57" fmla="*/ 75 h 88"/>
                  <a:gd name="T58" fmla="*/ 25 w 107"/>
                  <a:gd name="T59" fmla="*/ 80 h 88"/>
                  <a:gd name="T60" fmla="*/ 33 w 107"/>
                  <a:gd name="T61" fmla="*/ 84 h 88"/>
                  <a:gd name="T62" fmla="*/ 44 w 107"/>
                  <a:gd name="T63" fmla="*/ 86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6"/>
                    </a:lnTo>
                    <a:lnTo>
                      <a:pt x="75" y="84"/>
                    </a:lnTo>
                    <a:lnTo>
                      <a:pt x="84" y="80"/>
                    </a:lnTo>
                    <a:lnTo>
                      <a:pt x="92" y="75"/>
                    </a:lnTo>
                    <a:lnTo>
                      <a:pt x="100" y="69"/>
                    </a:lnTo>
                    <a:lnTo>
                      <a:pt x="104" y="61"/>
                    </a:lnTo>
                    <a:lnTo>
                      <a:pt x="107" y="54"/>
                    </a:lnTo>
                    <a:lnTo>
                      <a:pt x="107" y="44"/>
                    </a:lnTo>
                    <a:lnTo>
                      <a:pt x="107" y="34"/>
                    </a:lnTo>
                    <a:lnTo>
                      <a:pt x="104" y="27"/>
                    </a:lnTo>
                    <a:lnTo>
                      <a:pt x="100" y="19"/>
                    </a:lnTo>
                    <a:lnTo>
                      <a:pt x="92" y="13"/>
                    </a:lnTo>
                    <a:lnTo>
                      <a:pt x="84" y="8"/>
                    </a:lnTo>
                    <a:lnTo>
                      <a:pt x="75" y="4"/>
                    </a:lnTo>
                    <a:lnTo>
                      <a:pt x="65" y="2"/>
                    </a:lnTo>
                    <a:lnTo>
                      <a:pt x="54" y="0"/>
                    </a:lnTo>
                    <a:lnTo>
                      <a:pt x="44" y="2"/>
                    </a:lnTo>
                    <a:lnTo>
                      <a:pt x="33" y="4"/>
                    </a:lnTo>
                    <a:lnTo>
                      <a:pt x="25" y="8"/>
                    </a:lnTo>
                    <a:lnTo>
                      <a:pt x="15" y="13"/>
                    </a:lnTo>
                    <a:lnTo>
                      <a:pt x="10" y="19"/>
                    </a:lnTo>
                    <a:lnTo>
                      <a:pt x="4" y="27"/>
                    </a:lnTo>
                    <a:lnTo>
                      <a:pt x="2" y="34"/>
                    </a:lnTo>
                    <a:lnTo>
                      <a:pt x="0" y="44"/>
                    </a:lnTo>
                    <a:lnTo>
                      <a:pt x="2" y="54"/>
                    </a:lnTo>
                    <a:lnTo>
                      <a:pt x="4" y="61"/>
                    </a:lnTo>
                    <a:lnTo>
                      <a:pt x="10" y="69"/>
                    </a:lnTo>
                    <a:lnTo>
                      <a:pt x="15" y="75"/>
                    </a:lnTo>
                    <a:lnTo>
                      <a:pt x="25" y="80"/>
                    </a:lnTo>
                    <a:lnTo>
                      <a:pt x="33" y="84"/>
                    </a:lnTo>
                    <a:lnTo>
                      <a:pt x="44" y="86"/>
                    </a:lnTo>
                    <a:lnTo>
                      <a:pt x="54" y="88"/>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17" name="Freeform 306"/>
              <p:cNvSpPr>
                <a:spLocks/>
              </p:cNvSpPr>
              <p:nvPr/>
            </p:nvSpPr>
            <p:spPr bwMode="auto">
              <a:xfrm>
                <a:off x="6188075" y="4824413"/>
                <a:ext cx="169863" cy="139700"/>
              </a:xfrm>
              <a:custGeom>
                <a:avLst/>
                <a:gdLst>
                  <a:gd name="T0" fmla="*/ 54 w 107"/>
                  <a:gd name="T1" fmla="*/ 88 h 88"/>
                  <a:gd name="T2" fmla="*/ 65 w 107"/>
                  <a:gd name="T3" fmla="*/ 88 h 88"/>
                  <a:gd name="T4" fmla="*/ 75 w 107"/>
                  <a:gd name="T5" fmla="*/ 84 h 88"/>
                  <a:gd name="T6" fmla="*/ 84 w 107"/>
                  <a:gd name="T7" fmla="*/ 80 h 88"/>
                  <a:gd name="T8" fmla="*/ 92 w 107"/>
                  <a:gd name="T9" fmla="*/ 75 h 88"/>
                  <a:gd name="T10" fmla="*/ 98 w 107"/>
                  <a:gd name="T11" fmla="*/ 69 h 88"/>
                  <a:gd name="T12" fmla="*/ 103 w 107"/>
                  <a:gd name="T13" fmla="*/ 61 h 88"/>
                  <a:gd name="T14" fmla="*/ 105 w 107"/>
                  <a:gd name="T15" fmla="*/ 54 h 88"/>
                  <a:gd name="T16" fmla="*/ 107 w 107"/>
                  <a:gd name="T17" fmla="*/ 44 h 88"/>
                  <a:gd name="T18" fmla="*/ 105 w 107"/>
                  <a:gd name="T19" fmla="*/ 36 h 88"/>
                  <a:gd name="T20" fmla="*/ 103 w 107"/>
                  <a:gd name="T21" fmla="*/ 27 h 88"/>
                  <a:gd name="T22" fmla="*/ 98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2 w 107"/>
                  <a:gd name="T35" fmla="*/ 2 h 88"/>
                  <a:gd name="T36" fmla="*/ 33 w 107"/>
                  <a:gd name="T37" fmla="*/ 4 h 88"/>
                  <a:gd name="T38" fmla="*/ 23 w 107"/>
                  <a:gd name="T39" fmla="*/ 8 h 88"/>
                  <a:gd name="T40" fmla="*/ 15 w 107"/>
                  <a:gd name="T41" fmla="*/ 13 h 88"/>
                  <a:gd name="T42" fmla="*/ 9 w 107"/>
                  <a:gd name="T43" fmla="*/ 19 h 88"/>
                  <a:gd name="T44" fmla="*/ 4 w 107"/>
                  <a:gd name="T45" fmla="*/ 27 h 88"/>
                  <a:gd name="T46" fmla="*/ 0 w 107"/>
                  <a:gd name="T47" fmla="*/ 36 h 88"/>
                  <a:gd name="T48" fmla="*/ 0 w 107"/>
                  <a:gd name="T49" fmla="*/ 44 h 88"/>
                  <a:gd name="T50" fmla="*/ 0 w 107"/>
                  <a:gd name="T51" fmla="*/ 54 h 88"/>
                  <a:gd name="T52" fmla="*/ 4 w 107"/>
                  <a:gd name="T53" fmla="*/ 61 h 88"/>
                  <a:gd name="T54" fmla="*/ 9 w 107"/>
                  <a:gd name="T55" fmla="*/ 69 h 88"/>
                  <a:gd name="T56" fmla="*/ 15 w 107"/>
                  <a:gd name="T57" fmla="*/ 75 h 88"/>
                  <a:gd name="T58" fmla="*/ 23 w 107"/>
                  <a:gd name="T59" fmla="*/ 80 h 88"/>
                  <a:gd name="T60" fmla="*/ 33 w 107"/>
                  <a:gd name="T61" fmla="*/ 84 h 88"/>
                  <a:gd name="T62" fmla="*/ 42 w 107"/>
                  <a:gd name="T63" fmla="*/ 88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8"/>
                    </a:lnTo>
                    <a:lnTo>
                      <a:pt x="75" y="84"/>
                    </a:lnTo>
                    <a:lnTo>
                      <a:pt x="84" y="80"/>
                    </a:lnTo>
                    <a:lnTo>
                      <a:pt x="92" y="75"/>
                    </a:lnTo>
                    <a:lnTo>
                      <a:pt x="98" y="69"/>
                    </a:lnTo>
                    <a:lnTo>
                      <a:pt x="103" y="61"/>
                    </a:lnTo>
                    <a:lnTo>
                      <a:pt x="105" y="54"/>
                    </a:lnTo>
                    <a:lnTo>
                      <a:pt x="107" y="44"/>
                    </a:lnTo>
                    <a:lnTo>
                      <a:pt x="105" y="36"/>
                    </a:lnTo>
                    <a:lnTo>
                      <a:pt x="103" y="27"/>
                    </a:lnTo>
                    <a:lnTo>
                      <a:pt x="98" y="19"/>
                    </a:lnTo>
                    <a:lnTo>
                      <a:pt x="92" y="13"/>
                    </a:lnTo>
                    <a:lnTo>
                      <a:pt x="84" y="8"/>
                    </a:lnTo>
                    <a:lnTo>
                      <a:pt x="75" y="4"/>
                    </a:lnTo>
                    <a:lnTo>
                      <a:pt x="65" y="2"/>
                    </a:lnTo>
                    <a:lnTo>
                      <a:pt x="54" y="0"/>
                    </a:lnTo>
                    <a:lnTo>
                      <a:pt x="42" y="2"/>
                    </a:lnTo>
                    <a:lnTo>
                      <a:pt x="33" y="4"/>
                    </a:lnTo>
                    <a:lnTo>
                      <a:pt x="23" y="8"/>
                    </a:lnTo>
                    <a:lnTo>
                      <a:pt x="15" y="13"/>
                    </a:lnTo>
                    <a:lnTo>
                      <a:pt x="9" y="19"/>
                    </a:lnTo>
                    <a:lnTo>
                      <a:pt x="4" y="27"/>
                    </a:lnTo>
                    <a:lnTo>
                      <a:pt x="0" y="36"/>
                    </a:lnTo>
                    <a:lnTo>
                      <a:pt x="0" y="44"/>
                    </a:lnTo>
                    <a:lnTo>
                      <a:pt x="0" y="54"/>
                    </a:lnTo>
                    <a:lnTo>
                      <a:pt x="4" y="61"/>
                    </a:lnTo>
                    <a:lnTo>
                      <a:pt x="9" y="69"/>
                    </a:lnTo>
                    <a:lnTo>
                      <a:pt x="15" y="75"/>
                    </a:lnTo>
                    <a:lnTo>
                      <a:pt x="23" y="80"/>
                    </a:lnTo>
                    <a:lnTo>
                      <a:pt x="33" y="84"/>
                    </a:lnTo>
                    <a:lnTo>
                      <a:pt x="42" y="88"/>
                    </a:lnTo>
                    <a:lnTo>
                      <a:pt x="54" y="88"/>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18" name="Freeform 307"/>
              <p:cNvSpPr>
                <a:spLocks/>
              </p:cNvSpPr>
              <p:nvPr/>
            </p:nvSpPr>
            <p:spPr bwMode="auto">
              <a:xfrm>
                <a:off x="5491163" y="4708525"/>
                <a:ext cx="139700" cy="139700"/>
              </a:xfrm>
              <a:custGeom>
                <a:avLst/>
                <a:gdLst>
                  <a:gd name="T0" fmla="*/ 44 w 88"/>
                  <a:gd name="T1" fmla="*/ 88 h 88"/>
                  <a:gd name="T2" fmla="*/ 51 w 88"/>
                  <a:gd name="T3" fmla="*/ 88 h 88"/>
                  <a:gd name="T4" fmla="*/ 61 w 88"/>
                  <a:gd name="T5" fmla="*/ 84 h 88"/>
                  <a:gd name="T6" fmla="*/ 69 w 88"/>
                  <a:gd name="T7" fmla="*/ 81 h 88"/>
                  <a:gd name="T8" fmla="*/ 74 w 88"/>
                  <a:gd name="T9" fmla="*/ 75 h 88"/>
                  <a:gd name="T10" fmla="*/ 80 w 88"/>
                  <a:gd name="T11" fmla="*/ 69 h 88"/>
                  <a:gd name="T12" fmla="*/ 84 w 88"/>
                  <a:gd name="T13" fmla="*/ 61 h 88"/>
                  <a:gd name="T14" fmla="*/ 86 w 88"/>
                  <a:gd name="T15" fmla="*/ 54 h 88"/>
                  <a:gd name="T16" fmla="*/ 88 w 88"/>
                  <a:gd name="T17" fmla="*/ 44 h 88"/>
                  <a:gd name="T18" fmla="*/ 86 w 88"/>
                  <a:gd name="T19" fmla="*/ 36 h 88"/>
                  <a:gd name="T20" fmla="*/ 84 w 88"/>
                  <a:gd name="T21" fmla="*/ 27 h 88"/>
                  <a:gd name="T22" fmla="*/ 80 w 88"/>
                  <a:gd name="T23" fmla="*/ 19 h 88"/>
                  <a:gd name="T24" fmla="*/ 74 w 88"/>
                  <a:gd name="T25" fmla="*/ 13 h 88"/>
                  <a:gd name="T26" fmla="*/ 69 w 88"/>
                  <a:gd name="T27" fmla="*/ 8 h 88"/>
                  <a:gd name="T28" fmla="*/ 61 w 88"/>
                  <a:gd name="T29" fmla="*/ 4 h 88"/>
                  <a:gd name="T30" fmla="*/ 51 w 88"/>
                  <a:gd name="T31" fmla="*/ 2 h 88"/>
                  <a:gd name="T32" fmla="*/ 44 w 88"/>
                  <a:gd name="T33" fmla="*/ 0 h 88"/>
                  <a:gd name="T34" fmla="*/ 34 w 88"/>
                  <a:gd name="T35" fmla="*/ 2 h 88"/>
                  <a:gd name="T36" fmla="*/ 26 w 88"/>
                  <a:gd name="T37" fmla="*/ 4 h 88"/>
                  <a:gd name="T38" fmla="*/ 19 w 88"/>
                  <a:gd name="T39" fmla="*/ 8 h 88"/>
                  <a:gd name="T40" fmla="*/ 11 w 88"/>
                  <a:gd name="T41" fmla="*/ 13 h 88"/>
                  <a:gd name="T42" fmla="*/ 7 w 88"/>
                  <a:gd name="T43" fmla="*/ 19 h 88"/>
                  <a:gd name="T44" fmla="*/ 2 w 88"/>
                  <a:gd name="T45" fmla="*/ 27 h 88"/>
                  <a:gd name="T46" fmla="*/ 0 w 88"/>
                  <a:gd name="T47" fmla="*/ 36 h 88"/>
                  <a:gd name="T48" fmla="*/ 0 w 88"/>
                  <a:gd name="T49" fmla="*/ 44 h 88"/>
                  <a:gd name="T50" fmla="*/ 0 w 88"/>
                  <a:gd name="T51" fmla="*/ 54 h 88"/>
                  <a:gd name="T52" fmla="*/ 2 w 88"/>
                  <a:gd name="T53" fmla="*/ 61 h 88"/>
                  <a:gd name="T54" fmla="*/ 7 w 88"/>
                  <a:gd name="T55" fmla="*/ 69 h 88"/>
                  <a:gd name="T56" fmla="*/ 11 w 88"/>
                  <a:gd name="T57" fmla="*/ 75 h 88"/>
                  <a:gd name="T58" fmla="*/ 19 w 88"/>
                  <a:gd name="T59" fmla="*/ 81 h 88"/>
                  <a:gd name="T60" fmla="*/ 26 w 88"/>
                  <a:gd name="T61" fmla="*/ 84 h 88"/>
                  <a:gd name="T62" fmla="*/ 34 w 88"/>
                  <a:gd name="T63" fmla="*/ 88 h 88"/>
                  <a:gd name="T64" fmla="*/ 44 w 88"/>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88">
                    <a:moveTo>
                      <a:pt x="44" y="88"/>
                    </a:moveTo>
                    <a:lnTo>
                      <a:pt x="51" y="88"/>
                    </a:lnTo>
                    <a:lnTo>
                      <a:pt x="61" y="84"/>
                    </a:lnTo>
                    <a:lnTo>
                      <a:pt x="69" y="81"/>
                    </a:lnTo>
                    <a:lnTo>
                      <a:pt x="74" y="75"/>
                    </a:lnTo>
                    <a:lnTo>
                      <a:pt x="80" y="69"/>
                    </a:lnTo>
                    <a:lnTo>
                      <a:pt x="84" y="61"/>
                    </a:lnTo>
                    <a:lnTo>
                      <a:pt x="86" y="54"/>
                    </a:lnTo>
                    <a:lnTo>
                      <a:pt x="88" y="44"/>
                    </a:lnTo>
                    <a:lnTo>
                      <a:pt x="86" y="36"/>
                    </a:lnTo>
                    <a:lnTo>
                      <a:pt x="84" y="27"/>
                    </a:lnTo>
                    <a:lnTo>
                      <a:pt x="80" y="19"/>
                    </a:lnTo>
                    <a:lnTo>
                      <a:pt x="74" y="13"/>
                    </a:lnTo>
                    <a:lnTo>
                      <a:pt x="69" y="8"/>
                    </a:lnTo>
                    <a:lnTo>
                      <a:pt x="61" y="4"/>
                    </a:lnTo>
                    <a:lnTo>
                      <a:pt x="51" y="2"/>
                    </a:lnTo>
                    <a:lnTo>
                      <a:pt x="44" y="0"/>
                    </a:lnTo>
                    <a:lnTo>
                      <a:pt x="34" y="2"/>
                    </a:lnTo>
                    <a:lnTo>
                      <a:pt x="26" y="4"/>
                    </a:lnTo>
                    <a:lnTo>
                      <a:pt x="19" y="8"/>
                    </a:lnTo>
                    <a:lnTo>
                      <a:pt x="11" y="13"/>
                    </a:lnTo>
                    <a:lnTo>
                      <a:pt x="7" y="19"/>
                    </a:lnTo>
                    <a:lnTo>
                      <a:pt x="2" y="27"/>
                    </a:lnTo>
                    <a:lnTo>
                      <a:pt x="0" y="36"/>
                    </a:lnTo>
                    <a:lnTo>
                      <a:pt x="0" y="44"/>
                    </a:lnTo>
                    <a:lnTo>
                      <a:pt x="0" y="54"/>
                    </a:lnTo>
                    <a:lnTo>
                      <a:pt x="2" y="61"/>
                    </a:lnTo>
                    <a:lnTo>
                      <a:pt x="7" y="69"/>
                    </a:lnTo>
                    <a:lnTo>
                      <a:pt x="11" y="75"/>
                    </a:lnTo>
                    <a:lnTo>
                      <a:pt x="19" y="81"/>
                    </a:lnTo>
                    <a:lnTo>
                      <a:pt x="26" y="84"/>
                    </a:lnTo>
                    <a:lnTo>
                      <a:pt x="34" y="88"/>
                    </a:lnTo>
                    <a:lnTo>
                      <a:pt x="44" y="88"/>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19" name="Freeform 308"/>
              <p:cNvSpPr>
                <a:spLocks/>
              </p:cNvSpPr>
              <p:nvPr/>
            </p:nvSpPr>
            <p:spPr bwMode="auto">
              <a:xfrm>
                <a:off x="5545138" y="4727575"/>
                <a:ext cx="85725" cy="120650"/>
              </a:xfrm>
              <a:custGeom>
                <a:avLst/>
                <a:gdLst>
                  <a:gd name="T0" fmla="*/ 54 w 54"/>
                  <a:gd name="T1" fmla="*/ 32 h 76"/>
                  <a:gd name="T2" fmla="*/ 54 w 54"/>
                  <a:gd name="T3" fmla="*/ 28 h 76"/>
                  <a:gd name="T4" fmla="*/ 52 w 54"/>
                  <a:gd name="T5" fmla="*/ 23 h 76"/>
                  <a:gd name="T6" fmla="*/ 52 w 54"/>
                  <a:gd name="T7" fmla="*/ 19 h 76"/>
                  <a:gd name="T8" fmla="*/ 50 w 54"/>
                  <a:gd name="T9" fmla="*/ 15 h 76"/>
                  <a:gd name="T10" fmla="*/ 48 w 54"/>
                  <a:gd name="T11" fmla="*/ 11 h 76"/>
                  <a:gd name="T12" fmla="*/ 44 w 54"/>
                  <a:gd name="T13" fmla="*/ 7 h 76"/>
                  <a:gd name="T14" fmla="*/ 42 w 54"/>
                  <a:gd name="T15" fmla="*/ 3 h 76"/>
                  <a:gd name="T16" fmla="*/ 39 w 54"/>
                  <a:gd name="T17" fmla="*/ 0 h 76"/>
                  <a:gd name="T18" fmla="*/ 31 w 54"/>
                  <a:gd name="T19" fmla="*/ 5 h 76"/>
                  <a:gd name="T20" fmla="*/ 23 w 54"/>
                  <a:gd name="T21" fmla="*/ 11 h 76"/>
                  <a:gd name="T22" fmla="*/ 15 w 54"/>
                  <a:gd name="T23" fmla="*/ 19 h 76"/>
                  <a:gd name="T24" fmla="*/ 10 w 54"/>
                  <a:gd name="T25" fmla="*/ 26 h 76"/>
                  <a:gd name="T26" fmla="*/ 6 w 54"/>
                  <a:gd name="T27" fmla="*/ 34 h 76"/>
                  <a:gd name="T28" fmla="*/ 2 w 54"/>
                  <a:gd name="T29" fmla="*/ 44 h 76"/>
                  <a:gd name="T30" fmla="*/ 0 w 54"/>
                  <a:gd name="T31" fmla="*/ 55 h 76"/>
                  <a:gd name="T32" fmla="*/ 0 w 54"/>
                  <a:gd name="T33" fmla="*/ 65 h 76"/>
                  <a:gd name="T34" fmla="*/ 0 w 54"/>
                  <a:gd name="T35" fmla="*/ 67 h 76"/>
                  <a:gd name="T36" fmla="*/ 0 w 54"/>
                  <a:gd name="T37" fmla="*/ 69 h 76"/>
                  <a:gd name="T38" fmla="*/ 0 w 54"/>
                  <a:gd name="T39" fmla="*/ 69 h 76"/>
                  <a:gd name="T40" fmla="*/ 0 w 54"/>
                  <a:gd name="T41" fmla="*/ 70 h 76"/>
                  <a:gd name="T42" fmla="*/ 0 w 54"/>
                  <a:gd name="T43" fmla="*/ 72 h 76"/>
                  <a:gd name="T44" fmla="*/ 0 w 54"/>
                  <a:gd name="T45" fmla="*/ 72 h 76"/>
                  <a:gd name="T46" fmla="*/ 0 w 54"/>
                  <a:gd name="T47" fmla="*/ 74 h 76"/>
                  <a:gd name="T48" fmla="*/ 0 w 54"/>
                  <a:gd name="T49" fmla="*/ 76 h 76"/>
                  <a:gd name="T50" fmla="*/ 2 w 54"/>
                  <a:gd name="T51" fmla="*/ 76 h 76"/>
                  <a:gd name="T52" fmla="*/ 2 w 54"/>
                  <a:gd name="T53" fmla="*/ 76 h 76"/>
                  <a:gd name="T54" fmla="*/ 4 w 54"/>
                  <a:gd name="T55" fmla="*/ 76 h 76"/>
                  <a:gd name="T56" fmla="*/ 4 w 54"/>
                  <a:gd name="T57" fmla="*/ 76 h 76"/>
                  <a:gd name="T58" fmla="*/ 6 w 54"/>
                  <a:gd name="T59" fmla="*/ 76 h 76"/>
                  <a:gd name="T60" fmla="*/ 8 w 54"/>
                  <a:gd name="T61" fmla="*/ 76 h 76"/>
                  <a:gd name="T62" fmla="*/ 8 w 54"/>
                  <a:gd name="T63" fmla="*/ 76 h 76"/>
                  <a:gd name="T64" fmla="*/ 10 w 54"/>
                  <a:gd name="T65" fmla="*/ 76 h 76"/>
                  <a:gd name="T66" fmla="*/ 17 w 54"/>
                  <a:gd name="T67" fmla="*/ 76 h 76"/>
                  <a:gd name="T68" fmla="*/ 27 w 54"/>
                  <a:gd name="T69" fmla="*/ 72 h 76"/>
                  <a:gd name="T70" fmla="*/ 35 w 54"/>
                  <a:gd name="T71" fmla="*/ 69 h 76"/>
                  <a:gd name="T72" fmla="*/ 40 w 54"/>
                  <a:gd name="T73" fmla="*/ 63 h 76"/>
                  <a:gd name="T74" fmla="*/ 46 w 54"/>
                  <a:gd name="T75" fmla="*/ 57 h 76"/>
                  <a:gd name="T76" fmla="*/ 50 w 54"/>
                  <a:gd name="T77" fmla="*/ 49 h 76"/>
                  <a:gd name="T78" fmla="*/ 52 w 54"/>
                  <a:gd name="T79" fmla="*/ 42 h 76"/>
                  <a:gd name="T80" fmla="*/ 54 w 54"/>
                  <a:gd name="T81"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76">
                    <a:moveTo>
                      <a:pt x="54" y="32"/>
                    </a:moveTo>
                    <a:lnTo>
                      <a:pt x="54" y="28"/>
                    </a:lnTo>
                    <a:lnTo>
                      <a:pt x="52" y="23"/>
                    </a:lnTo>
                    <a:lnTo>
                      <a:pt x="52" y="19"/>
                    </a:lnTo>
                    <a:lnTo>
                      <a:pt x="50" y="15"/>
                    </a:lnTo>
                    <a:lnTo>
                      <a:pt x="48" y="11"/>
                    </a:lnTo>
                    <a:lnTo>
                      <a:pt x="44" y="7"/>
                    </a:lnTo>
                    <a:lnTo>
                      <a:pt x="42" y="3"/>
                    </a:lnTo>
                    <a:lnTo>
                      <a:pt x="39" y="0"/>
                    </a:lnTo>
                    <a:lnTo>
                      <a:pt x="31" y="5"/>
                    </a:lnTo>
                    <a:lnTo>
                      <a:pt x="23" y="11"/>
                    </a:lnTo>
                    <a:lnTo>
                      <a:pt x="15" y="19"/>
                    </a:lnTo>
                    <a:lnTo>
                      <a:pt x="10" y="26"/>
                    </a:lnTo>
                    <a:lnTo>
                      <a:pt x="6" y="34"/>
                    </a:lnTo>
                    <a:lnTo>
                      <a:pt x="2" y="44"/>
                    </a:lnTo>
                    <a:lnTo>
                      <a:pt x="0" y="55"/>
                    </a:lnTo>
                    <a:lnTo>
                      <a:pt x="0" y="65"/>
                    </a:lnTo>
                    <a:lnTo>
                      <a:pt x="0" y="67"/>
                    </a:lnTo>
                    <a:lnTo>
                      <a:pt x="0" y="69"/>
                    </a:lnTo>
                    <a:lnTo>
                      <a:pt x="0" y="69"/>
                    </a:lnTo>
                    <a:lnTo>
                      <a:pt x="0" y="70"/>
                    </a:lnTo>
                    <a:lnTo>
                      <a:pt x="0" y="72"/>
                    </a:lnTo>
                    <a:lnTo>
                      <a:pt x="0" y="72"/>
                    </a:lnTo>
                    <a:lnTo>
                      <a:pt x="0" y="74"/>
                    </a:lnTo>
                    <a:lnTo>
                      <a:pt x="0" y="76"/>
                    </a:lnTo>
                    <a:lnTo>
                      <a:pt x="2" y="76"/>
                    </a:lnTo>
                    <a:lnTo>
                      <a:pt x="2" y="76"/>
                    </a:lnTo>
                    <a:lnTo>
                      <a:pt x="4" y="76"/>
                    </a:lnTo>
                    <a:lnTo>
                      <a:pt x="4" y="76"/>
                    </a:lnTo>
                    <a:lnTo>
                      <a:pt x="6" y="76"/>
                    </a:lnTo>
                    <a:lnTo>
                      <a:pt x="8" y="76"/>
                    </a:lnTo>
                    <a:lnTo>
                      <a:pt x="8" y="76"/>
                    </a:lnTo>
                    <a:lnTo>
                      <a:pt x="10" y="76"/>
                    </a:lnTo>
                    <a:lnTo>
                      <a:pt x="17" y="76"/>
                    </a:lnTo>
                    <a:lnTo>
                      <a:pt x="27" y="72"/>
                    </a:lnTo>
                    <a:lnTo>
                      <a:pt x="35" y="69"/>
                    </a:lnTo>
                    <a:lnTo>
                      <a:pt x="40" y="63"/>
                    </a:lnTo>
                    <a:lnTo>
                      <a:pt x="46" y="57"/>
                    </a:lnTo>
                    <a:lnTo>
                      <a:pt x="50" y="49"/>
                    </a:lnTo>
                    <a:lnTo>
                      <a:pt x="52" y="42"/>
                    </a:lnTo>
                    <a:lnTo>
                      <a:pt x="54" y="32"/>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20" name="Freeform 309"/>
              <p:cNvSpPr>
                <a:spLocks/>
              </p:cNvSpPr>
              <p:nvPr/>
            </p:nvSpPr>
            <p:spPr bwMode="auto">
              <a:xfrm>
                <a:off x="5491163" y="4775200"/>
                <a:ext cx="139700" cy="76200"/>
              </a:xfrm>
              <a:custGeom>
                <a:avLst/>
                <a:gdLst>
                  <a:gd name="T0" fmla="*/ 80 w 88"/>
                  <a:gd name="T1" fmla="*/ 4 h 48"/>
                  <a:gd name="T2" fmla="*/ 69 w 88"/>
                  <a:gd name="T3" fmla="*/ 8 h 48"/>
                  <a:gd name="T4" fmla="*/ 57 w 88"/>
                  <a:gd name="T5" fmla="*/ 14 h 48"/>
                  <a:gd name="T6" fmla="*/ 48 w 88"/>
                  <a:gd name="T7" fmla="*/ 19 h 48"/>
                  <a:gd name="T8" fmla="*/ 42 w 88"/>
                  <a:gd name="T9" fmla="*/ 19 h 48"/>
                  <a:gd name="T10" fmla="*/ 32 w 88"/>
                  <a:gd name="T11" fmla="*/ 12 h 48"/>
                  <a:gd name="T12" fmla="*/ 21 w 88"/>
                  <a:gd name="T13" fmla="*/ 4 h 48"/>
                  <a:gd name="T14" fmla="*/ 7 w 88"/>
                  <a:gd name="T15" fmla="*/ 2 h 48"/>
                  <a:gd name="T16" fmla="*/ 0 w 88"/>
                  <a:gd name="T17" fmla="*/ 0 h 48"/>
                  <a:gd name="T18" fmla="*/ 0 w 88"/>
                  <a:gd name="T19" fmla="*/ 0 h 48"/>
                  <a:gd name="T20" fmla="*/ 0 w 88"/>
                  <a:gd name="T21" fmla="*/ 0 h 48"/>
                  <a:gd name="T22" fmla="*/ 0 w 88"/>
                  <a:gd name="T23" fmla="*/ 0 h 48"/>
                  <a:gd name="T24" fmla="*/ 0 w 88"/>
                  <a:gd name="T25" fmla="*/ 2 h 48"/>
                  <a:gd name="T26" fmla="*/ 0 w 88"/>
                  <a:gd name="T27" fmla="*/ 2 h 48"/>
                  <a:gd name="T28" fmla="*/ 0 w 88"/>
                  <a:gd name="T29" fmla="*/ 2 h 48"/>
                  <a:gd name="T30" fmla="*/ 0 w 88"/>
                  <a:gd name="T31" fmla="*/ 4 h 48"/>
                  <a:gd name="T32" fmla="*/ 0 w 88"/>
                  <a:gd name="T33" fmla="*/ 12 h 48"/>
                  <a:gd name="T34" fmla="*/ 5 w 88"/>
                  <a:gd name="T35" fmla="*/ 27 h 48"/>
                  <a:gd name="T36" fmla="*/ 17 w 88"/>
                  <a:gd name="T37" fmla="*/ 39 h 48"/>
                  <a:gd name="T38" fmla="*/ 30 w 88"/>
                  <a:gd name="T39" fmla="*/ 46 h 48"/>
                  <a:gd name="T40" fmla="*/ 38 w 88"/>
                  <a:gd name="T41" fmla="*/ 48 h 48"/>
                  <a:gd name="T42" fmla="*/ 40 w 88"/>
                  <a:gd name="T43" fmla="*/ 48 h 48"/>
                  <a:gd name="T44" fmla="*/ 42 w 88"/>
                  <a:gd name="T45" fmla="*/ 48 h 48"/>
                  <a:gd name="T46" fmla="*/ 42 w 88"/>
                  <a:gd name="T47" fmla="*/ 48 h 48"/>
                  <a:gd name="T48" fmla="*/ 44 w 88"/>
                  <a:gd name="T49" fmla="*/ 48 h 48"/>
                  <a:gd name="T50" fmla="*/ 46 w 88"/>
                  <a:gd name="T51" fmla="*/ 48 h 48"/>
                  <a:gd name="T52" fmla="*/ 46 w 88"/>
                  <a:gd name="T53" fmla="*/ 48 h 48"/>
                  <a:gd name="T54" fmla="*/ 48 w 88"/>
                  <a:gd name="T55" fmla="*/ 48 h 48"/>
                  <a:gd name="T56" fmla="*/ 57 w 88"/>
                  <a:gd name="T57" fmla="*/ 46 h 48"/>
                  <a:gd name="T58" fmla="*/ 71 w 88"/>
                  <a:gd name="T59" fmla="*/ 39 h 48"/>
                  <a:gd name="T60" fmla="*/ 80 w 88"/>
                  <a:gd name="T61" fmla="*/ 27 h 48"/>
                  <a:gd name="T62" fmla="*/ 86 w 88"/>
                  <a:gd name="T63" fmla="*/ 14 h 48"/>
                  <a:gd name="T64" fmla="*/ 88 w 88"/>
                  <a:gd name="T65" fmla="*/ 4 h 48"/>
                  <a:gd name="T66" fmla="*/ 88 w 88"/>
                  <a:gd name="T67" fmla="*/ 4 h 48"/>
                  <a:gd name="T68" fmla="*/ 88 w 88"/>
                  <a:gd name="T69" fmla="*/ 4 h 48"/>
                  <a:gd name="T70" fmla="*/ 88 w 88"/>
                  <a:gd name="T7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48">
                    <a:moveTo>
                      <a:pt x="88" y="4"/>
                    </a:moveTo>
                    <a:lnTo>
                      <a:pt x="80" y="4"/>
                    </a:lnTo>
                    <a:lnTo>
                      <a:pt x="74" y="6"/>
                    </a:lnTo>
                    <a:lnTo>
                      <a:pt x="69" y="8"/>
                    </a:lnTo>
                    <a:lnTo>
                      <a:pt x="63" y="10"/>
                    </a:lnTo>
                    <a:lnTo>
                      <a:pt x="57" y="14"/>
                    </a:lnTo>
                    <a:lnTo>
                      <a:pt x="51" y="16"/>
                    </a:lnTo>
                    <a:lnTo>
                      <a:pt x="48" y="19"/>
                    </a:lnTo>
                    <a:lnTo>
                      <a:pt x="44" y="25"/>
                    </a:lnTo>
                    <a:lnTo>
                      <a:pt x="42" y="19"/>
                    </a:lnTo>
                    <a:lnTo>
                      <a:pt x="38" y="16"/>
                    </a:lnTo>
                    <a:lnTo>
                      <a:pt x="32" y="12"/>
                    </a:lnTo>
                    <a:lnTo>
                      <a:pt x="26" y="8"/>
                    </a:lnTo>
                    <a:lnTo>
                      <a:pt x="21" y="4"/>
                    </a:lnTo>
                    <a:lnTo>
                      <a:pt x="15" y="2"/>
                    </a:lnTo>
                    <a:lnTo>
                      <a:pt x="7" y="2"/>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4"/>
                    </a:lnTo>
                    <a:lnTo>
                      <a:pt x="0" y="4"/>
                    </a:lnTo>
                    <a:lnTo>
                      <a:pt x="0" y="4"/>
                    </a:lnTo>
                    <a:lnTo>
                      <a:pt x="0" y="12"/>
                    </a:lnTo>
                    <a:lnTo>
                      <a:pt x="2" y="19"/>
                    </a:lnTo>
                    <a:lnTo>
                      <a:pt x="5" y="27"/>
                    </a:lnTo>
                    <a:lnTo>
                      <a:pt x="11" y="33"/>
                    </a:lnTo>
                    <a:lnTo>
                      <a:pt x="17" y="39"/>
                    </a:lnTo>
                    <a:lnTo>
                      <a:pt x="23" y="42"/>
                    </a:lnTo>
                    <a:lnTo>
                      <a:pt x="30" y="46"/>
                    </a:lnTo>
                    <a:lnTo>
                      <a:pt x="38" y="48"/>
                    </a:lnTo>
                    <a:lnTo>
                      <a:pt x="38" y="48"/>
                    </a:lnTo>
                    <a:lnTo>
                      <a:pt x="40" y="48"/>
                    </a:lnTo>
                    <a:lnTo>
                      <a:pt x="40" y="48"/>
                    </a:lnTo>
                    <a:lnTo>
                      <a:pt x="40" y="48"/>
                    </a:lnTo>
                    <a:lnTo>
                      <a:pt x="42" y="48"/>
                    </a:lnTo>
                    <a:lnTo>
                      <a:pt x="42" y="48"/>
                    </a:lnTo>
                    <a:lnTo>
                      <a:pt x="42" y="48"/>
                    </a:lnTo>
                    <a:lnTo>
                      <a:pt x="44" y="48"/>
                    </a:lnTo>
                    <a:lnTo>
                      <a:pt x="44" y="48"/>
                    </a:lnTo>
                    <a:lnTo>
                      <a:pt x="44" y="48"/>
                    </a:lnTo>
                    <a:lnTo>
                      <a:pt x="46" y="48"/>
                    </a:lnTo>
                    <a:lnTo>
                      <a:pt x="46" y="48"/>
                    </a:lnTo>
                    <a:lnTo>
                      <a:pt x="46" y="48"/>
                    </a:lnTo>
                    <a:lnTo>
                      <a:pt x="48" y="48"/>
                    </a:lnTo>
                    <a:lnTo>
                      <a:pt x="48" y="48"/>
                    </a:lnTo>
                    <a:lnTo>
                      <a:pt x="48" y="48"/>
                    </a:lnTo>
                    <a:lnTo>
                      <a:pt x="57" y="46"/>
                    </a:lnTo>
                    <a:lnTo>
                      <a:pt x="63" y="42"/>
                    </a:lnTo>
                    <a:lnTo>
                      <a:pt x="71" y="39"/>
                    </a:lnTo>
                    <a:lnTo>
                      <a:pt x="76" y="33"/>
                    </a:lnTo>
                    <a:lnTo>
                      <a:pt x="80" y="27"/>
                    </a:lnTo>
                    <a:lnTo>
                      <a:pt x="84" y="21"/>
                    </a:lnTo>
                    <a:lnTo>
                      <a:pt x="86" y="14"/>
                    </a:lnTo>
                    <a:lnTo>
                      <a:pt x="88" y="4"/>
                    </a:lnTo>
                    <a:lnTo>
                      <a:pt x="88" y="4"/>
                    </a:lnTo>
                    <a:lnTo>
                      <a:pt x="88" y="4"/>
                    </a:lnTo>
                    <a:lnTo>
                      <a:pt x="88" y="4"/>
                    </a:lnTo>
                    <a:lnTo>
                      <a:pt x="88" y="4"/>
                    </a:lnTo>
                    <a:lnTo>
                      <a:pt x="88" y="4"/>
                    </a:lnTo>
                    <a:lnTo>
                      <a:pt x="88" y="4"/>
                    </a:lnTo>
                    <a:lnTo>
                      <a:pt x="88" y="4"/>
                    </a:lnTo>
                    <a:lnTo>
                      <a:pt x="88" y="4"/>
                    </a:lnTo>
                    <a:close/>
                  </a:path>
                </a:pathLst>
              </a:custGeom>
              <a:solidFill>
                <a:srgbClr val="7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21" name="Freeform 310"/>
              <p:cNvSpPr>
                <a:spLocks/>
              </p:cNvSpPr>
              <p:nvPr/>
            </p:nvSpPr>
            <p:spPr bwMode="auto">
              <a:xfrm>
                <a:off x="6321425" y="4516438"/>
                <a:ext cx="101600" cy="100013"/>
              </a:xfrm>
              <a:custGeom>
                <a:avLst/>
                <a:gdLst>
                  <a:gd name="T0" fmla="*/ 33 w 64"/>
                  <a:gd name="T1" fmla="*/ 63 h 63"/>
                  <a:gd name="T2" fmla="*/ 39 w 64"/>
                  <a:gd name="T3" fmla="*/ 63 h 63"/>
                  <a:gd name="T4" fmla="*/ 44 w 64"/>
                  <a:gd name="T5" fmla="*/ 62 h 63"/>
                  <a:gd name="T6" fmla="*/ 50 w 64"/>
                  <a:gd name="T7" fmla="*/ 58 h 63"/>
                  <a:gd name="T8" fmla="*/ 56 w 64"/>
                  <a:gd name="T9" fmla="*/ 54 h 63"/>
                  <a:gd name="T10" fmla="*/ 60 w 64"/>
                  <a:gd name="T11" fmla="*/ 50 h 63"/>
                  <a:gd name="T12" fmla="*/ 62 w 64"/>
                  <a:gd name="T13" fmla="*/ 44 h 63"/>
                  <a:gd name="T14" fmla="*/ 64 w 64"/>
                  <a:gd name="T15" fmla="*/ 39 h 63"/>
                  <a:gd name="T16" fmla="*/ 64 w 64"/>
                  <a:gd name="T17" fmla="*/ 33 h 63"/>
                  <a:gd name="T18" fmla="*/ 64 w 64"/>
                  <a:gd name="T19" fmla="*/ 25 h 63"/>
                  <a:gd name="T20" fmla="*/ 62 w 64"/>
                  <a:gd name="T21" fmla="*/ 19 h 63"/>
                  <a:gd name="T22" fmla="*/ 60 w 64"/>
                  <a:gd name="T23" fmla="*/ 14 h 63"/>
                  <a:gd name="T24" fmla="*/ 56 w 64"/>
                  <a:gd name="T25" fmla="*/ 10 h 63"/>
                  <a:gd name="T26" fmla="*/ 50 w 64"/>
                  <a:gd name="T27" fmla="*/ 6 h 63"/>
                  <a:gd name="T28" fmla="*/ 44 w 64"/>
                  <a:gd name="T29" fmla="*/ 2 h 63"/>
                  <a:gd name="T30" fmla="*/ 39 w 64"/>
                  <a:gd name="T31" fmla="*/ 0 h 63"/>
                  <a:gd name="T32" fmla="*/ 33 w 64"/>
                  <a:gd name="T33" fmla="*/ 0 h 63"/>
                  <a:gd name="T34" fmla="*/ 25 w 64"/>
                  <a:gd name="T35" fmla="*/ 0 h 63"/>
                  <a:gd name="T36" fmla="*/ 19 w 64"/>
                  <a:gd name="T37" fmla="*/ 2 h 63"/>
                  <a:gd name="T38" fmla="*/ 14 w 64"/>
                  <a:gd name="T39" fmla="*/ 6 h 63"/>
                  <a:gd name="T40" fmla="*/ 10 w 64"/>
                  <a:gd name="T41" fmla="*/ 10 h 63"/>
                  <a:gd name="T42" fmla="*/ 6 w 64"/>
                  <a:gd name="T43" fmla="*/ 14 h 63"/>
                  <a:gd name="T44" fmla="*/ 2 w 64"/>
                  <a:gd name="T45" fmla="*/ 19 h 63"/>
                  <a:gd name="T46" fmla="*/ 0 w 64"/>
                  <a:gd name="T47" fmla="*/ 25 h 63"/>
                  <a:gd name="T48" fmla="*/ 0 w 64"/>
                  <a:gd name="T49" fmla="*/ 33 h 63"/>
                  <a:gd name="T50" fmla="*/ 0 w 64"/>
                  <a:gd name="T51" fmla="*/ 39 h 63"/>
                  <a:gd name="T52" fmla="*/ 2 w 64"/>
                  <a:gd name="T53" fmla="*/ 44 h 63"/>
                  <a:gd name="T54" fmla="*/ 6 w 64"/>
                  <a:gd name="T55" fmla="*/ 50 h 63"/>
                  <a:gd name="T56" fmla="*/ 10 w 64"/>
                  <a:gd name="T57" fmla="*/ 54 h 63"/>
                  <a:gd name="T58" fmla="*/ 14 w 64"/>
                  <a:gd name="T59" fmla="*/ 58 h 63"/>
                  <a:gd name="T60" fmla="*/ 19 w 64"/>
                  <a:gd name="T61" fmla="*/ 62 h 63"/>
                  <a:gd name="T62" fmla="*/ 25 w 64"/>
                  <a:gd name="T63" fmla="*/ 63 h 63"/>
                  <a:gd name="T64" fmla="*/ 33 w 64"/>
                  <a:gd name="T6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3">
                    <a:moveTo>
                      <a:pt x="33" y="63"/>
                    </a:moveTo>
                    <a:lnTo>
                      <a:pt x="39" y="63"/>
                    </a:lnTo>
                    <a:lnTo>
                      <a:pt x="44" y="62"/>
                    </a:lnTo>
                    <a:lnTo>
                      <a:pt x="50" y="58"/>
                    </a:lnTo>
                    <a:lnTo>
                      <a:pt x="56" y="54"/>
                    </a:lnTo>
                    <a:lnTo>
                      <a:pt x="60" y="50"/>
                    </a:lnTo>
                    <a:lnTo>
                      <a:pt x="62" y="44"/>
                    </a:lnTo>
                    <a:lnTo>
                      <a:pt x="64" y="39"/>
                    </a:lnTo>
                    <a:lnTo>
                      <a:pt x="64" y="33"/>
                    </a:lnTo>
                    <a:lnTo>
                      <a:pt x="64" y="25"/>
                    </a:lnTo>
                    <a:lnTo>
                      <a:pt x="62" y="19"/>
                    </a:lnTo>
                    <a:lnTo>
                      <a:pt x="60" y="14"/>
                    </a:lnTo>
                    <a:lnTo>
                      <a:pt x="56" y="10"/>
                    </a:lnTo>
                    <a:lnTo>
                      <a:pt x="50" y="6"/>
                    </a:lnTo>
                    <a:lnTo>
                      <a:pt x="44" y="2"/>
                    </a:lnTo>
                    <a:lnTo>
                      <a:pt x="39" y="0"/>
                    </a:lnTo>
                    <a:lnTo>
                      <a:pt x="33" y="0"/>
                    </a:lnTo>
                    <a:lnTo>
                      <a:pt x="25" y="0"/>
                    </a:lnTo>
                    <a:lnTo>
                      <a:pt x="19" y="2"/>
                    </a:lnTo>
                    <a:lnTo>
                      <a:pt x="14" y="6"/>
                    </a:lnTo>
                    <a:lnTo>
                      <a:pt x="10" y="10"/>
                    </a:lnTo>
                    <a:lnTo>
                      <a:pt x="6" y="14"/>
                    </a:lnTo>
                    <a:lnTo>
                      <a:pt x="2" y="19"/>
                    </a:lnTo>
                    <a:lnTo>
                      <a:pt x="0" y="25"/>
                    </a:lnTo>
                    <a:lnTo>
                      <a:pt x="0" y="33"/>
                    </a:lnTo>
                    <a:lnTo>
                      <a:pt x="0" y="39"/>
                    </a:lnTo>
                    <a:lnTo>
                      <a:pt x="2" y="44"/>
                    </a:lnTo>
                    <a:lnTo>
                      <a:pt x="6" y="50"/>
                    </a:lnTo>
                    <a:lnTo>
                      <a:pt x="10" y="54"/>
                    </a:lnTo>
                    <a:lnTo>
                      <a:pt x="14" y="58"/>
                    </a:lnTo>
                    <a:lnTo>
                      <a:pt x="19" y="62"/>
                    </a:lnTo>
                    <a:lnTo>
                      <a:pt x="25" y="63"/>
                    </a:lnTo>
                    <a:lnTo>
                      <a:pt x="33" y="63"/>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22" name="Freeform 311"/>
              <p:cNvSpPr>
                <a:spLocks/>
              </p:cNvSpPr>
              <p:nvPr/>
            </p:nvSpPr>
            <p:spPr bwMode="auto">
              <a:xfrm>
                <a:off x="6361113" y="4529138"/>
                <a:ext cx="61913" cy="87313"/>
              </a:xfrm>
              <a:custGeom>
                <a:avLst/>
                <a:gdLst>
                  <a:gd name="T0" fmla="*/ 39 w 39"/>
                  <a:gd name="T1" fmla="*/ 25 h 55"/>
                  <a:gd name="T2" fmla="*/ 39 w 39"/>
                  <a:gd name="T3" fmla="*/ 21 h 55"/>
                  <a:gd name="T4" fmla="*/ 39 w 39"/>
                  <a:gd name="T5" fmla="*/ 17 h 55"/>
                  <a:gd name="T6" fmla="*/ 39 w 39"/>
                  <a:gd name="T7" fmla="*/ 13 h 55"/>
                  <a:gd name="T8" fmla="*/ 37 w 39"/>
                  <a:gd name="T9" fmla="*/ 11 h 55"/>
                  <a:gd name="T10" fmla="*/ 35 w 39"/>
                  <a:gd name="T11" fmla="*/ 8 h 55"/>
                  <a:gd name="T12" fmla="*/ 33 w 39"/>
                  <a:gd name="T13" fmla="*/ 6 h 55"/>
                  <a:gd name="T14" fmla="*/ 31 w 39"/>
                  <a:gd name="T15" fmla="*/ 4 h 55"/>
                  <a:gd name="T16" fmla="*/ 29 w 39"/>
                  <a:gd name="T17" fmla="*/ 0 h 55"/>
                  <a:gd name="T18" fmla="*/ 23 w 39"/>
                  <a:gd name="T19" fmla="*/ 4 h 55"/>
                  <a:gd name="T20" fmla="*/ 18 w 39"/>
                  <a:gd name="T21" fmla="*/ 8 h 55"/>
                  <a:gd name="T22" fmla="*/ 14 w 39"/>
                  <a:gd name="T23" fmla="*/ 13 h 55"/>
                  <a:gd name="T24" fmla="*/ 8 w 39"/>
                  <a:gd name="T25" fmla="*/ 19 h 55"/>
                  <a:gd name="T26" fmla="*/ 6 w 39"/>
                  <a:gd name="T27" fmla="*/ 25 h 55"/>
                  <a:gd name="T28" fmla="*/ 2 w 39"/>
                  <a:gd name="T29" fmla="*/ 32 h 55"/>
                  <a:gd name="T30" fmla="*/ 0 w 39"/>
                  <a:gd name="T31" fmla="*/ 40 h 55"/>
                  <a:gd name="T32" fmla="*/ 0 w 39"/>
                  <a:gd name="T33" fmla="*/ 48 h 55"/>
                  <a:gd name="T34" fmla="*/ 0 w 39"/>
                  <a:gd name="T35" fmla="*/ 48 h 55"/>
                  <a:gd name="T36" fmla="*/ 0 w 39"/>
                  <a:gd name="T37" fmla="*/ 50 h 55"/>
                  <a:gd name="T38" fmla="*/ 0 w 39"/>
                  <a:gd name="T39" fmla="*/ 50 h 55"/>
                  <a:gd name="T40" fmla="*/ 0 w 39"/>
                  <a:gd name="T41" fmla="*/ 52 h 55"/>
                  <a:gd name="T42" fmla="*/ 0 w 39"/>
                  <a:gd name="T43" fmla="*/ 52 h 55"/>
                  <a:gd name="T44" fmla="*/ 0 w 39"/>
                  <a:gd name="T45" fmla="*/ 54 h 55"/>
                  <a:gd name="T46" fmla="*/ 0 w 39"/>
                  <a:gd name="T47" fmla="*/ 54 h 55"/>
                  <a:gd name="T48" fmla="*/ 2 w 39"/>
                  <a:gd name="T49" fmla="*/ 55 h 55"/>
                  <a:gd name="T50" fmla="*/ 2 w 39"/>
                  <a:gd name="T51" fmla="*/ 55 h 55"/>
                  <a:gd name="T52" fmla="*/ 2 w 39"/>
                  <a:gd name="T53" fmla="*/ 55 h 55"/>
                  <a:gd name="T54" fmla="*/ 4 w 39"/>
                  <a:gd name="T55" fmla="*/ 55 h 55"/>
                  <a:gd name="T56" fmla="*/ 4 w 39"/>
                  <a:gd name="T57" fmla="*/ 55 h 55"/>
                  <a:gd name="T58" fmla="*/ 4 w 39"/>
                  <a:gd name="T59" fmla="*/ 55 h 55"/>
                  <a:gd name="T60" fmla="*/ 6 w 39"/>
                  <a:gd name="T61" fmla="*/ 55 h 55"/>
                  <a:gd name="T62" fmla="*/ 6 w 39"/>
                  <a:gd name="T63" fmla="*/ 55 h 55"/>
                  <a:gd name="T64" fmla="*/ 8 w 39"/>
                  <a:gd name="T65" fmla="*/ 55 h 55"/>
                  <a:gd name="T66" fmla="*/ 14 w 39"/>
                  <a:gd name="T67" fmla="*/ 55 h 55"/>
                  <a:gd name="T68" fmla="*/ 19 w 39"/>
                  <a:gd name="T69" fmla="*/ 54 h 55"/>
                  <a:gd name="T70" fmla="*/ 25 w 39"/>
                  <a:gd name="T71" fmla="*/ 50 h 55"/>
                  <a:gd name="T72" fmla="*/ 31 w 39"/>
                  <a:gd name="T73" fmla="*/ 46 h 55"/>
                  <a:gd name="T74" fmla="*/ 35 w 39"/>
                  <a:gd name="T75" fmla="*/ 42 h 55"/>
                  <a:gd name="T76" fmla="*/ 37 w 39"/>
                  <a:gd name="T77" fmla="*/ 36 h 55"/>
                  <a:gd name="T78" fmla="*/ 39 w 39"/>
                  <a:gd name="T79" fmla="*/ 31 h 55"/>
                  <a:gd name="T80" fmla="*/ 39 w 39"/>
                  <a:gd name="T81"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55">
                    <a:moveTo>
                      <a:pt x="39" y="25"/>
                    </a:moveTo>
                    <a:lnTo>
                      <a:pt x="39" y="21"/>
                    </a:lnTo>
                    <a:lnTo>
                      <a:pt x="39" y="17"/>
                    </a:lnTo>
                    <a:lnTo>
                      <a:pt x="39" y="13"/>
                    </a:lnTo>
                    <a:lnTo>
                      <a:pt x="37" y="11"/>
                    </a:lnTo>
                    <a:lnTo>
                      <a:pt x="35" y="8"/>
                    </a:lnTo>
                    <a:lnTo>
                      <a:pt x="33" y="6"/>
                    </a:lnTo>
                    <a:lnTo>
                      <a:pt x="31" y="4"/>
                    </a:lnTo>
                    <a:lnTo>
                      <a:pt x="29" y="0"/>
                    </a:lnTo>
                    <a:lnTo>
                      <a:pt x="23" y="4"/>
                    </a:lnTo>
                    <a:lnTo>
                      <a:pt x="18" y="8"/>
                    </a:lnTo>
                    <a:lnTo>
                      <a:pt x="14" y="13"/>
                    </a:lnTo>
                    <a:lnTo>
                      <a:pt x="8" y="19"/>
                    </a:lnTo>
                    <a:lnTo>
                      <a:pt x="6" y="25"/>
                    </a:lnTo>
                    <a:lnTo>
                      <a:pt x="2" y="32"/>
                    </a:lnTo>
                    <a:lnTo>
                      <a:pt x="0" y="40"/>
                    </a:lnTo>
                    <a:lnTo>
                      <a:pt x="0" y="48"/>
                    </a:lnTo>
                    <a:lnTo>
                      <a:pt x="0" y="48"/>
                    </a:lnTo>
                    <a:lnTo>
                      <a:pt x="0" y="50"/>
                    </a:lnTo>
                    <a:lnTo>
                      <a:pt x="0" y="50"/>
                    </a:lnTo>
                    <a:lnTo>
                      <a:pt x="0" y="52"/>
                    </a:lnTo>
                    <a:lnTo>
                      <a:pt x="0" y="52"/>
                    </a:lnTo>
                    <a:lnTo>
                      <a:pt x="0" y="54"/>
                    </a:lnTo>
                    <a:lnTo>
                      <a:pt x="0" y="54"/>
                    </a:lnTo>
                    <a:lnTo>
                      <a:pt x="2" y="55"/>
                    </a:lnTo>
                    <a:lnTo>
                      <a:pt x="2" y="55"/>
                    </a:lnTo>
                    <a:lnTo>
                      <a:pt x="2" y="55"/>
                    </a:lnTo>
                    <a:lnTo>
                      <a:pt x="4" y="55"/>
                    </a:lnTo>
                    <a:lnTo>
                      <a:pt x="4" y="55"/>
                    </a:lnTo>
                    <a:lnTo>
                      <a:pt x="4" y="55"/>
                    </a:lnTo>
                    <a:lnTo>
                      <a:pt x="6" y="55"/>
                    </a:lnTo>
                    <a:lnTo>
                      <a:pt x="6" y="55"/>
                    </a:lnTo>
                    <a:lnTo>
                      <a:pt x="8" y="55"/>
                    </a:lnTo>
                    <a:lnTo>
                      <a:pt x="14" y="55"/>
                    </a:lnTo>
                    <a:lnTo>
                      <a:pt x="19" y="54"/>
                    </a:lnTo>
                    <a:lnTo>
                      <a:pt x="25" y="50"/>
                    </a:lnTo>
                    <a:lnTo>
                      <a:pt x="31" y="46"/>
                    </a:lnTo>
                    <a:lnTo>
                      <a:pt x="35" y="42"/>
                    </a:lnTo>
                    <a:lnTo>
                      <a:pt x="37" y="36"/>
                    </a:lnTo>
                    <a:lnTo>
                      <a:pt x="39" y="31"/>
                    </a:lnTo>
                    <a:lnTo>
                      <a:pt x="39" y="25"/>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23" name="Freeform 312"/>
              <p:cNvSpPr>
                <a:spLocks/>
              </p:cNvSpPr>
              <p:nvPr/>
            </p:nvSpPr>
            <p:spPr bwMode="auto">
              <a:xfrm>
                <a:off x="6321425" y="4565650"/>
                <a:ext cx="104775" cy="53975"/>
              </a:xfrm>
              <a:custGeom>
                <a:avLst/>
                <a:gdLst>
                  <a:gd name="T0" fmla="*/ 60 w 66"/>
                  <a:gd name="T1" fmla="*/ 2 h 34"/>
                  <a:gd name="T2" fmla="*/ 50 w 66"/>
                  <a:gd name="T3" fmla="*/ 6 h 34"/>
                  <a:gd name="T4" fmla="*/ 43 w 66"/>
                  <a:gd name="T5" fmla="*/ 9 h 34"/>
                  <a:gd name="T6" fmla="*/ 37 w 66"/>
                  <a:gd name="T7" fmla="*/ 13 h 34"/>
                  <a:gd name="T8" fmla="*/ 31 w 66"/>
                  <a:gd name="T9" fmla="*/ 13 h 34"/>
                  <a:gd name="T10" fmla="*/ 25 w 66"/>
                  <a:gd name="T11" fmla="*/ 8 h 34"/>
                  <a:gd name="T12" fmla="*/ 16 w 66"/>
                  <a:gd name="T13" fmla="*/ 2 h 34"/>
                  <a:gd name="T14" fmla="*/ 6 w 66"/>
                  <a:gd name="T15" fmla="*/ 0 h 34"/>
                  <a:gd name="T16" fmla="*/ 0 w 66"/>
                  <a:gd name="T17" fmla="*/ 0 h 34"/>
                  <a:gd name="T18" fmla="*/ 0 w 66"/>
                  <a:gd name="T19" fmla="*/ 0 h 34"/>
                  <a:gd name="T20" fmla="*/ 0 w 66"/>
                  <a:gd name="T21" fmla="*/ 0 h 34"/>
                  <a:gd name="T22" fmla="*/ 0 w 66"/>
                  <a:gd name="T23" fmla="*/ 0 h 34"/>
                  <a:gd name="T24" fmla="*/ 0 w 66"/>
                  <a:gd name="T25" fmla="*/ 0 h 34"/>
                  <a:gd name="T26" fmla="*/ 0 w 66"/>
                  <a:gd name="T27" fmla="*/ 0 h 34"/>
                  <a:gd name="T28" fmla="*/ 0 w 66"/>
                  <a:gd name="T29" fmla="*/ 2 h 34"/>
                  <a:gd name="T30" fmla="*/ 0 w 66"/>
                  <a:gd name="T31" fmla="*/ 2 h 34"/>
                  <a:gd name="T32" fmla="*/ 0 w 66"/>
                  <a:gd name="T33" fmla="*/ 8 h 34"/>
                  <a:gd name="T34" fmla="*/ 6 w 66"/>
                  <a:gd name="T35" fmla="*/ 19 h 34"/>
                  <a:gd name="T36" fmla="*/ 12 w 66"/>
                  <a:gd name="T37" fmla="*/ 27 h 34"/>
                  <a:gd name="T38" fmla="*/ 23 w 66"/>
                  <a:gd name="T39" fmla="*/ 32 h 34"/>
                  <a:gd name="T40" fmla="*/ 29 w 66"/>
                  <a:gd name="T41" fmla="*/ 34 h 34"/>
                  <a:gd name="T42" fmla="*/ 31 w 66"/>
                  <a:gd name="T43" fmla="*/ 34 h 34"/>
                  <a:gd name="T44" fmla="*/ 31 w 66"/>
                  <a:gd name="T45" fmla="*/ 34 h 34"/>
                  <a:gd name="T46" fmla="*/ 33 w 66"/>
                  <a:gd name="T47" fmla="*/ 34 h 34"/>
                  <a:gd name="T48" fmla="*/ 33 w 66"/>
                  <a:gd name="T49" fmla="*/ 34 h 34"/>
                  <a:gd name="T50" fmla="*/ 35 w 66"/>
                  <a:gd name="T51" fmla="*/ 34 h 34"/>
                  <a:gd name="T52" fmla="*/ 35 w 66"/>
                  <a:gd name="T53" fmla="*/ 34 h 34"/>
                  <a:gd name="T54" fmla="*/ 37 w 66"/>
                  <a:gd name="T55" fmla="*/ 34 h 34"/>
                  <a:gd name="T56" fmla="*/ 43 w 66"/>
                  <a:gd name="T57" fmla="*/ 32 h 34"/>
                  <a:gd name="T58" fmla="*/ 52 w 66"/>
                  <a:gd name="T59" fmla="*/ 27 h 34"/>
                  <a:gd name="T60" fmla="*/ 60 w 66"/>
                  <a:gd name="T61" fmla="*/ 19 h 34"/>
                  <a:gd name="T62" fmla="*/ 64 w 66"/>
                  <a:gd name="T63" fmla="*/ 8 h 34"/>
                  <a:gd name="T64" fmla="*/ 66 w 66"/>
                  <a:gd name="T65" fmla="*/ 2 h 34"/>
                  <a:gd name="T66" fmla="*/ 66 w 66"/>
                  <a:gd name="T67" fmla="*/ 2 h 34"/>
                  <a:gd name="T68" fmla="*/ 64 w 66"/>
                  <a:gd name="T69" fmla="*/ 2 h 34"/>
                  <a:gd name="T70" fmla="*/ 64 w 66"/>
                  <a:gd name="T7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34">
                    <a:moveTo>
                      <a:pt x="64" y="2"/>
                    </a:moveTo>
                    <a:lnTo>
                      <a:pt x="60" y="2"/>
                    </a:lnTo>
                    <a:lnTo>
                      <a:pt x="54" y="4"/>
                    </a:lnTo>
                    <a:lnTo>
                      <a:pt x="50" y="6"/>
                    </a:lnTo>
                    <a:lnTo>
                      <a:pt x="46" y="6"/>
                    </a:lnTo>
                    <a:lnTo>
                      <a:pt x="43" y="9"/>
                    </a:lnTo>
                    <a:lnTo>
                      <a:pt x="39" y="11"/>
                    </a:lnTo>
                    <a:lnTo>
                      <a:pt x="37" y="13"/>
                    </a:lnTo>
                    <a:lnTo>
                      <a:pt x="33" y="17"/>
                    </a:lnTo>
                    <a:lnTo>
                      <a:pt x="31" y="13"/>
                    </a:lnTo>
                    <a:lnTo>
                      <a:pt x="27" y="9"/>
                    </a:lnTo>
                    <a:lnTo>
                      <a:pt x="25" y="8"/>
                    </a:lnTo>
                    <a:lnTo>
                      <a:pt x="21" y="4"/>
                    </a:lnTo>
                    <a:lnTo>
                      <a:pt x="16" y="2"/>
                    </a:lnTo>
                    <a:lnTo>
                      <a:pt x="12" y="2"/>
                    </a:lnTo>
                    <a:lnTo>
                      <a:pt x="6"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8"/>
                    </a:lnTo>
                    <a:lnTo>
                      <a:pt x="2" y="13"/>
                    </a:lnTo>
                    <a:lnTo>
                      <a:pt x="6" y="19"/>
                    </a:lnTo>
                    <a:lnTo>
                      <a:pt x="8" y="23"/>
                    </a:lnTo>
                    <a:lnTo>
                      <a:pt x="12" y="27"/>
                    </a:lnTo>
                    <a:lnTo>
                      <a:pt x="18" y="31"/>
                    </a:lnTo>
                    <a:lnTo>
                      <a:pt x="23" y="32"/>
                    </a:lnTo>
                    <a:lnTo>
                      <a:pt x="29" y="34"/>
                    </a:lnTo>
                    <a:lnTo>
                      <a:pt x="29" y="34"/>
                    </a:lnTo>
                    <a:lnTo>
                      <a:pt x="29" y="34"/>
                    </a:lnTo>
                    <a:lnTo>
                      <a:pt x="31" y="34"/>
                    </a:lnTo>
                    <a:lnTo>
                      <a:pt x="31" y="34"/>
                    </a:lnTo>
                    <a:lnTo>
                      <a:pt x="31" y="34"/>
                    </a:lnTo>
                    <a:lnTo>
                      <a:pt x="31" y="34"/>
                    </a:lnTo>
                    <a:lnTo>
                      <a:pt x="33" y="34"/>
                    </a:lnTo>
                    <a:lnTo>
                      <a:pt x="33" y="34"/>
                    </a:lnTo>
                    <a:lnTo>
                      <a:pt x="33" y="34"/>
                    </a:lnTo>
                    <a:lnTo>
                      <a:pt x="33" y="34"/>
                    </a:lnTo>
                    <a:lnTo>
                      <a:pt x="35" y="34"/>
                    </a:lnTo>
                    <a:lnTo>
                      <a:pt x="35" y="34"/>
                    </a:lnTo>
                    <a:lnTo>
                      <a:pt x="35" y="34"/>
                    </a:lnTo>
                    <a:lnTo>
                      <a:pt x="35" y="34"/>
                    </a:lnTo>
                    <a:lnTo>
                      <a:pt x="37" y="34"/>
                    </a:lnTo>
                    <a:lnTo>
                      <a:pt x="37" y="34"/>
                    </a:lnTo>
                    <a:lnTo>
                      <a:pt x="43" y="32"/>
                    </a:lnTo>
                    <a:lnTo>
                      <a:pt x="48" y="31"/>
                    </a:lnTo>
                    <a:lnTo>
                      <a:pt x="52" y="27"/>
                    </a:lnTo>
                    <a:lnTo>
                      <a:pt x="56" y="23"/>
                    </a:lnTo>
                    <a:lnTo>
                      <a:pt x="60" y="19"/>
                    </a:lnTo>
                    <a:lnTo>
                      <a:pt x="62" y="13"/>
                    </a:lnTo>
                    <a:lnTo>
                      <a:pt x="64" y="8"/>
                    </a:lnTo>
                    <a:lnTo>
                      <a:pt x="66" y="2"/>
                    </a:lnTo>
                    <a:lnTo>
                      <a:pt x="66" y="2"/>
                    </a:lnTo>
                    <a:lnTo>
                      <a:pt x="66" y="2"/>
                    </a:lnTo>
                    <a:lnTo>
                      <a:pt x="66" y="2"/>
                    </a:lnTo>
                    <a:lnTo>
                      <a:pt x="66" y="2"/>
                    </a:lnTo>
                    <a:lnTo>
                      <a:pt x="64" y="2"/>
                    </a:lnTo>
                    <a:lnTo>
                      <a:pt x="64" y="2"/>
                    </a:lnTo>
                    <a:lnTo>
                      <a:pt x="64" y="2"/>
                    </a:lnTo>
                    <a:lnTo>
                      <a:pt x="64" y="2"/>
                    </a:lnTo>
                    <a:close/>
                  </a:path>
                </a:pathLst>
              </a:custGeom>
              <a:solidFill>
                <a:srgbClr val="7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24" name="Freeform 313"/>
              <p:cNvSpPr>
                <a:spLocks/>
              </p:cNvSpPr>
              <p:nvPr/>
            </p:nvSpPr>
            <p:spPr bwMode="auto">
              <a:xfrm>
                <a:off x="5713413" y="4330700"/>
                <a:ext cx="80963" cy="82550"/>
              </a:xfrm>
              <a:custGeom>
                <a:avLst/>
                <a:gdLst>
                  <a:gd name="T0" fmla="*/ 25 w 51"/>
                  <a:gd name="T1" fmla="*/ 52 h 52"/>
                  <a:gd name="T2" fmla="*/ 21 w 51"/>
                  <a:gd name="T3" fmla="*/ 52 h 52"/>
                  <a:gd name="T4" fmla="*/ 15 w 51"/>
                  <a:gd name="T5" fmla="*/ 50 h 52"/>
                  <a:gd name="T6" fmla="*/ 11 w 51"/>
                  <a:gd name="T7" fmla="*/ 48 h 52"/>
                  <a:gd name="T8" fmla="*/ 7 w 51"/>
                  <a:gd name="T9" fmla="*/ 44 h 52"/>
                  <a:gd name="T10" fmla="*/ 3 w 51"/>
                  <a:gd name="T11" fmla="*/ 40 h 52"/>
                  <a:gd name="T12" fmla="*/ 2 w 51"/>
                  <a:gd name="T13" fmla="*/ 37 h 52"/>
                  <a:gd name="T14" fmla="*/ 0 w 51"/>
                  <a:gd name="T15" fmla="*/ 31 h 52"/>
                  <a:gd name="T16" fmla="*/ 0 w 51"/>
                  <a:gd name="T17" fmla="*/ 25 h 52"/>
                  <a:gd name="T18" fmla="*/ 0 w 51"/>
                  <a:gd name="T19" fmla="*/ 21 h 52"/>
                  <a:gd name="T20" fmla="*/ 2 w 51"/>
                  <a:gd name="T21" fmla="*/ 16 h 52"/>
                  <a:gd name="T22" fmla="*/ 3 w 51"/>
                  <a:gd name="T23" fmla="*/ 12 h 52"/>
                  <a:gd name="T24" fmla="*/ 7 w 51"/>
                  <a:gd name="T25" fmla="*/ 8 h 52"/>
                  <a:gd name="T26" fmla="*/ 11 w 51"/>
                  <a:gd name="T27" fmla="*/ 4 h 52"/>
                  <a:gd name="T28" fmla="*/ 15 w 51"/>
                  <a:gd name="T29" fmla="*/ 2 h 52"/>
                  <a:gd name="T30" fmla="*/ 21 w 51"/>
                  <a:gd name="T31" fmla="*/ 0 h 52"/>
                  <a:gd name="T32" fmla="*/ 25 w 51"/>
                  <a:gd name="T33" fmla="*/ 0 h 52"/>
                  <a:gd name="T34" fmla="*/ 30 w 51"/>
                  <a:gd name="T35" fmla="*/ 0 h 52"/>
                  <a:gd name="T36" fmla="*/ 36 w 51"/>
                  <a:gd name="T37" fmla="*/ 2 h 52"/>
                  <a:gd name="T38" fmla="*/ 40 w 51"/>
                  <a:gd name="T39" fmla="*/ 4 h 52"/>
                  <a:gd name="T40" fmla="*/ 44 w 51"/>
                  <a:gd name="T41" fmla="*/ 8 h 52"/>
                  <a:gd name="T42" fmla="*/ 48 w 51"/>
                  <a:gd name="T43" fmla="*/ 12 h 52"/>
                  <a:gd name="T44" fmla="*/ 50 w 51"/>
                  <a:gd name="T45" fmla="*/ 16 h 52"/>
                  <a:gd name="T46" fmla="*/ 51 w 51"/>
                  <a:gd name="T47" fmla="*/ 21 h 52"/>
                  <a:gd name="T48" fmla="*/ 51 w 51"/>
                  <a:gd name="T49" fmla="*/ 25 h 52"/>
                  <a:gd name="T50" fmla="*/ 51 w 51"/>
                  <a:gd name="T51" fmla="*/ 31 h 52"/>
                  <a:gd name="T52" fmla="*/ 50 w 51"/>
                  <a:gd name="T53" fmla="*/ 37 h 52"/>
                  <a:gd name="T54" fmla="*/ 48 w 51"/>
                  <a:gd name="T55" fmla="*/ 40 h 52"/>
                  <a:gd name="T56" fmla="*/ 44 w 51"/>
                  <a:gd name="T57" fmla="*/ 44 h 52"/>
                  <a:gd name="T58" fmla="*/ 40 w 51"/>
                  <a:gd name="T59" fmla="*/ 48 h 52"/>
                  <a:gd name="T60" fmla="*/ 36 w 51"/>
                  <a:gd name="T61" fmla="*/ 50 h 52"/>
                  <a:gd name="T62" fmla="*/ 30 w 51"/>
                  <a:gd name="T63" fmla="*/ 52 h 52"/>
                  <a:gd name="T64" fmla="*/ 25 w 51"/>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52">
                    <a:moveTo>
                      <a:pt x="25" y="52"/>
                    </a:moveTo>
                    <a:lnTo>
                      <a:pt x="21" y="52"/>
                    </a:lnTo>
                    <a:lnTo>
                      <a:pt x="15" y="50"/>
                    </a:lnTo>
                    <a:lnTo>
                      <a:pt x="11" y="48"/>
                    </a:lnTo>
                    <a:lnTo>
                      <a:pt x="7" y="44"/>
                    </a:lnTo>
                    <a:lnTo>
                      <a:pt x="3" y="40"/>
                    </a:lnTo>
                    <a:lnTo>
                      <a:pt x="2" y="37"/>
                    </a:lnTo>
                    <a:lnTo>
                      <a:pt x="0" y="31"/>
                    </a:lnTo>
                    <a:lnTo>
                      <a:pt x="0" y="25"/>
                    </a:lnTo>
                    <a:lnTo>
                      <a:pt x="0" y="21"/>
                    </a:lnTo>
                    <a:lnTo>
                      <a:pt x="2" y="16"/>
                    </a:lnTo>
                    <a:lnTo>
                      <a:pt x="3" y="12"/>
                    </a:lnTo>
                    <a:lnTo>
                      <a:pt x="7" y="8"/>
                    </a:lnTo>
                    <a:lnTo>
                      <a:pt x="11" y="4"/>
                    </a:lnTo>
                    <a:lnTo>
                      <a:pt x="15" y="2"/>
                    </a:lnTo>
                    <a:lnTo>
                      <a:pt x="21" y="0"/>
                    </a:lnTo>
                    <a:lnTo>
                      <a:pt x="25" y="0"/>
                    </a:lnTo>
                    <a:lnTo>
                      <a:pt x="30" y="0"/>
                    </a:lnTo>
                    <a:lnTo>
                      <a:pt x="36" y="2"/>
                    </a:lnTo>
                    <a:lnTo>
                      <a:pt x="40" y="4"/>
                    </a:lnTo>
                    <a:lnTo>
                      <a:pt x="44" y="8"/>
                    </a:lnTo>
                    <a:lnTo>
                      <a:pt x="48" y="12"/>
                    </a:lnTo>
                    <a:lnTo>
                      <a:pt x="50" y="16"/>
                    </a:lnTo>
                    <a:lnTo>
                      <a:pt x="51" y="21"/>
                    </a:lnTo>
                    <a:lnTo>
                      <a:pt x="51" y="25"/>
                    </a:lnTo>
                    <a:lnTo>
                      <a:pt x="51" y="31"/>
                    </a:lnTo>
                    <a:lnTo>
                      <a:pt x="50" y="37"/>
                    </a:lnTo>
                    <a:lnTo>
                      <a:pt x="48" y="40"/>
                    </a:lnTo>
                    <a:lnTo>
                      <a:pt x="44" y="44"/>
                    </a:lnTo>
                    <a:lnTo>
                      <a:pt x="40" y="48"/>
                    </a:lnTo>
                    <a:lnTo>
                      <a:pt x="36" y="50"/>
                    </a:lnTo>
                    <a:lnTo>
                      <a:pt x="30" y="52"/>
                    </a:lnTo>
                    <a:lnTo>
                      <a:pt x="25" y="52"/>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25" name="Freeform 314"/>
              <p:cNvSpPr>
                <a:spLocks/>
              </p:cNvSpPr>
              <p:nvPr/>
            </p:nvSpPr>
            <p:spPr bwMode="auto">
              <a:xfrm>
                <a:off x="5713413" y="4340225"/>
                <a:ext cx="47625" cy="73025"/>
              </a:xfrm>
              <a:custGeom>
                <a:avLst/>
                <a:gdLst>
                  <a:gd name="T0" fmla="*/ 0 w 30"/>
                  <a:gd name="T1" fmla="*/ 19 h 46"/>
                  <a:gd name="T2" fmla="*/ 0 w 30"/>
                  <a:gd name="T3" fmla="*/ 17 h 46"/>
                  <a:gd name="T4" fmla="*/ 0 w 30"/>
                  <a:gd name="T5" fmla="*/ 13 h 46"/>
                  <a:gd name="T6" fmla="*/ 0 w 30"/>
                  <a:gd name="T7" fmla="*/ 11 h 46"/>
                  <a:gd name="T8" fmla="*/ 2 w 30"/>
                  <a:gd name="T9" fmla="*/ 10 h 46"/>
                  <a:gd name="T10" fmla="*/ 3 w 30"/>
                  <a:gd name="T11" fmla="*/ 8 h 46"/>
                  <a:gd name="T12" fmla="*/ 3 w 30"/>
                  <a:gd name="T13" fmla="*/ 4 h 46"/>
                  <a:gd name="T14" fmla="*/ 5 w 30"/>
                  <a:gd name="T15" fmla="*/ 2 h 46"/>
                  <a:gd name="T16" fmla="*/ 7 w 30"/>
                  <a:gd name="T17" fmla="*/ 0 h 46"/>
                  <a:gd name="T18" fmla="*/ 13 w 30"/>
                  <a:gd name="T19" fmla="*/ 4 h 46"/>
                  <a:gd name="T20" fmla="*/ 17 w 30"/>
                  <a:gd name="T21" fmla="*/ 8 h 46"/>
                  <a:gd name="T22" fmla="*/ 21 w 30"/>
                  <a:gd name="T23" fmla="*/ 11 h 46"/>
                  <a:gd name="T24" fmla="*/ 25 w 30"/>
                  <a:gd name="T25" fmla="*/ 15 h 46"/>
                  <a:gd name="T26" fmla="*/ 27 w 30"/>
                  <a:gd name="T27" fmla="*/ 21 h 46"/>
                  <a:gd name="T28" fmla="*/ 28 w 30"/>
                  <a:gd name="T29" fmla="*/ 27 h 46"/>
                  <a:gd name="T30" fmla="*/ 30 w 30"/>
                  <a:gd name="T31" fmla="*/ 33 h 46"/>
                  <a:gd name="T32" fmla="*/ 30 w 30"/>
                  <a:gd name="T33" fmla="*/ 38 h 46"/>
                  <a:gd name="T34" fmla="*/ 30 w 30"/>
                  <a:gd name="T35" fmla="*/ 40 h 46"/>
                  <a:gd name="T36" fmla="*/ 30 w 30"/>
                  <a:gd name="T37" fmla="*/ 40 h 46"/>
                  <a:gd name="T38" fmla="*/ 30 w 30"/>
                  <a:gd name="T39" fmla="*/ 42 h 46"/>
                  <a:gd name="T40" fmla="*/ 30 w 30"/>
                  <a:gd name="T41" fmla="*/ 42 h 46"/>
                  <a:gd name="T42" fmla="*/ 30 w 30"/>
                  <a:gd name="T43" fmla="*/ 42 h 46"/>
                  <a:gd name="T44" fmla="*/ 30 w 30"/>
                  <a:gd name="T45" fmla="*/ 44 h 46"/>
                  <a:gd name="T46" fmla="*/ 30 w 30"/>
                  <a:gd name="T47" fmla="*/ 44 h 46"/>
                  <a:gd name="T48" fmla="*/ 30 w 30"/>
                  <a:gd name="T49" fmla="*/ 46 h 46"/>
                  <a:gd name="T50" fmla="*/ 30 w 30"/>
                  <a:gd name="T51" fmla="*/ 46 h 46"/>
                  <a:gd name="T52" fmla="*/ 28 w 30"/>
                  <a:gd name="T53" fmla="*/ 46 h 46"/>
                  <a:gd name="T54" fmla="*/ 28 w 30"/>
                  <a:gd name="T55" fmla="*/ 46 h 46"/>
                  <a:gd name="T56" fmla="*/ 28 w 30"/>
                  <a:gd name="T57" fmla="*/ 46 h 46"/>
                  <a:gd name="T58" fmla="*/ 27 w 30"/>
                  <a:gd name="T59" fmla="*/ 46 h 46"/>
                  <a:gd name="T60" fmla="*/ 27 w 30"/>
                  <a:gd name="T61" fmla="*/ 46 h 46"/>
                  <a:gd name="T62" fmla="*/ 27 w 30"/>
                  <a:gd name="T63" fmla="*/ 46 h 46"/>
                  <a:gd name="T64" fmla="*/ 25 w 30"/>
                  <a:gd name="T65" fmla="*/ 46 h 46"/>
                  <a:gd name="T66" fmla="*/ 21 w 30"/>
                  <a:gd name="T67" fmla="*/ 46 h 46"/>
                  <a:gd name="T68" fmla="*/ 15 w 30"/>
                  <a:gd name="T69" fmla="*/ 44 h 46"/>
                  <a:gd name="T70" fmla="*/ 11 w 30"/>
                  <a:gd name="T71" fmla="*/ 42 h 46"/>
                  <a:gd name="T72" fmla="*/ 7 w 30"/>
                  <a:gd name="T73" fmla="*/ 38 h 46"/>
                  <a:gd name="T74" fmla="*/ 3 w 30"/>
                  <a:gd name="T75" fmla="*/ 34 h 46"/>
                  <a:gd name="T76" fmla="*/ 2 w 30"/>
                  <a:gd name="T77" fmla="*/ 31 h 46"/>
                  <a:gd name="T78" fmla="*/ 0 w 30"/>
                  <a:gd name="T79" fmla="*/ 25 h 46"/>
                  <a:gd name="T80" fmla="*/ 0 w 30"/>
                  <a:gd name="T8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46">
                    <a:moveTo>
                      <a:pt x="0" y="19"/>
                    </a:moveTo>
                    <a:lnTo>
                      <a:pt x="0" y="17"/>
                    </a:lnTo>
                    <a:lnTo>
                      <a:pt x="0" y="13"/>
                    </a:lnTo>
                    <a:lnTo>
                      <a:pt x="0" y="11"/>
                    </a:lnTo>
                    <a:lnTo>
                      <a:pt x="2" y="10"/>
                    </a:lnTo>
                    <a:lnTo>
                      <a:pt x="3" y="8"/>
                    </a:lnTo>
                    <a:lnTo>
                      <a:pt x="3" y="4"/>
                    </a:lnTo>
                    <a:lnTo>
                      <a:pt x="5" y="2"/>
                    </a:lnTo>
                    <a:lnTo>
                      <a:pt x="7" y="0"/>
                    </a:lnTo>
                    <a:lnTo>
                      <a:pt x="13" y="4"/>
                    </a:lnTo>
                    <a:lnTo>
                      <a:pt x="17" y="8"/>
                    </a:lnTo>
                    <a:lnTo>
                      <a:pt x="21" y="11"/>
                    </a:lnTo>
                    <a:lnTo>
                      <a:pt x="25" y="15"/>
                    </a:lnTo>
                    <a:lnTo>
                      <a:pt x="27" y="21"/>
                    </a:lnTo>
                    <a:lnTo>
                      <a:pt x="28" y="27"/>
                    </a:lnTo>
                    <a:lnTo>
                      <a:pt x="30" y="33"/>
                    </a:lnTo>
                    <a:lnTo>
                      <a:pt x="30" y="38"/>
                    </a:lnTo>
                    <a:lnTo>
                      <a:pt x="30" y="40"/>
                    </a:lnTo>
                    <a:lnTo>
                      <a:pt x="30" y="40"/>
                    </a:lnTo>
                    <a:lnTo>
                      <a:pt x="30" y="42"/>
                    </a:lnTo>
                    <a:lnTo>
                      <a:pt x="30" y="42"/>
                    </a:lnTo>
                    <a:lnTo>
                      <a:pt x="30" y="42"/>
                    </a:lnTo>
                    <a:lnTo>
                      <a:pt x="30" y="44"/>
                    </a:lnTo>
                    <a:lnTo>
                      <a:pt x="30" y="44"/>
                    </a:lnTo>
                    <a:lnTo>
                      <a:pt x="30" y="46"/>
                    </a:lnTo>
                    <a:lnTo>
                      <a:pt x="30" y="46"/>
                    </a:lnTo>
                    <a:lnTo>
                      <a:pt x="28" y="46"/>
                    </a:lnTo>
                    <a:lnTo>
                      <a:pt x="28" y="46"/>
                    </a:lnTo>
                    <a:lnTo>
                      <a:pt x="28" y="46"/>
                    </a:lnTo>
                    <a:lnTo>
                      <a:pt x="27" y="46"/>
                    </a:lnTo>
                    <a:lnTo>
                      <a:pt x="27" y="46"/>
                    </a:lnTo>
                    <a:lnTo>
                      <a:pt x="27" y="46"/>
                    </a:lnTo>
                    <a:lnTo>
                      <a:pt x="25" y="46"/>
                    </a:lnTo>
                    <a:lnTo>
                      <a:pt x="21" y="46"/>
                    </a:lnTo>
                    <a:lnTo>
                      <a:pt x="15" y="44"/>
                    </a:lnTo>
                    <a:lnTo>
                      <a:pt x="11" y="42"/>
                    </a:lnTo>
                    <a:lnTo>
                      <a:pt x="7" y="38"/>
                    </a:lnTo>
                    <a:lnTo>
                      <a:pt x="3" y="34"/>
                    </a:lnTo>
                    <a:lnTo>
                      <a:pt x="2" y="31"/>
                    </a:lnTo>
                    <a:lnTo>
                      <a:pt x="0" y="25"/>
                    </a:lnTo>
                    <a:lnTo>
                      <a:pt x="0" y="19"/>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26" name="Freeform 315"/>
              <p:cNvSpPr>
                <a:spLocks/>
              </p:cNvSpPr>
              <p:nvPr/>
            </p:nvSpPr>
            <p:spPr bwMode="auto">
              <a:xfrm>
                <a:off x="5713413" y="4370388"/>
                <a:ext cx="80963" cy="42863"/>
              </a:xfrm>
              <a:custGeom>
                <a:avLst/>
                <a:gdLst>
                  <a:gd name="T0" fmla="*/ 3 w 51"/>
                  <a:gd name="T1" fmla="*/ 2 h 27"/>
                  <a:gd name="T2" fmla="*/ 11 w 51"/>
                  <a:gd name="T3" fmla="*/ 4 h 27"/>
                  <a:gd name="T4" fmla="*/ 17 w 51"/>
                  <a:gd name="T5" fmla="*/ 8 h 27"/>
                  <a:gd name="T6" fmla="*/ 23 w 51"/>
                  <a:gd name="T7" fmla="*/ 12 h 27"/>
                  <a:gd name="T8" fmla="*/ 27 w 51"/>
                  <a:gd name="T9" fmla="*/ 12 h 27"/>
                  <a:gd name="T10" fmla="*/ 32 w 51"/>
                  <a:gd name="T11" fmla="*/ 6 h 27"/>
                  <a:gd name="T12" fmla="*/ 38 w 51"/>
                  <a:gd name="T13" fmla="*/ 2 h 27"/>
                  <a:gd name="T14" fmla="*/ 46 w 51"/>
                  <a:gd name="T15" fmla="*/ 0 h 27"/>
                  <a:gd name="T16" fmla="*/ 51 w 51"/>
                  <a:gd name="T17" fmla="*/ 0 h 27"/>
                  <a:gd name="T18" fmla="*/ 51 w 51"/>
                  <a:gd name="T19" fmla="*/ 0 h 27"/>
                  <a:gd name="T20" fmla="*/ 51 w 51"/>
                  <a:gd name="T21" fmla="*/ 0 h 27"/>
                  <a:gd name="T22" fmla="*/ 51 w 51"/>
                  <a:gd name="T23" fmla="*/ 0 h 27"/>
                  <a:gd name="T24" fmla="*/ 51 w 51"/>
                  <a:gd name="T25" fmla="*/ 0 h 27"/>
                  <a:gd name="T26" fmla="*/ 51 w 51"/>
                  <a:gd name="T27" fmla="*/ 0 h 27"/>
                  <a:gd name="T28" fmla="*/ 51 w 51"/>
                  <a:gd name="T29" fmla="*/ 0 h 27"/>
                  <a:gd name="T30" fmla="*/ 51 w 51"/>
                  <a:gd name="T31" fmla="*/ 2 h 27"/>
                  <a:gd name="T32" fmla="*/ 51 w 51"/>
                  <a:gd name="T33" fmla="*/ 6 h 27"/>
                  <a:gd name="T34" fmla="*/ 48 w 51"/>
                  <a:gd name="T35" fmla="*/ 15 h 27"/>
                  <a:gd name="T36" fmla="*/ 42 w 51"/>
                  <a:gd name="T37" fmla="*/ 21 h 27"/>
                  <a:gd name="T38" fmla="*/ 32 w 51"/>
                  <a:gd name="T39" fmla="*/ 27 h 27"/>
                  <a:gd name="T40" fmla="*/ 28 w 51"/>
                  <a:gd name="T41" fmla="*/ 27 h 27"/>
                  <a:gd name="T42" fmla="*/ 27 w 51"/>
                  <a:gd name="T43" fmla="*/ 27 h 27"/>
                  <a:gd name="T44" fmla="*/ 27 w 51"/>
                  <a:gd name="T45" fmla="*/ 27 h 27"/>
                  <a:gd name="T46" fmla="*/ 25 w 51"/>
                  <a:gd name="T47" fmla="*/ 27 h 27"/>
                  <a:gd name="T48" fmla="*/ 25 w 51"/>
                  <a:gd name="T49" fmla="*/ 27 h 27"/>
                  <a:gd name="T50" fmla="*/ 25 w 51"/>
                  <a:gd name="T51" fmla="*/ 27 h 27"/>
                  <a:gd name="T52" fmla="*/ 23 w 51"/>
                  <a:gd name="T53" fmla="*/ 27 h 27"/>
                  <a:gd name="T54" fmla="*/ 23 w 51"/>
                  <a:gd name="T55" fmla="*/ 27 h 27"/>
                  <a:gd name="T56" fmla="*/ 17 w 51"/>
                  <a:gd name="T57" fmla="*/ 27 h 27"/>
                  <a:gd name="T58" fmla="*/ 9 w 51"/>
                  <a:gd name="T59" fmla="*/ 21 h 27"/>
                  <a:gd name="T60" fmla="*/ 3 w 51"/>
                  <a:gd name="T61" fmla="*/ 15 h 27"/>
                  <a:gd name="T62" fmla="*/ 0 w 51"/>
                  <a:gd name="T63" fmla="*/ 6 h 27"/>
                  <a:gd name="T64" fmla="*/ 0 w 51"/>
                  <a:gd name="T65" fmla="*/ 2 h 27"/>
                  <a:gd name="T66" fmla="*/ 0 w 51"/>
                  <a:gd name="T67" fmla="*/ 2 h 27"/>
                  <a:gd name="T68" fmla="*/ 0 w 51"/>
                  <a:gd name="T69" fmla="*/ 2 h 27"/>
                  <a:gd name="T70" fmla="*/ 0 w 51"/>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27">
                    <a:moveTo>
                      <a:pt x="0" y="2"/>
                    </a:moveTo>
                    <a:lnTo>
                      <a:pt x="3" y="2"/>
                    </a:lnTo>
                    <a:lnTo>
                      <a:pt x="7" y="2"/>
                    </a:lnTo>
                    <a:lnTo>
                      <a:pt x="11" y="4"/>
                    </a:lnTo>
                    <a:lnTo>
                      <a:pt x="13" y="6"/>
                    </a:lnTo>
                    <a:lnTo>
                      <a:pt x="17" y="8"/>
                    </a:lnTo>
                    <a:lnTo>
                      <a:pt x="19" y="10"/>
                    </a:lnTo>
                    <a:lnTo>
                      <a:pt x="23" y="12"/>
                    </a:lnTo>
                    <a:lnTo>
                      <a:pt x="25" y="14"/>
                    </a:lnTo>
                    <a:lnTo>
                      <a:pt x="27" y="12"/>
                    </a:lnTo>
                    <a:lnTo>
                      <a:pt x="28" y="8"/>
                    </a:lnTo>
                    <a:lnTo>
                      <a:pt x="32" y="6"/>
                    </a:lnTo>
                    <a:lnTo>
                      <a:pt x="34" y="4"/>
                    </a:lnTo>
                    <a:lnTo>
                      <a:pt x="38" y="2"/>
                    </a:lnTo>
                    <a:lnTo>
                      <a:pt x="42" y="0"/>
                    </a:lnTo>
                    <a:lnTo>
                      <a:pt x="46"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2"/>
                    </a:lnTo>
                    <a:lnTo>
                      <a:pt x="51" y="2"/>
                    </a:lnTo>
                    <a:lnTo>
                      <a:pt x="51" y="6"/>
                    </a:lnTo>
                    <a:lnTo>
                      <a:pt x="50" y="12"/>
                    </a:lnTo>
                    <a:lnTo>
                      <a:pt x="48" y="15"/>
                    </a:lnTo>
                    <a:lnTo>
                      <a:pt x="44" y="19"/>
                    </a:lnTo>
                    <a:lnTo>
                      <a:pt x="42" y="21"/>
                    </a:lnTo>
                    <a:lnTo>
                      <a:pt x="38" y="25"/>
                    </a:lnTo>
                    <a:lnTo>
                      <a:pt x="32" y="27"/>
                    </a:lnTo>
                    <a:lnTo>
                      <a:pt x="28" y="27"/>
                    </a:lnTo>
                    <a:lnTo>
                      <a:pt x="28" y="27"/>
                    </a:lnTo>
                    <a:lnTo>
                      <a:pt x="27" y="27"/>
                    </a:lnTo>
                    <a:lnTo>
                      <a:pt x="27" y="27"/>
                    </a:lnTo>
                    <a:lnTo>
                      <a:pt x="27" y="27"/>
                    </a:lnTo>
                    <a:lnTo>
                      <a:pt x="27" y="27"/>
                    </a:lnTo>
                    <a:lnTo>
                      <a:pt x="27" y="27"/>
                    </a:lnTo>
                    <a:lnTo>
                      <a:pt x="25" y="27"/>
                    </a:lnTo>
                    <a:lnTo>
                      <a:pt x="25" y="27"/>
                    </a:lnTo>
                    <a:lnTo>
                      <a:pt x="25" y="27"/>
                    </a:lnTo>
                    <a:lnTo>
                      <a:pt x="25" y="27"/>
                    </a:lnTo>
                    <a:lnTo>
                      <a:pt x="25" y="27"/>
                    </a:lnTo>
                    <a:lnTo>
                      <a:pt x="23" y="27"/>
                    </a:lnTo>
                    <a:lnTo>
                      <a:pt x="23" y="27"/>
                    </a:lnTo>
                    <a:lnTo>
                      <a:pt x="23" y="27"/>
                    </a:lnTo>
                    <a:lnTo>
                      <a:pt x="23" y="27"/>
                    </a:lnTo>
                    <a:lnTo>
                      <a:pt x="23" y="27"/>
                    </a:lnTo>
                    <a:lnTo>
                      <a:pt x="17" y="27"/>
                    </a:lnTo>
                    <a:lnTo>
                      <a:pt x="13" y="25"/>
                    </a:lnTo>
                    <a:lnTo>
                      <a:pt x="9" y="21"/>
                    </a:lnTo>
                    <a:lnTo>
                      <a:pt x="5" y="19"/>
                    </a:lnTo>
                    <a:lnTo>
                      <a:pt x="3" y="15"/>
                    </a:lnTo>
                    <a:lnTo>
                      <a:pt x="2" y="12"/>
                    </a:lnTo>
                    <a:lnTo>
                      <a:pt x="0" y="6"/>
                    </a:lnTo>
                    <a:lnTo>
                      <a:pt x="0" y="2"/>
                    </a:lnTo>
                    <a:lnTo>
                      <a:pt x="0" y="2"/>
                    </a:lnTo>
                    <a:lnTo>
                      <a:pt x="0" y="2"/>
                    </a:lnTo>
                    <a:lnTo>
                      <a:pt x="0" y="2"/>
                    </a:lnTo>
                    <a:lnTo>
                      <a:pt x="0" y="2"/>
                    </a:lnTo>
                    <a:lnTo>
                      <a:pt x="0" y="2"/>
                    </a:lnTo>
                    <a:lnTo>
                      <a:pt x="0" y="2"/>
                    </a:lnTo>
                    <a:lnTo>
                      <a:pt x="0" y="2"/>
                    </a:lnTo>
                    <a:lnTo>
                      <a:pt x="0" y="2"/>
                    </a:lnTo>
                    <a:close/>
                  </a:path>
                </a:pathLst>
              </a:custGeom>
              <a:solidFill>
                <a:srgbClr val="7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grpSp>
        <p:sp>
          <p:nvSpPr>
            <p:cNvPr id="508" name="角丸四角形 507"/>
            <p:cNvSpPr/>
            <p:nvPr/>
          </p:nvSpPr>
          <p:spPr bwMode="auto">
            <a:xfrm>
              <a:off x="1659731" y="3788569"/>
              <a:ext cx="6858000" cy="1240631"/>
            </a:xfrm>
            <a:prstGeom prst="roundRect">
              <a:avLst>
                <a:gd name="adj" fmla="val 15846"/>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spcBef>
                  <a:spcPts val="0"/>
                </a:spcBef>
              </a:pPr>
              <a:r>
                <a:rPr lang="ja-JP" altLang="en-US" sz="1600" dirty="0">
                  <a:solidFill>
                    <a:schemeClr val="bg1"/>
                  </a:solidFill>
                  <a:latin typeface="Arial" pitchFamily="34" charset="0"/>
                  <a:ea typeface="HGP創英角ｺﾞｼｯｸUB" pitchFamily="50" charset="-128"/>
                  <a:cs typeface="Arial" pitchFamily="34" charset="0"/>
                </a:rPr>
                <a:t>ご相談、ありがとうございます。ただ、クラウド対応は未だなんです。それよりも、まずは喫緊の課題であるセキュリティ対応を優先されてはいかがでしょう</a:t>
              </a:r>
              <a:r>
                <a:rPr lang="en-US" altLang="ja-JP" sz="1600" dirty="0">
                  <a:solidFill>
                    <a:schemeClr val="bg1"/>
                  </a:solidFill>
                  <a:latin typeface="Arial" pitchFamily="34" charset="0"/>
                  <a:ea typeface="HGP創英角ｺﾞｼｯｸUB" pitchFamily="50" charset="-128"/>
                  <a:cs typeface="Arial" pitchFamily="34" charset="0"/>
                </a:rPr>
                <a:t>?</a:t>
              </a:r>
              <a:endParaRPr kumimoji="0" lang="ja-JP" altLang="en-US" sz="1600" b="0" i="0" u="none" strike="noStrike" cap="none" normalizeH="0" baseline="0" dirty="0">
                <a:ln>
                  <a:noFill/>
                </a:ln>
                <a:solidFill>
                  <a:schemeClr val="bg1"/>
                </a:solidFill>
                <a:effectLst/>
                <a:latin typeface="Arial" pitchFamily="34" charset="0"/>
                <a:ea typeface="HGP創英角ｺﾞｼｯｸUB" pitchFamily="50" charset="-128"/>
                <a:cs typeface="Arial" pitchFamily="34" charset="0"/>
              </a:endParaRPr>
            </a:p>
          </p:txBody>
        </p:sp>
        <p:sp>
          <p:nvSpPr>
            <p:cNvPr id="524" name="テキスト ボックス 523"/>
            <p:cNvSpPr txBox="1"/>
            <p:nvPr/>
          </p:nvSpPr>
          <p:spPr>
            <a:xfrm>
              <a:off x="609600" y="3886200"/>
              <a:ext cx="966931" cy="1015663"/>
            </a:xfrm>
            <a:prstGeom prst="rect">
              <a:avLst/>
            </a:prstGeom>
            <a:noFill/>
          </p:spPr>
          <p:txBody>
            <a:bodyPr wrap="none" rtlCol="0">
              <a:spAutoFit/>
            </a:bodyPr>
            <a:lstStyle/>
            <a:p>
              <a:pPr algn="l"/>
              <a:r>
                <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梅</a:t>
              </a:r>
            </a:p>
          </p:txBody>
        </p:sp>
      </p:grpSp>
      <p:grpSp>
        <p:nvGrpSpPr>
          <p:cNvPr id="6" name="グループ化 5"/>
          <p:cNvGrpSpPr/>
          <p:nvPr/>
        </p:nvGrpSpPr>
        <p:grpSpPr>
          <a:xfrm>
            <a:off x="609600" y="5083969"/>
            <a:ext cx="7908131" cy="1240631"/>
            <a:chOff x="609600" y="5083969"/>
            <a:chExt cx="7908131" cy="1240631"/>
          </a:xfrm>
        </p:grpSpPr>
        <p:grpSp>
          <p:nvGrpSpPr>
            <p:cNvPr id="599455" name="グループ化 599454"/>
            <p:cNvGrpSpPr/>
            <p:nvPr/>
          </p:nvGrpSpPr>
          <p:grpSpPr>
            <a:xfrm>
              <a:off x="762000" y="5334000"/>
              <a:ext cx="586668" cy="712788"/>
              <a:chOff x="4567238" y="4433888"/>
              <a:chExt cx="682625" cy="1425575"/>
            </a:xfrm>
          </p:grpSpPr>
          <p:sp>
            <p:nvSpPr>
              <p:cNvPr id="599349" name="Rectangle 338"/>
              <p:cNvSpPr>
                <a:spLocks noChangeArrowheads="1"/>
              </p:cNvSpPr>
              <p:nvPr/>
            </p:nvSpPr>
            <p:spPr bwMode="auto">
              <a:xfrm>
                <a:off x="4902200" y="4433888"/>
                <a:ext cx="49213" cy="14255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50" name="Rectangle 339"/>
              <p:cNvSpPr>
                <a:spLocks noChangeArrowheads="1"/>
              </p:cNvSpPr>
              <p:nvPr/>
            </p:nvSpPr>
            <p:spPr bwMode="auto">
              <a:xfrm>
                <a:off x="4835525" y="4433888"/>
                <a:ext cx="85725" cy="1425575"/>
              </a:xfrm>
              <a:prstGeom prst="rect">
                <a:avLst/>
              </a:prstGeom>
              <a:solidFill>
                <a:srgbClr val="32E53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51" name="Rectangle 340"/>
              <p:cNvSpPr>
                <a:spLocks noChangeArrowheads="1"/>
              </p:cNvSpPr>
              <p:nvPr/>
            </p:nvSpPr>
            <p:spPr bwMode="auto">
              <a:xfrm>
                <a:off x="4935538" y="4433888"/>
                <a:ext cx="49213" cy="1425575"/>
              </a:xfrm>
              <a:prstGeom prst="rect">
                <a:avLst/>
              </a:prstGeom>
              <a:solidFill>
                <a:srgbClr val="32B23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52" name="Freeform 341"/>
              <p:cNvSpPr>
                <a:spLocks/>
              </p:cNvSpPr>
              <p:nvPr/>
            </p:nvSpPr>
            <p:spPr bwMode="auto">
              <a:xfrm>
                <a:off x="4824413" y="4538663"/>
                <a:ext cx="176213" cy="50800"/>
              </a:xfrm>
              <a:custGeom>
                <a:avLst/>
                <a:gdLst>
                  <a:gd name="T0" fmla="*/ 105 w 111"/>
                  <a:gd name="T1" fmla="*/ 32 h 32"/>
                  <a:gd name="T2" fmla="*/ 111 w 111"/>
                  <a:gd name="T3" fmla="*/ 15 h 32"/>
                  <a:gd name="T4" fmla="*/ 105 w 111"/>
                  <a:gd name="T5" fmla="*/ 0 h 32"/>
                  <a:gd name="T6" fmla="*/ 7 w 111"/>
                  <a:gd name="T7" fmla="*/ 0 h 32"/>
                  <a:gd name="T8" fmla="*/ 0 w 111"/>
                  <a:gd name="T9" fmla="*/ 15 h 32"/>
                  <a:gd name="T10" fmla="*/ 7 w 111"/>
                  <a:gd name="T11" fmla="*/ 32 h 32"/>
                  <a:gd name="T12" fmla="*/ 105 w 1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1" h="32">
                    <a:moveTo>
                      <a:pt x="105" y="32"/>
                    </a:moveTo>
                    <a:lnTo>
                      <a:pt x="111" y="15"/>
                    </a:lnTo>
                    <a:lnTo>
                      <a:pt x="105" y="0"/>
                    </a:lnTo>
                    <a:lnTo>
                      <a:pt x="7" y="0"/>
                    </a:lnTo>
                    <a:lnTo>
                      <a:pt x="0" y="15"/>
                    </a:lnTo>
                    <a:lnTo>
                      <a:pt x="7" y="32"/>
                    </a:lnTo>
                    <a:lnTo>
                      <a:pt x="105" y="32"/>
                    </a:lnTo>
                    <a:close/>
                  </a:path>
                </a:pathLst>
              </a:custGeom>
              <a:solidFill>
                <a:srgbClr val="00C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53" name="Line 342"/>
              <p:cNvSpPr>
                <a:spLocks noChangeShapeType="1"/>
              </p:cNvSpPr>
              <p:nvPr/>
            </p:nvSpPr>
            <p:spPr bwMode="auto">
              <a:xfrm>
                <a:off x="4845050" y="4535488"/>
                <a:ext cx="136525"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54" name="Line 343"/>
              <p:cNvSpPr>
                <a:spLocks noChangeShapeType="1"/>
              </p:cNvSpPr>
              <p:nvPr/>
            </p:nvSpPr>
            <p:spPr bwMode="auto">
              <a:xfrm>
                <a:off x="4832350" y="4565650"/>
                <a:ext cx="16510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55" name="Line 344"/>
              <p:cNvSpPr>
                <a:spLocks noChangeShapeType="1"/>
              </p:cNvSpPr>
              <p:nvPr/>
            </p:nvSpPr>
            <p:spPr bwMode="auto">
              <a:xfrm>
                <a:off x="4838700" y="4589463"/>
                <a:ext cx="14605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56" name="Freeform 345"/>
              <p:cNvSpPr>
                <a:spLocks/>
              </p:cNvSpPr>
              <p:nvPr/>
            </p:nvSpPr>
            <p:spPr bwMode="auto">
              <a:xfrm>
                <a:off x="4824413" y="5210175"/>
                <a:ext cx="176213" cy="52388"/>
              </a:xfrm>
              <a:custGeom>
                <a:avLst/>
                <a:gdLst>
                  <a:gd name="T0" fmla="*/ 105 w 111"/>
                  <a:gd name="T1" fmla="*/ 33 h 33"/>
                  <a:gd name="T2" fmla="*/ 111 w 111"/>
                  <a:gd name="T3" fmla="*/ 16 h 33"/>
                  <a:gd name="T4" fmla="*/ 105 w 111"/>
                  <a:gd name="T5" fmla="*/ 0 h 33"/>
                  <a:gd name="T6" fmla="*/ 7 w 111"/>
                  <a:gd name="T7" fmla="*/ 0 h 33"/>
                  <a:gd name="T8" fmla="*/ 0 w 111"/>
                  <a:gd name="T9" fmla="*/ 16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6"/>
                    </a:lnTo>
                    <a:lnTo>
                      <a:pt x="105" y="0"/>
                    </a:lnTo>
                    <a:lnTo>
                      <a:pt x="7" y="0"/>
                    </a:lnTo>
                    <a:lnTo>
                      <a:pt x="0" y="16"/>
                    </a:lnTo>
                    <a:lnTo>
                      <a:pt x="7" y="33"/>
                    </a:lnTo>
                    <a:lnTo>
                      <a:pt x="105" y="33"/>
                    </a:lnTo>
                    <a:close/>
                  </a:path>
                </a:pathLst>
              </a:custGeom>
              <a:solidFill>
                <a:srgbClr val="00C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57" name="Line 346"/>
              <p:cNvSpPr>
                <a:spLocks noChangeShapeType="1"/>
              </p:cNvSpPr>
              <p:nvPr/>
            </p:nvSpPr>
            <p:spPr bwMode="auto">
              <a:xfrm>
                <a:off x="4845050" y="5208588"/>
                <a:ext cx="136525"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58" name="Line 347"/>
              <p:cNvSpPr>
                <a:spLocks noChangeShapeType="1"/>
              </p:cNvSpPr>
              <p:nvPr/>
            </p:nvSpPr>
            <p:spPr bwMode="auto">
              <a:xfrm>
                <a:off x="4832350" y="5238750"/>
                <a:ext cx="16510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59" name="Line 348"/>
              <p:cNvSpPr>
                <a:spLocks noChangeShapeType="1"/>
              </p:cNvSpPr>
              <p:nvPr/>
            </p:nvSpPr>
            <p:spPr bwMode="auto">
              <a:xfrm>
                <a:off x="4838700" y="5262563"/>
                <a:ext cx="14605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60" name="Freeform 349"/>
              <p:cNvSpPr>
                <a:spLocks/>
              </p:cNvSpPr>
              <p:nvPr/>
            </p:nvSpPr>
            <p:spPr bwMode="auto">
              <a:xfrm>
                <a:off x="4824413" y="5749925"/>
                <a:ext cx="176213" cy="52388"/>
              </a:xfrm>
              <a:custGeom>
                <a:avLst/>
                <a:gdLst>
                  <a:gd name="T0" fmla="*/ 105 w 111"/>
                  <a:gd name="T1" fmla="*/ 33 h 33"/>
                  <a:gd name="T2" fmla="*/ 111 w 111"/>
                  <a:gd name="T3" fmla="*/ 17 h 33"/>
                  <a:gd name="T4" fmla="*/ 105 w 111"/>
                  <a:gd name="T5" fmla="*/ 0 h 33"/>
                  <a:gd name="T6" fmla="*/ 7 w 111"/>
                  <a:gd name="T7" fmla="*/ 0 h 33"/>
                  <a:gd name="T8" fmla="*/ 0 w 111"/>
                  <a:gd name="T9" fmla="*/ 15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7"/>
                    </a:lnTo>
                    <a:lnTo>
                      <a:pt x="105" y="0"/>
                    </a:lnTo>
                    <a:lnTo>
                      <a:pt x="7" y="0"/>
                    </a:lnTo>
                    <a:lnTo>
                      <a:pt x="0" y="15"/>
                    </a:lnTo>
                    <a:lnTo>
                      <a:pt x="7" y="33"/>
                    </a:lnTo>
                    <a:lnTo>
                      <a:pt x="105" y="33"/>
                    </a:lnTo>
                    <a:close/>
                  </a:path>
                </a:pathLst>
              </a:custGeom>
              <a:solidFill>
                <a:srgbClr val="00C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61" name="Line 350"/>
              <p:cNvSpPr>
                <a:spLocks noChangeShapeType="1"/>
              </p:cNvSpPr>
              <p:nvPr/>
            </p:nvSpPr>
            <p:spPr bwMode="auto">
              <a:xfrm>
                <a:off x="4845050" y="5746750"/>
                <a:ext cx="136525"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62" name="Line 351"/>
              <p:cNvSpPr>
                <a:spLocks noChangeShapeType="1"/>
              </p:cNvSpPr>
              <p:nvPr/>
            </p:nvSpPr>
            <p:spPr bwMode="auto">
              <a:xfrm>
                <a:off x="4832350" y="5776913"/>
                <a:ext cx="16510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63" name="Line 352"/>
              <p:cNvSpPr>
                <a:spLocks noChangeShapeType="1"/>
              </p:cNvSpPr>
              <p:nvPr/>
            </p:nvSpPr>
            <p:spPr bwMode="auto">
              <a:xfrm>
                <a:off x="4838700" y="5802313"/>
                <a:ext cx="14605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64" name="Freeform 353"/>
              <p:cNvSpPr>
                <a:spLocks/>
              </p:cNvSpPr>
              <p:nvPr/>
            </p:nvSpPr>
            <p:spPr bwMode="auto">
              <a:xfrm>
                <a:off x="4708525" y="4648200"/>
                <a:ext cx="227013" cy="169863"/>
              </a:xfrm>
              <a:custGeom>
                <a:avLst/>
                <a:gdLst>
                  <a:gd name="T0" fmla="*/ 143 w 143"/>
                  <a:gd name="T1" fmla="*/ 2 h 107"/>
                  <a:gd name="T2" fmla="*/ 132 w 143"/>
                  <a:gd name="T3" fmla="*/ 0 h 107"/>
                  <a:gd name="T4" fmla="*/ 120 w 143"/>
                  <a:gd name="T5" fmla="*/ 0 h 107"/>
                  <a:gd name="T6" fmla="*/ 107 w 143"/>
                  <a:gd name="T7" fmla="*/ 2 h 107"/>
                  <a:gd name="T8" fmla="*/ 96 w 143"/>
                  <a:gd name="T9" fmla="*/ 3 h 107"/>
                  <a:gd name="T10" fmla="*/ 84 w 143"/>
                  <a:gd name="T11" fmla="*/ 7 h 107"/>
                  <a:gd name="T12" fmla="*/ 73 w 143"/>
                  <a:gd name="T13" fmla="*/ 11 h 107"/>
                  <a:gd name="T14" fmla="*/ 61 w 143"/>
                  <a:gd name="T15" fmla="*/ 17 h 107"/>
                  <a:gd name="T16" fmla="*/ 51 w 143"/>
                  <a:gd name="T17" fmla="*/ 25 h 107"/>
                  <a:gd name="T18" fmla="*/ 40 w 143"/>
                  <a:gd name="T19" fmla="*/ 32 h 107"/>
                  <a:gd name="T20" fmla="*/ 32 w 143"/>
                  <a:gd name="T21" fmla="*/ 42 h 107"/>
                  <a:gd name="T22" fmla="*/ 25 w 143"/>
                  <a:gd name="T23" fmla="*/ 51 h 107"/>
                  <a:gd name="T24" fmla="*/ 17 w 143"/>
                  <a:gd name="T25" fmla="*/ 61 h 107"/>
                  <a:gd name="T26" fmla="*/ 11 w 143"/>
                  <a:gd name="T27" fmla="*/ 71 h 107"/>
                  <a:gd name="T28" fmla="*/ 5 w 143"/>
                  <a:gd name="T29" fmla="*/ 82 h 107"/>
                  <a:gd name="T30" fmla="*/ 2 w 143"/>
                  <a:gd name="T31" fmla="*/ 94 h 107"/>
                  <a:gd name="T32" fmla="*/ 0 w 143"/>
                  <a:gd name="T33" fmla="*/ 105 h 107"/>
                  <a:gd name="T34" fmla="*/ 11 w 143"/>
                  <a:gd name="T35" fmla="*/ 107 h 107"/>
                  <a:gd name="T36" fmla="*/ 23 w 143"/>
                  <a:gd name="T37" fmla="*/ 107 h 107"/>
                  <a:gd name="T38" fmla="*/ 36 w 143"/>
                  <a:gd name="T39" fmla="*/ 105 h 107"/>
                  <a:gd name="T40" fmla="*/ 48 w 143"/>
                  <a:gd name="T41" fmla="*/ 103 h 107"/>
                  <a:gd name="T42" fmla="*/ 59 w 143"/>
                  <a:gd name="T43" fmla="*/ 99 h 107"/>
                  <a:gd name="T44" fmla="*/ 71 w 143"/>
                  <a:gd name="T45" fmla="*/ 96 h 107"/>
                  <a:gd name="T46" fmla="*/ 82 w 143"/>
                  <a:gd name="T47" fmla="*/ 90 h 107"/>
                  <a:gd name="T48" fmla="*/ 92 w 143"/>
                  <a:gd name="T49" fmla="*/ 82 h 107"/>
                  <a:gd name="T50" fmla="*/ 103 w 143"/>
                  <a:gd name="T51" fmla="*/ 74 h 107"/>
                  <a:gd name="T52" fmla="*/ 111 w 143"/>
                  <a:gd name="T53" fmla="*/ 65 h 107"/>
                  <a:gd name="T54" fmla="*/ 119 w 143"/>
                  <a:gd name="T55" fmla="*/ 55 h 107"/>
                  <a:gd name="T56" fmla="*/ 126 w 143"/>
                  <a:gd name="T57" fmla="*/ 46 h 107"/>
                  <a:gd name="T58" fmla="*/ 132 w 143"/>
                  <a:gd name="T59" fmla="*/ 36 h 107"/>
                  <a:gd name="T60" fmla="*/ 138 w 143"/>
                  <a:gd name="T61" fmla="*/ 25 h 107"/>
                  <a:gd name="T62" fmla="*/ 142 w 143"/>
                  <a:gd name="T63" fmla="*/ 13 h 107"/>
                  <a:gd name="T64" fmla="*/ 143 w 143"/>
                  <a:gd name="T6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107">
                    <a:moveTo>
                      <a:pt x="143" y="2"/>
                    </a:moveTo>
                    <a:lnTo>
                      <a:pt x="132" y="0"/>
                    </a:lnTo>
                    <a:lnTo>
                      <a:pt x="120" y="0"/>
                    </a:lnTo>
                    <a:lnTo>
                      <a:pt x="107" y="2"/>
                    </a:lnTo>
                    <a:lnTo>
                      <a:pt x="96" y="3"/>
                    </a:lnTo>
                    <a:lnTo>
                      <a:pt x="84" y="7"/>
                    </a:lnTo>
                    <a:lnTo>
                      <a:pt x="73" y="11"/>
                    </a:lnTo>
                    <a:lnTo>
                      <a:pt x="61" y="17"/>
                    </a:lnTo>
                    <a:lnTo>
                      <a:pt x="51" y="25"/>
                    </a:lnTo>
                    <a:lnTo>
                      <a:pt x="40" y="32"/>
                    </a:lnTo>
                    <a:lnTo>
                      <a:pt x="32" y="42"/>
                    </a:lnTo>
                    <a:lnTo>
                      <a:pt x="25" y="51"/>
                    </a:lnTo>
                    <a:lnTo>
                      <a:pt x="17" y="61"/>
                    </a:lnTo>
                    <a:lnTo>
                      <a:pt x="11" y="71"/>
                    </a:lnTo>
                    <a:lnTo>
                      <a:pt x="5" y="82"/>
                    </a:lnTo>
                    <a:lnTo>
                      <a:pt x="2" y="94"/>
                    </a:lnTo>
                    <a:lnTo>
                      <a:pt x="0" y="105"/>
                    </a:lnTo>
                    <a:lnTo>
                      <a:pt x="11" y="107"/>
                    </a:lnTo>
                    <a:lnTo>
                      <a:pt x="23" y="107"/>
                    </a:lnTo>
                    <a:lnTo>
                      <a:pt x="36" y="105"/>
                    </a:lnTo>
                    <a:lnTo>
                      <a:pt x="48" y="103"/>
                    </a:lnTo>
                    <a:lnTo>
                      <a:pt x="59" y="99"/>
                    </a:lnTo>
                    <a:lnTo>
                      <a:pt x="71" y="96"/>
                    </a:lnTo>
                    <a:lnTo>
                      <a:pt x="82" y="90"/>
                    </a:lnTo>
                    <a:lnTo>
                      <a:pt x="92" y="82"/>
                    </a:lnTo>
                    <a:lnTo>
                      <a:pt x="103" y="74"/>
                    </a:lnTo>
                    <a:lnTo>
                      <a:pt x="111" y="65"/>
                    </a:lnTo>
                    <a:lnTo>
                      <a:pt x="119" y="55"/>
                    </a:lnTo>
                    <a:lnTo>
                      <a:pt x="126" y="46"/>
                    </a:lnTo>
                    <a:lnTo>
                      <a:pt x="132" y="36"/>
                    </a:lnTo>
                    <a:lnTo>
                      <a:pt x="138" y="25"/>
                    </a:lnTo>
                    <a:lnTo>
                      <a:pt x="142" y="13"/>
                    </a:lnTo>
                    <a:lnTo>
                      <a:pt x="143" y="2"/>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65" name="Line 354"/>
              <p:cNvSpPr>
                <a:spLocks noChangeShapeType="1"/>
              </p:cNvSpPr>
              <p:nvPr/>
            </p:nvSpPr>
            <p:spPr bwMode="auto">
              <a:xfrm flipH="1">
                <a:off x="4719638" y="4656138"/>
                <a:ext cx="207963" cy="149225"/>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66" name="Freeform 355"/>
              <p:cNvSpPr>
                <a:spLocks/>
              </p:cNvSpPr>
              <p:nvPr/>
            </p:nvSpPr>
            <p:spPr bwMode="auto">
              <a:xfrm>
                <a:off x="4935538" y="4651375"/>
                <a:ext cx="174625" cy="222250"/>
              </a:xfrm>
              <a:custGeom>
                <a:avLst/>
                <a:gdLst>
                  <a:gd name="T0" fmla="*/ 0 w 110"/>
                  <a:gd name="T1" fmla="*/ 0 h 140"/>
                  <a:gd name="T2" fmla="*/ 12 w 110"/>
                  <a:gd name="T3" fmla="*/ 1 h 140"/>
                  <a:gd name="T4" fmla="*/ 23 w 110"/>
                  <a:gd name="T5" fmla="*/ 5 h 140"/>
                  <a:gd name="T6" fmla="*/ 35 w 110"/>
                  <a:gd name="T7" fmla="*/ 9 h 140"/>
                  <a:gd name="T8" fmla="*/ 47 w 110"/>
                  <a:gd name="T9" fmla="*/ 15 h 140"/>
                  <a:gd name="T10" fmla="*/ 56 w 110"/>
                  <a:gd name="T11" fmla="*/ 21 h 140"/>
                  <a:gd name="T12" fmla="*/ 66 w 110"/>
                  <a:gd name="T13" fmla="*/ 28 h 140"/>
                  <a:gd name="T14" fmla="*/ 75 w 110"/>
                  <a:gd name="T15" fmla="*/ 38 h 140"/>
                  <a:gd name="T16" fmla="*/ 83 w 110"/>
                  <a:gd name="T17" fmla="*/ 48 h 140"/>
                  <a:gd name="T18" fmla="*/ 91 w 110"/>
                  <a:gd name="T19" fmla="*/ 59 h 140"/>
                  <a:gd name="T20" fmla="*/ 96 w 110"/>
                  <a:gd name="T21" fmla="*/ 69 h 140"/>
                  <a:gd name="T22" fmla="*/ 102 w 110"/>
                  <a:gd name="T23" fmla="*/ 80 h 140"/>
                  <a:gd name="T24" fmla="*/ 106 w 110"/>
                  <a:gd name="T25" fmla="*/ 92 h 140"/>
                  <a:gd name="T26" fmla="*/ 108 w 110"/>
                  <a:gd name="T27" fmla="*/ 103 h 140"/>
                  <a:gd name="T28" fmla="*/ 110 w 110"/>
                  <a:gd name="T29" fmla="*/ 115 h 140"/>
                  <a:gd name="T30" fmla="*/ 110 w 110"/>
                  <a:gd name="T31" fmla="*/ 128 h 140"/>
                  <a:gd name="T32" fmla="*/ 110 w 110"/>
                  <a:gd name="T33" fmla="*/ 140 h 140"/>
                  <a:gd name="T34" fmla="*/ 98 w 110"/>
                  <a:gd name="T35" fmla="*/ 138 h 140"/>
                  <a:gd name="T36" fmla="*/ 87 w 110"/>
                  <a:gd name="T37" fmla="*/ 134 h 140"/>
                  <a:gd name="T38" fmla="*/ 75 w 110"/>
                  <a:gd name="T39" fmla="*/ 130 h 140"/>
                  <a:gd name="T40" fmla="*/ 64 w 110"/>
                  <a:gd name="T41" fmla="*/ 124 h 140"/>
                  <a:gd name="T42" fmla="*/ 54 w 110"/>
                  <a:gd name="T43" fmla="*/ 117 h 140"/>
                  <a:gd name="T44" fmla="*/ 45 w 110"/>
                  <a:gd name="T45" fmla="*/ 109 h 140"/>
                  <a:gd name="T46" fmla="*/ 35 w 110"/>
                  <a:gd name="T47" fmla="*/ 101 h 140"/>
                  <a:gd name="T48" fmla="*/ 27 w 110"/>
                  <a:gd name="T49" fmla="*/ 92 h 140"/>
                  <a:gd name="T50" fmla="*/ 20 w 110"/>
                  <a:gd name="T51" fmla="*/ 80 h 140"/>
                  <a:gd name="T52" fmla="*/ 14 w 110"/>
                  <a:gd name="T53" fmla="*/ 71 h 140"/>
                  <a:gd name="T54" fmla="*/ 8 w 110"/>
                  <a:gd name="T55" fmla="*/ 59 h 140"/>
                  <a:gd name="T56" fmla="*/ 4 w 110"/>
                  <a:gd name="T57" fmla="*/ 48 h 140"/>
                  <a:gd name="T58" fmla="*/ 2 w 110"/>
                  <a:gd name="T59" fmla="*/ 34 h 140"/>
                  <a:gd name="T60" fmla="*/ 0 w 110"/>
                  <a:gd name="T61" fmla="*/ 23 h 140"/>
                  <a:gd name="T62" fmla="*/ 0 w 110"/>
                  <a:gd name="T63" fmla="*/ 11 h 140"/>
                  <a:gd name="T64" fmla="*/ 0 w 110"/>
                  <a:gd name="T6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40">
                    <a:moveTo>
                      <a:pt x="0" y="0"/>
                    </a:moveTo>
                    <a:lnTo>
                      <a:pt x="12" y="1"/>
                    </a:lnTo>
                    <a:lnTo>
                      <a:pt x="23" y="5"/>
                    </a:lnTo>
                    <a:lnTo>
                      <a:pt x="35" y="9"/>
                    </a:lnTo>
                    <a:lnTo>
                      <a:pt x="47" y="15"/>
                    </a:lnTo>
                    <a:lnTo>
                      <a:pt x="56" y="21"/>
                    </a:lnTo>
                    <a:lnTo>
                      <a:pt x="66" y="28"/>
                    </a:lnTo>
                    <a:lnTo>
                      <a:pt x="75" y="38"/>
                    </a:lnTo>
                    <a:lnTo>
                      <a:pt x="83" y="48"/>
                    </a:lnTo>
                    <a:lnTo>
                      <a:pt x="91" y="59"/>
                    </a:lnTo>
                    <a:lnTo>
                      <a:pt x="96" y="69"/>
                    </a:lnTo>
                    <a:lnTo>
                      <a:pt x="102" y="80"/>
                    </a:lnTo>
                    <a:lnTo>
                      <a:pt x="106" y="92"/>
                    </a:lnTo>
                    <a:lnTo>
                      <a:pt x="108" y="103"/>
                    </a:lnTo>
                    <a:lnTo>
                      <a:pt x="110" y="115"/>
                    </a:lnTo>
                    <a:lnTo>
                      <a:pt x="110" y="128"/>
                    </a:lnTo>
                    <a:lnTo>
                      <a:pt x="110" y="140"/>
                    </a:lnTo>
                    <a:lnTo>
                      <a:pt x="98" y="138"/>
                    </a:lnTo>
                    <a:lnTo>
                      <a:pt x="87" y="134"/>
                    </a:lnTo>
                    <a:lnTo>
                      <a:pt x="75" y="130"/>
                    </a:lnTo>
                    <a:lnTo>
                      <a:pt x="64" y="124"/>
                    </a:lnTo>
                    <a:lnTo>
                      <a:pt x="54" y="117"/>
                    </a:lnTo>
                    <a:lnTo>
                      <a:pt x="45" y="109"/>
                    </a:lnTo>
                    <a:lnTo>
                      <a:pt x="35" y="101"/>
                    </a:lnTo>
                    <a:lnTo>
                      <a:pt x="27" y="92"/>
                    </a:lnTo>
                    <a:lnTo>
                      <a:pt x="20" y="80"/>
                    </a:lnTo>
                    <a:lnTo>
                      <a:pt x="14" y="71"/>
                    </a:lnTo>
                    <a:lnTo>
                      <a:pt x="8" y="59"/>
                    </a:lnTo>
                    <a:lnTo>
                      <a:pt x="4" y="48"/>
                    </a:lnTo>
                    <a:lnTo>
                      <a:pt x="2" y="34"/>
                    </a:lnTo>
                    <a:lnTo>
                      <a:pt x="0" y="23"/>
                    </a:lnTo>
                    <a:lnTo>
                      <a:pt x="0" y="11"/>
                    </a:lnTo>
                    <a:lnTo>
                      <a:pt x="0" y="0"/>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67" name="Line 356"/>
              <p:cNvSpPr>
                <a:spLocks noChangeShapeType="1"/>
              </p:cNvSpPr>
              <p:nvPr/>
            </p:nvSpPr>
            <p:spPr bwMode="auto">
              <a:xfrm>
                <a:off x="4945063" y="4656138"/>
                <a:ext cx="155575" cy="204788"/>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68" name="Freeform 357"/>
              <p:cNvSpPr>
                <a:spLocks/>
              </p:cNvSpPr>
              <p:nvPr/>
            </p:nvSpPr>
            <p:spPr bwMode="auto">
              <a:xfrm>
                <a:off x="4857750" y="4652963"/>
                <a:ext cx="114300" cy="280988"/>
              </a:xfrm>
              <a:custGeom>
                <a:avLst/>
                <a:gdLst>
                  <a:gd name="T0" fmla="*/ 49 w 72"/>
                  <a:gd name="T1" fmla="*/ 0 h 177"/>
                  <a:gd name="T2" fmla="*/ 40 w 72"/>
                  <a:gd name="T3" fmla="*/ 8 h 177"/>
                  <a:gd name="T4" fmla="*/ 32 w 72"/>
                  <a:gd name="T5" fmla="*/ 18 h 177"/>
                  <a:gd name="T6" fmla="*/ 25 w 72"/>
                  <a:gd name="T7" fmla="*/ 27 h 177"/>
                  <a:gd name="T8" fmla="*/ 17 w 72"/>
                  <a:gd name="T9" fmla="*/ 37 h 177"/>
                  <a:gd name="T10" fmla="*/ 13 w 72"/>
                  <a:gd name="T11" fmla="*/ 48 h 177"/>
                  <a:gd name="T12" fmla="*/ 7 w 72"/>
                  <a:gd name="T13" fmla="*/ 60 h 177"/>
                  <a:gd name="T14" fmla="*/ 3 w 72"/>
                  <a:gd name="T15" fmla="*/ 71 h 177"/>
                  <a:gd name="T16" fmla="*/ 2 w 72"/>
                  <a:gd name="T17" fmla="*/ 83 h 177"/>
                  <a:gd name="T18" fmla="*/ 0 w 72"/>
                  <a:gd name="T19" fmla="*/ 96 h 177"/>
                  <a:gd name="T20" fmla="*/ 0 w 72"/>
                  <a:gd name="T21" fmla="*/ 108 h 177"/>
                  <a:gd name="T22" fmla="*/ 2 w 72"/>
                  <a:gd name="T23" fmla="*/ 121 h 177"/>
                  <a:gd name="T24" fmla="*/ 3 w 72"/>
                  <a:gd name="T25" fmla="*/ 133 h 177"/>
                  <a:gd name="T26" fmla="*/ 7 w 72"/>
                  <a:gd name="T27" fmla="*/ 144 h 177"/>
                  <a:gd name="T28" fmla="*/ 11 w 72"/>
                  <a:gd name="T29" fmla="*/ 156 h 177"/>
                  <a:gd name="T30" fmla="*/ 17 w 72"/>
                  <a:gd name="T31" fmla="*/ 167 h 177"/>
                  <a:gd name="T32" fmla="*/ 25 w 72"/>
                  <a:gd name="T33" fmla="*/ 177 h 177"/>
                  <a:gd name="T34" fmla="*/ 32 w 72"/>
                  <a:gd name="T35" fmla="*/ 169 h 177"/>
                  <a:gd name="T36" fmla="*/ 42 w 72"/>
                  <a:gd name="T37" fmla="*/ 160 h 177"/>
                  <a:gd name="T38" fmla="*/ 49 w 72"/>
                  <a:gd name="T39" fmla="*/ 150 h 177"/>
                  <a:gd name="T40" fmla="*/ 55 w 72"/>
                  <a:gd name="T41" fmla="*/ 140 h 177"/>
                  <a:gd name="T42" fmla="*/ 61 w 72"/>
                  <a:gd name="T43" fmla="*/ 129 h 177"/>
                  <a:gd name="T44" fmla="*/ 65 w 72"/>
                  <a:gd name="T45" fmla="*/ 117 h 177"/>
                  <a:gd name="T46" fmla="*/ 69 w 72"/>
                  <a:gd name="T47" fmla="*/ 106 h 177"/>
                  <a:gd name="T48" fmla="*/ 72 w 72"/>
                  <a:gd name="T49" fmla="*/ 94 h 177"/>
                  <a:gd name="T50" fmla="*/ 72 w 72"/>
                  <a:gd name="T51" fmla="*/ 81 h 177"/>
                  <a:gd name="T52" fmla="*/ 72 w 72"/>
                  <a:gd name="T53" fmla="*/ 68 h 177"/>
                  <a:gd name="T54" fmla="*/ 71 w 72"/>
                  <a:gd name="T55" fmla="*/ 56 h 177"/>
                  <a:gd name="T56" fmla="*/ 69 w 72"/>
                  <a:gd name="T57" fmla="*/ 45 h 177"/>
                  <a:gd name="T58" fmla="*/ 65 w 72"/>
                  <a:gd name="T59" fmla="*/ 33 h 177"/>
                  <a:gd name="T60" fmla="*/ 61 w 72"/>
                  <a:gd name="T61" fmla="*/ 22 h 177"/>
                  <a:gd name="T62" fmla="*/ 55 w 72"/>
                  <a:gd name="T63" fmla="*/ 10 h 177"/>
                  <a:gd name="T64" fmla="*/ 49 w 72"/>
                  <a:gd name="T6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77">
                    <a:moveTo>
                      <a:pt x="49" y="0"/>
                    </a:moveTo>
                    <a:lnTo>
                      <a:pt x="40" y="8"/>
                    </a:lnTo>
                    <a:lnTo>
                      <a:pt x="32" y="18"/>
                    </a:lnTo>
                    <a:lnTo>
                      <a:pt x="25" y="27"/>
                    </a:lnTo>
                    <a:lnTo>
                      <a:pt x="17" y="37"/>
                    </a:lnTo>
                    <a:lnTo>
                      <a:pt x="13" y="48"/>
                    </a:lnTo>
                    <a:lnTo>
                      <a:pt x="7" y="60"/>
                    </a:lnTo>
                    <a:lnTo>
                      <a:pt x="3" y="71"/>
                    </a:lnTo>
                    <a:lnTo>
                      <a:pt x="2" y="83"/>
                    </a:lnTo>
                    <a:lnTo>
                      <a:pt x="0" y="96"/>
                    </a:lnTo>
                    <a:lnTo>
                      <a:pt x="0" y="108"/>
                    </a:lnTo>
                    <a:lnTo>
                      <a:pt x="2" y="121"/>
                    </a:lnTo>
                    <a:lnTo>
                      <a:pt x="3" y="133"/>
                    </a:lnTo>
                    <a:lnTo>
                      <a:pt x="7" y="144"/>
                    </a:lnTo>
                    <a:lnTo>
                      <a:pt x="11" y="156"/>
                    </a:lnTo>
                    <a:lnTo>
                      <a:pt x="17" y="167"/>
                    </a:lnTo>
                    <a:lnTo>
                      <a:pt x="25" y="177"/>
                    </a:lnTo>
                    <a:lnTo>
                      <a:pt x="32" y="169"/>
                    </a:lnTo>
                    <a:lnTo>
                      <a:pt x="42" y="160"/>
                    </a:lnTo>
                    <a:lnTo>
                      <a:pt x="49" y="150"/>
                    </a:lnTo>
                    <a:lnTo>
                      <a:pt x="55" y="140"/>
                    </a:lnTo>
                    <a:lnTo>
                      <a:pt x="61" y="129"/>
                    </a:lnTo>
                    <a:lnTo>
                      <a:pt x="65" y="117"/>
                    </a:lnTo>
                    <a:lnTo>
                      <a:pt x="69" y="106"/>
                    </a:lnTo>
                    <a:lnTo>
                      <a:pt x="72" y="94"/>
                    </a:lnTo>
                    <a:lnTo>
                      <a:pt x="72" y="81"/>
                    </a:lnTo>
                    <a:lnTo>
                      <a:pt x="72" y="68"/>
                    </a:lnTo>
                    <a:lnTo>
                      <a:pt x="71" y="56"/>
                    </a:lnTo>
                    <a:lnTo>
                      <a:pt x="69" y="45"/>
                    </a:lnTo>
                    <a:lnTo>
                      <a:pt x="65" y="33"/>
                    </a:lnTo>
                    <a:lnTo>
                      <a:pt x="61" y="22"/>
                    </a:lnTo>
                    <a:lnTo>
                      <a:pt x="55" y="10"/>
                    </a:lnTo>
                    <a:lnTo>
                      <a:pt x="49" y="0"/>
                    </a:lnTo>
                    <a:close/>
                  </a:path>
                </a:pathLst>
              </a:custGeom>
              <a:solidFill>
                <a:srgbClr val="3F9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69" name="Line 358"/>
              <p:cNvSpPr>
                <a:spLocks noChangeShapeType="1"/>
              </p:cNvSpPr>
              <p:nvPr/>
            </p:nvSpPr>
            <p:spPr bwMode="auto">
              <a:xfrm flipH="1">
                <a:off x="4897438" y="4665663"/>
                <a:ext cx="36513" cy="252413"/>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70" name="Freeform 359"/>
              <p:cNvSpPr>
                <a:spLocks/>
              </p:cNvSpPr>
              <p:nvPr/>
            </p:nvSpPr>
            <p:spPr bwMode="auto">
              <a:xfrm>
                <a:off x="4865688" y="5000625"/>
                <a:ext cx="134938" cy="261938"/>
              </a:xfrm>
              <a:custGeom>
                <a:avLst/>
                <a:gdLst>
                  <a:gd name="T0" fmla="*/ 75 w 85"/>
                  <a:gd name="T1" fmla="*/ 0 h 165"/>
                  <a:gd name="T2" fmla="*/ 64 w 85"/>
                  <a:gd name="T3" fmla="*/ 6 h 165"/>
                  <a:gd name="T4" fmla="*/ 54 w 85"/>
                  <a:gd name="T5" fmla="*/ 12 h 165"/>
                  <a:gd name="T6" fmla="*/ 44 w 85"/>
                  <a:gd name="T7" fmla="*/ 19 h 165"/>
                  <a:gd name="T8" fmla="*/ 35 w 85"/>
                  <a:gd name="T9" fmla="*/ 29 h 165"/>
                  <a:gd name="T10" fmla="*/ 27 w 85"/>
                  <a:gd name="T11" fmla="*/ 37 h 165"/>
                  <a:gd name="T12" fmla="*/ 21 w 85"/>
                  <a:gd name="T13" fmla="*/ 48 h 165"/>
                  <a:gd name="T14" fmla="*/ 14 w 85"/>
                  <a:gd name="T15" fmla="*/ 58 h 165"/>
                  <a:gd name="T16" fmla="*/ 10 w 85"/>
                  <a:gd name="T17" fmla="*/ 69 h 165"/>
                  <a:gd name="T18" fmla="*/ 6 w 85"/>
                  <a:gd name="T19" fmla="*/ 83 h 165"/>
                  <a:gd name="T20" fmla="*/ 2 w 85"/>
                  <a:gd name="T21" fmla="*/ 94 h 165"/>
                  <a:gd name="T22" fmla="*/ 2 w 85"/>
                  <a:gd name="T23" fmla="*/ 108 h 165"/>
                  <a:gd name="T24" fmla="*/ 0 w 85"/>
                  <a:gd name="T25" fmla="*/ 119 h 165"/>
                  <a:gd name="T26" fmla="*/ 2 w 85"/>
                  <a:gd name="T27" fmla="*/ 131 h 165"/>
                  <a:gd name="T28" fmla="*/ 4 w 85"/>
                  <a:gd name="T29" fmla="*/ 142 h 165"/>
                  <a:gd name="T30" fmla="*/ 6 w 85"/>
                  <a:gd name="T31" fmla="*/ 154 h 165"/>
                  <a:gd name="T32" fmla="*/ 12 w 85"/>
                  <a:gd name="T33" fmla="*/ 165 h 165"/>
                  <a:gd name="T34" fmla="*/ 21 w 85"/>
                  <a:gd name="T35" fmla="*/ 159 h 165"/>
                  <a:gd name="T36" fmla="*/ 31 w 85"/>
                  <a:gd name="T37" fmla="*/ 154 h 165"/>
                  <a:gd name="T38" fmla="*/ 41 w 85"/>
                  <a:gd name="T39" fmla="*/ 146 h 165"/>
                  <a:gd name="T40" fmla="*/ 50 w 85"/>
                  <a:gd name="T41" fmla="*/ 138 h 165"/>
                  <a:gd name="T42" fmla="*/ 58 w 85"/>
                  <a:gd name="T43" fmla="*/ 129 h 165"/>
                  <a:gd name="T44" fmla="*/ 64 w 85"/>
                  <a:gd name="T45" fmla="*/ 117 h 165"/>
                  <a:gd name="T46" fmla="*/ 71 w 85"/>
                  <a:gd name="T47" fmla="*/ 108 h 165"/>
                  <a:gd name="T48" fmla="*/ 75 w 85"/>
                  <a:gd name="T49" fmla="*/ 96 h 165"/>
                  <a:gd name="T50" fmla="*/ 79 w 85"/>
                  <a:gd name="T51" fmla="*/ 83 h 165"/>
                  <a:gd name="T52" fmla="*/ 83 w 85"/>
                  <a:gd name="T53" fmla="*/ 71 h 165"/>
                  <a:gd name="T54" fmla="*/ 85 w 85"/>
                  <a:gd name="T55" fmla="*/ 58 h 165"/>
                  <a:gd name="T56" fmla="*/ 85 w 85"/>
                  <a:gd name="T57" fmla="*/ 46 h 165"/>
                  <a:gd name="T58" fmla="*/ 83 w 85"/>
                  <a:gd name="T59" fmla="*/ 35 h 165"/>
                  <a:gd name="T60" fmla="*/ 81 w 85"/>
                  <a:gd name="T61" fmla="*/ 23 h 165"/>
                  <a:gd name="T62" fmla="*/ 79 w 85"/>
                  <a:gd name="T63" fmla="*/ 12 h 165"/>
                  <a:gd name="T64" fmla="*/ 75 w 85"/>
                  <a:gd name="T6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65">
                    <a:moveTo>
                      <a:pt x="75" y="0"/>
                    </a:moveTo>
                    <a:lnTo>
                      <a:pt x="64" y="6"/>
                    </a:lnTo>
                    <a:lnTo>
                      <a:pt x="54" y="12"/>
                    </a:lnTo>
                    <a:lnTo>
                      <a:pt x="44" y="19"/>
                    </a:lnTo>
                    <a:lnTo>
                      <a:pt x="35" y="29"/>
                    </a:lnTo>
                    <a:lnTo>
                      <a:pt x="27" y="37"/>
                    </a:lnTo>
                    <a:lnTo>
                      <a:pt x="21" y="48"/>
                    </a:lnTo>
                    <a:lnTo>
                      <a:pt x="14" y="58"/>
                    </a:lnTo>
                    <a:lnTo>
                      <a:pt x="10" y="69"/>
                    </a:lnTo>
                    <a:lnTo>
                      <a:pt x="6" y="83"/>
                    </a:lnTo>
                    <a:lnTo>
                      <a:pt x="2" y="94"/>
                    </a:lnTo>
                    <a:lnTo>
                      <a:pt x="2" y="108"/>
                    </a:lnTo>
                    <a:lnTo>
                      <a:pt x="0" y="119"/>
                    </a:lnTo>
                    <a:lnTo>
                      <a:pt x="2" y="131"/>
                    </a:lnTo>
                    <a:lnTo>
                      <a:pt x="4" y="142"/>
                    </a:lnTo>
                    <a:lnTo>
                      <a:pt x="6" y="154"/>
                    </a:lnTo>
                    <a:lnTo>
                      <a:pt x="12" y="165"/>
                    </a:lnTo>
                    <a:lnTo>
                      <a:pt x="21" y="159"/>
                    </a:lnTo>
                    <a:lnTo>
                      <a:pt x="31" y="154"/>
                    </a:lnTo>
                    <a:lnTo>
                      <a:pt x="41" y="146"/>
                    </a:lnTo>
                    <a:lnTo>
                      <a:pt x="50" y="138"/>
                    </a:lnTo>
                    <a:lnTo>
                      <a:pt x="58" y="129"/>
                    </a:lnTo>
                    <a:lnTo>
                      <a:pt x="64" y="117"/>
                    </a:lnTo>
                    <a:lnTo>
                      <a:pt x="71" y="108"/>
                    </a:lnTo>
                    <a:lnTo>
                      <a:pt x="75" y="96"/>
                    </a:lnTo>
                    <a:lnTo>
                      <a:pt x="79" y="83"/>
                    </a:lnTo>
                    <a:lnTo>
                      <a:pt x="83" y="71"/>
                    </a:lnTo>
                    <a:lnTo>
                      <a:pt x="85" y="58"/>
                    </a:lnTo>
                    <a:lnTo>
                      <a:pt x="85" y="46"/>
                    </a:lnTo>
                    <a:lnTo>
                      <a:pt x="83" y="35"/>
                    </a:lnTo>
                    <a:lnTo>
                      <a:pt x="81" y="23"/>
                    </a:lnTo>
                    <a:lnTo>
                      <a:pt x="79" y="12"/>
                    </a:lnTo>
                    <a:lnTo>
                      <a:pt x="75" y="0"/>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71" name="Line 360"/>
              <p:cNvSpPr>
                <a:spLocks noChangeShapeType="1"/>
              </p:cNvSpPr>
              <p:nvPr/>
            </p:nvSpPr>
            <p:spPr bwMode="auto">
              <a:xfrm flipH="1">
                <a:off x="4887913" y="5010150"/>
                <a:ext cx="90488" cy="236538"/>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72" name="Freeform 361"/>
              <p:cNvSpPr>
                <a:spLocks/>
              </p:cNvSpPr>
              <p:nvPr/>
            </p:nvSpPr>
            <p:spPr bwMode="auto">
              <a:xfrm>
                <a:off x="4984750" y="4983163"/>
                <a:ext cx="265113" cy="127000"/>
              </a:xfrm>
              <a:custGeom>
                <a:avLst/>
                <a:gdLst>
                  <a:gd name="T0" fmla="*/ 0 w 167"/>
                  <a:gd name="T1" fmla="*/ 11 h 80"/>
                  <a:gd name="T2" fmla="*/ 10 w 167"/>
                  <a:gd name="T3" fmla="*/ 5 h 80"/>
                  <a:gd name="T4" fmla="*/ 21 w 167"/>
                  <a:gd name="T5" fmla="*/ 3 h 80"/>
                  <a:gd name="T6" fmla="*/ 33 w 167"/>
                  <a:gd name="T7" fmla="*/ 0 h 80"/>
                  <a:gd name="T8" fmla="*/ 46 w 167"/>
                  <a:gd name="T9" fmla="*/ 0 h 80"/>
                  <a:gd name="T10" fmla="*/ 58 w 167"/>
                  <a:gd name="T11" fmla="*/ 0 h 80"/>
                  <a:gd name="T12" fmla="*/ 71 w 167"/>
                  <a:gd name="T13" fmla="*/ 0 h 80"/>
                  <a:gd name="T14" fmla="*/ 83 w 167"/>
                  <a:gd name="T15" fmla="*/ 2 h 80"/>
                  <a:gd name="T16" fmla="*/ 94 w 167"/>
                  <a:gd name="T17" fmla="*/ 5 h 80"/>
                  <a:gd name="T18" fmla="*/ 108 w 167"/>
                  <a:gd name="T19" fmla="*/ 11 h 80"/>
                  <a:gd name="T20" fmla="*/ 117 w 167"/>
                  <a:gd name="T21" fmla="*/ 17 h 80"/>
                  <a:gd name="T22" fmla="*/ 129 w 167"/>
                  <a:gd name="T23" fmla="*/ 23 h 80"/>
                  <a:gd name="T24" fmla="*/ 138 w 167"/>
                  <a:gd name="T25" fmla="*/ 30 h 80"/>
                  <a:gd name="T26" fmla="*/ 146 w 167"/>
                  <a:gd name="T27" fmla="*/ 40 h 80"/>
                  <a:gd name="T28" fmla="*/ 154 w 167"/>
                  <a:gd name="T29" fmla="*/ 48 h 80"/>
                  <a:gd name="T30" fmla="*/ 161 w 167"/>
                  <a:gd name="T31" fmla="*/ 57 h 80"/>
                  <a:gd name="T32" fmla="*/ 167 w 167"/>
                  <a:gd name="T33" fmla="*/ 69 h 80"/>
                  <a:gd name="T34" fmla="*/ 156 w 167"/>
                  <a:gd name="T35" fmla="*/ 73 h 80"/>
                  <a:gd name="T36" fmla="*/ 144 w 167"/>
                  <a:gd name="T37" fmla="*/ 76 h 80"/>
                  <a:gd name="T38" fmla="*/ 133 w 167"/>
                  <a:gd name="T39" fmla="*/ 78 h 80"/>
                  <a:gd name="T40" fmla="*/ 121 w 167"/>
                  <a:gd name="T41" fmla="*/ 80 h 80"/>
                  <a:gd name="T42" fmla="*/ 110 w 167"/>
                  <a:gd name="T43" fmla="*/ 80 h 80"/>
                  <a:gd name="T44" fmla="*/ 96 w 167"/>
                  <a:gd name="T45" fmla="*/ 78 h 80"/>
                  <a:gd name="T46" fmla="*/ 85 w 167"/>
                  <a:gd name="T47" fmla="*/ 76 h 80"/>
                  <a:gd name="T48" fmla="*/ 71 w 167"/>
                  <a:gd name="T49" fmla="*/ 73 h 80"/>
                  <a:gd name="T50" fmla="*/ 60 w 167"/>
                  <a:gd name="T51" fmla="*/ 69 h 80"/>
                  <a:gd name="T52" fmla="*/ 48 w 167"/>
                  <a:gd name="T53" fmla="*/ 63 h 80"/>
                  <a:gd name="T54" fmla="*/ 39 w 167"/>
                  <a:gd name="T55" fmla="*/ 55 h 80"/>
                  <a:gd name="T56" fmla="*/ 29 w 167"/>
                  <a:gd name="T57" fmla="*/ 48 h 80"/>
                  <a:gd name="T58" fmla="*/ 19 w 167"/>
                  <a:gd name="T59" fmla="*/ 40 h 80"/>
                  <a:gd name="T60" fmla="*/ 12 w 167"/>
                  <a:gd name="T61" fmla="*/ 30 h 80"/>
                  <a:gd name="T62" fmla="*/ 6 w 167"/>
                  <a:gd name="T63" fmla="*/ 21 h 80"/>
                  <a:gd name="T64" fmla="*/ 0 w 167"/>
                  <a:gd name="T65"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80">
                    <a:moveTo>
                      <a:pt x="0" y="11"/>
                    </a:moveTo>
                    <a:lnTo>
                      <a:pt x="10" y="5"/>
                    </a:lnTo>
                    <a:lnTo>
                      <a:pt x="21" y="3"/>
                    </a:lnTo>
                    <a:lnTo>
                      <a:pt x="33" y="0"/>
                    </a:lnTo>
                    <a:lnTo>
                      <a:pt x="46" y="0"/>
                    </a:lnTo>
                    <a:lnTo>
                      <a:pt x="58" y="0"/>
                    </a:lnTo>
                    <a:lnTo>
                      <a:pt x="71" y="0"/>
                    </a:lnTo>
                    <a:lnTo>
                      <a:pt x="83" y="2"/>
                    </a:lnTo>
                    <a:lnTo>
                      <a:pt x="94" y="5"/>
                    </a:lnTo>
                    <a:lnTo>
                      <a:pt x="108" y="11"/>
                    </a:lnTo>
                    <a:lnTo>
                      <a:pt x="117" y="17"/>
                    </a:lnTo>
                    <a:lnTo>
                      <a:pt x="129" y="23"/>
                    </a:lnTo>
                    <a:lnTo>
                      <a:pt x="138" y="30"/>
                    </a:lnTo>
                    <a:lnTo>
                      <a:pt x="146" y="40"/>
                    </a:lnTo>
                    <a:lnTo>
                      <a:pt x="154" y="48"/>
                    </a:lnTo>
                    <a:lnTo>
                      <a:pt x="161" y="57"/>
                    </a:lnTo>
                    <a:lnTo>
                      <a:pt x="167" y="69"/>
                    </a:lnTo>
                    <a:lnTo>
                      <a:pt x="156" y="73"/>
                    </a:lnTo>
                    <a:lnTo>
                      <a:pt x="144" y="76"/>
                    </a:lnTo>
                    <a:lnTo>
                      <a:pt x="133" y="78"/>
                    </a:lnTo>
                    <a:lnTo>
                      <a:pt x="121" y="80"/>
                    </a:lnTo>
                    <a:lnTo>
                      <a:pt x="110" y="80"/>
                    </a:lnTo>
                    <a:lnTo>
                      <a:pt x="96" y="78"/>
                    </a:lnTo>
                    <a:lnTo>
                      <a:pt x="85" y="76"/>
                    </a:lnTo>
                    <a:lnTo>
                      <a:pt x="71" y="73"/>
                    </a:lnTo>
                    <a:lnTo>
                      <a:pt x="60" y="69"/>
                    </a:lnTo>
                    <a:lnTo>
                      <a:pt x="48" y="63"/>
                    </a:lnTo>
                    <a:lnTo>
                      <a:pt x="39" y="55"/>
                    </a:lnTo>
                    <a:lnTo>
                      <a:pt x="29" y="48"/>
                    </a:lnTo>
                    <a:lnTo>
                      <a:pt x="19" y="40"/>
                    </a:lnTo>
                    <a:lnTo>
                      <a:pt x="12" y="30"/>
                    </a:lnTo>
                    <a:lnTo>
                      <a:pt x="6" y="21"/>
                    </a:lnTo>
                    <a:lnTo>
                      <a:pt x="0" y="11"/>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73" name="Line 362"/>
              <p:cNvSpPr>
                <a:spLocks noChangeShapeType="1"/>
              </p:cNvSpPr>
              <p:nvPr/>
            </p:nvSpPr>
            <p:spPr bwMode="auto">
              <a:xfrm>
                <a:off x="4994275" y="5000625"/>
                <a:ext cx="242888" cy="85725"/>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74" name="Freeform 363"/>
              <p:cNvSpPr>
                <a:spLocks/>
              </p:cNvSpPr>
              <p:nvPr/>
            </p:nvSpPr>
            <p:spPr bwMode="auto">
              <a:xfrm>
                <a:off x="4975225" y="5003800"/>
                <a:ext cx="141288" cy="255588"/>
              </a:xfrm>
              <a:custGeom>
                <a:avLst/>
                <a:gdLst>
                  <a:gd name="T0" fmla="*/ 6 w 89"/>
                  <a:gd name="T1" fmla="*/ 0 h 161"/>
                  <a:gd name="T2" fmla="*/ 2 w 89"/>
                  <a:gd name="T3" fmla="*/ 12 h 161"/>
                  <a:gd name="T4" fmla="*/ 0 w 89"/>
                  <a:gd name="T5" fmla="*/ 23 h 161"/>
                  <a:gd name="T6" fmla="*/ 0 w 89"/>
                  <a:gd name="T7" fmla="*/ 35 h 161"/>
                  <a:gd name="T8" fmla="*/ 0 w 89"/>
                  <a:gd name="T9" fmla="*/ 48 h 161"/>
                  <a:gd name="T10" fmla="*/ 0 w 89"/>
                  <a:gd name="T11" fmla="*/ 60 h 161"/>
                  <a:gd name="T12" fmla="*/ 4 w 89"/>
                  <a:gd name="T13" fmla="*/ 71 h 161"/>
                  <a:gd name="T14" fmla="*/ 8 w 89"/>
                  <a:gd name="T15" fmla="*/ 84 h 161"/>
                  <a:gd name="T16" fmla="*/ 12 w 89"/>
                  <a:gd name="T17" fmla="*/ 96 h 161"/>
                  <a:gd name="T18" fmla="*/ 18 w 89"/>
                  <a:gd name="T19" fmla="*/ 107 h 161"/>
                  <a:gd name="T20" fmla="*/ 25 w 89"/>
                  <a:gd name="T21" fmla="*/ 117 h 161"/>
                  <a:gd name="T22" fmla="*/ 33 w 89"/>
                  <a:gd name="T23" fmla="*/ 127 h 161"/>
                  <a:gd name="T24" fmla="*/ 41 w 89"/>
                  <a:gd name="T25" fmla="*/ 136 h 161"/>
                  <a:gd name="T26" fmla="*/ 50 w 89"/>
                  <a:gd name="T27" fmla="*/ 144 h 161"/>
                  <a:gd name="T28" fmla="*/ 60 w 89"/>
                  <a:gd name="T29" fmla="*/ 150 h 161"/>
                  <a:gd name="T30" fmla="*/ 71 w 89"/>
                  <a:gd name="T31" fmla="*/ 155 h 161"/>
                  <a:gd name="T32" fmla="*/ 81 w 89"/>
                  <a:gd name="T33" fmla="*/ 161 h 161"/>
                  <a:gd name="T34" fmla="*/ 85 w 89"/>
                  <a:gd name="T35" fmla="*/ 150 h 161"/>
                  <a:gd name="T36" fmla="*/ 87 w 89"/>
                  <a:gd name="T37" fmla="*/ 138 h 161"/>
                  <a:gd name="T38" fmla="*/ 89 w 89"/>
                  <a:gd name="T39" fmla="*/ 125 h 161"/>
                  <a:gd name="T40" fmla="*/ 89 w 89"/>
                  <a:gd name="T41" fmla="*/ 113 h 161"/>
                  <a:gd name="T42" fmla="*/ 87 w 89"/>
                  <a:gd name="T43" fmla="*/ 102 h 161"/>
                  <a:gd name="T44" fmla="*/ 85 w 89"/>
                  <a:gd name="T45" fmla="*/ 88 h 161"/>
                  <a:gd name="T46" fmla="*/ 81 w 89"/>
                  <a:gd name="T47" fmla="*/ 77 h 161"/>
                  <a:gd name="T48" fmla="*/ 75 w 89"/>
                  <a:gd name="T49" fmla="*/ 65 h 161"/>
                  <a:gd name="T50" fmla="*/ 69 w 89"/>
                  <a:gd name="T51" fmla="*/ 54 h 161"/>
                  <a:gd name="T52" fmla="*/ 64 w 89"/>
                  <a:gd name="T53" fmla="*/ 44 h 161"/>
                  <a:gd name="T54" fmla="*/ 56 w 89"/>
                  <a:gd name="T55" fmla="*/ 35 h 161"/>
                  <a:gd name="T56" fmla="*/ 46 w 89"/>
                  <a:gd name="T57" fmla="*/ 25 h 161"/>
                  <a:gd name="T58" fmla="*/ 37 w 89"/>
                  <a:gd name="T59" fmla="*/ 17 h 161"/>
                  <a:gd name="T60" fmla="*/ 27 w 89"/>
                  <a:gd name="T61" fmla="*/ 12 h 161"/>
                  <a:gd name="T62" fmla="*/ 18 w 89"/>
                  <a:gd name="T63" fmla="*/ 4 h 161"/>
                  <a:gd name="T64" fmla="*/ 6 w 89"/>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61">
                    <a:moveTo>
                      <a:pt x="6" y="0"/>
                    </a:moveTo>
                    <a:lnTo>
                      <a:pt x="2" y="12"/>
                    </a:lnTo>
                    <a:lnTo>
                      <a:pt x="0" y="23"/>
                    </a:lnTo>
                    <a:lnTo>
                      <a:pt x="0" y="35"/>
                    </a:lnTo>
                    <a:lnTo>
                      <a:pt x="0" y="48"/>
                    </a:lnTo>
                    <a:lnTo>
                      <a:pt x="0" y="60"/>
                    </a:lnTo>
                    <a:lnTo>
                      <a:pt x="4" y="71"/>
                    </a:lnTo>
                    <a:lnTo>
                      <a:pt x="8" y="84"/>
                    </a:lnTo>
                    <a:lnTo>
                      <a:pt x="12" y="96"/>
                    </a:lnTo>
                    <a:lnTo>
                      <a:pt x="18" y="107"/>
                    </a:lnTo>
                    <a:lnTo>
                      <a:pt x="25" y="117"/>
                    </a:lnTo>
                    <a:lnTo>
                      <a:pt x="33" y="127"/>
                    </a:lnTo>
                    <a:lnTo>
                      <a:pt x="41" y="136"/>
                    </a:lnTo>
                    <a:lnTo>
                      <a:pt x="50" y="144"/>
                    </a:lnTo>
                    <a:lnTo>
                      <a:pt x="60" y="150"/>
                    </a:lnTo>
                    <a:lnTo>
                      <a:pt x="71" y="155"/>
                    </a:lnTo>
                    <a:lnTo>
                      <a:pt x="81" y="161"/>
                    </a:lnTo>
                    <a:lnTo>
                      <a:pt x="85" y="150"/>
                    </a:lnTo>
                    <a:lnTo>
                      <a:pt x="87" y="138"/>
                    </a:lnTo>
                    <a:lnTo>
                      <a:pt x="89" y="125"/>
                    </a:lnTo>
                    <a:lnTo>
                      <a:pt x="89" y="113"/>
                    </a:lnTo>
                    <a:lnTo>
                      <a:pt x="87" y="102"/>
                    </a:lnTo>
                    <a:lnTo>
                      <a:pt x="85" y="88"/>
                    </a:lnTo>
                    <a:lnTo>
                      <a:pt x="81" y="77"/>
                    </a:lnTo>
                    <a:lnTo>
                      <a:pt x="75" y="65"/>
                    </a:lnTo>
                    <a:lnTo>
                      <a:pt x="69" y="54"/>
                    </a:lnTo>
                    <a:lnTo>
                      <a:pt x="64" y="44"/>
                    </a:lnTo>
                    <a:lnTo>
                      <a:pt x="56" y="35"/>
                    </a:lnTo>
                    <a:lnTo>
                      <a:pt x="46" y="25"/>
                    </a:lnTo>
                    <a:lnTo>
                      <a:pt x="37" y="17"/>
                    </a:lnTo>
                    <a:lnTo>
                      <a:pt x="27" y="12"/>
                    </a:lnTo>
                    <a:lnTo>
                      <a:pt x="18" y="4"/>
                    </a:lnTo>
                    <a:lnTo>
                      <a:pt x="6" y="0"/>
                    </a:lnTo>
                    <a:close/>
                  </a:path>
                </a:pathLst>
              </a:custGeom>
              <a:solidFill>
                <a:srgbClr val="3F9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75" name="Line 364"/>
              <p:cNvSpPr>
                <a:spLocks noChangeShapeType="1"/>
              </p:cNvSpPr>
              <p:nvPr/>
            </p:nvSpPr>
            <p:spPr bwMode="auto">
              <a:xfrm>
                <a:off x="4987925" y="5016500"/>
                <a:ext cx="109538" cy="228600"/>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76" name="Freeform 365"/>
              <p:cNvSpPr>
                <a:spLocks/>
              </p:cNvSpPr>
              <p:nvPr/>
            </p:nvSpPr>
            <p:spPr bwMode="auto">
              <a:xfrm>
                <a:off x="4567238" y="5375275"/>
                <a:ext cx="254000" cy="142875"/>
              </a:xfrm>
              <a:custGeom>
                <a:avLst/>
                <a:gdLst>
                  <a:gd name="T0" fmla="*/ 160 w 160"/>
                  <a:gd name="T1" fmla="*/ 8 h 90"/>
                  <a:gd name="T2" fmla="*/ 148 w 160"/>
                  <a:gd name="T3" fmla="*/ 4 h 90"/>
                  <a:gd name="T4" fmla="*/ 137 w 160"/>
                  <a:gd name="T5" fmla="*/ 2 h 90"/>
                  <a:gd name="T6" fmla="*/ 125 w 160"/>
                  <a:gd name="T7" fmla="*/ 0 h 90"/>
                  <a:gd name="T8" fmla="*/ 112 w 160"/>
                  <a:gd name="T9" fmla="*/ 0 h 90"/>
                  <a:gd name="T10" fmla="*/ 100 w 160"/>
                  <a:gd name="T11" fmla="*/ 2 h 90"/>
                  <a:gd name="T12" fmla="*/ 89 w 160"/>
                  <a:gd name="T13" fmla="*/ 6 h 90"/>
                  <a:gd name="T14" fmla="*/ 77 w 160"/>
                  <a:gd name="T15" fmla="*/ 8 h 90"/>
                  <a:gd name="T16" fmla="*/ 64 w 160"/>
                  <a:gd name="T17" fmla="*/ 13 h 90"/>
                  <a:gd name="T18" fmla="*/ 54 w 160"/>
                  <a:gd name="T19" fmla="*/ 19 h 90"/>
                  <a:gd name="T20" fmla="*/ 43 w 160"/>
                  <a:gd name="T21" fmla="*/ 27 h 90"/>
                  <a:gd name="T22" fmla="*/ 33 w 160"/>
                  <a:gd name="T23" fmla="*/ 35 h 90"/>
                  <a:gd name="T24" fmla="*/ 25 w 160"/>
                  <a:gd name="T25" fmla="*/ 44 h 90"/>
                  <a:gd name="T26" fmla="*/ 18 w 160"/>
                  <a:gd name="T27" fmla="*/ 52 h 90"/>
                  <a:gd name="T28" fmla="*/ 10 w 160"/>
                  <a:gd name="T29" fmla="*/ 63 h 90"/>
                  <a:gd name="T30" fmla="*/ 4 w 160"/>
                  <a:gd name="T31" fmla="*/ 73 h 90"/>
                  <a:gd name="T32" fmla="*/ 0 w 160"/>
                  <a:gd name="T33" fmla="*/ 84 h 90"/>
                  <a:gd name="T34" fmla="*/ 12 w 160"/>
                  <a:gd name="T35" fmla="*/ 86 h 90"/>
                  <a:gd name="T36" fmla="*/ 23 w 160"/>
                  <a:gd name="T37" fmla="*/ 88 h 90"/>
                  <a:gd name="T38" fmla="*/ 35 w 160"/>
                  <a:gd name="T39" fmla="*/ 90 h 90"/>
                  <a:gd name="T40" fmla="*/ 48 w 160"/>
                  <a:gd name="T41" fmla="*/ 90 h 90"/>
                  <a:gd name="T42" fmla="*/ 60 w 160"/>
                  <a:gd name="T43" fmla="*/ 88 h 90"/>
                  <a:gd name="T44" fmla="*/ 71 w 160"/>
                  <a:gd name="T45" fmla="*/ 86 h 90"/>
                  <a:gd name="T46" fmla="*/ 83 w 160"/>
                  <a:gd name="T47" fmla="*/ 83 h 90"/>
                  <a:gd name="T48" fmla="*/ 96 w 160"/>
                  <a:gd name="T49" fmla="*/ 77 h 90"/>
                  <a:gd name="T50" fmla="*/ 106 w 160"/>
                  <a:gd name="T51" fmla="*/ 71 h 90"/>
                  <a:gd name="T52" fmla="*/ 117 w 160"/>
                  <a:gd name="T53" fmla="*/ 63 h 90"/>
                  <a:gd name="T54" fmla="*/ 127 w 160"/>
                  <a:gd name="T55" fmla="*/ 56 h 90"/>
                  <a:gd name="T56" fmla="*/ 135 w 160"/>
                  <a:gd name="T57" fmla="*/ 48 h 90"/>
                  <a:gd name="T58" fmla="*/ 142 w 160"/>
                  <a:gd name="T59" fmla="*/ 38 h 90"/>
                  <a:gd name="T60" fmla="*/ 150 w 160"/>
                  <a:gd name="T61" fmla="*/ 29 h 90"/>
                  <a:gd name="T62" fmla="*/ 156 w 160"/>
                  <a:gd name="T63" fmla="*/ 17 h 90"/>
                  <a:gd name="T64" fmla="*/ 160 w 160"/>
                  <a:gd name="T6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90">
                    <a:moveTo>
                      <a:pt x="160" y="8"/>
                    </a:moveTo>
                    <a:lnTo>
                      <a:pt x="148" y="4"/>
                    </a:lnTo>
                    <a:lnTo>
                      <a:pt x="137" y="2"/>
                    </a:lnTo>
                    <a:lnTo>
                      <a:pt x="125" y="0"/>
                    </a:lnTo>
                    <a:lnTo>
                      <a:pt x="112" y="0"/>
                    </a:lnTo>
                    <a:lnTo>
                      <a:pt x="100" y="2"/>
                    </a:lnTo>
                    <a:lnTo>
                      <a:pt x="89" y="6"/>
                    </a:lnTo>
                    <a:lnTo>
                      <a:pt x="77" y="8"/>
                    </a:lnTo>
                    <a:lnTo>
                      <a:pt x="64" y="13"/>
                    </a:lnTo>
                    <a:lnTo>
                      <a:pt x="54" y="19"/>
                    </a:lnTo>
                    <a:lnTo>
                      <a:pt x="43" y="27"/>
                    </a:lnTo>
                    <a:lnTo>
                      <a:pt x="33" y="35"/>
                    </a:lnTo>
                    <a:lnTo>
                      <a:pt x="25" y="44"/>
                    </a:lnTo>
                    <a:lnTo>
                      <a:pt x="18" y="52"/>
                    </a:lnTo>
                    <a:lnTo>
                      <a:pt x="10" y="63"/>
                    </a:lnTo>
                    <a:lnTo>
                      <a:pt x="4" y="73"/>
                    </a:lnTo>
                    <a:lnTo>
                      <a:pt x="0" y="84"/>
                    </a:lnTo>
                    <a:lnTo>
                      <a:pt x="12" y="86"/>
                    </a:lnTo>
                    <a:lnTo>
                      <a:pt x="23" y="88"/>
                    </a:lnTo>
                    <a:lnTo>
                      <a:pt x="35" y="90"/>
                    </a:lnTo>
                    <a:lnTo>
                      <a:pt x="48" y="90"/>
                    </a:lnTo>
                    <a:lnTo>
                      <a:pt x="60" y="88"/>
                    </a:lnTo>
                    <a:lnTo>
                      <a:pt x="71" y="86"/>
                    </a:lnTo>
                    <a:lnTo>
                      <a:pt x="83" y="83"/>
                    </a:lnTo>
                    <a:lnTo>
                      <a:pt x="96" y="77"/>
                    </a:lnTo>
                    <a:lnTo>
                      <a:pt x="106" y="71"/>
                    </a:lnTo>
                    <a:lnTo>
                      <a:pt x="117" y="63"/>
                    </a:lnTo>
                    <a:lnTo>
                      <a:pt x="127" y="56"/>
                    </a:lnTo>
                    <a:lnTo>
                      <a:pt x="135" y="48"/>
                    </a:lnTo>
                    <a:lnTo>
                      <a:pt x="142" y="38"/>
                    </a:lnTo>
                    <a:lnTo>
                      <a:pt x="150" y="29"/>
                    </a:lnTo>
                    <a:lnTo>
                      <a:pt x="156" y="17"/>
                    </a:lnTo>
                    <a:lnTo>
                      <a:pt x="160" y="8"/>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77" name="Line 366"/>
              <p:cNvSpPr>
                <a:spLocks noChangeShapeType="1"/>
              </p:cNvSpPr>
              <p:nvPr/>
            </p:nvSpPr>
            <p:spPr bwMode="auto">
              <a:xfrm flipH="1">
                <a:off x="4579938" y="5391150"/>
                <a:ext cx="231775" cy="109538"/>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78" name="Freeform 367"/>
              <p:cNvSpPr>
                <a:spLocks/>
              </p:cNvSpPr>
              <p:nvPr/>
            </p:nvSpPr>
            <p:spPr bwMode="auto">
              <a:xfrm>
                <a:off x="4814888" y="5387975"/>
                <a:ext cx="146050" cy="249238"/>
              </a:xfrm>
              <a:custGeom>
                <a:avLst/>
                <a:gdLst>
                  <a:gd name="T0" fmla="*/ 4 w 92"/>
                  <a:gd name="T1" fmla="*/ 0 h 157"/>
                  <a:gd name="T2" fmla="*/ 15 w 92"/>
                  <a:gd name="T3" fmla="*/ 4 h 157"/>
                  <a:gd name="T4" fmla="*/ 27 w 92"/>
                  <a:gd name="T5" fmla="*/ 9 h 157"/>
                  <a:gd name="T6" fmla="*/ 36 w 92"/>
                  <a:gd name="T7" fmla="*/ 15 h 157"/>
                  <a:gd name="T8" fmla="*/ 46 w 92"/>
                  <a:gd name="T9" fmla="*/ 23 h 157"/>
                  <a:gd name="T10" fmla="*/ 55 w 92"/>
                  <a:gd name="T11" fmla="*/ 30 h 157"/>
                  <a:gd name="T12" fmla="*/ 63 w 92"/>
                  <a:gd name="T13" fmla="*/ 40 h 157"/>
                  <a:gd name="T14" fmla="*/ 71 w 92"/>
                  <a:gd name="T15" fmla="*/ 50 h 157"/>
                  <a:gd name="T16" fmla="*/ 76 w 92"/>
                  <a:gd name="T17" fmla="*/ 61 h 157"/>
                  <a:gd name="T18" fmla="*/ 82 w 92"/>
                  <a:gd name="T19" fmla="*/ 73 h 157"/>
                  <a:gd name="T20" fmla="*/ 86 w 92"/>
                  <a:gd name="T21" fmla="*/ 84 h 157"/>
                  <a:gd name="T22" fmla="*/ 90 w 92"/>
                  <a:gd name="T23" fmla="*/ 98 h 157"/>
                  <a:gd name="T24" fmla="*/ 90 w 92"/>
                  <a:gd name="T25" fmla="*/ 109 h 157"/>
                  <a:gd name="T26" fmla="*/ 92 w 92"/>
                  <a:gd name="T27" fmla="*/ 121 h 157"/>
                  <a:gd name="T28" fmla="*/ 90 w 92"/>
                  <a:gd name="T29" fmla="*/ 132 h 157"/>
                  <a:gd name="T30" fmla="*/ 90 w 92"/>
                  <a:gd name="T31" fmla="*/ 145 h 157"/>
                  <a:gd name="T32" fmla="*/ 86 w 92"/>
                  <a:gd name="T33" fmla="*/ 157 h 157"/>
                  <a:gd name="T34" fmla="*/ 75 w 92"/>
                  <a:gd name="T35" fmla="*/ 151 h 157"/>
                  <a:gd name="T36" fmla="*/ 65 w 92"/>
                  <a:gd name="T37" fmla="*/ 147 h 157"/>
                  <a:gd name="T38" fmla="*/ 53 w 92"/>
                  <a:gd name="T39" fmla="*/ 140 h 157"/>
                  <a:gd name="T40" fmla="*/ 44 w 92"/>
                  <a:gd name="T41" fmla="*/ 132 h 157"/>
                  <a:gd name="T42" fmla="*/ 36 w 92"/>
                  <a:gd name="T43" fmla="*/ 124 h 157"/>
                  <a:gd name="T44" fmla="*/ 29 w 92"/>
                  <a:gd name="T45" fmla="*/ 115 h 157"/>
                  <a:gd name="T46" fmla="*/ 21 w 92"/>
                  <a:gd name="T47" fmla="*/ 105 h 157"/>
                  <a:gd name="T48" fmla="*/ 13 w 92"/>
                  <a:gd name="T49" fmla="*/ 94 h 157"/>
                  <a:gd name="T50" fmla="*/ 9 w 92"/>
                  <a:gd name="T51" fmla="*/ 82 h 157"/>
                  <a:gd name="T52" fmla="*/ 4 w 92"/>
                  <a:gd name="T53" fmla="*/ 71 h 157"/>
                  <a:gd name="T54" fmla="*/ 2 w 92"/>
                  <a:gd name="T55" fmla="*/ 59 h 157"/>
                  <a:gd name="T56" fmla="*/ 0 w 92"/>
                  <a:gd name="T57" fmla="*/ 46 h 157"/>
                  <a:gd name="T58" fmla="*/ 0 w 92"/>
                  <a:gd name="T59" fmla="*/ 34 h 157"/>
                  <a:gd name="T60" fmla="*/ 0 w 92"/>
                  <a:gd name="T61" fmla="*/ 23 h 157"/>
                  <a:gd name="T62" fmla="*/ 2 w 92"/>
                  <a:gd name="T63" fmla="*/ 11 h 157"/>
                  <a:gd name="T64" fmla="*/ 4 w 9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57">
                    <a:moveTo>
                      <a:pt x="4" y="0"/>
                    </a:moveTo>
                    <a:lnTo>
                      <a:pt x="15" y="4"/>
                    </a:lnTo>
                    <a:lnTo>
                      <a:pt x="27" y="9"/>
                    </a:lnTo>
                    <a:lnTo>
                      <a:pt x="36" y="15"/>
                    </a:lnTo>
                    <a:lnTo>
                      <a:pt x="46" y="23"/>
                    </a:lnTo>
                    <a:lnTo>
                      <a:pt x="55" y="30"/>
                    </a:lnTo>
                    <a:lnTo>
                      <a:pt x="63" y="40"/>
                    </a:lnTo>
                    <a:lnTo>
                      <a:pt x="71" y="50"/>
                    </a:lnTo>
                    <a:lnTo>
                      <a:pt x="76" y="61"/>
                    </a:lnTo>
                    <a:lnTo>
                      <a:pt x="82" y="73"/>
                    </a:lnTo>
                    <a:lnTo>
                      <a:pt x="86" y="84"/>
                    </a:lnTo>
                    <a:lnTo>
                      <a:pt x="90" y="98"/>
                    </a:lnTo>
                    <a:lnTo>
                      <a:pt x="90" y="109"/>
                    </a:lnTo>
                    <a:lnTo>
                      <a:pt x="92" y="121"/>
                    </a:lnTo>
                    <a:lnTo>
                      <a:pt x="90" y="132"/>
                    </a:lnTo>
                    <a:lnTo>
                      <a:pt x="90" y="145"/>
                    </a:lnTo>
                    <a:lnTo>
                      <a:pt x="86" y="157"/>
                    </a:lnTo>
                    <a:lnTo>
                      <a:pt x="75" y="151"/>
                    </a:lnTo>
                    <a:lnTo>
                      <a:pt x="65" y="147"/>
                    </a:lnTo>
                    <a:lnTo>
                      <a:pt x="53" y="140"/>
                    </a:lnTo>
                    <a:lnTo>
                      <a:pt x="44" y="132"/>
                    </a:lnTo>
                    <a:lnTo>
                      <a:pt x="36" y="124"/>
                    </a:lnTo>
                    <a:lnTo>
                      <a:pt x="29" y="115"/>
                    </a:lnTo>
                    <a:lnTo>
                      <a:pt x="21" y="105"/>
                    </a:lnTo>
                    <a:lnTo>
                      <a:pt x="13" y="94"/>
                    </a:lnTo>
                    <a:lnTo>
                      <a:pt x="9" y="82"/>
                    </a:lnTo>
                    <a:lnTo>
                      <a:pt x="4" y="71"/>
                    </a:lnTo>
                    <a:lnTo>
                      <a:pt x="2" y="59"/>
                    </a:lnTo>
                    <a:lnTo>
                      <a:pt x="0" y="46"/>
                    </a:lnTo>
                    <a:lnTo>
                      <a:pt x="0" y="34"/>
                    </a:lnTo>
                    <a:lnTo>
                      <a:pt x="0" y="23"/>
                    </a:lnTo>
                    <a:lnTo>
                      <a:pt x="2" y="11"/>
                    </a:lnTo>
                    <a:lnTo>
                      <a:pt x="4" y="0"/>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79" name="Line 368"/>
              <p:cNvSpPr>
                <a:spLocks noChangeShapeType="1"/>
              </p:cNvSpPr>
              <p:nvPr/>
            </p:nvSpPr>
            <p:spPr bwMode="auto">
              <a:xfrm>
                <a:off x="4826000" y="5395913"/>
                <a:ext cx="119063" cy="225425"/>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80" name="Freeform 369"/>
              <p:cNvSpPr>
                <a:spLocks/>
              </p:cNvSpPr>
              <p:nvPr/>
            </p:nvSpPr>
            <p:spPr bwMode="auto">
              <a:xfrm>
                <a:off x="4711700" y="5391150"/>
                <a:ext cx="127000" cy="266700"/>
              </a:xfrm>
              <a:custGeom>
                <a:avLst/>
                <a:gdLst>
                  <a:gd name="T0" fmla="*/ 69 w 80"/>
                  <a:gd name="T1" fmla="*/ 0 h 168"/>
                  <a:gd name="T2" fmla="*/ 57 w 80"/>
                  <a:gd name="T3" fmla="*/ 5 h 168"/>
                  <a:gd name="T4" fmla="*/ 47 w 80"/>
                  <a:gd name="T5" fmla="*/ 13 h 168"/>
                  <a:gd name="T6" fmla="*/ 40 w 80"/>
                  <a:gd name="T7" fmla="*/ 21 h 168"/>
                  <a:gd name="T8" fmla="*/ 30 w 80"/>
                  <a:gd name="T9" fmla="*/ 28 h 168"/>
                  <a:gd name="T10" fmla="*/ 23 w 80"/>
                  <a:gd name="T11" fmla="*/ 38 h 168"/>
                  <a:gd name="T12" fmla="*/ 17 w 80"/>
                  <a:gd name="T13" fmla="*/ 49 h 168"/>
                  <a:gd name="T14" fmla="*/ 11 w 80"/>
                  <a:gd name="T15" fmla="*/ 61 h 168"/>
                  <a:gd name="T16" fmla="*/ 7 w 80"/>
                  <a:gd name="T17" fmla="*/ 73 h 168"/>
                  <a:gd name="T18" fmla="*/ 3 w 80"/>
                  <a:gd name="T19" fmla="*/ 84 h 168"/>
                  <a:gd name="T20" fmla="*/ 1 w 80"/>
                  <a:gd name="T21" fmla="*/ 97 h 168"/>
                  <a:gd name="T22" fmla="*/ 0 w 80"/>
                  <a:gd name="T23" fmla="*/ 109 h 168"/>
                  <a:gd name="T24" fmla="*/ 0 w 80"/>
                  <a:gd name="T25" fmla="*/ 122 h 168"/>
                  <a:gd name="T26" fmla="*/ 1 w 80"/>
                  <a:gd name="T27" fmla="*/ 134 h 168"/>
                  <a:gd name="T28" fmla="*/ 3 w 80"/>
                  <a:gd name="T29" fmla="*/ 145 h 168"/>
                  <a:gd name="T30" fmla="*/ 7 w 80"/>
                  <a:gd name="T31" fmla="*/ 157 h 168"/>
                  <a:gd name="T32" fmla="*/ 13 w 80"/>
                  <a:gd name="T33" fmla="*/ 168 h 168"/>
                  <a:gd name="T34" fmla="*/ 23 w 80"/>
                  <a:gd name="T35" fmla="*/ 163 h 168"/>
                  <a:gd name="T36" fmla="*/ 32 w 80"/>
                  <a:gd name="T37" fmla="*/ 155 h 168"/>
                  <a:gd name="T38" fmla="*/ 42 w 80"/>
                  <a:gd name="T39" fmla="*/ 147 h 168"/>
                  <a:gd name="T40" fmla="*/ 49 w 80"/>
                  <a:gd name="T41" fmla="*/ 138 h 168"/>
                  <a:gd name="T42" fmla="*/ 57 w 80"/>
                  <a:gd name="T43" fmla="*/ 128 h 168"/>
                  <a:gd name="T44" fmla="*/ 63 w 80"/>
                  <a:gd name="T45" fmla="*/ 119 h 168"/>
                  <a:gd name="T46" fmla="*/ 69 w 80"/>
                  <a:gd name="T47" fmla="*/ 107 h 168"/>
                  <a:gd name="T48" fmla="*/ 74 w 80"/>
                  <a:gd name="T49" fmla="*/ 96 h 168"/>
                  <a:gd name="T50" fmla="*/ 78 w 80"/>
                  <a:gd name="T51" fmla="*/ 82 h 168"/>
                  <a:gd name="T52" fmla="*/ 80 w 80"/>
                  <a:gd name="T53" fmla="*/ 71 h 168"/>
                  <a:gd name="T54" fmla="*/ 80 w 80"/>
                  <a:gd name="T55" fmla="*/ 57 h 168"/>
                  <a:gd name="T56" fmla="*/ 80 w 80"/>
                  <a:gd name="T57" fmla="*/ 46 h 168"/>
                  <a:gd name="T58" fmla="*/ 78 w 80"/>
                  <a:gd name="T59" fmla="*/ 34 h 168"/>
                  <a:gd name="T60" fmla="*/ 76 w 80"/>
                  <a:gd name="T61" fmla="*/ 23 h 168"/>
                  <a:gd name="T62" fmla="*/ 72 w 80"/>
                  <a:gd name="T63" fmla="*/ 11 h 168"/>
                  <a:gd name="T64" fmla="*/ 69 w 80"/>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168">
                    <a:moveTo>
                      <a:pt x="69" y="0"/>
                    </a:moveTo>
                    <a:lnTo>
                      <a:pt x="57" y="5"/>
                    </a:lnTo>
                    <a:lnTo>
                      <a:pt x="47" y="13"/>
                    </a:lnTo>
                    <a:lnTo>
                      <a:pt x="40" y="21"/>
                    </a:lnTo>
                    <a:lnTo>
                      <a:pt x="30" y="28"/>
                    </a:lnTo>
                    <a:lnTo>
                      <a:pt x="23" y="38"/>
                    </a:lnTo>
                    <a:lnTo>
                      <a:pt x="17" y="49"/>
                    </a:lnTo>
                    <a:lnTo>
                      <a:pt x="11" y="61"/>
                    </a:lnTo>
                    <a:lnTo>
                      <a:pt x="7" y="73"/>
                    </a:lnTo>
                    <a:lnTo>
                      <a:pt x="3" y="84"/>
                    </a:lnTo>
                    <a:lnTo>
                      <a:pt x="1" y="97"/>
                    </a:lnTo>
                    <a:lnTo>
                      <a:pt x="0" y="109"/>
                    </a:lnTo>
                    <a:lnTo>
                      <a:pt x="0" y="122"/>
                    </a:lnTo>
                    <a:lnTo>
                      <a:pt x="1" y="134"/>
                    </a:lnTo>
                    <a:lnTo>
                      <a:pt x="3" y="145"/>
                    </a:lnTo>
                    <a:lnTo>
                      <a:pt x="7" y="157"/>
                    </a:lnTo>
                    <a:lnTo>
                      <a:pt x="13" y="168"/>
                    </a:lnTo>
                    <a:lnTo>
                      <a:pt x="23" y="163"/>
                    </a:lnTo>
                    <a:lnTo>
                      <a:pt x="32" y="155"/>
                    </a:lnTo>
                    <a:lnTo>
                      <a:pt x="42" y="147"/>
                    </a:lnTo>
                    <a:lnTo>
                      <a:pt x="49" y="138"/>
                    </a:lnTo>
                    <a:lnTo>
                      <a:pt x="57" y="128"/>
                    </a:lnTo>
                    <a:lnTo>
                      <a:pt x="63" y="119"/>
                    </a:lnTo>
                    <a:lnTo>
                      <a:pt x="69" y="107"/>
                    </a:lnTo>
                    <a:lnTo>
                      <a:pt x="74" y="96"/>
                    </a:lnTo>
                    <a:lnTo>
                      <a:pt x="78" y="82"/>
                    </a:lnTo>
                    <a:lnTo>
                      <a:pt x="80" y="71"/>
                    </a:lnTo>
                    <a:lnTo>
                      <a:pt x="80" y="57"/>
                    </a:lnTo>
                    <a:lnTo>
                      <a:pt x="80" y="46"/>
                    </a:lnTo>
                    <a:lnTo>
                      <a:pt x="78" y="34"/>
                    </a:lnTo>
                    <a:lnTo>
                      <a:pt x="76" y="23"/>
                    </a:lnTo>
                    <a:lnTo>
                      <a:pt x="72" y="11"/>
                    </a:lnTo>
                    <a:lnTo>
                      <a:pt x="69" y="0"/>
                    </a:lnTo>
                    <a:close/>
                  </a:path>
                </a:pathLst>
              </a:custGeom>
              <a:solidFill>
                <a:srgbClr val="3F9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381" name="Line 370"/>
              <p:cNvSpPr>
                <a:spLocks noChangeShapeType="1"/>
              </p:cNvSpPr>
              <p:nvPr/>
            </p:nvSpPr>
            <p:spPr bwMode="auto">
              <a:xfrm flipH="1">
                <a:off x="4735513" y="5399088"/>
                <a:ext cx="79375" cy="244475"/>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grpSp>
        <p:sp>
          <p:nvSpPr>
            <p:cNvPr id="509" name="角丸四角形 508"/>
            <p:cNvSpPr/>
            <p:nvPr/>
          </p:nvSpPr>
          <p:spPr bwMode="auto">
            <a:xfrm>
              <a:off x="1659731" y="5083969"/>
              <a:ext cx="6858000" cy="1240631"/>
            </a:xfrm>
            <a:prstGeom prst="roundRect">
              <a:avLst>
                <a:gd name="adj" fmla="val 15846"/>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spcBef>
                  <a:spcPts val="0"/>
                </a:spcBef>
              </a:pPr>
              <a:r>
                <a:rPr lang="ja-JP" altLang="en-US" sz="1600" dirty="0">
                  <a:solidFill>
                    <a:schemeClr val="bg1"/>
                  </a:solidFill>
                  <a:latin typeface="Arial" pitchFamily="34" charset="0"/>
                  <a:ea typeface="HGP創英角ｺﾞｼｯｸUB" pitchFamily="50" charset="-128"/>
                  <a:cs typeface="Arial" pitchFamily="34" charset="0"/>
                </a:rPr>
                <a:t>ご相談、ありがとうございます。ただ、クラウドとなるとセキュリティへの不安や運用上制約も多く、今は、おすすめできません。うちもそんなことがあるので、まだ対応していなんですよ。ですから、しばらくはこのままの使い続けられることをお勧めいたします。</a:t>
              </a:r>
              <a:endParaRPr kumimoji="0" lang="ja-JP" altLang="en-US" sz="1600" b="0" i="0" u="none" strike="noStrike" cap="none" normalizeH="0" baseline="0" dirty="0">
                <a:ln>
                  <a:noFill/>
                </a:ln>
                <a:solidFill>
                  <a:schemeClr val="bg1"/>
                </a:solidFill>
                <a:effectLst/>
                <a:latin typeface="Arial" pitchFamily="34" charset="0"/>
                <a:ea typeface="HGP創英角ｺﾞｼｯｸUB" pitchFamily="50" charset="-128"/>
                <a:cs typeface="Arial" pitchFamily="34" charset="0"/>
              </a:endParaRPr>
            </a:p>
          </p:txBody>
        </p:sp>
        <p:sp>
          <p:nvSpPr>
            <p:cNvPr id="525" name="テキスト ボックス 524"/>
            <p:cNvSpPr txBox="1"/>
            <p:nvPr/>
          </p:nvSpPr>
          <p:spPr>
            <a:xfrm>
              <a:off x="609600" y="5156537"/>
              <a:ext cx="954107" cy="1015663"/>
            </a:xfrm>
            <a:prstGeom prst="rect">
              <a:avLst/>
            </a:prstGeom>
            <a:noFill/>
          </p:spPr>
          <p:txBody>
            <a:bodyPr wrap="none" rtlCol="0">
              <a:spAutoFit/>
            </a:bodyPr>
            <a:lstStyle/>
            <a:p>
              <a:pPr algn="l"/>
              <a:r>
                <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竹</a:t>
              </a:r>
            </a:p>
          </p:txBody>
        </p:sp>
      </p:grpSp>
      <p:grpSp>
        <p:nvGrpSpPr>
          <p:cNvPr id="2" name="グループ化 1"/>
          <p:cNvGrpSpPr/>
          <p:nvPr/>
        </p:nvGrpSpPr>
        <p:grpSpPr>
          <a:xfrm>
            <a:off x="609200" y="2492772"/>
            <a:ext cx="7925200" cy="1240631"/>
            <a:chOff x="609200" y="2492772"/>
            <a:chExt cx="7925200" cy="1240631"/>
          </a:xfrm>
        </p:grpSpPr>
        <p:sp>
          <p:nvSpPr>
            <p:cNvPr id="5" name="角丸四角形 4"/>
            <p:cNvSpPr/>
            <p:nvPr/>
          </p:nvSpPr>
          <p:spPr bwMode="auto">
            <a:xfrm>
              <a:off x="1676400" y="2492772"/>
              <a:ext cx="6858000" cy="1240631"/>
            </a:xfrm>
            <a:prstGeom prst="roundRect">
              <a:avLst>
                <a:gd name="adj" fmla="val 15846"/>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spcBef>
                  <a:spcPts val="0"/>
                </a:spcBef>
              </a:pPr>
              <a:r>
                <a:rPr lang="ja-JP" altLang="en-US" sz="1600" dirty="0">
                  <a:solidFill>
                    <a:schemeClr val="bg1"/>
                  </a:solidFill>
                  <a:latin typeface="Arial" pitchFamily="34" charset="0"/>
                  <a:ea typeface="HGP創英角ｺﾞｼｯｸUB" pitchFamily="50" charset="-128"/>
                  <a:cs typeface="Arial" pitchFamily="34" charset="0"/>
                </a:rPr>
                <a:t>申し訳ありません。</a:t>
              </a:r>
              <a:r>
                <a:rPr kumimoji="0" lang="ja-JP" altLang="en-US" sz="1600" b="0" i="0" u="none" strike="noStrike" cap="none" normalizeH="0" baseline="0" dirty="0">
                  <a:ln>
                    <a:noFill/>
                  </a:ln>
                  <a:solidFill>
                    <a:schemeClr val="bg1"/>
                  </a:solidFill>
                  <a:effectLst/>
                  <a:latin typeface="Arial" pitchFamily="34" charset="0"/>
                  <a:ea typeface="HGP創英角ｺﾞｼｯｸUB" pitchFamily="50" charset="-128"/>
                  <a:cs typeface="Arial" pitchFamily="34" charset="0"/>
                </a:rPr>
                <a:t>うちは、対応していません。このままで、お願いします</a:t>
              </a:r>
              <a:r>
                <a:rPr kumimoji="0" lang="en-US" altLang="ja-JP" sz="1600" b="0" i="0" u="none" strike="noStrike" cap="none" normalizeH="0" baseline="0" dirty="0">
                  <a:ln>
                    <a:noFill/>
                  </a:ln>
                  <a:solidFill>
                    <a:schemeClr val="bg1"/>
                  </a:solidFill>
                  <a:effectLst/>
                  <a:latin typeface="Arial" pitchFamily="34" charset="0"/>
                  <a:ea typeface="HGP創英角ｺﾞｼｯｸUB" pitchFamily="50" charset="-128"/>
                  <a:cs typeface="Arial" pitchFamily="34" charset="0"/>
                </a:rPr>
                <a:t>?</a:t>
              </a:r>
              <a:endParaRPr kumimoji="0" lang="ja-JP" altLang="en-US" sz="1600" b="0" i="0" u="none" strike="noStrike" cap="none" normalizeH="0" baseline="0" dirty="0">
                <a:ln>
                  <a:noFill/>
                </a:ln>
                <a:solidFill>
                  <a:schemeClr val="bg1"/>
                </a:solidFill>
                <a:effectLst/>
                <a:latin typeface="Arial" pitchFamily="34" charset="0"/>
                <a:ea typeface="HGP創英角ｺﾞｼｯｸUB" pitchFamily="50" charset="-128"/>
                <a:cs typeface="Arial" pitchFamily="34" charset="0"/>
              </a:endParaRPr>
            </a:p>
          </p:txBody>
        </p:sp>
        <p:grpSp>
          <p:nvGrpSpPr>
            <p:cNvPr id="599483" name="グループ化 599482"/>
            <p:cNvGrpSpPr/>
            <p:nvPr/>
          </p:nvGrpSpPr>
          <p:grpSpPr>
            <a:xfrm>
              <a:off x="781514" y="2667000"/>
              <a:ext cx="677863" cy="756378"/>
              <a:chOff x="6248400" y="4676775"/>
              <a:chExt cx="1809751" cy="876300"/>
            </a:xfrm>
          </p:grpSpPr>
          <p:sp>
            <p:nvSpPr>
              <p:cNvPr id="599461" name="Freeform 481"/>
              <p:cNvSpPr>
                <a:spLocks/>
              </p:cNvSpPr>
              <p:nvPr/>
            </p:nvSpPr>
            <p:spPr bwMode="auto">
              <a:xfrm>
                <a:off x="6961188" y="4676775"/>
                <a:ext cx="647700" cy="788988"/>
              </a:xfrm>
              <a:custGeom>
                <a:avLst/>
                <a:gdLst>
                  <a:gd name="T0" fmla="*/ 0 w 814"/>
                  <a:gd name="T1" fmla="*/ 994 h 994"/>
                  <a:gd name="T2" fmla="*/ 4 w 814"/>
                  <a:gd name="T3" fmla="*/ 962 h 994"/>
                  <a:gd name="T4" fmla="*/ 25 w 814"/>
                  <a:gd name="T5" fmla="*/ 909 h 994"/>
                  <a:gd name="T6" fmla="*/ 47 w 814"/>
                  <a:gd name="T7" fmla="*/ 857 h 994"/>
                  <a:gd name="T8" fmla="*/ 60 w 814"/>
                  <a:gd name="T9" fmla="*/ 828 h 994"/>
                  <a:gd name="T10" fmla="*/ 86 w 814"/>
                  <a:gd name="T11" fmla="*/ 736 h 994"/>
                  <a:gd name="T12" fmla="*/ 117 w 814"/>
                  <a:gd name="T13" fmla="*/ 646 h 994"/>
                  <a:gd name="T14" fmla="*/ 154 w 814"/>
                  <a:gd name="T15" fmla="*/ 560 h 994"/>
                  <a:gd name="T16" fmla="*/ 198 w 814"/>
                  <a:gd name="T17" fmla="*/ 477 h 994"/>
                  <a:gd name="T18" fmla="*/ 247 w 814"/>
                  <a:gd name="T19" fmla="*/ 399 h 994"/>
                  <a:gd name="T20" fmla="*/ 304 w 814"/>
                  <a:gd name="T21" fmla="*/ 324 h 994"/>
                  <a:gd name="T22" fmla="*/ 369 w 814"/>
                  <a:gd name="T23" fmla="*/ 253 h 994"/>
                  <a:gd name="T24" fmla="*/ 442 w 814"/>
                  <a:gd name="T25" fmla="*/ 189 h 994"/>
                  <a:gd name="T26" fmla="*/ 451 w 814"/>
                  <a:gd name="T27" fmla="*/ 182 h 994"/>
                  <a:gd name="T28" fmla="*/ 478 w 814"/>
                  <a:gd name="T29" fmla="*/ 162 h 994"/>
                  <a:gd name="T30" fmla="*/ 517 w 814"/>
                  <a:gd name="T31" fmla="*/ 135 h 994"/>
                  <a:gd name="T32" fmla="*/ 568 w 814"/>
                  <a:gd name="T33" fmla="*/ 101 h 994"/>
                  <a:gd name="T34" fmla="*/ 625 w 814"/>
                  <a:gd name="T35" fmla="*/ 68 h 994"/>
                  <a:gd name="T36" fmla="*/ 687 w 814"/>
                  <a:gd name="T37" fmla="*/ 38 h 994"/>
                  <a:gd name="T38" fmla="*/ 752 w 814"/>
                  <a:gd name="T39" fmla="*/ 14 h 994"/>
                  <a:gd name="T40" fmla="*/ 814 w 814"/>
                  <a:gd name="T41" fmla="*/ 0 h 994"/>
                  <a:gd name="T42" fmla="*/ 801 w 814"/>
                  <a:gd name="T43" fmla="*/ 6 h 994"/>
                  <a:gd name="T44" fmla="*/ 767 w 814"/>
                  <a:gd name="T45" fmla="*/ 23 h 994"/>
                  <a:gd name="T46" fmla="*/ 716 w 814"/>
                  <a:gd name="T47" fmla="*/ 52 h 994"/>
                  <a:gd name="T48" fmla="*/ 652 w 814"/>
                  <a:gd name="T49" fmla="*/ 91 h 994"/>
                  <a:gd name="T50" fmla="*/ 580 w 814"/>
                  <a:gd name="T51" fmla="*/ 142 h 994"/>
                  <a:gd name="T52" fmla="*/ 505 w 814"/>
                  <a:gd name="T53" fmla="*/ 202 h 994"/>
                  <a:gd name="T54" fmla="*/ 432 w 814"/>
                  <a:gd name="T55" fmla="*/ 273 h 994"/>
                  <a:gd name="T56" fmla="*/ 364 w 814"/>
                  <a:gd name="T57" fmla="*/ 353 h 994"/>
                  <a:gd name="T58" fmla="*/ 316 w 814"/>
                  <a:gd name="T59" fmla="*/ 422 h 994"/>
                  <a:gd name="T60" fmla="*/ 274 w 814"/>
                  <a:gd name="T61" fmla="*/ 494 h 994"/>
                  <a:gd name="T62" fmla="*/ 237 w 814"/>
                  <a:gd name="T63" fmla="*/ 569 h 994"/>
                  <a:gd name="T64" fmla="*/ 205 w 814"/>
                  <a:gd name="T65" fmla="*/ 646 h 994"/>
                  <a:gd name="T66" fmla="*/ 190 w 814"/>
                  <a:gd name="T67" fmla="*/ 687 h 994"/>
                  <a:gd name="T68" fmla="*/ 176 w 814"/>
                  <a:gd name="T69" fmla="*/ 726 h 994"/>
                  <a:gd name="T70" fmla="*/ 163 w 814"/>
                  <a:gd name="T71" fmla="*/ 766 h 994"/>
                  <a:gd name="T72" fmla="*/ 151 w 814"/>
                  <a:gd name="T73" fmla="*/ 806 h 994"/>
                  <a:gd name="T74" fmla="*/ 139 w 814"/>
                  <a:gd name="T75" fmla="*/ 848 h 994"/>
                  <a:gd name="T76" fmla="*/ 122 w 814"/>
                  <a:gd name="T77" fmla="*/ 901 h 994"/>
                  <a:gd name="T78" fmla="*/ 100 w 814"/>
                  <a:gd name="T79" fmla="*/ 952 h 994"/>
                  <a:gd name="T80" fmla="*/ 75 w 814"/>
                  <a:gd name="T81" fmla="*/ 985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4" h="994">
                    <a:moveTo>
                      <a:pt x="75" y="985"/>
                    </a:moveTo>
                    <a:lnTo>
                      <a:pt x="0" y="994"/>
                    </a:lnTo>
                    <a:lnTo>
                      <a:pt x="0" y="982"/>
                    </a:lnTo>
                    <a:lnTo>
                      <a:pt x="4" y="962"/>
                    </a:lnTo>
                    <a:lnTo>
                      <a:pt x="13" y="937"/>
                    </a:lnTo>
                    <a:lnTo>
                      <a:pt x="25" y="909"/>
                    </a:lnTo>
                    <a:lnTo>
                      <a:pt x="37" y="881"/>
                    </a:lnTo>
                    <a:lnTo>
                      <a:pt x="47" y="857"/>
                    </a:lnTo>
                    <a:lnTo>
                      <a:pt x="55" y="839"/>
                    </a:lnTo>
                    <a:lnTo>
                      <a:pt x="60" y="828"/>
                    </a:lnTo>
                    <a:lnTo>
                      <a:pt x="72" y="782"/>
                    </a:lnTo>
                    <a:lnTo>
                      <a:pt x="86" y="736"/>
                    </a:lnTo>
                    <a:lnTo>
                      <a:pt x="101" y="691"/>
                    </a:lnTo>
                    <a:lnTo>
                      <a:pt x="117" y="646"/>
                    </a:lnTo>
                    <a:lnTo>
                      <a:pt x="134" y="602"/>
                    </a:lnTo>
                    <a:lnTo>
                      <a:pt x="154" y="560"/>
                    </a:lnTo>
                    <a:lnTo>
                      <a:pt x="175" y="518"/>
                    </a:lnTo>
                    <a:lnTo>
                      <a:pt x="198" y="477"/>
                    </a:lnTo>
                    <a:lnTo>
                      <a:pt x="221" y="437"/>
                    </a:lnTo>
                    <a:lnTo>
                      <a:pt x="247" y="399"/>
                    </a:lnTo>
                    <a:lnTo>
                      <a:pt x="275" y="361"/>
                    </a:lnTo>
                    <a:lnTo>
                      <a:pt x="304" y="324"/>
                    </a:lnTo>
                    <a:lnTo>
                      <a:pt x="336" y="288"/>
                    </a:lnTo>
                    <a:lnTo>
                      <a:pt x="369" y="253"/>
                    </a:lnTo>
                    <a:lnTo>
                      <a:pt x="404" y="221"/>
                    </a:lnTo>
                    <a:lnTo>
                      <a:pt x="442" y="189"/>
                    </a:lnTo>
                    <a:lnTo>
                      <a:pt x="444" y="187"/>
                    </a:lnTo>
                    <a:lnTo>
                      <a:pt x="451" y="182"/>
                    </a:lnTo>
                    <a:lnTo>
                      <a:pt x="463" y="173"/>
                    </a:lnTo>
                    <a:lnTo>
                      <a:pt x="478" y="162"/>
                    </a:lnTo>
                    <a:lnTo>
                      <a:pt x="496" y="149"/>
                    </a:lnTo>
                    <a:lnTo>
                      <a:pt x="517" y="135"/>
                    </a:lnTo>
                    <a:lnTo>
                      <a:pt x="541" y="119"/>
                    </a:lnTo>
                    <a:lnTo>
                      <a:pt x="568" y="101"/>
                    </a:lnTo>
                    <a:lnTo>
                      <a:pt x="595" y="85"/>
                    </a:lnTo>
                    <a:lnTo>
                      <a:pt x="625" y="68"/>
                    </a:lnTo>
                    <a:lnTo>
                      <a:pt x="656" y="53"/>
                    </a:lnTo>
                    <a:lnTo>
                      <a:pt x="687" y="38"/>
                    </a:lnTo>
                    <a:lnTo>
                      <a:pt x="720" y="24"/>
                    </a:lnTo>
                    <a:lnTo>
                      <a:pt x="752" y="14"/>
                    </a:lnTo>
                    <a:lnTo>
                      <a:pt x="783" y="6"/>
                    </a:lnTo>
                    <a:lnTo>
                      <a:pt x="814" y="0"/>
                    </a:lnTo>
                    <a:lnTo>
                      <a:pt x="811" y="1"/>
                    </a:lnTo>
                    <a:lnTo>
                      <a:pt x="801" y="6"/>
                    </a:lnTo>
                    <a:lnTo>
                      <a:pt x="787" y="13"/>
                    </a:lnTo>
                    <a:lnTo>
                      <a:pt x="767" y="23"/>
                    </a:lnTo>
                    <a:lnTo>
                      <a:pt x="744" y="36"/>
                    </a:lnTo>
                    <a:lnTo>
                      <a:pt x="716" y="52"/>
                    </a:lnTo>
                    <a:lnTo>
                      <a:pt x="685" y="70"/>
                    </a:lnTo>
                    <a:lnTo>
                      <a:pt x="652" y="91"/>
                    </a:lnTo>
                    <a:lnTo>
                      <a:pt x="617" y="115"/>
                    </a:lnTo>
                    <a:lnTo>
                      <a:pt x="580" y="142"/>
                    </a:lnTo>
                    <a:lnTo>
                      <a:pt x="542" y="170"/>
                    </a:lnTo>
                    <a:lnTo>
                      <a:pt x="505" y="202"/>
                    </a:lnTo>
                    <a:lnTo>
                      <a:pt x="467" y="236"/>
                    </a:lnTo>
                    <a:lnTo>
                      <a:pt x="432" y="273"/>
                    </a:lnTo>
                    <a:lnTo>
                      <a:pt x="396" y="311"/>
                    </a:lnTo>
                    <a:lnTo>
                      <a:pt x="364" y="353"/>
                    </a:lnTo>
                    <a:lnTo>
                      <a:pt x="340" y="387"/>
                    </a:lnTo>
                    <a:lnTo>
                      <a:pt x="316" y="422"/>
                    </a:lnTo>
                    <a:lnTo>
                      <a:pt x="295" y="457"/>
                    </a:lnTo>
                    <a:lnTo>
                      <a:pt x="274" y="494"/>
                    </a:lnTo>
                    <a:lnTo>
                      <a:pt x="255" y="531"/>
                    </a:lnTo>
                    <a:lnTo>
                      <a:pt x="237" y="569"/>
                    </a:lnTo>
                    <a:lnTo>
                      <a:pt x="221" y="607"/>
                    </a:lnTo>
                    <a:lnTo>
                      <a:pt x="205" y="646"/>
                    </a:lnTo>
                    <a:lnTo>
                      <a:pt x="197" y="666"/>
                    </a:lnTo>
                    <a:lnTo>
                      <a:pt x="190" y="687"/>
                    </a:lnTo>
                    <a:lnTo>
                      <a:pt x="183" y="706"/>
                    </a:lnTo>
                    <a:lnTo>
                      <a:pt x="176" y="726"/>
                    </a:lnTo>
                    <a:lnTo>
                      <a:pt x="169" y="745"/>
                    </a:lnTo>
                    <a:lnTo>
                      <a:pt x="163" y="766"/>
                    </a:lnTo>
                    <a:lnTo>
                      <a:pt x="156" y="786"/>
                    </a:lnTo>
                    <a:lnTo>
                      <a:pt x="151" y="806"/>
                    </a:lnTo>
                    <a:lnTo>
                      <a:pt x="146" y="825"/>
                    </a:lnTo>
                    <a:lnTo>
                      <a:pt x="139" y="848"/>
                    </a:lnTo>
                    <a:lnTo>
                      <a:pt x="131" y="873"/>
                    </a:lnTo>
                    <a:lnTo>
                      <a:pt x="122" y="901"/>
                    </a:lnTo>
                    <a:lnTo>
                      <a:pt x="110" y="927"/>
                    </a:lnTo>
                    <a:lnTo>
                      <a:pt x="100" y="952"/>
                    </a:lnTo>
                    <a:lnTo>
                      <a:pt x="87" y="971"/>
                    </a:lnTo>
                    <a:lnTo>
                      <a:pt x="75" y="985"/>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62" name="Freeform 482"/>
              <p:cNvSpPr>
                <a:spLocks/>
              </p:cNvSpPr>
              <p:nvPr/>
            </p:nvSpPr>
            <p:spPr bwMode="auto">
              <a:xfrm>
                <a:off x="6426200" y="4835525"/>
                <a:ext cx="501650" cy="676275"/>
              </a:xfrm>
              <a:custGeom>
                <a:avLst/>
                <a:gdLst>
                  <a:gd name="T0" fmla="*/ 0 w 631"/>
                  <a:gd name="T1" fmla="*/ 23 h 853"/>
                  <a:gd name="T2" fmla="*/ 27 w 631"/>
                  <a:gd name="T3" fmla="*/ 14 h 853"/>
                  <a:gd name="T4" fmla="*/ 56 w 631"/>
                  <a:gd name="T5" fmla="*/ 7 h 853"/>
                  <a:gd name="T6" fmla="*/ 85 w 631"/>
                  <a:gd name="T7" fmla="*/ 3 h 853"/>
                  <a:gd name="T8" fmla="*/ 115 w 631"/>
                  <a:gd name="T9" fmla="*/ 0 h 853"/>
                  <a:gd name="T10" fmla="*/ 145 w 631"/>
                  <a:gd name="T11" fmla="*/ 0 h 853"/>
                  <a:gd name="T12" fmla="*/ 174 w 631"/>
                  <a:gd name="T13" fmla="*/ 2 h 853"/>
                  <a:gd name="T14" fmla="*/ 204 w 631"/>
                  <a:gd name="T15" fmla="*/ 5 h 853"/>
                  <a:gd name="T16" fmla="*/ 232 w 631"/>
                  <a:gd name="T17" fmla="*/ 10 h 853"/>
                  <a:gd name="T18" fmla="*/ 261 w 631"/>
                  <a:gd name="T19" fmla="*/ 15 h 853"/>
                  <a:gd name="T20" fmla="*/ 288 w 631"/>
                  <a:gd name="T21" fmla="*/ 22 h 853"/>
                  <a:gd name="T22" fmla="*/ 313 w 631"/>
                  <a:gd name="T23" fmla="*/ 30 h 853"/>
                  <a:gd name="T24" fmla="*/ 337 w 631"/>
                  <a:gd name="T25" fmla="*/ 38 h 853"/>
                  <a:gd name="T26" fmla="*/ 360 w 631"/>
                  <a:gd name="T27" fmla="*/ 48 h 853"/>
                  <a:gd name="T28" fmla="*/ 381 w 631"/>
                  <a:gd name="T29" fmla="*/ 57 h 853"/>
                  <a:gd name="T30" fmla="*/ 398 w 631"/>
                  <a:gd name="T31" fmla="*/ 66 h 853"/>
                  <a:gd name="T32" fmla="*/ 414 w 631"/>
                  <a:gd name="T33" fmla="*/ 74 h 853"/>
                  <a:gd name="T34" fmla="*/ 439 w 631"/>
                  <a:gd name="T35" fmla="*/ 89 h 853"/>
                  <a:gd name="T36" fmla="*/ 460 w 631"/>
                  <a:gd name="T37" fmla="*/ 105 h 853"/>
                  <a:gd name="T38" fmla="*/ 481 w 631"/>
                  <a:gd name="T39" fmla="*/ 121 h 853"/>
                  <a:gd name="T40" fmla="*/ 500 w 631"/>
                  <a:gd name="T41" fmla="*/ 139 h 853"/>
                  <a:gd name="T42" fmla="*/ 517 w 631"/>
                  <a:gd name="T43" fmla="*/ 156 h 853"/>
                  <a:gd name="T44" fmla="*/ 532 w 631"/>
                  <a:gd name="T45" fmla="*/ 174 h 853"/>
                  <a:gd name="T46" fmla="*/ 547 w 631"/>
                  <a:gd name="T47" fmla="*/ 193 h 853"/>
                  <a:gd name="T48" fmla="*/ 558 w 631"/>
                  <a:gd name="T49" fmla="*/ 212 h 853"/>
                  <a:gd name="T50" fmla="*/ 570 w 631"/>
                  <a:gd name="T51" fmla="*/ 232 h 853"/>
                  <a:gd name="T52" fmla="*/ 580 w 631"/>
                  <a:gd name="T53" fmla="*/ 253 h 853"/>
                  <a:gd name="T54" fmla="*/ 588 w 631"/>
                  <a:gd name="T55" fmla="*/ 273 h 853"/>
                  <a:gd name="T56" fmla="*/ 596 w 631"/>
                  <a:gd name="T57" fmla="*/ 297 h 853"/>
                  <a:gd name="T58" fmla="*/ 603 w 631"/>
                  <a:gd name="T59" fmla="*/ 318 h 853"/>
                  <a:gd name="T60" fmla="*/ 609 w 631"/>
                  <a:gd name="T61" fmla="*/ 341 h 853"/>
                  <a:gd name="T62" fmla="*/ 615 w 631"/>
                  <a:gd name="T63" fmla="*/ 366 h 853"/>
                  <a:gd name="T64" fmla="*/ 619 w 631"/>
                  <a:gd name="T65" fmla="*/ 391 h 853"/>
                  <a:gd name="T66" fmla="*/ 628 w 631"/>
                  <a:gd name="T67" fmla="*/ 480 h 853"/>
                  <a:gd name="T68" fmla="*/ 631 w 631"/>
                  <a:gd name="T69" fmla="*/ 598 h 853"/>
                  <a:gd name="T70" fmla="*/ 631 w 631"/>
                  <a:gd name="T71" fmla="*/ 716 h 853"/>
                  <a:gd name="T72" fmla="*/ 628 w 631"/>
                  <a:gd name="T73" fmla="*/ 803 h 853"/>
                  <a:gd name="T74" fmla="*/ 575 w 631"/>
                  <a:gd name="T75" fmla="*/ 853 h 853"/>
                  <a:gd name="T76" fmla="*/ 573 w 631"/>
                  <a:gd name="T77" fmla="*/ 798 h 853"/>
                  <a:gd name="T78" fmla="*/ 570 w 631"/>
                  <a:gd name="T79" fmla="*/ 724 h 853"/>
                  <a:gd name="T80" fmla="*/ 564 w 631"/>
                  <a:gd name="T81" fmla="*/ 638 h 853"/>
                  <a:gd name="T82" fmla="*/ 556 w 631"/>
                  <a:gd name="T83" fmla="*/ 546 h 853"/>
                  <a:gd name="T84" fmla="*/ 545 w 631"/>
                  <a:gd name="T85" fmla="*/ 457 h 853"/>
                  <a:gd name="T86" fmla="*/ 532 w 631"/>
                  <a:gd name="T87" fmla="*/ 373 h 853"/>
                  <a:gd name="T88" fmla="*/ 515 w 631"/>
                  <a:gd name="T89" fmla="*/ 302 h 853"/>
                  <a:gd name="T90" fmla="*/ 494 w 631"/>
                  <a:gd name="T91" fmla="*/ 252 h 853"/>
                  <a:gd name="T92" fmla="*/ 467 w 631"/>
                  <a:gd name="T93" fmla="*/ 212 h 853"/>
                  <a:gd name="T94" fmla="*/ 436 w 631"/>
                  <a:gd name="T95" fmla="*/ 178 h 853"/>
                  <a:gd name="T96" fmla="*/ 402 w 631"/>
                  <a:gd name="T97" fmla="*/ 148 h 853"/>
                  <a:gd name="T98" fmla="*/ 364 w 631"/>
                  <a:gd name="T99" fmla="*/ 123 h 853"/>
                  <a:gd name="T100" fmla="*/ 325 w 631"/>
                  <a:gd name="T101" fmla="*/ 100 h 853"/>
                  <a:gd name="T102" fmla="*/ 283 w 631"/>
                  <a:gd name="T103" fmla="*/ 81 h 853"/>
                  <a:gd name="T104" fmla="*/ 242 w 631"/>
                  <a:gd name="T105" fmla="*/ 65 h 853"/>
                  <a:gd name="T106" fmla="*/ 201 w 631"/>
                  <a:gd name="T107" fmla="*/ 52 h 853"/>
                  <a:gd name="T108" fmla="*/ 162 w 631"/>
                  <a:gd name="T109" fmla="*/ 42 h 853"/>
                  <a:gd name="T110" fmla="*/ 124 w 631"/>
                  <a:gd name="T111" fmla="*/ 35 h 853"/>
                  <a:gd name="T112" fmla="*/ 91 w 631"/>
                  <a:gd name="T113" fmla="*/ 29 h 853"/>
                  <a:gd name="T114" fmla="*/ 61 w 631"/>
                  <a:gd name="T115" fmla="*/ 26 h 853"/>
                  <a:gd name="T116" fmla="*/ 37 w 631"/>
                  <a:gd name="T117" fmla="*/ 23 h 853"/>
                  <a:gd name="T118" fmla="*/ 17 w 631"/>
                  <a:gd name="T119" fmla="*/ 22 h 853"/>
                  <a:gd name="T120" fmla="*/ 4 w 631"/>
                  <a:gd name="T121" fmla="*/ 22 h 853"/>
                  <a:gd name="T122" fmla="*/ 0 w 631"/>
                  <a:gd name="T123" fmla="*/ 2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1" h="853">
                    <a:moveTo>
                      <a:pt x="0" y="23"/>
                    </a:moveTo>
                    <a:lnTo>
                      <a:pt x="27" y="14"/>
                    </a:lnTo>
                    <a:lnTo>
                      <a:pt x="56" y="7"/>
                    </a:lnTo>
                    <a:lnTo>
                      <a:pt x="85" y="3"/>
                    </a:lnTo>
                    <a:lnTo>
                      <a:pt x="115" y="0"/>
                    </a:lnTo>
                    <a:lnTo>
                      <a:pt x="145" y="0"/>
                    </a:lnTo>
                    <a:lnTo>
                      <a:pt x="174" y="2"/>
                    </a:lnTo>
                    <a:lnTo>
                      <a:pt x="204" y="5"/>
                    </a:lnTo>
                    <a:lnTo>
                      <a:pt x="232" y="10"/>
                    </a:lnTo>
                    <a:lnTo>
                      <a:pt x="261" y="15"/>
                    </a:lnTo>
                    <a:lnTo>
                      <a:pt x="288" y="22"/>
                    </a:lnTo>
                    <a:lnTo>
                      <a:pt x="313" y="30"/>
                    </a:lnTo>
                    <a:lnTo>
                      <a:pt x="337" y="38"/>
                    </a:lnTo>
                    <a:lnTo>
                      <a:pt x="360" y="48"/>
                    </a:lnTo>
                    <a:lnTo>
                      <a:pt x="381" y="57"/>
                    </a:lnTo>
                    <a:lnTo>
                      <a:pt x="398" y="66"/>
                    </a:lnTo>
                    <a:lnTo>
                      <a:pt x="414" y="74"/>
                    </a:lnTo>
                    <a:lnTo>
                      <a:pt x="439" y="89"/>
                    </a:lnTo>
                    <a:lnTo>
                      <a:pt x="460" y="105"/>
                    </a:lnTo>
                    <a:lnTo>
                      <a:pt x="481" y="121"/>
                    </a:lnTo>
                    <a:lnTo>
                      <a:pt x="500" y="139"/>
                    </a:lnTo>
                    <a:lnTo>
                      <a:pt x="517" y="156"/>
                    </a:lnTo>
                    <a:lnTo>
                      <a:pt x="532" y="174"/>
                    </a:lnTo>
                    <a:lnTo>
                      <a:pt x="547" y="193"/>
                    </a:lnTo>
                    <a:lnTo>
                      <a:pt x="558" y="212"/>
                    </a:lnTo>
                    <a:lnTo>
                      <a:pt x="570" y="232"/>
                    </a:lnTo>
                    <a:lnTo>
                      <a:pt x="580" y="253"/>
                    </a:lnTo>
                    <a:lnTo>
                      <a:pt x="588" y="273"/>
                    </a:lnTo>
                    <a:lnTo>
                      <a:pt x="596" y="297"/>
                    </a:lnTo>
                    <a:lnTo>
                      <a:pt x="603" y="318"/>
                    </a:lnTo>
                    <a:lnTo>
                      <a:pt x="609" y="341"/>
                    </a:lnTo>
                    <a:lnTo>
                      <a:pt x="615" y="366"/>
                    </a:lnTo>
                    <a:lnTo>
                      <a:pt x="619" y="391"/>
                    </a:lnTo>
                    <a:lnTo>
                      <a:pt x="628" y="480"/>
                    </a:lnTo>
                    <a:lnTo>
                      <a:pt x="631" y="598"/>
                    </a:lnTo>
                    <a:lnTo>
                      <a:pt x="631" y="716"/>
                    </a:lnTo>
                    <a:lnTo>
                      <a:pt x="628" y="803"/>
                    </a:lnTo>
                    <a:lnTo>
                      <a:pt x="575" y="853"/>
                    </a:lnTo>
                    <a:lnTo>
                      <a:pt x="573" y="798"/>
                    </a:lnTo>
                    <a:lnTo>
                      <a:pt x="570" y="724"/>
                    </a:lnTo>
                    <a:lnTo>
                      <a:pt x="564" y="638"/>
                    </a:lnTo>
                    <a:lnTo>
                      <a:pt x="556" y="546"/>
                    </a:lnTo>
                    <a:lnTo>
                      <a:pt x="545" y="457"/>
                    </a:lnTo>
                    <a:lnTo>
                      <a:pt x="532" y="373"/>
                    </a:lnTo>
                    <a:lnTo>
                      <a:pt x="515" y="302"/>
                    </a:lnTo>
                    <a:lnTo>
                      <a:pt x="494" y="252"/>
                    </a:lnTo>
                    <a:lnTo>
                      <a:pt x="467" y="212"/>
                    </a:lnTo>
                    <a:lnTo>
                      <a:pt x="436" y="178"/>
                    </a:lnTo>
                    <a:lnTo>
                      <a:pt x="402" y="148"/>
                    </a:lnTo>
                    <a:lnTo>
                      <a:pt x="364" y="123"/>
                    </a:lnTo>
                    <a:lnTo>
                      <a:pt x="325" y="100"/>
                    </a:lnTo>
                    <a:lnTo>
                      <a:pt x="283" y="81"/>
                    </a:lnTo>
                    <a:lnTo>
                      <a:pt x="242" y="65"/>
                    </a:lnTo>
                    <a:lnTo>
                      <a:pt x="201" y="52"/>
                    </a:lnTo>
                    <a:lnTo>
                      <a:pt x="162" y="42"/>
                    </a:lnTo>
                    <a:lnTo>
                      <a:pt x="124" y="35"/>
                    </a:lnTo>
                    <a:lnTo>
                      <a:pt x="91" y="29"/>
                    </a:lnTo>
                    <a:lnTo>
                      <a:pt x="61" y="26"/>
                    </a:lnTo>
                    <a:lnTo>
                      <a:pt x="37" y="23"/>
                    </a:lnTo>
                    <a:lnTo>
                      <a:pt x="17" y="22"/>
                    </a:lnTo>
                    <a:lnTo>
                      <a:pt x="4" y="22"/>
                    </a:lnTo>
                    <a:lnTo>
                      <a:pt x="0" y="23"/>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63" name="Freeform 483"/>
              <p:cNvSpPr>
                <a:spLocks/>
              </p:cNvSpPr>
              <p:nvPr/>
            </p:nvSpPr>
            <p:spPr bwMode="auto">
              <a:xfrm>
                <a:off x="6811963" y="4975225"/>
                <a:ext cx="1246188" cy="577850"/>
              </a:xfrm>
              <a:custGeom>
                <a:avLst/>
                <a:gdLst>
                  <a:gd name="T0" fmla="*/ 51 w 1569"/>
                  <a:gd name="T1" fmla="*/ 586 h 728"/>
                  <a:gd name="T2" fmla="*/ 89 w 1569"/>
                  <a:gd name="T3" fmla="*/ 527 h 728"/>
                  <a:gd name="T4" fmla="*/ 135 w 1569"/>
                  <a:gd name="T5" fmla="*/ 474 h 728"/>
                  <a:gd name="T6" fmla="*/ 185 w 1569"/>
                  <a:gd name="T7" fmla="*/ 426 h 728"/>
                  <a:gd name="T8" fmla="*/ 244 w 1569"/>
                  <a:gd name="T9" fmla="*/ 375 h 728"/>
                  <a:gd name="T10" fmla="*/ 309 w 1569"/>
                  <a:gd name="T11" fmla="*/ 321 h 728"/>
                  <a:gd name="T12" fmla="*/ 373 w 1569"/>
                  <a:gd name="T13" fmla="*/ 270 h 728"/>
                  <a:gd name="T14" fmla="*/ 439 w 1569"/>
                  <a:gd name="T15" fmla="*/ 222 h 728"/>
                  <a:gd name="T16" fmla="*/ 507 w 1569"/>
                  <a:gd name="T17" fmla="*/ 178 h 728"/>
                  <a:gd name="T18" fmla="*/ 577 w 1569"/>
                  <a:gd name="T19" fmla="*/ 139 h 728"/>
                  <a:gd name="T20" fmla="*/ 652 w 1569"/>
                  <a:gd name="T21" fmla="*/ 104 h 728"/>
                  <a:gd name="T22" fmla="*/ 731 w 1569"/>
                  <a:gd name="T23" fmla="*/ 74 h 728"/>
                  <a:gd name="T24" fmla="*/ 783 w 1569"/>
                  <a:gd name="T25" fmla="*/ 59 h 728"/>
                  <a:gd name="T26" fmla="*/ 809 w 1569"/>
                  <a:gd name="T27" fmla="*/ 51 h 728"/>
                  <a:gd name="T28" fmla="*/ 841 w 1569"/>
                  <a:gd name="T29" fmla="*/ 43 h 728"/>
                  <a:gd name="T30" fmla="*/ 879 w 1569"/>
                  <a:gd name="T31" fmla="*/ 34 h 728"/>
                  <a:gd name="T32" fmla="*/ 923 w 1569"/>
                  <a:gd name="T33" fmla="*/ 24 h 728"/>
                  <a:gd name="T34" fmla="*/ 970 w 1569"/>
                  <a:gd name="T35" fmla="*/ 15 h 728"/>
                  <a:gd name="T36" fmla="*/ 1022 w 1569"/>
                  <a:gd name="T37" fmla="*/ 8 h 728"/>
                  <a:gd name="T38" fmla="*/ 1077 w 1569"/>
                  <a:gd name="T39" fmla="*/ 2 h 728"/>
                  <a:gd name="T40" fmla="*/ 1135 w 1569"/>
                  <a:gd name="T41" fmla="*/ 0 h 728"/>
                  <a:gd name="T42" fmla="*/ 1193 w 1569"/>
                  <a:gd name="T43" fmla="*/ 0 h 728"/>
                  <a:gd name="T44" fmla="*/ 1253 w 1569"/>
                  <a:gd name="T45" fmla="*/ 5 h 728"/>
                  <a:gd name="T46" fmla="*/ 1314 w 1569"/>
                  <a:gd name="T47" fmla="*/ 15 h 728"/>
                  <a:gd name="T48" fmla="*/ 1374 w 1569"/>
                  <a:gd name="T49" fmla="*/ 30 h 728"/>
                  <a:gd name="T50" fmla="*/ 1432 w 1569"/>
                  <a:gd name="T51" fmla="*/ 51 h 728"/>
                  <a:gd name="T52" fmla="*/ 1490 w 1569"/>
                  <a:gd name="T53" fmla="*/ 81 h 728"/>
                  <a:gd name="T54" fmla="*/ 1544 w 1569"/>
                  <a:gd name="T55" fmla="*/ 117 h 728"/>
                  <a:gd name="T56" fmla="*/ 1568 w 1569"/>
                  <a:gd name="T57" fmla="*/ 138 h 728"/>
                  <a:gd name="T58" fmla="*/ 1556 w 1569"/>
                  <a:gd name="T59" fmla="*/ 133 h 728"/>
                  <a:gd name="T60" fmla="*/ 1534 w 1569"/>
                  <a:gd name="T61" fmla="*/ 125 h 728"/>
                  <a:gd name="T62" fmla="*/ 1503 w 1569"/>
                  <a:gd name="T63" fmla="*/ 115 h 728"/>
                  <a:gd name="T64" fmla="*/ 1462 w 1569"/>
                  <a:gd name="T65" fmla="*/ 102 h 728"/>
                  <a:gd name="T66" fmla="*/ 1412 w 1569"/>
                  <a:gd name="T67" fmla="*/ 91 h 728"/>
                  <a:gd name="T68" fmla="*/ 1354 w 1569"/>
                  <a:gd name="T69" fmla="*/ 79 h 728"/>
                  <a:gd name="T70" fmla="*/ 1288 w 1569"/>
                  <a:gd name="T71" fmla="*/ 71 h 728"/>
                  <a:gd name="T72" fmla="*/ 1215 w 1569"/>
                  <a:gd name="T73" fmla="*/ 65 h 728"/>
                  <a:gd name="T74" fmla="*/ 1137 w 1569"/>
                  <a:gd name="T75" fmla="*/ 64 h 728"/>
                  <a:gd name="T76" fmla="*/ 1052 w 1569"/>
                  <a:gd name="T77" fmla="*/ 69 h 728"/>
                  <a:gd name="T78" fmla="*/ 962 w 1569"/>
                  <a:gd name="T79" fmla="*/ 80 h 728"/>
                  <a:gd name="T80" fmla="*/ 869 w 1569"/>
                  <a:gd name="T81" fmla="*/ 100 h 728"/>
                  <a:gd name="T82" fmla="*/ 769 w 1569"/>
                  <a:gd name="T83" fmla="*/ 130 h 728"/>
                  <a:gd name="T84" fmla="*/ 668 w 1569"/>
                  <a:gd name="T85" fmla="*/ 169 h 728"/>
                  <a:gd name="T86" fmla="*/ 564 w 1569"/>
                  <a:gd name="T87" fmla="*/ 220 h 728"/>
                  <a:gd name="T88" fmla="*/ 507 w 1569"/>
                  <a:gd name="T89" fmla="*/ 253 h 728"/>
                  <a:gd name="T90" fmla="*/ 478 w 1569"/>
                  <a:gd name="T91" fmla="*/ 274 h 728"/>
                  <a:gd name="T92" fmla="*/ 426 w 1569"/>
                  <a:gd name="T93" fmla="*/ 313 h 728"/>
                  <a:gd name="T94" fmla="*/ 359 w 1569"/>
                  <a:gd name="T95" fmla="*/ 366 h 728"/>
                  <a:gd name="T96" fmla="*/ 287 w 1569"/>
                  <a:gd name="T97" fmla="*/ 426 h 728"/>
                  <a:gd name="T98" fmla="*/ 214 w 1569"/>
                  <a:gd name="T99" fmla="*/ 490 h 728"/>
                  <a:gd name="T100" fmla="*/ 150 w 1569"/>
                  <a:gd name="T101" fmla="*/ 554 h 728"/>
                  <a:gd name="T102" fmla="*/ 101 w 1569"/>
                  <a:gd name="T103" fmla="*/ 612 h 728"/>
                  <a:gd name="T104" fmla="*/ 60 w 1569"/>
                  <a:gd name="T105" fmla="*/ 720 h 728"/>
                  <a:gd name="T106" fmla="*/ 1 w 1569"/>
                  <a:gd name="T107" fmla="*/ 725 h 728"/>
                  <a:gd name="T108" fmla="*/ 6 w 1569"/>
                  <a:gd name="T109" fmla="*/ 705 h 728"/>
                  <a:gd name="T110" fmla="*/ 15 w 1569"/>
                  <a:gd name="T111" fmla="*/ 672 h 728"/>
                  <a:gd name="T112" fmla="*/ 27 w 1569"/>
                  <a:gd name="T113" fmla="*/ 63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9" h="728">
                    <a:moveTo>
                      <a:pt x="34" y="617"/>
                    </a:moveTo>
                    <a:lnTo>
                      <a:pt x="51" y="586"/>
                    </a:lnTo>
                    <a:lnTo>
                      <a:pt x="69" y="556"/>
                    </a:lnTo>
                    <a:lnTo>
                      <a:pt x="89" y="527"/>
                    </a:lnTo>
                    <a:lnTo>
                      <a:pt x="112" y="501"/>
                    </a:lnTo>
                    <a:lnTo>
                      <a:pt x="135" y="474"/>
                    </a:lnTo>
                    <a:lnTo>
                      <a:pt x="160" y="450"/>
                    </a:lnTo>
                    <a:lnTo>
                      <a:pt x="185" y="426"/>
                    </a:lnTo>
                    <a:lnTo>
                      <a:pt x="212" y="403"/>
                    </a:lnTo>
                    <a:lnTo>
                      <a:pt x="244" y="375"/>
                    </a:lnTo>
                    <a:lnTo>
                      <a:pt x="276" y="347"/>
                    </a:lnTo>
                    <a:lnTo>
                      <a:pt x="309" y="321"/>
                    </a:lnTo>
                    <a:lnTo>
                      <a:pt x="341" y="296"/>
                    </a:lnTo>
                    <a:lnTo>
                      <a:pt x="373" y="270"/>
                    </a:lnTo>
                    <a:lnTo>
                      <a:pt x="407" y="246"/>
                    </a:lnTo>
                    <a:lnTo>
                      <a:pt x="439" y="222"/>
                    </a:lnTo>
                    <a:lnTo>
                      <a:pt x="472" y="200"/>
                    </a:lnTo>
                    <a:lnTo>
                      <a:pt x="507" y="178"/>
                    </a:lnTo>
                    <a:lnTo>
                      <a:pt x="541" y="159"/>
                    </a:lnTo>
                    <a:lnTo>
                      <a:pt x="577" y="139"/>
                    </a:lnTo>
                    <a:lnTo>
                      <a:pt x="614" y="121"/>
                    </a:lnTo>
                    <a:lnTo>
                      <a:pt x="652" y="104"/>
                    </a:lnTo>
                    <a:lnTo>
                      <a:pt x="691" y="88"/>
                    </a:lnTo>
                    <a:lnTo>
                      <a:pt x="731" y="74"/>
                    </a:lnTo>
                    <a:lnTo>
                      <a:pt x="773" y="62"/>
                    </a:lnTo>
                    <a:lnTo>
                      <a:pt x="783" y="59"/>
                    </a:lnTo>
                    <a:lnTo>
                      <a:pt x="795" y="56"/>
                    </a:lnTo>
                    <a:lnTo>
                      <a:pt x="809" y="51"/>
                    </a:lnTo>
                    <a:lnTo>
                      <a:pt x="824" y="48"/>
                    </a:lnTo>
                    <a:lnTo>
                      <a:pt x="841" y="43"/>
                    </a:lnTo>
                    <a:lnTo>
                      <a:pt x="859" y="39"/>
                    </a:lnTo>
                    <a:lnTo>
                      <a:pt x="879" y="34"/>
                    </a:lnTo>
                    <a:lnTo>
                      <a:pt x="900" y="28"/>
                    </a:lnTo>
                    <a:lnTo>
                      <a:pt x="923" y="24"/>
                    </a:lnTo>
                    <a:lnTo>
                      <a:pt x="946" y="19"/>
                    </a:lnTo>
                    <a:lnTo>
                      <a:pt x="970" y="15"/>
                    </a:lnTo>
                    <a:lnTo>
                      <a:pt x="996" y="11"/>
                    </a:lnTo>
                    <a:lnTo>
                      <a:pt x="1022" y="8"/>
                    </a:lnTo>
                    <a:lnTo>
                      <a:pt x="1049" y="4"/>
                    </a:lnTo>
                    <a:lnTo>
                      <a:pt x="1077" y="2"/>
                    </a:lnTo>
                    <a:lnTo>
                      <a:pt x="1106" y="0"/>
                    </a:lnTo>
                    <a:lnTo>
                      <a:pt x="1135" y="0"/>
                    </a:lnTo>
                    <a:lnTo>
                      <a:pt x="1163" y="0"/>
                    </a:lnTo>
                    <a:lnTo>
                      <a:pt x="1193" y="0"/>
                    </a:lnTo>
                    <a:lnTo>
                      <a:pt x="1223" y="2"/>
                    </a:lnTo>
                    <a:lnTo>
                      <a:pt x="1253" y="5"/>
                    </a:lnTo>
                    <a:lnTo>
                      <a:pt x="1284" y="9"/>
                    </a:lnTo>
                    <a:lnTo>
                      <a:pt x="1314" y="15"/>
                    </a:lnTo>
                    <a:lnTo>
                      <a:pt x="1344" y="21"/>
                    </a:lnTo>
                    <a:lnTo>
                      <a:pt x="1374" y="30"/>
                    </a:lnTo>
                    <a:lnTo>
                      <a:pt x="1403" y="40"/>
                    </a:lnTo>
                    <a:lnTo>
                      <a:pt x="1432" y="51"/>
                    </a:lnTo>
                    <a:lnTo>
                      <a:pt x="1461" y="65"/>
                    </a:lnTo>
                    <a:lnTo>
                      <a:pt x="1490" y="81"/>
                    </a:lnTo>
                    <a:lnTo>
                      <a:pt x="1516" y="99"/>
                    </a:lnTo>
                    <a:lnTo>
                      <a:pt x="1544" y="117"/>
                    </a:lnTo>
                    <a:lnTo>
                      <a:pt x="1569" y="139"/>
                    </a:lnTo>
                    <a:lnTo>
                      <a:pt x="1568" y="138"/>
                    </a:lnTo>
                    <a:lnTo>
                      <a:pt x="1563" y="137"/>
                    </a:lnTo>
                    <a:lnTo>
                      <a:pt x="1556" y="133"/>
                    </a:lnTo>
                    <a:lnTo>
                      <a:pt x="1547" y="130"/>
                    </a:lnTo>
                    <a:lnTo>
                      <a:pt x="1534" y="125"/>
                    </a:lnTo>
                    <a:lnTo>
                      <a:pt x="1519" y="121"/>
                    </a:lnTo>
                    <a:lnTo>
                      <a:pt x="1503" y="115"/>
                    </a:lnTo>
                    <a:lnTo>
                      <a:pt x="1484" y="109"/>
                    </a:lnTo>
                    <a:lnTo>
                      <a:pt x="1462" y="102"/>
                    </a:lnTo>
                    <a:lnTo>
                      <a:pt x="1438" y="96"/>
                    </a:lnTo>
                    <a:lnTo>
                      <a:pt x="1412" y="91"/>
                    </a:lnTo>
                    <a:lnTo>
                      <a:pt x="1384" y="85"/>
                    </a:lnTo>
                    <a:lnTo>
                      <a:pt x="1354" y="79"/>
                    </a:lnTo>
                    <a:lnTo>
                      <a:pt x="1322" y="74"/>
                    </a:lnTo>
                    <a:lnTo>
                      <a:pt x="1288" y="71"/>
                    </a:lnTo>
                    <a:lnTo>
                      <a:pt x="1253" y="68"/>
                    </a:lnTo>
                    <a:lnTo>
                      <a:pt x="1215" y="65"/>
                    </a:lnTo>
                    <a:lnTo>
                      <a:pt x="1177" y="64"/>
                    </a:lnTo>
                    <a:lnTo>
                      <a:pt x="1137" y="64"/>
                    </a:lnTo>
                    <a:lnTo>
                      <a:pt x="1095" y="65"/>
                    </a:lnTo>
                    <a:lnTo>
                      <a:pt x="1052" y="69"/>
                    </a:lnTo>
                    <a:lnTo>
                      <a:pt x="1008" y="73"/>
                    </a:lnTo>
                    <a:lnTo>
                      <a:pt x="962" y="80"/>
                    </a:lnTo>
                    <a:lnTo>
                      <a:pt x="916" y="89"/>
                    </a:lnTo>
                    <a:lnTo>
                      <a:pt x="869" y="100"/>
                    </a:lnTo>
                    <a:lnTo>
                      <a:pt x="819" y="114"/>
                    </a:lnTo>
                    <a:lnTo>
                      <a:pt x="769" y="130"/>
                    </a:lnTo>
                    <a:lnTo>
                      <a:pt x="720" y="147"/>
                    </a:lnTo>
                    <a:lnTo>
                      <a:pt x="668" y="169"/>
                    </a:lnTo>
                    <a:lnTo>
                      <a:pt x="616" y="192"/>
                    </a:lnTo>
                    <a:lnTo>
                      <a:pt x="564" y="220"/>
                    </a:lnTo>
                    <a:lnTo>
                      <a:pt x="511" y="250"/>
                    </a:lnTo>
                    <a:lnTo>
                      <a:pt x="507" y="253"/>
                    </a:lnTo>
                    <a:lnTo>
                      <a:pt x="495" y="261"/>
                    </a:lnTo>
                    <a:lnTo>
                      <a:pt x="478" y="274"/>
                    </a:lnTo>
                    <a:lnTo>
                      <a:pt x="454" y="292"/>
                    </a:lnTo>
                    <a:lnTo>
                      <a:pt x="426" y="313"/>
                    </a:lnTo>
                    <a:lnTo>
                      <a:pt x="394" y="338"/>
                    </a:lnTo>
                    <a:lnTo>
                      <a:pt x="359" y="366"/>
                    </a:lnTo>
                    <a:lnTo>
                      <a:pt x="324" y="395"/>
                    </a:lnTo>
                    <a:lnTo>
                      <a:pt x="287" y="426"/>
                    </a:lnTo>
                    <a:lnTo>
                      <a:pt x="250" y="458"/>
                    </a:lnTo>
                    <a:lnTo>
                      <a:pt x="214" y="490"/>
                    </a:lnTo>
                    <a:lnTo>
                      <a:pt x="180" y="523"/>
                    </a:lnTo>
                    <a:lnTo>
                      <a:pt x="150" y="554"/>
                    </a:lnTo>
                    <a:lnTo>
                      <a:pt x="123" y="585"/>
                    </a:lnTo>
                    <a:lnTo>
                      <a:pt x="101" y="612"/>
                    </a:lnTo>
                    <a:lnTo>
                      <a:pt x="85" y="639"/>
                    </a:lnTo>
                    <a:lnTo>
                      <a:pt x="60" y="720"/>
                    </a:lnTo>
                    <a:lnTo>
                      <a:pt x="0" y="728"/>
                    </a:lnTo>
                    <a:lnTo>
                      <a:pt x="1" y="725"/>
                    </a:lnTo>
                    <a:lnTo>
                      <a:pt x="2" y="717"/>
                    </a:lnTo>
                    <a:lnTo>
                      <a:pt x="6" y="705"/>
                    </a:lnTo>
                    <a:lnTo>
                      <a:pt x="9" y="690"/>
                    </a:lnTo>
                    <a:lnTo>
                      <a:pt x="15" y="672"/>
                    </a:lnTo>
                    <a:lnTo>
                      <a:pt x="21" y="654"/>
                    </a:lnTo>
                    <a:lnTo>
                      <a:pt x="27" y="635"/>
                    </a:lnTo>
                    <a:lnTo>
                      <a:pt x="34" y="617"/>
                    </a:lnTo>
                    <a:close/>
                  </a:path>
                </a:pathLst>
              </a:custGeom>
              <a:solidFill>
                <a:srgbClr val="00C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64" name="Freeform 484"/>
              <p:cNvSpPr>
                <a:spLocks/>
              </p:cNvSpPr>
              <p:nvPr/>
            </p:nvSpPr>
            <p:spPr bwMode="auto">
              <a:xfrm>
                <a:off x="6248400" y="5040313"/>
                <a:ext cx="604838" cy="246063"/>
              </a:xfrm>
              <a:custGeom>
                <a:avLst/>
                <a:gdLst>
                  <a:gd name="T0" fmla="*/ 22 w 762"/>
                  <a:gd name="T1" fmla="*/ 158 h 309"/>
                  <a:gd name="T2" fmla="*/ 67 w 762"/>
                  <a:gd name="T3" fmla="*/ 131 h 309"/>
                  <a:gd name="T4" fmla="*/ 112 w 762"/>
                  <a:gd name="T5" fmla="*/ 105 h 309"/>
                  <a:gd name="T6" fmla="*/ 159 w 762"/>
                  <a:gd name="T7" fmla="*/ 80 h 309"/>
                  <a:gd name="T8" fmla="*/ 206 w 762"/>
                  <a:gd name="T9" fmla="*/ 58 h 309"/>
                  <a:gd name="T10" fmla="*/ 255 w 762"/>
                  <a:gd name="T11" fmla="*/ 39 h 309"/>
                  <a:gd name="T12" fmla="*/ 305 w 762"/>
                  <a:gd name="T13" fmla="*/ 22 h 309"/>
                  <a:gd name="T14" fmla="*/ 356 w 762"/>
                  <a:gd name="T15" fmla="*/ 11 h 309"/>
                  <a:gd name="T16" fmla="*/ 397 w 762"/>
                  <a:gd name="T17" fmla="*/ 4 h 309"/>
                  <a:gd name="T18" fmla="*/ 430 w 762"/>
                  <a:gd name="T19" fmla="*/ 2 h 309"/>
                  <a:gd name="T20" fmla="*/ 463 w 762"/>
                  <a:gd name="T21" fmla="*/ 0 h 309"/>
                  <a:gd name="T22" fmla="*/ 497 w 762"/>
                  <a:gd name="T23" fmla="*/ 3 h 309"/>
                  <a:gd name="T24" fmla="*/ 530 w 762"/>
                  <a:gd name="T25" fmla="*/ 9 h 309"/>
                  <a:gd name="T26" fmla="*/ 562 w 762"/>
                  <a:gd name="T27" fmla="*/ 15 h 309"/>
                  <a:gd name="T28" fmla="*/ 594 w 762"/>
                  <a:gd name="T29" fmla="*/ 25 h 309"/>
                  <a:gd name="T30" fmla="*/ 624 w 762"/>
                  <a:gd name="T31" fmla="*/ 37 h 309"/>
                  <a:gd name="T32" fmla="*/ 669 w 762"/>
                  <a:gd name="T33" fmla="*/ 64 h 309"/>
                  <a:gd name="T34" fmla="*/ 718 w 762"/>
                  <a:gd name="T35" fmla="*/ 123 h 309"/>
                  <a:gd name="T36" fmla="*/ 750 w 762"/>
                  <a:gd name="T37" fmla="*/ 196 h 309"/>
                  <a:gd name="T38" fmla="*/ 762 w 762"/>
                  <a:gd name="T39" fmla="*/ 274 h 309"/>
                  <a:gd name="T40" fmla="*/ 758 w 762"/>
                  <a:gd name="T41" fmla="*/ 307 h 309"/>
                  <a:gd name="T42" fmla="*/ 749 w 762"/>
                  <a:gd name="T43" fmla="*/ 294 h 309"/>
                  <a:gd name="T44" fmla="*/ 736 w 762"/>
                  <a:gd name="T45" fmla="*/ 275 h 309"/>
                  <a:gd name="T46" fmla="*/ 724 w 762"/>
                  <a:gd name="T47" fmla="*/ 254 h 309"/>
                  <a:gd name="T48" fmla="*/ 712 w 762"/>
                  <a:gd name="T49" fmla="*/ 226 h 309"/>
                  <a:gd name="T50" fmla="*/ 702 w 762"/>
                  <a:gd name="T51" fmla="*/ 193 h 309"/>
                  <a:gd name="T52" fmla="*/ 689 w 762"/>
                  <a:gd name="T53" fmla="*/ 163 h 309"/>
                  <a:gd name="T54" fmla="*/ 668 w 762"/>
                  <a:gd name="T55" fmla="*/ 135 h 309"/>
                  <a:gd name="T56" fmla="*/ 618 w 762"/>
                  <a:gd name="T57" fmla="*/ 101 h 309"/>
                  <a:gd name="T58" fmla="*/ 541 w 762"/>
                  <a:gd name="T59" fmla="*/ 70 h 309"/>
                  <a:gd name="T60" fmla="*/ 457 w 762"/>
                  <a:gd name="T61" fmla="*/ 56 h 309"/>
                  <a:gd name="T62" fmla="*/ 369 w 762"/>
                  <a:gd name="T63" fmla="*/ 55 h 309"/>
                  <a:gd name="T64" fmla="*/ 279 w 762"/>
                  <a:gd name="T65" fmla="*/ 66 h 309"/>
                  <a:gd name="T66" fmla="*/ 191 w 762"/>
                  <a:gd name="T67" fmla="*/ 88 h 309"/>
                  <a:gd name="T68" fmla="*/ 108 w 762"/>
                  <a:gd name="T69" fmla="*/ 117 h 309"/>
                  <a:gd name="T70" fmla="*/ 33 w 762"/>
                  <a:gd name="T71" fmla="*/ 1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2" h="309">
                    <a:moveTo>
                      <a:pt x="0" y="172"/>
                    </a:moveTo>
                    <a:lnTo>
                      <a:pt x="22" y="158"/>
                    </a:lnTo>
                    <a:lnTo>
                      <a:pt x="44" y="144"/>
                    </a:lnTo>
                    <a:lnTo>
                      <a:pt x="67" y="131"/>
                    </a:lnTo>
                    <a:lnTo>
                      <a:pt x="89" y="118"/>
                    </a:lnTo>
                    <a:lnTo>
                      <a:pt x="112" y="105"/>
                    </a:lnTo>
                    <a:lnTo>
                      <a:pt x="135" y="93"/>
                    </a:lnTo>
                    <a:lnTo>
                      <a:pt x="159" y="80"/>
                    </a:lnTo>
                    <a:lnTo>
                      <a:pt x="182" y="68"/>
                    </a:lnTo>
                    <a:lnTo>
                      <a:pt x="206" y="58"/>
                    </a:lnTo>
                    <a:lnTo>
                      <a:pt x="230" y="48"/>
                    </a:lnTo>
                    <a:lnTo>
                      <a:pt x="255" y="39"/>
                    </a:lnTo>
                    <a:lnTo>
                      <a:pt x="280" y="30"/>
                    </a:lnTo>
                    <a:lnTo>
                      <a:pt x="305" y="22"/>
                    </a:lnTo>
                    <a:lnTo>
                      <a:pt x="329" y="15"/>
                    </a:lnTo>
                    <a:lnTo>
                      <a:pt x="356" y="11"/>
                    </a:lnTo>
                    <a:lnTo>
                      <a:pt x="381" y="6"/>
                    </a:lnTo>
                    <a:lnTo>
                      <a:pt x="397" y="4"/>
                    </a:lnTo>
                    <a:lnTo>
                      <a:pt x="414" y="3"/>
                    </a:lnTo>
                    <a:lnTo>
                      <a:pt x="430" y="2"/>
                    </a:lnTo>
                    <a:lnTo>
                      <a:pt x="447" y="0"/>
                    </a:lnTo>
                    <a:lnTo>
                      <a:pt x="463" y="0"/>
                    </a:lnTo>
                    <a:lnTo>
                      <a:pt x="480" y="2"/>
                    </a:lnTo>
                    <a:lnTo>
                      <a:pt x="497" y="3"/>
                    </a:lnTo>
                    <a:lnTo>
                      <a:pt x="514" y="5"/>
                    </a:lnTo>
                    <a:lnTo>
                      <a:pt x="530" y="9"/>
                    </a:lnTo>
                    <a:lnTo>
                      <a:pt x="546" y="11"/>
                    </a:lnTo>
                    <a:lnTo>
                      <a:pt x="562" y="15"/>
                    </a:lnTo>
                    <a:lnTo>
                      <a:pt x="578" y="20"/>
                    </a:lnTo>
                    <a:lnTo>
                      <a:pt x="594" y="25"/>
                    </a:lnTo>
                    <a:lnTo>
                      <a:pt x="609" y="30"/>
                    </a:lnTo>
                    <a:lnTo>
                      <a:pt x="624" y="37"/>
                    </a:lnTo>
                    <a:lnTo>
                      <a:pt x="639" y="44"/>
                    </a:lnTo>
                    <a:lnTo>
                      <a:pt x="669" y="64"/>
                    </a:lnTo>
                    <a:lnTo>
                      <a:pt x="696" y="90"/>
                    </a:lnTo>
                    <a:lnTo>
                      <a:pt x="718" y="123"/>
                    </a:lnTo>
                    <a:lnTo>
                      <a:pt x="736" y="158"/>
                    </a:lnTo>
                    <a:lnTo>
                      <a:pt x="750" y="196"/>
                    </a:lnTo>
                    <a:lnTo>
                      <a:pt x="758" y="236"/>
                    </a:lnTo>
                    <a:lnTo>
                      <a:pt x="762" y="274"/>
                    </a:lnTo>
                    <a:lnTo>
                      <a:pt x="759" y="309"/>
                    </a:lnTo>
                    <a:lnTo>
                      <a:pt x="758" y="307"/>
                    </a:lnTo>
                    <a:lnTo>
                      <a:pt x="755" y="302"/>
                    </a:lnTo>
                    <a:lnTo>
                      <a:pt x="749" y="294"/>
                    </a:lnTo>
                    <a:lnTo>
                      <a:pt x="743" y="285"/>
                    </a:lnTo>
                    <a:lnTo>
                      <a:pt x="736" y="275"/>
                    </a:lnTo>
                    <a:lnTo>
                      <a:pt x="729" y="263"/>
                    </a:lnTo>
                    <a:lnTo>
                      <a:pt x="724" y="254"/>
                    </a:lnTo>
                    <a:lnTo>
                      <a:pt x="719" y="245"/>
                    </a:lnTo>
                    <a:lnTo>
                      <a:pt x="712" y="226"/>
                    </a:lnTo>
                    <a:lnTo>
                      <a:pt x="707" y="210"/>
                    </a:lnTo>
                    <a:lnTo>
                      <a:pt x="702" y="193"/>
                    </a:lnTo>
                    <a:lnTo>
                      <a:pt x="696" y="178"/>
                    </a:lnTo>
                    <a:lnTo>
                      <a:pt x="689" y="163"/>
                    </a:lnTo>
                    <a:lnTo>
                      <a:pt x="680" y="149"/>
                    </a:lnTo>
                    <a:lnTo>
                      <a:pt x="668" y="135"/>
                    </a:lnTo>
                    <a:lnTo>
                      <a:pt x="652" y="123"/>
                    </a:lnTo>
                    <a:lnTo>
                      <a:pt x="618" y="101"/>
                    </a:lnTo>
                    <a:lnTo>
                      <a:pt x="581" y="83"/>
                    </a:lnTo>
                    <a:lnTo>
                      <a:pt x="541" y="70"/>
                    </a:lnTo>
                    <a:lnTo>
                      <a:pt x="500" y="62"/>
                    </a:lnTo>
                    <a:lnTo>
                      <a:pt x="457" y="56"/>
                    </a:lnTo>
                    <a:lnTo>
                      <a:pt x="414" y="53"/>
                    </a:lnTo>
                    <a:lnTo>
                      <a:pt x="369" y="55"/>
                    </a:lnTo>
                    <a:lnTo>
                      <a:pt x="324" y="59"/>
                    </a:lnTo>
                    <a:lnTo>
                      <a:pt x="279" y="66"/>
                    </a:lnTo>
                    <a:lnTo>
                      <a:pt x="235" y="75"/>
                    </a:lnTo>
                    <a:lnTo>
                      <a:pt x="191" y="88"/>
                    </a:lnTo>
                    <a:lnTo>
                      <a:pt x="149" y="102"/>
                    </a:lnTo>
                    <a:lnTo>
                      <a:pt x="108" y="117"/>
                    </a:lnTo>
                    <a:lnTo>
                      <a:pt x="69" y="134"/>
                    </a:lnTo>
                    <a:lnTo>
                      <a:pt x="33" y="153"/>
                    </a:lnTo>
                    <a:lnTo>
                      <a:pt x="0" y="172"/>
                    </a:lnTo>
                    <a:close/>
                  </a:path>
                </a:pathLst>
              </a:custGeom>
              <a:solidFill>
                <a:srgbClr val="00C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65" name="Freeform 485"/>
              <p:cNvSpPr>
                <a:spLocks/>
              </p:cNvSpPr>
              <p:nvPr/>
            </p:nvSpPr>
            <p:spPr bwMode="auto">
              <a:xfrm>
                <a:off x="6438900" y="5175250"/>
                <a:ext cx="431800" cy="273050"/>
              </a:xfrm>
              <a:custGeom>
                <a:avLst/>
                <a:gdLst>
                  <a:gd name="T0" fmla="*/ 2 w 542"/>
                  <a:gd name="T1" fmla="*/ 99 h 343"/>
                  <a:gd name="T2" fmla="*/ 21 w 542"/>
                  <a:gd name="T3" fmla="*/ 90 h 343"/>
                  <a:gd name="T4" fmla="*/ 54 w 542"/>
                  <a:gd name="T5" fmla="*/ 74 h 343"/>
                  <a:gd name="T6" fmla="*/ 99 w 542"/>
                  <a:gd name="T7" fmla="*/ 54 h 343"/>
                  <a:gd name="T8" fmla="*/ 151 w 542"/>
                  <a:gd name="T9" fmla="*/ 35 h 343"/>
                  <a:gd name="T10" fmla="*/ 206 w 542"/>
                  <a:gd name="T11" fmla="*/ 17 h 343"/>
                  <a:gd name="T12" fmla="*/ 261 w 542"/>
                  <a:gd name="T13" fmla="*/ 5 h 343"/>
                  <a:gd name="T14" fmla="*/ 314 w 542"/>
                  <a:gd name="T15" fmla="*/ 0 h 343"/>
                  <a:gd name="T16" fmla="*/ 359 w 542"/>
                  <a:gd name="T17" fmla="*/ 5 h 343"/>
                  <a:gd name="T18" fmla="*/ 398 w 542"/>
                  <a:gd name="T19" fmla="*/ 18 h 343"/>
                  <a:gd name="T20" fmla="*/ 432 w 542"/>
                  <a:gd name="T21" fmla="*/ 38 h 343"/>
                  <a:gd name="T22" fmla="*/ 459 w 542"/>
                  <a:gd name="T23" fmla="*/ 60 h 343"/>
                  <a:gd name="T24" fmla="*/ 483 w 542"/>
                  <a:gd name="T25" fmla="*/ 85 h 343"/>
                  <a:gd name="T26" fmla="*/ 500 w 542"/>
                  <a:gd name="T27" fmla="*/ 109 h 343"/>
                  <a:gd name="T28" fmla="*/ 512 w 542"/>
                  <a:gd name="T29" fmla="*/ 132 h 343"/>
                  <a:gd name="T30" fmla="*/ 521 w 542"/>
                  <a:gd name="T31" fmla="*/ 152 h 343"/>
                  <a:gd name="T32" fmla="*/ 527 w 542"/>
                  <a:gd name="T33" fmla="*/ 174 h 343"/>
                  <a:gd name="T34" fmla="*/ 542 w 542"/>
                  <a:gd name="T35" fmla="*/ 249 h 343"/>
                  <a:gd name="T36" fmla="*/ 539 w 542"/>
                  <a:gd name="T37" fmla="*/ 290 h 343"/>
                  <a:gd name="T38" fmla="*/ 521 w 542"/>
                  <a:gd name="T39" fmla="*/ 325 h 343"/>
                  <a:gd name="T40" fmla="*/ 511 w 542"/>
                  <a:gd name="T41" fmla="*/ 336 h 343"/>
                  <a:gd name="T42" fmla="*/ 507 w 542"/>
                  <a:gd name="T43" fmla="*/ 288 h 343"/>
                  <a:gd name="T44" fmla="*/ 493 w 542"/>
                  <a:gd name="T45" fmla="*/ 214 h 343"/>
                  <a:gd name="T46" fmla="*/ 469 w 542"/>
                  <a:gd name="T47" fmla="*/ 139 h 343"/>
                  <a:gd name="T48" fmla="*/ 438 w 542"/>
                  <a:gd name="T49" fmla="*/ 90 h 343"/>
                  <a:gd name="T50" fmla="*/ 398 w 542"/>
                  <a:gd name="T51" fmla="*/ 60 h 343"/>
                  <a:gd name="T52" fmla="*/ 351 w 542"/>
                  <a:gd name="T53" fmla="*/ 43 h 343"/>
                  <a:gd name="T54" fmla="*/ 295 w 542"/>
                  <a:gd name="T55" fmla="*/ 35 h 343"/>
                  <a:gd name="T56" fmla="*/ 234 w 542"/>
                  <a:gd name="T57" fmla="*/ 36 h 343"/>
                  <a:gd name="T58" fmla="*/ 168 w 542"/>
                  <a:gd name="T59" fmla="*/ 45 h 343"/>
                  <a:gd name="T60" fmla="*/ 100 w 542"/>
                  <a:gd name="T61" fmla="*/ 62 h 343"/>
                  <a:gd name="T62" fmla="*/ 33 w 542"/>
                  <a:gd name="T63" fmla="*/ 8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343">
                    <a:moveTo>
                      <a:pt x="0" y="100"/>
                    </a:moveTo>
                    <a:lnTo>
                      <a:pt x="2" y="99"/>
                    </a:lnTo>
                    <a:lnTo>
                      <a:pt x="9" y="96"/>
                    </a:lnTo>
                    <a:lnTo>
                      <a:pt x="21" y="90"/>
                    </a:lnTo>
                    <a:lnTo>
                      <a:pt x="36" y="83"/>
                    </a:lnTo>
                    <a:lnTo>
                      <a:pt x="54" y="74"/>
                    </a:lnTo>
                    <a:lnTo>
                      <a:pt x="75" y="65"/>
                    </a:lnTo>
                    <a:lnTo>
                      <a:pt x="99" y="54"/>
                    </a:lnTo>
                    <a:lnTo>
                      <a:pt x="124" y="45"/>
                    </a:lnTo>
                    <a:lnTo>
                      <a:pt x="151" y="35"/>
                    </a:lnTo>
                    <a:lnTo>
                      <a:pt x="178" y="25"/>
                    </a:lnTo>
                    <a:lnTo>
                      <a:pt x="206" y="17"/>
                    </a:lnTo>
                    <a:lnTo>
                      <a:pt x="234" y="10"/>
                    </a:lnTo>
                    <a:lnTo>
                      <a:pt x="261" y="5"/>
                    </a:lnTo>
                    <a:lnTo>
                      <a:pt x="289" y="1"/>
                    </a:lnTo>
                    <a:lnTo>
                      <a:pt x="314" y="0"/>
                    </a:lnTo>
                    <a:lnTo>
                      <a:pt x="337" y="1"/>
                    </a:lnTo>
                    <a:lnTo>
                      <a:pt x="359" y="5"/>
                    </a:lnTo>
                    <a:lnTo>
                      <a:pt x="380" y="12"/>
                    </a:lnTo>
                    <a:lnTo>
                      <a:pt x="398" y="18"/>
                    </a:lnTo>
                    <a:lnTo>
                      <a:pt x="416" y="28"/>
                    </a:lnTo>
                    <a:lnTo>
                      <a:pt x="432" y="38"/>
                    </a:lnTo>
                    <a:lnTo>
                      <a:pt x="447" y="48"/>
                    </a:lnTo>
                    <a:lnTo>
                      <a:pt x="459" y="60"/>
                    </a:lnTo>
                    <a:lnTo>
                      <a:pt x="472" y="73"/>
                    </a:lnTo>
                    <a:lnTo>
                      <a:pt x="483" y="85"/>
                    </a:lnTo>
                    <a:lnTo>
                      <a:pt x="492" y="98"/>
                    </a:lnTo>
                    <a:lnTo>
                      <a:pt x="500" y="109"/>
                    </a:lnTo>
                    <a:lnTo>
                      <a:pt x="507" y="121"/>
                    </a:lnTo>
                    <a:lnTo>
                      <a:pt x="512" y="132"/>
                    </a:lnTo>
                    <a:lnTo>
                      <a:pt x="517" y="143"/>
                    </a:lnTo>
                    <a:lnTo>
                      <a:pt x="521" y="152"/>
                    </a:lnTo>
                    <a:lnTo>
                      <a:pt x="523" y="160"/>
                    </a:lnTo>
                    <a:lnTo>
                      <a:pt x="527" y="174"/>
                    </a:lnTo>
                    <a:lnTo>
                      <a:pt x="536" y="209"/>
                    </a:lnTo>
                    <a:lnTo>
                      <a:pt x="542" y="249"/>
                    </a:lnTo>
                    <a:lnTo>
                      <a:pt x="542" y="285"/>
                    </a:lnTo>
                    <a:lnTo>
                      <a:pt x="539" y="290"/>
                    </a:lnTo>
                    <a:lnTo>
                      <a:pt x="531" y="305"/>
                    </a:lnTo>
                    <a:lnTo>
                      <a:pt x="521" y="325"/>
                    </a:lnTo>
                    <a:lnTo>
                      <a:pt x="512" y="343"/>
                    </a:lnTo>
                    <a:lnTo>
                      <a:pt x="511" y="336"/>
                    </a:lnTo>
                    <a:lnTo>
                      <a:pt x="510" y="317"/>
                    </a:lnTo>
                    <a:lnTo>
                      <a:pt x="507" y="288"/>
                    </a:lnTo>
                    <a:lnTo>
                      <a:pt x="501" y="252"/>
                    </a:lnTo>
                    <a:lnTo>
                      <a:pt x="493" y="214"/>
                    </a:lnTo>
                    <a:lnTo>
                      <a:pt x="483" y="175"/>
                    </a:lnTo>
                    <a:lnTo>
                      <a:pt x="469" y="139"/>
                    </a:lnTo>
                    <a:lnTo>
                      <a:pt x="453" y="108"/>
                    </a:lnTo>
                    <a:lnTo>
                      <a:pt x="438" y="90"/>
                    </a:lnTo>
                    <a:lnTo>
                      <a:pt x="419" y="74"/>
                    </a:lnTo>
                    <a:lnTo>
                      <a:pt x="398" y="60"/>
                    </a:lnTo>
                    <a:lnTo>
                      <a:pt x="375" y="50"/>
                    </a:lnTo>
                    <a:lnTo>
                      <a:pt x="351" y="43"/>
                    </a:lnTo>
                    <a:lnTo>
                      <a:pt x="324" y="37"/>
                    </a:lnTo>
                    <a:lnTo>
                      <a:pt x="295" y="35"/>
                    </a:lnTo>
                    <a:lnTo>
                      <a:pt x="265" y="33"/>
                    </a:lnTo>
                    <a:lnTo>
                      <a:pt x="234" y="36"/>
                    </a:lnTo>
                    <a:lnTo>
                      <a:pt x="201" y="39"/>
                    </a:lnTo>
                    <a:lnTo>
                      <a:pt x="168" y="45"/>
                    </a:lnTo>
                    <a:lnTo>
                      <a:pt x="135" y="53"/>
                    </a:lnTo>
                    <a:lnTo>
                      <a:pt x="100" y="62"/>
                    </a:lnTo>
                    <a:lnTo>
                      <a:pt x="67" y="74"/>
                    </a:lnTo>
                    <a:lnTo>
                      <a:pt x="33" y="86"/>
                    </a:lnTo>
                    <a:lnTo>
                      <a:pt x="0" y="100"/>
                    </a:lnTo>
                    <a:close/>
                  </a:path>
                </a:pathLst>
              </a:custGeom>
              <a:solidFill>
                <a:srgbClr val="33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66" name="Freeform 486"/>
              <p:cNvSpPr>
                <a:spLocks/>
              </p:cNvSpPr>
              <p:nvPr/>
            </p:nvSpPr>
            <p:spPr bwMode="auto">
              <a:xfrm>
                <a:off x="6384925" y="5245100"/>
                <a:ext cx="457200" cy="250825"/>
              </a:xfrm>
              <a:custGeom>
                <a:avLst/>
                <a:gdLst>
                  <a:gd name="T0" fmla="*/ 15 w 575"/>
                  <a:gd name="T1" fmla="*/ 149 h 317"/>
                  <a:gd name="T2" fmla="*/ 48 w 575"/>
                  <a:gd name="T3" fmla="*/ 118 h 317"/>
                  <a:gd name="T4" fmla="*/ 87 w 575"/>
                  <a:gd name="T5" fmla="*/ 88 h 317"/>
                  <a:gd name="T6" fmla="*/ 130 w 575"/>
                  <a:gd name="T7" fmla="*/ 60 h 317"/>
                  <a:gd name="T8" fmla="*/ 176 w 575"/>
                  <a:gd name="T9" fmla="*/ 37 h 317"/>
                  <a:gd name="T10" fmla="*/ 223 w 575"/>
                  <a:gd name="T11" fmla="*/ 18 h 317"/>
                  <a:gd name="T12" fmla="*/ 271 w 575"/>
                  <a:gd name="T13" fmla="*/ 6 h 317"/>
                  <a:gd name="T14" fmla="*/ 315 w 575"/>
                  <a:gd name="T15" fmla="*/ 0 h 317"/>
                  <a:gd name="T16" fmla="*/ 360 w 575"/>
                  <a:gd name="T17" fmla="*/ 5 h 317"/>
                  <a:gd name="T18" fmla="*/ 403 w 575"/>
                  <a:gd name="T19" fmla="*/ 17 h 317"/>
                  <a:gd name="T20" fmla="*/ 442 w 575"/>
                  <a:gd name="T21" fmla="*/ 35 h 317"/>
                  <a:gd name="T22" fmla="*/ 477 w 575"/>
                  <a:gd name="T23" fmla="*/ 60 h 317"/>
                  <a:gd name="T24" fmla="*/ 507 w 575"/>
                  <a:gd name="T25" fmla="*/ 90 h 317"/>
                  <a:gd name="T26" fmla="*/ 532 w 575"/>
                  <a:gd name="T27" fmla="*/ 125 h 317"/>
                  <a:gd name="T28" fmla="*/ 553 w 575"/>
                  <a:gd name="T29" fmla="*/ 164 h 317"/>
                  <a:gd name="T30" fmla="*/ 568 w 575"/>
                  <a:gd name="T31" fmla="*/ 207 h 317"/>
                  <a:gd name="T32" fmla="*/ 575 w 575"/>
                  <a:gd name="T33" fmla="*/ 252 h 317"/>
                  <a:gd name="T34" fmla="*/ 564 w 575"/>
                  <a:gd name="T35" fmla="*/ 295 h 317"/>
                  <a:gd name="T36" fmla="*/ 557 w 575"/>
                  <a:gd name="T37" fmla="*/ 298 h 317"/>
                  <a:gd name="T38" fmla="*/ 546 w 575"/>
                  <a:gd name="T39" fmla="*/ 254 h 317"/>
                  <a:gd name="T40" fmla="*/ 522 w 575"/>
                  <a:gd name="T41" fmla="*/ 210 h 317"/>
                  <a:gd name="T42" fmla="*/ 493 w 575"/>
                  <a:gd name="T43" fmla="*/ 174 h 317"/>
                  <a:gd name="T44" fmla="*/ 466 w 575"/>
                  <a:gd name="T45" fmla="*/ 147 h 317"/>
                  <a:gd name="T46" fmla="*/ 439 w 575"/>
                  <a:gd name="T47" fmla="*/ 120 h 317"/>
                  <a:gd name="T48" fmla="*/ 411 w 575"/>
                  <a:gd name="T49" fmla="*/ 95 h 317"/>
                  <a:gd name="T50" fmla="*/ 380 w 575"/>
                  <a:gd name="T51" fmla="*/ 73 h 317"/>
                  <a:gd name="T52" fmla="*/ 354 w 575"/>
                  <a:gd name="T53" fmla="*/ 57 h 317"/>
                  <a:gd name="T54" fmla="*/ 330 w 575"/>
                  <a:gd name="T55" fmla="*/ 49 h 317"/>
                  <a:gd name="T56" fmla="*/ 305 w 575"/>
                  <a:gd name="T57" fmla="*/ 45 h 317"/>
                  <a:gd name="T58" fmla="*/ 281 w 575"/>
                  <a:gd name="T59" fmla="*/ 44 h 317"/>
                  <a:gd name="T60" fmla="*/ 254 w 575"/>
                  <a:gd name="T61" fmla="*/ 46 h 317"/>
                  <a:gd name="T62" fmla="*/ 230 w 575"/>
                  <a:gd name="T63" fmla="*/ 51 h 317"/>
                  <a:gd name="T64" fmla="*/ 205 w 575"/>
                  <a:gd name="T65" fmla="*/ 57 h 317"/>
                  <a:gd name="T66" fmla="*/ 182 w 575"/>
                  <a:gd name="T67" fmla="*/ 65 h 317"/>
                  <a:gd name="T68" fmla="*/ 161 w 575"/>
                  <a:gd name="T69" fmla="*/ 74 h 317"/>
                  <a:gd name="T70" fmla="*/ 142 w 575"/>
                  <a:gd name="T71" fmla="*/ 83 h 317"/>
                  <a:gd name="T72" fmla="*/ 122 w 575"/>
                  <a:gd name="T73" fmla="*/ 94 h 317"/>
                  <a:gd name="T74" fmla="*/ 102 w 575"/>
                  <a:gd name="T75" fmla="*/ 104 h 317"/>
                  <a:gd name="T76" fmla="*/ 82 w 575"/>
                  <a:gd name="T77" fmla="*/ 116 h 317"/>
                  <a:gd name="T78" fmla="*/ 56 w 575"/>
                  <a:gd name="T79" fmla="*/ 128 h 317"/>
                  <a:gd name="T80" fmla="*/ 31 w 575"/>
                  <a:gd name="T81" fmla="*/ 141 h 317"/>
                  <a:gd name="T82" fmla="*/ 8 w 575"/>
                  <a:gd name="T83" fmla="*/ 15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17">
                    <a:moveTo>
                      <a:pt x="0" y="164"/>
                    </a:moveTo>
                    <a:lnTo>
                      <a:pt x="15" y="149"/>
                    </a:lnTo>
                    <a:lnTo>
                      <a:pt x="31" y="133"/>
                    </a:lnTo>
                    <a:lnTo>
                      <a:pt x="48" y="118"/>
                    </a:lnTo>
                    <a:lnTo>
                      <a:pt x="67" y="103"/>
                    </a:lnTo>
                    <a:lnTo>
                      <a:pt x="87" y="88"/>
                    </a:lnTo>
                    <a:lnTo>
                      <a:pt x="108" y="74"/>
                    </a:lnTo>
                    <a:lnTo>
                      <a:pt x="130" y="60"/>
                    </a:lnTo>
                    <a:lnTo>
                      <a:pt x="153" y="48"/>
                    </a:lnTo>
                    <a:lnTo>
                      <a:pt x="176" y="37"/>
                    </a:lnTo>
                    <a:lnTo>
                      <a:pt x="199" y="27"/>
                    </a:lnTo>
                    <a:lnTo>
                      <a:pt x="223" y="18"/>
                    </a:lnTo>
                    <a:lnTo>
                      <a:pt x="246" y="11"/>
                    </a:lnTo>
                    <a:lnTo>
                      <a:pt x="271" y="6"/>
                    </a:lnTo>
                    <a:lnTo>
                      <a:pt x="294" y="3"/>
                    </a:lnTo>
                    <a:lnTo>
                      <a:pt x="315" y="0"/>
                    </a:lnTo>
                    <a:lnTo>
                      <a:pt x="337" y="2"/>
                    </a:lnTo>
                    <a:lnTo>
                      <a:pt x="360" y="5"/>
                    </a:lnTo>
                    <a:lnTo>
                      <a:pt x="382" y="10"/>
                    </a:lnTo>
                    <a:lnTo>
                      <a:pt x="403" y="17"/>
                    </a:lnTo>
                    <a:lnTo>
                      <a:pt x="423" y="25"/>
                    </a:lnTo>
                    <a:lnTo>
                      <a:pt x="442" y="35"/>
                    </a:lnTo>
                    <a:lnTo>
                      <a:pt x="460" y="46"/>
                    </a:lnTo>
                    <a:lnTo>
                      <a:pt x="477" y="60"/>
                    </a:lnTo>
                    <a:lnTo>
                      <a:pt x="492" y="74"/>
                    </a:lnTo>
                    <a:lnTo>
                      <a:pt x="507" y="90"/>
                    </a:lnTo>
                    <a:lnTo>
                      <a:pt x="521" y="108"/>
                    </a:lnTo>
                    <a:lnTo>
                      <a:pt x="532" y="125"/>
                    </a:lnTo>
                    <a:lnTo>
                      <a:pt x="542" y="144"/>
                    </a:lnTo>
                    <a:lnTo>
                      <a:pt x="553" y="164"/>
                    </a:lnTo>
                    <a:lnTo>
                      <a:pt x="561" y="185"/>
                    </a:lnTo>
                    <a:lnTo>
                      <a:pt x="568" y="207"/>
                    </a:lnTo>
                    <a:lnTo>
                      <a:pt x="574" y="228"/>
                    </a:lnTo>
                    <a:lnTo>
                      <a:pt x="575" y="252"/>
                    </a:lnTo>
                    <a:lnTo>
                      <a:pt x="571" y="273"/>
                    </a:lnTo>
                    <a:lnTo>
                      <a:pt x="564" y="295"/>
                    </a:lnTo>
                    <a:lnTo>
                      <a:pt x="556" y="317"/>
                    </a:lnTo>
                    <a:lnTo>
                      <a:pt x="557" y="298"/>
                    </a:lnTo>
                    <a:lnTo>
                      <a:pt x="554" y="276"/>
                    </a:lnTo>
                    <a:lnTo>
                      <a:pt x="546" y="254"/>
                    </a:lnTo>
                    <a:lnTo>
                      <a:pt x="534" y="232"/>
                    </a:lnTo>
                    <a:lnTo>
                      <a:pt x="522" y="210"/>
                    </a:lnTo>
                    <a:lnTo>
                      <a:pt x="507" y="190"/>
                    </a:lnTo>
                    <a:lnTo>
                      <a:pt x="493" y="174"/>
                    </a:lnTo>
                    <a:lnTo>
                      <a:pt x="480" y="161"/>
                    </a:lnTo>
                    <a:lnTo>
                      <a:pt x="466" y="147"/>
                    </a:lnTo>
                    <a:lnTo>
                      <a:pt x="453" y="133"/>
                    </a:lnTo>
                    <a:lnTo>
                      <a:pt x="439" y="120"/>
                    </a:lnTo>
                    <a:lnTo>
                      <a:pt x="425" y="108"/>
                    </a:lnTo>
                    <a:lnTo>
                      <a:pt x="411" y="95"/>
                    </a:lnTo>
                    <a:lnTo>
                      <a:pt x="396" y="83"/>
                    </a:lnTo>
                    <a:lnTo>
                      <a:pt x="380" y="73"/>
                    </a:lnTo>
                    <a:lnTo>
                      <a:pt x="364" y="63"/>
                    </a:lnTo>
                    <a:lnTo>
                      <a:pt x="354" y="57"/>
                    </a:lnTo>
                    <a:lnTo>
                      <a:pt x="342" y="52"/>
                    </a:lnTo>
                    <a:lnTo>
                      <a:pt x="330" y="49"/>
                    </a:lnTo>
                    <a:lnTo>
                      <a:pt x="318" y="46"/>
                    </a:lnTo>
                    <a:lnTo>
                      <a:pt x="305" y="45"/>
                    </a:lnTo>
                    <a:lnTo>
                      <a:pt x="294" y="44"/>
                    </a:lnTo>
                    <a:lnTo>
                      <a:pt x="281" y="44"/>
                    </a:lnTo>
                    <a:lnTo>
                      <a:pt x="268" y="45"/>
                    </a:lnTo>
                    <a:lnTo>
                      <a:pt x="254" y="46"/>
                    </a:lnTo>
                    <a:lnTo>
                      <a:pt x="242" y="48"/>
                    </a:lnTo>
                    <a:lnTo>
                      <a:pt x="230" y="51"/>
                    </a:lnTo>
                    <a:lnTo>
                      <a:pt x="218" y="53"/>
                    </a:lnTo>
                    <a:lnTo>
                      <a:pt x="205" y="57"/>
                    </a:lnTo>
                    <a:lnTo>
                      <a:pt x="193" y="61"/>
                    </a:lnTo>
                    <a:lnTo>
                      <a:pt x="182" y="65"/>
                    </a:lnTo>
                    <a:lnTo>
                      <a:pt x="171" y="70"/>
                    </a:lnTo>
                    <a:lnTo>
                      <a:pt x="161" y="74"/>
                    </a:lnTo>
                    <a:lnTo>
                      <a:pt x="152" y="79"/>
                    </a:lnTo>
                    <a:lnTo>
                      <a:pt x="142" y="83"/>
                    </a:lnTo>
                    <a:lnTo>
                      <a:pt x="132" y="89"/>
                    </a:lnTo>
                    <a:lnTo>
                      <a:pt x="122" y="94"/>
                    </a:lnTo>
                    <a:lnTo>
                      <a:pt x="113" y="99"/>
                    </a:lnTo>
                    <a:lnTo>
                      <a:pt x="102" y="104"/>
                    </a:lnTo>
                    <a:lnTo>
                      <a:pt x="93" y="110"/>
                    </a:lnTo>
                    <a:lnTo>
                      <a:pt x="82" y="116"/>
                    </a:lnTo>
                    <a:lnTo>
                      <a:pt x="70" y="121"/>
                    </a:lnTo>
                    <a:lnTo>
                      <a:pt x="56" y="128"/>
                    </a:lnTo>
                    <a:lnTo>
                      <a:pt x="44" y="134"/>
                    </a:lnTo>
                    <a:lnTo>
                      <a:pt x="31" y="141"/>
                    </a:lnTo>
                    <a:lnTo>
                      <a:pt x="18" y="148"/>
                    </a:lnTo>
                    <a:lnTo>
                      <a:pt x="8" y="156"/>
                    </a:lnTo>
                    <a:lnTo>
                      <a:pt x="0" y="164"/>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67" name="Freeform 487"/>
              <p:cNvSpPr>
                <a:spLocks/>
              </p:cNvSpPr>
              <p:nvPr/>
            </p:nvSpPr>
            <p:spPr bwMode="auto">
              <a:xfrm>
                <a:off x="6931025" y="4708525"/>
                <a:ext cx="415925" cy="614363"/>
              </a:xfrm>
              <a:custGeom>
                <a:avLst/>
                <a:gdLst>
                  <a:gd name="T0" fmla="*/ 3 w 525"/>
                  <a:gd name="T1" fmla="*/ 709 h 775"/>
                  <a:gd name="T2" fmla="*/ 3 w 525"/>
                  <a:gd name="T3" fmla="*/ 705 h 775"/>
                  <a:gd name="T4" fmla="*/ 4 w 525"/>
                  <a:gd name="T5" fmla="*/ 695 h 775"/>
                  <a:gd name="T6" fmla="*/ 6 w 525"/>
                  <a:gd name="T7" fmla="*/ 679 h 775"/>
                  <a:gd name="T8" fmla="*/ 10 w 525"/>
                  <a:gd name="T9" fmla="*/ 656 h 775"/>
                  <a:gd name="T10" fmla="*/ 15 w 525"/>
                  <a:gd name="T11" fmla="*/ 628 h 775"/>
                  <a:gd name="T12" fmla="*/ 25 w 525"/>
                  <a:gd name="T13" fmla="*/ 596 h 775"/>
                  <a:gd name="T14" fmla="*/ 36 w 525"/>
                  <a:gd name="T15" fmla="*/ 559 h 775"/>
                  <a:gd name="T16" fmla="*/ 52 w 525"/>
                  <a:gd name="T17" fmla="*/ 517 h 775"/>
                  <a:gd name="T18" fmla="*/ 72 w 525"/>
                  <a:gd name="T19" fmla="*/ 474 h 775"/>
                  <a:gd name="T20" fmla="*/ 96 w 525"/>
                  <a:gd name="T21" fmla="*/ 426 h 775"/>
                  <a:gd name="T22" fmla="*/ 125 w 525"/>
                  <a:gd name="T23" fmla="*/ 377 h 775"/>
                  <a:gd name="T24" fmla="*/ 161 w 525"/>
                  <a:gd name="T25" fmla="*/ 325 h 775"/>
                  <a:gd name="T26" fmla="*/ 201 w 525"/>
                  <a:gd name="T27" fmla="*/ 271 h 775"/>
                  <a:gd name="T28" fmla="*/ 249 w 525"/>
                  <a:gd name="T29" fmla="*/ 217 h 775"/>
                  <a:gd name="T30" fmla="*/ 303 w 525"/>
                  <a:gd name="T31" fmla="*/ 163 h 775"/>
                  <a:gd name="T32" fmla="*/ 366 w 525"/>
                  <a:gd name="T33" fmla="*/ 107 h 775"/>
                  <a:gd name="T34" fmla="*/ 370 w 525"/>
                  <a:gd name="T35" fmla="*/ 104 h 775"/>
                  <a:gd name="T36" fmla="*/ 382 w 525"/>
                  <a:gd name="T37" fmla="*/ 95 h 775"/>
                  <a:gd name="T38" fmla="*/ 400 w 525"/>
                  <a:gd name="T39" fmla="*/ 81 h 775"/>
                  <a:gd name="T40" fmla="*/ 423 w 525"/>
                  <a:gd name="T41" fmla="*/ 65 h 775"/>
                  <a:gd name="T42" fmla="*/ 447 w 525"/>
                  <a:gd name="T43" fmla="*/ 46 h 775"/>
                  <a:gd name="T44" fmla="*/ 475 w 525"/>
                  <a:gd name="T45" fmla="*/ 29 h 775"/>
                  <a:gd name="T46" fmla="*/ 500 w 525"/>
                  <a:gd name="T47" fmla="*/ 13 h 775"/>
                  <a:gd name="T48" fmla="*/ 525 w 525"/>
                  <a:gd name="T49" fmla="*/ 0 h 775"/>
                  <a:gd name="T50" fmla="*/ 522 w 525"/>
                  <a:gd name="T51" fmla="*/ 2 h 775"/>
                  <a:gd name="T52" fmla="*/ 514 w 525"/>
                  <a:gd name="T53" fmla="*/ 7 h 775"/>
                  <a:gd name="T54" fmla="*/ 503 w 525"/>
                  <a:gd name="T55" fmla="*/ 16 h 775"/>
                  <a:gd name="T56" fmla="*/ 485 w 525"/>
                  <a:gd name="T57" fmla="*/ 29 h 775"/>
                  <a:gd name="T58" fmla="*/ 466 w 525"/>
                  <a:gd name="T59" fmla="*/ 44 h 775"/>
                  <a:gd name="T60" fmla="*/ 443 w 525"/>
                  <a:gd name="T61" fmla="*/ 65 h 775"/>
                  <a:gd name="T62" fmla="*/ 418 w 525"/>
                  <a:gd name="T63" fmla="*/ 88 h 775"/>
                  <a:gd name="T64" fmla="*/ 390 w 525"/>
                  <a:gd name="T65" fmla="*/ 114 h 775"/>
                  <a:gd name="T66" fmla="*/ 361 w 525"/>
                  <a:gd name="T67" fmla="*/ 145 h 775"/>
                  <a:gd name="T68" fmla="*/ 330 w 525"/>
                  <a:gd name="T69" fmla="*/ 181 h 775"/>
                  <a:gd name="T70" fmla="*/ 299 w 525"/>
                  <a:gd name="T71" fmla="*/ 219 h 775"/>
                  <a:gd name="T72" fmla="*/ 268 w 525"/>
                  <a:gd name="T73" fmla="*/ 262 h 775"/>
                  <a:gd name="T74" fmla="*/ 237 w 525"/>
                  <a:gd name="T75" fmla="*/ 308 h 775"/>
                  <a:gd name="T76" fmla="*/ 206 w 525"/>
                  <a:gd name="T77" fmla="*/ 358 h 775"/>
                  <a:gd name="T78" fmla="*/ 176 w 525"/>
                  <a:gd name="T79" fmla="*/ 413 h 775"/>
                  <a:gd name="T80" fmla="*/ 148 w 525"/>
                  <a:gd name="T81" fmla="*/ 471 h 775"/>
                  <a:gd name="T82" fmla="*/ 143 w 525"/>
                  <a:gd name="T83" fmla="*/ 481 h 775"/>
                  <a:gd name="T84" fmla="*/ 132 w 525"/>
                  <a:gd name="T85" fmla="*/ 504 h 775"/>
                  <a:gd name="T86" fmla="*/ 115 w 525"/>
                  <a:gd name="T87" fmla="*/ 538 h 775"/>
                  <a:gd name="T88" fmla="*/ 96 w 525"/>
                  <a:gd name="T89" fmla="*/ 578 h 775"/>
                  <a:gd name="T90" fmla="*/ 79 w 525"/>
                  <a:gd name="T91" fmla="*/ 623 h 775"/>
                  <a:gd name="T92" fmla="*/ 64 w 525"/>
                  <a:gd name="T93" fmla="*/ 667 h 775"/>
                  <a:gd name="T94" fmla="*/ 56 w 525"/>
                  <a:gd name="T95" fmla="*/ 705 h 775"/>
                  <a:gd name="T96" fmla="*/ 57 w 525"/>
                  <a:gd name="T97" fmla="*/ 735 h 775"/>
                  <a:gd name="T98" fmla="*/ 3 w 525"/>
                  <a:gd name="T99" fmla="*/ 775 h 775"/>
                  <a:gd name="T100" fmla="*/ 2 w 525"/>
                  <a:gd name="T101" fmla="*/ 770 h 775"/>
                  <a:gd name="T102" fmla="*/ 0 w 525"/>
                  <a:gd name="T103" fmla="*/ 754 h 775"/>
                  <a:gd name="T104" fmla="*/ 0 w 525"/>
                  <a:gd name="T105" fmla="*/ 732 h 775"/>
                  <a:gd name="T106" fmla="*/ 3 w 525"/>
                  <a:gd name="T107" fmla="*/ 709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775">
                    <a:moveTo>
                      <a:pt x="3" y="709"/>
                    </a:moveTo>
                    <a:lnTo>
                      <a:pt x="3" y="705"/>
                    </a:lnTo>
                    <a:lnTo>
                      <a:pt x="4" y="695"/>
                    </a:lnTo>
                    <a:lnTo>
                      <a:pt x="6" y="679"/>
                    </a:lnTo>
                    <a:lnTo>
                      <a:pt x="10" y="656"/>
                    </a:lnTo>
                    <a:lnTo>
                      <a:pt x="15" y="628"/>
                    </a:lnTo>
                    <a:lnTo>
                      <a:pt x="25" y="596"/>
                    </a:lnTo>
                    <a:lnTo>
                      <a:pt x="36" y="559"/>
                    </a:lnTo>
                    <a:lnTo>
                      <a:pt x="52" y="517"/>
                    </a:lnTo>
                    <a:lnTo>
                      <a:pt x="72" y="474"/>
                    </a:lnTo>
                    <a:lnTo>
                      <a:pt x="96" y="426"/>
                    </a:lnTo>
                    <a:lnTo>
                      <a:pt x="125" y="377"/>
                    </a:lnTo>
                    <a:lnTo>
                      <a:pt x="161" y="325"/>
                    </a:lnTo>
                    <a:lnTo>
                      <a:pt x="201" y="271"/>
                    </a:lnTo>
                    <a:lnTo>
                      <a:pt x="249" y="217"/>
                    </a:lnTo>
                    <a:lnTo>
                      <a:pt x="303" y="163"/>
                    </a:lnTo>
                    <a:lnTo>
                      <a:pt x="366" y="107"/>
                    </a:lnTo>
                    <a:lnTo>
                      <a:pt x="370" y="104"/>
                    </a:lnTo>
                    <a:lnTo>
                      <a:pt x="382" y="95"/>
                    </a:lnTo>
                    <a:lnTo>
                      <a:pt x="400" y="81"/>
                    </a:lnTo>
                    <a:lnTo>
                      <a:pt x="423" y="65"/>
                    </a:lnTo>
                    <a:lnTo>
                      <a:pt x="447" y="46"/>
                    </a:lnTo>
                    <a:lnTo>
                      <a:pt x="475" y="29"/>
                    </a:lnTo>
                    <a:lnTo>
                      <a:pt x="500" y="13"/>
                    </a:lnTo>
                    <a:lnTo>
                      <a:pt x="525" y="0"/>
                    </a:lnTo>
                    <a:lnTo>
                      <a:pt x="522" y="2"/>
                    </a:lnTo>
                    <a:lnTo>
                      <a:pt x="514" y="7"/>
                    </a:lnTo>
                    <a:lnTo>
                      <a:pt x="503" y="16"/>
                    </a:lnTo>
                    <a:lnTo>
                      <a:pt x="485" y="29"/>
                    </a:lnTo>
                    <a:lnTo>
                      <a:pt x="466" y="44"/>
                    </a:lnTo>
                    <a:lnTo>
                      <a:pt x="443" y="65"/>
                    </a:lnTo>
                    <a:lnTo>
                      <a:pt x="418" y="88"/>
                    </a:lnTo>
                    <a:lnTo>
                      <a:pt x="390" y="114"/>
                    </a:lnTo>
                    <a:lnTo>
                      <a:pt x="361" y="145"/>
                    </a:lnTo>
                    <a:lnTo>
                      <a:pt x="330" y="181"/>
                    </a:lnTo>
                    <a:lnTo>
                      <a:pt x="299" y="219"/>
                    </a:lnTo>
                    <a:lnTo>
                      <a:pt x="268" y="262"/>
                    </a:lnTo>
                    <a:lnTo>
                      <a:pt x="237" y="308"/>
                    </a:lnTo>
                    <a:lnTo>
                      <a:pt x="206" y="358"/>
                    </a:lnTo>
                    <a:lnTo>
                      <a:pt x="176" y="413"/>
                    </a:lnTo>
                    <a:lnTo>
                      <a:pt x="148" y="471"/>
                    </a:lnTo>
                    <a:lnTo>
                      <a:pt x="143" y="481"/>
                    </a:lnTo>
                    <a:lnTo>
                      <a:pt x="132" y="504"/>
                    </a:lnTo>
                    <a:lnTo>
                      <a:pt x="115" y="538"/>
                    </a:lnTo>
                    <a:lnTo>
                      <a:pt x="96" y="578"/>
                    </a:lnTo>
                    <a:lnTo>
                      <a:pt x="79" y="623"/>
                    </a:lnTo>
                    <a:lnTo>
                      <a:pt x="64" y="667"/>
                    </a:lnTo>
                    <a:lnTo>
                      <a:pt x="56" y="705"/>
                    </a:lnTo>
                    <a:lnTo>
                      <a:pt x="57" y="735"/>
                    </a:lnTo>
                    <a:lnTo>
                      <a:pt x="3" y="775"/>
                    </a:lnTo>
                    <a:lnTo>
                      <a:pt x="2" y="770"/>
                    </a:lnTo>
                    <a:lnTo>
                      <a:pt x="0" y="754"/>
                    </a:lnTo>
                    <a:lnTo>
                      <a:pt x="0" y="732"/>
                    </a:lnTo>
                    <a:lnTo>
                      <a:pt x="3" y="709"/>
                    </a:lnTo>
                    <a:close/>
                  </a:path>
                </a:pathLst>
              </a:custGeom>
              <a:solidFill>
                <a:srgbClr val="00C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68" name="Freeform 488"/>
              <p:cNvSpPr>
                <a:spLocks/>
              </p:cNvSpPr>
              <p:nvPr/>
            </p:nvSpPr>
            <p:spPr bwMode="auto">
              <a:xfrm>
                <a:off x="6953250" y="5321300"/>
                <a:ext cx="633413" cy="141288"/>
              </a:xfrm>
              <a:custGeom>
                <a:avLst/>
                <a:gdLst>
                  <a:gd name="T0" fmla="*/ 6 w 800"/>
                  <a:gd name="T1" fmla="*/ 115 h 179"/>
                  <a:gd name="T2" fmla="*/ 14 w 800"/>
                  <a:gd name="T3" fmla="*/ 108 h 179"/>
                  <a:gd name="T4" fmla="*/ 34 w 800"/>
                  <a:gd name="T5" fmla="*/ 97 h 179"/>
                  <a:gd name="T6" fmla="*/ 63 w 800"/>
                  <a:gd name="T7" fmla="*/ 82 h 179"/>
                  <a:gd name="T8" fmla="*/ 106 w 800"/>
                  <a:gd name="T9" fmla="*/ 64 h 179"/>
                  <a:gd name="T10" fmla="*/ 164 w 800"/>
                  <a:gd name="T11" fmla="*/ 46 h 179"/>
                  <a:gd name="T12" fmla="*/ 239 w 800"/>
                  <a:gd name="T13" fmla="*/ 29 h 179"/>
                  <a:gd name="T14" fmla="*/ 330 w 800"/>
                  <a:gd name="T15" fmla="*/ 15 h 179"/>
                  <a:gd name="T16" fmla="*/ 436 w 800"/>
                  <a:gd name="T17" fmla="*/ 5 h 179"/>
                  <a:gd name="T18" fmla="*/ 527 w 800"/>
                  <a:gd name="T19" fmla="*/ 0 h 179"/>
                  <a:gd name="T20" fmla="*/ 600 w 800"/>
                  <a:gd name="T21" fmla="*/ 0 h 179"/>
                  <a:gd name="T22" fmla="*/ 659 w 800"/>
                  <a:gd name="T23" fmla="*/ 5 h 179"/>
                  <a:gd name="T24" fmla="*/ 705 w 800"/>
                  <a:gd name="T25" fmla="*/ 14 h 179"/>
                  <a:gd name="T26" fmla="*/ 741 w 800"/>
                  <a:gd name="T27" fmla="*/ 26 h 179"/>
                  <a:gd name="T28" fmla="*/ 769 w 800"/>
                  <a:gd name="T29" fmla="*/ 40 h 179"/>
                  <a:gd name="T30" fmla="*/ 790 w 800"/>
                  <a:gd name="T31" fmla="*/ 57 h 179"/>
                  <a:gd name="T32" fmla="*/ 799 w 800"/>
                  <a:gd name="T33" fmla="*/ 65 h 179"/>
                  <a:gd name="T34" fmla="*/ 790 w 800"/>
                  <a:gd name="T35" fmla="*/ 60 h 179"/>
                  <a:gd name="T36" fmla="*/ 773 w 800"/>
                  <a:gd name="T37" fmla="*/ 52 h 179"/>
                  <a:gd name="T38" fmla="*/ 747 w 800"/>
                  <a:gd name="T39" fmla="*/ 43 h 179"/>
                  <a:gd name="T40" fmla="*/ 709 w 800"/>
                  <a:gd name="T41" fmla="*/ 32 h 179"/>
                  <a:gd name="T42" fmla="*/ 660 w 800"/>
                  <a:gd name="T43" fmla="*/ 24 h 179"/>
                  <a:gd name="T44" fmla="*/ 599 w 800"/>
                  <a:gd name="T45" fmla="*/ 19 h 179"/>
                  <a:gd name="T46" fmla="*/ 527 w 800"/>
                  <a:gd name="T47" fmla="*/ 19 h 179"/>
                  <a:gd name="T48" fmla="*/ 443 w 800"/>
                  <a:gd name="T49" fmla="*/ 24 h 179"/>
                  <a:gd name="T50" fmla="*/ 362 w 800"/>
                  <a:gd name="T51" fmla="*/ 30 h 179"/>
                  <a:gd name="T52" fmla="*/ 288 w 800"/>
                  <a:gd name="T53" fmla="*/ 39 h 179"/>
                  <a:gd name="T54" fmla="*/ 220 w 800"/>
                  <a:gd name="T55" fmla="*/ 51 h 179"/>
                  <a:gd name="T56" fmla="*/ 160 w 800"/>
                  <a:gd name="T57" fmla="*/ 67 h 179"/>
                  <a:gd name="T58" fmla="*/ 106 w 800"/>
                  <a:gd name="T59" fmla="*/ 89 h 179"/>
                  <a:gd name="T60" fmla="*/ 60 w 800"/>
                  <a:gd name="T61" fmla="*/ 119 h 179"/>
                  <a:gd name="T62" fmla="*/ 21 w 800"/>
                  <a:gd name="T63" fmla="*/ 156 h 179"/>
                  <a:gd name="T64" fmla="*/ 4 w 800"/>
                  <a:gd name="T65" fmla="*/ 173 h 179"/>
                  <a:gd name="T66" fmla="*/ 0 w 800"/>
                  <a:gd name="T67" fmla="*/ 1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179">
                    <a:moveTo>
                      <a:pt x="5" y="117"/>
                    </a:moveTo>
                    <a:lnTo>
                      <a:pt x="6" y="115"/>
                    </a:lnTo>
                    <a:lnTo>
                      <a:pt x="9" y="113"/>
                    </a:lnTo>
                    <a:lnTo>
                      <a:pt x="14" y="108"/>
                    </a:lnTo>
                    <a:lnTo>
                      <a:pt x="22" y="104"/>
                    </a:lnTo>
                    <a:lnTo>
                      <a:pt x="34" y="97"/>
                    </a:lnTo>
                    <a:lnTo>
                      <a:pt x="46" y="90"/>
                    </a:lnTo>
                    <a:lnTo>
                      <a:pt x="63" y="82"/>
                    </a:lnTo>
                    <a:lnTo>
                      <a:pt x="83" y="73"/>
                    </a:lnTo>
                    <a:lnTo>
                      <a:pt x="106" y="64"/>
                    </a:lnTo>
                    <a:lnTo>
                      <a:pt x="134" y="55"/>
                    </a:lnTo>
                    <a:lnTo>
                      <a:pt x="164" y="46"/>
                    </a:lnTo>
                    <a:lnTo>
                      <a:pt x="199" y="37"/>
                    </a:lnTo>
                    <a:lnTo>
                      <a:pt x="239" y="29"/>
                    </a:lnTo>
                    <a:lnTo>
                      <a:pt x="281" y="22"/>
                    </a:lnTo>
                    <a:lnTo>
                      <a:pt x="330" y="15"/>
                    </a:lnTo>
                    <a:lnTo>
                      <a:pt x="383" y="9"/>
                    </a:lnTo>
                    <a:lnTo>
                      <a:pt x="436" y="5"/>
                    </a:lnTo>
                    <a:lnTo>
                      <a:pt x="484" y="1"/>
                    </a:lnTo>
                    <a:lnTo>
                      <a:pt x="527" y="0"/>
                    </a:lnTo>
                    <a:lnTo>
                      <a:pt x="566" y="0"/>
                    </a:lnTo>
                    <a:lnTo>
                      <a:pt x="600" y="0"/>
                    </a:lnTo>
                    <a:lnTo>
                      <a:pt x="631" y="2"/>
                    </a:lnTo>
                    <a:lnTo>
                      <a:pt x="659" y="5"/>
                    </a:lnTo>
                    <a:lnTo>
                      <a:pt x="684" y="9"/>
                    </a:lnTo>
                    <a:lnTo>
                      <a:pt x="705" y="14"/>
                    </a:lnTo>
                    <a:lnTo>
                      <a:pt x="725" y="20"/>
                    </a:lnTo>
                    <a:lnTo>
                      <a:pt x="741" y="26"/>
                    </a:lnTo>
                    <a:lnTo>
                      <a:pt x="756" y="32"/>
                    </a:lnTo>
                    <a:lnTo>
                      <a:pt x="769" y="40"/>
                    </a:lnTo>
                    <a:lnTo>
                      <a:pt x="780" y="49"/>
                    </a:lnTo>
                    <a:lnTo>
                      <a:pt x="790" y="57"/>
                    </a:lnTo>
                    <a:lnTo>
                      <a:pt x="800" y="66"/>
                    </a:lnTo>
                    <a:lnTo>
                      <a:pt x="799" y="65"/>
                    </a:lnTo>
                    <a:lnTo>
                      <a:pt x="795" y="64"/>
                    </a:lnTo>
                    <a:lnTo>
                      <a:pt x="790" y="60"/>
                    </a:lnTo>
                    <a:lnTo>
                      <a:pt x="782" y="57"/>
                    </a:lnTo>
                    <a:lnTo>
                      <a:pt x="773" y="52"/>
                    </a:lnTo>
                    <a:lnTo>
                      <a:pt x="760" y="47"/>
                    </a:lnTo>
                    <a:lnTo>
                      <a:pt x="747" y="43"/>
                    </a:lnTo>
                    <a:lnTo>
                      <a:pt x="729" y="37"/>
                    </a:lnTo>
                    <a:lnTo>
                      <a:pt x="709" y="32"/>
                    </a:lnTo>
                    <a:lnTo>
                      <a:pt x="686" y="28"/>
                    </a:lnTo>
                    <a:lnTo>
                      <a:pt x="660" y="24"/>
                    </a:lnTo>
                    <a:lnTo>
                      <a:pt x="631" y="21"/>
                    </a:lnTo>
                    <a:lnTo>
                      <a:pt x="599" y="19"/>
                    </a:lnTo>
                    <a:lnTo>
                      <a:pt x="565" y="19"/>
                    </a:lnTo>
                    <a:lnTo>
                      <a:pt x="527" y="19"/>
                    </a:lnTo>
                    <a:lnTo>
                      <a:pt x="485" y="21"/>
                    </a:lnTo>
                    <a:lnTo>
                      <a:pt x="443" y="24"/>
                    </a:lnTo>
                    <a:lnTo>
                      <a:pt x="401" y="27"/>
                    </a:lnTo>
                    <a:lnTo>
                      <a:pt x="362" y="30"/>
                    </a:lnTo>
                    <a:lnTo>
                      <a:pt x="324" y="35"/>
                    </a:lnTo>
                    <a:lnTo>
                      <a:pt x="288" y="39"/>
                    </a:lnTo>
                    <a:lnTo>
                      <a:pt x="254" y="44"/>
                    </a:lnTo>
                    <a:lnTo>
                      <a:pt x="220" y="51"/>
                    </a:lnTo>
                    <a:lnTo>
                      <a:pt x="189" y="58"/>
                    </a:lnTo>
                    <a:lnTo>
                      <a:pt x="160" y="67"/>
                    </a:lnTo>
                    <a:lnTo>
                      <a:pt x="133" y="77"/>
                    </a:lnTo>
                    <a:lnTo>
                      <a:pt x="106" y="89"/>
                    </a:lnTo>
                    <a:lnTo>
                      <a:pt x="82" y="103"/>
                    </a:lnTo>
                    <a:lnTo>
                      <a:pt x="60" y="119"/>
                    </a:lnTo>
                    <a:lnTo>
                      <a:pt x="39" y="136"/>
                    </a:lnTo>
                    <a:lnTo>
                      <a:pt x="21" y="156"/>
                    </a:lnTo>
                    <a:lnTo>
                      <a:pt x="5" y="179"/>
                    </a:lnTo>
                    <a:lnTo>
                      <a:pt x="4" y="173"/>
                    </a:lnTo>
                    <a:lnTo>
                      <a:pt x="1" y="157"/>
                    </a:lnTo>
                    <a:lnTo>
                      <a:pt x="0" y="136"/>
                    </a:lnTo>
                    <a:lnTo>
                      <a:pt x="5" y="117"/>
                    </a:lnTo>
                    <a:close/>
                  </a:path>
                </a:pathLst>
              </a:custGeom>
              <a:solidFill>
                <a:srgbClr val="33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69" name="Freeform 489"/>
              <p:cNvSpPr>
                <a:spLocks/>
              </p:cNvSpPr>
              <p:nvPr/>
            </p:nvSpPr>
            <p:spPr bwMode="auto">
              <a:xfrm>
                <a:off x="7008813" y="5364163"/>
                <a:ext cx="106363" cy="96838"/>
              </a:xfrm>
              <a:custGeom>
                <a:avLst/>
                <a:gdLst>
                  <a:gd name="T0" fmla="*/ 0 w 132"/>
                  <a:gd name="T1" fmla="*/ 121 h 121"/>
                  <a:gd name="T2" fmla="*/ 1 w 132"/>
                  <a:gd name="T3" fmla="*/ 118 h 121"/>
                  <a:gd name="T4" fmla="*/ 5 w 132"/>
                  <a:gd name="T5" fmla="*/ 106 h 121"/>
                  <a:gd name="T6" fmla="*/ 11 w 132"/>
                  <a:gd name="T7" fmla="*/ 91 h 121"/>
                  <a:gd name="T8" fmla="*/ 20 w 132"/>
                  <a:gd name="T9" fmla="*/ 74 h 121"/>
                  <a:gd name="T10" fmla="*/ 29 w 132"/>
                  <a:gd name="T11" fmla="*/ 56 h 121"/>
                  <a:gd name="T12" fmla="*/ 40 w 132"/>
                  <a:gd name="T13" fmla="*/ 39 h 121"/>
                  <a:gd name="T14" fmla="*/ 53 w 132"/>
                  <a:gd name="T15" fmla="*/ 27 h 121"/>
                  <a:gd name="T16" fmla="*/ 64 w 132"/>
                  <a:gd name="T17" fmla="*/ 20 h 121"/>
                  <a:gd name="T18" fmla="*/ 132 w 132"/>
                  <a:gd name="T19" fmla="*/ 0 h 121"/>
                  <a:gd name="T20" fmla="*/ 130 w 132"/>
                  <a:gd name="T21" fmla="*/ 4 h 121"/>
                  <a:gd name="T22" fmla="*/ 124 w 132"/>
                  <a:gd name="T23" fmla="*/ 13 h 121"/>
                  <a:gd name="T24" fmla="*/ 115 w 132"/>
                  <a:gd name="T25" fmla="*/ 26 h 121"/>
                  <a:gd name="T26" fmla="*/ 103 w 132"/>
                  <a:gd name="T27" fmla="*/ 42 h 121"/>
                  <a:gd name="T28" fmla="*/ 92 w 132"/>
                  <a:gd name="T29" fmla="*/ 58 h 121"/>
                  <a:gd name="T30" fmla="*/ 80 w 132"/>
                  <a:gd name="T31" fmla="*/ 74 h 121"/>
                  <a:gd name="T32" fmla="*/ 71 w 132"/>
                  <a:gd name="T33" fmla="*/ 88 h 121"/>
                  <a:gd name="T34" fmla="*/ 63 w 132"/>
                  <a:gd name="T35" fmla="*/ 98 h 121"/>
                  <a:gd name="T36" fmla="*/ 61 w 132"/>
                  <a:gd name="T37" fmla="*/ 99 h 121"/>
                  <a:gd name="T38" fmla="*/ 55 w 132"/>
                  <a:gd name="T39" fmla="*/ 101 h 121"/>
                  <a:gd name="T40" fmla="*/ 46 w 132"/>
                  <a:gd name="T41" fmla="*/ 103 h 121"/>
                  <a:gd name="T42" fmla="*/ 36 w 132"/>
                  <a:gd name="T43" fmla="*/ 106 h 121"/>
                  <a:gd name="T44" fmla="*/ 25 w 132"/>
                  <a:gd name="T45" fmla="*/ 111 h 121"/>
                  <a:gd name="T46" fmla="*/ 15 w 132"/>
                  <a:gd name="T47" fmla="*/ 114 h 121"/>
                  <a:gd name="T48" fmla="*/ 6 w 132"/>
                  <a:gd name="T49" fmla="*/ 118 h 121"/>
                  <a:gd name="T50" fmla="*/ 0 w 132"/>
                  <a:gd name="T5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21">
                    <a:moveTo>
                      <a:pt x="0" y="121"/>
                    </a:moveTo>
                    <a:lnTo>
                      <a:pt x="1" y="118"/>
                    </a:lnTo>
                    <a:lnTo>
                      <a:pt x="5" y="106"/>
                    </a:lnTo>
                    <a:lnTo>
                      <a:pt x="11" y="91"/>
                    </a:lnTo>
                    <a:lnTo>
                      <a:pt x="20" y="74"/>
                    </a:lnTo>
                    <a:lnTo>
                      <a:pt x="29" y="56"/>
                    </a:lnTo>
                    <a:lnTo>
                      <a:pt x="40" y="39"/>
                    </a:lnTo>
                    <a:lnTo>
                      <a:pt x="53" y="27"/>
                    </a:lnTo>
                    <a:lnTo>
                      <a:pt x="64" y="20"/>
                    </a:lnTo>
                    <a:lnTo>
                      <a:pt x="132" y="0"/>
                    </a:lnTo>
                    <a:lnTo>
                      <a:pt x="130" y="4"/>
                    </a:lnTo>
                    <a:lnTo>
                      <a:pt x="124" y="13"/>
                    </a:lnTo>
                    <a:lnTo>
                      <a:pt x="115" y="26"/>
                    </a:lnTo>
                    <a:lnTo>
                      <a:pt x="103" y="42"/>
                    </a:lnTo>
                    <a:lnTo>
                      <a:pt x="92" y="58"/>
                    </a:lnTo>
                    <a:lnTo>
                      <a:pt x="80" y="74"/>
                    </a:lnTo>
                    <a:lnTo>
                      <a:pt x="71" y="88"/>
                    </a:lnTo>
                    <a:lnTo>
                      <a:pt x="63" y="98"/>
                    </a:lnTo>
                    <a:lnTo>
                      <a:pt x="61" y="99"/>
                    </a:lnTo>
                    <a:lnTo>
                      <a:pt x="55" y="101"/>
                    </a:lnTo>
                    <a:lnTo>
                      <a:pt x="46" y="103"/>
                    </a:lnTo>
                    <a:lnTo>
                      <a:pt x="36" y="106"/>
                    </a:lnTo>
                    <a:lnTo>
                      <a:pt x="25" y="111"/>
                    </a:lnTo>
                    <a:lnTo>
                      <a:pt x="15" y="114"/>
                    </a:lnTo>
                    <a:lnTo>
                      <a:pt x="6" y="118"/>
                    </a:lnTo>
                    <a:lnTo>
                      <a:pt x="0" y="121"/>
                    </a:lnTo>
                    <a:close/>
                  </a:path>
                </a:pathLst>
              </a:custGeom>
              <a:solidFill>
                <a:srgbClr val="00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70" name="Freeform 490"/>
              <p:cNvSpPr>
                <a:spLocks/>
              </p:cNvSpPr>
              <p:nvPr/>
            </p:nvSpPr>
            <p:spPr bwMode="auto">
              <a:xfrm>
                <a:off x="7050088" y="5137150"/>
                <a:ext cx="315913" cy="228600"/>
              </a:xfrm>
              <a:custGeom>
                <a:avLst/>
                <a:gdLst>
                  <a:gd name="T0" fmla="*/ 249 w 399"/>
                  <a:gd name="T1" fmla="*/ 62 h 290"/>
                  <a:gd name="T2" fmla="*/ 230 w 399"/>
                  <a:gd name="T3" fmla="*/ 73 h 290"/>
                  <a:gd name="T4" fmla="*/ 210 w 399"/>
                  <a:gd name="T5" fmla="*/ 88 h 290"/>
                  <a:gd name="T6" fmla="*/ 189 w 399"/>
                  <a:gd name="T7" fmla="*/ 103 h 290"/>
                  <a:gd name="T8" fmla="*/ 168 w 399"/>
                  <a:gd name="T9" fmla="*/ 121 h 290"/>
                  <a:gd name="T10" fmla="*/ 148 w 399"/>
                  <a:gd name="T11" fmla="*/ 140 h 290"/>
                  <a:gd name="T12" fmla="*/ 127 w 399"/>
                  <a:gd name="T13" fmla="*/ 158 h 290"/>
                  <a:gd name="T14" fmla="*/ 106 w 399"/>
                  <a:gd name="T15" fmla="*/ 178 h 290"/>
                  <a:gd name="T16" fmla="*/ 88 w 399"/>
                  <a:gd name="T17" fmla="*/ 196 h 290"/>
                  <a:gd name="T18" fmla="*/ 69 w 399"/>
                  <a:gd name="T19" fmla="*/ 215 h 290"/>
                  <a:gd name="T20" fmla="*/ 53 w 399"/>
                  <a:gd name="T21" fmla="*/ 232 h 290"/>
                  <a:gd name="T22" fmla="*/ 38 w 399"/>
                  <a:gd name="T23" fmla="*/ 248 h 290"/>
                  <a:gd name="T24" fmla="*/ 26 w 399"/>
                  <a:gd name="T25" fmla="*/ 262 h 290"/>
                  <a:gd name="T26" fmla="*/ 15 w 399"/>
                  <a:gd name="T27" fmla="*/ 273 h 290"/>
                  <a:gd name="T28" fmla="*/ 7 w 399"/>
                  <a:gd name="T29" fmla="*/ 283 h 290"/>
                  <a:gd name="T30" fmla="*/ 1 w 399"/>
                  <a:gd name="T31" fmla="*/ 287 h 290"/>
                  <a:gd name="T32" fmla="*/ 0 w 399"/>
                  <a:gd name="T33" fmla="*/ 290 h 290"/>
                  <a:gd name="T34" fmla="*/ 85 w 399"/>
                  <a:gd name="T35" fmla="*/ 267 h 290"/>
                  <a:gd name="T36" fmla="*/ 111 w 399"/>
                  <a:gd name="T37" fmla="*/ 239 h 290"/>
                  <a:gd name="T38" fmla="*/ 137 w 399"/>
                  <a:gd name="T39" fmla="*/ 214 h 290"/>
                  <a:gd name="T40" fmla="*/ 164 w 399"/>
                  <a:gd name="T41" fmla="*/ 188 h 290"/>
                  <a:gd name="T42" fmla="*/ 190 w 399"/>
                  <a:gd name="T43" fmla="*/ 163 h 290"/>
                  <a:gd name="T44" fmla="*/ 217 w 399"/>
                  <a:gd name="T45" fmla="*/ 140 h 290"/>
                  <a:gd name="T46" fmla="*/ 243 w 399"/>
                  <a:gd name="T47" fmla="*/ 118 h 290"/>
                  <a:gd name="T48" fmla="*/ 269 w 399"/>
                  <a:gd name="T49" fmla="*/ 97 h 290"/>
                  <a:gd name="T50" fmla="*/ 293 w 399"/>
                  <a:gd name="T51" fmla="*/ 79 h 290"/>
                  <a:gd name="T52" fmla="*/ 315 w 399"/>
                  <a:gd name="T53" fmla="*/ 62 h 290"/>
                  <a:gd name="T54" fmla="*/ 335 w 399"/>
                  <a:gd name="T55" fmla="*/ 47 h 290"/>
                  <a:gd name="T56" fmla="*/ 353 w 399"/>
                  <a:gd name="T57" fmla="*/ 33 h 290"/>
                  <a:gd name="T58" fmla="*/ 369 w 399"/>
                  <a:gd name="T59" fmla="*/ 21 h 290"/>
                  <a:gd name="T60" fmla="*/ 382 w 399"/>
                  <a:gd name="T61" fmla="*/ 12 h 290"/>
                  <a:gd name="T62" fmla="*/ 391 w 399"/>
                  <a:gd name="T63" fmla="*/ 6 h 290"/>
                  <a:gd name="T64" fmla="*/ 397 w 399"/>
                  <a:gd name="T65" fmla="*/ 2 h 290"/>
                  <a:gd name="T66" fmla="*/ 399 w 399"/>
                  <a:gd name="T67" fmla="*/ 0 h 290"/>
                  <a:gd name="T68" fmla="*/ 375 w 399"/>
                  <a:gd name="T69" fmla="*/ 6 h 290"/>
                  <a:gd name="T70" fmla="*/ 349 w 399"/>
                  <a:gd name="T71" fmla="*/ 14 h 290"/>
                  <a:gd name="T72" fmla="*/ 325 w 399"/>
                  <a:gd name="T73" fmla="*/ 25 h 290"/>
                  <a:gd name="T74" fmla="*/ 301 w 399"/>
                  <a:gd name="T75" fmla="*/ 35 h 290"/>
                  <a:gd name="T76" fmla="*/ 280 w 399"/>
                  <a:gd name="T77" fmla="*/ 45 h 290"/>
                  <a:gd name="T78" fmla="*/ 264 w 399"/>
                  <a:gd name="T79" fmla="*/ 53 h 290"/>
                  <a:gd name="T80" fmla="*/ 253 w 399"/>
                  <a:gd name="T81" fmla="*/ 59 h 290"/>
                  <a:gd name="T82" fmla="*/ 249 w 399"/>
                  <a:gd name="T83" fmla="*/ 6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9" h="290">
                    <a:moveTo>
                      <a:pt x="249" y="62"/>
                    </a:moveTo>
                    <a:lnTo>
                      <a:pt x="230" y="73"/>
                    </a:lnTo>
                    <a:lnTo>
                      <a:pt x="210" y="88"/>
                    </a:lnTo>
                    <a:lnTo>
                      <a:pt x="189" y="103"/>
                    </a:lnTo>
                    <a:lnTo>
                      <a:pt x="168" y="121"/>
                    </a:lnTo>
                    <a:lnTo>
                      <a:pt x="148" y="140"/>
                    </a:lnTo>
                    <a:lnTo>
                      <a:pt x="127" y="158"/>
                    </a:lnTo>
                    <a:lnTo>
                      <a:pt x="106" y="178"/>
                    </a:lnTo>
                    <a:lnTo>
                      <a:pt x="88" y="196"/>
                    </a:lnTo>
                    <a:lnTo>
                      <a:pt x="69" y="215"/>
                    </a:lnTo>
                    <a:lnTo>
                      <a:pt x="53" y="232"/>
                    </a:lnTo>
                    <a:lnTo>
                      <a:pt x="38" y="248"/>
                    </a:lnTo>
                    <a:lnTo>
                      <a:pt x="26" y="262"/>
                    </a:lnTo>
                    <a:lnTo>
                      <a:pt x="15" y="273"/>
                    </a:lnTo>
                    <a:lnTo>
                      <a:pt x="7" y="283"/>
                    </a:lnTo>
                    <a:lnTo>
                      <a:pt x="1" y="287"/>
                    </a:lnTo>
                    <a:lnTo>
                      <a:pt x="0" y="290"/>
                    </a:lnTo>
                    <a:lnTo>
                      <a:pt x="85" y="267"/>
                    </a:lnTo>
                    <a:lnTo>
                      <a:pt x="111" y="239"/>
                    </a:lnTo>
                    <a:lnTo>
                      <a:pt x="137" y="214"/>
                    </a:lnTo>
                    <a:lnTo>
                      <a:pt x="164" y="188"/>
                    </a:lnTo>
                    <a:lnTo>
                      <a:pt x="190" y="163"/>
                    </a:lnTo>
                    <a:lnTo>
                      <a:pt x="217" y="140"/>
                    </a:lnTo>
                    <a:lnTo>
                      <a:pt x="243" y="118"/>
                    </a:lnTo>
                    <a:lnTo>
                      <a:pt x="269" y="97"/>
                    </a:lnTo>
                    <a:lnTo>
                      <a:pt x="293" y="79"/>
                    </a:lnTo>
                    <a:lnTo>
                      <a:pt x="315" y="62"/>
                    </a:lnTo>
                    <a:lnTo>
                      <a:pt x="335" y="47"/>
                    </a:lnTo>
                    <a:lnTo>
                      <a:pt x="353" y="33"/>
                    </a:lnTo>
                    <a:lnTo>
                      <a:pt x="369" y="21"/>
                    </a:lnTo>
                    <a:lnTo>
                      <a:pt x="382" y="12"/>
                    </a:lnTo>
                    <a:lnTo>
                      <a:pt x="391" y="6"/>
                    </a:lnTo>
                    <a:lnTo>
                      <a:pt x="397" y="2"/>
                    </a:lnTo>
                    <a:lnTo>
                      <a:pt x="399" y="0"/>
                    </a:lnTo>
                    <a:lnTo>
                      <a:pt x="375" y="6"/>
                    </a:lnTo>
                    <a:lnTo>
                      <a:pt x="349" y="14"/>
                    </a:lnTo>
                    <a:lnTo>
                      <a:pt x="325" y="25"/>
                    </a:lnTo>
                    <a:lnTo>
                      <a:pt x="301" y="35"/>
                    </a:lnTo>
                    <a:lnTo>
                      <a:pt x="280" y="45"/>
                    </a:lnTo>
                    <a:lnTo>
                      <a:pt x="264" y="53"/>
                    </a:lnTo>
                    <a:lnTo>
                      <a:pt x="253" y="59"/>
                    </a:lnTo>
                    <a:lnTo>
                      <a:pt x="249" y="62"/>
                    </a:lnTo>
                    <a:close/>
                  </a:path>
                </a:pathLst>
              </a:custGeom>
              <a:solidFill>
                <a:srgbClr val="00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71" name="Freeform 491"/>
              <p:cNvSpPr>
                <a:spLocks/>
              </p:cNvSpPr>
              <p:nvPr/>
            </p:nvSpPr>
            <p:spPr bwMode="auto">
              <a:xfrm>
                <a:off x="7107238" y="5243513"/>
                <a:ext cx="712788" cy="180975"/>
              </a:xfrm>
              <a:custGeom>
                <a:avLst/>
                <a:gdLst>
                  <a:gd name="T0" fmla="*/ 1 w 897"/>
                  <a:gd name="T1" fmla="*/ 226 h 228"/>
                  <a:gd name="T2" fmla="*/ 12 w 897"/>
                  <a:gd name="T3" fmla="*/ 212 h 228"/>
                  <a:gd name="T4" fmla="*/ 34 w 897"/>
                  <a:gd name="T5" fmla="*/ 187 h 228"/>
                  <a:gd name="T6" fmla="*/ 68 w 897"/>
                  <a:gd name="T7" fmla="*/ 156 h 228"/>
                  <a:gd name="T8" fmla="*/ 113 w 897"/>
                  <a:gd name="T9" fmla="*/ 120 h 228"/>
                  <a:gd name="T10" fmla="*/ 168 w 897"/>
                  <a:gd name="T11" fmla="*/ 84 h 228"/>
                  <a:gd name="T12" fmla="*/ 235 w 897"/>
                  <a:gd name="T13" fmla="*/ 52 h 228"/>
                  <a:gd name="T14" fmla="*/ 313 w 897"/>
                  <a:gd name="T15" fmla="*/ 27 h 228"/>
                  <a:gd name="T16" fmla="*/ 400 w 897"/>
                  <a:gd name="T17" fmla="*/ 12 h 228"/>
                  <a:gd name="T18" fmla="*/ 487 w 897"/>
                  <a:gd name="T19" fmla="*/ 4 h 228"/>
                  <a:gd name="T20" fmla="*/ 570 w 897"/>
                  <a:gd name="T21" fmla="*/ 0 h 228"/>
                  <a:gd name="T22" fmla="*/ 648 w 897"/>
                  <a:gd name="T23" fmla="*/ 6 h 228"/>
                  <a:gd name="T24" fmla="*/ 720 w 897"/>
                  <a:gd name="T25" fmla="*/ 21 h 228"/>
                  <a:gd name="T26" fmla="*/ 783 w 897"/>
                  <a:gd name="T27" fmla="*/ 46 h 228"/>
                  <a:gd name="T28" fmla="*/ 837 w 897"/>
                  <a:gd name="T29" fmla="*/ 83 h 228"/>
                  <a:gd name="T30" fmla="*/ 880 w 897"/>
                  <a:gd name="T31" fmla="*/ 134 h 228"/>
                  <a:gd name="T32" fmla="*/ 896 w 897"/>
                  <a:gd name="T33" fmla="*/ 163 h 228"/>
                  <a:gd name="T34" fmla="*/ 882 w 897"/>
                  <a:gd name="T35" fmla="*/ 146 h 228"/>
                  <a:gd name="T36" fmla="*/ 854 w 897"/>
                  <a:gd name="T37" fmla="*/ 120 h 228"/>
                  <a:gd name="T38" fmla="*/ 807 w 897"/>
                  <a:gd name="T39" fmla="*/ 89 h 228"/>
                  <a:gd name="T40" fmla="*/ 743 w 897"/>
                  <a:gd name="T41" fmla="*/ 60 h 228"/>
                  <a:gd name="T42" fmla="*/ 659 w 897"/>
                  <a:gd name="T43" fmla="*/ 39 h 228"/>
                  <a:gd name="T44" fmla="*/ 552 w 897"/>
                  <a:gd name="T45" fmla="*/ 32 h 228"/>
                  <a:gd name="T46" fmla="*/ 420 w 897"/>
                  <a:gd name="T47" fmla="*/ 45 h 228"/>
                  <a:gd name="T48" fmla="*/ 343 w 897"/>
                  <a:gd name="T49" fmla="*/ 62 h 228"/>
                  <a:gd name="T50" fmla="*/ 322 w 897"/>
                  <a:gd name="T51" fmla="*/ 69 h 228"/>
                  <a:gd name="T52" fmla="*/ 288 w 897"/>
                  <a:gd name="T53" fmla="*/ 82 h 228"/>
                  <a:gd name="T54" fmla="*/ 243 w 897"/>
                  <a:gd name="T55" fmla="*/ 100 h 228"/>
                  <a:gd name="T56" fmla="*/ 193 w 897"/>
                  <a:gd name="T57" fmla="*/ 122 h 228"/>
                  <a:gd name="T58" fmla="*/ 144 w 897"/>
                  <a:gd name="T59" fmla="*/ 148 h 228"/>
                  <a:gd name="T60" fmla="*/ 101 w 897"/>
                  <a:gd name="T61" fmla="*/ 175 h 228"/>
                  <a:gd name="T62" fmla="*/ 68 w 897"/>
                  <a:gd name="T63" fmla="*/ 204 h 228"/>
                  <a:gd name="T64" fmla="*/ 0 w 897"/>
                  <a:gd name="T6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7" h="228">
                    <a:moveTo>
                      <a:pt x="0" y="228"/>
                    </a:moveTo>
                    <a:lnTo>
                      <a:pt x="1" y="226"/>
                    </a:lnTo>
                    <a:lnTo>
                      <a:pt x="6" y="221"/>
                    </a:lnTo>
                    <a:lnTo>
                      <a:pt x="12" y="212"/>
                    </a:lnTo>
                    <a:lnTo>
                      <a:pt x="22" y="201"/>
                    </a:lnTo>
                    <a:lnTo>
                      <a:pt x="34" y="187"/>
                    </a:lnTo>
                    <a:lnTo>
                      <a:pt x="49" y="172"/>
                    </a:lnTo>
                    <a:lnTo>
                      <a:pt x="68" y="156"/>
                    </a:lnTo>
                    <a:lnTo>
                      <a:pt x="89" y="137"/>
                    </a:lnTo>
                    <a:lnTo>
                      <a:pt x="113" y="120"/>
                    </a:lnTo>
                    <a:lnTo>
                      <a:pt x="139" y="101"/>
                    </a:lnTo>
                    <a:lnTo>
                      <a:pt x="168" y="84"/>
                    </a:lnTo>
                    <a:lnTo>
                      <a:pt x="200" y="67"/>
                    </a:lnTo>
                    <a:lnTo>
                      <a:pt x="235" y="52"/>
                    </a:lnTo>
                    <a:lnTo>
                      <a:pt x="273" y="38"/>
                    </a:lnTo>
                    <a:lnTo>
                      <a:pt x="313" y="27"/>
                    </a:lnTo>
                    <a:lnTo>
                      <a:pt x="356" y="19"/>
                    </a:lnTo>
                    <a:lnTo>
                      <a:pt x="400" y="12"/>
                    </a:lnTo>
                    <a:lnTo>
                      <a:pt x="443" y="7"/>
                    </a:lnTo>
                    <a:lnTo>
                      <a:pt x="487" y="4"/>
                    </a:lnTo>
                    <a:lnTo>
                      <a:pt x="530" y="1"/>
                    </a:lnTo>
                    <a:lnTo>
                      <a:pt x="570" y="0"/>
                    </a:lnTo>
                    <a:lnTo>
                      <a:pt x="610" y="2"/>
                    </a:lnTo>
                    <a:lnTo>
                      <a:pt x="648" y="6"/>
                    </a:lnTo>
                    <a:lnTo>
                      <a:pt x="685" y="12"/>
                    </a:lnTo>
                    <a:lnTo>
                      <a:pt x="720" y="21"/>
                    </a:lnTo>
                    <a:lnTo>
                      <a:pt x="753" y="32"/>
                    </a:lnTo>
                    <a:lnTo>
                      <a:pt x="783" y="46"/>
                    </a:lnTo>
                    <a:lnTo>
                      <a:pt x="812" y="63"/>
                    </a:lnTo>
                    <a:lnTo>
                      <a:pt x="837" y="83"/>
                    </a:lnTo>
                    <a:lnTo>
                      <a:pt x="860" y="107"/>
                    </a:lnTo>
                    <a:lnTo>
                      <a:pt x="880" y="134"/>
                    </a:lnTo>
                    <a:lnTo>
                      <a:pt x="897" y="165"/>
                    </a:lnTo>
                    <a:lnTo>
                      <a:pt x="896" y="163"/>
                    </a:lnTo>
                    <a:lnTo>
                      <a:pt x="890" y="156"/>
                    </a:lnTo>
                    <a:lnTo>
                      <a:pt x="882" y="146"/>
                    </a:lnTo>
                    <a:lnTo>
                      <a:pt x="870" y="134"/>
                    </a:lnTo>
                    <a:lnTo>
                      <a:pt x="854" y="120"/>
                    </a:lnTo>
                    <a:lnTo>
                      <a:pt x="833" y="105"/>
                    </a:lnTo>
                    <a:lnTo>
                      <a:pt x="807" y="89"/>
                    </a:lnTo>
                    <a:lnTo>
                      <a:pt x="777" y="74"/>
                    </a:lnTo>
                    <a:lnTo>
                      <a:pt x="743" y="60"/>
                    </a:lnTo>
                    <a:lnTo>
                      <a:pt x="704" y="48"/>
                    </a:lnTo>
                    <a:lnTo>
                      <a:pt x="659" y="39"/>
                    </a:lnTo>
                    <a:lnTo>
                      <a:pt x="608" y="33"/>
                    </a:lnTo>
                    <a:lnTo>
                      <a:pt x="552" y="32"/>
                    </a:lnTo>
                    <a:lnTo>
                      <a:pt x="489" y="36"/>
                    </a:lnTo>
                    <a:lnTo>
                      <a:pt x="420" y="45"/>
                    </a:lnTo>
                    <a:lnTo>
                      <a:pt x="345" y="61"/>
                    </a:lnTo>
                    <a:lnTo>
                      <a:pt x="343" y="62"/>
                    </a:lnTo>
                    <a:lnTo>
                      <a:pt x="335" y="65"/>
                    </a:lnTo>
                    <a:lnTo>
                      <a:pt x="322" y="69"/>
                    </a:lnTo>
                    <a:lnTo>
                      <a:pt x="306" y="75"/>
                    </a:lnTo>
                    <a:lnTo>
                      <a:pt x="288" y="82"/>
                    </a:lnTo>
                    <a:lnTo>
                      <a:pt x="266" y="90"/>
                    </a:lnTo>
                    <a:lnTo>
                      <a:pt x="243" y="100"/>
                    </a:lnTo>
                    <a:lnTo>
                      <a:pt x="219" y="111"/>
                    </a:lnTo>
                    <a:lnTo>
                      <a:pt x="193" y="122"/>
                    </a:lnTo>
                    <a:lnTo>
                      <a:pt x="168" y="135"/>
                    </a:lnTo>
                    <a:lnTo>
                      <a:pt x="144" y="148"/>
                    </a:lnTo>
                    <a:lnTo>
                      <a:pt x="122" y="161"/>
                    </a:lnTo>
                    <a:lnTo>
                      <a:pt x="101" y="175"/>
                    </a:lnTo>
                    <a:lnTo>
                      <a:pt x="83" y="190"/>
                    </a:lnTo>
                    <a:lnTo>
                      <a:pt x="68" y="204"/>
                    </a:lnTo>
                    <a:lnTo>
                      <a:pt x="57" y="219"/>
                    </a:lnTo>
                    <a:lnTo>
                      <a:pt x="0" y="228"/>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sp>
            <p:nvSpPr>
              <p:cNvPr id="599472" name="Freeform 492"/>
              <p:cNvSpPr>
                <a:spLocks/>
              </p:cNvSpPr>
              <p:nvPr/>
            </p:nvSpPr>
            <p:spPr bwMode="auto">
              <a:xfrm>
                <a:off x="7304088" y="4859338"/>
                <a:ext cx="442913" cy="203200"/>
              </a:xfrm>
              <a:custGeom>
                <a:avLst/>
                <a:gdLst>
                  <a:gd name="T0" fmla="*/ 558 w 558"/>
                  <a:gd name="T1" fmla="*/ 0 h 256"/>
                  <a:gd name="T2" fmla="*/ 554 w 558"/>
                  <a:gd name="T3" fmla="*/ 2 h 256"/>
                  <a:gd name="T4" fmla="*/ 541 w 558"/>
                  <a:gd name="T5" fmla="*/ 4 h 256"/>
                  <a:gd name="T6" fmla="*/ 521 w 558"/>
                  <a:gd name="T7" fmla="*/ 8 h 256"/>
                  <a:gd name="T8" fmla="*/ 495 w 558"/>
                  <a:gd name="T9" fmla="*/ 15 h 256"/>
                  <a:gd name="T10" fmla="*/ 464 w 558"/>
                  <a:gd name="T11" fmla="*/ 25 h 256"/>
                  <a:gd name="T12" fmla="*/ 427 w 558"/>
                  <a:gd name="T13" fmla="*/ 35 h 256"/>
                  <a:gd name="T14" fmla="*/ 388 w 558"/>
                  <a:gd name="T15" fmla="*/ 48 h 256"/>
                  <a:gd name="T16" fmla="*/ 344 w 558"/>
                  <a:gd name="T17" fmla="*/ 63 h 256"/>
                  <a:gd name="T18" fmla="*/ 299 w 558"/>
                  <a:gd name="T19" fmla="*/ 79 h 256"/>
                  <a:gd name="T20" fmla="*/ 253 w 558"/>
                  <a:gd name="T21" fmla="*/ 98 h 256"/>
                  <a:gd name="T22" fmla="*/ 206 w 558"/>
                  <a:gd name="T23" fmla="*/ 119 h 256"/>
                  <a:gd name="T24" fmla="*/ 160 w 558"/>
                  <a:gd name="T25" fmla="*/ 142 h 256"/>
                  <a:gd name="T26" fmla="*/ 116 w 558"/>
                  <a:gd name="T27" fmla="*/ 167 h 256"/>
                  <a:gd name="T28" fmla="*/ 73 w 558"/>
                  <a:gd name="T29" fmla="*/ 195 h 256"/>
                  <a:gd name="T30" fmla="*/ 34 w 558"/>
                  <a:gd name="T31" fmla="*/ 224 h 256"/>
                  <a:gd name="T32" fmla="*/ 0 w 558"/>
                  <a:gd name="T33" fmla="*/ 256 h 256"/>
                  <a:gd name="T34" fmla="*/ 4 w 558"/>
                  <a:gd name="T35" fmla="*/ 254 h 256"/>
                  <a:gd name="T36" fmla="*/ 18 w 558"/>
                  <a:gd name="T37" fmla="*/ 249 h 256"/>
                  <a:gd name="T38" fmla="*/ 36 w 558"/>
                  <a:gd name="T39" fmla="*/ 242 h 256"/>
                  <a:gd name="T40" fmla="*/ 59 w 558"/>
                  <a:gd name="T41" fmla="*/ 234 h 256"/>
                  <a:gd name="T42" fmla="*/ 84 w 558"/>
                  <a:gd name="T43" fmla="*/ 226 h 256"/>
                  <a:gd name="T44" fmla="*/ 107 w 558"/>
                  <a:gd name="T45" fmla="*/ 218 h 256"/>
                  <a:gd name="T46" fmla="*/ 126 w 558"/>
                  <a:gd name="T47" fmla="*/ 212 h 256"/>
                  <a:gd name="T48" fmla="*/ 140 w 558"/>
                  <a:gd name="T49" fmla="*/ 209 h 256"/>
                  <a:gd name="T50" fmla="*/ 141 w 558"/>
                  <a:gd name="T51" fmla="*/ 208 h 256"/>
                  <a:gd name="T52" fmla="*/ 146 w 558"/>
                  <a:gd name="T53" fmla="*/ 204 h 256"/>
                  <a:gd name="T54" fmla="*/ 153 w 558"/>
                  <a:gd name="T55" fmla="*/ 197 h 256"/>
                  <a:gd name="T56" fmla="*/ 163 w 558"/>
                  <a:gd name="T57" fmla="*/ 189 h 256"/>
                  <a:gd name="T58" fmla="*/ 177 w 558"/>
                  <a:gd name="T59" fmla="*/ 180 h 256"/>
                  <a:gd name="T60" fmla="*/ 193 w 558"/>
                  <a:gd name="T61" fmla="*/ 167 h 256"/>
                  <a:gd name="T62" fmla="*/ 213 w 558"/>
                  <a:gd name="T63" fmla="*/ 155 h 256"/>
                  <a:gd name="T64" fmla="*/ 237 w 558"/>
                  <a:gd name="T65" fmla="*/ 140 h 256"/>
                  <a:gd name="T66" fmla="*/ 263 w 558"/>
                  <a:gd name="T67" fmla="*/ 125 h 256"/>
                  <a:gd name="T68" fmla="*/ 293 w 558"/>
                  <a:gd name="T69" fmla="*/ 108 h 256"/>
                  <a:gd name="T70" fmla="*/ 328 w 558"/>
                  <a:gd name="T71" fmla="*/ 90 h 256"/>
                  <a:gd name="T72" fmla="*/ 366 w 558"/>
                  <a:gd name="T73" fmla="*/ 73 h 256"/>
                  <a:gd name="T74" fmla="*/ 409 w 558"/>
                  <a:gd name="T75" fmla="*/ 55 h 256"/>
                  <a:gd name="T76" fmla="*/ 453 w 558"/>
                  <a:gd name="T77" fmla="*/ 36 h 256"/>
                  <a:gd name="T78" fmla="*/ 504 w 558"/>
                  <a:gd name="T79" fmla="*/ 19 h 256"/>
                  <a:gd name="T80" fmla="*/ 558 w 558"/>
                  <a:gd name="T8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8" h="256">
                    <a:moveTo>
                      <a:pt x="558" y="0"/>
                    </a:moveTo>
                    <a:lnTo>
                      <a:pt x="554" y="2"/>
                    </a:lnTo>
                    <a:lnTo>
                      <a:pt x="541" y="4"/>
                    </a:lnTo>
                    <a:lnTo>
                      <a:pt x="521" y="8"/>
                    </a:lnTo>
                    <a:lnTo>
                      <a:pt x="495" y="15"/>
                    </a:lnTo>
                    <a:lnTo>
                      <a:pt x="464" y="25"/>
                    </a:lnTo>
                    <a:lnTo>
                      <a:pt x="427" y="35"/>
                    </a:lnTo>
                    <a:lnTo>
                      <a:pt x="388" y="48"/>
                    </a:lnTo>
                    <a:lnTo>
                      <a:pt x="344" y="63"/>
                    </a:lnTo>
                    <a:lnTo>
                      <a:pt x="299" y="79"/>
                    </a:lnTo>
                    <a:lnTo>
                      <a:pt x="253" y="98"/>
                    </a:lnTo>
                    <a:lnTo>
                      <a:pt x="206" y="119"/>
                    </a:lnTo>
                    <a:lnTo>
                      <a:pt x="160" y="142"/>
                    </a:lnTo>
                    <a:lnTo>
                      <a:pt x="116" y="167"/>
                    </a:lnTo>
                    <a:lnTo>
                      <a:pt x="73" y="195"/>
                    </a:lnTo>
                    <a:lnTo>
                      <a:pt x="34" y="224"/>
                    </a:lnTo>
                    <a:lnTo>
                      <a:pt x="0" y="256"/>
                    </a:lnTo>
                    <a:lnTo>
                      <a:pt x="4" y="254"/>
                    </a:lnTo>
                    <a:lnTo>
                      <a:pt x="18" y="249"/>
                    </a:lnTo>
                    <a:lnTo>
                      <a:pt x="36" y="242"/>
                    </a:lnTo>
                    <a:lnTo>
                      <a:pt x="59" y="234"/>
                    </a:lnTo>
                    <a:lnTo>
                      <a:pt x="84" y="226"/>
                    </a:lnTo>
                    <a:lnTo>
                      <a:pt x="107" y="218"/>
                    </a:lnTo>
                    <a:lnTo>
                      <a:pt x="126" y="212"/>
                    </a:lnTo>
                    <a:lnTo>
                      <a:pt x="140" y="209"/>
                    </a:lnTo>
                    <a:lnTo>
                      <a:pt x="141" y="208"/>
                    </a:lnTo>
                    <a:lnTo>
                      <a:pt x="146" y="204"/>
                    </a:lnTo>
                    <a:lnTo>
                      <a:pt x="153" y="197"/>
                    </a:lnTo>
                    <a:lnTo>
                      <a:pt x="163" y="189"/>
                    </a:lnTo>
                    <a:lnTo>
                      <a:pt x="177" y="180"/>
                    </a:lnTo>
                    <a:lnTo>
                      <a:pt x="193" y="167"/>
                    </a:lnTo>
                    <a:lnTo>
                      <a:pt x="213" y="155"/>
                    </a:lnTo>
                    <a:lnTo>
                      <a:pt x="237" y="140"/>
                    </a:lnTo>
                    <a:lnTo>
                      <a:pt x="263" y="125"/>
                    </a:lnTo>
                    <a:lnTo>
                      <a:pt x="293" y="108"/>
                    </a:lnTo>
                    <a:lnTo>
                      <a:pt x="328" y="90"/>
                    </a:lnTo>
                    <a:lnTo>
                      <a:pt x="366" y="73"/>
                    </a:lnTo>
                    <a:lnTo>
                      <a:pt x="409" y="55"/>
                    </a:lnTo>
                    <a:lnTo>
                      <a:pt x="453" y="36"/>
                    </a:lnTo>
                    <a:lnTo>
                      <a:pt x="504" y="19"/>
                    </a:lnTo>
                    <a:lnTo>
                      <a:pt x="558"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latin typeface="Arial" pitchFamily="34" charset="0"/>
                  <a:cs typeface="Arial" pitchFamily="34" charset="0"/>
                </a:endParaRPr>
              </a:p>
            </p:txBody>
          </p:sp>
        </p:grpSp>
        <p:sp>
          <p:nvSpPr>
            <p:cNvPr id="599484" name="テキスト ボックス 599483"/>
            <p:cNvSpPr txBox="1"/>
            <p:nvPr/>
          </p:nvSpPr>
          <p:spPr>
            <a:xfrm>
              <a:off x="609200" y="2599979"/>
              <a:ext cx="954107" cy="1015663"/>
            </a:xfrm>
            <a:prstGeom prst="rect">
              <a:avLst/>
            </a:prstGeom>
            <a:noFill/>
          </p:spPr>
          <p:txBody>
            <a:bodyPr wrap="none" rtlCol="0">
              <a:spAutoFit/>
            </a:bodyPr>
            <a:lstStyle/>
            <a:p>
              <a:pPr algn="l"/>
              <a:r>
                <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草</a:t>
              </a:r>
            </a:p>
          </p:txBody>
        </p:sp>
      </p:grpSp>
    </p:spTree>
    <p:extLst>
      <p:ext uri="{BB962C8B-B14F-4D97-AF65-F5344CB8AC3E}">
        <p14:creationId xmlns:p14="http://schemas.microsoft.com/office/powerpoint/2010/main" val="14214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a:ea typeface="ＭＳ Ｐゴシック" pitchFamily="50" charset="-128"/>
              </a:rPr>
              <a:t>お客様の価値を高めようとする応対</a:t>
            </a:r>
          </a:p>
        </p:txBody>
      </p:sp>
      <p:sp>
        <p:nvSpPr>
          <p:cNvPr id="509" name="角丸四角形 508"/>
          <p:cNvSpPr/>
          <p:nvPr/>
        </p:nvSpPr>
        <p:spPr bwMode="auto">
          <a:xfrm>
            <a:off x="1143000" y="914400"/>
            <a:ext cx="7924800" cy="5638800"/>
          </a:xfrm>
          <a:prstGeom prst="roundRect">
            <a:avLst>
              <a:gd name="adj" fmla="val 3231"/>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spcBef>
                <a:spcPts val="0"/>
              </a:spcBef>
            </a:pPr>
            <a:r>
              <a:rPr lang="ja-JP" altLang="en-US" sz="1600" dirty="0">
                <a:solidFill>
                  <a:schemeClr val="bg1"/>
                </a:solidFill>
                <a:latin typeface="HGP創英角ｺﾞｼｯｸUB" pitchFamily="50" charset="-128"/>
                <a:ea typeface="HGP創英角ｺﾞｼｯｸUB" pitchFamily="50" charset="-128"/>
              </a:rPr>
              <a:t>営業：　ありがとうございます。でも、</a:t>
            </a:r>
            <a:r>
              <a:rPr lang="ja-JP" altLang="en-US" sz="2400" dirty="0">
                <a:solidFill>
                  <a:schemeClr val="bg1"/>
                </a:solidFill>
                <a:latin typeface="HGP創英角ｺﾞｼｯｸUB" pitchFamily="50" charset="-128"/>
                <a:ea typeface="HGP創英角ｺﾞｼｯｸUB" pitchFamily="50" charset="-128"/>
              </a:rPr>
              <a:t>なぜ</a:t>
            </a:r>
            <a:r>
              <a:rPr lang="ja-JP" altLang="en-US" sz="1600" dirty="0">
                <a:solidFill>
                  <a:schemeClr val="bg1"/>
                </a:solidFill>
                <a:latin typeface="HGP創英角ｺﾞｼｯｸUB" pitchFamily="50" charset="-128"/>
                <a:ea typeface="HGP創英角ｺﾞｼｯｸUB" pitchFamily="50" charset="-128"/>
              </a:rPr>
              <a:t>、そんなことを考えられたんですか</a:t>
            </a:r>
            <a:r>
              <a:rPr lang="en-US" altLang="ja-JP" sz="1600" dirty="0">
                <a:solidFill>
                  <a:schemeClr val="bg1"/>
                </a:solidFill>
                <a:latin typeface="HGP創英角ｺﾞｼｯｸUB" pitchFamily="50" charset="-128"/>
                <a:ea typeface="HGP創英角ｺﾞｼｯｸUB" pitchFamily="50" charset="-128"/>
              </a:rPr>
              <a:t>?</a:t>
            </a:r>
          </a:p>
          <a:p>
            <a:pPr algn="l">
              <a:spcBef>
                <a:spcPts val="0"/>
              </a:spcBef>
            </a:pPr>
            <a:endParaRPr kumimoji="0" lang="en-US" altLang="ja-JP"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lgn="l">
              <a:spcBef>
                <a:spcPts val="0"/>
              </a:spcBef>
            </a:pPr>
            <a:r>
              <a:rPr lang="ja-JP" altLang="en-US" sz="1600" dirty="0">
                <a:solidFill>
                  <a:schemeClr val="bg1"/>
                </a:solidFill>
                <a:latin typeface="HGP創英角ｺﾞｼｯｸUB" pitchFamily="50" charset="-128"/>
                <a:ea typeface="HGP創英角ｺﾞｼｯｸUB" pitchFamily="50" charset="-128"/>
              </a:rPr>
              <a:t>お客様：　実は、社長から、システム運用コストをもっと下げるように言われてね。</a:t>
            </a: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r>
              <a:rPr lang="ja-JP" altLang="en-US" sz="1600" dirty="0">
                <a:solidFill>
                  <a:schemeClr val="bg1"/>
                </a:solidFill>
                <a:latin typeface="HGP創英角ｺﾞｼｯｸUB" pitchFamily="50" charset="-128"/>
                <a:ea typeface="HGP創英角ｺﾞｼｯｸUB" pitchFamily="50" charset="-128"/>
              </a:rPr>
              <a:t>やるだけのことはやってきたつもりなんだが、そんなことを社長に話したら、</a:t>
            </a: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r>
              <a:rPr lang="ja-JP" altLang="en-US" sz="1600" dirty="0">
                <a:solidFill>
                  <a:schemeClr val="bg1"/>
                </a:solidFill>
                <a:latin typeface="HGP創英角ｺﾞｼｯｸUB" pitchFamily="50" charset="-128"/>
                <a:ea typeface="HGP創英角ｺﾞｼｯｸUB" pitchFamily="50" charset="-128"/>
              </a:rPr>
              <a:t>それならクラウドを検討したらどうかと言われてね。それで相談しているんだよ。</a:t>
            </a:r>
          </a:p>
          <a:p>
            <a:pPr algn="l">
              <a:spcBef>
                <a:spcPts val="0"/>
              </a:spcBef>
            </a:pPr>
            <a:endPar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lgn="l">
              <a:spcBef>
                <a:spcPts val="0"/>
              </a:spcBef>
            </a:pPr>
            <a:r>
              <a:rPr lang="ja-JP" altLang="en-US" sz="1600" dirty="0">
                <a:solidFill>
                  <a:schemeClr val="bg1"/>
                </a:solidFill>
                <a:latin typeface="HGP創英角ｺﾞｼｯｸUB" pitchFamily="50" charset="-128"/>
                <a:ea typeface="HGP創英角ｺﾞｼｯｸUB" pitchFamily="50" charset="-128"/>
              </a:rPr>
              <a:t>営業：　なるほど目的は、コスト削減なんですね。何が何でもクラウドにしなければいけないという話しではないんですね。</a:t>
            </a: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r>
              <a:rPr lang="ja-JP" altLang="en-US" sz="1600" dirty="0">
                <a:solidFill>
                  <a:schemeClr val="bg1"/>
                </a:solidFill>
                <a:latin typeface="HGP創英角ｺﾞｼｯｸUB" pitchFamily="50" charset="-128"/>
                <a:ea typeface="HGP創英角ｺﾞｼｯｸUB" pitchFamily="50" charset="-128"/>
              </a:rPr>
              <a:t>確かにクラウドもひとつの選択肢だと思いますが、その対応に相当の時間とコストもかかります。また、これまでとは異なるプラットフォームへの移管となるとアプリケーションに手を入れなければならず、これは結構やっかいです。</a:t>
            </a: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r>
              <a:rPr lang="ja-JP" altLang="ja-JP" sz="1600" dirty="0">
                <a:solidFill>
                  <a:schemeClr val="bg1"/>
                </a:solidFill>
                <a:latin typeface="HGP創英角ｺﾞｼｯｸUB" pitchFamily="50" charset="-128"/>
                <a:ea typeface="HGP創英角ｺﾞｼｯｸUB" pitchFamily="50" charset="-128"/>
              </a:rPr>
              <a:t>どうでしょうか</a:t>
            </a:r>
            <a:r>
              <a:rPr lang="ja-JP" altLang="en-US" sz="1600" dirty="0">
                <a:solidFill>
                  <a:schemeClr val="bg1"/>
                </a:solidFill>
                <a:latin typeface="HGP創英角ｺﾞｼｯｸUB" pitchFamily="50" charset="-128"/>
                <a:ea typeface="HGP創英角ｺﾞｼｯｸUB" pitchFamily="50" charset="-128"/>
              </a:rPr>
              <a:t>、まずは仮想化でサーバーを集約し、データセンターの利用料金を下げてみる。また、</a:t>
            </a:r>
            <a:r>
              <a:rPr lang="ja-JP" altLang="ja-JP" sz="1600" dirty="0">
                <a:solidFill>
                  <a:schemeClr val="bg1"/>
                </a:solidFill>
                <a:latin typeface="HGP創英角ｺﾞｼｯｸUB" pitchFamily="50" charset="-128"/>
                <a:ea typeface="HGP創英角ｺﾞｼｯｸUB" pitchFamily="50" charset="-128"/>
              </a:rPr>
              <a:t>運用</a:t>
            </a:r>
            <a:r>
              <a:rPr lang="ja-JP" altLang="en-US" sz="1600" dirty="0">
                <a:solidFill>
                  <a:schemeClr val="bg1"/>
                </a:solidFill>
                <a:latin typeface="HGP創英角ｺﾞｼｯｸUB" pitchFamily="50" charset="-128"/>
                <a:ea typeface="HGP創英角ｺﾞｼｯｸUB" pitchFamily="50" charset="-128"/>
              </a:rPr>
              <a:t>をマネージドサービスに移管することで、さらにコスト削減も可能になると思います。そうすれば、アプリケーションをそのままに、コスト削減も可能になるはずです。</a:t>
            </a: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r>
              <a:rPr lang="ja-JP" altLang="en-US" sz="1600" dirty="0">
                <a:solidFill>
                  <a:schemeClr val="bg1"/>
                </a:solidFill>
                <a:latin typeface="HGP創英角ｺﾞｼｯｸUB" pitchFamily="50" charset="-128"/>
                <a:ea typeface="HGP創英角ｺﾞｼｯｸUB" pitchFamily="50" charset="-128"/>
              </a:rPr>
              <a:t>お客様：　なるほど、そういうやり方があったのか。ぜひ、詳しく話しを聞かせてもらえないだろうか。</a:t>
            </a:r>
            <a:endParaRPr lang="en-US" altLang="ja-JP" sz="1600" dirty="0">
              <a:solidFill>
                <a:schemeClr val="bg1"/>
              </a:solidFill>
              <a:latin typeface="HGP創英角ｺﾞｼｯｸUB" pitchFamily="50" charset="-128"/>
              <a:ea typeface="HGP創英角ｺﾞｼｯｸUB" pitchFamily="50" charset="-128"/>
            </a:endParaRPr>
          </a:p>
        </p:txBody>
      </p:sp>
      <p:grpSp>
        <p:nvGrpSpPr>
          <p:cNvPr id="171" name="グループ化 87"/>
          <p:cNvGrpSpPr/>
          <p:nvPr/>
        </p:nvGrpSpPr>
        <p:grpSpPr>
          <a:xfrm>
            <a:off x="346444" y="1544026"/>
            <a:ext cx="574437" cy="704320"/>
            <a:chOff x="1676400" y="4114800"/>
            <a:chExt cx="1066800" cy="1270000"/>
          </a:xfrm>
        </p:grpSpPr>
        <p:sp>
          <p:nvSpPr>
            <p:cNvPr id="172"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3"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4"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5"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6"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7"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8"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9"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0"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1"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2"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3"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4"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5"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6"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7"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8"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0"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1"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2"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3"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4"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5"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6"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7"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8"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9"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0"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1"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2"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3"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4"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5"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6"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7"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8"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9"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0"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1"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2"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3"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4"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5"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6"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7"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8"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9"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0"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1"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2"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3"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4"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5"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6"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7"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8"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9"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0"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1"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2"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3"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4"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5"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6"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7"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8"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9"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0"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1"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2"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3"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4"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5"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6"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7"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8"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9"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0"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1"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2"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3"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4"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338" name="テキスト ボックス 337"/>
          <p:cNvSpPr txBox="1"/>
          <p:nvPr/>
        </p:nvSpPr>
        <p:spPr>
          <a:xfrm>
            <a:off x="188893" y="1219200"/>
            <a:ext cx="954107" cy="1015663"/>
          </a:xfrm>
          <a:prstGeom prst="rect">
            <a:avLst/>
          </a:prstGeom>
          <a:noFill/>
        </p:spPr>
        <p:txBody>
          <a:bodyPr wrap="none" rtlCol="0">
            <a:spAutoFit/>
          </a:bodyPr>
          <a:lstStyle/>
          <a:p>
            <a:r>
              <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松</a:t>
            </a:r>
          </a:p>
        </p:txBody>
      </p:sp>
    </p:spTree>
    <p:extLst>
      <p:ext uri="{BB962C8B-B14F-4D97-AF65-F5344CB8AC3E}">
        <p14:creationId xmlns:p14="http://schemas.microsoft.com/office/powerpoint/2010/main" val="215222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a:ea typeface="ＭＳ Ｐゴシック" pitchFamily="50" charset="-128"/>
              </a:rPr>
              <a:t>お客様の価値を高めようとする応対</a:t>
            </a:r>
          </a:p>
        </p:txBody>
      </p:sp>
      <p:grpSp>
        <p:nvGrpSpPr>
          <p:cNvPr id="9" name="グループ化 8"/>
          <p:cNvGrpSpPr/>
          <p:nvPr/>
        </p:nvGrpSpPr>
        <p:grpSpPr>
          <a:xfrm>
            <a:off x="191707" y="1371600"/>
            <a:ext cx="8418893" cy="1063052"/>
            <a:chOff x="191707" y="1371600"/>
            <a:chExt cx="8418893" cy="1063052"/>
          </a:xfrm>
        </p:grpSpPr>
        <p:sp>
          <p:nvSpPr>
            <p:cNvPr id="190" name="テキスト ボックス 189"/>
            <p:cNvSpPr txBox="1"/>
            <p:nvPr/>
          </p:nvSpPr>
          <p:spPr>
            <a:xfrm>
              <a:off x="191707" y="1371600"/>
              <a:ext cx="954107" cy="1015663"/>
            </a:xfrm>
            <a:prstGeom prst="rect">
              <a:avLst/>
            </a:prstGeom>
            <a:noFill/>
          </p:spPr>
          <p:txBody>
            <a:bodyPr wrap="none" rtlCol="0">
              <a:spAutoFit/>
            </a:bodyPr>
            <a:lstStyle/>
            <a:p>
              <a:pPr algn="l"/>
              <a:r>
                <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草</a:t>
              </a:r>
            </a:p>
          </p:txBody>
        </p:sp>
        <p:grpSp>
          <p:nvGrpSpPr>
            <p:cNvPr id="4" name="グループ化 3"/>
            <p:cNvGrpSpPr/>
            <p:nvPr/>
          </p:nvGrpSpPr>
          <p:grpSpPr>
            <a:xfrm>
              <a:off x="364021" y="1455848"/>
              <a:ext cx="8246579" cy="978804"/>
              <a:chOff x="364021" y="1455848"/>
              <a:chExt cx="8246579" cy="978804"/>
            </a:xfrm>
          </p:grpSpPr>
          <p:grpSp>
            <p:nvGrpSpPr>
              <p:cNvPr id="174" name="グループ化 173"/>
              <p:cNvGrpSpPr/>
              <p:nvPr/>
            </p:nvGrpSpPr>
            <p:grpSpPr>
              <a:xfrm>
                <a:off x="364021" y="1601201"/>
                <a:ext cx="677863" cy="756378"/>
                <a:chOff x="6248400" y="4676775"/>
                <a:chExt cx="1809751" cy="876300"/>
              </a:xfrm>
            </p:grpSpPr>
            <p:sp>
              <p:nvSpPr>
                <p:cNvPr id="175" name="Freeform 481"/>
                <p:cNvSpPr>
                  <a:spLocks/>
                </p:cNvSpPr>
                <p:nvPr/>
              </p:nvSpPr>
              <p:spPr bwMode="auto">
                <a:xfrm>
                  <a:off x="6961188" y="4676775"/>
                  <a:ext cx="647700" cy="788988"/>
                </a:xfrm>
                <a:custGeom>
                  <a:avLst/>
                  <a:gdLst>
                    <a:gd name="T0" fmla="*/ 0 w 814"/>
                    <a:gd name="T1" fmla="*/ 994 h 994"/>
                    <a:gd name="T2" fmla="*/ 4 w 814"/>
                    <a:gd name="T3" fmla="*/ 962 h 994"/>
                    <a:gd name="T4" fmla="*/ 25 w 814"/>
                    <a:gd name="T5" fmla="*/ 909 h 994"/>
                    <a:gd name="T6" fmla="*/ 47 w 814"/>
                    <a:gd name="T7" fmla="*/ 857 h 994"/>
                    <a:gd name="T8" fmla="*/ 60 w 814"/>
                    <a:gd name="T9" fmla="*/ 828 h 994"/>
                    <a:gd name="T10" fmla="*/ 86 w 814"/>
                    <a:gd name="T11" fmla="*/ 736 h 994"/>
                    <a:gd name="T12" fmla="*/ 117 w 814"/>
                    <a:gd name="T13" fmla="*/ 646 h 994"/>
                    <a:gd name="T14" fmla="*/ 154 w 814"/>
                    <a:gd name="T15" fmla="*/ 560 h 994"/>
                    <a:gd name="T16" fmla="*/ 198 w 814"/>
                    <a:gd name="T17" fmla="*/ 477 h 994"/>
                    <a:gd name="T18" fmla="*/ 247 w 814"/>
                    <a:gd name="T19" fmla="*/ 399 h 994"/>
                    <a:gd name="T20" fmla="*/ 304 w 814"/>
                    <a:gd name="T21" fmla="*/ 324 h 994"/>
                    <a:gd name="T22" fmla="*/ 369 w 814"/>
                    <a:gd name="T23" fmla="*/ 253 h 994"/>
                    <a:gd name="T24" fmla="*/ 442 w 814"/>
                    <a:gd name="T25" fmla="*/ 189 h 994"/>
                    <a:gd name="T26" fmla="*/ 451 w 814"/>
                    <a:gd name="T27" fmla="*/ 182 h 994"/>
                    <a:gd name="T28" fmla="*/ 478 w 814"/>
                    <a:gd name="T29" fmla="*/ 162 h 994"/>
                    <a:gd name="T30" fmla="*/ 517 w 814"/>
                    <a:gd name="T31" fmla="*/ 135 h 994"/>
                    <a:gd name="T32" fmla="*/ 568 w 814"/>
                    <a:gd name="T33" fmla="*/ 101 h 994"/>
                    <a:gd name="T34" fmla="*/ 625 w 814"/>
                    <a:gd name="T35" fmla="*/ 68 h 994"/>
                    <a:gd name="T36" fmla="*/ 687 w 814"/>
                    <a:gd name="T37" fmla="*/ 38 h 994"/>
                    <a:gd name="T38" fmla="*/ 752 w 814"/>
                    <a:gd name="T39" fmla="*/ 14 h 994"/>
                    <a:gd name="T40" fmla="*/ 814 w 814"/>
                    <a:gd name="T41" fmla="*/ 0 h 994"/>
                    <a:gd name="T42" fmla="*/ 801 w 814"/>
                    <a:gd name="T43" fmla="*/ 6 h 994"/>
                    <a:gd name="T44" fmla="*/ 767 w 814"/>
                    <a:gd name="T45" fmla="*/ 23 h 994"/>
                    <a:gd name="T46" fmla="*/ 716 w 814"/>
                    <a:gd name="T47" fmla="*/ 52 h 994"/>
                    <a:gd name="T48" fmla="*/ 652 w 814"/>
                    <a:gd name="T49" fmla="*/ 91 h 994"/>
                    <a:gd name="T50" fmla="*/ 580 w 814"/>
                    <a:gd name="T51" fmla="*/ 142 h 994"/>
                    <a:gd name="T52" fmla="*/ 505 w 814"/>
                    <a:gd name="T53" fmla="*/ 202 h 994"/>
                    <a:gd name="T54" fmla="*/ 432 w 814"/>
                    <a:gd name="T55" fmla="*/ 273 h 994"/>
                    <a:gd name="T56" fmla="*/ 364 w 814"/>
                    <a:gd name="T57" fmla="*/ 353 h 994"/>
                    <a:gd name="T58" fmla="*/ 316 w 814"/>
                    <a:gd name="T59" fmla="*/ 422 h 994"/>
                    <a:gd name="T60" fmla="*/ 274 w 814"/>
                    <a:gd name="T61" fmla="*/ 494 h 994"/>
                    <a:gd name="T62" fmla="*/ 237 w 814"/>
                    <a:gd name="T63" fmla="*/ 569 h 994"/>
                    <a:gd name="T64" fmla="*/ 205 w 814"/>
                    <a:gd name="T65" fmla="*/ 646 h 994"/>
                    <a:gd name="T66" fmla="*/ 190 w 814"/>
                    <a:gd name="T67" fmla="*/ 687 h 994"/>
                    <a:gd name="T68" fmla="*/ 176 w 814"/>
                    <a:gd name="T69" fmla="*/ 726 h 994"/>
                    <a:gd name="T70" fmla="*/ 163 w 814"/>
                    <a:gd name="T71" fmla="*/ 766 h 994"/>
                    <a:gd name="T72" fmla="*/ 151 w 814"/>
                    <a:gd name="T73" fmla="*/ 806 h 994"/>
                    <a:gd name="T74" fmla="*/ 139 w 814"/>
                    <a:gd name="T75" fmla="*/ 848 h 994"/>
                    <a:gd name="T76" fmla="*/ 122 w 814"/>
                    <a:gd name="T77" fmla="*/ 901 h 994"/>
                    <a:gd name="T78" fmla="*/ 100 w 814"/>
                    <a:gd name="T79" fmla="*/ 952 h 994"/>
                    <a:gd name="T80" fmla="*/ 75 w 814"/>
                    <a:gd name="T81" fmla="*/ 985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4" h="994">
                      <a:moveTo>
                        <a:pt x="75" y="985"/>
                      </a:moveTo>
                      <a:lnTo>
                        <a:pt x="0" y="994"/>
                      </a:lnTo>
                      <a:lnTo>
                        <a:pt x="0" y="982"/>
                      </a:lnTo>
                      <a:lnTo>
                        <a:pt x="4" y="962"/>
                      </a:lnTo>
                      <a:lnTo>
                        <a:pt x="13" y="937"/>
                      </a:lnTo>
                      <a:lnTo>
                        <a:pt x="25" y="909"/>
                      </a:lnTo>
                      <a:lnTo>
                        <a:pt x="37" y="881"/>
                      </a:lnTo>
                      <a:lnTo>
                        <a:pt x="47" y="857"/>
                      </a:lnTo>
                      <a:lnTo>
                        <a:pt x="55" y="839"/>
                      </a:lnTo>
                      <a:lnTo>
                        <a:pt x="60" y="828"/>
                      </a:lnTo>
                      <a:lnTo>
                        <a:pt x="72" y="782"/>
                      </a:lnTo>
                      <a:lnTo>
                        <a:pt x="86" y="736"/>
                      </a:lnTo>
                      <a:lnTo>
                        <a:pt x="101" y="691"/>
                      </a:lnTo>
                      <a:lnTo>
                        <a:pt x="117" y="646"/>
                      </a:lnTo>
                      <a:lnTo>
                        <a:pt x="134" y="602"/>
                      </a:lnTo>
                      <a:lnTo>
                        <a:pt x="154" y="560"/>
                      </a:lnTo>
                      <a:lnTo>
                        <a:pt x="175" y="518"/>
                      </a:lnTo>
                      <a:lnTo>
                        <a:pt x="198" y="477"/>
                      </a:lnTo>
                      <a:lnTo>
                        <a:pt x="221" y="437"/>
                      </a:lnTo>
                      <a:lnTo>
                        <a:pt x="247" y="399"/>
                      </a:lnTo>
                      <a:lnTo>
                        <a:pt x="275" y="361"/>
                      </a:lnTo>
                      <a:lnTo>
                        <a:pt x="304" y="324"/>
                      </a:lnTo>
                      <a:lnTo>
                        <a:pt x="336" y="288"/>
                      </a:lnTo>
                      <a:lnTo>
                        <a:pt x="369" y="253"/>
                      </a:lnTo>
                      <a:lnTo>
                        <a:pt x="404" y="221"/>
                      </a:lnTo>
                      <a:lnTo>
                        <a:pt x="442" y="189"/>
                      </a:lnTo>
                      <a:lnTo>
                        <a:pt x="444" y="187"/>
                      </a:lnTo>
                      <a:lnTo>
                        <a:pt x="451" y="182"/>
                      </a:lnTo>
                      <a:lnTo>
                        <a:pt x="463" y="173"/>
                      </a:lnTo>
                      <a:lnTo>
                        <a:pt x="478" y="162"/>
                      </a:lnTo>
                      <a:lnTo>
                        <a:pt x="496" y="149"/>
                      </a:lnTo>
                      <a:lnTo>
                        <a:pt x="517" y="135"/>
                      </a:lnTo>
                      <a:lnTo>
                        <a:pt x="541" y="119"/>
                      </a:lnTo>
                      <a:lnTo>
                        <a:pt x="568" y="101"/>
                      </a:lnTo>
                      <a:lnTo>
                        <a:pt x="595" y="85"/>
                      </a:lnTo>
                      <a:lnTo>
                        <a:pt x="625" y="68"/>
                      </a:lnTo>
                      <a:lnTo>
                        <a:pt x="656" y="53"/>
                      </a:lnTo>
                      <a:lnTo>
                        <a:pt x="687" y="38"/>
                      </a:lnTo>
                      <a:lnTo>
                        <a:pt x="720" y="24"/>
                      </a:lnTo>
                      <a:lnTo>
                        <a:pt x="752" y="14"/>
                      </a:lnTo>
                      <a:lnTo>
                        <a:pt x="783" y="6"/>
                      </a:lnTo>
                      <a:lnTo>
                        <a:pt x="814" y="0"/>
                      </a:lnTo>
                      <a:lnTo>
                        <a:pt x="811" y="1"/>
                      </a:lnTo>
                      <a:lnTo>
                        <a:pt x="801" y="6"/>
                      </a:lnTo>
                      <a:lnTo>
                        <a:pt x="787" y="13"/>
                      </a:lnTo>
                      <a:lnTo>
                        <a:pt x="767" y="23"/>
                      </a:lnTo>
                      <a:lnTo>
                        <a:pt x="744" y="36"/>
                      </a:lnTo>
                      <a:lnTo>
                        <a:pt x="716" y="52"/>
                      </a:lnTo>
                      <a:lnTo>
                        <a:pt x="685" y="70"/>
                      </a:lnTo>
                      <a:lnTo>
                        <a:pt x="652" y="91"/>
                      </a:lnTo>
                      <a:lnTo>
                        <a:pt x="617" y="115"/>
                      </a:lnTo>
                      <a:lnTo>
                        <a:pt x="580" y="142"/>
                      </a:lnTo>
                      <a:lnTo>
                        <a:pt x="542" y="170"/>
                      </a:lnTo>
                      <a:lnTo>
                        <a:pt x="505" y="202"/>
                      </a:lnTo>
                      <a:lnTo>
                        <a:pt x="467" y="236"/>
                      </a:lnTo>
                      <a:lnTo>
                        <a:pt x="432" y="273"/>
                      </a:lnTo>
                      <a:lnTo>
                        <a:pt x="396" y="311"/>
                      </a:lnTo>
                      <a:lnTo>
                        <a:pt x="364" y="353"/>
                      </a:lnTo>
                      <a:lnTo>
                        <a:pt x="340" y="387"/>
                      </a:lnTo>
                      <a:lnTo>
                        <a:pt x="316" y="422"/>
                      </a:lnTo>
                      <a:lnTo>
                        <a:pt x="295" y="457"/>
                      </a:lnTo>
                      <a:lnTo>
                        <a:pt x="274" y="494"/>
                      </a:lnTo>
                      <a:lnTo>
                        <a:pt x="255" y="531"/>
                      </a:lnTo>
                      <a:lnTo>
                        <a:pt x="237" y="569"/>
                      </a:lnTo>
                      <a:lnTo>
                        <a:pt x="221" y="607"/>
                      </a:lnTo>
                      <a:lnTo>
                        <a:pt x="205" y="646"/>
                      </a:lnTo>
                      <a:lnTo>
                        <a:pt x="197" y="666"/>
                      </a:lnTo>
                      <a:lnTo>
                        <a:pt x="190" y="687"/>
                      </a:lnTo>
                      <a:lnTo>
                        <a:pt x="183" y="706"/>
                      </a:lnTo>
                      <a:lnTo>
                        <a:pt x="176" y="726"/>
                      </a:lnTo>
                      <a:lnTo>
                        <a:pt x="169" y="745"/>
                      </a:lnTo>
                      <a:lnTo>
                        <a:pt x="163" y="766"/>
                      </a:lnTo>
                      <a:lnTo>
                        <a:pt x="156" y="786"/>
                      </a:lnTo>
                      <a:lnTo>
                        <a:pt x="151" y="806"/>
                      </a:lnTo>
                      <a:lnTo>
                        <a:pt x="146" y="825"/>
                      </a:lnTo>
                      <a:lnTo>
                        <a:pt x="139" y="848"/>
                      </a:lnTo>
                      <a:lnTo>
                        <a:pt x="131" y="873"/>
                      </a:lnTo>
                      <a:lnTo>
                        <a:pt x="122" y="901"/>
                      </a:lnTo>
                      <a:lnTo>
                        <a:pt x="110" y="927"/>
                      </a:lnTo>
                      <a:lnTo>
                        <a:pt x="100" y="952"/>
                      </a:lnTo>
                      <a:lnTo>
                        <a:pt x="87" y="971"/>
                      </a:lnTo>
                      <a:lnTo>
                        <a:pt x="75" y="985"/>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76" name="Freeform 482"/>
                <p:cNvSpPr>
                  <a:spLocks/>
                </p:cNvSpPr>
                <p:nvPr/>
              </p:nvSpPr>
              <p:spPr bwMode="auto">
                <a:xfrm>
                  <a:off x="6426200" y="4835525"/>
                  <a:ext cx="501650" cy="676275"/>
                </a:xfrm>
                <a:custGeom>
                  <a:avLst/>
                  <a:gdLst>
                    <a:gd name="T0" fmla="*/ 0 w 631"/>
                    <a:gd name="T1" fmla="*/ 23 h 853"/>
                    <a:gd name="T2" fmla="*/ 27 w 631"/>
                    <a:gd name="T3" fmla="*/ 14 h 853"/>
                    <a:gd name="T4" fmla="*/ 56 w 631"/>
                    <a:gd name="T5" fmla="*/ 7 h 853"/>
                    <a:gd name="T6" fmla="*/ 85 w 631"/>
                    <a:gd name="T7" fmla="*/ 3 h 853"/>
                    <a:gd name="T8" fmla="*/ 115 w 631"/>
                    <a:gd name="T9" fmla="*/ 0 h 853"/>
                    <a:gd name="T10" fmla="*/ 145 w 631"/>
                    <a:gd name="T11" fmla="*/ 0 h 853"/>
                    <a:gd name="T12" fmla="*/ 174 w 631"/>
                    <a:gd name="T13" fmla="*/ 2 h 853"/>
                    <a:gd name="T14" fmla="*/ 204 w 631"/>
                    <a:gd name="T15" fmla="*/ 5 h 853"/>
                    <a:gd name="T16" fmla="*/ 232 w 631"/>
                    <a:gd name="T17" fmla="*/ 10 h 853"/>
                    <a:gd name="T18" fmla="*/ 261 w 631"/>
                    <a:gd name="T19" fmla="*/ 15 h 853"/>
                    <a:gd name="T20" fmla="*/ 288 w 631"/>
                    <a:gd name="T21" fmla="*/ 22 h 853"/>
                    <a:gd name="T22" fmla="*/ 313 w 631"/>
                    <a:gd name="T23" fmla="*/ 30 h 853"/>
                    <a:gd name="T24" fmla="*/ 337 w 631"/>
                    <a:gd name="T25" fmla="*/ 38 h 853"/>
                    <a:gd name="T26" fmla="*/ 360 w 631"/>
                    <a:gd name="T27" fmla="*/ 48 h 853"/>
                    <a:gd name="T28" fmla="*/ 381 w 631"/>
                    <a:gd name="T29" fmla="*/ 57 h 853"/>
                    <a:gd name="T30" fmla="*/ 398 w 631"/>
                    <a:gd name="T31" fmla="*/ 66 h 853"/>
                    <a:gd name="T32" fmla="*/ 414 w 631"/>
                    <a:gd name="T33" fmla="*/ 74 h 853"/>
                    <a:gd name="T34" fmla="*/ 439 w 631"/>
                    <a:gd name="T35" fmla="*/ 89 h 853"/>
                    <a:gd name="T36" fmla="*/ 460 w 631"/>
                    <a:gd name="T37" fmla="*/ 105 h 853"/>
                    <a:gd name="T38" fmla="*/ 481 w 631"/>
                    <a:gd name="T39" fmla="*/ 121 h 853"/>
                    <a:gd name="T40" fmla="*/ 500 w 631"/>
                    <a:gd name="T41" fmla="*/ 139 h 853"/>
                    <a:gd name="T42" fmla="*/ 517 w 631"/>
                    <a:gd name="T43" fmla="*/ 156 h 853"/>
                    <a:gd name="T44" fmla="*/ 532 w 631"/>
                    <a:gd name="T45" fmla="*/ 174 h 853"/>
                    <a:gd name="T46" fmla="*/ 547 w 631"/>
                    <a:gd name="T47" fmla="*/ 193 h 853"/>
                    <a:gd name="T48" fmla="*/ 558 w 631"/>
                    <a:gd name="T49" fmla="*/ 212 h 853"/>
                    <a:gd name="T50" fmla="*/ 570 w 631"/>
                    <a:gd name="T51" fmla="*/ 232 h 853"/>
                    <a:gd name="T52" fmla="*/ 580 w 631"/>
                    <a:gd name="T53" fmla="*/ 253 h 853"/>
                    <a:gd name="T54" fmla="*/ 588 w 631"/>
                    <a:gd name="T55" fmla="*/ 273 h 853"/>
                    <a:gd name="T56" fmla="*/ 596 w 631"/>
                    <a:gd name="T57" fmla="*/ 297 h 853"/>
                    <a:gd name="T58" fmla="*/ 603 w 631"/>
                    <a:gd name="T59" fmla="*/ 318 h 853"/>
                    <a:gd name="T60" fmla="*/ 609 w 631"/>
                    <a:gd name="T61" fmla="*/ 341 h 853"/>
                    <a:gd name="T62" fmla="*/ 615 w 631"/>
                    <a:gd name="T63" fmla="*/ 366 h 853"/>
                    <a:gd name="T64" fmla="*/ 619 w 631"/>
                    <a:gd name="T65" fmla="*/ 391 h 853"/>
                    <a:gd name="T66" fmla="*/ 628 w 631"/>
                    <a:gd name="T67" fmla="*/ 480 h 853"/>
                    <a:gd name="T68" fmla="*/ 631 w 631"/>
                    <a:gd name="T69" fmla="*/ 598 h 853"/>
                    <a:gd name="T70" fmla="*/ 631 w 631"/>
                    <a:gd name="T71" fmla="*/ 716 h 853"/>
                    <a:gd name="T72" fmla="*/ 628 w 631"/>
                    <a:gd name="T73" fmla="*/ 803 h 853"/>
                    <a:gd name="T74" fmla="*/ 575 w 631"/>
                    <a:gd name="T75" fmla="*/ 853 h 853"/>
                    <a:gd name="T76" fmla="*/ 573 w 631"/>
                    <a:gd name="T77" fmla="*/ 798 h 853"/>
                    <a:gd name="T78" fmla="*/ 570 w 631"/>
                    <a:gd name="T79" fmla="*/ 724 h 853"/>
                    <a:gd name="T80" fmla="*/ 564 w 631"/>
                    <a:gd name="T81" fmla="*/ 638 h 853"/>
                    <a:gd name="T82" fmla="*/ 556 w 631"/>
                    <a:gd name="T83" fmla="*/ 546 h 853"/>
                    <a:gd name="T84" fmla="*/ 545 w 631"/>
                    <a:gd name="T85" fmla="*/ 457 h 853"/>
                    <a:gd name="T86" fmla="*/ 532 w 631"/>
                    <a:gd name="T87" fmla="*/ 373 h 853"/>
                    <a:gd name="T88" fmla="*/ 515 w 631"/>
                    <a:gd name="T89" fmla="*/ 302 h 853"/>
                    <a:gd name="T90" fmla="*/ 494 w 631"/>
                    <a:gd name="T91" fmla="*/ 252 h 853"/>
                    <a:gd name="T92" fmla="*/ 467 w 631"/>
                    <a:gd name="T93" fmla="*/ 212 h 853"/>
                    <a:gd name="T94" fmla="*/ 436 w 631"/>
                    <a:gd name="T95" fmla="*/ 178 h 853"/>
                    <a:gd name="T96" fmla="*/ 402 w 631"/>
                    <a:gd name="T97" fmla="*/ 148 h 853"/>
                    <a:gd name="T98" fmla="*/ 364 w 631"/>
                    <a:gd name="T99" fmla="*/ 123 h 853"/>
                    <a:gd name="T100" fmla="*/ 325 w 631"/>
                    <a:gd name="T101" fmla="*/ 100 h 853"/>
                    <a:gd name="T102" fmla="*/ 283 w 631"/>
                    <a:gd name="T103" fmla="*/ 81 h 853"/>
                    <a:gd name="T104" fmla="*/ 242 w 631"/>
                    <a:gd name="T105" fmla="*/ 65 h 853"/>
                    <a:gd name="T106" fmla="*/ 201 w 631"/>
                    <a:gd name="T107" fmla="*/ 52 h 853"/>
                    <a:gd name="T108" fmla="*/ 162 w 631"/>
                    <a:gd name="T109" fmla="*/ 42 h 853"/>
                    <a:gd name="T110" fmla="*/ 124 w 631"/>
                    <a:gd name="T111" fmla="*/ 35 h 853"/>
                    <a:gd name="T112" fmla="*/ 91 w 631"/>
                    <a:gd name="T113" fmla="*/ 29 h 853"/>
                    <a:gd name="T114" fmla="*/ 61 w 631"/>
                    <a:gd name="T115" fmla="*/ 26 h 853"/>
                    <a:gd name="T116" fmla="*/ 37 w 631"/>
                    <a:gd name="T117" fmla="*/ 23 h 853"/>
                    <a:gd name="T118" fmla="*/ 17 w 631"/>
                    <a:gd name="T119" fmla="*/ 22 h 853"/>
                    <a:gd name="T120" fmla="*/ 4 w 631"/>
                    <a:gd name="T121" fmla="*/ 22 h 853"/>
                    <a:gd name="T122" fmla="*/ 0 w 631"/>
                    <a:gd name="T123" fmla="*/ 2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1" h="853">
                      <a:moveTo>
                        <a:pt x="0" y="23"/>
                      </a:moveTo>
                      <a:lnTo>
                        <a:pt x="27" y="14"/>
                      </a:lnTo>
                      <a:lnTo>
                        <a:pt x="56" y="7"/>
                      </a:lnTo>
                      <a:lnTo>
                        <a:pt x="85" y="3"/>
                      </a:lnTo>
                      <a:lnTo>
                        <a:pt x="115" y="0"/>
                      </a:lnTo>
                      <a:lnTo>
                        <a:pt x="145" y="0"/>
                      </a:lnTo>
                      <a:lnTo>
                        <a:pt x="174" y="2"/>
                      </a:lnTo>
                      <a:lnTo>
                        <a:pt x="204" y="5"/>
                      </a:lnTo>
                      <a:lnTo>
                        <a:pt x="232" y="10"/>
                      </a:lnTo>
                      <a:lnTo>
                        <a:pt x="261" y="15"/>
                      </a:lnTo>
                      <a:lnTo>
                        <a:pt x="288" y="22"/>
                      </a:lnTo>
                      <a:lnTo>
                        <a:pt x="313" y="30"/>
                      </a:lnTo>
                      <a:lnTo>
                        <a:pt x="337" y="38"/>
                      </a:lnTo>
                      <a:lnTo>
                        <a:pt x="360" y="48"/>
                      </a:lnTo>
                      <a:lnTo>
                        <a:pt x="381" y="57"/>
                      </a:lnTo>
                      <a:lnTo>
                        <a:pt x="398" y="66"/>
                      </a:lnTo>
                      <a:lnTo>
                        <a:pt x="414" y="74"/>
                      </a:lnTo>
                      <a:lnTo>
                        <a:pt x="439" y="89"/>
                      </a:lnTo>
                      <a:lnTo>
                        <a:pt x="460" y="105"/>
                      </a:lnTo>
                      <a:lnTo>
                        <a:pt x="481" y="121"/>
                      </a:lnTo>
                      <a:lnTo>
                        <a:pt x="500" y="139"/>
                      </a:lnTo>
                      <a:lnTo>
                        <a:pt x="517" y="156"/>
                      </a:lnTo>
                      <a:lnTo>
                        <a:pt x="532" y="174"/>
                      </a:lnTo>
                      <a:lnTo>
                        <a:pt x="547" y="193"/>
                      </a:lnTo>
                      <a:lnTo>
                        <a:pt x="558" y="212"/>
                      </a:lnTo>
                      <a:lnTo>
                        <a:pt x="570" y="232"/>
                      </a:lnTo>
                      <a:lnTo>
                        <a:pt x="580" y="253"/>
                      </a:lnTo>
                      <a:lnTo>
                        <a:pt x="588" y="273"/>
                      </a:lnTo>
                      <a:lnTo>
                        <a:pt x="596" y="297"/>
                      </a:lnTo>
                      <a:lnTo>
                        <a:pt x="603" y="318"/>
                      </a:lnTo>
                      <a:lnTo>
                        <a:pt x="609" y="341"/>
                      </a:lnTo>
                      <a:lnTo>
                        <a:pt x="615" y="366"/>
                      </a:lnTo>
                      <a:lnTo>
                        <a:pt x="619" y="391"/>
                      </a:lnTo>
                      <a:lnTo>
                        <a:pt x="628" y="480"/>
                      </a:lnTo>
                      <a:lnTo>
                        <a:pt x="631" y="598"/>
                      </a:lnTo>
                      <a:lnTo>
                        <a:pt x="631" y="716"/>
                      </a:lnTo>
                      <a:lnTo>
                        <a:pt x="628" y="803"/>
                      </a:lnTo>
                      <a:lnTo>
                        <a:pt x="575" y="853"/>
                      </a:lnTo>
                      <a:lnTo>
                        <a:pt x="573" y="798"/>
                      </a:lnTo>
                      <a:lnTo>
                        <a:pt x="570" y="724"/>
                      </a:lnTo>
                      <a:lnTo>
                        <a:pt x="564" y="638"/>
                      </a:lnTo>
                      <a:lnTo>
                        <a:pt x="556" y="546"/>
                      </a:lnTo>
                      <a:lnTo>
                        <a:pt x="545" y="457"/>
                      </a:lnTo>
                      <a:lnTo>
                        <a:pt x="532" y="373"/>
                      </a:lnTo>
                      <a:lnTo>
                        <a:pt x="515" y="302"/>
                      </a:lnTo>
                      <a:lnTo>
                        <a:pt x="494" y="252"/>
                      </a:lnTo>
                      <a:lnTo>
                        <a:pt x="467" y="212"/>
                      </a:lnTo>
                      <a:lnTo>
                        <a:pt x="436" y="178"/>
                      </a:lnTo>
                      <a:lnTo>
                        <a:pt x="402" y="148"/>
                      </a:lnTo>
                      <a:lnTo>
                        <a:pt x="364" y="123"/>
                      </a:lnTo>
                      <a:lnTo>
                        <a:pt x="325" y="100"/>
                      </a:lnTo>
                      <a:lnTo>
                        <a:pt x="283" y="81"/>
                      </a:lnTo>
                      <a:lnTo>
                        <a:pt x="242" y="65"/>
                      </a:lnTo>
                      <a:lnTo>
                        <a:pt x="201" y="52"/>
                      </a:lnTo>
                      <a:lnTo>
                        <a:pt x="162" y="42"/>
                      </a:lnTo>
                      <a:lnTo>
                        <a:pt x="124" y="35"/>
                      </a:lnTo>
                      <a:lnTo>
                        <a:pt x="91" y="29"/>
                      </a:lnTo>
                      <a:lnTo>
                        <a:pt x="61" y="26"/>
                      </a:lnTo>
                      <a:lnTo>
                        <a:pt x="37" y="23"/>
                      </a:lnTo>
                      <a:lnTo>
                        <a:pt x="17" y="22"/>
                      </a:lnTo>
                      <a:lnTo>
                        <a:pt x="4" y="22"/>
                      </a:lnTo>
                      <a:lnTo>
                        <a:pt x="0" y="23"/>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77" name="Freeform 483"/>
                <p:cNvSpPr>
                  <a:spLocks/>
                </p:cNvSpPr>
                <p:nvPr/>
              </p:nvSpPr>
              <p:spPr bwMode="auto">
                <a:xfrm>
                  <a:off x="6811963" y="4975225"/>
                  <a:ext cx="1246188" cy="577850"/>
                </a:xfrm>
                <a:custGeom>
                  <a:avLst/>
                  <a:gdLst>
                    <a:gd name="T0" fmla="*/ 51 w 1569"/>
                    <a:gd name="T1" fmla="*/ 586 h 728"/>
                    <a:gd name="T2" fmla="*/ 89 w 1569"/>
                    <a:gd name="T3" fmla="*/ 527 h 728"/>
                    <a:gd name="T4" fmla="*/ 135 w 1569"/>
                    <a:gd name="T5" fmla="*/ 474 h 728"/>
                    <a:gd name="T6" fmla="*/ 185 w 1569"/>
                    <a:gd name="T7" fmla="*/ 426 h 728"/>
                    <a:gd name="T8" fmla="*/ 244 w 1569"/>
                    <a:gd name="T9" fmla="*/ 375 h 728"/>
                    <a:gd name="T10" fmla="*/ 309 w 1569"/>
                    <a:gd name="T11" fmla="*/ 321 h 728"/>
                    <a:gd name="T12" fmla="*/ 373 w 1569"/>
                    <a:gd name="T13" fmla="*/ 270 h 728"/>
                    <a:gd name="T14" fmla="*/ 439 w 1569"/>
                    <a:gd name="T15" fmla="*/ 222 h 728"/>
                    <a:gd name="T16" fmla="*/ 507 w 1569"/>
                    <a:gd name="T17" fmla="*/ 178 h 728"/>
                    <a:gd name="T18" fmla="*/ 577 w 1569"/>
                    <a:gd name="T19" fmla="*/ 139 h 728"/>
                    <a:gd name="T20" fmla="*/ 652 w 1569"/>
                    <a:gd name="T21" fmla="*/ 104 h 728"/>
                    <a:gd name="T22" fmla="*/ 731 w 1569"/>
                    <a:gd name="T23" fmla="*/ 74 h 728"/>
                    <a:gd name="T24" fmla="*/ 783 w 1569"/>
                    <a:gd name="T25" fmla="*/ 59 h 728"/>
                    <a:gd name="T26" fmla="*/ 809 w 1569"/>
                    <a:gd name="T27" fmla="*/ 51 h 728"/>
                    <a:gd name="T28" fmla="*/ 841 w 1569"/>
                    <a:gd name="T29" fmla="*/ 43 h 728"/>
                    <a:gd name="T30" fmla="*/ 879 w 1569"/>
                    <a:gd name="T31" fmla="*/ 34 h 728"/>
                    <a:gd name="T32" fmla="*/ 923 w 1569"/>
                    <a:gd name="T33" fmla="*/ 24 h 728"/>
                    <a:gd name="T34" fmla="*/ 970 w 1569"/>
                    <a:gd name="T35" fmla="*/ 15 h 728"/>
                    <a:gd name="T36" fmla="*/ 1022 w 1569"/>
                    <a:gd name="T37" fmla="*/ 8 h 728"/>
                    <a:gd name="T38" fmla="*/ 1077 w 1569"/>
                    <a:gd name="T39" fmla="*/ 2 h 728"/>
                    <a:gd name="T40" fmla="*/ 1135 w 1569"/>
                    <a:gd name="T41" fmla="*/ 0 h 728"/>
                    <a:gd name="T42" fmla="*/ 1193 w 1569"/>
                    <a:gd name="T43" fmla="*/ 0 h 728"/>
                    <a:gd name="T44" fmla="*/ 1253 w 1569"/>
                    <a:gd name="T45" fmla="*/ 5 h 728"/>
                    <a:gd name="T46" fmla="*/ 1314 w 1569"/>
                    <a:gd name="T47" fmla="*/ 15 h 728"/>
                    <a:gd name="T48" fmla="*/ 1374 w 1569"/>
                    <a:gd name="T49" fmla="*/ 30 h 728"/>
                    <a:gd name="T50" fmla="*/ 1432 w 1569"/>
                    <a:gd name="T51" fmla="*/ 51 h 728"/>
                    <a:gd name="T52" fmla="*/ 1490 w 1569"/>
                    <a:gd name="T53" fmla="*/ 81 h 728"/>
                    <a:gd name="T54" fmla="*/ 1544 w 1569"/>
                    <a:gd name="T55" fmla="*/ 117 h 728"/>
                    <a:gd name="T56" fmla="*/ 1568 w 1569"/>
                    <a:gd name="T57" fmla="*/ 138 h 728"/>
                    <a:gd name="T58" fmla="*/ 1556 w 1569"/>
                    <a:gd name="T59" fmla="*/ 133 h 728"/>
                    <a:gd name="T60" fmla="*/ 1534 w 1569"/>
                    <a:gd name="T61" fmla="*/ 125 h 728"/>
                    <a:gd name="T62" fmla="*/ 1503 w 1569"/>
                    <a:gd name="T63" fmla="*/ 115 h 728"/>
                    <a:gd name="T64" fmla="*/ 1462 w 1569"/>
                    <a:gd name="T65" fmla="*/ 102 h 728"/>
                    <a:gd name="T66" fmla="*/ 1412 w 1569"/>
                    <a:gd name="T67" fmla="*/ 91 h 728"/>
                    <a:gd name="T68" fmla="*/ 1354 w 1569"/>
                    <a:gd name="T69" fmla="*/ 79 h 728"/>
                    <a:gd name="T70" fmla="*/ 1288 w 1569"/>
                    <a:gd name="T71" fmla="*/ 71 h 728"/>
                    <a:gd name="T72" fmla="*/ 1215 w 1569"/>
                    <a:gd name="T73" fmla="*/ 65 h 728"/>
                    <a:gd name="T74" fmla="*/ 1137 w 1569"/>
                    <a:gd name="T75" fmla="*/ 64 h 728"/>
                    <a:gd name="T76" fmla="*/ 1052 w 1569"/>
                    <a:gd name="T77" fmla="*/ 69 h 728"/>
                    <a:gd name="T78" fmla="*/ 962 w 1569"/>
                    <a:gd name="T79" fmla="*/ 80 h 728"/>
                    <a:gd name="T80" fmla="*/ 869 w 1569"/>
                    <a:gd name="T81" fmla="*/ 100 h 728"/>
                    <a:gd name="T82" fmla="*/ 769 w 1569"/>
                    <a:gd name="T83" fmla="*/ 130 h 728"/>
                    <a:gd name="T84" fmla="*/ 668 w 1569"/>
                    <a:gd name="T85" fmla="*/ 169 h 728"/>
                    <a:gd name="T86" fmla="*/ 564 w 1569"/>
                    <a:gd name="T87" fmla="*/ 220 h 728"/>
                    <a:gd name="T88" fmla="*/ 507 w 1569"/>
                    <a:gd name="T89" fmla="*/ 253 h 728"/>
                    <a:gd name="T90" fmla="*/ 478 w 1569"/>
                    <a:gd name="T91" fmla="*/ 274 h 728"/>
                    <a:gd name="T92" fmla="*/ 426 w 1569"/>
                    <a:gd name="T93" fmla="*/ 313 h 728"/>
                    <a:gd name="T94" fmla="*/ 359 w 1569"/>
                    <a:gd name="T95" fmla="*/ 366 h 728"/>
                    <a:gd name="T96" fmla="*/ 287 w 1569"/>
                    <a:gd name="T97" fmla="*/ 426 h 728"/>
                    <a:gd name="T98" fmla="*/ 214 w 1569"/>
                    <a:gd name="T99" fmla="*/ 490 h 728"/>
                    <a:gd name="T100" fmla="*/ 150 w 1569"/>
                    <a:gd name="T101" fmla="*/ 554 h 728"/>
                    <a:gd name="T102" fmla="*/ 101 w 1569"/>
                    <a:gd name="T103" fmla="*/ 612 h 728"/>
                    <a:gd name="T104" fmla="*/ 60 w 1569"/>
                    <a:gd name="T105" fmla="*/ 720 h 728"/>
                    <a:gd name="T106" fmla="*/ 1 w 1569"/>
                    <a:gd name="T107" fmla="*/ 725 h 728"/>
                    <a:gd name="T108" fmla="*/ 6 w 1569"/>
                    <a:gd name="T109" fmla="*/ 705 h 728"/>
                    <a:gd name="T110" fmla="*/ 15 w 1569"/>
                    <a:gd name="T111" fmla="*/ 672 h 728"/>
                    <a:gd name="T112" fmla="*/ 27 w 1569"/>
                    <a:gd name="T113" fmla="*/ 63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9" h="728">
                      <a:moveTo>
                        <a:pt x="34" y="617"/>
                      </a:moveTo>
                      <a:lnTo>
                        <a:pt x="51" y="586"/>
                      </a:lnTo>
                      <a:lnTo>
                        <a:pt x="69" y="556"/>
                      </a:lnTo>
                      <a:lnTo>
                        <a:pt x="89" y="527"/>
                      </a:lnTo>
                      <a:lnTo>
                        <a:pt x="112" y="501"/>
                      </a:lnTo>
                      <a:lnTo>
                        <a:pt x="135" y="474"/>
                      </a:lnTo>
                      <a:lnTo>
                        <a:pt x="160" y="450"/>
                      </a:lnTo>
                      <a:lnTo>
                        <a:pt x="185" y="426"/>
                      </a:lnTo>
                      <a:lnTo>
                        <a:pt x="212" y="403"/>
                      </a:lnTo>
                      <a:lnTo>
                        <a:pt x="244" y="375"/>
                      </a:lnTo>
                      <a:lnTo>
                        <a:pt x="276" y="347"/>
                      </a:lnTo>
                      <a:lnTo>
                        <a:pt x="309" y="321"/>
                      </a:lnTo>
                      <a:lnTo>
                        <a:pt x="341" y="296"/>
                      </a:lnTo>
                      <a:lnTo>
                        <a:pt x="373" y="270"/>
                      </a:lnTo>
                      <a:lnTo>
                        <a:pt x="407" y="246"/>
                      </a:lnTo>
                      <a:lnTo>
                        <a:pt x="439" y="222"/>
                      </a:lnTo>
                      <a:lnTo>
                        <a:pt x="472" y="200"/>
                      </a:lnTo>
                      <a:lnTo>
                        <a:pt x="507" y="178"/>
                      </a:lnTo>
                      <a:lnTo>
                        <a:pt x="541" y="159"/>
                      </a:lnTo>
                      <a:lnTo>
                        <a:pt x="577" y="139"/>
                      </a:lnTo>
                      <a:lnTo>
                        <a:pt x="614" y="121"/>
                      </a:lnTo>
                      <a:lnTo>
                        <a:pt x="652" y="104"/>
                      </a:lnTo>
                      <a:lnTo>
                        <a:pt x="691" y="88"/>
                      </a:lnTo>
                      <a:lnTo>
                        <a:pt x="731" y="74"/>
                      </a:lnTo>
                      <a:lnTo>
                        <a:pt x="773" y="62"/>
                      </a:lnTo>
                      <a:lnTo>
                        <a:pt x="783" y="59"/>
                      </a:lnTo>
                      <a:lnTo>
                        <a:pt x="795" y="56"/>
                      </a:lnTo>
                      <a:lnTo>
                        <a:pt x="809" y="51"/>
                      </a:lnTo>
                      <a:lnTo>
                        <a:pt x="824" y="48"/>
                      </a:lnTo>
                      <a:lnTo>
                        <a:pt x="841" y="43"/>
                      </a:lnTo>
                      <a:lnTo>
                        <a:pt x="859" y="39"/>
                      </a:lnTo>
                      <a:lnTo>
                        <a:pt x="879" y="34"/>
                      </a:lnTo>
                      <a:lnTo>
                        <a:pt x="900" y="28"/>
                      </a:lnTo>
                      <a:lnTo>
                        <a:pt x="923" y="24"/>
                      </a:lnTo>
                      <a:lnTo>
                        <a:pt x="946" y="19"/>
                      </a:lnTo>
                      <a:lnTo>
                        <a:pt x="970" y="15"/>
                      </a:lnTo>
                      <a:lnTo>
                        <a:pt x="996" y="11"/>
                      </a:lnTo>
                      <a:lnTo>
                        <a:pt x="1022" y="8"/>
                      </a:lnTo>
                      <a:lnTo>
                        <a:pt x="1049" y="4"/>
                      </a:lnTo>
                      <a:lnTo>
                        <a:pt x="1077" y="2"/>
                      </a:lnTo>
                      <a:lnTo>
                        <a:pt x="1106" y="0"/>
                      </a:lnTo>
                      <a:lnTo>
                        <a:pt x="1135" y="0"/>
                      </a:lnTo>
                      <a:lnTo>
                        <a:pt x="1163" y="0"/>
                      </a:lnTo>
                      <a:lnTo>
                        <a:pt x="1193" y="0"/>
                      </a:lnTo>
                      <a:lnTo>
                        <a:pt x="1223" y="2"/>
                      </a:lnTo>
                      <a:lnTo>
                        <a:pt x="1253" y="5"/>
                      </a:lnTo>
                      <a:lnTo>
                        <a:pt x="1284" y="9"/>
                      </a:lnTo>
                      <a:lnTo>
                        <a:pt x="1314" y="15"/>
                      </a:lnTo>
                      <a:lnTo>
                        <a:pt x="1344" y="21"/>
                      </a:lnTo>
                      <a:lnTo>
                        <a:pt x="1374" y="30"/>
                      </a:lnTo>
                      <a:lnTo>
                        <a:pt x="1403" y="40"/>
                      </a:lnTo>
                      <a:lnTo>
                        <a:pt x="1432" y="51"/>
                      </a:lnTo>
                      <a:lnTo>
                        <a:pt x="1461" y="65"/>
                      </a:lnTo>
                      <a:lnTo>
                        <a:pt x="1490" y="81"/>
                      </a:lnTo>
                      <a:lnTo>
                        <a:pt x="1516" y="99"/>
                      </a:lnTo>
                      <a:lnTo>
                        <a:pt x="1544" y="117"/>
                      </a:lnTo>
                      <a:lnTo>
                        <a:pt x="1569" y="139"/>
                      </a:lnTo>
                      <a:lnTo>
                        <a:pt x="1568" y="138"/>
                      </a:lnTo>
                      <a:lnTo>
                        <a:pt x="1563" y="137"/>
                      </a:lnTo>
                      <a:lnTo>
                        <a:pt x="1556" y="133"/>
                      </a:lnTo>
                      <a:lnTo>
                        <a:pt x="1547" y="130"/>
                      </a:lnTo>
                      <a:lnTo>
                        <a:pt x="1534" y="125"/>
                      </a:lnTo>
                      <a:lnTo>
                        <a:pt x="1519" y="121"/>
                      </a:lnTo>
                      <a:lnTo>
                        <a:pt x="1503" y="115"/>
                      </a:lnTo>
                      <a:lnTo>
                        <a:pt x="1484" y="109"/>
                      </a:lnTo>
                      <a:lnTo>
                        <a:pt x="1462" y="102"/>
                      </a:lnTo>
                      <a:lnTo>
                        <a:pt x="1438" y="96"/>
                      </a:lnTo>
                      <a:lnTo>
                        <a:pt x="1412" y="91"/>
                      </a:lnTo>
                      <a:lnTo>
                        <a:pt x="1384" y="85"/>
                      </a:lnTo>
                      <a:lnTo>
                        <a:pt x="1354" y="79"/>
                      </a:lnTo>
                      <a:lnTo>
                        <a:pt x="1322" y="74"/>
                      </a:lnTo>
                      <a:lnTo>
                        <a:pt x="1288" y="71"/>
                      </a:lnTo>
                      <a:lnTo>
                        <a:pt x="1253" y="68"/>
                      </a:lnTo>
                      <a:lnTo>
                        <a:pt x="1215" y="65"/>
                      </a:lnTo>
                      <a:lnTo>
                        <a:pt x="1177" y="64"/>
                      </a:lnTo>
                      <a:lnTo>
                        <a:pt x="1137" y="64"/>
                      </a:lnTo>
                      <a:lnTo>
                        <a:pt x="1095" y="65"/>
                      </a:lnTo>
                      <a:lnTo>
                        <a:pt x="1052" y="69"/>
                      </a:lnTo>
                      <a:lnTo>
                        <a:pt x="1008" y="73"/>
                      </a:lnTo>
                      <a:lnTo>
                        <a:pt x="962" y="80"/>
                      </a:lnTo>
                      <a:lnTo>
                        <a:pt x="916" y="89"/>
                      </a:lnTo>
                      <a:lnTo>
                        <a:pt x="869" y="100"/>
                      </a:lnTo>
                      <a:lnTo>
                        <a:pt x="819" y="114"/>
                      </a:lnTo>
                      <a:lnTo>
                        <a:pt x="769" y="130"/>
                      </a:lnTo>
                      <a:lnTo>
                        <a:pt x="720" y="147"/>
                      </a:lnTo>
                      <a:lnTo>
                        <a:pt x="668" y="169"/>
                      </a:lnTo>
                      <a:lnTo>
                        <a:pt x="616" y="192"/>
                      </a:lnTo>
                      <a:lnTo>
                        <a:pt x="564" y="220"/>
                      </a:lnTo>
                      <a:lnTo>
                        <a:pt x="511" y="250"/>
                      </a:lnTo>
                      <a:lnTo>
                        <a:pt x="507" y="253"/>
                      </a:lnTo>
                      <a:lnTo>
                        <a:pt x="495" y="261"/>
                      </a:lnTo>
                      <a:lnTo>
                        <a:pt x="478" y="274"/>
                      </a:lnTo>
                      <a:lnTo>
                        <a:pt x="454" y="292"/>
                      </a:lnTo>
                      <a:lnTo>
                        <a:pt x="426" y="313"/>
                      </a:lnTo>
                      <a:lnTo>
                        <a:pt x="394" y="338"/>
                      </a:lnTo>
                      <a:lnTo>
                        <a:pt x="359" y="366"/>
                      </a:lnTo>
                      <a:lnTo>
                        <a:pt x="324" y="395"/>
                      </a:lnTo>
                      <a:lnTo>
                        <a:pt x="287" y="426"/>
                      </a:lnTo>
                      <a:lnTo>
                        <a:pt x="250" y="458"/>
                      </a:lnTo>
                      <a:lnTo>
                        <a:pt x="214" y="490"/>
                      </a:lnTo>
                      <a:lnTo>
                        <a:pt x="180" y="523"/>
                      </a:lnTo>
                      <a:lnTo>
                        <a:pt x="150" y="554"/>
                      </a:lnTo>
                      <a:lnTo>
                        <a:pt x="123" y="585"/>
                      </a:lnTo>
                      <a:lnTo>
                        <a:pt x="101" y="612"/>
                      </a:lnTo>
                      <a:lnTo>
                        <a:pt x="85" y="639"/>
                      </a:lnTo>
                      <a:lnTo>
                        <a:pt x="60" y="720"/>
                      </a:lnTo>
                      <a:lnTo>
                        <a:pt x="0" y="728"/>
                      </a:lnTo>
                      <a:lnTo>
                        <a:pt x="1" y="725"/>
                      </a:lnTo>
                      <a:lnTo>
                        <a:pt x="2" y="717"/>
                      </a:lnTo>
                      <a:lnTo>
                        <a:pt x="6" y="705"/>
                      </a:lnTo>
                      <a:lnTo>
                        <a:pt x="9" y="690"/>
                      </a:lnTo>
                      <a:lnTo>
                        <a:pt x="15" y="672"/>
                      </a:lnTo>
                      <a:lnTo>
                        <a:pt x="21" y="654"/>
                      </a:lnTo>
                      <a:lnTo>
                        <a:pt x="27" y="635"/>
                      </a:lnTo>
                      <a:lnTo>
                        <a:pt x="34" y="617"/>
                      </a:lnTo>
                      <a:close/>
                    </a:path>
                  </a:pathLst>
                </a:custGeom>
                <a:solidFill>
                  <a:srgbClr val="00C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78" name="Freeform 484"/>
                <p:cNvSpPr>
                  <a:spLocks/>
                </p:cNvSpPr>
                <p:nvPr/>
              </p:nvSpPr>
              <p:spPr bwMode="auto">
                <a:xfrm>
                  <a:off x="6248400" y="5040313"/>
                  <a:ext cx="604838" cy="246063"/>
                </a:xfrm>
                <a:custGeom>
                  <a:avLst/>
                  <a:gdLst>
                    <a:gd name="T0" fmla="*/ 22 w 762"/>
                    <a:gd name="T1" fmla="*/ 158 h 309"/>
                    <a:gd name="T2" fmla="*/ 67 w 762"/>
                    <a:gd name="T3" fmla="*/ 131 h 309"/>
                    <a:gd name="T4" fmla="*/ 112 w 762"/>
                    <a:gd name="T5" fmla="*/ 105 h 309"/>
                    <a:gd name="T6" fmla="*/ 159 w 762"/>
                    <a:gd name="T7" fmla="*/ 80 h 309"/>
                    <a:gd name="T8" fmla="*/ 206 w 762"/>
                    <a:gd name="T9" fmla="*/ 58 h 309"/>
                    <a:gd name="T10" fmla="*/ 255 w 762"/>
                    <a:gd name="T11" fmla="*/ 39 h 309"/>
                    <a:gd name="T12" fmla="*/ 305 w 762"/>
                    <a:gd name="T13" fmla="*/ 22 h 309"/>
                    <a:gd name="T14" fmla="*/ 356 w 762"/>
                    <a:gd name="T15" fmla="*/ 11 h 309"/>
                    <a:gd name="T16" fmla="*/ 397 w 762"/>
                    <a:gd name="T17" fmla="*/ 4 h 309"/>
                    <a:gd name="T18" fmla="*/ 430 w 762"/>
                    <a:gd name="T19" fmla="*/ 2 h 309"/>
                    <a:gd name="T20" fmla="*/ 463 w 762"/>
                    <a:gd name="T21" fmla="*/ 0 h 309"/>
                    <a:gd name="T22" fmla="*/ 497 w 762"/>
                    <a:gd name="T23" fmla="*/ 3 h 309"/>
                    <a:gd name="T24" fmla="*/ 530 w 762"/>
                    <a:gd name="T25" fmla="*/ 9 h 309"/>
                    <a:gd name="T26" fmla="*/ 562 w 762"/>
                    <a:gd name="T27" fmla="*/ 15 h 309"/>
                    <a:gd name="T28" fmla="*/ 594 w 762"/>
                    <a:gd name="T29" fmla="*/ 25 h 309"/>
                    <a:gd name="T30" fmla="*/ 624 w 762"/>
                    <a:gd name="T31" fmla="*/ 37 h 309"/>
                    <a:gd name="T32" fmla="*/ 669 w 762"/>
                    <a:gd name="T33" fmla="*/ 64 h 309"/>
                    <a:gd name="T34" fmla="*/ 718 w 762"/>
                    <a:gd name="T35" fmla="*/ 123 h 309"/>
                    <a:gd name="T36" fmla="*/ 750 w 762"/>
                    <a:gd name="T37" fmla="*/ 196 h 309"/>
                    <a:gd name="T38" fmla="*/ 762 w 762"/>
                    <a:gd name="T39" fmla="*/ 274 h 309"/>
                    <a:gd name="T40" fmla="*/ 758 w 762"/>
                    <a:gd name="T41" fmla="*/ 307 h 309"/>
                    <a:gd name="T42" fmla="*/ 749 w 762"/>
                    <a:gd name="T43" fmla="*/ 294 h 309"/>
                    <a:gd name="T44" fmla="*/ 736 w 762"/>
                    <a:gd name="T45" fmla="*/ 275 h 309"/>
                    <a:gd name="T46" fmla="*/ 724 w 762"/>
                    <a:gd name="T47" fmla="*/ 254 h 309"/>
                    <a:gd name="T48" fmla="*/ 712 w 762"/>
                    <a:gd name="T49" fmla="*/ 226 h 309"/>
                    <a:gd name="T50" fmla="*/ 702 w 762"/>
                    <a:gd name="T51" fmla="*/ 193 h 309"/>
                    <a:gd name="T52" fmla="*/ 689 w 762"/>
                    <a:gd name="T53" fmla="*/ 163 h 309"/>
                    <a:gd name="T54" fmla="*/ 668 w 762"/>
                    <a:gd name="T55" fmla="*/ 135 h 309"/>
                    <a:gd name="T56" fmla="*/ 618 w 762"/>
                    <a:gd name="T57" fmla="*/ 101 h 309"/>
                    <a:gd name="T58" fmla="*/ 541 w 762"/>
                    <a:gd name="T59" fmla="*/ 70 h 309"/>
                    <a:gd name="T60" fmla="*/ 457 w 762"/>
                    <a:gd name="T61" fmla="*/ 56 h 309"/>
                    <a:gd name="T62" fmla="*/ 369 w 762"/>
                    <a:gd name="T63" fmla="*/ 55 h 309"/>
                    <a:gd name="T64" fmla="*/ 279 w 762"/>
                    <a:gd name="T65" fmla="*/ 66 h 309"/>
                    <a:gd name="T66" fmla="*/ 191 w 762"/>
                    <a:gd name="T67" fmla="*/ 88 h 309"/>
                    <a:gd name="T68" fmla="*/ 108 w 762"/>
                    <a:gd name="T69" fmla="*/ 117 h 309"/>
                    <a:gd name="T70" fmla="*/ 33 w 762"/>
                    <a:gd name="T71" fmla="*/ 1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2" h="309">
                      <a:moveTo>
                        <a:pt x="0" y="172"/>
                      </a:moveTo>
                      <a:lnTo>
                        <a:pt x="22" y="158"/>
                      </a:lnTo>
                      <a:lnTo>
                        <a:pt x="44" y="144"/>
                      </a:lnTo>
                      <a:lnTo>
                        <a:pt x="67" y="131"/>
                      </a:lnTo>
                      <a:lnTo>
                        <a:pt x="89" y="118"/>
                      </a:lnTo>
                      <a:lnTo>
                        <a:pt x="112" y="105"/>
                      </a:lnTo>
                      <a:lnTo>
                        <a:pt x="135" y="93"/>
                      </a:lnTo>
                      <a:lnTo>
                        <a:pt x="159" y="80"/>
                      </a:lnTo>
                      <a:lnTo>
                        <a:pt x="182" y="68"/>
                      </a:lnTo>
                      <a:lnTo>
                        <a:pt x="206" y="58"/>
                      </a:lnTo>
                      <a:lnTo>
                        <a:pt x="230" y="48"/>
                      </a:lnTo>
                      <a:lnTo>
                        <a:pt x="255" y="39"/>
                      </a:lnTo>
                      <a:lnTo>
                        <a:pt x="280" y="30"/>
                      </a:lnTo>
                      <a:lnTo>
                        <a:pt x="305" y="22"/>
                      </a:lnTo>
                      <a:lnTo>
                        <a:pt x="329" y="15"/>
                      </a:lnTo>
                      <a:lnTo>
                        <a:pt x="356" y="11"/>
                      </a:lnTo>
                      <a:lnTo>
                        <a:pt x="381" y="6"/>
                      </a:lnTo>
                      <a:lnTo>
                        <a:pt x="397" y="4"/>
                      </a:lnTo>
                      <a:lnTo>
                        <a:pt x="414" y="3"/>
                      </a:lnTo>
                      <a:lnTo>
                        <a:pt x="430" y="2"/>
                      </a:lnTo>
                      <a:lnTo>
                        <a:pt x="447" y="0"/>
                      </a:lnTo>
                      <a:lnTo>
                        <a:pt x="463" y="0"/>
                      </a:lnTo>
                      <a:lnTo>
                        <a:pt x="480" y="2"/>
                      </a:lnTo>
                      <a:lnTo>
                        <a:pt x="497" y="3"/>
                      </a:lnTo>
                      <a:lnTo>
                        <a:pt x="514" y="5"/>
                      </a:lnTo>
                      <a:lnTo>
                        <a:pt x="530" y="9"/>
                      </a:lnTo>
                      <a:lnTo>
                        <a:pt x="546" y="11"/>
                      </a:lnTo>
                      <a:lnTo>
                        <a:pt x="562" y="15"/>
                      </a:lnTo>
                      <a:lnTo>
                        <a:pt x="578" y="20"/>
                      </a:lnTo>
                      <a:lnTo>
                        <a:pt x="594" y="25"/>
                      </a:lnTo>
                      <a:lnTo>
                        <a:pt x="609" y="30"/>
                      </a:lnTo>
                      <a:lnTo>
                        <a:pt x="624" y="37"/>
                      </a:lnTo>
                      <a:lnTo>
                        <a:pt x="639" y="44"/>
                      </a:lnTo>
                      <a:lnTo>
                        <a:pt x="669" y="64"/>
                      </a:lnTo>
                      <a:lnTo>
                        <a:pt x="696" y="90"/>
                      </a:lnTo>
                      <a:lnTo>
                        <a:pt x="718" y="123"/>
                      </a:lnTo>
                      <a:lnTo>
                        <a:pt x="736" y="158"/>
                      </a:lnTo>
                      <a:lnTo>
                        <a:pt x="750" y="196"/>
                      </a:lnTo>
                      <a:lnTo>
                        <a:pt x="758" y="236"/>
                      </a:lnTo>
                      <a:lnTo>
                        <a:pt x="762" y="274"/>
                      </a:lnTo>
                      <a:lnTo>
                        <a:pt x="759" y="309"/>
                      </a:lnTo>
                      <a:lnTo>
                        <a:pt x="758" y="307"/>
                      </a:lnTo>
                      <a:lnTo>
                        <a:pt x="755" y="302"/>
                      </a:lnTo>
                      <a:lnTo>
                        <a:pt x="749" y="294"/>
                      </a:lnTo>
                      <a:lnTo>
                        <a:pt x="743" y="285"/>
                      </a:lnTo>
                      <a:lnTo>
                        <a:pt x="736" y="275"/>
                      </a:lnTo>
                      <a:lnTo>
                        <a:pt x="729" y="263"/>
                      </a:lnTo>
                      <a:lnTo>
                        <a:pt x="724" y="254"/>
                      </a:lnTo>
                      <a:lnTo>
                        <a:pt x="719" y="245"/>
                      </a:lnTo>
                      <a:lnTo>
                        <a:pt x="712" y="226"/>
                      </a:lnTo>
                      <a:lnTo>
                        <a:pt x="707" y="210"/>
                      </a:lnTo>
                      <a:lnTo>
                        <a:pt x="702" y="193"/>
                      </a:lnTo>
                      <a:lnTo>
                        <a:pt x="696" y="178"/>
                      </a:lnTo>
                      <a:lnTo>
                        <a:pt x="689" y="163"/>
                      </a:lnTo>
                      <a:lnTo>
                        <a:pt x="680" y="149"/>
                      </a:lnTo>
                      <a:lnTo>
                        <a:pt x="668" y="135"/>
                      </a:lnTo>
                      <a:lnTo>
                        <a:pt x="652" y="123"/>
                      </a:lnTo>
                      <a:lnTo>
                        <a:pt x="618" y="101"/>
                      </a:lnTo>
                      <a:lnTo>
                        <a:pt x="581" y="83"/>
                      </a:lnTo>
                      <a:lnTo>
                        <a:pt x="541" y="70"/>
                      </a:lnTo>
                      <a:lnTo>
                        <a:pt x="500" y="62"/>
                      </a:lnTo>
                      <a:lnTo>
                        <a:pt x="457" y="56"/>
                      </a:lnTo>
                      <a:lnTo>
                        <a:pt x="414" y="53"/>
                      </a:lnTo>
                      <a:lnTo>
                        <a:pt x="369" y="55"/>
                      </a:lnTo>
                      <a:lnTo>
                        <a:pt x="324" y="59"/>
                      </a:lnTo>
                      <a:lnTo>
                        <a:pt x="279" y="66"/>
                      </a:lnTo>
                      <a:lnTo>
                        <a:pt x="235" y="75"/>
                      </a:lnTo>
                      <a:lnTo>
                        <a:pt x="191" y="88"/>
                      </a:lnTo>
                      <a:lnTo>
                        <a:pt x="149" y="102"/>
                      </a:lnTo>
                      <a:lnTo>
                        <a:pt x="108" y="117"/>
                      </a:lnTo>
                      <a:lnTo>
                        <a:pt x="69" y="134"/>
                      </a:lnTo>
                      <a:lnTo>
                        <a:pt x="33" y="153"/>
                      </a:lnTo>
                      <a:lnTo>
                        <a:pt x="0" y="172"/>
                      </a:lnTo>
                      <a:close/>
                    </a:path>
                  </a:pathLst>
                </a:custGeom>
                <a:solidFill>
                  <a:srgbClr val="00C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79" name="Freeform 485"/>
                <p:cNvSpPr>
                  <a:spLocks/>
                </p:cNvSpPr>
                <p:nvPr/>
              </p:nvSpPr>
              <p:spPr bwMode="auto">
                <a:xfrm>
                  <a:off x="6438900" y="5175250"/>
                  <a:ext cx="431800" cy="273050"/>
                </a:xfrm>
                <a:custGeom>
                  <a:avLst/>
                  <a:gdLst>
                    <a:gd name="T0" fmla="*/ 2 w 542"/>
                    <a:gd name="T1" fmla="*/ 99 h 343"/>
                    <a:gd name="T2" fmla="*/ 21 w 542"/>
                    <a:gd name="T3" fmla="*/ 90 h 343"/>
                    <a:gd name="T4" fmla="*/ 54 w 542"/>
                    <a:gd name="T5" fmla="*/ 74 h 343"/>
                    <a:gd name="T6" fmla="*/ 99 w 542"/>
                    <a:gd name="T7" fmla="*/ 54 h 343"/>
                    <a:gd name="T8" fmla="*/ 151 w 542"/>
                    <a:gd name="T9" fmla="*/ 35 h 343"/>
                    <a:gd name="T10" fmla="*/ 206 w 542"/>
                    <a:gd name="T11" fmla="*/ 17 h 343"/>
                    <a:gd name="T12" fmla="*/ 261 w 542"/>
                    <a:gd name="T13" fmla="*/ 5 h 343"/>
                    <a:gd name="T14" fmla="*/ 314 w 542"/>
                    <a:gd name="T15" fmla="*/ 0 h 343"/>
                    <a:gd name="T16" fmla="*/ 359 w 542"/>
                    <a:gd name="T17" fmla="*/ 5 h 343"/>
                    <a:gd name="T18" fmla="*/ 398 w 542"/>
                    <a:gd name="T19" fmla="*/ 18 h 343"/>
                    <a:gd name="T20" fmla="*/ 432 w 542"/>
                    <a:gd name="T21" fmla="*/ 38 h 343"/>
                    <a:gd name="T22" fmla="*/ 459 w 542"/>
                    <a:gd name="T23" fmla="*/ 60 h 343"/>
                    <a:gd name="T24" fmla="*/ 483 w 542"/>
                    <a:gd name="T25" fmla="*/ 85 h 343"/>
                    <a:gd name="T26" fmla="*/ 500 w 542"/>
                    <a:gd name="T27" fmla="*/ 109 h 343"/>
                    <a:gd name="T28" fmla="*/ 512 w 542"/>
                    <a:gd name="T29" fmla="*/ 132 h 343"/>
                    <a:gd name="T30" fmla="*/ 521 w 542"/>
                    <a:gd name="T31" fmla="*/ 152 h 343"/>
                    <a:gd name="T32" fmla="*/ 527 w 542"/>
                    <a:gd name="T33" fmla="*/ 174 h 343"/>
                    <a:gd name="T34" fmla="*/ 542 w 542"/>
                    <a:gd name="T35" fmla="*/ 249 h 343"/>
                    <a:gd name="T36" fmla="*/ 539 w 542"/>
                    <a:gd name="T37" fmla="*/ 290 h 343"/>
                    <a:gd name="T38" fmla="*/ 521 w 542"/>
                    <a:gd name="T39" fmla="*/ 325 h 343"/>
                    <a:gd name="T40" fmla="*/ 511 w 542"/>
                    <a:gd name="T41" fmla="*/ 336 h 343"/>
                    <a:gd name="T42" fmla="*/ 507 w 542"/>
                    <a:gd name="T43" fmla="*/ 288 h 343"/>
                    <a:gd name="T44" fmla="*/ 493 w 542"/>
                    <a:gd name="T45" fmla="*/ 214 h 343"/>
                    <a:gd name="T46" fmla="*/ 469 w 542"/>
                    <a:gd name="T47" fmla="*/ 139 h 343"/>
                    <a:gd name="T48" fmla="*/ 438 w 542"/>
                    <a:gd name="T49" fmla="*/ 90 h 343"/>
                    <a:gd name="T50" fmla="*/ 398 w 542"/>
                    <a:gd name="T51" fmla="*/ 60 h 343"/>
                    <a:gd name="T52" fmla="*/ 351 w 542"/>
                    <a:gd name="T53" fmla="*/ 43 h 343"/>
                    <a:gd name="T54" fmla="*/ 295 w 542"/>
                    <a:gd name="T55" fmla="*/ 35 h 343"/>
                    <a:gd name="T56" fmla="*/ 234 w 542"/>
                    <a:gd name="T57" fmla="*/ 36 h 343"/>
                    <a:gd name="T58" fmla="*/ 168 w 542"/>
                    <a:gd name="T59" fmla="*/ 45 h 343"/>
                    <a:gd name="T60" fmla="*/ 100 w 542"/>
                    <a:gd name="T61" fmla="*/ 62 h 343"/>
                    <a:gd name="T62" fmla="*/ 33 w 542"/>
                    <a:gd name="T63" fmla="*/ 8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343">
                      <a:moveTo>
                        <a:pt x="0" y="100"/>
                      </a:moveTo>
                      <a:lnTo>
                        <a:pt x="2" y="99"/>
                      </a:lnTo>
                      <a:lnTo>
                        <a:pt x="9" y="96"/>
                      </a:lnTo>
                      <a:lnTo>
                        <a:pt x="21" y="90"/>
                      </a:lnTo>
                      <a:lnTo>
                        <a:pt x="36" y="83"/>
                      </a:lnTo>
                      <a:lnTo>
                        <a:pt x="54" y="74"/>
                      </a:lnTo>
                      <a:lnTo>
                        <a:pt x="75" y="65"/>
                      </a:lnTo>
                      <a:lnTo>
                        <a:pt x="99" y="54"/>
                      </a:lnTo>
                      <a:lnTo>
                        <a:pt x="124" y="45"/>
                      </a:lnTo>
                      <a:lnTo>
                        <a:pt x="151" y="35"/>
                      </a:lnTo>
                      <a:lnTo>
                        <a:pt x="178" y="25"/>
                      </a:lnTo>
                      <a:lnTo>
                        <a:pt x="206" y="17"/>
                      </a:lnTo>
                      <a:lnTo>
                        <a:pt x="234" y="10"/>
                      </a:lnTo>
                      <a:lnTo>
                        <a:pt x="261" y="5"/>
                      </a:lnTo>
                      <a:lnTo>
                        <a:pt x="289" y="1"/>
                      </a:lnTo>
                      <a:lnTo>
                        <a:pt x="314" y="0"/>
                      </a:lnTo>
                      <a:lnTo>
                        <a:pt x="337" y="1"/>
                      </a:lnTo>
                      <a:lnTo>
                        <a:pt x="359" y="5"/>
                      </a:lnTo>
                      <a:lnTo>
                        <a:pt x="380" y="12"/>
                      </a:lnTo>
                      <a:lnTo>
                        <a:pt x="398" y="18"/>
                      </a:lnTo>
                      <a:lnTo>
                        <a:pt x="416" y="28"/>
                      </a:lnTo>
                      <a:lnTo>
                        <a:pt x="432" y="38"/>
                      </a:lnTo>
                      <a:lnTo>
                        <a:pt x="447" y="48"/>
                      </a:lnTo>
                      <a:lnTo>
                        <a:pt x="459" y="60"/>
                      </a:lnTo>
                      <a:lnTo>
                        <a:pt x="472" y="73"/>
                      </a:lnTo>
                      <a:lnTo>
                        <a:pt x="483" y="85"/>
                      </a:lnTo>
                      <a:lnTo>
                        <a:pt x="492" y="98"/>
                      </a:lnTo>
                      <a:lnTo>
                        <a:pt x="500" y="109"/>
                      </a:lnTo>
                      <a:lnTo>
                        <a:pt x="507" y="121"/>
                      </a:lnTo>
                      <a:lnTo>
                        <a:pt x="512" y="132"/>
                      </a:lnTo>
                      <a:lnTo>
                        <a:pt x="517" y="143"/>
                      </a:lnTo>
                      <a:lnTo>
                        <a:pt x="521" y="152"/>
                      </a:lnTo>
                      <a:lnTo>
                        <a:pt x="523" y="160"/>
                      </a:lnTo>
                      <a:lnTo>
                        <a:pt x="527" y="174"/>
                      </a:lnTo>
                      <a:lnTo>
                        <a:pt x="536" y="209"/>
                      </a:lnTo>
                      <a:lnTo>
                        <a:pt x="542" y="249"/>
                      </a:lnTo>
                      <a:lnTo>
                        <a:pt x="542" y="285"/>
                      </a:lnTo>
                      <a:lnTo>
                        <a:pt x="539" y="290"/>
                      </a:lnTo>
                      <a:lnTo>
                        <a:pt x="531" y="305"/>
                      </a:lnTo>
                      <a:lnTo>
                        <a:pt x="521" y="325"/>
                      </a:lnTo>
                      <a:lnTo>
                        <a:pt x="512" y="343"/>
                      </a:lnTo>
                      <a:lnTo>
                        <a:pt x="511" y="336"/>
                      </a:lnTo>
                      <a:lnTo>
                        <a:pt x="510" y="317"/>
                      </a:lnTo>
                      <a:lnTo>
                        <a:pt x="507" y="288"/>
                      </a:lnTo>
                      <a:lnTo>
                        <a:pt x="501" y="252"/>
                      </a:lnTo>
                      <a:lnTo>
                        <a:pt x="493" y="214"/>
                      </a:lnTo>
                      <a:lnTo>
                        <a:pt x="483" y="175"/>
                      </a:lnTo>
                      <a:lnTo>
                        <a:pt x="469" y="139"/>
                      </a:lnTo>
                      <a:lnTo>
                        <a:pt x="453" y="108"/>
                      </a:lnTo>
                      <a:lnTo>
                        <a:pt x="438" y="90"/>
                      </a:lnTo>
                      <a:lnTo>
                        <a:pt x="419" y="74"/>
                      </a:lnTo>
                      <a:lnTo>
                        <a:pt x="398" y="60"/>
                      </a:lnTo>
                      <a:lnTo>
                        <a:pt x="375" y="50"/>
                      </a:lnTo>
                      <a:lnTo>
                        <a:pt x="351" y="43"/>
                      </a:lnTo>
                      <a:lnTo>
                        <a:pt x="324" y="37"/>
                      </a:lnTo>
                      <a:lnTo>
                        <a:pt x="295" y="35"/>
                      </a:lnTo>
                      <a:lnTo>
                        <a:pt x="265" y="33"/>
                      </a:lnTo>
                      <a:lnTo>
                        <a:pt x="234" y="36"/>
                      </a:lnTo>
                      <a:lnTo>
                        <a:pt x="201" y="39"/>
                      </a:lnTo>
                      <a:lnTo>
                        <a:pt x="168" y="45"/>
                      </a:lnTo>
                      <a:lnTo>
                        <a:pt x="135" y="53"/>
                      </a:lnTo>
                      <a:lnTo>
                        <a:pt x="100" y="62"/>
                      </a:lnTo>
                      <a:lnTo>
                        <a:pt x="67" y="74"/>
                      </a:lnTo>
                      <a:lnTo>
                        <a:pt x="33" y="86"/>
                      </a:lnTo>
                      <a:lnTo>
                        <a:pt x="0" y="100"/>
                      </a:lnTo>
                      <a:close/>
                    </a:path>
                  </a:pathLst>
                </a:custGeom>
                <a:solidFill>
                  <a:srgbClr val="33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80" name="Freeform 486"/>
                <p:cNvSpPr>
                  <a:spLocks/>
                </p:cNvSpPr>
                <p:nvPr/>
              </p:nvSpPr>
              <p:spPr bwMode="auto">
                <a:xfrm>
                  <a:off x="6384925" y="5245100"/>
                  <a:ext cx="457200" cy="250825"/>
                </a:xfrm>
                <a:custGeom>
                  <a:avLst/>
                  <a:gdLst>
                    <a:gd name="T0" fmla="*/ 15 w 575"/>
                    <a:gd name="T1" fmla="*/ 149 h 317"/>
                    <a:gd name="T2" fmla="*/ 48 w 575"/>
                    <a:gd name="T3" fmla="*/ 118 h 317"/>
                    <a:gd name="T4" fmla="*/ 87 w 575"/>
                    <a:gd name="T5" fmla="*/ 88 h 317"/>
                    <a:gd name="T6" fmla="*/ 130 w 575"/>
                    <a:gd name="T7" fmla="*/ 60 h 317"/>
                    <a:gd name="T8" fmla="*/ 176 w 575"/>
                    <a:gd name="T9" fmla="*/ 37 h 317"/>
                    <a:gd name="T10" fmla="*/ 223 w 575"/>
                    <a:gd name="T11" fmla="*/ 18 h 317"/>
                    <a:gd name="T12" fmla="*/ 271 w 575"/>
                    <a:gd name="T13" fmla="*/ 6 h 317"/>
                    <a:gd name="T14" fmla="*/ 315 w 575"/>
                    <a:gd name="T15" fmla="*/ 0 h 317"/>
                    <a:gd name="T16" fmla="*/ 360 w 575"/>
                    <a:gd name="T17" fmla="*/ 5 h 317"/>
                    <a:gd name="T18" fmla="*/ 403 w 575"/>
                    <a:gd name="T19" fmla="*/ 17 h 317"/>
                    <a:gd name="T20" fmla="*/ 442 w 575"/>
                    <a:gd name="T21" fmla="*/ 35 h 317"/>
                    <a:gd name="T22" fmla="*/ 477 w 575"/>
                    <a:gd name="T23" fmla="*/ 60 h 317"/>
                    <a:gd name="T24" fmla="*/ 507 w 575"/>
                    <a:gd name="T25" fmla="*/ 90 h 317"/>
                    <a:gd name="T26" fmla="*/ 532 w 575"/>
                    <a:gd name="T27" fmla="*/ 125 h 317"/>
                    <a:gd name="T28" fmla="*/ 553 w 575"/>
                    <a:gd name="T29" fmla="*/ 164 h 317"/>
                    <a:gd name="T30" fmla="*/ 568 w 575"/>
                    <a:gd name="T31" fmla="*/ 207 h 317"/>
                    <a:gd name="T32" fmla="*/ 575 w 575"/>
                    <a:gd name="T33" fmla="*/ 252 h 317"/>
                    <a:gd name="T34" fmla="*/ 564 w 575"/>
                    <a:gd name="T35" fmla="*/ 295 h 317"/>
                    <a:gd name="T36" fmla="*/ 557 w 575"/>
                    <a:gd name="T37" fmla="*/ 298 h 317"/>
                    <a:gd name="T38" fmla="*/ 546 w 575"/>
                    <a:gd name="T39" fmla="*/ 254 h 317"/>
                    <a:gd name="T40" fmla="*/ 522 w 575"/>
                    <a:gd name="T41" fmla="*/ 210 h 317"/>
                    <a:gd name="T42" fmla="*/ 493 w 575"/>
                    <a:gd name="T43" fmla="*/ 174 h 317"/>
                    <a:gd name="T44" fmla="*/ 466 w 575"/>
                    <a:gd name="T45" fmla="*/ 147 h 317"/>
                    <a:gd name="T46" fmla="*/ 439 w 575"/>
                    <a:gd name="T47" fmla="*/ 120 h 317"/>
                    <a:gd name="T48" fmla="*/ 411 w 575"/>
                    <a:gd name="T49" fmla="*/ 95 h 317"/>
                    <a:gd name="T50" fmla="*/ 380 w 575"/>
                    <a:gd name="T51" fmla="*/ 73 h 317"/>
                    <a:gd name="T52" fmla="*/ 354 w 575"/>
                    <a:gd name="T53" fmla="*/ 57 h 317"/>
                    <a:gd name="T54" fmla="*/ 330 w 575"/>
                    <a:gd name="T55" fmla="*/ 49 h 317"/>
                    <a:gd name="T56" fmla="*/ 305 w 575"/>
                    <a:gd name="T57" fmla="*/ 45 h 317"/>
                    <a:gd name="T58" fmla="*/ 281 w 575"/>
                    <a:gd name="T59" fmla="*/ 44 h 317"/>
                    <a:gd name="T60" fmla="*/ 254 w 575"/>
                    <a:gd name="T61" fmla="*/ 46 h 317"/>
                    <a:gd name="T62" fmla="*/ 230 w 575"/>
                    <a:gd name="T63" fmla="*/ 51 h 317"/>
                    <a:gd name="T64" fmla="*/ 205 w 575"/>
                    <a:gd name="T65" fmla="*/ 57 h 317"/>
                    <a:gd name="T66" fmla="*/ 182 w 575"/>
                    <a:gd name="T67" fmla="*/ 65 h 317"/>
                    <a:gd name="T68" fmla="*/ 161 w 575"/>
                    <a:gd name="T69" fmla="*/ 74 h 317"/>
                    <a:gd name="T70" fmla="*/ 142 w 575"/>
                    <a:gd name="T71" fmla="*/ 83 h 317"/>
                    <a:gd name="T72" fmla="*/ 122 w 575"/>
                    <a:gd name="T73" fmla="*/ 94 h 317"/>
                    <a:gd name="T74" fmla="*/ 102 w 575"/>
                    <a:gd name="T75" fmla="*/ 104 h 317"/>
                    <a:gd name="T76" fmla="*/ 82 w 575"/>
                    <a:gd name="T77" fmla="*/ 116 h 317"/>
                    <a:gd name="T78" fmla="*/ 56 w 575"/>
                    <a:gd name="T79" fmla="*/ 128 h 317"/>
                    <a:gd name="T80" fmla="*/ 31 w 575"/>
                    <a:gd name="T81" fmla="*/ 141 h 317"/>
                    <a:gd name="T82" fmla="*/ 8 w 575"/>
                    <a:gd name="T83" fmla="*/ 15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17">
                      <a:moveTo>
                        <a:pt x="0" y="164"/>
                      </a:moveTo>
                      <a:lnTo>
                        <a:pt x="15" y="149"/>
                      </a:lnTo>
                      <a:lnTo>
                        <a:pt x="31" y="133"/>
                      </a:lnTo>
                      <a:lnTo>
                        <a:pt x="48" y="118"/>
                      </a:lnTo>
                      <a:lnTo>
                        <a:pt x="67" y="103"/>
                      </a:lnTo>
                      <a:lnTo>
                        <a:pt x="87" y="88"/>
                      </a:lnTo>
                      <a:lnTo>
                        <a:pt x="108" y="74"/>
                      </a:lnTo>
                      <a:lnTo>
                        <a:pt x="130" y="60"/>
                      </a:lnTo>
                      <a:lnTo>
                        <a:pt x="153" y="48"/>
                      </a:lnTo>
                      <a:lnTo>
                        <a:pt x="176" y="37"/>
                      </a:lnTo>
                      <a:lnTo>
                        <a:pt x="199" y="27"/>
                      </a:lnTo>
                      <a:lnTo>
                        <a:pt x="223" y="18"/>
                      </a:lnTo>
                      <a:lnTo>
                        <a:pt x="246" y="11"/>
                      </a:lnTo>
                      <a:lnTo>
                        <a:pt x="271" y="6"/>
                      </a:lnTo>
                      <a:lnTo>
                        <a:pt x="294" y="3"/>
                      </a:lnTo>
                      <a:lnTo>
                        <a:pt x="315" y="0"/>
                      </a:lnTo>
                      <a:lnTo>
                        <a:pt x="337" y="2"/>
                      </a:lnTo>
                      <a:lnTo>
                        <a:pt x="360" y="5"/>
                      </a:lnTo>
                      <a:lnTo>
                        <a:pt x="382" y="10"/>
                      </a:lnTo>
                      <a:lnTo>
                        <a:pt x="403" y="17"/>
                      </a:lnTo>
                      <a:lnTo>
                        <a:pt x="423" y="25"/>
                      </a:lnTo>
                      <a:lnTo>
                        <a:pt x="442" y="35"/>
                      </a:lnTo>
                      <a:lnTo>
                        <a:pt x="460" y="46"/>
                      </a:lnTo>
                      <a:lnTo>
                        <a:pt x="477" y="60"/>
                      </a:lnTo>
                      <a:lnTo>
                        <a:pt x="492" y="74"/>
                      </a:lnTo>
                      <a:lnTo>
                        <a:pt x="507" y="90"/>
                      </a:lnTo>
                      <a:lnTo>
                        <a:pt x="521" y="108"/>
                      </a:lnTo>
                      <a:lnTo>
                        <a:pt x="532" y="125"/>
                      </a:lnTo>
                      <a:lnTo>
                        <a:pt x="542" y="144"/>
                      </a:lnTo>
                      <a:lnTo>
                        <a:pt x="553" y="164"/>
                      </a:lnTo>
                      <a:lnTo>
                        <a:pt x="561" y="185"/>
                      </a:lnTo>
                      <a:lnTo>
                        <a:pt x="568" y="207"/>
                      </a:lnTo>
                      <a:lnTo>
                        <a:pt x="574" y="228"/>
                      </a:lnTo>
                      <a:lnTo>
                        <a:pt x="575" y="252"/>
                      </a:lnTo>
                      <a:lnTo>
                        <a:pt x="571" y="273"/>
                      </a:lnTo>
                      <a:lnTo>
                        <a:pt x="564" y="295"/>
                      </a:lnTo>
                      <a:lnTo>
                        <a:pt x="556" y="317"/>
                      </a:lnTo>
                      <a:lnTo>
                        <a:pt x="557" y="298"/>
                      </a:lnTo>
                      <a:lnTo>
                        <a:pt x="554" y="276"/>
                      </a:lnTo>
                      <a:lnTo>
                        <a:pt x="546" y="254"/>
                      </a:lnTo>
                      <a:lnTo>
                        <a:pt x="534" y="232"/>
                      </a:lnTo>
                      <a:lnTo>
                        <a:pt x="522" y="210"/>
                      </a:lnTo>
                      <a:lnTo>
                        <a:pt x="507" y="190"/>
                      </a:lnTo>
                      <a:lnTo>
                        <a:pt x="493" y="174"/>
                      </a:lnTo>
                      <a:lnTo>
                        <a:pt x="480" y="161"/>
                      </a:lnTo>
                      <a:lnTo>
                        <a:pt x="466" y="147"/>
                      </a:lnTo>
                      <a:lnTo>
                        <a:pt x="453" y="133"/>
                      </a:lnTo>
                      <a:lnTo>
                        <a:pt x="439" y="120"/>
                      </a:lnTo>
                      <a:lnTo>
                        <a:pt x="425" y="108"/>
                      </a:lnTo>
                      <a:lnTo>
                        <a:pt x="411" y="95"/>
                      </a:lnTo>
                      <a:lnTo>
                        <a:pt x="396" y="83"/>
                      </a:lnTo>
                      <a:lnTo>
                        <a:pt x="380" y="73"/>
                      </a:lnTo>
                      <a:lnTo>
                        <a:pt x="364" y="63"/>
                      </a:lnTo>
                      <a:lnTo>
                        <a:pt x="354" y="57"/>
                      </a:lnTo>
                      <a:lnTo>
                        <a:pt x="342" y="52"/>
                      </a:lnTo>
                      <a:lnTo>
                        <a:pt x="330" y="49"/>
                      </a:lnTo>
                      <a:lnTo>
                        <a:pt x="318" y="46"/>
                      </a:lnTo>
                      <a:lnTo>
                        <a:pt x="305" y="45"/>
                      </a:lnTo>
                      <a:lnTo>
                        <a:pt x="294" y="44"/>
                      </a:lnTo>
                      <a:lnTo>
                        <a:pt x="281" y="44"/>
                      </a:lnTo>
                      <a:lnTo>
                        <a:pt x="268" y="45"/>
                      </a:lnTo>
                      <a:lnTo>
                        <a:pt x="254" y="46"/>
                      </a:lnTo>
                      <a:lnTo>
                        <a:pt x="242" y="48"/>
                      </a:lnTo>
                      <a:lnTo>
                        <a:pt x="230" y="51"/>
                      </a:lnTo>
                      <a:lnTo>
                        <a:pt x="218" y="53"/>
                      </a:lnTo>
                      <a:lnTo>
                        <a:pt x="205" y="57"/>
                      </a:lnTo>
                      <a:lnTo>
                        <a:pt x="193" y="61"/>
                      </a:lnTo>
                      <a:lnTo>
                        <a:pt x="182" y="65"/>
                      </a:lnTo>
                      <a:lnTo>
                        <a:pt x="171" y="70"/>
                      </a:lnTo>
                      <a:lnTo>
                        <a:pt x="161" y="74"/>
                      </a:lnTo>
                      <a:lnTo>
                        <a:pt x="152" y="79"/>
                      </a:lnTo>
                      <a:lnTo>
                        <a:pt x="142" y="83"/>
                      </a:lnTo>
                      <a:lnTo>
                        <a:pt x="132" y="89"/>
                      </a:lnTo>
                      <a:lnTo>
                        <a:pt x="122" y="94"/>
                      </a:lnTo>
                      <a:lnTo>
                        <a:pt x="113" y="99"/>
                      </a:lnTo>
                      <a:lnTo>
                        <a:pt x="102" y="104"/>
                      </a:lnTo>
                      <a:lnTo>
                        <a:pt x="93" y="110"/>
                      </a:lnTo>
                      <a:lnTo>
                        <a:pt x="82" y="116"/>
                      </a:lnTo>
                      <a:lnTo>
                        <a:pt x="70" y="121"/>
                      </a:lnTo>
                      <a:lnTo>
                        <a:pt x="56" y="128"/>
                      </a:lnTo>
                      <a:lnTo>
                        <a:pt x="44" y="134"/>
                      </a:lnTo>
                      <a:lnTo>
                        <a:pt x="31" y="141"/>
                      </a:lnTo>
                      <a:lnTo>
                        <a:pt x="18" y="148"/>
                      </a:lnTo>
                      <a:lnTo>
                        <a:pt x="8" y="156"/>
                      </a:lnTo>
                      <a:lnTo>
                        <a:pt x="0" y="164"/>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81" name="Freeform 487"/>
                <p:cNvSpPr>
                  <a:spLocks/>
                </p:cNvSpPr>
                <p:nvPr/>
              </p:nvSpPr>
              <p:spPr bwMode="auto">
                <a:xfrm>
                  <a:off x="6931025" y="4708525"/>
                  <a:ext cx="415925" cy="614363"/>
                </a:xfrm>
                <a:custGeom>
                  <a:avLst/>
                  <a:gdLst>
                    <a:gd name="T0" fmla="*/ 3 w 525"/>
                    <a:gd name="T1" fmla="*/ 709 h 775"/>
                    <a:gd name="T2" fmla="*/ 3 w 525"/>
                    <a:gd name="T3" fmla="*/ 705 h 775"/>
                    <a:gd name="T4" fmla="*/ 4 w 525"/>
                    <a:gd name="T5" fmla="*/ 695 h 775"/>
                    <a:gd name="T6" fmla="*/ 6 w 525"/>
                    <a:gd name="T7" fmla="*/ 679 h 775"/>
                    <a:gd name="T8" fmla="*/ 10 w 525"/>
                    <a:gd name="T9" fmla="*/ 656 h 775"/>
                    <a:gd name="T10" fmla="*/ 15 w 525"/>
                    <a:gd name="T11" fmla="*/ 628 h 775"/>
                    <a:gd name="T12" fmla="*/ 25 w 525"/>
                    <a:gd name="T13" fmla="*/ 596 h 775"/>
                    <a:gd name="T14" fmla="*/ 36 w 525"/>
                    <a:gd name="T15" fmla="*/ 559 h 775"/>
                    <a:gd name="T16" fmla="*/ 52 w 525"/>
                    <a:gd name="T17" fmla="*/ 517 h 775"/>
                    <a:gd name="T18" fmla="*/ 72 w 525"/>
                    <a:gd name="T19" fmla="*/ 474 h 775"/>
                    <a:gd name="T20" fmla="*/ 96 w 525"/>
                    <a:gd name="T21" fmla="*/ 426 h 775"/>
                    <a:gd name="T22" fmla="*/ 125 w 525"/>
                    <a:gd name="T23" fmla="*/ 377 h 775"/>
                    <a:gd name="T24" fmla="*/ 161 w 525"/>
                    <a:gd name="T25" fmla="*/ 325 h 775"/>
                    <a:gd name="T26" fmla="*/ 201 w 525"/>
                    <a:gd name="T27" fmla="*/ 271 h 775"/>
                    <a:gd name="T28" fmla="*/ 249 w 525"/>
                    <a:gd name="T29" fmla="*/ 217 h 775"/>
                    <a:gd name="T30" fmla="*/ 303 w 525"/>
                    <a:gd name="T31" fmla="*/ 163 h 775"/>
                    <a:gd name="T32" fmla="*/ 366 w 525"/>
                    <a:gd name="T33" fmla="*/ 107 h 775"/>
                    <a:gd name="T34" fmla="*/ 370 w 525"/>
                    <a:gd name="T35" fmla="*/ 104 h 775"/>
                    <a:gd name="T36" fmla="*/ 382 w 525"/>
                    <a:gd name="T37" fmla="*/ 95 h 775"/>
                    <a:gd name="T38" fmla="*/ 400 w 525"/>
                    <a:gd name="T39" fmla="*/ 81 h 775"/>
                    <a:gd name="T40" fmla="*/ 423 w 525"/>
                    <a:gd name="T41" fmla="*/ 65 h 775"/>
                    <a:gd name="T42" fmla="*/ 447 w 525"/>
                    <a:gd name="T43" fmla="*/ 46 h 775"/>
                    <a:gd name="T44" fmla="*/ 475 w 525"/>
                    <a:gd name="T45" fmla="*/ 29 h 775"/>
                    <a:gd name="T46" fmla="*/ 500 w 525"/>
                    <a:gd name="T47" fmla="*/ 13 h 775"/>
                    <a:gd name="T48" fmla="*/ 525 w 525"/>
                    <a:gd name="T49" fmla="*/ 0 h 775"/>
                    <a:gd name="T50" fmla="*/ 522 w 525"/>
                    <a:gd name="T51" fmla="*/ 2 h 775"/>
                    <a:gd name="T52" fmla="*/ 514 w 525"/>
                    <a:gd name="T53" fmla="*/ 7 h 775"/>
                    <a:gd name="T54" fmla="*/ 503 w 525"/>
                    <a:gd name="T55" fmla="*/ 16 h 775"/>
                    <a:gd name="T56" fmla="*/ 485 w 525"/>
                    <a:gd name="T57" fmla="*/ 29 h 775"/>
                    <a:gd name="T58" fmla="*/ 466 w 525"/>
                    <a:gd name="T59" fmla="*/ 44 h 775"/>
                    <a:gd name="T60" fmla="*/ 443 w 525"/>
                    <a:gd name="T61" fmla="*/ 65 h 775"/>
                    <a:gd name="T62" fmla="*/ 418 w 525"/>
                    <a:gd name="T63" fmla="*/ 88 h 775"/>
                    <a:gd name="T64" fmla="*/ 390 w 525"/>
                    <a:gd name="T65" fmla="*/ 114 h 775"/>
                    <a:gd name="T66" fmla="*/ 361 w 525"/>
                    <a:gd name="T67" fmla="*/ 145 h 775"/>
                    <a:gd name="T68" fmla="*/ 330 w 525"/>
                    <a:gd name="T69" fmla="*/ 181 h 775"/>
                    <a:gd name="T70" fmla="*/ 299 w 525"/>
                    <a:gd name="T71" fmla="*/ 219 h 775"/>
                    <a:gd name="T72" fmla="*/ 268 w 525"/>
                    <a:gd name="T73" fmla="*/ 262 h 775"/>
                    <a:gd name="T74" fmla="*/ 237 w 525"/>
                    <a:gd name="T75" fmla="*/ 308 h 775"/>
                    <a:gd name="T76" fmla="*/ 206 w 525"/>
                    <a:gd name="T77" fmla="*/ 358 h 775"/>
                    <a:gd name="T78" fmla="*/ 176 w 525"/>
                    <a:gd name="T79" fmla="*/ 413 h 775"/>
                    <a:gd name="T80" fmla="*/ 148 w 525"/>
                    <a:gd name="T81" fmla="*/ 471 h 775"/>
                    <a:gd name="T82" fmla="*/ 143 w 525"/>
                    <a:gd name="T83" fmla="*/ 481 h 775"/>
                    <a:gd name="T84" fmla="*/ 132 w 525"/>
                    <a:gd name="T85" fmla="*/ 504 h 775"/>
                    <a:gd name="T86" fmla="*/ 115 w 525"/>
                    <a:gd name="T87" fmla="*/ 538 h 775"/>
                    <a:gd name="T88" fmla="*/ 96 w 525"/>
                    <a:gd name="T89" fmla="*/ 578 h 775"/>
                    <a:gd name="T90" fmla="*/ 79 w 525"/>
                    <a:gd name="T91" fmla="*/ 623 h 775"/>
                    <a:gd name="T92" fmla="*/ 64 w 525"/>
                    <a:gd name="T93" fmla="*/ 667 h 775"/>
                    <a:gd name="T94" fmla="*/ 56 w 525"/>
                    <a:gd name="T95" fmla="*/ 705 h 775"/>
                    <a:gd name="T96" fmla="*/ 57 w 525"/>
                    <a:gd name="T97" fmla="*/ 735 h 775"/>
                    <a:gd name="T98" fmla="*/ 3 w 525"/>
                    <a:gd name="T99" fmla="*/ 775 h 775"/>
                    <a:gd name="T100" fmla="*/ 2 w 525"/>
                    <a:gd name="T101" fmla="*/ 770 h 775"/>
                    <a:gd name="T102" fmla="*/ 0 w 525"/>
                    <a:gd name="T103" fmla="*/ 754 h 775"/>
                    <a:gd name="T104" fmla="*/ 0 w 525"/>
                    <a:gd name="T105" fmla="*/ 732 h 775"/>
                    <a:gd name="T106" fmla="*/ 3 w 525"/>
                    <a:gd name="T107" fmla="*/ 709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775">
                      <a:moveTo>
                        <a:pt x="3" y="709"/>
                      </a:moveTo>
                      <a:lnTo>
                        <a:pt x="3" y="705"/>
                      </a:lnTo>
                      <a:lnTo>
                        <a:pt x="4" y="695"/>
                      </a:lnTo>
                      <a:lnTo>
                        <a:pt x="6" y="679"/>
                      </a:lnTo>
                      <a:lnTo>
                        <a:pt x="10" y="656"/>
                      </a:lnTo>
                      <a:lnTo>
                        <a:pt x="15" y="628"/>
                      </a:lnTo>
                      <a:lnTo>
                        <a:pt x="25" y="596"/>
                      </a:lnTo>
                      <a:lnTo>
                        <a:pt x="36" y="559"/>
                      </a:lnTo>
                      <a:lnTo>
                        <a:pt x="52" y="517"/>
                      </a:lnTo>
                      <a:lnTo>
                        <a:pt x="72" y="474"/>
                      </a:lnTo>
                      <a:lnTo>
                        <a:pt x="96" y="426"/>
                      </a:lnTo>
                      <a:lnTo>
                        <a:pt x="125" y="377"/>
                      </a:lnTo>
                      <a:lnTo>
                        <a:pt x="161" y="325"/>
                      </a:lnTo>
                      <a:lnTo>
                        <a:pt x="201" y="271"/>
                      </a:lnTo>
                      <a:lnTo>
                        <a:pt x="249" y="217"/>
                      </a:lnTo>
                      <a:lnTo>
                        <a:pt x="303" y="163"/>
                      </a:lnTo>
                      <a:lnTo>
                        <a:pt x="366" y="107"/>
                      </a:lnTo>
                      <a:lnTo>
                        <a:pt x="370" y="104"/>
                      </a:lnTo>
                      <a:lnTo>
                        <a:pt x="382" y="95"/>
                      </a:lnTo>
                      <a:lnTo>
                        <a:pt x="400" y="81"/>
                      </a:lnTo>
                      <a:lnTo>
                        <a:pt x="423" y="65"/>
                      </a:lnTo>
                      <a:lnTo>
                        <a:pt x="447" y="46"/>
                      </a:lnTo>
                      <a:lnTo>
                        <a:pt x="475" y="29"/>
                      </a:lnTo>
                      <a:lnTo>
                        <a:pt x="500" y="13"/>
                      </a:lnTo>
                      <a:lnTo>
                        <a:pt x="525" y="0"/>
                      </a:lnTo>
                      <a:lnTo>
                        <a:pt x="522" y="2"/>
                      </a:lnTo>
                      <a:lnTo>
                        <a:pt x="514" y="7"/>
                      </a:lnTo>
                      <a:lnTo>
                        <a:pt x="503" y="16"/>
                      </a:lnTo>
                      <a:lnTo>
                        <a:pt x="485" y="29"/>
                      </a:lnTo>
                      <a:lnTo>
                        <a:pt x="466" y="44"/>
                      </a:lnTo>
                      <a:lnTo>
                        <a:pt x="443" y="65"/>
                      </a:lnTo>
                      <a:lnTo>
                        <a:pt x="418" y="88"/>
                      </a:lnTo>
                      <a:lnTo>
                        <a:pt x="390" y="114"/>
                      </a:lnTo>
                      <a:lnTo>
                        <a:pt x="361" y="145"/>
                      </a:lnTo>
                      <a:lnTo>
                        <a:pt x="330" y="181"/>
                      </a:lnTo>
                      <a:lnTo>
                        <a:pt x="299" y="219"/>
                      </a:lnTo>
                      <a:lnTo>
                        <a:pt x="268" y="262"/>
                      </a:lnTo>
                      <a:lnTo>
                        <a:pt x="237" y="308"/>
                      </a:lnTo>
                      <a:lnTo>
                        <a:pt x="206" y="358"/>
                      </a:lnTo>
                      <a:lnTo>
                        <a:pt x="176" y="413"/>
                      </a:lnTo>
                      <a:lnTo>
                        <a:pt x="148" y="471"/>
                      </a:lnTo>
                      <a:lnTo>
                        <a:pt x="143" y="481"/>
                      </a:lnTo>
                      <a:lnTo>
                        <a:pt x="132" y="504"/>
                      </a:lnTo>
                      <a:lnTo>
                        <a:pt x="115" y="538"/>
                      </a:lnTo>
                      <a:lnTo>
                        <a:pt x="96" y="578"/>
                      </a:lnTo>
                      <a:lnTo>
                        <a:pt x="79" y="623"/>
                      </a:lnTo>
                      <a:lnTo>
                        <a:pt x="64" y="667"/>
                      </a:lnTo>
                      <a:lnTo>
                        <a:pt x="56" y="705"/>
                      </a:lnTo>
                      <a:lnTo>
                        <a:pt x="57" y="735"/>
                      </a:lnTo>
                      <a:lnTo>
                        <a:pt x="3" y="775"/>
                      </a:lnTo>
                      <a:lnTo>
                        <a:pt x="2" y="770"/>
                      </a:lnTo>
                      <a:lnTo>
                        <a:pt x="0" y="754"/>
                      </a:lnTo>
                      <a:lnTo>
                        <a:pt x="0" y="732"/>
                      </a:lnTo>
                      <a:lnTo>
                        <a:pt x="3" y="709"/>
                      </a:lnTo>
                      <a:close/>
                    </a:path>
                  </a:pathLst>
                </a:custGeom>
                <a:solidFill>
                  <a:srgbClr val="00C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82" name="Freeform 488"/>
                <p:cNvSpPr>
                  <a:spLocks/>
                </p:cNvSpPr>
                <p:nvPr/>
              </p:nvSpPr>
              <p:spPr bwMode="auto">
                <a:xfrm>
                  <a:off x="6953250" y="5321300"/>
                  <a:ext cx="633413" cy="141288"/>
                </a:xfrm>
                <a:custGeom>
                  <a:avLst/>
                  <a:gdLst>
                    <a:gd name="T0" fmla="*/ 6 w 800"/>
                    <a:gd name="T1" fmla="*/ 115 h 179"/>
                    <a:gd name="T2" fmla="*/ 14 w 800"/>
                    <a:gd name="T3" fmla="*/ 108 h 179"/>
                    <a:gd name="T4" fmla="*/ 34 w 800"/>
                    <a:gd name="T5" fmla="*/ 97 h 179"/>
                    <a:gd name="T6" fmla="*/ 63 w 800"/>
                    <a:gd name="T7" fmla="*/ 82 h 179"/>
                    <a:gd name="T8" fmla="*/ 106 w 800"/>
                    <a:gd name="T9" fmla="*/ 64 h 179"/>
                    <a:gd name="T10" fmla="*/ 164 w 800"/>
                    <a:gd name="T11" fmla="*/ 46 h 179"/>
                    <a:gd name="T12" fmla="*/ 239 w 800"/>
                    <a:gd name="T13" fmla="*/ 29 h 179"/>
                    <a:gd name="T14" fmla="*/ 330 w 800"/>
                    <a:gd name="T15" fmla="*/ 15 h 179"/>
                    <a:gd name="T16" fmla="*/ 436 w 800"/>
                    <a:gd name="T17" fmla="*/ 5 h 179"/>
                    <a:gd name="T18" fmla="*/ 527 w 800"/>
                    <a:gd name="T19" fmla="*/ 0 h 179"/>
                    <a:gd name="T20" fmla="*/ 600 w 800"/>
                    <a:gd name="T21" fmla="*/ 0 h 179"/>
                    <a:gd name="T22" fmla="*/ 659 w 800"/>
                    <a:gd name="T23" fmla="*/ 5 h 179"/>
                    <a:gd name="T24" fmla="*/ 705 w 800"/>
                    <a:gd name="T25" fmla="*/ 14 h 179"/>
                    <a:gd name="T26" fmla="*/ 741 w 800"/>
                    <a:gd name="T27" fmla="*/ 26 h 179"/>
                    <a:gd name="T28" fmla="*/ 769 w 800"/>
                    <a:gd name="T29" fmla="*/ 40 h 179"/>
                    <a:gd name="T30" fmla="*/ 790 w 800"/>
                    <a:gd name="T31" fmla="*/ 57 h 179"/>
                    <a:gd name="T32" fmla="*/ 799 w 800"/>
                    <a:gd name="T33" fmla="*/ 65 h 179"/>
                    <a:gd name="T34" fmla="*/ 790 w 800"/>
                    <a:gd name="T35" fmla="*/ 60 h 179"/>
                    <a:gd name="T36" fmla="*/ 773 w 800"/>
                    <a:gd name="T37" fmla="*/ 52 h 179"/>
                    <a:gd name="T38" fmla="*/ 747 w 800"/>
                    <a:gd name="T39" fmla="*/ 43 h 179"/>
                    <a:gd name="T40" fmla="*/ 709 w 800"/>
                    <a:gd name="T41" fmla="*/ 32 h 179"/>
                    <a:gd name="T42" fmla="*/ 660 w 800"/>
                    <a:gd name="T43" fmla="*/ 24 h 179"/>
                    <a:gd name="T44" fmla="*/ 599 w 800"/>
                    <a:gd name="T45" fmla="*/ 19 h 179"/>
                    <a:gd name="T46" fmla="*/ 527 w 800"/>
                    <a:gd name="T47" fmla="*/ 19 h 179"/>
                    <a:gd name="T48" fmla="*/ 443 w 800"/>
                    <a:gd name="T49" fmla="*/ 24 h 179"/>
                    <a:gd name="T50" fmla="*/ 362 w 800"/>
                    <a:gd name="T51" fmla="*/ 30 h 179"/>
                    <a:gd name="T52" fmla="*/ 288 w 800"/>
                    <a:gd name="T53" fmla="*/ 39 h 179"/>
                    <a:gd name="T54" fmla="*/ 220 w 800"/>
                    <a:gd name="T55" fmla="*/ 51 h 179"/>
                    <a:gd name="T56" fmla="*/ 160 w 800"/>
                    <a:gd name="T57" fmla="*/ 67 h 179"/>
                    <a:gd name="T58" fmla="*/ 106 w 800"/>
                    <a:gd name="T59" fmla="*/ 89 h 179"/>
                    <a:gd name="T60" fmla="*/ 60 w 800"/>
                    <a:gd name="T61" fmla="*/ 119 h 179"/>
                    <a:gd name="T62" fmla="*/ 21 w 800"/>
                    <a:gd name="T63" fmla="*/ 156 h 179"/>
                    <a:gd name="T64" fmla="*/ 4 w 800"/>
                    <a:gd name="T65" fmla="*/ 173 h 179"/>
                    <a:gd name="T66" fmla="*/ 0 w 800"/>
                    <a:gd name="T67" fmla="*/ 1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179">
                      <a:moveTo>
                        <a:pt x="5" y="117"/>
                      </a:moveTo>
                      <a:lnTo>
                        <a:pt x="6" y="115"/>
                      </a:lnTo>
                      <a:lnTo>
                        <a:pt x="9" y="113"/>
                      </a:lnTo>
                      <a:lnTo>
                        <a:pt x="14" y="108"/>
                      </a:lnTo>
                      <a:lnTo>
                        <a:pt x="22" y="104"/>
                      </a:lnTo>
                      <a:lnTo>
                        <a:pt x="34" y="97"/>
                      </a:lnTo>
                      <a:lnTo>
                        <a:pt x="46" y="90"/>
                      </a:lnTo>
                      <a:lnTo>
                        <a:pt x="63" y="82"/>
                      </a:lnTo>
                      <a:lnTo>
                        <a:pt x="83" y="73"/>
                      </a:lnTo>
                      <a:lnTo>
                        <a:pt x="106" y="64"/>
                      </a:lnTo>
                      <a:lnTo>
                        <a:pt x="134" y="55"/>
                      </a:lnTo>
                      <a:lnTo>
                        <a:pt x="164" y="46"/>
                      </a:lnTo>
                      <a:lnTo>
                        <a:pt x="199" y="37"/>
                      </a:lnTo>
                      <a:lnTo>
                        <a:pt x="239" y="29"/>
                      </a:lnTo>
                      <a:lnTo>
                        <a:pt x="281" y="22"/>
                      </a:lnTo>
                      <a:lnTo>
                        <a:pt x="330" y="15"/>
                      </a:lnTo>
                      <a:lnTo>
                        <a:pt x="383" y="9"/>
                      </a:lnTo>
                      <a:lnTo>
                        <a:pt x="436" y="5"/>
                      </a:lnTo>
                      <a:lnTo>
                        <a:pt x="484" y="1"/>
                      </a:lnTo>
                      <a:lnTo>
                        <a:pt x="527" y="0"/>
                      </a:lnTo>
                      <a:lnTo>
                        <a:pt x="566" y="0"/>
                      </a:lnTo>
                      <a:lnTo>
                        <a:pt x="600" y="0"/>
                      </a:lnTo>
                      <a:lnTo>
                        <a:pt x="631" y="2"/>
                      </a:lnTo>
                      <a:lnTo>
                        <a:pt x="659" y="5"/>
                      </a:lnTo>
                      <a:lnTo>
                        <a:pt x="684" y="9"/>
                      </a:lnTo>
                      <a:lnTo>
                        <a:pt x="705" y="14"/>
                      </a:lnTo>
                      <a:lnTo>
                        <a:pt x="725" y="20"/>
                      </a:lnTo>
                      <a:lnTo>
                        <a:pt x="741" y="26"/>
                      </a:lnTo>
                      <a:lnTo>
                        <a:pt x="756" y="32"/>
                      </a:lnTo>
                      <a:lnTo>
                        <a:pt x="769" y="40"/>
                      </a:lnTo>
                      <a:lnTo>
                        <a:pt x="780" y="49"/>
                      </a:lnTo>
                      <a:lnTo>
                        <a:pt x="790" y="57"/>
                      </a:lnTo>
                      <a:lnTo>
                        <a:pt x="800" y="66"/>
                      </a:lnTo>
                      <a:lnTo>
                        <a:pt x="799" y="65"/>
                      </a:lnTo>
                      <a:lnTo>
                        <a:pt x="795" y="64"/>
                      </a:lnTo>
                      <a:lnTo>
                        <a:pt x="790" y="60"/>
                      </a:lnTo>
                      <a:lnTo>
                        <a:pt x="782" y="57"/>
                      </a:lnTo>
                      <a:lnTo>
                        <a:pt x="773" y="52"/>
                      </a:lnTo>
                      <a:lnTo>
                        <a:pt x="760" y="47"/>
                      </a:lnTo>
                      <a:lnTo>
                        <a:pt x="747" y="43"/>
                      </a:lnTo>
                      <a:lnTo>
                        <a:pt x="729" y="37"/>
                      </a:lnTo>
                      <a:lnTo>
                        <a:pt x="709" y="32"/>
                      </a:lnTo>
                      <a:lnTo>
                        <a:pt x="686" y="28"/>
                      </a:lnTo>
                      <a:lnTo>
                        <a:pt x="660" y="24"/>
                      </a:lnTo>
                      <a:lnTo>
                        <a:pt x="631" y="21"/>
                      </a:lnTo>
                      <a:lnTo>
                        <a:pt x="599" y="19"/>
                      </a:lnTo>
                      <a:lnTo>
                        <a:pt x="565" y="19"/>
                      </a:lnTo>
                      <a:lnTo>
                        <a:pt x="527" y="19"/>
                      </a:lnTo>
                      <a:lnTo>
                        <a:pt x="485" y="21"/>
                      </a:lnTo>
                      <a:lnTo>
                        <a:pt x="443" y="24"/>
                      </a:lnTo>
                      <a:lnTo>
                        <a:pt x="401" y="27"/>
                      </a:lnTo>
                      <a:lnTo>
                        <a:pt x="362" y="30"/>
                      </a:lnTo>
                      <a:lnTo>
                        <a:pt x="324" y="35"/>
                      </a:lnTo>
                      <a:lnTo>
                        <a:pt x="288" y="39"/>
                      </a:lnTo>
                      <a:lnTo>
                        <a:pt x="254" y="44"/>
                      </a:lnTo>
                      <a:lnTo>
                        <a:pt x="220" y="51"/>
                      </a:lnTo>
                      <a:lnTo>
                        <a:pt x="189" y="58"/>
                      </a:lnTo>
                      <a:lnTo>
                        <a:pt x="160" y="67"/>
                      </a:lnTo>
                      <a:lnTo>
                        <a:pt x="133" y="77"/>
                      </a:lnTo>
                      <a:lnTo>
                        <a:pt x="106" y="89"/>
                      </a:lnTo>
                      <a:lnTo>
                        <a:pt x="82" y="103"/>
                      </a:lnTo>
                      <a:lnTo>
                        <a:pt x="60" y="119"/>
                      </a:lnTo>
                      <a:lnTo>
                        <a:pt x="39" y="136"/>
                      </a:lnTo>
                      <a:lnTo>
                        <a:pt x="21" y="156"/>
                      </a:lnTo>
                      <a:lnTo>
                        <a:pt x="5" y="179"/>
                      </a:lnTo>
                      <a:lnTo>
                        <a:pt x="4" y="173"/>
                      </a:lnTo>
                      <a:lnTo>
                        <a:pt x="1" y="157"/>
                      </a:lnTo>
                      <a:lnTo>
                        <a:pt x="0" y="136"/>
                      </a:lnTo>
                      <a:lnTo>
                        <a:pt x="5" y="117"/>
                      </a:lnTo>
                      <a:close/>
                    </a:path>
                  </a:pathLst>
                </a:custGeom>
                <a:solidFill>
                  <a:srgbClr val="33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83" name="Freeform 489"/>
                <p:cNvSpPr>
                  <a:spLocks/>
                </p:cNvSpPr>
                <p:nvPr/>
              </p:nvSpPr>
              <p:spPr bwMode="auto">
                <a:xfrm>
                  <a:off x="7008813" y="5364163"/>
                  <a:ext cx="106363" cy="96838"/>
                </a:xfrm>
                <a:custGeom>
                  <a:avLst/>
                  <a:gdLst>
                    <a:gd name="T0" fmla="*/ 0 w 132"/>
                    <a:gd name="T1" fmla="*/ 121 h 121"/>
                    <a:gd name="T2" fmla="*/ 1 w 132"/>
                    <a:gd name="T3" fmla="*/ 118 h 121"/>
                    <a:gd name="T4" fmla="*/ 5 w 132"/>
                    <a:gd name="T5" fmla="*/ 106 h 121"/>
                    <a:gd name="T6" fmla="*/ 11 w 132"/>
                    <a:gd name="T7" fmla="*/ 91 h 121"/>
                    <a:gd name="T8" fmla="*/ 20 w 132"/>
                    <a:gd name="T9" fmla="*/ 74 h 121"/>
                    <a:gd name="T10" fmla="*/ 29 w 132"/>
                    <a:gd name="T11" fmla="*/ 56 h 121"/>
                    <a:gd name="T12" fmla="*/ 40 w 132"/>
                    <a:gd name="T13" fmla="*/ 39 h 121"/>
                    <a:gd name="T14" fmla="*/ 53 w 132"/>
                    <a:gd name="T15" fmla="*/ 27 h 121"/>
                    <a:gd name="T16" fmla="*/ 64 w 132"/>
                    <a:gd name="T17" fmla="*/ 20 h 121"/>
                    <a:gd name="T18" fmla="*/ 132 w 132"/>
                    <a:gd name="T19" fmla="*/ 0 h 121"/>
                    <a:gd name="T20" fmla="*/ 130 w 132"/>
                    <a:gd name="T21" fmla="*/ 4 h 121"/>
                    <a:gd name="T22" fmla="*/ 124 w 132"/>
                    <a:gd name="T23" fmla="*/ 13 h 121"/>
                    <a:gd name="T24" fmla="*/ 115 w 132"/>
                    <a:gd name="T25" fmla="*/ 26 h 121"/>
                    <a:gd name="T26" fmla="*/ 103 w 132"/>
                    <a:gd name="T27" fmla="*/ 42 h 121"/>
                    <a:gd name="T28" fmla="*/ 92 w 132"/>
                    <a:gd name="T29" fmla="*/ 58 h 121"/>
                    <a:gd name="T30" fmla="*/ 80 w 132"/>
                    <a:gd name="T31" fmla="*/ 74 h 121"/>
                    <a:gd name="T32" fmla="*/ 71 w 132"/>
                    <a:gd name="T33" fmla="*/ 88 h 121"/>
                    <a:gd name="T34" fmla="*/ 63 w 132"/>
                    <a:gd name="T35" fmla="*/ 98 h 121"/>
                    <a:gd name="T36" fmla="*/ 61 w 132"/>
                    <a:gd name="T37" fmla="*/ 99 h 121"/>
                    <a:gd name="T38" fmla="*/ 55 w 132"/>
                    <a:gd name="T39" fmla="*/ 101 h 121"/>
                    <a:gd name="T40" fmla="*/ 46 w 132"/>
                    <a:gd name="T41" fmla="*/ 103 h 121"/>
                    <a:gd name="T42" fmla="*/ 36 w 132"/>
                    <a:gd name="T43" fmla="*/ 106 h 121"/>
                    <a:gd name="T44" fmla="*/ 25 w 132"/>
                    <a:gd name="T45" fmla="*/ 111 h 121"/>
                    <a:gd name="T46" fmla="*/ 15 w 132"/>
                    <a:gd name="T47" fmla="*/ 114 h 121"/>
                    <a:gd name="T48" fmla="*/ 6 w 132"/>
                    <a:gd name="T49" fmla="*/ 118 h 121"/>
                    <a:gd name="T50" fmla="*/ 0 w 132"/>
                    <a:gd name="T5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21">
                      <a:moveTo>
                        <a:pt x="0" y="121"/>
                      </a:moveTo>
                      <a:lnTo>
                        <a:pt x="1" y="118"/>
                      </a:lnTo>
                      <a:lnTo>
                        <a:pt x="5" y="106"/>
                      </a:lnTo>
                      <a:lnTo>
                        <a:pt x="11" y="91"/>
                      </a:lnTo>
                      <a:lnTo>
                        <a:pt x="20" y="74"/>
                      </a:lnTo>
                      <a:lnTo>
                        <a:pt x="29" y="56"/>
                      </a:lnTo>
                      <a:lnTo>
                        <a:pt x="40" y="39"/>
                      </a:lnTo>
                      <a:lnTo>
                        <a:pt x="53" y="27"/>
                      </a:lnTo>
                      <a:lnTo>
                        <a:pt x="64" y="20"/>
                      </a:lnTo>
                      <a:lnTo>
                        <a:pt x="132" y="0"/>
                      </a:lnTo>
                      <a:lnTo>
                        <a:pt x="130" y="4"/>
                      </a:lnTo>
                      <a:lnTo>
                        <a:pt x="124" y="13"/>
                      </a:lnTo>
                      <a:lnTo>
                        <a:pt x="115" y="26"/>
                      </a:lnTo>
                      <a:lnTo>
                        <a:pt x="103" y="42"/>
                      </a:lnTo>
                      <a:lnTo>
                        <a:pt x="92" y="58"/>
                      </a:lnTo>
                      <a:lnTo>
                        <a:pt x="80" y="74"/>
                      </a:lnTo>
                      <a:lnTo>
                        <a:pt x="71" y="88"/>
                      </a:lnTo>
                      <a:lnTo>
                        <a:pt x="63" y="98"/>
                      </a:lnTo>
                      <a:lnTo>
                        <a:pt x="61" y="99"/>
                      </a:lnTo>
                      <a:lnTo>
                        <a:pt x="55" y="101"/>
                      </a:lnTo>
                      <a:lnTo>
                        <a:pt x="46" y="103"/>
                      </a:lnTo>
                      <a:lnTo>
                        <a:pt x="36" y="106"/>
                      </a:lnTo>
                      <a:lnTo>
                        <a:pt x="25" y="111"/>
                      </a:lnTo>
                      <a:lnTo>
                        <a:pt x="15" y="114"/>
                      </a:lnTo>
                      <a:lnTo>
                        <a:pt x="6" y="118"/>
                      </a:lnTo>
                      <a:lnTo>
                        <a:pt x="0" y="121"/>
                      </a:lnTo>
                      <a:close/>
                    </a:path>
                  </a:pathLst>
                </a:custGeom>
                <a:solidFill>
                  <a:srgbClr val="00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84" name="Freeform 490"/>
                <p:cNvSpPr>
                  <a:spLocks/>
                </p:cNvSpPr>
                <p:nvPr/>
              </p:nvSpPr>
              <p:spPr bwMode="auto">
                <a:xfrm>
                  <a:off x="7050088" y="5137150"/>
                  <a:ext cx="315913" cy="228600"/>
                </a:xfrm>
                <a:custGeom>
                  <a:avLst/>
                  <a:gdLst>
                    <a:gd name="T0" fmla="*/ 249 w 399"/>
                    <a:gd name="T1" fmla="*/ 62 h 290"/>
                    <a:gd name="T2" fmla="*/ 230 w 399"/>
                    <a:gd name="T3" fmla="*/ 73 h 290"/>
                    <a:gd name="T4" fmla="*/ 210 w 399"/>
                    <a:gd name="T5" fmla="*/ 88 h 290"/>
                    <a:gd name="T6" fmla="*/ 189 w 399"/>
                    <a:gd name="T7" fmla="*/ 103 h 290"/>
                    <a:gd name="T8" fmla="*/ 168 w 399"/>
                    <a:gd name="T9" fmla="*/ 121 h 290"/>
                    <a:gd name="T10" fmla="*/ 148 w 399"/>
                    <a:gd name="T11" fmla="*/ 140 h 290"/>
                    <a:gd name="T12" fmla="*/ 127 w 399"/>
                    <a:gd name="T13" fmla="*/ 158 h 290"/>
                    <a:gd name="T14" fmla="*/ 106 w 399"/>
                    <a:gd name="T15" fmla="*/ 178 h 290"/>
                    <a:gd name="T16" fmla="*/ 88 w 399"/>
                    <a:gd name="T17" fmla="*/ 196 h 290"/>
                    <a:gd name="T18" fmla="*/ 69 w 399"/>
                    <a:gd name="T19" fmla="*/ 215 h 290"/>
                    <a:gd name="T20" fmla="*/ 53 w 399"/>
                    <a:gd name="T21" fmla="*/ 232 h 290"/>
                    <a:gd name="T22" fmla="*/ 38 w 399"/>
                    <a:gd name="T23" fmla="*/ 248 h 290"/>
                    <a:gd name="T24" fmla="*/ 26 w 399"/>
                    <a:gd name="T25" fmla="*/ 262 h 290"/>
                    <a:gd name="T26" fmla="*/ 15 w 399"/>
                    <a:gd name="T27" fmla="*/ 273 h 290"/>
                    <a:gd name="T28" fmla="*/ 7 w 399"/>
                    <a:gd name="T29" fmla="*/ 283 h 290"/>
                    <a:gd name="T30" fmla="*/ 1 w 399"/>
                    <a:gd name="T31" fmla="*/ 287 h 290"/>
                    <a:gd name="T32" fmla="*/ 0 w 399"/>
                    <a:gd name="T33" fmla="*/ 290 h 290"/>
                    <a:gd name="T34" fmla="*/ 85 w 399"/>
                    <a:gd name="T35" fmla="*/ 267 h 290"/>
                    <a:gd name="T36" fmla="*/ 111 w 399"/>
                    <a:gd name="T37" fmla="*/ 239 h 290"/>
                    <a:gd name="T38" fmla="*/ 137 w 399"/>
                    <a:gd name="T39" fmla="*/ 214 h 290"/>
                    <a:gd name="T40" fmla="*/ 164 w 399"/>
                    <a:gd name="T41" fmla="*/ 188 h 290"/>
                    <a:gd name="T42" fmla="*/ 190 w 399"/>
                    <a:gd name="T43" fmla="*/ 163 h 290"/>
                    <a:gd name="T44" fmla="*/ 217 w 399"/>
                    <a:gd name="T45" fmla="*/ 140 h 290"/>
                    <a:gd name="T46" fmla="*/ 243 w 399"/>
                    <a:gd name="T47" fmla="*/ 118 h 290"/>
                    <a:gd name="T48" fmla="*/ 269 w 399"/>
                    <a:gd name="T49" fmla="*/ 97 h 290"/>
                    <a:gd name="T50" fmla="*/ 293 w 399"/>
                    <a:gd name="T51" fmla="*/ 79 h 290"/>
                    <a:gd name="T52" fmla="*/ 315 w 399"/>
                    <a:gd name="T53" fmla="*/ 62 h 290"/>
                    <a:gd name="T54" fmla="*/ 335 w 399"/>
                    <a:gd name="T55" fmla="*/ 47 h 290"/>
                    <a:gd name="T56" fmla="*/ 353 w 399"/>
                    <a:gd name="T57" fmla="*/ 33 h 290"/>
                    <a:gd name="T58" fmla="*/ 369 w 399"/>
                    <a:gd name="T59" fmla="*/ 21 h 290"/>
                    <a:gd name="T60" fmla="*/ 382 w 399"/>
                    <a:gd name="T61" fmla="*/ 12 h 290"/>
                    <a:gd name="T62" fmla="*/ 391 w 399"/>
                    <a:gd name="T63" fmla="*/ 6 h 290"/>
                    <a:gd name="T64" fmla="*/ 397 w 399"/>
                    <a:gd name="T65" fmla="*/ 2 h 290"/>
                    <a:gd name="T66" fmla="*/ 399 w 399"/>
                    <a:gd name="T67" fmla="*/ 0 h 290"/>
                    <a:gd name="T68" fmla="*/ 375 w 399"/>
                    <a:gd name="T69" fmla="*/ 6 h 290"/>
                    <a:gd name="T70" fmla="*/ 349 w 399"/>
                    <a:gd name="T71" fmla="*/ 14 h 290"/>
                    <a:gd name="T72" fmla="*/ 325 w 399"/>
                    <a:gd name="T73" fmla="*/ 25 h 290"/>
                    <a:gd name="T74" fmla="*/ 301 w 399"/>
                    <a:gd name="T75" fmla="*/ 35 h 290"/>
                    <a:gd name="T76" fmla="*/ 280 w 399"/>
                    <a:gd name="T77" fmla="*/ 45 h 290"/>
                    <a:gd name="T78" fmla="*/ 264 w 399"/>
                    <a:gd name="T79" fmla="*/ 53 h 290"/>
                    <a:gd name="T80" fmla="*/ 253 w 399"/>
                    <a:gd name="T81" fmla="*/ 59 h 290"/>
                    <a:gd name="T82" fmla="*/ 249 w 399"/>
                    <a:gd name="T83" fmla="*/ 6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9" h="290">
                      <a:moveTo>
                        <a:pt x="249" y="62"/>
                      </a:moveTo>
                      <a:lnTo>
                        <a:pt x="230" y="73"/>
                      </a:lnTo>
                      <a:lnTo>
                        <a:pt x="210" y="88"/>
                      </a:lnTo>
                      <a:lnTo>
                        <a:pt x="189" y="103"/>
                      </a:lnTo>
                      <a:lnTo>
                        <a:pt x="168" y="121"/>
                      </a:lnTo>
                      <a:lnTo>
                        <a:pt x="148" y="140"/>
                      </a:lnTo>
                      <a:lnTo>
                        <a:pt x="127" y="158"/>
                      </a:lnTo>
                      <a:lnTo>
                        <a:pt x="106" y="178"/>
                      </a:lnTo>
                      <a:lnTo>
                        <a:pt x="88" y="196"/>
                      </a:lnTo>
                      <a:lnTo>
                        <a:pt x="69" y="215"/>
                      </a:lnTo>
                      <a:lnTo>
                        <a:pt x="53" y="232"/>
                      </a:lnTo>
                      <a:lnTo>
                        <a:pt x="38" y="248"/>
                      </a:lnTo>
                      <a:lnTo>
                        <a:pt x="26" y="262"/>
                      </a:lnTo>
                      <a:lnTo>
                        <a:pt x="15" y="273"/>
                      </a:lnTo>
                      <a:lnTo>
                        <a:pt x="7" y="283"/>
                      </a:lnTo>
                      <a:lnTo>
                        <a:pt x="1" y="287"/>
                      </a:lnTo>
                      <a:lnTo>
                        <a:pt x="0" y="290"/>
                      </a:lnTo>
                      <a:lnTo>
                        <a:pt x="85" y="267"/>
                      </a:lnTo>
                      <a:lnTo>
                        <a:pt x="111" y="239"/>
                      </a:lnTo>
                      <a:lnTo>
                        <a:pt x="137" y="214"/>
                      </a:lnTo>
                      <a:lnTo>
                        <a:pt x="164" y="188"/>
                      </a:lnTo>
                      <a:lnTo>
                        <a:pt x="190" y="163"/>
                      </a:lnTo>
                      <a:lnTo>
                        <a:pt x="217" y="140"/>
                      </a:lnTo>
                      <a:lnTo>
                        <a:pt x="243" y="118"/>
                      </a:lnTo>
                      <a:lnTo>
                        <a:pt x="269" y="97"/>
                      </a:lnTo>
                      <a:lnTo>
                        <a:pt x="293" y="79"/>
                      </a:lnTo>
                      <a:lnTo>
                        <a:pt x="315" y="62"/>
                      </a:lnTo>
                      <a:lnTo>
                        <a:pt x="335" y="47"/>
                      </a:lnTo>
                      <a:lnTo>
                        <a:pt x="353" y="33"/>
                      </a:lnTo>
                      <a:lnTo>
                        <a:pt x="369" y="21"/>
                      </a:lnTo>
                      <a:lnTo>
                        <a:pt x="382" y="12"/>
                      </a:lnTo>
                      <a:lnTo>
                        <a:pt x="391" y="6"/>
                      </a:lnTo>
                      <a:lnTo>
                        <a:pt x="397" y="2"/>
                      </a:lnTo>
                      <a:lnTo>
                        <a:pt x="399" y="0"/>
                      </a:lnTo>
                      <a:lnTo>
                        <a:pt x="375" y="6"/>
                      </a:lnTo>
                      <a:lnTo>
                        <a:pt x="349" y="14"/>
                      </a:lnTo>
                      <a:lnTo>
                        <a:pt x="325" y="25"/>
                      </a:lnTo>
                      <a:lnTo>
                        <a:pt x="301" y="35"/>
                      </a:lnTo>
                      <a:lnTo>
                        <a:pt x="280" y="45"/>
                      </a:lnTo>
                      <a:lnTo>
                        <a:pt x="264" y="53"/>
                      </a:lnTo>
                      <a:lnTo>
                        <a:pt x="253" y="59"/>
                      </a:lnTo>
                      <a:lnTo>
                        <a:pt x="249" y="62"/>
                      </a:lnTo>
                      <a:close/>
                    </a:path>
                  </a:pathLst>
                </a:custGeom>
                <a:solidFill>
                  <a:srgbClr val="00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85" name="Freeform 491"/>
                <p:cNvSpPr>
                  <a:spLocks/>
                </p:cNvSpPr>
                <p:nvPr/>
              </p:nvSpPr>
              <p:spPr bwMode="auto">
                <a:xfrm>
                  <a:off x="7107238" y="5243513"/>
                  <a:ext cx="712788" cy="180975"/>
                </a:xfrm>
                <a:custGeom>
                  <a:avLst/>
                  <a:gdLst>
                    <a:gd name="T0" fmla="*/ 1 w 897"/>
                    <a:gd name="T1" fmla="*/ 226 h 228"/>
                    <a:gd name="T2" fmla="*/ 12 w 897"/>
                    <a:gd name="T3" fmla="*/ 212 h 228"/>
                    <a:gd name="T4" fmla="*/ 34 w 897"/>
                    <a:gd name="T5" fmla="*/ 187 h 228"/>
                    <a:gd name="T6" fmla="*/ 68 w 897"/>
                    <a:gd name="T7" fmla="*/ 156 h 228"/>
                    <a:gd name="T8" fmla="*/ 113 w 897"/>
                    <a:gd name="T9" fmla="*/ 120 h 228"/>
                    <a:gd name="T10" fmla="*/ 168 w 897"/>
                    <a:gd name="T11" fmla="*/ 84 h 228"/>
                    <a:gd name="T12" fmla="*/ 235 w 897"/>
                    <a:gd name="T13" fmla="*/ 52 h 228"/>
                    <a:gd name="T14" fmla="*/ 313 w 897"/>
                    <a:gd name="T15" fmla="*/ 27 h 228"/>
                    <a:gd name="T16" fmla="*/ 400 w 897"/>
                    <a:gd name="T17" fmla="*/ 12 h 228"/>
                    <a:gd name="T18" fmla="*/ 487 w 897"/>
                    <a:gd name="T19" fmla="*/ 4 h 228"/>
                    <a:gd name="T20" fmla="*/ 570 w 897"/>
                    <a:gd name="T21" fmla="*/ 0 h 228"/>
                    <a:gd name="T22" fmla="*/ 648 w 897"/>
                    <a:gd name="T23" fmla="*/ 6 h 228"/>
                    <a:gd name="T24" fmla="*/ 720 w 897"/>
                    <a:gd name="T25" fmla="*/ 21 h 228"/>
                    <a:gd name="T26" fmla="*/ 783 w 897"/>
                    <a:gd name="T27" fmla="*/ 46 h 228"/>
                    <a:gd name="T28" fmla="*/ 837 w 897"/>
                    <a:gd name="T29" fmla="*/ 83 h 228"/>
                    <a:gd name="T30" fmla="*/ 880 w 897"/>
                    <a:gd name="T31" fmla="*/ 134 h 228"/>
                    <a:gd name="T32" fmla="*/ 896 w 897"/>
                    <a:gd name="T33" fmla="*/ 163 h 228"/>
                    <a:gd name="T34" fmla="*/ 882 w 897"/>
                    <a:gd name="T35" fmla="*/ 146 h 228"/>
                    <a:gd name="T36" fmla="*/ 854 w 897"/>
                    <a:gd name="T37" fmla="*/ 120 h 228"/>
                    <a:gd name="T38" fmla="*/ 807 w 897"/>
                    <a:gd name="T39" fmla="*/ 89 h 228"/>
                    <a:gd name="T40" fmla="*/ 743 w 897"/>
                    <a:gd name="T41" fmla="*/ 60 h 228"/>
                    <a:gd name="T42" fmla="*/ 659 w 897"/>
                    <a:gd name="T43" fmla="*/ 39 h 228"/>
                    <a:gd name="T44" fmla="*/ 552 w 897"/>
                    <a:gd name="T45" fmla="*/ 32 h 228"/>
                    <a:gd name="T46" fmla="*/ 420 w 897"/>
                    <a:gd name="T47" fmla="*/ 45 h 228"/>
                    <a:gd name="T48" fmla="*/ 343 w 897"/>
                    <a:gd name="T49" fmla="*/ 62 h 228"/>
                    <a:gd name="T50" fmla="*/ 322 w 897"/>
                    <a:gd name="T51" fmla="*/ 69 h 228"/>
                    <a:gd name="T52" fmla="*/ 288 w 897"/>
                    <a:gd name="T53" fmla="*/ 82 h 228"/>
                    <a:gd name="T54" fmla="*/ 243 w 897"/>
                    <a:gd name="T55" fmla="*/ 100 h 228"/>
                    <a:gd name="T56" fmla="*/ 193 w 897"/>
                    <a:gd name="T57" fmla="*/ 122 h 228"/>
                    <a:gd name="T58" fmla="*/ 144 w 897"/>
                    <a:gd name="T59" fmla="*/ 148 h 228"/>
                    <a:gd name="T60" fmla="*/ 101 w 897"/>
                    <a:gd name="T61" fmla="*/ 175 h 228"/>
                    <a:gd name="T62" fmla="*/ 68 w 897"/>
                    <a:gd name="T63" fmla="*/ 204 h 228"/>
                    <a:gd name="T64" fmla="*/ 0 w 897"/>
                    <a:gd name="T6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7" h="228">
                      <a:moveTo>
                        <a:pt x="0" y="228"/>
                      </a:moveTo>
                      <a:lnTo>
                        <a:pt x="1" y="226"/>
                      </a:lnTo>
                      <a:lnTo>
                        <a:pt x="6" y="221"/>
                      </a:lnTo>
                      <a:lnTo>
                        <a:pt x="12" y="212"/>
                      </a:lnTo>
                      <a:lnTo>
                        <a:pt x="22" y="201"/>
                      </a:lnTo>
                      <a:lnTo>
                        <a:pt x="34" y="187"/>
                      </a:lnTo>
                      <a:lnTo>
                        <a:pt x="49" y="172"/>
                      </a:lnTo>
                      <a:lnTo>
                        <a:pt x="68" y="156"/>
                      </a:lnTo>
                      <a:lnTo>
                        <a:pt x="89" y="137"/>
                      </a:lnTo>
                      <a:lnTo>
                        <a:pt x="113" y="120"/>
                      </a:lnTo>
                      <a:lnTo>
                        <a:pt x="139" y="101"/>
                      </a:lnTo>
                      <a:lnTo>
                        <a:pt x="168" y="84"/>
                      </a:lnTo>
                      <a:lnTo>
                        <a:pt x="200" y="67"/>
                      </a:lnTo>
                      <a:lnTo>
                        <a:pt x="235" y="52"/>
                      </a:lnTo>
                      <a:lnTo>
                        <a:pt x="273" y="38"/>
                      </a:lnTo>
                      <a:lnTo>
                        <a:pt x="313" y="27"/>
                      </a:lnTo>
                      <a:lnTo>
                        <a:pt x="356" y="19"/>
                      </a:lnTo>
                      <a:lnTo>
                        <a:pt x="400" y="12"/>
                      </a:lnTo>
                      <a:lnTo>
                        <a:pt x="443" y="7"/>
                      </a:lnTo>
                      <a:lnTo>
                        <a:pt x="487" y="4"/>
                      </a:lnTo>
                      <a:lnTo>
                        <a:pt x="530" y="1"/>
                      </a:lnTo>
                      <a:lnTo>
                        <a:pt x="570" y="0"/>
                      </a:lnTo>
                      <a:lnTo>
                        <a:pt x="610" y="2"/>
                      </a:lnTo>
                      <a:lnTo>
                        <a:pt x="648" y="6"/>
                      </a:lnTo>
                      <a:lnTo>
                        <a:pt x="685" y="12"/>
                      </a:lnTo>
                      <a:lnTo>
                        <a:pt x="720" y="21"/>
                      </a:lnTo>
                      <a:lnTo>
                        <a:pt x="753" y="32"/>
                      </a:lnTo>
                      <a:lnTo>
                        <a:pt x="783" y="46"/>
                      </a:lnTo>
                      <a:lnTo>
                        <a:pt x="812" y="63"/>
                      </a:lnTo>
                      <a:lnTo>
                        <a:pt x="837" y="83"/>
                      </a:lnTo>
                      <a:lnTo>
                        <a:pt x="860" y="107"/>
                      </a:lnTo>
                      <a:lnTo>
                        <a:pt x="880" y="134"/>
                      </a:lnTo>
                      <a:lnTo>
                        <a:pt x="897" y="165"/>
                      </a:lnTo>
                      <a:lnTo>
                        <a:pt x="896" y="163"/>
                      </a:lnTo>
                      <a:lnTo>
                        <a:pt x="890" y="156"/>
                      </a:lnTo>
                      <a:lnTo>
                        <a:pt x="882" y="146"/>
                      </a:lnTo>
                      <a:lnTo>
                        <a:pt x="870" y="134"/>
                      </a:lnTo>
                      <a:lnTo>
                        <a:pt x="854" y="120"/>
                      </a:lnTo>
                      <a:lnTo>
                        <a:pt x="833" y="105"/>
                      </a:lnTo>
                      <a:lnTo>
                        <a:pt x="807" y="89"/>
                      </a:lnTo>
                      <a:lnTo>
                        <a:pt x="777" y="74"/>
                      </a:lnTo>
                      <a:lnTo>
                        <a:pt x="743" y="60"/>
                      </a:lnTo>
                      <a:lnTo>
                        <a:pt x="704" y="48"/>
                      </a:lnTo>
                      <a:lnTo>
                        <a:pt x="659" y="39"/>
                      </a:lnTo>
                      <a:lnTo>
                        <a:pt x="608" y="33"/>
                      </a:lnTo>
                      <a:lnTo>
                        <a:pt x="552" y="32"/>
                      </a:lnTo>
                      <a:lnTo>
                        <a:pt x="489" y="36"/>
                      </a:lnTo>
                      <a:lnTo>
                        <a:pt x="420" y="45"/>
                      </a:lnTo>
                      <a:lnTo>
                        <a:pt x="345" y="61"/>
                      </a:lnTo>
                      <a:lnTo>
                        <a:pt x="343" y="62"/>
                      </a:lnTo>
                      <a:lnTo>
                        <a:pt x="335" y="65"/>
                      </a:lnTo>
                      <a:lnTo>
                        <a:pt x="322" y="69"/>
                      </a:lnTo>
                      <a:lnTo>
                        <a:pt x="306" y="75"/>
                      </a:lnTo>
                      <a:lnTo>
                        <a:pt x="288" y="82"/>
                      </a:lnTo>
                      <a:lnTo>
                        <a:pt x="266" y="90"/>
                      </a:lnTo>
                      <a:lnTo>
                        <a:pt x="243" y="100"/>
                      </a:lnTo>
                      <a:lnTo>
                        <a:pt x="219" y="111"/>
                      </a:lnTo>
                      <a:lnTo>
                        <a:pt x="193" y="122"/>
                      </a:lnTo>
                      <a:lnTo>
                        <a:pt x="168" y="135"/>
                      </a:lnTo>
                      <a:lnTo>
                        <a:pt x="144" y="148"/>
                      </a:lnTo>
                      <a:lnTo>
                        <a:pt x="122" y="161"/>
                      </a:lnTo>
                      <a:lnTo>
                        <a:pt x="101" y="175"/>
                      </a:lnTo>
                      <a:lnTo>
                        <a:pt x="83" y="190"/>
                      </a:lnTo>
                      <a:lnTo>
                        <a:pt x="68" y="204"/>
                      </a:lnTo>
                      <a:lnTo>
                        <a:pt x="57" y="219"/>
                      </a:lnTo>
                      <a:lnTo>
                        <a:pt x="0" y="228"/>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86" name="Freeform 492"/>
                <p:cNvSpPr>
                  <a:spLocks/>
                </p:cNvSpPr>
                <p:nvPr/>
              </p:nvSpPr>
              <p:spPr bwMode="auto">
                <a:xfrm>
                  <a:off x="7304088" y="4859338"/>
                  <a:ext cx="442913" cy="203200"/>
                </a:xfrm>
                <a:custGeom>
                  <a:avLst/>
                  <a:gdLst>
                    <a:gd name="T0" fmla="*/ 558 w 558"/>
                    <a:gd name="T1" fmla="*/ 0 h 256"/>
                    <a:gd name="T2" fmla="*/ 554 w 558"/>
                    <a:gd name="T3" fmla="*/ 2 h 256"/>
                    <a:gd name="T4" fmla="*/ 541 w 558"/>
                    <a:gd name="T5" fmla="*/ 4 h 256"/>
                    <a:gd name="T6" fmla="*/ 521 w 558"/>
                    <a:gd name="T7" fmla="*/ 8 h 256"/>
                    <a:gd name="T8" fmla="*/ 495 w 558"/>
                    <a:gd name="T9" fmla="*/ 15 h 256"/>
                    <a:gd name="T10" fmla="*/ 464 w 558"/>
                    <a:gd name="T11" fmla="*/ 25 h 256"/>
                    <a:gd name="T12" fmla="*/ 427 w 558"/>
                    <a:gd name="T13" fmla="*/ 35 h 256"/>
                    <a:gd name="T14" fmla="*/ 388 w 558"/>
                    <a:gd name="T15" fmla="*/ 48 h 256"/>
                    <a:gd name="T16" fmla="*/ 344 w 558"/>
                    <a:gd name="T17" fmla="*/ 63 h 256"/>
                    <a:gd name="T18" fmla="*/ 299 w 558"/>
                    <a:gd name="T19" fmla="*/ 79 h 256"/>
                    <a:gd name="T20" fmla="*/ 253 w 558"/>
                    <a:gd name="T21" fmla="*/ 98 h 256"/>
                    <a:gd name="T22" fmla="*/ 206 w 558"/>
                    <a:gd name="T23" fmla="*/ 119 h 256"/>
                    <a:gd name="T24" fmla="*/ 160 w 558"/>
                    <a:gd name="T25" fmla="*/ 142 h 256"/>
                    <a:gd name="T26" fmla="*/ 116 w 558"/>
                    <a:gd name="T27" fmla="*/ 167 h 256"/>
                    <a:gd name="T28" fmla="*/ 73 w 558"/>
                    <a:gd name="T29" fmla="*/ 195 h 256"/>
                    <a:gd name="T30" fmla="*/ 34 w 558"/>
                    <a:gd name="T31" fmla="*/ 224 h 256"/>
                    <a:gd name="T32" fmla="*/ 0 w 558"/>
                    <a:gd name="T33" fmla="*/ 256 h 256"/>
                    <a:gd name="T34" fmla="*/ 4 w 558"/>
                    <a:gd name="T35" fmla="*/ 254 h 256"/>
                    <a:gd name="T36" fmla="*/ 18 w 558"/>
                    <a:gd name="T37" fmla="*/ 249 h 256"/>
                    <a:gd name="T38" fmla="*/ 36 w 558"/>
                    <a:gd name="T39" fmla="*/ 242 h 256"/>
                    <a:gd name="T40" fmla="*/ 59 w 558"/>
                    <a:gd name="T41" fmla="*/ 234 h 256"/>
                    <a:gd name="T42" fmla="*/ 84 w 558"/>
                    <a:gd name="T43" fmla="*/ 226 h 256"/>
                    <a:gd name="T44" fmla="*/ 107 w 558"/>
                    <a:gd name="T45" fmla="*/ 218 h 256"/>
                    <a:gd name="T46" fmla="*/ 126 w 558"/>
                    <a:gd name="T47" fmla="*/ 212 h 256"/>
                    <a:gd name="T48" fmla="*/ 140 w 558"/>
                    <a:gd name="T49" fmla="*/ 209 h 256"/>
                    <a:gd name="T50" fmla="*/ 141 w 558"/>
                    <a:gd name="T51" fmla="*/ 208 h 256"/>
                    <a:gd name="T52" fmla="*/ 146 w 558"/>
                    <a:gd name="T53" fmla="*/ 204 h 256"/>
                    <a:gd name="T54" fmla="*/ 153 w 558"/>
                    <a:gd name="T55" fmla="*/ 197 h 256"/>
                    <a:gd name="T56" fmla="*/ 163 w 558"/>
                    <a:gd name="T57" fmla="*/ 189 h 256"/>
                    <a:gd name="T58" fmla="*/ 177 w 558"/>
                    <a:gd name="T59" fmla="*/ 180 h 256"/>
                    <a:gd name="T60" fmla="*/ 193 w 558"/>
                    <a:gd name="T61" fmla="*/ 167 h 256"/>
                    <a:gd name="T62" fmla="*/ 213 w 558"/>
                    <a:gd name="T63" fmla="*/ 155 h 256"/>
                    <a:gd name="T64" fmla="*/ 237 w 558"/>
                    <a:gd name="T65" fmla="*/ 140 h 256"/>
                    <a:gd name="T66" fmla="*/ 263 w 558"/>
                    <a:gd name="T67" fmla="*/ 125 h 256"/>
                    <a:gd name="T68" fmla="*/ 293 w 558"/>
                    <a:gd name="T69" fmla="*/ 108 h 256"/>
                    <a:gd name="T70" fmla="*/ 328 w 558"/>
                    <a:gd name="T71" fmla="*/ 90 h 256"/>
                    <a:gd name="T72" fmla="*/ 366 w 558"/>
                    <a:gd name="T73" fmla="*/ 73 h 256"/>
                    <a:gd name="T74" fmla="*/ 409 w 558"/>
                    <a:gd name="T75" fmla="*/ 55 h 256"/>
                    <a:gd name="T76" fmla="*/ 453 w 558"/>
                    <a:gd name="T77" fmla="*/ 36 h 256"/>
                    <a:gd name="T78" fmla="*/ 504 w 558"/>
                    <a:gd name="T79" fmla="*/ 19 h 256"/>
                    <a:gd name="T80" fmla="*/ 558 w 558"/>
                    <a:gd name="T8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8" h="256">
                      <a:moveTo>
                        <a:pt x="558" y="0"/>
                      </a:moveTo>
                      <a:lnTo>
                        <a:pt x="554" y="2"/>
                      </a:lnTo>
                      <a:lnTo>
                        <a:pt x="541" y="4"/>
                      </a:lnTo>
                      <a:lnTo>
                        <a:pt x="521" y="8"/>
                      </a:lnTo>
                      <a:lnTo>
                        <a:pt x="495" y="15"/>
                      </a:lnTo>
                      <a:lnTo>
                        <a:pt x="464" y="25"/>
                      </a:lnTo>
                      <a:lnTo>
                        <a:pt x="427" y="35"/>
                      </a:lnTo>
                      <a:lnTo>
                        <a:pt x="388" y="48"/>
                      </a:lnTo>
                      <a:lnTo>
                        <a:pt x="344" y="63"/>
                      </a:lnTo>
                      <a:lnTo>
                        <a:pt x="299" y="79"/>
                      </a:lnTo>
                      <a:lnTo>
                        <a:pt x="253" y="98"/>
                      </a:lnTo>
                      <a:lnTo>
                        <a:pt x="206" y="119"/>
                      </a:lnTo>
                      <a:lnTo>
                        <a:pt x="160" y="142"/>
                      </a:lnTo>
                      <a:lnTo>
                        <a:pt x="116" y="167"/>
                      </a:lnTo>
                      <a:lnTo>
                        <a:pt x="73" y="195"/>
                      </a:lnTo>
                      <a:lnTo>
                        <a:pt x="34" y="224"/>
                      </a:lnTo>
                      <a:lnTo>
                        <a:pt x="0" y="256"/>
                      </a:lnTo>
                      <a:lnTo>
                        <a:pt x="4" y="254"/>
                      </a:lnTo>
                      <a:lnTo>
                        <a:pt x="18" y="249"/>
                      </a:lnTo>
                      <a:lnTo>
                        <a:pt x="36" y="242"/>
                      </a:lnTo>
                      <a:lnTo>
                        <a:pt x="59" y="234"/>
                      </a:lnTo>
                      <a:lnTo>
                        <a:pt x="84" y="226"/>
                      </a:lnTo>
                      <a:lnTo>
                        <a:pt x="107" y="218"/>
                      </a:lnTo>
                      <a:lnTo>
                        <a:pt x="126" y="212"/>
                      </a:lnTo>
                      <a:lnTo>
                        <a:pt x="140" y="209"/>
                      </a:lnTo>
                      <a:lnTo>
                        <a:pt x="141" y="208"/>
                      </a:lnTo>
                      <a:lnTo>
                        <a:pt x="146" y="204"/>
                      </a:lnTo>
                      <a:lnTo>
                        <a:pt x="153" y="197"/>
                      </a:lnTo>
                      <a:lnTo>
                        <a:pt x="163" y="189"/>
                      </a:lnTo>
                      <a:lnTo>
                        <a:pt x="177" y="180"/>
                      </a:lnTo>
                      <a:lnTo>
                        <a:pt x="193" y="167"/>
                      </a:lnTo>
                      <a:lnTo>
                        <a:pt x="213" y="155"/>
                      </a:lnTo>
                      <a:lnTo>
                        <a:pt x="237" y="140"/>
                      </a:lnTo>
                      <a:lnTo>
                        <a:pt x="263" y="125"/>
                      </a:lnTo>
                      <a:lnTo>
                        <a:pt x="293" y="108"/>
                      </a:lnTo>
                      <a:lnTo>
                        <a:pt x="328" y="90"/>
                      </a:lnTo>
                      <a:lnTo>
                        <a:pt x="366" y="73"/>
                      </a:lnTo>
                      <a:lnTo>
                        <a:pt x="409" y="55"/>
                      </a:lnTo>
                      <a:lnTo>
                        <a:pt x="453" y="36"/>
                      </a:lnTo>
                      <a:lnTo>
                        <a:pt x="504" y="19"/>
                      </a:lnTo>
                      <a:lnTo>
                        <a:pt x="558"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grpSp>
          <p:sp>
            <p:nvSpPr>
              <p:cNvPr id="2" name="角丸四角形 1"/>
              <p:cNvSpPr/>
              <p:nvPr/>
            </p:nvSpPr>
            <p:spPr bwMode="auto">
              <a:xfrm>
                <a:off x="1295400" y="1472017"/>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お願いします</a:t>
                </a:r>
              </a:p>
            </p:txBody>
          </p:sp>
          <p:sp>
            <p:nvSpPr>
              <p:cNvPr id="275" name="角丸四角形 274"/>
              <p:cNvSpPr/>
              <p:nvPr/>
            </p:nvSpPr>
            <p:spPr bwMode="auto">
              <a:xfrm>
                <a:off x="2819400" y="1455848"/>
                <a:ext cx="1219200" cy="439415"/>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できません</a:t>
                </a:r>
              </a:p>
            </p:txBody>
          </p:sp>
          <p:sp>
            <p:nvSpPr>
              <p:cNvPr id="291" name="テキスト ボックス 290"/>
              <p:cNvSpPr txBox="1"/>
              <p:nvPr/>
            </p:nvSpPr>
            <p:spPr>
              <a:xfrm>
                <a:off x="1295400" y="1911432"/>
                <a:ext cx="7315200" cy="523220"/>
              </a:xfrm>
              <a:prstGeom prst="rect">
                <a:avLst/>
              </a:prstGeom>
              <a:noFill/>
            </p:spPr>
            <p:txBody>
              <a:bodyPr wrap="square" rtlCol="0">
                <a:spAutoFit/>
              </a:bodyPr>
              <a:lstStyle/>
              <a:p>
                <a:pPr marL="285750" indent="-285750" algn="l">
                  <a:spcBef>
                    <a:spcPts val="0"/>
                  </a:spcBef>
                  <a:buFont typeface="Wingdings" pitchFamily="2" charset="2"/>
                  <a:buChar char="l"/>
                </a:pPr>
                <a:r>
                  <a:rPr kumimoji="1" lang="ja-JP" altLang="en-US" sz="1400" dirty="0">
                    <a:solidFill>
                      <a:srgbClr val="FF9900"/>
                    </a:solidFill>
                    <a:latin typeface="HGP創英角ｺﾞｼｯｸUB" pitchFamily="50" charset="-128"/>
                    <a:ea typeface="HGP創英角ｺﾞｼｯｸUB" pitchFamily="50" charset="-128"/>
                  </a:rPr>
                  <a:t>提供者の視点</a:t>
                </a:r>
                <a:endParaRPr kumimoji="1" lang="en-US" altLang="ja-JP" sz="1400" dirty="0">
                  <a:solidFill>
                    <a:srgbClr val="FF9900"/>
                  </a:solidFill>
                  <a:latin typeface="HGP創英角ｺﾞｼｯｸUB" pitchFamily="50" charset="-128"/>
                  <a:ea typeface="HGP創英角ｺﾞｼｯｸUB" pitchFamily="50" charset="-128"/>
                </a:endParaRPr>
              </a:p>
              <a:p>
                <a:pPr marL="285750" indent="-285750" algn="l">
                  <a:spcBef>
                    <a:spcPts val="0"/>
                  </a:spcBef>
                  <a:buFont typeface="Wingdings" pitchFamily="2" charset="2"/>
                  <a:buChar char="l"/>
                </a:pPr>
                <a:r>
                  <a:rPr kumimoji="1" lang="ja-JP" altLang="en-US" sz="1400" dirty="0">
                    <a:solidFill>
                      <a:srgbClr val="FF9900"/>
                    </a:solidFill>
                    <a:latin typeface="HGP創英角ｺﾞｼｯｸUB" pitchFamily="50" charset="-128"/>
                    <a:ea typeface="HGP創英角ｺﾞｼｯｸUB" pitchFamily="50" charset="-128"/>
                  </a:rPr>
                  <a:t>自分たちの現状を超えず、お客様の価値をまったく意識しないアプローチ</a:t>
                </a:r>
              </a:p>
            </p:txBody>
          </p:sp>
          <p:sp>
            <p:nvSpPr>
              <p:cNvPr id="6" name="右矢印 5"/>
              <p:cNvSpPr/>
              <p:nvPr/>
            </p:nvSpPr>
            <p:spPr bwMode="auto">
              <a:xfrm>
                <a:off x="2590800" y="1600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grpSp>
      <p:grpSp>
        <p:nvGrpSpPr>
          <p:cNvPr id="5" name="グループ化 4"/>
          <p:cNvGrpSpPr/>
          <p:nvPr/>
        </p:nvGrpSpPr>
        <p:grpSpPr>
          <a:xfrm>
            <a:off x="192107" y="2600980"/>
            <a:ext cx="6132493" cy="1056620"/>
            <a:chOff x="192107" y="2600980"/>
            <a:chExt cx="6132493" cy="1056620"/>
          </a:xfrm>
        </p:grpSpPr>
        <p:grpSp>
          <p:nvGrpSpPr>
            <p:cNvPr id="88" name="グループ化 87"/>
            <p:cNvGrpSpPr/>
            <p:nvPr/>
          </p:nvGrpSpPr>
          <p:grpSpPr>
            <a:xfrm>
              <a:off x="344507" y="2746933"/>
              <a:ext cx="624681" cy="740967"/>
              <a:chOff x="5491163" y="4330700"/>
              <a:chExt cx="935037" cy="922338"/>
            </a:xfrm>
          </p:grpSpPr>
          <p:sp>
            <p:nvSpPr>
              <p:cNvPr id="89" name="Freeform 265"/>
              <p:cNvSpPr>
                <a:spLocks/>
              </p:cNvSpPr>
              <p:nvPr/>
            </p:nvSpPr>
            <p:spPr bwMode="auto">
              <a:xfrm>
                <a:off x="5932488" y="4449763"/>
                <a:ext cx="115888" cy="115888"/>
              </a:xfrm>
              <a:custGeom>
                <a:avLst/>
                <a:gdLst>
                  <a:gd name="T0" fmla="*/ 36 w 73"/>
                  <a:gd name="T1" fmla="*/ 73 h 73"/>
                  <a:gd name="T2" fmla="*/ 44 w 73"/>
                  <a:gd name="T3" fmla="*/ 71 h 73"/>
                  <a:gd name="T4" fmla="*/ 50 w 73"/>
                  <a:gd name="T5" fmla="*/ 69 h 73"/>
                  <a:gd name="T6" fmla="*/ 55 w 73"/>
                  <a:gd name="T7" fmla="*/ 65 h 73"/>
                  <a:gd name="T8" fmla="*/ 61 w 73"/>
                  <a:gd name="T9" fmla="*/ 61 h 73"/>
                  <a:gd name="T10" fmla="*/ 65 w 73"/>
                  <a:gd name="T11" fmla="*/ 56 h 73"/>
                  <a:gd name="T12" fmla="*/ 69 w 73"/>
                  <a:gd name="T13" fmla="*/ 50 h 73"/>
                  <a:gd name="T14" fmla="*/ 71 w 73"/>
                  <a:gd name="T15" fmla="*/ 44 h 73"/>
                  <a:gd name="T16" fmla="*/ 73 w 73"/>
                  <a:gd name="T17" fmla="*/ 36 h 73"/>
                  <a:gd name="T18" fmla="*/ 71 w 73"/>
                  <a:gd name="T19" fmla="*/ 29 h 73"/>
                  <a:gd name="T20" fmla="*/ 69 w 73"/>
                  <a:gd name="T21" fmla="*/ 23 h 73"/>
                  <a:gd name="T22" fmla="*/ 65 w 73"/>
                  <a:gd name="T23" fmla="*/ 17 h 73"/>
                  <a:gd name="T24" fmla="*/ 61 w 73"/>
                  <a:gd name="T25" fmla="*/ 11 h 73"/>
                  <a:gd name="T26" fmla="*/ 55 w 73"/>
                  <a:gd name="T27" fmla="*/ 8 h 73"/>
                  <a:gd name="T28" fmla="*/ 50 w 73"/>
                  <a:gd name="T29" fmla="*/ 4 h 73"/>
                  <a:gd name="T30" fmla="*/ 44 w 73"/>
                  <a:gd name="T31" fmla="*/ 2 h 73"/>
                  <a:gd name="T32" fmla="*/ 36 w 73"/>
                  <a:gd name="T33" fmla="*/ 0 h 73"/>
                  <a:gd name="T34" fmla="*/ 29 w 73"/>
                  <a:gd name="T35" fmla="*/ 2 h 73"/>
                  <a:gd name="T36" fmla="*/ 23 w 73"/>
                  <a:gd name="T37" fmla="*/ 4 h 73"/>
                  <a:gd name="T38" fmla="*/ 17 w 73"/>
                  <a:gd name="T39" fmla="*/ 8 h 73"/>
                  <a:gd name="T40" fmla="*/ 11 w 73"/>
                  <a:gd name="T41" fmla="*/ 11 h 73"/>
                  <a:gd name="T42" fmla="*/ 7 w 73"/>
                  <a:gd name="T43" fmla="*/ 17 h 73"/>
                  <a:gd name="T44" fmla="*/ 4 w 73"/>
                  <a:gd name="T45" fmla="*/ 23 h 73"/>
                  <a:gd name="T46" fmla="*/ 2 w 73"/>
                  <a:gd name="T47" fmla="*/ 29 h 73"/>
                  <a:gd name="T48" fmla="*/ 0 w 73"/>
                  <a:gd name="T49" fmla="*/ 36 h 73"/>
                  <a:gd name="T50" fmla="*/ 2 w 73"/>
                  <a:gd name="T51" fmla="*/ 44 h 73"/>
                  <a:gd name="T52" fmla="*/ 4 w 73"/>
                  <a:gd name="T53" fmla="*/ 50 h 73"/>
                  <a:gd name="T54" fmla="*/ 7 w 73"/>
                  <a:gd name="T55" fmla="*/ 56 h 73"/>
                  <a:gd name="T56" fmla="*/ 11 w 73"/>
                  <a:gd name="T57" fmla="*/ 61 h 73"/>
                  <a:gd name="T58" fmla="*/ 17 w 73"/>
                  <a:gd name="T59" fmla="*/ 65 h 73"/>
                  <a:gd name="T60" fmla="*/ 23 w 73"/>
                  <a:gd name="T61" fmla="*/ 69 h 73"/>
                  <a:gd name="T62" fmla="*/ 29 w 73"/>
                  <a:gd name="T63" fmla="*/ 71 h 73"/>
                  <a:gd name="T64" fmla="*/ 36 w 73"/>
                  <a:gd name="T6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73">
                    <a:moveTo>
                      <a:pt x="36" y="73"/>
                    </a:moveTo>
                    <a:lnTo>
                      <a:pt x="44" y="71"/>
                    </a:lnTo>
                    <a:lnTo>
                      <a:pt x="50" y="69"/>
                    </a:lnTo>
                    <a:lnTo>
                      <a:pt x="55" y="65"/>
                    </a:lnTo>
                    <a:lnTo>
                      <a:pt x="61" y="61"/>
                    </a:lnTo>
                    <a:lnTo>
                      <a:pt x="65" y="56"/>
                    </a:lnTo>
                    <a:lnTo>
                      <a:pt x="69" y="50"/>
                    </a:lnTo>
                    <a:lnTo>
                      <a:pt x="71" y="44"/>
                    </a:lnTo>
                    <a:lnTo>
                      <a:pt x="73" y="36"/>
                    </a:lnTo>
                    <a:lnTo>
                      <a:pt x="71" y="29"/>
                    </a:lnTo>
                    <a:lnTo>
                      <a:pt x="69" y="23"/>
                    </a:lnTo>
                    <a:lnTo>
                      <a:pt x="65" y="17"/>
                    </a:lnTo>
                    <a:lnTo>
                      <a:pt x="61" y="11"/>
                    </a:lnTo>
                    <a:lnTo>
                      <a:pt x="55" y="8"/>
                    </a:lnTo>
                    <a:lnTo>
                      <a:pt x="50" y="4"/>
                    </a:lnTo>
                    <a:lnTo>
                      <a:pt x="44" y="2"/>
                    </a:lnTo>
                    <a:lnTo>
                      <a:pt x="36" y="0"/>
                    </a:lnTo>
                    <a:lnTo>
                      <a:pt x="29" y="2"/>
                    </a:lnTo>
                    <a:lnTo>
                      <a:pt x="23" y="4"/>
                    </a:lnTo>
                    <a:lnTo>
                      <a:pt x="17" y="8"/>
                    </a:lnTo>
                    <a:lnTo>
                      <a:pt x="11" y="11"/>
                    </a:lnTo>
                    <a:lnTo>
                      <a:pt x="7" y="17"/>
                    </a:lnTo>
                    <a:lnTo>
                      <a:pt x="4" y="23"/>
                    </a:lnTo>
                    <a:lnTo>
                      <a:pt x="2" y="29"/>
                    </a:lnTo>
                    <a:lnTo>
                      <a:pt x="0" y="36"/>
                    </a:lnTo>
                    <a:lnTo>
                      <a:pt x="2" y="44"/>
                    </a:lnTo>
                    <a:lnTo>
                      <a:pt x="4" y="50"/>
                    </a:lnTo>
                    <a:lnTo>
                      <a:pt x="7" y="56"/>
                    </a:lnTo>
                    <a:lnTo>
                      <a:pt x="11" y="61"/>
                    </a:lnTo>
                    <a:lnTo>
                      <a:pt x="17" y="65"/>
                    </a:lnTo>
                    <a:lnTo>
                      <a:pt x="23" y="69"/>
                    </a:lnTo>
                    <a:lnTo>
                      <a:pt x="29" y="71"/>
                    </a:lnTo>
                    <a:lnTo>
                      <a:pt x="36" y="73"/>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90" name="Freeform 266"/>
              <p:cNvSpPr>
                <a:spLocks/>
              </p:cNvSpPr>
              <p:nvPr/>
            </p:nvSpPr>
            <p:spPr bwMode="auto">
              <a:xfrm>
                <a:off x="5978525" y="4465638"/>
                <a:ext cx="69850" cy="100013"/>
              </a:xfrm>
              <a:custGeom>
                <a:avLst/>
                <a:gdLst>
                  <a:gd name="T0" fmla="*/ 44 w 44"/>
                  <a:gd name="T1" fmla="*/ 26 h 63"/>
                  <a:gd name="T2" fmla="*/ 44 w 44"/>
                  <a:gd name="T3" fmla="*/ 23 h 63"/>
                  <a:gd name="T4" fmla="*/ 42 w 44"/>
                  <a:gd name="T5" fmla="*/ 19 h 63"/>
                  <a:gd name="T6" fmla="*/ 42 w 44"/>
                  <a:gd name="T7" fmla="*/ 15 h 63"/>
                  <a:gd name="T8" fmla="*/ 40 w 44"/>
                  <a:gd name="T9" fmla="*/ 13 h 63"/>
                  <a:gd name="T10" fmla="*/ 38 w 44"/>
                  <a:gd name="T11" fmla="*/ 9 h 63"/>
                  <a:gd name="T12" fmla="*/ 36 w 44"/>
                  <a:gd name="T13" fmla="*/ 5 h 63"/>
                  <a:gd name="T14" fmla="*/ 34 w 44"/>
                  <a:gd name="T15" fmla="*/ 3 h 63"/>
                  <a:gd name="T16" fmla="*/ 32 w 44"/>
                  <a:gd name="T17" fmla="*/ 0 h 63"/>
                  <a:gd name="T18" fmla="*/ 24 w 44"/>
                  <a:gd name="T19" fmla="*/ 5 h 63"/>
                  <a:gd name="T20" fmla="*/ 19 w 44"/>
                  <a:gd name="T21" fmla="*/ 9 h 63"/>
                  <a:gd name="T22" fmla="*/ 13 w 44"/>
                  <a:gd name="T23" fmla="*/ 15 h 63"/>
                  <a:gd name="T24" fmla="*/ 9 w 44"/>
                  <a:gd name="T25" fmla="*/ 21 h 63"/>
                  <a:gd name="T26" fmla="*/ 5 w 44"/>
                  <a:gd name="T27" fmla="*/ 28 h 63"/>
                  <a:gd name="T28" fmla="*/ 1 w 44"/>
                  <a:gd name="T29" fmla="*/ 36 h 63"/>
                  <a:gd name="T30" fmla="*/ 0 w 44"/>
                  <a:gd name="T31" fmla="*/ 44 h 63"/>
                  <a:gd name="T32" fmla="*/ 0 w 44"/>
                  <a:gd name="T33" fmla="*/ 53 h 63"/>
                  <a:gd name="T34" fmla="*/ 0 w 44"/>
                  <a:gd name="T35" fmla="*/ 53 h 63"/>
                  <a:gd name="T36" fmla="*/ 0 w 44"/>
                  <a:gd name="T37" fmla="*/ 55 h 63"/>
                  <a:gd name="T38" fmla="*/ 0 w 44"/>
                  <a:gd name="T39" fmla="*/ 57 h 63"/>
                  <a:gd name="T40" fmla="*/ 0 w 44"/>
                  <a:gd name="T41" fmla="*/ 57 h 63"/>
                  <a:gd name="T42" fmla="*/ 0 w 44"/>
                  <a:gd name="T43" fmla="*/ 59 h 63"/>
                  <a:gd name="T44" fmla="*/ 0 w 44"/>
                  <a:gd name="T45" fmla="*/ 59 h 63"/>
                  <a:gd name="T46" fmla="*/ 0 w 44"/>
                  <a:gd name="T47" fmla="*/ 61 h 63"/>
                  <a:gd name="T48" fmla="*/ 0 w 44"/>
                  <a:gd name="T49" fmla="*/ 61 h 63"/>
                  <a:gd name="T50" fmla="*/ 1 w 44"/>
                  <a:gd name="T51" fmla="*/ 61 h 63"/>
                  <a:gd name="T52" fmla="*/ 1 w 44"/>
                  <a:gd name="T53" fmla="*/ 61 h 63"/>
                  <a:gd name="T54" fmla="*/ 3 w 44"/>
                  <a:gd name="T55" fmla="*/ 63 h 63"/>
                  <a:gd name="T56" fmla="*/ 3 w 44"/>
                  <a:gd name="T57" fmla="*/ 63 h 63"/>
                  <a:gd name="T58" fmla="*/ 5 w 44"/>
                  <a:gd name="T59" fmla="*/ 63 h 63"/>
                  <a:gd name="T60" fmla="*/ 5 w 44"/>
                  <a:gd name="T61" fmla="*/ 63 h 63"/>
                  <a:gd name="T62" fmla="*/ 7 w 44"/>
                  <a:gd name="T63" fmla="*/ 63 h 63"/>
                  <a:gd name="T64" fmla="*/ 7 w 44"/>
                  <a:gd name="T65" fmla="*/ 63 h 63"/>
                  <a:gd name="T66" fmla="*/ 15 w 44"/>
                  <a:gd name="T67" fmla="*/ 61 h 63"/>
                  <a:gd name="T68" fmla="*/ 21 w 44"/>
                  <a:gd name="T69" fmla="*/ 59 h 63"/>
                  <a:gd name="T70" fmla="*/ 26 w 44"/>
                  <a:gd name="T71" fmla="*/ 55 h 63"/>
                  <a:gd name="T72" fmla="*/ 32 w 44"/>
                  <a:gd name="T73" fmla="*/ 51 h 63"/>
                  <a:gd name="T74" fmla="*/ 36 w 44"/>
                  <a:gd name="T75" fmla="*/ 46 h 63"/>
                  <a:gd name="T76" fmla="*/ 40 w 44"/>
                  <a:gd name="T77" fmla="*/ 40 h 63"/>
                  <a:gd name="T78" fmla="*/ 42 w 44"/>
                  <a:gd name="T79" fmla="*/ 34 h 63"/>
                  <a:gd name="T80" fmla="*/ 44 w 44"/>
                  <a:gd name="T81"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63">
                    <a:moveTo>
                      <a:pt x="44" y="26"/>
                    </a:moveTo>
                    <a:lnTo>
                      <a:pt x="44" y="23"/>
                    </a:lnTo>
                    <a:lnTo>
                      <a:pt x="42" y="19"/>
                    </a:lnTo>
                    <a:lnTo>
                      <a:pt x="42" y="15"/>
                    </a:lnTo>
                    <a:lnTo>
                      <a:pt x="40" y="13"/>
                    </a:lnTo>
                    <a:lnTo>
                      <a:pt x="38" y="9"/>
                    </a:lnTo>
                    <a:lnTo>
                      <a:pt x="36" y="5"/>
                    </a:lnTo>
                    <a:lnTo>
                      <a:pt x="34" y="3"/>
                    </a:lnTo>
                    <a:lnTo>
                      <a:pt x="32" y="0"/>
                    </a:lnTo>
                    <a:lnTo>
                      <a:pt x="24" y="5"/>
                    </a:lnTo>
                    <a:lnTo>
                      <a:pt x="19" y="9"/>
                    </a:lnTo>
                    <a:lnTo>
                      <a:pt x="13" y="15"/>
                    </a:lnTo>
                    <a:lnTo>
                      <a:pt x="9" y="21"/>
                    </a:lnTo>
                    <a:lnTo>
                      <a:pt x="5" y="28"/>
                    </a:lnTo>
                    <a:lnTo>
                      <a:pt x="1" y="36"/>
                    </a:lnTo>
                    <a:lnTo>
                      <a:pt x="0" y="44"/>
                    </a:lnTo>
                    <a:lnTo>
                      <a:pt x="0" y="53"/>
                    </a:lnTo>
                    <a:lnTo>
                      <a:pt x="0" y="53"/>
                    </a:lnTo>
                    <a:lnTo>
                      <a:pt x="0" y="55"/>
                    </a:lnTo>
                    <a:lnTo>
                      <a:pt x="0" y="57"/>
                    </a:lnTo>
                    <a:lnTo>
                      <a:pt x="0" y="57"/>
                    </a:lnTo>
                    <a:lnTo>
                      <a:pt x="0" y="59"/>
                    </a:lnTo>
                    <a:lnTo>
                      <a:pt x="0" y="59"/>
                    </a:lnTo>
                    <a:lnTo>
                      <a:pt x="0" y="61"/>
                    </a:lnTo>
                    <a:lnTo>
                      <a:pt x="0" y="61"/>
                    </a:lnTo>
                    <a:lnTo>
                      <a:pt x="1" y="61"/>
                    </a:lnTo>
                    <a:lnTo>
                      <a:pt x="1" y="61"/>
                    </a:lnTo>
                    <a:lnTo>
                      <a:pt x="3" y="63"/>
                    </a:lnTo>
                    <a:lnTo>
                      <a:pt x="3" y="63"/>
                    </a:lnTo>
                    <a:lnTo>
                      <a:pt x="5" y="63"/>
                    </a:lnTo>
                    <a:lnTo>
                      <a:pt x="5" y="63"/>
                    </a:lnTo>
                    <a:lnTo>
                      <a:pt x="7" y="63"/>
                    </a:lnTo>
                    <a:lnTo>
                      <a:pt x="7" y="63"/>
                    </a:lnTo>
                    <a:lnTo>
                      <a:pt x="15" y="61"/>
                    </a:lnTo>
                    <a:lnTo>
                      <a:pt x="21" y="59"/>
                    </a:lnTo>
                    <a:lnTo>
                      <a:pt x="26" y="55"/>
                    </a:lnTo>
                    <a:lnTo>
                      <a:pt x="32" y="51"/>
                    </a:lnTo>
                    <a:lnTo>
                      <a:pt x="36" y="46"/>
                    </a:lnTo>
                    <a:lnTo>
                      <a:pt x="40" y="40"/>
                    </a:lnTo>
                    <a:lnTo>
                      <a:pt x="42" y="34"/>
                    </a:lnTo>
                    <a:lnTo>
                      <a:pt x="44" y="26"/>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91" name="Freeform 267"/>
              <p:cNvSpPr>
                <a:spLocks/>
              </p:cNvSpPr>
              <p:nvPr/>
            </p:nvSpPr>
            <p:spPr bwMode="auto">
              <a:xfrm>
                <a:off x="5935663" y="4505325"/>
                <a:ext cx="112713" cy="60325"/>
              </a:xfrm>
              <a:custGeom>
                <a:avLst/>
                <a:gdLst>
                  <a:gd name="T0" fmla="*/ 65 w 71"/>
                  <a:gd name="T1" fmla="*/ 3 h 38"/>
                  <a:gd name="T2" fmla="*/ 53 w 71"/>
                  <a:gd name="T3" fmla="*/ 5 h 38"/>
                  <a:gd name="T4" fmla="*/ 46 w 71"/>
                  <a:gd name="T5" fmla="*/ 11 h 38"/>
                  <a:gd name="T6" fmla="*/ 38 w 71"/>
                  <a:gd name="T7" fmla="*/ 17 h 38"/>
                  <a:gd name="T8" fmla="*/ 32 w 71"/>
                  <a:gd name="T9" fmla="*/ 15 h 38"/>
                  <a:gd name="T10" fmla="*/ 25 w 71"/>
                  <a:gd name="T11" fmla="*/ 9 h 38"/>
                  <a:gd name="T12" fmla="*/ 17 w 71"/>
                  <a:gd name="T13" fmla="*/ 3 h 38"/>
                  <a:gd name="T14" fmla="*/ 5 w 71"/>
                  <a:gd name="T15" fmla="*/ 1 h 38"/>
                  <a:gd name="T16" fmla="*/ 0 w 71"/>
                  <a:gd name="T17" fmla="*/ 0 h 38"/>
                  <a:gd name="T18" fmla="*/ 0 w 71"/>
                  <a:gd name="T19" fmla="*/ 0 h 38"/>
                  <a:gd name="T20" fmla="*/ 0 w 71"/>
                  <a:gd name="T21" fmla="*/ 0 h 38"/>
                  <a:gd name="T22" fmla="*/ 0 w 71"/>
                  <a:gd name="T23" fmla="*/ 0 h 38"/>
                  <a:gd name="T24" fmla="*/ 0 w 71"/>
                  <a:gd name="T25" fmla="*/ 1 h 38"/>
                  <a:gd name="T26" fmla="*/ 0 w 71"/>
                  <a:gd name="T27" fmla="*/ 1 h 38"/>
                  <a:gd name="T28" fmla="*/ 0 w 71"/>
                  <a:gd name="T29" fmla="*/ 1 h 38"/>
                  <a:gd name="T30" fmla="*/ 0 w 71"/>
                  <a:gd name="T31" fmla="*/ 3 h 38"/>
                  <a:gd name="T32" fmla="*/ 0 w 71"/>
                  <a:gd name="T33" fmla="*/ 9 h 38"/>
                  <a:gd name="T34" fmla="*/ 4 w 71"/>
                  <a:gd name="T35" fmla="*/ 21 h 38"/>
                  <a:gd name="T36" fmla="*/ 13 w 71"/>
                  <a:gd name="T37" fmla="*/ 30 h 38"/>
                  <a:gd name="T38" fmla="*/ 25 w 71"/>
                  <a:gd name="T39" fmla="*/ 36 h 38"/>
                  <a:gd name="T40" fmla="*/ 30 w 71"/>
                  <a:gd name="T41" fmla="*/ 38 h 38"/>
                  <a:gd name="T42" fmla="*/ 32 w 71"/>
                  <a:gd name="T43" fmla="*/ 38 h 38"/>
                  <a:gd name="T44" fmla="*/ 32 w 71"/>
                  <a:gd name="T45" fmla="*/ 38 h 38"/>
                  <a:gd name="T46" fmla="*/ 34 w 71"/>
                  <a:gd name="T47" fmla="*/ 38 h 38"/>
                  <a:gd name="T48" fmla="*/ 34 w 71"/>
                  <a:gd name="T49" fmla="*/ 38 h 38"/>
                  <a:gd name="T50" fmla="*/ 36 w 71"/>
                  <a:gd name="T51" fmla="*/ 38 h 38"/>
                  <a:gd name="T52" fmla="*/ 36 w 71"/>
                  <a:gd name="T53" fmla="*/ 38 h 38"/>
                  <a:gd name="T54" fmla="*/ 38 w 71"/>
                  <a:gd name="T55" fmla="*/ 38 h 38"/>
                  <a:gd name="T56" fmla="*/ 46 w 71"/>
                  <a:gd name="T57" fmla="*/ 36 h 38"/>
                  <a:gd name="T58" fmla="*/ 55 w 71"/>
                  <a:gd name="T59" fmla="*/ 30 h 38"/>
                  <a:gd name="T60" fmla="*/ 65 w 71"/>
                  <a:gd name="T61" fmla="*/ 23 h 38"/>
                  <a:gd name="T62" fmla="*/ 69 w 71"/>
                  <a:gd name="T63" fmla="*/ 9 h 38"/>
                  <a:gd name="T64" fmla="*/ 71 w 71"/>
                  <a:gd name="T65" fmla="*/ 3 h 38"/>
                  <a:gd name="T66" fmla="*/ 71 w 71"/>
                  <a:gd name="T67" fmla="*/ 3 h 38"/>
                  <a:gd name="T68" fmla="*/ 71 w 71"/>
                  <a:gd name="T69" fmla="*/ 3 h 38"/>
                  <a:gd name="T70" fmla="*/ 71 w 71"/>
                  <a:gd name="T7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38">
                    <a:moveTo>
                      <a:pt x="71" y="3"/>
                    </a:moveTo>
                    <a:lnTo>
                      <a:pt x="65" y="3"/>
                    </a:lnTo>
                    <a:lnTo>
                      <a:pt x="59" y="5"/>
                    </a:lnTo>
                    <a:lnTo>
                      <a:pt x="53" y="5"/>
                    </a:lnTo>
                    <a:lnTo>
                      <a:pt x="50" y="7"/>
                    </a:lnTo>
                    <a:lnTo>
                      <a:pt x="46" y="11"/>
                    </a:lnTo>
                    <a:lnTo>
                      <a:pt x="42" y="13"/>
                    </a:lnTo>
                    <a:lnTo>
                      <a:pt x="38" y="17"/>
                    </a:lnTo>
                    <a:lnTo>
                      <a:pt x="36" y="19"/>
                    </a:lnTo>
                    <a:lnTo>
                      <a:pt x="32" y="15"/>
                    </a:lnTo>
                    <a:lnTo>
                      <a:pt x="30" y="11"/>
                    </a:lnTo>
                    <a:lnTo>
                      <a:pt x="25" y="9"/>
                    </a:lnTo>
                    <a:lnTo>
                      <a:pt x="21" y="5"/>
                    </a:lnTo>
                    <a:lnTo>
                      <a:pt x="17" y="3"/>
                    </a:lnTo>
                    <a:lnTo>
                      <a:pt x="11" y="1"/>
                    </a:lnTo>
                    <a:lnTo>
                      <a:pt x="5" y="1"/>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3"/>
                    </a:lnTo>
                    <a:lnTo>
                      <a:pt x="0" y="3"/>
                    </a:lnTo>
                    <a:lnTo>
                      <a:pt x="0" y="9"/>
                    </a:lnTo>
                    <a:lnTo>
                      <a:pt x="2" y="15"/>
                    </a:lnTo>
                    <a:lnTo>
                      <a:pt x="4" y="21"/>
                    </a:lnTo>
                    <a:lnTo>
                      <a:pt x="7" y="26"/>
                    </a:lnTo>
                    <a:lnTo>
                      <a:pt x="13" y="30"/>
                    </a:lnTo>
                    <a:lnTo>
                      <a:pt x="17" y="34"/>
                    </a:lnTo>
                    <a:lnTo>
                      <a:pt x="25" y="36"/>
                    </a:lnTo>
                    <a:lnTo>
                      <a:pt x="30" y="38"/>
                    </a:lnTo>
                    <a:lnTo>
                      <a:pt x="30" y="38"/>
                    </a:lnTo>
                    <a:lnTo>
                      <a:pt x="30" y="38"/>
                    </a:lnTo>
                    <a:lnTo>
                      <a:pt x="32" y="38"/>
                    </a:lnTo>
                    <a:lnTo>
                      <a:pt x="32" y="38"/>
                    </a:lnTo>
                    <a:lnTo>
                      <a:pt x="32" y="38"/>
                    </a:lnTo>
                    <a:lnTo>
                      <a:pt x="34" y="38"/>
                    </a:lnTo>
                    <a:lnTo>
                      <a:pt x="34" y="38"/>
                    </a:lnTo>
                    <a:lnTo>
                      <a:pt x="34" y="38"/>
                    </a:lnTo>
                    <a:lnTo>
                      <a:pt x="34" y="38"/>
                    </a:lnTo>
                    <a:lnTo>
                      <a:pt x="36" y="38"/>
                    </a:lnTo>
                    <a:lnTo>
                      <a:pt x="36" y="38"/>
                    </a:lnTo>
                    <a:lnTo>
                      <a:pt x="36" y="38"/>
                    </a:lnTo>
                    <a:lnTo>
                      <a:pt x="36" y="38"/>
                    </a:lnTo>
                    <a:lnTo>
                      <a:pt x="38" y="38"/>
                    </a:lnTo>
                    <a:lnTo>
                      <a:pt x="38" y="38"/>
                    </a:lnTo>
                    <a:lnTo>
                      <a:pt x="38" y="38"/>
                    </a:lnTo>
                    <a:lnTo>
                      <a:pt x="46" y="36"/>
                    </a:lnTo>
                    <a:lnTo>
                      <a:pt x="51" y="34"/>
                    </a:lnTo>
                    <a:lnTo>
                      <a:pt x="55" y="30"/>
                    </a:lnTo>
                    <a:lnTo>
                      <a:pt x="61" y="26"/>
                    </a:lnTo>
                    <a:lnTo>
                      <a:pt x="65" y="23"/>
                    </a:lnTo>
                    <a:lnTo>
                      <a:pt x="67" y="17"/>
                    </a:lnTo>
                    <a:lnTo>
                      <a:pt x="69" y="9"/>
                    </a:lnTo>
                    <a:lnTo>
                      <a:pt x="71" y="3"/>
                    </a:lnTo>
                    <a:lnTo>
                      <a:pt x="71" y="3"/>
                    </a:lnTo>
                    <a:lnTo>
                      <a:pt x="71" y="3"/>
                    </a:lnTo>
                    <a:lnTo>
                      <a:pt x="71" y="3"/>
                    </a:lnTo>
                    <a:lnTo>
                      <a:pt x="71" y="3"/>
                    </a:lnTo>
                    <a:lnTo>
                      <a:pt x="71" y="3"/>
                    </a:lnTo>
                    <a:lnTo>
                      <a:pt x="71" y="3"/>
                    </a:lnTo>
                    <a:lnTo>
                      <a:pt x="71" y="3"/>
                    </a:lnTo>
                    <a:lnTo>
                      <a:pt x="71" y="3"/>
                    </a:lnTo>
                    <a:close/>
                  </a:path>
                </a:pathLst>
              </a:custGeom>
              <a:solidFill>
                <a:srgbClr val="7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92" name="Freeform 268"/>
              <p:cNvSpPr>
                <a:spLocks/>
              </p:cNvSpPr>
              <p:nvPr/>
            </p:nvSpPr>
            <p:spPr bwMode="auto">
              <a:xfrm>
                <a:off x="5737225" y="4727575"/>
                <a:ext cx="19050" cy="17463"/>
              </a:xfrm>
              <a:custGeom>
                <a:avLst/>
                <a:gdLst>
                  <a:gd name="T0" fmla="*/ 12 w 12"/>
                  <a:gd name="T1" fmla="*/ 1 h 11"/>
                  <a:gd name="T2" fmla="*/ 10 w 12"/>
                  <a:gd name="T3" fmla="*/ 0 h 11"/>
                  <a:gd name="T4" fmla="*/ 8 w 12"/>
                  <a:gd name="T5" fmla="*/ 0 h 11"/>
                  <a:gd name="T6" fmla="*/ 4 w 12"/>
                  <a:gd name="T7" fmla="*/ 0 h 11"/>
                  <a:gd name="T8" fmla="*/ 2 w 12"/>
                  <a:gd name="T9" fmla="*/ 1 h 11"/>
                  <a:gd name="T10" fmla="*/ 0 w 12"/>
                  <a:gd name="T11" fmla="*/ 3 h 11"/>
                  <a:gd name="T12" fmla="*/ 0 w 12"/>
                  <a:gd name="T13" fmla="*/ 7 h 11"/>
                  <a:gd name="T14" fmla="*/ 0 w 12"/>
                  <a:gd name="T15" fmla="*/ 9 h 11"/>
                  <a:gd name="T16" fmla="*/ 2 w 12"/>
                  <a:gd name="T17" fmla="*/ 11 h 11"/>
                  <a:gd name="T18" fmla="*/ 12 w 12"/>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12" y="1"/>
                    </a:moveTo>
                    <a:lnTo>
                      <a:pt x="10" y="0"/>
                    </a:lnTo>
                    <a:lnTo>
                      <a:pt x="8" y="0"/>
                    </a:lnTo>
                    <a:lnTo>
                      <a:pt x="4" y="0"/>
                    </a:lnTo>
                    <a:lnTo>
                      <a:pt x="2" y="1"/>
                    </a:lnTo>
                    <a:lnTo>
                      <a:pt x="0" y="3"/>
                    </a:lnTo>
                    <a:lnTo>
                      <a:pt x="0" y="7"/>
                    </a:lnTo>
                    <a:lnTo>
                      <a:pt x="0" y="9"/>
                    </a:lnTo>
                    <a:lnTo>
                      <a:pt x="2" y="11"/>
                    </a:lnTo>
                    <a:lnTo>
                      <a:pt x="12" y="1"/>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93" name="Freeform 269"/>
              <p:cNvSpPr>
                <a:spLocks/>
              </p:cNvSpPr>
              <p:nvPr/>
            </p:nvSpPr>
            <p:spPr bwMode="auto">
              <a:xfrm>
                <a:off x="5740400" y="4729163"/>
                <a:ext cx="115888" cy="254000"/>
              </a:xfrm>
              <a:custGeom>
                <a:avLst/>
                <a:gdLst>
                  <a:gd name="T0" fmla="*/ 63 w 73"/>
                  <a:gd name="T1" fmla="*/ 144 h 160"/>
                  <a:gd name="T2" fmla="*/ 73 w 73"/>
                  <a:gd name="T3" fmla="*/ 152 h 160"/>
                  <a:gd name="T4" fmla="*/ 71 w 73"/>
                  <a:gd name="T5" fmla="*/ 135 h 160"/>
                  <a:gd name="T6" fmla="*/ 69 w 73"/>
                  <a:gd name="T7" fmla="*/ 117 h 160"/>
                  <a:gd name="T8" fmla="*/ 65 w 73"/>
                  <a:gd name="T9" fmla="*/ 102 h 160"/>
                  <a:gd name="T10" fmla="*/ 61 w 73"/>
                  <a:gd name="T11" fmla="*/ 87 h 160"/>
                  <a:gd name="T12" fmla="*/ 50 w 73"/>
                  <a:gd name="T13" fmla="*/ 62 h 160"/>
                  <a:gd name="T14" fmla="*/ 40 w 73"/>
                  <a:gd name="T15" fmla="*/ 41 h 160"/>
                  <a:gd name="T16" fmla="*/ 29 w 73"/>
                  <a:gd name="T17" fmla="*/ 23 h 160"/>
                  <a:gd name="T18" fmla="*/ 19 w 73"/>
                  <a:gd name="T19" fmla="*/ 10 h 160"/>
                  <a:gd name="T20" fmla="*/ 13 w 73"/>
                  <a:gd name="T21" fmla="*/ 4 h 160"/>
                  <a:gd name="T22" fmla="*/ 10 w 73"/>
                  <a:gd name="T23" fmla="*/ 0 h 160"/>
                  <a:gd name="T24" fmla="*/ 0 w 73"/>
                  <a:gd name="T25" fmla="*/ 10 h 160"/>
                  <a:gd name="T26" fmla="*/ 2 w 73"/>
                  <a:gd name="T27" fmla="*/ 12 h 160"/>
                  <a:gd name="T28" fmla="*/ 8 w 73"/>
                  <a:gd name="T29" fmla="*/ 20 h 160"/>
                  <a:gd name="T30" fmla="*/ 17 w 73"/>
                  <a:gd name="T31" fmla="*/ 31 h 160"/>
                  <a:gd name="T32" fmla="*/ 27 w 73"/>
                  <a:gd name="T33" fmla="*/ 46 h 160"/>
                  <a:gd name="T34" fmla="*/ 38 w 73"/>
                  <a:gd name="T35" fmla="*/ 68 h 160"/>
                  <a:gd name="T36" fmla="*/ 48 w 73"/>
                  <a:gd name="T37" fmla="*/ 92 h 160"/>
                  <a:gd name="T38" fmla="*/ 52 w 73"/>
                  <a:gd name="T39" fmla="*/ 106 h 160"/>
                  <a:gd name="T40" fmla="*/ 54 w 73"/>
                  <a:gd name="T41" fmla="*/ 119 h 160"/>
                  <a:gd name="T42" fmla="*/ 57 w 73"/>
                  <a:gd name="T43" fmla="*/ 137 h 160"/>
                  <a:gd name="T44" fmla="*/ 57 w 73"/>
                  <a:gd name="T45" fmla="*/ 152 h 160"/>
                  <a:gd name="T46" fmla="*/ 67 w 73"/>
                  <a:gd name="T47" fmla="*/ 160 h 160"/>
                  <a:gd name="T48" fmla="*/ 63 w 73"/>
                  <a:gd name="T4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60">
                    <a:moveTo>
                      <a:pt x="63" y="144"/>
                    </a:moveTo>
                    <a:lnTo>
                      <a:pt x="73" y="152"/>
                    </a:lnTo>
                    <a:lnTo>
                      <a:pt x="71" y="135"/>
                    </a:lnTo>
                    <a:lnTo>
                      <a:pt x="69" y="117"/>
                    </a:lnTo>
                    <a:lnTo>
                      <a:pt x="65" y="102"/>
                    </a:lnTo>
                    <a:lnTo>
                      <a:pt x="61" y="87"/>
                    </a:lnTo>
                    <a:lnTo>
                      <a:pt x="50" y="62"/>
                    </a:lnTo>
                    <a:lnTo>
                      <a:pt x="40" y="41"/>
                    </a:lnTo>
                    <a:lnTo>
                      <a:pt x="29" y="23"/>
                    </a:lnTo>
                    <a:lnTo>
                      <a:pt x="19" y="10"/>
                    </a:lnTo>
                    <a:lnTo>
                      <a:pt x="13" y="4"/>
                    </a:lnTo>
                    <a:lnTo>
                      <a:pt x="10" y="0"/>
                    </a:lnTo>
                    <a:lnTo>
                      <a:pt x="0" y="10"/>
                    </a:lnTo>
                    <a:lnTo>
                      <a:pt x="2" y="12"/>
                    </a:lnTo>
                    <a:lnTo>
                      <a:pt x="8" y="20"/>
                    </a:lnTo>
                    <a:lnTo>
                      <a:pt x="17" y="31"/>
                    </a:lnTo>
                    <a:lnTo>
                      <a:pt x="27" y="46"/>
                    </a:lnTo>
                    <a:lnTo>
                      <a:pt x="38" y="68"/>
                    </a:lnTo>
                    <a:lnTo>
                      <a:pt x="48" y="92"/>
                    </a:lnTo>
                    <a:lnTo>
                      <a:pt x="52" y="106"/>
                    </a:lnTo>
                    <a:lnTo>
                      <a:pt x="54" y="119"/>
                    </a:lnTo>
                    <a:lnTo>
                      <a:pt x="57" y="137"/>
                    </a:lnTo>
                    <a:lnTo>
                      <a:pt x="57" y="152"/>
                    </a:lnTo>
                    <a:lnTo>
                      <a:pt x="67" y="160"/>
                    </a:lnTo>
                    <a:lnTo>
                      <a:pt x="63" y="144"/>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94" name="Freeform 270"/>
              <p:cNvSpPr>
                <a:spLocks/>
              </p:cNvSpPr>
              <p:nvPr/>
            </p:nvSpPr>
            <p:spPr bwMode="auto">
              <a:xfrm>
                <a:off x="5840413" y="4954588"/>
                <a:ext cx="284163" cy="141288"/>
              </a:xfrm>
              <a:custGeom>
                <a:avLst/>
                <a:gdLst>
                  <a:gd name="T0" fmla="*/ 179 w 179"/>
                  <a:gd name="T1" fmla="*/ 81 h 89"/>
                  <a:gd name="T2" fmla="*/ 165 w 179"/>
                  <a:gd name="T3" fmla="*/ 64 h 89"/>
                  <a:gd name="T4" fmla="*/ 150 w 179"/>
                  <a:gd name="T5" fmla="*/ 48 h 89"/>
                  <a:gd name="T6" fmla="*/ 134 w 179"/>
                  <a:gd name="T7" fmla="*/ 37 h 89"/>
                  <a:gd name="T8" fmla="*/ 121 w 179"/>
                  <a:gd name="T9" fmla="*/ 25 h 89"/>
                  <a:gd name="T10" fmla="*/ 106 w 179"/>
                  <a:gd name="T11" fmla="*/ 18 h 89"/>
                  <a:gd name="T12" fmla="*/ 90 w 179"/>
                  <a:gd name="T13" fmla="*/ 12 h 89"/>
                  <a:gd name="T14" fmla="*/ 77 w 179"/>
                  <a:gd name="T15" fmla="*/ 8 h 89"/>
                  <a:gd name="T16" fmla="*/ 62 w 179"/>
                  <a:gd name="T17" fmla="*/ 4 h 89"/>
                  <a:gd name="T18" fmla="*/ 39 w 179"/>
                  <a:gd name="T19" fmla="*/ 0 h 89"/>
                  <a:gd name="T20" fmla="*/ 19 w 179"/>
                  <a:gd name="T21" fmla="*/ 0 h 89"/>
                  <a:gd name="T22" fmla="*/ 6 w 179"/>
                  <a:gd name="T23" fmla="*/ 2 h 89"/>
                  <a:gd name="T24" fmla="*/ 0 w 179"/>
                  <a:gd name="T25" fmla="*/ 2 h 89"/>
                  <a:gd name="T26" fmla="*/ 4 w 179"/>
                  <a:gd name="T27" fmla="*/ 18 h 89"/>
                  <a:gd name="T28" fmla="*/ 8 w 179"/>
                  <a:gd name="T29" fmla="*/ 16 h 89"/>
                  <a:gd name="T30" fmla="*/ 19 w 179"/>
                  <a:gd name="T31" fmla="*/ 16 h 89"/>
                  <a:gd name="T32" fmla="*/ 37 w 179"/>
                  <a:gd name="T33" fmla="*/ 16 h 89"/>
                  <a:gd name="T34" fmla="*/ 60 w 179"/>
                  <a:gd name="T35" fmla="*/ 18 h 89"/>
                  <a:gd name="T36" fmla="*/ 73 w 179"/>
                  <a:gd name="T37" fmla="*/ 21 h 89"/>
                  <a:gd name="T38" fmla="*/ 85 w 179"/>
                  <a:gd name="T39" fmla="*/ 25 h 89"/>
                  <a:gd name="T40" fmla="*/ 100 w 179"/>
                  <a:gd name="T41" fmla="*/ 31 h 89"/>
                  <a:gd name="T42" fmla="*/ 113 w 179"/>
                  <a:gd name="T43" fmla="*/ 39 h 89"/>
                  <a:gd name="T44" fmla="*/ 127 w 179"/>
                  <a:gd name="T45" fmla="*/ 48 h 89"/>
                  <a:gd name="T46" fmla="*/ 140 w 179"/>
                  <a:gd name="T47" fmla="*/ 60 h 89"/>
                  <a:gd name="T48" fmla="*/ 154 w 179"/>
                  <a:gd name="T49" fmla="*/ 73 h 89"/>
                  <a:gd name="T50" fmla="*/ 167 w 179"/>
                  <a:gd name="T51" fmla="*/ 89 h 89"/>
                  <a:gd name="T52" fmla="*/ 179 w 179"/>
                  <a:gd name="T53"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89">
                    <a:moveTo>
                      <a:pt x="179" y="81"/>
                    </a:moveTo>
                    <a:lnTo>
                      <a:pt x="165" y="64"/>
                    </a:lnTo>
                    <a:lnTo>
                      <a:pt x="150" y="48"/>
                    </a:lnTo>
                    <a:lnTo>
                      <a:pt x="134" y="37"/>
                    </a:lnTo>
                    <a:lnTo>
                      <a:pt x="121" y="25"/>
                    </a:lnTo>
                    <a:lnTo>
                      <a:pt x="106" y="18"/>
                    </a:lnTo>
                    <a:lnTo>
                      <a:pt x="90" y="12"/>
                    </a:lnTo>
                    <a:lnTo>
                      <a:pt x="77" y="8"/>
                    </a:lnTo>
                    <a:lnTo>
                      <a:pt x="62" y="4"/>
                    </a:lnTo>
                    <a:lnTo>
                      <a:pt x="39" y="0"/>
                    </a:lnTo>
                    <a:lnTo>
                      <a:pt x="19" y="0"/>
                    </a:lnTo>
                    <a:lnTo>
                      <a:pt x="6" y="2"/>
                    </a:lnTo>
                    <a:lnTo>
                      <a:pt x="0" y="2"/>
                    </a:lnTo>
                    <a:lnTo>
                      <a:pt x="4" y="18"/>
                    </a:lnTo>
                    <a:lnTo>
                      <a:pt x="8" y="16"/>
                    </a:lnTo>
                    <a:lnTo>
                      <a:pt x="19" y="16"/>
                    </a:lnTo>
                    <a:lnTo>
                      <a:pt x="37" y="16"/>
                    </a:lnTo>
                    <a:lnTo>
                      <a:pt x="60" y="18"/>
                    </a:lnTo>
                    <a:lnTo>
                      <a:pt x="73" y="21"/>
                    </a:lnTo>
                    <a:lnTo>
                      <a:pt x="85" y="25"/>
                    </a:lnTo>
                    <a:lnTo>
                      <a:pt x="100" y="31"/>
                    </a:lnTo>
                    <a:lnTo>
                      <a:pt x="113" y="39"/>
                    </a:lnTo>
                    <a:lnTo>
                      <a:pt x="127" y="48"/>
                    </a:lnTo>
                    <a:lnTo>
                      <a:pt x="140" y="60"/>
                    </a:lnTo>
                    <a:lnTo>
                      <a:pt x="154" y="73"/>
                    </a:lnTo>
                    <a:lnTo>
                      <a:pt x="167" y="89"/>
                    </a:lnTo>
                    <a:lnTo>
                      <a:pt x="179" y="81"/>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95" name="Freeform 271"/>
              <p:cNvSpPr>
                <a:spLocks/>
              </p:cNvSpPr>
              <p:nvPr/>
            </p:nvSpPr>
            <p:spPr bwMode="auto">
              <a:xfrm>
                <a:off x="6105525" y="5083175"/>
                <a:ext cx="22225" cy="17463"/>
              </a:xfrm>
              <a:custGeom>
                <a:avLst/>
                <a:gdLst>
                  <a:gd name="T0" fmla="*/ 0 w 14"/>
                  <a:gd name="T1" fmla="*/ 8 h 11"/>
                  <a:gd name="T2" fmla="*/ 2 w 14"/>
                  <a:gd name="T3" fmla="*/ 10 h 11"/>
                  <a:gd name="T4" fmla="*/ 4 w 14"/>
                  <a:gd name="T5" fmla="*/ 11 h 11"/>
                  <a:gd name="T6" fmla="*/ 8 w 14"/>
                  <a:gd name="T7" fmla="*/ 10 h 11"/>
                  <a:gd name="T8" fmla="*/ 10 w 14"/>
                  <a:gd name="T9" fmla="*/ 10 h 11"/>
                  <a:gd name="T10" fmla="*/ 12 w 14"/>
                  <a:gd name="T11" fmla="*/ 8 h 11"/>
                  <a:gd name="T12" fmla="*/ 14 w 14"/>
                  <a:gd name="T13" fmla="*/ 6 h 11"/>
                  <a:gd name="T14" fmla="*/ 14 w 14"/>
                  <a:gd name="T15" fmla="*/ 2 h 11"/>
                  <a:gd name="T16" fmla="*/ 12 w 14"/>
                  <a:gd name="T17" fmla="*/ 0 h 11"/>
                  <a:gd name="T18" fmla="*/ 0 w 14"/>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8"/>
                    </a:moveTo>
                    <a:lnTo>
                      <a:pt x="2" y="10"/>
                    </a:lnTo>
                    <a:lnTo>
                      <a:pt x="4" y="11"/>
                    </a:lnTo>
                    <a:lnTo>
                      <a:pt x="8" y="10"/>
                    </a:lnTo>
                    <a:lnTo>
                      <a:pt x="10" y="10"/>
                    </a:lnTo>
                    <a:lnTo>
                      <a:pt x="12" y="8"/>
                    </a:lnTo>
                    <a:lnTo>
                      <a:pt x="14" y="6"/>
                    </a:lnTo>
                    <a:lnTo>
                      <a:pt x="14" y="2"/>
                    </a:lnTo>
                    <a:lnTo>
                      <a:pt x="12" y="0"/>
                    </a:lnTo>
                    <a:lnTo>
                      <a:pt x="0" y="8"/>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96" name="Freeform 272"/>
              <p:cNvSpPr>
                <a:spLocks/>
              </p:cNvSpPr>
              <p:nvPr/>
            </p:nvSpPr>
            <p:spPr bwMode="auto">
              <a:xfrm>
                <a:off x="5591175" y="4805363"/>
                <a:ext cx="17463" cy="22225"/>
              </a:xfrm>
              <a:custGeom>
                <a:avLst/>
                <a:gdLst>
                  <a:gd name="T0" fmla="*/ 11 w 11"/>
                  <a:gd name="T1" fmla="*/ 2 h 14"/>
                  <a:gd name="T2" fmla="*/ 8 w 11"/>
                  <a:gd name="T3" fmla="*/ 0 h 14"/>
                  <a:gd name="T4" fmla="*/ 6 w 11"/>
                  <a:gd name="T5" fmla="*/ 2 h 14"/>
                  <a:gd name="T6" fmla="*/ 2 w 11"/>
                  <a:gd name="T7" fmla="*/ 2 h 14"/>
                  <a:gd name="T8" fmla="*/ 2 w 11"/>
                  <a:gd name="T9" fmla="*/ 6 h 14"/>
                  <a:gd name="T10" fmla="*/ 0 w 11"/>
                  <a:gd name="T11" fmla="*/ 8 h 14"/>
                  <a:gd name="T12" fmla="*/ 2 w 11"/>
                  <a:gd name="T13" fmla="*/ 10 h 14"/>
                  <a:gd name="T14" fmla="*/ 2 w 11"/>
                  <a:gd name="T15" fmla="*/ 14 h 14"/>
                  <a:gd name="T16" fmla="*/ 6 w 11"/>
                  <a:gd name="T17" fmla="*/ 14 h 14"/>
                  <a:gd name="T18" fmla="*/ 11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11" y="2"/>
                    </a:moveTo>
                    <a:lnTo>
                      <a:pt x="8" y="0"/>
                    </a:lnTo>
                    <a:lnTo>
                      <a:pt x="6" y="2"/>
                    </a:lnTo>
                    <a:lnTo>
                      <a:pt x="2" y="2"/>
                    </a:lnTo>
                    <a:lnTo>
                      <a:pt x="2" y="6"/>
                    </a:lnTo>
                    <a:lnTo>
                      <a:pt x="0" y="8"/>
                    </a:lnTo>
                    <a:lnTo>
                      <a:pt x="2" y="10"/>
                    </a:lnTo>
                    <a:lnTo>
                      <a:pt x="2" y="14"/>
                    </a:lnTo>
                    <a:lnTo>
                      <a:pt x="6" y="14"/>
                    </a:lnTo>
                    <a:lnTo>
                      <a:pt x="11" y="2"/>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97" name="Freeform 273"/>
              <p:cNvSpPr>
                <a:spLocks/>
              </p:cNvSpPr>
              <p:nvPr/>
            </p:nvSpPr>
            <p:spPr bwMode="auto">
              <a:xfrm>
                <a:off x="5600700" y="4808538"/>
                <a:ext cx="93663" cy="115888"/>
              </a:xfrm>
              <a:custGeom>
                <a:avLst/>
                <a:gdLst>
                  <a:gd name="T0" fmla="*/ 50 w 59"/>
                  <a:gd name="T1" fmla="*/ 60 h 73"/>
                  <a:gd name="T2" fmla="*/ 59 w 59"/>
                  <a:gd name="T3" fmla="*/ 66 h 73"/>
                  <a:gd name="T4" fmla="*/ 57 w 59"/>
                  <a:gd name="T5" fmla="*/ 50 h 73"/>
                  <a:gd name="T6" fmla="*/ 50 w 59"/>
                  <a:gd name="T7" fmla="*/ 35 h 73"/>
                  <a:gd name="T8" fmla="*/ 40 w 59"/>
                  <a:gd name="T9" fmla="*/ 23 h 73"/>
                  <a:gd name="T10" fmla="*/ 30 w 59"/>
                  <a:gd name="T11" fmla="*/ 16 h 73"/>
                  <a:gd name="T12" fmla="*/ 21 w 59"/>
                  <a:gd name="T13" fmla="*/ 8 h 73"/>
                  <a:gd name="T14" fmla="*/ 13 w 59"/>
                  <a:gd name="T15" fmla="*/ 4 h 73"/>
                  <a:gd name="T16" fmla="*/ 7 w 59"/>
                  <a:gd name="T17" fmla="*/ 0 h 73"/>
                  <a:gd name="T18" fmla="*/ 5 w 59"/>
                  <a:gd name="T19" fmla="*/ 0 h 73"/>
                  <a:gd name="T20" fmla="*/ 0 w 59"/>
                  <a:gd name="T21" fmla="*/ 12 h 73"/>
                  <a:gd name="T22" fmla="*/ 2 w 59"/>
                  <a:gd name="T23" fmla="*/ 14 h 73"/>
                  <a:gd name="T24" fmla="*/ 5 w 59"/>
                  <a:gd name="T25" fmla="*/ 16 h 73"/>
                  <a:gd name="T26" fmla="*/ 13 w 59"/>
                  <a:gd name="T27" fmla="*/ 19 h 73"/>
                  <a:gd name="T28" fmla="*/ 23 w 59"/>
                  <a:gd name="T29" fmla="*/ 27 h 73"/>
                  <a:gd name="T30" fmla="*/ 30 w 59"/>
                  <a:gd name="T31" fmla="*/ 35 h 73"/>
                  <a:gd name="T32" fmla="*/ 38 w 59"/>
                  <a:gd name="T33" fmla="*/ 42 h 73"/>
                  <a:gd name="T34" fmla="*/ 42 w 59"/>
                  <a:gd name="T35" fmla="*/ 54 h 73"/>
                  <a:gd name="T36" fmla="*/ 46 w 59"/>
                  <a:gd name="T37" fmla="*/ 66 h 73"/>
                  <a:gd name="T38" fmla="*/ 55 w 59"/>
                  <a:gd name="T39" fmla="*/ 73 h 73"/>
                  <a:gd name="T40" fmla="*/ 50 w 59"/>
                  <a:gd name="T41"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3">
                    <a:moveTo>
                      <a:pt x="50" y="60"/>
                    </a:moveTo>
                    <a:lnTo>
                      <a:pt x="59" y="66"/>
                    </a:lnTo>
                    <a:lnTo>
                      <a:pt x="57" y="50"/>
                    </a:lnTo>
                    <a:lnTo>
                      <a:pt x="50" y="35"/>
                    </a:lnTo>
                    <a:lnTo>
                      <a:pt x="40" y="23"/>
                    </a:lnTo>
                    <a:lnTo>
                      <a:pt x="30" y="16"/>
                    </a:lnTo>
                    <a:lnTo>
                      <a:pt x="21" y="8"/>
                    </a:lnTo>
                    <a:lnTo>
                      <a:pt x="13" y="4"/>
                    </a:lnTo>
                    <a:lnTo>
                      <a:pt x="7" y="0"/>
                    </a:lnTo>
                    <a:lnTo>
                      <a:pt x="5" y="0"/>
                    </a:lnTo>
                    <a:lnTo>
                      <a:pt x="0" y="12"/>
                    </a:lnTo>
                    <a:lnTo>
                      <a:pt x="2" y="14"/>
                    </a:lnTo>
                    <a:lnTo>
                      <a:pt x="5" y="16"/>
                    </a:lnTo>
                    <a:lnTo>
                      <a:pt x="13" y="19"/>
                    </a:lnTo>
                    <a:lnTo>
                      <a:pt x="23" y="27"/>
                    </a:lnTo>
                    <a:lnTo>
                      <a:pt x="30" y="35"/>
                    </a:lnTo>
                    <a:lnTo>
                      <a:pt x="38" y="42"/>
                    </a:lnTo>
                    <a:lnTo>
                      <a:pt x="42" y="54"/>
                    </a:lnTo>
                    <a:lnTo>
                      <a:pt x="46" y="66"/>
                    </a:lnTo>
                    <a:lnTo>
                      <a:pt x="55" y="73"/>
                    </a:lnTo>
                    <a:lnTo>
                      <a:pt x="50" y="60"/>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98" name="Freeform 274"/>
              <p:cNvSpPr>
                <a:spLocks/>
              </p:cNvSpPr>
              <p:nvPr/>
            </p:nvSpPr>
            <p:spPr bwMode="auto">
              <a:xfrm>
                <a:off x="5680075" y="4887913"/>
                <a:ext cx="157163" cy="42863"/>
              </a:xfrm>
              <a:custGeom>
                <a:avLst/>
                <a:gdLst>
                  <a:gd name="T0" fmla="*/ 99 w 99"/>
                  <a:gd name="T1" fmla="*/ 16 h 27"/>
                  <a:gd name="T2" fmla="*/ 84 w 99"/>
                  <a:gd name="T3" fmla="*/ 6 h 27"/>
                  <a:gd name="T4" fmla="*/ 67 w 99"/>
                  <a:gd name="T5" fmla="*/ 2 h 27"/>
                  <a:gd name="T6" fmla="*/ 51 w 99"/>
                  <a:gd name="T7" fmla="*/ 0 h 27"/>
                  <a:gd name="T8" fmla="*/ 34 w 99"/>
                  <a:gd name="T9" fmla="*/ 2 h 27"/>
                  <a:gd name="T10" fmla="*/ 21 w 99"/>
                  <a:gd name="T11" fmla="*/ 4 h 27"/>
                  <a:gd name="T12" fmla="*/ 11 w 99"/>
                  <a:gd name="T13" fmla="*/ 6 h 27"/>
                  <a:gd name="T14" fmla="*/ 3 w 99"/>
                  <a:gd name="T15" fmla="*/ 8 h 27"/>
                  <a:gd name="T16" fmla="*/ 0 w 99"/>
                  <a:gd name="T17" fmla="*/ 10 h 27"/>
                  <a:gd name="T18" fmla="*/ 5 w 99"/>
                  <a:gd name="T19" fmla="*/ 23 h 27"/>
                  <a:gd name="T20" fmla="*/ 7 w 99"/>
                  <a:gd name="T21" fmla="*/ 21 h 27"/>
                  <a:gd name="T22" fmla="*/ 13 w 99"/>
                  <a:gd name="T23" fmla="*/ 19 h 27"/>
                  <a:gd name="T24" fmla="*/ 24 w 99"/>
                  <a:gd name="T25" fmla="*/ 17 h 27"/>
                  <a:gd name="T26" fmla="*/ 36 w 99"/>
                  <a:gd name="T27" fmla="*/ 16 h 27"/>
                  <a:gd name="T28" fmla="*/ 51 w 99"/>
                  <a:gd name="T29" fmla="*/ 16 h 27"/>
                  <a:gd name="T30" fmla="*/ 65 w 99"/>
                  <a:gd name="T31" fmla="*/ 16 h 27"/>
                  <a:gd name="T32" fmla="*/ 78 w 99"/>
                  <a:gd name="T33" fmla="*/ 19 h 27"/>
                  <a:gd name="T34" fmla="*/ 92 w 99"/>
                  <a:gd name="T35" fmla="*/ 27 h 27"/>
                  <a:gd name="T36" fmla="*/ 99 w 99"/>
                  <a:gd name="T37"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27">
                    <a:moveTo>
                      <a:pt x="99" y="16"/>
                    </a:moveTo>
                    <a:lnTo>
                      <a:pt x="84" y="6"/>
                    </a:lnTo>
                    <a:lnTo>
                      <a:pt x="67" y="2"/>
                    </a:lnTo>
                    <a:lnTo>
                      <a:pt x="51" y="0"/>
                    </a:lnTo>
                    <a:lnTo>
                      <a:pt x="34" y="2"/>
                    </a:lnTo>
                    <a:lnTo>
                      <a:pt x="21" y="4"/>
                    </a:lnTo>
                    <a:lnTo>
                      <a:pt x="11" y="6"/>
                    </a:lnTo>
                    <a:lnTo>
                      <a:pt x="3" y="8"/>
                    </a:lnTo>
                    <a:lnTo>
                      <a:pt x="0" y="10"/>
                    </a:lnTo>
                    <a:lnTo>
                      <a:pt x="5" y="23"/>
                    </a:lnTo>
                    <a:lnTo>
                      <a:pt x="7" y="21"/>
                    </a:lnTo>
                    <a:lnTo>
                      <a:pt x="13" y="19"/>
                    </a:lnTo>
                    <a:lnTo>
                      <a:pt x="24" y="17"/>
                    </a:lnTo>
                    <a:lnTo>
                      <a:pt x="36" y="16"/>
                    </a:lnTo>
                    <a:lnTo>
                      <a:pt x="51" y="16"/>
                    </a:lnTo>
                    <a:lnTo>
                      <a:pt x="65" y="16"/>
                    </a:lnTo>
                    <a:lnTo>
                      <a:pt x="78" y="19"/>
                    </a:lnTo>
                    <a:lnTo>
                      <a:pt x="92" y="27"/>
                    </a:lnTo>
                    <a:lnTo>
                      <a:pt x="99" y="16"/>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99" name="Freeform 275"/>
              <p:cNvSpPr>
                <a:spLocks/>
              </p:cNvSpPr>
              <p:nvPr/>
            </p:nvSpPr>
            <p:spPr bwMode="auto">
              <a:xfrm>
                <a:off x="5826125" y="4913313"/>
                <a:ext cx="17463" cy="17463"/>
              </a:xfrm>
              <a:custGeom>
                <a:avLst/>
                <a:gdLst>
                  <a:gd name="T0" fmla="*/ 0 w 11"/>
                  <a:gd name="T1" fmla="*/ 11 h 11"/>
                  <a:gd name="T2" fmla="*/ 3 w 11"/>
                  <a:gd name="T3" fmla="*/ 11 h 11"/>
                  <a:gd name="T4" fmla="*/ 5 w 11"/>
                  <a:gd name="T5" fmla="*/ 11 h 11"/>
                  <a:gd name="T6" fmla="*/ 7 w 11"/>
                  <a:gd name="T7" fmla="*/ 11 h 11"/>
                  <a:gd name="T8" fmla="*/ 9 w 11"/>
                  <a:gd name="T9" fmla="*/ 9 h 11"/>
                  <a:gd name="T10" fmla="*/ 11 w 11"/>
                  <a:gd name="T11" fmla="*/ 7 h 11"/>
                  <a:gd name="T12" fmla="*/ 11 w 11"/>
                  <a:gd name="T13" fmla="*/ 3 h 11"/>
                  <a:gd name="T14" fmla="*/ 11 w 11"/>
                  <a:gd name="T15" fmla="*/ 1 h 11"/>
                  <a:gd name="T16" fmla="*/ 7 w 11"/>
                  <a:gd name="T17" fmla="*/ 0 h 11"/>
                  <a:gd name="T18" fmla="*/ 0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11"/>
                    </a:moveTo>
                    <a:lnTo>
                      <a:pt x="3" y="11"/>
                    </a:lnTo>
                    <a:lnTo>
                      <a:pt x="5" y="11"/>
                    </a:lnTo>
                    <a:lnTo>
                      <a:pt x="7" y="11"/>
                    </a:lnTo>
                    <a:lnTo>
                      <a:pt x="9" y="9"/>
                    </a:lnTo>
                    <a:lnTo>
                      <a:pt x="11" y="7"/>
                    </a:lnTo>
                    <a:lnTo>
                      <a:pt x="11" y="3"/>
                    </a:lnTo>
                    <a:lnTo>
                      <a:pt x="11" y="1"/>
                    </a:lnTo>
                    <a:lnTo>
                      <a:pt x="7" y="0"/>
                    </a:lnTo>
                    <a:lnTo>
                      <a:pt x="0" y="11"/>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00" name="Freeform 276"/>
              <p:cNvSpPr>
                <a:spLocks/>
              </p:cNvSpPr>
              <p:nvPr/>
            </p:nvSpPr>
            <p:spPr bwMode="auto">
              <a:xfrm>
                <a:off x="5983288" y="4986338"/>
                <a:ext cx="22225" cy="14288"/>
              </a:xfrm>
              <a:custGeom>
                <a:avLst/>
                <a:gdLst>
                  <a:gd name="T0" fmla="*/ 2 w 14"/>
                  <a:gd name="T1" fmla="*/ 0 h 9"/>
                  <a:gd name="T2" fmla="*/ 0 w 14"/>
                  <a:gd name="T3" fmla="*/ 1 h 9"/>
                  <a:gd name="T4" fmla="*/ 2 w 14"/>
                  <a:gd name="T5" fmla="*/ 5 h 9"/>
                  <a:gd name="T6" fmla="*/ 2 w 14"/>
                  <a:gd name="T7" fmla="*/ 7 h 9"/>
                  <a:gd name="T8" fmla="*/ 4 w 14"/>
                  <a:gd name="T9" fmla="*/ 9 h 9"/>
                  <a:gd name="T10" fmla="*/ 8 w 14"/>
                  <a:gd name="T11" fmla="*/ 9 h 9"/>
                  <a:gd name="T12" fmla="*/ 10 w 14"/>
                  <a:gd name="T13" fmla="*/ 9 h 9"/>
                  <a:gd name="T14" fmla="*/ 12 w 14"/>
                  <a:gd name="T15" fmla="*/ 7 h 9"/>
                  <a:gd name="T16" fmla="*/ 14 w 14"/>
                  <a:gd name="T17" fmla="*/ 5 h 9"/>
                  <a:gd name="T18" fmla="*/ 2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2" y="0"/>
                    </a:moveTo>
                    <a:lnTo>
                      <a:pt x="0" y="1"/>
                    </a:lnTo>
                    <a:lnTo>
                      <a:pt x="2" y="5"/>
                    </a:lnTo>
                    <a:lnTo>
                      <a:pt x="2" y="7"/>
                    </a:lnTo>
                    <a:lnTo>
                      <a:pt x="4" y="9"/>
                    </a:lnTo>
                    <a:lnTo>
                      <a:pt x="8" y="9"/>
                    </a:lnTo>
                    <a:lnTo>
                      <a:pt x="10" y="9"/>
                    </a:lnTo>
                    <a:lnTo>
                      <a:pt x="12" y="7"/>
                    </a:lnTo>
                    <a:lnTo>
                      <a:pt x="14" y="5"/>
                    </a:lnTo>
                    <a:lnTo>
                      <a:pt x="2" y="0"/>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01" name="Freeform 277"/>
              <p:cNvSpPr>
                <a:spLocks/>
              </p:cNvSpPr>
              <p:nvPr/>
            </p:nvSpPr>
            <p:spPr bwMode="auto">
              <a:xfrm>
                <a:off x="5986463" y="4821238"/>
                <a:ext cx="238125" cy="173038"/>
              </a:xfrm>
              <a:custGeom>
                <a:avLst/>
                <a:gdLst>
                  <a:gd name="T0" fmla="*/ 136 w 150"/>
                  <a:gd name="T1" fmla="*/ 8 h 109"/>
                  <a:gd name="T2" fmla="*/ 142 w 150"/>
                  <a:gd name="T3" fmla="*/ 0 h 109"/>
                  <a:gd name="T4" fmla="*/ 123 w 150"/>
                  <a:gd name="T5" fmla="*/ 4 h 109"/>
                  <a:gd name="T6" fmla="*/ 106 w 150"/>
                  <a:gd name="T7" fmla="*/ 10 h 109"/>
                  <a:gd name="T8" fmla="*/ 90 w 150"/>
                  <a:gd name="T9" fmla="*/ 17 h 109"/>
                  <a:gd name="T10" fmla="*/ 77 w 150"/>
                  <a:gd name="T11" fmla="*/ 25 h 109"/>
                  <a:gd name="T12" fmla="*/ 52 w 150"/>
                  <a:gd name="T13" fmla="*/ 40 h 109"/>
                  <a:gd name="T14" fmla="*/ 33 w 150"/>
                  <a:gd name="T15" fmla="*/ 58 h 109"/>
                  <a:gd name="T16" fmla="*/ 18 w 150"/>
                  <a:gd name="T17" fmla="*/ 75 h 109"/>
                  <a:gd name="T18" fmla="*/ 8 w 150"/>
                  <a:gd name="T19" fmla="*/ 88 h 109"/>
                  <a:gd name="T20" fmla="*/ 2 w 150"/>
                  <a:gd name="T21" fmla="*/ 100 h 109"/>
                  <a:gd name="T22" fmla="*/ 0 w 150"/>
                  <a:gd name="T23" fmla="*/ 104 h 109"/>
                  <a:gd name="T24" fmla="*/ 12 w 150"/>
                  <a:gd name="T25" fmla="*/ 109 h 109"/>
                  <a:gd name="T26" fmla="*/ 14 w 150"/>
                  <a:gd name="T27" fmla="*/ 105 h 109"/>
                  <a:gd name="T28" fmla="*/ 19 w 150"/>
                  <a:gd name="T29" fmla="*/ 98 h 109"/>
                  <a:gd name="T30" fmla="*/ 29 w 150"/>
                  <a:gd name="T31" fmla="*/ 84 h 109"/>
                  <a:gd name="T32" fmla="*/ 42 w 150"/>
                  <a:gd name="T33" fmla="*/ 69 h 109"/>
                  <a:gd name="T34" fmla="*/ 62 w 150"/>
                  <a:gd name="T35" fmla="*/ 52 h 109"/>
                  <a:gd name="T36" fmla="*/ 85 w 150"/>
                  <a:gd name="T37" fmla="*/ 36 h 109"/>
                  <a:gd name="T38" fmla="*/ 96 w 150"/>
                  <a:gd name="T39" fmla="*/ 29 h 109"/>
                  <a:gd name="T40" fmla="*/ 112 w 150"/>
                  <a:gd name="T41" fmla="*/ 23 h 109"/>
                  <a:gd name="T42" fmla="*/ 127 w 150"/>
                  <a:gd name="T43" fmla="*/ 19 h 109"/>
                  <a:gd name="T44" fmla="*/ 144 w 150"/>
                  <a:gd name="T45" fmla="*/ 15 h 109"/>
                  <a:gd name="T46" fmla="*/ 150 w 150"/>
                  <a:gd name="T47" fmla="*/ 8 h 109"/>
                  <a:gd name="T48" fmla="*/ 136 w 150"/>
                  <a:gd name="T4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09">
                    <a:moveTo>
                      <a:pt x="136" y="8"/>
                    </a:moveTo>
                    <a:lnTo>
                      <a:pt x="142" y="0"/>
                    </a:lnTo>
                    <a:lnTo>
                      <a:pt x="123" y="4"/>
                    </a:lnTo>
                    <a:lnTo>
                      <a:pt x="106" y="10"/>
                    </a:lnTo>
                    <a:lnTo>
                      <a:pt x="90" y="17"/>
                    </a:lnTo>
                    <a:lnTo>
                      <a:pt x="77" y="25"/>
                    </a:lnTo>
                    <a:lnTo>
                      <a:pt x="52" y="40"/>
                    </a:lnTo>
                    <a:lnTo>
                      <a:pt x="33" y="58"/>
                    </a:lnTo>
                    <a:lnTo>
                      <a:pt x="18" y="75"/>
                    </a:lnTo>
                    <a:lnTo>
                      <a:pt x="8" y="88"/>
                    </a:lnTo>
                    <a:lnTo>
                      <a:pt x="2" y="100"/>
                    </a:lnTo>
                    <a:lnTo>
                      <a:pt x="0" y="104"/>
                    </a:lnTo>
                    <a:lnTo>
                      <a:pt x="12" y="109"/>
                    </a:lnTo>
                    <a:lnTo>
                      <a:pt x="14" y="105"/>
                    </a:lnTo>
                    <a:lnTo>
                      <a:pt x="19" y="98"/>
                    </a:lnTo>
                    <a:lnTo>
                      <a:pt x="29" y="84"/>
                    </a:lnTo>
                    <a:lnTo>
                      <a:pt x="42" y="69"/>
                    </a:lnTo>
                    <a:lnTo>
                      <a:pt x="62" y="52"/>
                    </a:lnTo>
                    <a:lnTo>
                      <a:pt x="85" y="36"/>
                    </a:lnTo>
                    <a:lnTo>
                      <a:pt x="96" y="29"/>
                    </a:lnTo>
                    <a:lnTo>
                      <a:pt x="112" y="23"/>
                    </a:lnTo>
                    <a:lnTo>
                      <a:pt x="127" y="19"/>
                    </a:lnTo>
                    <a:lnTo>
                      <a:pt x="144" y="15"/>
                    </a:lnTo>
                    <a:lnTo>
                      <a:pt x="150" y="8"/>
                    </a:lnTo>
                    <a:lnTo>
                      <a:pt x="136" y="8"/>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02" name="Freeform 278"/>
              <p:cNvSpPr>
                <a:spLocks/>
              </p:cNvSpPr>
              <p:nvPr/>
            </p:nvSpPr>
            <p:spPr bwMode="auto">
              <a:xfrm>
                <a:off x="6202363" y="4595813"/>
                <a:ext cx="155575" cy="238125"/>
              </a:xfrm>
              <a:custGeom>
                <a:avLst/>
                <a:gdLst>
                  <a:gd name="T0" fmla="*/ 93 w 98"/>
                  <a:gd name="T1" fmla="*/ 0 h 150"/>
                  <a:gd name="T2" fmla="*/ 77 w 98"/>
                  <a:gd name="T3" fmla="*/ 8 h 150"/>
                  <a:gd name="T4" fmla="*/ 64 w 98"/>
                  <a:gd name="T5" fmla="*/ 17 h 150"/>
                  <a:gd name="T6" fmla="*/ 52 w 98"/>
                  <a:gd name="T7" fmla="*/ 27 h 150"/>
                  <a:gd name="T8" fmla="*/ 43 w 98"/>
                  <a:gd name="T9" fmla="*/ 38 h 150"/>
                  <a:gd name="T10" fmla="*/ 33 w 98"/>
                  <a:gd name="T11" fmla="*/ 52 h 150"/>
                  <a:gd name="T12" fmla="*/ 27 w 98"/>
                  <a:gd name="T13" fmla="*/ 63 h 150"/>
                  <a:gd name="T14" fmla="*/ 20 w 98"/>
                  <a:gd name="T15" fmla="*/ 77 h 150"/>
                  <a:gd name="T16" fmla="*/ 16 w 98"/>
                  <a:gd name="T17" fmla="*/ 88 h 150"/>
                  <a:gd name="T18" fmla="*/ 8 w 98"/>
                  <a:gd name="T19" fmla="*/ 111 h 150"/>
                  <a:gd name="T20" fmla="*/ 2 w 98"/>
                  <a:gd name="T21" fmla="*/ 130 h 150"/>
                  <a:gd name="T22" fmla="*/ 0 w 98"/>
                  <a:gd name="T23" fmla="*/ 144 h 150"/>
                  <a:gd name="T24" fmla="*/ 0 w 98"/>
                  <a:gd name="T25" fmla="*/ 150 h 150"/>
                  <a:gd name="T26" fmla="*/ 14 w 98"/>
                  <a:gd name="T27" fmla="*/ 150 h 150"/>
                  <a:gd name="T28" fmla="*/ 14 w 98"/>
                  <a:gd name="T29" fmla="*/ 146 h 150"/>
                  <a:gd name="T30" fmla="*/ 16 w 98"/>
                  <a:gd name="T31" fmla="*/ 134 h 150"/>
                  <a:gd name="T32" fmla="*/ 22 w 98"/>
                  <a:gd name="T33" fmla="*/ 115 h 150"/>
                  <a:gd name="T34" fmla="*/ 29 w 98"/>
                  <a:gd name="T35" fmla="*/ 94 h 150"/>
                  <a:gd name="T36" fmla="*/ 33 w 98"/>
                  <a:gd name="T37" fmla="*/ 83 h 150"/>
                  <a:gd name="T38" fmla="*/ 39 w 98"/>
                  <a:gd name="T39" fmla="*/ 71 h 150"/>
                  <a:gd name="T40" fmla="*/ 47 w 98"/>
                  <a:gd name="T41" fmla="*/ 59 h 150"/>
                  <a:gd name="T42" fmla="*/ 54 w 98"/>
                  <a:gd name="T43" fmla="*/ 48 h 150"/>
                  <a:gd name="T44" fmla="*/ 64 w 98"/>
                  <a:gd name="T45" fmla="*/ 36 h 150"/>
                  <a:gd name="T46" fmla="*/ 73 w 98"/>
                  <a:gd name="T47" fmla="*/ 27 h 150"/>
                  <a:gd name="T48" fmla="*/ 85 w 98"/>
                  <a:gd name="T49" fmla="*/ 19 h 150"/>
                  <a:gd name="T50" fmla="*/ 98 w 98"/>
                  <a:gd name="T51" fmla="*/ 12 h 150"/>
                  <a:gd name="T52" fmla="*/ 93 w 98"/>
                  <a:gd name="T5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0">
                    <a:moveTo>
                      <a:pt x="93" y="0"/>
                    </a:moveTo>
                    <a:lnTo>
                      <a:pt x="77" y="8"/>
                    </a:lnTo>
                    <a:lnTo>
                      <a:pt x="64" y="17"/>
                    </a:lnTo>
                    <a:lnTo>
                      <a:pt x="52" y="27"/>
                    </a:lnTo>
                    <a:lnTo>
                      <a:pt x="43" y="38"/>
                    </a:lnTo>
                    <a:lnTo>
                      <a:pt x="33" y="52"/>
                    </a:lnTo>
                    <a:lnTo>
                      <a:pt x="27" y="63"/>
                    </a:lnTo>
                    <a:lnTo>
                      <a:pt x="20" y="77"/>
                    </a:lnTo>
                    <a:lnTo>
                      <a:pt x="16" y="88"/>
                    </a:lnTo>
                    <a:lnTo>
                      <a:pt x="8" y="111"/>
                    </a:lnTo>
                    <a:lnTo>
                      <a:pt x="2" y="130"/>
                    </a:lnTo>
                    <a:lnTo>
                      <a:pt x="0" y="144"/>
                    </a:lnTo>
                    <a:lnTo>
                      <a:pt x="0" y="150"/>
                    </a:lnTo>
                    <a:lnTo>
                      <a:pt x="14" y="150"/>
                    </a:lnTo>
                    <a:lnTo>
                      <a:pt x="14" y="146"/>
                    </a:lnTo>
                    <a:lnTo>
                      <a:pt x="16" y="134"/>
                    </a:lnTo>
                    <a:lnTo>
                      <a:pt x="22" y="115"/>
                    </a:lnTo>
                    <a:lnTo>
                      <a:pt x="29" y="94"/>
                    </a:lnTo>
                    <a:lnTo>
                      <a:pt x="33" y="83"/>
                    </a:lnTo>
                    <a:lnTo>
                      <a:pt x="39" y="71"/>
                    </a:lnTo>
                    <a:lnTo>
                      <a:pt x="47" y="59"/>
                    </a:lnTo>
                    <a:lnTo>
                      <a:pt x="54" y="48"/>
                    </a:lnTo>
                    <a:lnTo>
                      <a:pt x="64" y="36"/>
                    </a:lnTo>
                    <a:lnTo>
                      <a:pt x="73" y="27"/>
                    </a:lnTo>
                    <a:lnTo>
                      <a:pt x="85" y="19"/>
                    </a:lnTo>
                    <a:lnTo>
                      <a:pt x="98" y="12"/>
                    </a:lnTo>
                    <a:lnTo>
                      <a:pt x="93" y="0"/>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03" name="Freeform 279"/>
              <p:cNvSpPr>
                <a:spLocks/>
              </p:cNvSpPr>
              <p:nvPr/>
            </p:nvSpPr>
            <p:spPr bwMode="auto">
              <a:xfrm>
                <a:off x="6350000" y="4592638"/>
                <a:ext cx="14288" cy="22225"/>
              </a:xfrm>
              <a:custGeom>
                <a:avLst/>
                <a:gdLst>
                  <a:gd name="T0" fmla="*/ 5 w 9"/>
                  <a:gd name="T1" fmla="*/ 14 h 14"/>
                  <a:gd name="T2" fmla="*/ 9 w 9"/>
                  <a:gd name="T3" fmla="*/ 12 h 14"/>
                  <a:gd name="T4" fmla="*/ 9 w 9"/>
                  <a:gd name="T5" fmla="*/ 10 h 14"/>
                  <a:gd name="T6" fmla="*/ 9 w 9"/>
                  <a:gd name="T7" fmla="*/ 8 h 14"/>
                  <a:gd name="T8" fmla="*/ 9 w 9"/>
                  <a:gd name="T9" fmla="*/ 4 h 14"/>
                  <a:gd name="T10" fmla="*/ 7 w 9"/>
                  <a:gd name="T11" fmla="*/ 2 h 14"/>
                  <a:gd name="T12" fmla="*/ 5 w 9"/>
                  <a:gd name="T13" fmla="*/ 0 h 14"/>
                  <a:gd name="T14" fmla="*/ 3 w 9"/>
                  <a:gd name="T15" fmla="*/ 0 h 14"/>
                  <a:gd name="T16" fmla="*/ 0 w 9"/>
                  <a:gd name="T17" fmla="*/ 2 h 14"/>
                  <a:gd name="T18" fmla="*/ 5 w 9"/>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4">
                    <a:moveTo>
                      <a:pt x="5" y="14"/>
                    </a:moveTo>
                    <a:lnTo>
                      <a:pt x="9" y="12"/>
                    </a:lnTo>
                    <a:lnTo>
                      <a:pt x="9" y="10"/>
                    </a:lnTo>
                    <a:lnTo>
                      <a:pt x="9" y="8"/>
                    </a:lnTo>
                    <a:lnTo>
                      <a:pt x="9" y="4"/>
                    </a:lnTo>
                    <a:lnTo>
                      <a:pt x="7" y="2"/>
                    </a:lnTo>
                    <a:lnTo>
                      <a:pt x="5" y="0"/>
                    </a:lnTo>
                    <a:lnTo>
                      <a:pt x="3" y="0"/>
                    </a:lnTo>
                    <a:lnTo>
                      <a:pt x="0" y="2"/>
                    </a:lnTo>
                    <a:lnTo>
                      <a:pt x="5" y="14"/>
                    </a:lnTo>
                    <a:close/>
                  </a:path>
                </a:pathLst>
              </a:custGeom>
              <a:solidFill>
                <a:srgbClr val="52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04" name="Freeform 280"/>
              <p:cNvSpPr>
                <a:spLocks/>
              </p:cNvSpPr>
              <p:nvPr/>
            </p:nvSpPr>
            <p:spPr bwMode="auto">
              <a:xfrm>
                <a:off x="5594350" y="4489450"/>
                <a:ext cx="414338" cy="344488"/>
              </a:xfrm>
              <a:custGeom>
                <a:avLst/>
                <a:gdLst>
                  <a:gd name="T0" fmla="*/ 259 w 261"/>
                  <a:gd name="T1" fmla="*/ 80 h 217"/>
                  <a:gd name="T2" fmla="*/ 251 w 261"/>
                  <a:gd name="T3" fmla="*/ 61 h 217"/>
                  <a:gd name="T4" fmla="*/ 234 w 261"/>
                  <a:gd name="T5" fmla="*/ 46 h 217"/>
                  <a:gd name="T6" fmla="*/ 213 w 261"/>
                  <a:gd name="T7" fmla="*/ 36 h 217"/>
                  <a:gd name="T8" fmla="*/ 199 w 261"/>
                  <a:gd name="T9" fmla="*/ 36 h 217"/>
                  <a:gd name="T10" fmla="*/ 197 w 261"/>
                  <a:gd name="T11" fmla="*/ 36 h 217"/>
                  <a:gd name="T12" fmla="*/ 194 w 261"/>
                  <a:gd name="T13" fmla="*/ 36 h 217"/>
                  <a:gd name="T14" fmla="*/ 192 w 261"/>
                  <a:gd name="T15" fmla="*/ 36 h 217"/>
                  <a:gd name="T16" fmla="*/ 186 w 261"/>
                  <a:gd name="T17" fmla="*/ 29 h 217"/>
                  <a:gd name="T18" fmla="*/ 176 w 261"/>
                  <a:gd name="T19" fmla="*/ 15 h 217"/>
                  <a:gd name="T20" fmla="*/ 161 w 261"/>
                  <a:gd name="T21" fmla="*/ 6 h 217"/>
                  <a:gd name="T22" fmla="*/ 144 w 261"/>
                  <a:gd name="T23" fmla="*/ 2 h 217"/>
                  <a:gd name="T24" fmla="*/ 125 w 261"/>
                  <a:gd name="T25" fmla="*/ 0 h 217"/>
                  <a:gd name="T26" fmla="*/ 105 w 261"/>
                  <a:gd name="T27" fmla="*/ 6 h 217"/>
                  <a:gd name="T28" fmla="*/ 90 w 261"/>
                  <a:gd name="T29" fmla="*/ 15 h 217"/>
                  <a:gd name="T30" fmla="*/ 78 w 261"/>
                  <a:gd name="T31" fmla="*/ 29 h 217"/>
                  <a:gd name="T32" fmla="*/ 73 w 261"/>
                  <a:gd name="T33" fmla="*/ 36 h 217"/>
                  <a:gd name="T34" fmla="*/ 71 w 261"/>
                  <a:gd name="T35" fmla="*/ 36 h 217"/>
                  <a:gd name="T36" fmla="*/ 67 w 261"/>
                  <a:gd name="T37" fmla="*/ 36 h 217"/>
                  <a:gd name="T38" fmla="*/ 63 w 261"/>
                  <a:gd name="T39" fmla="*/ 36 h 217"/>
                  <a:gd name="T40" fmla="*/ 50 w 261"/>
                  <a:gd name="T41" fmla="*/ 36 h 217"/>
                  <a:gd name="T42" fmla="*/ 29 w 261"/>
                  <a:gd name="T43" fmla="*/ 44 h 217"/>
                  <a:gd name="T44" fmla="*/ 11 w 261"/>
                  <a:gd name="T45" fmla="*/ 59 h 217"/>
                  <a:gd name="T46" fmla="*/ 2 w 261"/>
                  <a:gd name="T47" fmla="*/ 79 h 217"/>
                  <a:gd name="T48" fmla="*/ 0 w 261"/>
                  <a:gd name="T49" fmla="*/ 98 h 217"/>
                  <a:gd name="T50" fmla="*/ 4 w 261"/>
                  <a:gd name="T51" fmla="*/ 111 h 217"/>
                  <a:gd name="T52" fmla="*/ 13 w 261"/>
                  <a:gd name="T53" fmla="*/ 125 h 217"/>
                  <a:gd name="T54" fmla="*/ 23 w 261"/>
                  <a:gd name="T55" fmla="*/ 134 h 217"/>
                  <a:gd name="T56" fmla="*/ 29 w 261"/>
                  <a:gd name="T57" fmla="*/ 140 h 217"/>
                  <a:gd name="T58" fmla="*/ 27 w 261"/>
                  <a:gd name="T59" fmla="*/ 146 h 217"/>
                  <a:gd name="T60" fmla="*/ 25 w 261"/>
                  <a:gd name="T61" fmla="*/ 151 h 217"/>
                  <a:gd name="T62" fmla="*/ 25 w 261"/>
                  <a:gd name="T63" fmla="*/ 157 h 217"/>
                  <a:gd name="T64" fmla="*/ 27 w 261"/>
                  <a:gd name="T65" fmla="*/ 171 h 217"/>
                  <a:gd name="T66" fmla="*/ 34 w 261"/>
                  <a:gd name="T67" fmla="*/ 192 h 217"/>
                  <a:gd name="T68" fmla="*/ 52 w 261"/>
                  <a:gd name="T69" fmla="*/ 207 h 217"/>
                  <a:gd name="T70" fmla="*/ 73 w 261"/>
                  <a:gd name="T71" fmla="*/ 215 h 217"/>
                  <a:gd name="T72" fmla="*/ 92 w 261"/>
                  <a:gd name="T73" fmla="*/ 217 h 217"/>
                  <a:gd name="T74" fmla="*/ 105 w 261"/>
                  <a:gd name="T75" fmla="*/ 213 h 217"/>
                  <a:gd name="T76" fmla="*/ 117 w 261"/>
                  <a:gd name="T77" fmla="*/ 209 h 217"/>
                  <a:gd name="T78" fmla="*/ 126 w 261"/>
                  <a:gd name="T79" fmla="*/ 203 h 217"/>
                  <a:gd name="T80" fmla="*/ 136 w 261"/>
                  <a:gd name="T81" fmla="*/ 201 h 217"/>
                  <a:gd name="T82" fmla="*/ 146 w 261"/>
                  <a:gd name="T83" fmla="*/ 209 h 217"/>
                  <a:gd name="T84" fmla="*/ 157 w 261"/>
                  <a:gd name="T85" fmla="*/ 213 h 217"/>
                  <a:gd name="T86" fmla="*/ 169 w 261"/>
                  <a:gd name="T87" fmla="*/ 217 h 217"/>
                  <a:gd name="T88" fmla="*/ 188 w 261"/>
                  <a:gd name="T89" fmla="*/ 217 h 217"/>
                  <a:gd name="T90" fmla="*/ 211 w 261"/>
                  <a:gd name="T91" fmla="*/ 207 h 217"/>
                  <a:gd name="T92" fmla="*/ 226 w 261"/>
                  <a:gd name="T93" fmla="*/ 194 h 217"/>
                  <a:gd name="T94" fmla="*/ 236 w 261"/>
                  <a:gd name="T95" fmla="*/ 174 h 217"/>
                  <a:gd name="T96" fmla="*/ 238 w 261"/>
                  <a:gd name="T97" fmla="*/ 159 h 217"/>
                  <a:gd name="T98" fmla="*/ 238 w 261"/>
                  <a:gd name="T99" fmla="*/ 153 h 217"/>
                  <a:gd name="T100" fmla="*/ 236 w 261"/>
                  <a:gd name="T101" fmla="*/ 146 h 217"/>
                  <a:gd name="T102" fmla="*/ 234 w 261"/>
                  <a:gd name="T103" fmla="*/ 140 h 217"/>
                  <a:gd name="T104" fmla="*/ 238 w 261"/>
                  <a:gd name="T105" fmla="*/ 134 h 217"/>
                  <a:gd name="T106" fmla="*/ 249 w 261"/>
                  <a:gd name="T107" fmla="*/ 125 h 217"/>
                  <a:gd name="T108" fmla="*/ 255 w 261"/>
                  <a:gd name="T109" fmla="*/ 113 h 217"/>
                  <a:gd name="T110" fmla="*/ 261 w 261"/>
                  <a:gd name="T111" fmla="*/ 10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 h="217">
                    <a:moveTo>
                      <a:pt x="261" y="92"/>
                    </a:moveTo>
                    <a:lnTo>
                      <a:pt x="259" y="80"/>
                    </a:lnTo>
                    <a:lnTo>
                      <a:pt x="257" y="71"/>
                    </a:lnTo>
                    <a:lnTo>
                      <a:pt x="251" y="61"/>
                    </a:lnTo>
                    <a:lnTo>
                      <a:pt x="243" y="54"/>
                    </a:lnTo>
                    <a:lnTo>
                      <a:pt x="234" y="46"/>
                    </a:lnTo>
                    <a:lnTo>
                      <a:pt x="224" y="40"/>
                    </a:lnTo>
                    <a:lnTo>
                      <a:pt x="213" y="36"/>
                    </a:lnTo>
                    <a:lnTo>
                      <a:pt x="199" y="36"/>
                    </a:lnTo>
                    <a:lnTo>
                      <a:pt x="199" y="36"/>
                    </a:lnTo>
                    <a:lnTo>
                      <a:pt x="197" y="36"/>
                    </a:lnTo>
                    <a:lnTo>
                      <a:pt x="197" y="36"/>
                    </a:lnTo>
                    <a:lnTo>
                      <a:pt x="196" y="36"/>
                    </a:lnTo>
                    <a:lnTo>
                      <a:pt x="194" y="36"/>
                    </a:lnTo>
                    <a:lnTo>
                      <a:pt x="194" y="36"/>
                    </a:lnTo>
                    <a:lnTo>
                      <a:pt x="192" y="36"/>
                    </a:lnTo>
                    <a:lnTo>
                      <a:pt x="190" y="36"/>
                    </a:lnTo>
                    <a:lnTo>
                      <a:pt x="186" y="29"/>
                    </a:lnTo>
                    <a:lnTo>
                      <a:pt x="182" y="23"/>
                    </a:lnTo>
                    <a:lnTo>
                      <a:pt x="176" y="15"/>
                    </a:lnTo>
                    <a:lnTo>
                      <a:pt x="169" y="11"/>
                    </a:lnTo>
                    <a:lnTo>
                      <a:pt x="161" y="6"/>
                    </a:lnTo>
                    <a:lnTo>
                      <a:pt x="153" y="4"/>
                    </a:lnTo>
                    <a:lnTo>
                      <a:pt x="144" y="2"/>
                    </a:lnTo>
                    <a:lnTo>
                      <a:pt x="134" y="0"/>
                    </a:lnTo>
                    <a:lnTo>
                      <a:pt x="125" y="0"/>
                    </a:lnTo>
                    <a:lnTo>
                      <a:pt x="115" y="2"/>
                    </a:lnTo>
                    <a:lnTo>
                      <a:pt x="105" y="6"/>
                    </a:lnTo>
                    <a:lnTo>
                      <a:pt x="98" y="10"/>
                    </a:lnTo>
                    <a:lnTo>
                      <a:pt x="90" y="15"/>
                    </a:lnTo>
                    <a:lnTo>
                      <a:pt x="84" y="23"/>
                    </a:lnTo>
                    <a:lnTo>
                      <a:pt x="78" y="29"/>
                    </a:lnTo>
                    <a:lnTo>
                      <a:pt x="75" y="36"/>
                    </a:lnTo>
                    <a:lnTo>
                      <a:pt x="73" y="36"/>
                    </a:lnTo>
                    <a:lnTo>
                      <a:pt x="73" y="36"/>
                    </a:lnTo>
                    <a:lnTo>
                      <a:pt x="71" y="36"/>
                    </a:lnTo>
                    <a:lnTo>
                      <a:pt x="69" y="36"/>
                    </a:lnTo>
                    <a:lnTo>
                      <a:pt x="67" y="36"/>
                    </a:lnTo>
                    <a:lnTo>
                      <a:pt x="65" y="36"/>
                    </a:lnTo>
                    <a:lnTo>
                      <a:pt x="63" y="36"/>
                    </a:lnTo>
                    <a:lnTo>
                      <a:pt x="61" y="36"/>
                    </a:lnTo>
                    <a:lnTo>
                      <a:pt x="50" y="36"/>
                    </a:lnTo>
                    <a:lnTo>
                      <a:pt x="38" y="40"/>
                    </a:lnTo>
                    <a:lnTo>
                      <a:pt x="29" y="44"/>
                    </a:lnTo>
                    <a:lnTo>
                      <a:pt x="19" y="52"/>
                    </a:lnTo>
                    <a:lnTo>
                      <a:pt x="11" y="59"/>
                    </a:lnTo>
                    <a:lnTo>
                      <a:pt x="6" y="69"/>
                    </a:lnTo>
                    <a:lnTo>
                      <a:pt x="2" y="79"/>
                    </a:lnTo>
                    <a:lnTo>
                      <a:pt x="0" y="90"/>
                    </a:lnTo>
                    <a:lnTo>
                      <a:pt x="0" y="98"/>
                    </a:lnTo>
                    <a:lnTo>
                      <a:pt x="2" y="105"/>
                    </a:lnTo>
                    <a:lnTo>
                      <a:pt x="4" y="111"/>
                    </a:lnTo>
                    <a:lnTo>
                      <a:pt x="8" y="119"/>
                    </a:lnTo>
                    <a:lnTo>
                      <a:pt x="13" y="125"/>
                    </a:lnTo>
                    <a:lnTo>
                      <a:pt x="17" y="130"/>
                    </a:lnTo>
                    <a:lnTo>
                      <a:pt x="23" y="134"/>
                    </a:lnTo>
                    <a:lnTo>
                      <a:pt x="31" y="138"/>
                    </a:lnTo>
                    <a:lnTo>
                      <a:pt x="29" y="140"/>
                    </a:lnTo>
                    <a:lnTo>
                      <a:pt x="29" y="144"/>
                    </a:lnTo>
                    <a:lnTo>
                      <a:pt x="27" y="146"/>
                    </a:lnTo>
                    <a:lnTo>
                      <a:pt x="27" y="150"/>
                    </a:lnTo>
                    <a:lnTo>
                      <a:pt x="25" y="151"/>
                    </a:lnTo>
                    <a:lnTo>
                      <a:pt x="25" y="153"/>
                    </a:lnTo>
                    <a:lnTo>
                      <a:pt x="25" y="157"/>
                    </a:lnTo>
                    <a:lnTo>
                      <a:pt x="25" y="159"/>
                    </a:lnTo>
                    <a:lnTo>
                      <a:pt x="27" y="171"/>
                    </a:lnTo>
                    <a:lnTo>
                      <a:pt x="29" y="182"/>
                    </a:lnTo>
                    <a:lnTo>
                      <a:pt x="34" y="192"/>
                    </a:lnTo>
                    <a:lnTo>
                      <a:pt x="42" y="199"/>
                    </a:lnTo>
                    <a:lnTo>
                      <a:pt x="52" y="207"/>
                    </a:lnTo>
                    <a:lnTo>
                      <a:pt x="61" y="211"/>
                    </a:lnTo>
                    <a:lnTo>
                      <a:pt x="73" y="215"/>
                    </a:lnTo>
                    <a:lnTo>
                      <a:pt x="86" y="217"/>
                    </a:lnTo>
                    <a:lnTo>
                      <a:pt x="92" y="217"/>
                    </a:lnTo>
                    <a:lnTo>
                      <a:pt x="98" y="215"/>
                    </a:lnTo>
                    <a:lnTo>
                      <a:pt x="105" y="213"/>
                    </a:lnTo>
                    <a:lnTo>
                      <a:pt x="111" y="211"/>
                    </a:lnTo>
                    <a:lnTo>
                      <a:pt x="117" y="209"/>
                    </a:lnTo>
                    <a:lnTo>
                      <a:pt x="123" y="205"/>
                    </a:lnTo>
                    <a:lnTo>
                      <a:pt x="126" y="203"/>
                    </a:lnTo>
                    <a:lnTo>
                      <a:pt x="132" y="197"/>
                    </a:lnTo>
                    <a:lnTo>
                      <a:pt x="136" y="201"/>
                    </a:lnTo>
                    <a:lnTo>
                      <a:pt x="140" y="205"/>
                    </a:lnTo>
                    <a:lnTo>
                      <a:pt x="146" y="209"/>
                    </a:lnTo>
                    <a:lnTo>
                      <a:pt x="151" y="211"/>
                    </a:lnTo>
                    <a:lnTo>
                      <a:pt x="157" y="213"/>
                    </a:lnTo>
                    <a:lnTo>
                      <a:pt x="163" y="215"/>
                    </a:lnTo>
                    <a:lnTo>
                      <a:pt x="169" y="217"/>
                    </a:lnTo>
                    <a:lnTo>
                      <a:pt x="176" y="217"/>
                    </a:lnTo>
                    <a:lnTo>
                      <a:pt x="188" y="217"/>
                    </a:lnTo>
                    <a:lnTo>
                      <a:pt x="199" y="213"/>
                    </a:lnTo>
                    <a:lnTo>
                      <a:pt x="211" y="207"/>
                    </a:lnTo>
                    <a:lnTo>
                      <a:pt x="220" y="201"/>
                    </a:lnTo>
                    <a:lnTo>
                      <a:pt x="226" y="194"/>
                    </a:lnTo>
                    <a:lnTo>
                      <a:pt x="234" y="184"/>
                    </a:lnTo>
                    <a:lnTo>
                      <a:pt x="236" y="174"/>
                    </a:lnTo>
                    <a:lnTo>
                      <a:pt x="238" y="163"/>
                    </a:lnTo>
                    <a:lnTo>
                      <a:pt x="238" y="159"/>
                    </a:lnTo>
                    <a:lnTo>
                      <a:pt x="238" y="155"/>
                    </a:lnTo>
                    <a:lnTo>
                      <a:pt x="238" y="153"/>
                    </a:lnTo>
                    <a:lnTo>
                      <a:pt x="236" y="150"/>
                    </a:lnTo>
                    <a:lnTo>
                      <a:pt x="236" y="146"/>
                    </a:lnTo>
                    <a:lnTo>
                      <a:pt x="234" y="144"/>
                    </a:lnTo>
                    <a:lnTo>
                      <a:pt x="234" y="140"/>
                    </a:lnTo>
                    <a:lnTo>
                      <a:pt x="232" y="138"/>
                    </a:lnTo>
                    <a:lnTo>
                      <a:pt x="238" y="134"/>
                    </a:lnTo>
                    <a:lnTo>
                      <a:pt x="243" y="128"/>
                    </a:lnTo>
                    <a:lnTo>
                      <a:pt x="249" y="125"/>
                    </a:lnTo>
                    <a:lnTo>
                      <a:pt x="253" y="119"/>
                    </a:lnTo>
                    <a:lnTo>
                      <a:pt x="255" y="113"/>
                    </a:lnTo>
                    <a:lnTo>
                      <a:pt x="259" y="105"/>
                    </a:lnTo>
                    <a:lnTo>
                      <a:pt x="261" y="100"/>
                    </a:lnTo>
                    <a:lnTo>
                      <a:pt x="261" y="92"/>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05" name="Line 281"/>
              <p:cNvSpPr>
                <a:spLocks noChangeShapeType="1"/>
              </p:cNvSpPr>
              <p:nvPr/>
            </p:nvSpPr>
            <p:spPr bwMode="auto">
              <a:xfrm>
                <a:off x="5734050" y="4652963"/>
                <a:ext cx="42863" cy="31750"/>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06" name="Line 282"/>
              <p:cNvSpPr>
                <a:spLocks noChangeShapeType="1"/>
              </p:cNvSpPr>
              <p:nvPr/>
            </p:nvSpPr>
            <p:spPr bwMode="auto">
              <a:xfrm flipH="1">
                <a:off x="5830888" y="4656138"/>
                <a:ext cx="39688" cy="28575"/>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07" name="Line 283"/>
              <p:cNvSpPr>
                <a:spLocks noChangeShapeType="1"/>
              </p:cNvSpPr>
              <p:nvPr/>
            </p:nvSpPr>
            <p:spPr bwMode="auto">
              <a:xfrm>
                <a:off x="5803900" y="4632325"/>
                <a:ext cx="0" cy="52388"/>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08" name="Freeform 284"/>
              <p:cNvSpPr>
                <a:spLocks/>
              </p:cNvSpPr>
              <p:nvPr/>
            </p:nvSpPr>
            <p:spPr bwMode="auto">
              <a:xfrm>
                <a:off x="5710238" y="4629150"/>
                <a:ext cx="39688" cy="39688"/>
              </a:xfrm>
              <a:custGeom>
                <a:avLst/>
                <a:gdLst>
                  <a:gd name="T0" fmla="*/ 11 w 25"/>
                  <a:gd name="T1" fmla="*/ 25 h 25"/>
                  <a:gd name="T2" fmla="*/ 15 w 25"/>
                  <a:gd name="T3" fmla="*/ 25 h 25"/>
                  <a:gd name="T4" fmla="*/ 17 w 25"/>
                  <a:gd name="T5" fmla="*/ 23 h 25"/>
                  <a:gd name="T6" fmla="*/ 19 w 25"/>
                  <a:gd name="T7" fmla="*/ 23 h 25"/>
                  <a:gd name="T8" fmla="*/ 21 w 25"/>
                  <a:gd name="T9" fmla="*/ 21 h 25"/>
                  <a:gd name="T10" fmla="*/ 21 w 25"/>
                  <a:gd name="T11" fmla="*/ 19 h 25"/>
                  <a:gd name="T12" fmla="*/ 23 w 25"/>
                  <a:gd name="T13" fmla="*/ 17 h 25"/>
                  <a:gd name="T14" fmla="*/ 23 w 25"/>
                  <a:gd name="T15" fmla="*/ 15 h 25"/>
                  <a:gd name="T16" fmla="*/ 25 w 25"/>
                  <a:gd name="T17" fmla="*/ 14 h 25"/>
                  <a:gd name="T18" fmla="*/ 23 w 25"/>
                  <a:gd name="T19" fmla="*/ 12 h 25"/>
                  <a:gd name="T20" fmla="*/ 23 w 25"/>
                  <a:gd name="T21" fmla="*/ 8 h 25"/>
                  <a:gd name="T22" fmla="*/ 23 w 25"/>
                  <a:gd name="T23" fmla="*/ 6 h 25"/>
                  <a:gd name="T24" fmla="*/ 21 w 25"/>
                  <a:gd name="T25" fmla="*/ 4 h 25"/>
                  <a:gd name="T26" fmla="*/ 19 w 25"/>
                  <a:gd name="T27" fmla="*/ 4 h 25"/>
                  <a:gd name="T28" fmla="*/ 17 w 25"/>
                  <a:gd name="T29" fmla="*/ 2 h 25"/>
                  <a:gd name="T30" fmla="*/ 15 w 25"/>
                  <a:gd name="T31" fmla="*/ 2 h 25"/>
                  <a:gd name="T32" fmla="*/ 11 w 25"/>
                  <a:gd name="T33" fmla="*/ 0 h 25"/>
                  <a:gd name="T34" fmla="*/ 9 w 25"/>
                  <a:gd name="T35" fmla="*/ 2 h 25"/>
                  <a:gd name="T36" fmla="*/ 7 w 25"/>
                  <a:gd name="T37" fmla="*/ 2 h 25"/>
                  <a:gd name="T38" fmla="*/ 5 w 25"/>
                  <a:gd name="T39" fmla="*/ 2 h 25"/>
                  <a:gd name="T40" fmla="*/ 4 w 25"/>
                  <a:gd name="T41" fmla="*/ 4 h 25"/>
                  <a:gd name="T42" fmla="*/ 2 w 25"/>
                  <a:gd name="T43" fmla="*/ 6 h 25"/>
                  <a:gd name="T44" fmla="*/ 2 w 25"/>
                  <a:gd name="T45" fmla="*/ 8 h 25"/>
                  <a:gd name="T46" fmla="*/ 0 w 25"/>
                  <a:gd name="T47" fmla="*/ 10 h 25"/>
                  <a:gd name="T48" fmla="*/ 0 w 25"/>
                  <a:gd name="T49" fmla="*/ 14 h 25"/>
                  <a:gd name="T50" fmla="*/ 0 w 25"/>
                  <a:gd name="T51" fmla="*/ 15 h 25"/>
                  <a:gd name="T52" fmla="*/ 2 w 25"/>
                  <a:gd name="T53" fmla="*/ 17 h 25"/>
                  <a:gd name="T54" fmla="*/ 2 w 25"/>
                  <a:gd name="T55" fmla="*/ 19 h 25"/>
                  <a:gd name="T56" fmla="*/ 4 w 25"/>
                  <a:gd name="T57" fmla="*/ 21 h 25"/>
                  <a:gd name="T58" fmla="*/ 5 w 25"/>
                  <a:gd name="T59" fmla="*/ 23 h 25"/>
                  <a:gd name="T60" fmla="*/ 7 w 25"/>
                  <a:gd name="T61" fmla="*/ 23 h 25"/>
                  <a:gd name="T62" fmla="*/ 9 w 25"/>
                  <a:gd name="T63" fmla="*/ 25 h 25"/>
                  <a:gd name="T64" fmla="*/ 11 w 25"/>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11" y="25"/>
                    </a:moveTo>
                    <a:lnTo>
                      <a:pt x="15" y="25"/>
                    </a:lnTo>
                    <a:lnTo>
                      <a:pt x="17" y="23"/>
                    </a:lnTo>
                    <a:lnTo>
                      <a:pt x="19" y="23"/>
                    </a:lnTo>
                    <a:lnTo>
                      <a:pt x="21" y="21"/>
                    </a:lnTo>
                    <a:lnTo>
                      <a:pt x="21" y="19"/>
                    </a:lnTo>
                    <a:lnTo>
                      <a:pt x="23" y="17"/>
                    </a:lnTo>
                    <a:lnTo>
                      <a:pt x="23" y="15"/>
                    </a:lnTo>
                    <a:lnTo>
                      <a:pt x="25" y="14"/>
                    </a:lnTo>
                    <a:lnTo>
                      <a:pt x="23" y="12"/>
                    </a:lnTo>
                    <a:lnTo>
                      <a:pt x="23" y="8"/>
                    </a:lnTo>
                    <a:lnTo>
                      <a:pt x="23" y="6"/>
                    </a:lnTo>
                    <a:lnTo>
                      <a:pt x="21" y="4"/>
                    </a:lnTo>
                    <a:lnTo>
                      <a:pt x="19" y="4"/>
                    </a:lnTo>
                    <a:lnTo>
                      <a:pt x="17" y="2"/>
                    </a:lnTo>
                    <a:lnTo>
                      <a:pt x="15" y="2"/>
                    </a:lnTo>
                    <a:lnTo>
                      <a:pt x="11" y="0"/>
                    </a:lnTo>
                    <a:lnTo>
                      <a:pt x="9" y="2"/>
                    </a:lnTo>
                    <a:lnTo>
                      <a:pt x="7" y="2"/>
                    </a:lnTo>
                    <a:lnTo>
                      <a:pt x="5" y="2"/>
                    </a:lnTo>
                    <a:lnTo>
                      <a:pt x="4" y="4"/>
                    </a:lnTo>
                    <a:lnTo>
                      <a:pt x="2" y="6"/>
                    </a:lnTo>
                    <a:lnTo>
                      <a:pt x="2" y="8"/>
                    </a:lnTo>
                    <a:lnTo>
                      <a:pt x="0" y="10"/>
                    </a:lnTo>
                    <a:lnTo>
                      <a:pt x="0" y="14"/>
                    </a:lnTo>
                    <a:lnTo>
                      <a:pt x="0" y="15"/>
                    </a:lnTo>
                    <a:lnTo>
                      <a:pt x="2" y="17"/>
                    </a:lnTo>
                    <a:lnTo>
                      <a:pt x="2" y="19"/>
                    </a:lnTo>
                    <a:lnTo>
                      <a:pt x="4" y="21"/>
                    </a:lnTo>
                    <a:lnTo>
                      <a:pt x="5" y="23"/>
                    </a:lnTo>
                    <a:lnTo>
                      <a:pt x="7" y="23"/>
                    </a:lnTo>
                    <a:lnTo>
                      <a:pt x="9" y="25"/>
                    </a:lnTo>
                    <a:lnTo>
                      <a:pt x="11" y="25"/>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09" name="Freeform 285"/>
              <p:cNvSpPr>
                <a:spLocks/>
              </p:cNvSpPr>
              <p:nvPr/>
            </p:nvSpPr>
            <p:spPr bwMode="auto">
              <a:xfrm>
                <a:off x="5786438" y="4614863"/>
                <a:ext cx="39688" cy="36513"/>
              </a:xfrm>
              <a:custGeom>
                <a:avLst/>
                <a:gdLst>
                  <a:gd name="T0" fmla="*/ 11 w 25"/>
                  <a:gd name="T1" fmla="*/ 23 h 23"/>
                  <a:gd name="T2" fmla="*/ 15 w 25"/>
                  <a:gd name="T3" fmla="*/ 23 h 23"/>
                  <a:gd name="T4" fmla="*/ 17 w 25"/>
                  <a:gd name="T5" fmla="*/ 23 h 23"/>
                  <a:gd name="T6" fmla="*/ 19 w 25"/>
                  <a:gd name="T7" fmla="*/ 21 h 23"/>
                  <a:gd name="T8" fmla="*/ 21 w 25"/>
                  <a:gd name="T9" fmla="*/ 19 h 23"/>
                  <a:gd name="T10" fmla="*/ 23 w 25"/>
                  <a:gd name="T11" fmla="*/ 17 h 23"/>
                  <a:gd name="T12" fmla="*/ 23 w 25"/>
                  <a:gd name="T13" fmla="*/ 15 h 23"/>
                  <a:gd name="T14" fmla="*/ 25 w 25"/>
                  <a:gd name="T15" fmla="*/ 13 h 23"/>
                  <a:gd name="T16" fmla="*/ 25 w 25"/>
                  <a:gd name="T17" fmla="*/ 11 h 23"/>
                  <a:gd name="T18" fmla="*/ 25 w 25"/>
                  <a:gd name="T19" fmla="*/ 9 h 23"/>
                  <a:gd name="T20" fmla="*/ 23 w 25"/>
                  <a:gd name="T21" fmla="*/ 5 h 23"/>
                  <a:gd name="T22" fmla="*/ 23 w 25"/>
                  <a:gd name="T23" fmla="*/ 3 h 23"/>
                  <a:gd name="T24" fmla="*/ 21 w 25"/>
                  <a:gd name="T25" fmla="*/ 1 h 23"/>
                  <a:gd name="T26" fmla="*/ 19 w 25"/>
                  <a:gd name="T27" fmla="*/ 1 h 23"/>
                  <a:gd name="T28" fmla="*/ 17 w 25"/>
                  <a:gd name="T29" fmla="*/ 0 h 23"/>
                  <a:gd name="T30" fmla="*/ 15 w 25"/>
                  <a:gd name="T31" fmla="*/ 0 h 23"/>
                  <a:gd name="T32" fmla="*/ 13 w 25"/>
                  <a:gd name="T33" fmla="*/ 0 h 23"/>
                  <a:gd name="T34" fmla="*/ 9 w 25"/>
                  <a:gd name="T35" fmla="*/ 0 h 23"/>
                  <a:gd name="T36" fmla="*/ 7 w 25"/>
                  <a:gd name="T37" fmla="*/ 0 h 23"/>
                  <a:gd name="T38" fmla="*/ 5 w 25"/>
                  <a:gd name="T39" fmla="*/ 1 h 23"/>
                  <a:gd name="T40" fmla="*/ 4 w 25"/>
                  <a:gd name="T41" fmla="*/ 1 h 23"/>
                  <a:gd name="T42" fmla="*/ 2 w 25"/>
                  <a:gd name="T43" fmla="*/ 3 h 23"/>
                  <a:gd name="T44" fmla="*/ 2 w 25"/>
                  <a:gd name="T45" fmla="*/ 5 h 23"/>
                  <a:gd name="T46" fmla="*/ 0 w 25"/>
                  <a:gd name="T47" fmla="*/ 7 h 23"/>
                  <a:gd name="T48" fmla="*/ 0 w 25"/>
                  <a:gd name="T49" fmla="*/ 11 h 23"/>
                  <a:gd name="T50" fmla="*/ 0 w 25"/>
                  <a:gd name="T51" fmla="*/ 13 h 23"/>
                  <a:gd name="T52" fmla="*/ 2 w 25"/>
                  <a:gd name="T53" fmla="*/ 15 h 23"/>
                  <a:gd name="T54" fmla="*/ 2 w 25"/>
                  <a:gd name="T55" fmla="*/ 17 h 23"/>
                  <a:gd name="T56" fmla="*/ 4 w 25"/>
                  <a:gd name="T57" fmla="*/ 19 h 23"/>
                  <a:gd name="T58" fmla="*/ 5 w 25"/>
                  <a:gd name="T59" fmla="*/ 21 h 23"/>
                  <a:gd name="T60" fmla="*/ 7 w 25"/>
                  <a:gd name="T61" fmla="*/ 21 h 23"/>
                  <a:gd name="T62" fmla="*/ 9 w 25"/>
                  <a:gd name="T63" fmla="*/ 23 h 23"/>
                  <a:gd name="T64" fmla="*/ 11 w 25"/>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3">
                    <a:moveTo>
                      <a:pt x="11" y="23"/>
                    </a:moveTo>
                    <a:lnTo>
                      <a:pt x="15" y="23"/>
                    </a:lnTo>
                    <a:lnTo>
                      <a:pt x="17" y="23"/>
                    </a:lnTo>
                    <a:lnTo>
                      <a:pt x="19" y="21"/>
                    </a:lnTo>
                    <a:lnTo>
                      <a:pt x="21" y="19"/>
                    </a:lnTo>
                    <a:lnTo>
                      <a:pt x="23" y="17"/>
                    </a:lnTo>
                    <a:lnTo>
                      <a:pt x="23" y="15"/>
                    </a:lnTo>
                    <a:lnTo>
                      <a:pt x="25" y="13"/>
                    </a:lnTo>
                    <a:lnTo>
                      <a:pt x="25" y="11"/>
                    </a:lnTo>
                    <a:lnTo>
                      <a:pt x="25" y="9"/>
                    </a:lnTo>
                    <a:lnTo>
                      <a:pt x="23" y="5"/>
                    </a:lnTo>
                    <a:lnTo>
                      <a:pt x="23" y="3"/>
                    </a:lnTo>
                    <a:lnTo>
                      <a:pt x="21" y="1"/>
                    </a:lnTo>
                    <a:lnTo>
                      <a:pt x="19" y="1"/>
                    </a:lnTo>
                    <a:lnTo>
                      <a:pt x="17" y="0"/>
                    </a:lnTo>
                    <a:lnTo>
                      <a:pt x="15" y="0"/>
                    </a:lnTo>
                    <a:lnTo>
                      <a:pt x="13" y="0"/>
                    </a:lnTo>
                    <a:lnTo>
                      <a:pt x="9" y="0"/>
                    </a:lnTo>
                    <a:lnTo>
                      <a:pt x="7" y="0"/>
                    </a:lnTo>
                    <a:lnTo>
                      <a:pt x="5" y="1"/>
                    </a:lnTo>
                    <a:lnTo>
                      <a:pt x="4" y="1"/>
                    </a:lnTo>
                    <a:lnTo>
                      <a:pt x="2" y="3"/>
                    </a:lnTo>
                    <a:lnTo>
                      <a:pt x="2" y="5"/>
                    </a:lnTo>
                    <a:lnTo>
                      <a:pt x="0" y="7"/>
                    </a:lnTo>
                    <a:lnTo>
                      <a:pt x="0" y="11"/>
                    </a:lnTo>
                    <a:lnTo>
                      <a:pt x="0" y="13"/>
                    </a:lnTo>
                    <a:lnTo>
                      <a:pt x="2" y="15"/>
                    </a:lnTo>
                    <a:lnTo>
                      <a:pt x="2" y="17"/>
                    </a:lnTo>
                    <a:lnTo>
                      <a:pt x="4" y="19"/>
                    </a:lnTo>
                    <a:lnTo>
                      <a:pt x="5" y="21"/>
                    </a:lnTo>
                    <a:lnTo>
                      <a:pt x="7" y="21"/>
                    </a:lnTo>
                    <a:lnTo>
                      <a:pt x="9" y="23"/>
                    </a:lnTo>
                    <a:lnTo>
                      <a:pt x="11" y="2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10" name="Freeform 286"/>
              <p:cNvSpPr>
                <a:spLocks/>
              </p:cNvSpPr>
              <p:nvPr/>
            </p:nvSpPr>
            <p:spPr bwMode="auto">
              <a:xfrm>
                <a:off x="5856288" y="4638675"/>
                <a:ext cx="36513" cy="39688"/>
              </a:xfrm>
              <a:custGeom>
                <a:avLst/>
                <a:gdLst>
                  <a:gd name="T0" fmla="*/ 11 w 23"/>
                  <a:gd name="T1" fmla="*/ 25 h 25"/>
                  <a:gd name="T2" fmla="*/ 13 w 23"/>
                  <a:gd name="T3" fmla="*/ 25 h 25"/>
                  <a:gd name="T4" fmla="*/ 15 w 23"/>
                  <a:gd name="T5" fmla="*/ 23 h 25"/>
                  <a:gd name="T6" fmla="*/ 17 w 23"/>
                  <a:gd name="T7" fmla="*/ 23 h 25"/>
                  <a:gd name="T8" fmla="*/ 19 w 23"/>
                  <a:gd name="T9" fmla="*/ 21 h 25"/>
                  <a:gd name="T10" fmla="*/ 21 w 23"/>
                  <a:gd name="T11" fmla="*/ 19 h 25"/>
                  <a:gd name="T12" fmla="*/ 23 w 23"/>
                  <a:gd name="T13" fmla="*/ 17 h 25"/>
                  <a:gd name="T14" fmla="*/ 23 w 23"/>
                  <a:gd name="T15" fmla="*/ 15 h 25"/>
                  <a:gd name="T16" fmla="*/ 23 w 23"/>
                  <a:gd name="T17" fmla="*/ 13 h 25"/>
                  <a:gd name="T18" fmla="*/ 23 w 23"/>
                  <a:gd name="T19" fmla="*/ 9 h 25"/>
                  <a:gd name="T20" fmla="*/ 23 w 23"/>
                  <a:gd name="T21" fmla="*/ 8 h 25"/>
                  <a:gd name="T22" fmla="*/ 21 w 23"/>
                  <a:gd name="T23" fmla="*/ 6 h 25"/>
                  <a:gd name="T24" fmla="*/ 19 w 23"/>
                  <a:gd name="T25" fmla="*/ 4 h 25"/>
                  <a:gd name="T26" fmla="*/ 17 w 23"/>
                  <a:gd name="T27" fmla="*/ 4 h 25"/>
                  <a:gd name="T28" fmla="*/ 15 w 23"/>
                  <a:gd name="T29" fmla="*/ 2 h 25"/>
                  <a:gd name="T30" fmla="*/ 13 w 23"/>
                  <a:gd name="T31" fmla="*/ 2 h 25"/>
                  <a:gd name="T32" fmla="*/ 11 w 23"/>
                  <a:gd name="T33" fmla="*/ 0 h 25"/>
                  <a:gd name="T34" fmla="*/ 9 w 23"/>
                  <a:gd name="T35" fmla="*/ 0 h 25"/>
                  <a:gd name="T36" fmla="*/ 6 w 23"/>
                  <a:gd name="T37" fmla="*/ 2 h 25"/>
                  <a:gd name="T38" fmla="*/ 4 w 23"/>
                  <a:gd name="T39" fmla="*/ 2 h 25"/>
                  <a:gd name="T40" fmla="*/ 2 w 23"/>
                  <a:gd name="T41" fmla="*/ 4 h 25"/>
                  <a:gd name="T42" fmla="*/ 2 w 23"/>
                  <a:gd name="T43" fmla="*/ 6 h 25"/>
                  <a:gd name="T44" fmla="*/ 0 w 23"/>
                  <a:gd name="T45" fmla="*/ 8 h 25"/>
                  <a:gd name="T46" fmla="*/ 0 w 23"/>
                  <a:gd name="T47" fmla="*/ 9 h 25"/>
                  <a:gd name="T48" fmla="*/ 0 w 23"/>
                  <a:gd name="T49" fmla="*/ 11 h 25"/>
                  <a:gd name="T50" fmla="*/ 0 w 23"/>
                  <a:gd name="T51" fmla="*/ 15 h 25"/>
                  <a:gd name="T52" fmla="*/ 0 w 23"/>
                  <a:gd name="T53" fmla="*/ 17 h 25"/>
                  <a:gd name="T54" fmla="*/ 2 w 23"/>
                  <a:gd name="T55" fmla="*/ 19 h 25"/>
                  <a:gd name="T56" fmla="*/ 2 w 23"/>
                  <a:gd name="T57" fmla="*/ 21 h 25"/>
                  <a:gd name="T58" fmla="*/ 4 w 23"/>
                  <a:gd name="T59" fmla="*/ 23 h 25"/>
                  <a:gd name="T60" fmla="*/ 6 w 23"/>
                  <a:gd name="T61" fmla="*/ 23 h 25"/>
                  <a:gd name="T62" fmla="*/ 7 w 23"/>
                  <a:gd name="T63" fmla="*/ 25 h 25"/>
                  <a:gd name="T64" fmla="*/ 11 w 23"/>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5">
                    <a:moveTo>
                      <a:pt x="11" y="25"/>
                    </a:moveTo>
                    <a:lnTo>
                      <a:pt x="13" y="25"/>
                    </a:lnTo>
                    <a:lnTo>
                      <a:pt x="15" y="23"/>
                    </a:lnTo>
                    <a:lnTo>
                      <a:pt x="17" y="23"/>
                    </a:lnTo>
                    <a:lnTo>
                      <a:pt x="19" y="21"/>
                    </a:lnTo>
                    <a:lnTo>
                      <a:pt x="21" y="19"/>
                    </a:lnTo>
                    <a:lnTo>
                      <a:pt x="23" y="17"/>
                    </a:lnTo>
                    <a:lnTo>
                      <a:pt x="23" y="15"/>
                    </a:lnTo>
                    <a:lnTo>
                      <a:pt x="23" y="13"/>
                    </a:lnTo>
                    <a:lnTo>
                      <a:pt x="23" y="9"/>
                    </a:lnTo>
                    <a:lnTo>
                      <a:pt x="23" y="8"/>
                    </a:lnTo>
                    <a:lnTo>
                      <a:pt x="21" y="6"/>
                    </a:lnTo>
                    <a:lnTo>
                      <a:pt x="19" y="4"/>
                    </a:lnTo>
                    <a:lnTo>
                      <a:pt x="17" y="4"/>
                    </a:lnTo>
                    <a:lnTo>
                      <a:pt x="15" y="2"/>
                    </a:lnTo>
                    <a:lnTo>
                      <a:pt x="13" y="2"/>
                    </a:lnTo>
                    <a:lnTo>
                      <a:pt x="11" y="0"/>
                    </a:lnTo>
                    <a:lnTo>
                      <a:pt x="9" y="0"/>
                    </a:lnTo>
                    <a:lnTo>
                      <a:pt x="6" y="2"/>
                    </a:lnTo>
                    <a:lnTo>
                      <a:pt x="4" y="2"/>
                    </a:lnTo>
                    <a:lnTo>
                      <a:pt x="2" y="4"/>
                    </a:lnTo>
                    <a:lnTo>
                      <a:pt x="2" y="6"/>
                    </a:lnTo>
                    <a:lnTo>
                      <a:pt x="0" y="8"/>
                    </a:lnTo>
                    <a:lnTo>
                      <a:pt x="0" y="9"/>
                    </a:lnTo>
                    <a:lnTo>
                      <a:pt x="0" y="11"/>
                    </a:lnTo>
                    <a:lnTo>
                      <a:pt x="0" y="15"/>
                    </a:lnTo>
                    <a:lnTo>
                      <a:pt x="0" y="17"/>
                    </a:lnTo>
                    <a:lnTo>
                      <a:pt x="2" y="19"/>
                    </a:lnTo>
                    <a:lnTo>
                      <a:pt x="2" y="21"/>
                    </a:lnTo>
                    <a:lnTo>
                      <a:pt x="4" y="23"/>
                    </a:lnTo>
                    <a:lnTo>
                      <a:pt x="6" y="23"/>
                    </a:lnTo>
                    <a:lnTo>
                      <a:pt x="7" y="25"/>
                    </a:lnTo>
                    <a:lnTo>
                      <a:pt x="11" y="25"/>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11" name="Freeform 287"/>
              <p:cNvSpPr>
                <a:spLocks/>
              </p:cNvSpPr>
              <p:nvPr/>
            </p:nvSpPr>
            <p:spPr bwMode="auto">
              <a:xfrm>
                <a:off x="5624513" y="4687888"/>
                <a:ext cx="188913" cy="150813"/>
              </a:xfrm>
              <a:custGeom>
                <a:avLst/>
                <a:gdLst>
                  <a:gd name="T0" fmla="*/ 59 w 119"/>
                  <a:gd name="T1" fmla="*/ 95 h 95"/>
                  <a:gd name="T2" fmla="*/ 71 w 119"/>
                  <a:gd name="T3" fmla="*/ 95 h 95"/>
                  <a:gd name="T4" fmla="*/ 83 w 119"/>
                  <a:gd name="T5" fmla="*/ 92 h 95"/>
                  <a:gd name="T6" fmla="*/ 94 w 119"/>
                  <a:gd name="T7" fmla="*/ 88 h 95"/>
                  <a:gd name="T8" fmla="*/ 102 w 119"/>
                  <a:gd name="T9" fmla="*/ 82 h 95"/>
                  <a:gd name="T10" fmla="*/ 109 w 119"/>
                  <a:gd name="T11" fmla="*/ 74 h 95"/>
                  <a:gd name="T12" fmla="*/ 115 w 119"/>
                  <a:gd name="T13" fmla="*/ 67 h 95"/>
                  <a:gd name="T14" fmla="*/ 119 w 119"/>
                  <a:gd name="T15" fmla="*/ 57 h 95"/>
                  <a:gd name="T16" fmla="*/ 119 w 119"/>
                  <a:gd name="T17" fmla="*/ 48 h 95"/>
                  <a:gd name="T18" fmla="*/ 119 w 119"/>
                  <a:gd name="T19" fmla="*/ 38 h 95"/>
                  <a:gd name="T20" fmla="*/ 115 w 119"/>
                  <a:gd name="T21" fmla="*/ 28 h 95"/>
                  <a:gd name="T22" fmla="*/ 109 w 119"/>
                  <a:gd name="T23" fmla="*/ 21 h 95"/>
                  <a:gd name="T24" fmla="*/ 102 w 119"/>
                  <a:gd name="T25" fmla="*/ 13 h 95"/>
                  <a:gd name="T26" fmla="*/ 94 w 119"/>
                  <a:gd name="T27" fmla="*/ 7 h 95"/>
                  <a:gd name="T28" fmla="*/ 83 w 119"/>
                  <a:gd name="T29" fmla="*/ 3 h 95"/>
                  <a:gd name="T30" fmla="*/ 71 w 119"/>
                  <a:gd name="T31" fmla="*/ 0 h 95"/>
                  <a:gd name="T32" fmla="*/ 59 w 119"/>
                  <a:gd name="T33" fmla="*/ 0 h 95"/>
                  <a:gd name="T34" fmla="*/ 48 w 119"/>
                  <a:gd name="T35" fmla="*/ 0 h 95"/>
                  <a:gd name="T36" fmla="*/ 36 w 119"/>
                  <a:gd name="T37" fmla="*/ 3 h 95"/>
                  <a:gd name="T38" fmla="*/ 27 w 119"/>
                  <a:gd name="T39" fmla="*/ 7 h 95"/>
                  <a:gd name="T40" fmla="*/ 17 w 119"/>
                  <a:gd name="T41" fmla="*/ 13 h 95"/>
                  <a:gd name="T42" fmla="*/ 10 w 119"/>
                  <a:gd name="T43" fmla="*/ 21 h 95"/>
                  <a:gd name="T44" fmla="*/ 4 w 119"/>
                  <a:gd name="T45" fmla="*/ 28 h 95"/>
                  <a:gd name="T46" fmla="*/ 2 w 119"/>
                  <a:gd name="T47" fmla="*/ 38 h 95"/>
                  <a:gd name="T48" fmla="*/ 0 w 119"/>
                  <a:gd name="T49" fmla="*/ 48 h 95"/>
                  <a:gd name="T50" fmla="*/ 2 w 119"/>
                  <a:gd name="T51" fmla="*/ 57 h 95"/>
                  <a:gd name="T52" fmla="*/ 4 w 119"/>
                  <a:gd name="T53" fmla="*/ 67 h 95"/>
                  <a:gd name="T54" fmla="*/ 10 w 119"/>
                  <a:gd name="T55" fmla="*/ 74 h 95"/>
                  <a:gd name="T56" fmla="*/ 17 w 119"/>
                  <a:gd name="T57" fmla="*/ 82 h 95"/>
                  <a:gd name="T58" fmla="*/ 27 w 119"/>
                  <a:gd name="T59" fmla="*/ 88 h 95"/>
                  <a:gd name="T60" fmla="*/ 36 w 119"/>
                  <a:gd name="T61" fmla="*/ 92 h 95"/>
                  <a:gd name="T62" fmla="*/ 48 w 119"/>
                  <a:gd name="T63" fmla="*/ 95 h 95"/>
                  <a:gd name="T64" fmla="*/ 59 w 119"/>
                  <a:gd name="T6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95">
                    <a:moveTo>
                      <a:pt x="59" y="95"/>
                    </a:moveTo>
                    <a:lnTo>
                      <a:pt x="71" y="95"/>
                    </a:lnTo>
                    <a:lnTo>
                      <a:pt x="83" y="92"/>
                    </a:lnTo>
                    <a:lnTo>
                      <a:pt x="94" y="88"/>
                    </a:lnTo>
                    <a:lnTo>
                      <a:pt x="102" y="82"/>
                    </a:lnTo>
                    <a:lnTo>
                      <a:pt x="109" y="74"/>
                    </a:lnTo>
                    <a:lnTo>
                      <a:pt x="115" y="67"/>
                    </a:lnTo>
                    <a:lnTo>
                      <a:pt x="119" y="57"/>
                    </a:lnTo>
                    <a:lnTo>
                      <a:pt x="119" y="48"/>
                    </a:lnTo>
                    <a:lnTo>
                      <a:pt x="119" y="38"/>
                    </a:lnTo>
                    <a:lnTo>
                      <a:pt x="115" y="28"/>
                    </a:lnTo>
                    <a:lnTo>
                      <a:pt x="109" y="21"/>
                    </a:lnTo>
                    <a:lnTo>
                      <a:pt x="102" y="13"/>
                    </a:lnTo>
                    <a:lnTo>
                      <a:pt x="94" y="7"/>
                    </a:lnTo>
                    <a:lnTo>
                      <a:pt x="83" y="3"/>
                    </a:lnTo>
                    <a:lnTo>
                      <a:pt x="71" y="0"/>
                    </a:lnTo>
                    <a:lnTo>
                      <a:pt x="59" y="0"/>
                    </a:lnTo>
                    <a:lnTo>
                      <a:pt x="48" y="0"/>
                    </a:lnTo>
                    <a:lnTo>
                      <a:pt x="36" y="3"/>
                    </a:lnTo>
                    <a:lnTo>
                      <a:pt x="27" y="7"/>
                    </a:lnTo>
                    <a:lnTo>
                      <a:pt x="17" y="13"/>
                    </a:lnTo>
                    <a:lnTo>
                      <a:pt x="10" y="21"/>
                    </a:lnTo>
                    <a:lnTo>
                      <a:pt x="4" y="28"/>
                    </a:lnTo>
                    <a:lnTo>
                      <a:pt x="2" y="38"/>
                    </a:lnTo>
                    <a:lnTo>
                      <a:pt x="0" y="48"/>
                    </a:lnTo>
                    <a:lnTo>
                      <a:pt x="2" y="57"/>
                    </a:lnTo>
                    <a:lnTo>
                      <a:pt x="4" y="67"/>
                    </a:lnTo>
                    <a:lnTo>
                      <a:pt x="10" y="74"/>
                    </a:lnTo>
                    <a:lnTo>
                      <a:pt x="17" y="82"/>
                    </a:lnTo>
                    <a:lnTo>
                      <a:pt x="27" y="88"/>
                    </a:lnTo>
                    <a:lnTo>
                      <a:pt x="36" y="92"/>
                    </a:lnTo>
                    <a:lnTo>
                      <a:pt x="48" y="95"/>
                    </a:lnTo>
                    <a:lnTo>
                      <a:pt x="59" y="95"/>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12" name="Freeform 288"/>
              <p:cNvSpPr>
                <a:spLocks/>
              </p:cNvSpPr>
              <p:nvPr/>
            </p:nvSpPr>
            <p:spPr bwMode="auto">
              <a:xfrm>
                <a:off x="5792788" y="4687888"/>
                <a:ext cx="190500" cy="153988"/>
              </a:xfrm>
              <a:custGeom>
                <a:avLst/>
                <a:gdLst>
                  <a:gd name="T0" fmla="*/ 59 w 120"/>
                  <a:gd name="T1" fmla="*/ 97 h 97"/>
                  <a:gd name="T2" fmla="*/ 72 w 120"/>
                  <a:gd name="T3" fmla="*/ 95 h 97"/>
                  <a:gd name="T4" fmla="*/ 82 w 120"/>
                  <a:gd name="T5" fmla="*/ 94 h 97"/>
                  <a:gd name="T6" fmla="*/ 94 w 120"/>
                  <a:gd name="T7" fmla="*/ 88 h 97"/>
                  <a:gd name="T8" fmla="*/ 101 w 120"/>
                  <a:gd name="T9" fmla="*/ 82 h 97"/>
                  <a:gd name="T10" fmla="*/ 109 w 120"/>
                  <a:gd name="T11" fmla="*/ 74 h 97"/>
                  <a:gd name="T12" fmla="*/ 115 w 120"/>
                  <a:gd name="T13" fmla="*/ 67 h 97"/>
                  <a:gd name="T14" fmla="*/ 118 w 120"/>
                  <a:gd name="T15" fmla="*/ 57 h 97"/>
                  <a:gd name="T16" fmla="*/ 120 w 120"/>
                  <a:gd name="T17" fmla="*/ 48 h 97"/>
                  <a:gd name="T18" fmla="*/ 118 w 120"/>
                  <a:gd name="T19" fmla="*/ 38 h 97"/>
                  <a:gd name="T20" fmla="*/ 115 w 120"/>
                  <a:gd name="T21" fmla="*/ 28 h 97"/>
                  <a:gd name="T22" fmla="*/ 109 w 120"/>
                  <a:gd name="T23" fmla="*/ 21 h 97"/>
                  <a:gd name="T24" fmla="*/ 101 w 120"/>
                  <a:gd name="T25" fmla="*/ 13 h 97"/>
                  <a:gd name="T26" fmla="*/ 94 w 120"/>
                  <a:gd name="T27" fmla="*/ 7 h 97"/>
                  <a:gd name="T28" fmla="*/ 82 w 120"/>
                  <a:gd name="T29" fmla="*/ 3 h 97"/>
                  <a:gd name="T30" fmla="*/ 72 w 120"/>
                  <a:gd name="T31" fmla="*/ 1 h 97"/>
                  <a:gd name="T32" fmla="*/ 59 w 120"/>
                  <a:gd name="T33" fmla="*/ 0 h 97"/>
                  <a:gd name="T34" fmla="*/ 47 w 120"/>
                  <a:gd name="T35" fmla="*/ 1 h 97"/>
                  <a:gd name="T36" fmla="*/ 36 w 120"/>
                  <a:gd name="T37" fmla="*/ 3 h 97"/>
                  <a:gd name="T38" fmla="*/ 26 w 120"/>
                  <a:gd name="T39" fmla="*/ 7 h 97"/>
                  <a:gd name="T40" fmla="*/ 17 w 120"/>
                  <a:gd name="T41" fmla="*/ 13 h 97"/>
                  <a:gd name="T42" fmla="*/ 9 w 120"/>
                  <a:gd name="T43" fmla="*/ 21 h 97"/>
                  <a:gd name="T44" fmla="*/ 3 w 120"/>
                  <a:gd name="T45" fmla="*/ 28 h 97"/>
                  <a:gd name="T46" fmla="*/ 1 w 120"/>
                  <a:gd name="T47" fmla="*/ 38 h 97"/>
                  <a:gd name="T48" fmla="*/ 0 w 120"/>
                  <a:gd name="T49" fmla="*/ 48 h 97"/>
                  <a:gd name="T50" fmla="*/ 1 w 120"/>
                  <a:gd name="T51" fmla="*/ 57 h 97"/>
                  <a:gd name="T52" fmla="*/ 3 w 120"/>
                  <a:gd name="T53" fmla="*/ 67 h 97"/>
                  <a:gd name="T54" fmla="*/ 9 w 120"/>
                  <a:gd name="T55" fmla="*/ 74 h 97"/>
                  <a:gd name="T56" fmla="*/ 17 w 120"/>
                  <a:gd name="T57" fmla="*/ 82 h 97"/>
                  <a:gd name="T58" fmla="*/ 26 w 120"/>
                  <a:gd name="T59" fmla="*/ 88 h 97"/>
                  <a:gd name="T60" fmla="*/ 36 w 120"/>
                  <a:gd name="T61" fmla="*/ 94 h 97"/>
                  <a:gd name="T62" fmla="*/ 47 w 120"/>
                  <a:gd name="T63" fmla="*/ 95 h 97"/>
                  <a:gd name="T64" fmla="*/ 59 w 120"/>
                  <a:gd name="T6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97">
                    <a:moveTo>
                      <a:pt x="59" y="97"/>
                    </a:moveTo>
                    <a:lnTo>
                      <a:pt x="72" y="95"/>
                    </a:lnTo>
                    <a:lnTo>
                      <a:pt x="82" y="94"/>
                    </a:lnTo>
                    <a:lnTo>
                      <a:pt x="94" y="88"/>
                    </a:lnTo>
                    <a:lnTo>
                      <a:pt x="101" y="82"/>
                    </a:lnTo>
                    <a:lnTo>
                      <a:pt x="109" y="74"/>
                    </a:lnTo>
                    <a:lnTo>
                      <a:pt x="115" y="67"/>
                    </a:lnTo>
                    <a:lnTo>
                      <a:pt x="118" y="57"/>
                    </a:lnTo>
                    <a:lnTo>
                      <a:pt x="120" y="48"/>
                    </a:lnTo>
                    <a:lnTo>
                      <a:pt x="118" y="38"/>
                    </a:lnTo>
                    <a:lnTo>
                      <a:pt x="115" y="28"/>
                    </a:lnTo>
                    <a:lnTo>
                      <a:pt x="109" y="21"/>
                    </a:lnTo>
                    <a:lnTo>
                      <a:pt x="101" y="13"/>
                    </a:lnTo>
                    <a:lnTo>
                      <a:pt x="94" y="7"/>
                    </a:lnTo>
                    <a:lnTo>
                      <a:pt x="82" y="3"/>
                    </a:lnTo>
                    <a:lnTo>
                      <a:pt x="72" y="1"/>
                    </a:lnTo>
                    <a:lnTo>
                      <a:pt x="59" y="0"/>
                    </a:lnTo>
                    <a:lnTo>
                      <a:pt x="47" y="1"/>
                    </a:lnTo>
                    <a:lnTo>
                      <a:pt x="36" y="3"/>
                    </a:lnTo>
                    <a:lnTo>
                      <a:pt x="26" y="7"/>
                    </a:lnTo>
                    <a:lnTo>
                      <a:pt x="17" y="13"/>
                    </a:lnTo>
                    <a:lnTo>
                      <a:pt x="9" y="21"/>
                    </a:lnTo>
                    <a:lnTo>
                      <a:pt x="3" y="28"/>
                    </a:lnTo>
                    <a:lnTo>
                      <a:pt x="1" y="38"/>
                    </a:lnTo>
                    <a:lnTo>
                      <a:pt x="0" y="48"/>
                    </a:lnTo>
                    <a:lnTo>
                      <a:pt x="1" y="57"/>
                    </a:lnTo>
                    <a:lnTo>
                      <a:pt x="3" y="67"/>
                    </a:lnTo>
                    <a:lnTo>
                      <a:pt x="9" y="74"/>
                    </a:lnTo>
                    <a:lnTo>
                      <a:pt x="17" y="82"/>
                    </a:lnTo>
                    <a:lnTo>
                      <a:pt x="26" y="88"/>
                    </a:lnTo>
                    <a:lnTo>
                      <a:pt x="36" y="94"/>
                    </a:lnTo>
                    <a:lnTo>
                      <a:pt x="47" y="95"/>
                    </a:lnTo>
                    <a:lnTo>
                      <a:pt x="59" y="97"/>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13" name="Freeform 289"/>
              <p:cNvSpPr>
                <a:spLocks/>
              </p:cNvSpPr>
              <p:nvPr/>
            </p:nvSpPr>
            <p:spPr bwMode="auto">
              <a:xfrm>
                <a:off x="5905500" y="5006975"/>
                <a:ext cx="288925" cy="239713"/>
              </a:xfrm>
              <a:custGeom>
                <a:avLst/>
                <a:gdLst>
                  <a:gd name="T0" fmla="*/ 182 w 182"/>
                  <a:gd name="T1" fmla="*/ 56 h 151"/>
                  <a:gd name="T2" fmla="*/ 176 w 182"/>
                  <a:gd name="T3" fmla="*/ 42 h 151"/>
                  <a:gd name="T4" fmla="*/ 164 w 182"/>
                  <a:gd name="T5" fmla="*/ 33 h 151"/>
                  <a:gd name="T6" fmla="*/ 149 w 182"/>
                  <a:gd name="T7" fmla="*/ 25 h 151"/>
                  <a:gd name="T8" fmla="*/ 140 w 182"/>
                  <a:gd name="T9" fmla="*/ 25 h 151"/>
                  <a:gd name="T10" fmla="*/ 138 w 182"/>
                  <a:gd name="T11" fmla="*/ 25 h 151"/>
                  <a:gd name="T12" fmla="*/ 136 w 182"/>
                  <a:gd name="T13" fmla="*/ 25 h 151"/>
                  <a:gd name="T14" fmla="*/ 134 w 182"/>
                  <a:gd name="T15" fmla="*/ 25 h 151"/>
                  <a:gd name="T16" fmla="*/ 130 w 182"/>
                  <a:gd name="T17" fmla="*/ 19 h 151"/>
                  <a:gd name="T18" fmla="*/ 122 w 182"/>
                  <a:gd name="T19" fmla="*/ 11 h 151"/>
                  <a:gd name="T20" fmla="*/ 113 w 182"/>
                  <a:gd name="T21" fmla="*/ 4 h 151"/>
                  <a:gd name="T22" fmla="*/ 99 w 182"/>
                  <a:gd name="T23" fmla="*/ 0 h 151"/>
                  <a:gd name="T24" fmla="*/ 86 w 182"/>
                  <a:gd name="T25" fmla="*/ 0 h 151"/>
                  <a:gd name="T26" fmla="*/ 74 w 182"/>
                  <a:gd name="T27" fmla="*/ 4 h 151"/>
                  <a:gd name="T28" fmla="*/ 63 w 182"/>
                  <a:gd name="T29" fmla="*/ 11 h 151"/>
                  <a:gd name="T30" fmla="*/ 55 w 182"/>
                  <a:gd name="T31" fmla="*/ 21 h 151"/>
                  <a:gd name="T32" fmla="*/ 51 w 182"/>
                  <a:gd name="T33" fmla="*/ 25 h 151"/>
                  <a:gd name="T34" fmla="*/ 49 w 182"/>
                  <a:gd name="T35" fmla="*/ 25 h 151"/>
                  <a:gd name="T36" fmla="*/ 47 w 182"/>
                  <a:gd name="T37" fmla="*/ 25 h 151"/>
                  <a:gd name="T38" fmla="*/ 44 w 182"/>
                  <a:gd name="T39" fmla="*/ 25 h 151"/>
                  <a:gd name="T40" fmla="*/ 34 w 182"/>
                  <a:gd name="T41" fmla="*/ 25 h 151"/>
                  <a:gd name="T42" fmla="*/ 19 w 182"/>
                  <a:gd name="T43" fmla="*/ 31 h 151"/>
                  <a:gd name="T44" fmla="*/ 7 w 182"/>
                  <a:gd name="T45" fmla="*/ 42 h 151"/>
                  <a:gd name="T46" fmla="*/ 1 w 182"/>
                  <a:gd name="T47" fmla="*/ 56 h 151"/>
                  <a:gd name="T48" fmla="*/ 0 w 182"/>
                  <a:gd name="T49" fmla="*/ 67 h 151"/>
                  <a:gd name="T50" fmla="*/ 3 w 182"/>
                  <a:gd name="T51" fmla="*/ 79 h 151"/>
                  <a:gd name="T52" fmla="*/ 9 w 182"/>
                  <a:gd name="T53" fmla="*/ 86 h 151"/>
                  <a:gd name="T54" fmla="*/ 17 w 182"/>
                  <a:gd name="T55" fmla="*/ 94 h 151"/>
                  <a:gd name="T56" fmla="*/ 21 w 182"/>
                  <a:gd name="T57" fmla="*/ 98 h 151"/>
                  <a:gd name="T58" fmla="*/ 19 w 182"/>
                  <a:gd name="T59" fmla="*/ 102 h 151"/>
                  <a:gd name="T60" fmla="*/ 17 w 182"/>
                  <a:gd name="T61" fmla="*/ 105 h 151"/>
                  <a:gd name="T62" fmla="*/ 17 w 182"/>
                  <a:gd name="T63" fmla="*/ 109 h 151"/>
                  <a:gd name="T64" fmla="*/ 19 w 182"/>
                  <a:gd name="T65" fmla="*/ 119 h 151"/>
                  <a:gd name="T66" fmla="*/ 24 w 182"/>
                  <a:gd name="T67" fmla="*/ 134 h 151"/>
                  <a:gd name="T68" fmla="*/ 36 w 182"/>
                  <a:gd name="T69" fmla="*/ 144 h 151"/>
                  <a:gd name="T70" fmla="*/ 51 w 182"/>
                  <a:gd name="T71" fmla="*/ 150 h 151"/>
                  <a:gd name="T72" fmla="*/ 65 w 182"/>
                  <a:gd name="T73" fmla="*/ 151 h 151"/>
                  <a:gd name="T74" fmla="*/ 72 w 182"/>
                  <a:gd name="T75" fmla="*/ 150 h 151"/>
                  <a:gd name="T76" fmla="*/ 82 w 182"/>
                  <a:gd name="T77" fmla="*/ 146 h 151"/>
                  <a:gd name="T78" fmla="*/ 88 w 182"/>
                  <a:gd name="T79" fmla="*/ 142 h 151"/>
                  <a:gd name="T80" fmla="*/ 95 w 182"/>
                  <a:gd name="T81" fmla="*/ 142 h 151"/>
                  <a:gd name="T82" fmla="*/ 101 w 182"/>
                  <a:gd name="T83" fmla="*/ 146 h 151"/>
                  <a:gd name="T84" fmla="*/ 109 w 182"/>
                  <a:gd name="T85" fmla="*/ 150 h 151"/>
                  <a:gd name="T86" fmla="*/ 118 w 182"/>
                  <a:gd name="T87" fmla="*/ 151 h 151"/>
                  <a:gd name="T88" fmla="*/ 132 w 182"/>
                  <a:gd name="T89" fmla="*/ 151 h 151"/>
                  <a:gd name="T90" fmla="*/ 147 w 182"/>
                  <a:gd name="T91" fmla="*/ 146 h 151"/>
                  <a:gd name="T92" fmla="*/ 159 w 182"/>
                  <a:gd name="T93" fmla="*/ 134 h 151"/>
                  <a:gd name="T94" fmla="*/ 164 w 182"/>
                  <a:gd name="T95" fmla="*/ 121 h 151"/>
                  <a:gd name="T96" fmla="*/ 166 w 182"/>
                  <a:gd name="T97" fmla="*/ 111 h 151"/>
                  <a:gd name="T98" fmla="*/ 166 w 182"/>
                  <a:gd name="T99" fmla="*/ 107 h 151"/>
                  <a:gd name="T100" fmla="*/ 164 w 182"/>
                  <a:gd name="T101" fmla="*/ 102 h 151"/>
                  <a:gd name="T102" fmla="*/ 163 w 182"/>
                  <a:gd name="T103" fmla="*/ 98 h 151"/>
                  <a:gd name="T104" fmla="*/ 166 w 182"/>
                  <a:gd name="T105" fmla="*/ 94 h 151"/>
                  <a:gd name="T106" fmla="*/ 174 w 182"/>
                  <a:gd name="T107" fmla="*/ 86 h 151"/>
                  <a:gd name="T108" fmla="*/ 178 w 182"/>
                  <a:gd name="T109" fmla="*/ 79 h 151"/>
                  <a:gd name="T110" fmla="*/ 182 w 182"/>
                  <a:gd name="T111"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51">
                    <a:moveTo>
                      <a:pt x="182" y="63"/>
                    </a:moveTo>
                    <a:lnTo>
                      <a:pt x="182" y="56"/>
                    </a:lnTo>
                    <a:lnTo>
                      <a:pt x="180" y="50"/>
                    </a:lnTo>
                    <a:lnTo>
                      <a:pt x="176" y="42"/>
                    </a:lnTo>
                    <a:lnTo>
                      <a:pt x="170" y="36"/>
                    </a:lnTo>
                    <a:lnTo>
                      <a:pt x="164" y="33"/>
                    </a:lnTo>
                    <a:lnTo>
                      <a:pt x="157" y="29"/>
                    </a:lnTo>
                    <a:lnTo>
                      <a:pt x="149" y="25"/>
                    </a:lnTo>
                    <a:lnTo>
                      <a:pt x="140" y="25"/>
                    </a:lnTo>
                    <a:lnTo>
                      <a:pt x="140" y="25"/>
                    </a:lnTo>
                    <a:lnTo>
                      <a:pt x="138" y="25"/>
                    </a:lnTo>
                    <a:lnTo>
                      <a:pt x="138" y="25"/>
                    </a:lnTo>
                    <a:lnTo>
                      <a:pt x="136" y="25"/>
                    </a:lnTo>
                    <a:lnTo>
                      <a:pt x="136" y="25"/>
                    </a:lnTo>
                    <a:lnTo>
                      <a:pt x="134" y="25"/>
                    </a:lnTo>
                    <a:lnTo>
                      <a:pt x="134" y="25"/>
                    </a:lnTo>
                    <a:lnTo>
                      <a:pt x="134" y="25"/>
                    </a:lnTo>
                    <a:lnTo>
                      <a:pt x="130" y="19"/>
                    </a:lnTo>
                    <a:lnTo>
                      <a:pt x="126" y="15"/>
                    </a:lnTo>
                    <a:lnTo>
                      <a:pt x="122" y="11"/>
                    </a:lnTo>
                    <a:lnTo>
                      <a:pt x="118" y="8"/>
                    </a:lnTo>
                    <a:lnTo>
                      <a:pt x="113" y="4"/>
                    </a:lnTo>
                    <a:lnTo>
                      <a:pt x="107" y="2"/>
                    </a:lnTo>
                    <a:lnTo>
                      <a:pt x="99" y="0"/>
                    </a:lnTo>
                    <a:lnTo>
                      <a:pt x="93" y="0"/>
                    </a:lnTo>
                    <a:lnTo>
                      <a:pt x="86" y="0"/>
                    </a:lnTo>
                    <a:lnTo>
                      <a:pt x="80" y="2"/>
                    </a:lnTo>
                    <a:lnTo>
                      <a:pt x="74" y="4"/>
                    </a:lnTo>
                    <a:lnTo>
                      <a:pt x="69" y="8"/>
                    </a:lnTo>
                    <a:lnTo>
                      <a:pt x="63" y="11"/>
                    </a:lnTo>
                    <a:lnTo>
                      <a:pt x="59" y="15"/>
                    </a:lnTo>
                    <a:lnTo>
                      <a:pt x="55" y="21"/>
                    </a:lnTo>
                    <a:lnTo>
                      <a:pt x="51" y="25"/>
                    </a:lnTo>
                    <a:lnTo>
                      <a:pt x="51" y="25"/>
                    </a:lnTo>
                    <a:lnTo>
                      <a:pt x="49" y="25"/>
                    </a:lnTo>
                    <a:lnTo>
                      <a:pt x="49" y="25"/>
                    </a:lnTo>
                    <a:lnTo>
                      <a:pt x="47" y="25"/>
                    </a:lnTo>
                    <a:lnTo>
                      <a:pt x="47" y="25"/>
                    </a:lnTo>
                    <a:lnTo>
                      <a:pt x="46" y="25"/>
                    </a:lnTo>
                    <a:lnTo>
                      <a:pt x="44" y="25"/>
                    </a:lnTo>
                    <a:lnTo>
                      <a:pt x="44" y="25"/>
                    </a:lnTo>
                    <a:lnTo>
                      <a:pt x="34" y="25"/>
                    </a:lnTo>
                    <a:lnTo>
                      <a:pt x="26" y="27"/>
                    </a:lnTo>
                    <a:lnTo>
                      <a:pt x="19" y="31"/>
                    </a:lnTo>
                    <a:lnTo>
                      <a:pt x="13" y="36"/>
                    </a:lnTo>
                    <a:lnTo>
                      <a:pt x="7" y="42"/>
                    </a:lnTo>
                    <a:lnTo>
                      <a:pt x="3" y="48"/>
                    </a:lnTo>
                    <a:lnTo>
                      <a:pt x="1" y="56"/>
                    </a:lnTo>
                    <a:lnTo>
                      <a:pt x="0" y="63"/>
                    </a:lnTo>
                    <a:lnTo>
                      <a:pt x="0" y="67"/>
                    </a:lnTo>
                    <a:lnTo>
                      <a:pt x="1" y="73"/>
                    </a:lnTo>
                    <a:lnTo>
                      <a:pt x="3" y="79"/>
                    </a:lnTo>
                    <a:lnTo>
                      <a:pt x="5" y="82"/>
                    </a:lnTo>
                    <a:lnTo>
                      <a:pt x="9" y="86"/>
                    </a:lnTo>
                    <a:lnTo>
                      <a:pt x="13" y="90"/>
                    </a:lnTo>
                    <a:lnTo>
                      <a:pt x="17" y="94"/>
                    </a:lnTo>
                    <a:lnTo>
                      <a:pt x="21" y="96"/>
                    </a:lnTo>
                    <a:lnTo>
                      <a:pt x="21" y="98"/>
                    </a:lnTo>
                    <a:lnTo>
                      <a:pt x="19" y="100"/>
                    </a:lnTo>
                    <a:lnTo>
                      <a:pt x="19" y="102"/>
                    </a:lnTo>
                    <a:lnTo>
                      <a:pt x="19" y="104"/>
                    </a:lnTo>
                    <a:lnTo>
                      <a:pt x="17" y="105"/>
                    </a:lnTo>
                    <a:lnTo>
                      <a:pt x="17" y="107"/>
                    </a:lnTo>
                    <a:lnTo>
                      <a:pt x="17" y="109"/>
                    </a:lnTo>
                    <a:lnTo>
                      <a:pt x="17" y="111"/>
                    </a:lnTo>
                    <a:lnTo>
                      <a:pt x="19" y="119"/>
                    </a:lnTo>
                    <a:lnTo>
                      <a:pt x="21" y="127"/>
                    </a:lnTo>
                    <a:lnTo>
                      <a:pt x="24" y="134"/>
                    </a:lnTo>
                    <a:lnTo>
                      <a:pt x="28" y="140"/>
                    </a:lnTo>
                    <a:lnTo>
                      <a:pt x="36" y="144"/>
                    </a:lnTo>
                    <a:lnTo>
                      <a:pt x="44" y="148"/>
                    </a:lnTo>
                    <a:lnTo>
                      <a:pt x="51" y="150"/>
                    </a:lnTo>
                    <a:lnTo>
                      <a:pt x="59" y="151"/>
                    </a:lnTo>
                    <a:lnTo>
                      <a:pt x="65" y="151"/>
                    </a:lnTo>
                    <a:lnTo>
                      <a:pt x="69" y="150"/>
                    </a:lnTo>
                    <a:lnTo>
                      <a:pt x="72" y="150"/>
                    </a:lnTo>
                    <a:lnTo>
                      <a:pt x="78" y="148"/>
                    </a:lnTo>
                    <a:lnTo>
                      <a:pt x="82" y="146"/>
                    </a:lnTo>
                    <a:lnTo>
                      <a:pt x="86" y="144"/>
                    </a:lnTo>
                    <a:lnTo>
                      <a:pt x="88" y="142"/>
                    </a:lnTo>
                    <a:lnTo>
                      <a:pt x="92" y="138"/>
                    </a:lnTo>
                    <a:lnTo>
                      <a:pt x="95" y="142"/>
                    </a:lnTo>
                    <a:lnTo>
                      <a:pt x="97" y="144"/>
                    </a:lnTo>
                    <a:lnTo>
                      <a:pt x="101" y="146"/>
                    </a:lnTo>
                    <a:lnTo>
                      <a:pt x="105" y="148"/>
                    </a:lnTo>
                    <a:lnTo>
                      <a:pt x="109" y="150"/>
                    </a:lnTo>
                    <a:lnTo>
                      <a:pt x="115" y="150"/>
                    </a:lnTo>
                    <a:lnTo>
                      <a:pt x="118" y="151"/>
                    </a:lnTo>
                    <a:lnTo>
                      <a:pt x="122" y="151"/>
                    </a:lnTo>
                    <a:lnTo>
                      <a:pt x="132" y="151"/>
                    </a:lnTo>
                    <a:lnTo>
                      <a:pt x="140" y="150"/>
                    </a:lnTo>
                    <a:lnTo>
                      <a:pt x="147" y="146"/>
                    </a:lnTo>
                    <a:lnTo>
                      <a:pt x="153" y="140"/>
                    </a:lnTo>
                    <a:lnTo>
                      <a:pt x="159" y="134"/>
                    </a:lnTo>
                    <a:lnTo>
                      <a:pt x="163" y="128"/>
                    </a:lnTo>
                    <a:lnTo>
                      <a:pt x="164" y="121"/>
                    </a:lnTo>
                    <a:lnTo>
                      <a:pt x="166" y="113"/>
                    </a:lnTo>
                    <a:lnTo>
                      <a:pt x="166" y="111"/>
                    </a:lnTo>
                    <a:lnTo>
                      <a:pt x="166" y="109"/>
                    </a:lnTo>
                    <a:lnTo>
                      <a:pt x="166" y="107"/>
                    </a:lnTo>
                    <a:lnTo>
                      <a:pt x="164" y="105"/>
                    </a:lnTo>
                    <a:lnTo>
                      <a:pt x="164" y="102"/>
                    </a:lnTo>
                    <a:lnTo>
                      <a:pt x="164" y="100"/>
                    </a:lnTo>
                    <a:lnTo>
                      <a:pt x="163" y="98"/>
                    </a:lnTo>
                    <a:lnTo>
                      <a:pt x="163" y="96"/>
                    </a:lnTo>
                    <a:lnTo>
                      <a:pt x="166" y="94"/>
                    </a:lnTo>
                    <a:lnTo>
                      <a:pt x="170" y="90"/>
                    </a:lnTo>
                    <a:lnTo>
                      <a:pt x="174" y="86"/>
                    </a:lnTo>
                    <a:lnTo>
                      <a:pt x="176" y="82"/>
                    </a:lnTo>
                    <a:lnTo>
                      <a:pt x="178" y="79"/>
                    </a:lnTo>
                    <a:lnTo>
                      <a:pt x="180" y="75"/>
                    </a:lnTo>
                    <a:lnTo>
                      <a:pt x="182" y="69"/>
                    </a:lnTo>
                    <a:lnTo>
                      <a:pt x="182" y="63"/>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14" name="Line 290"/>
              <p:cNvSpPr>
                <a:spLocks noChangeShapeType="1"/>
              </p:cNvSpPr>
              <p:nvPr/>
            </p:nvSpPr>
            <p:spPr bwMode="auto">
              <a:xfrm>
                <a:off x="6002338" y="5122863"/>
                <a:ext cx="30163" cy="20638"/>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15" name="Line 291"/>
              <p:cNvSpPr>
                <a:spLocks noChangeShapeType="1"/>
              </p:cNvSpPr>
              <p:nvPr/>
            </p:nvSpPr>
            <p:spPr bwMode="auto">
              <a:xfrm flipH="1">
                <a:off x="6069013" y="5122863"/>
                <a:ext cx="30163" cy="20638"/>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16" name="Line 292"/>
              <p:cNvSpPr>
                <a:spLocks noChangeShapeType="1"/>
              </p:cNvSpPr>
              <p:nvPr/>
            </p:nvSpPr>
            <p:spPr bwMode="auto">
              <a:xfrm>
                <a:off x="6051550" y="5106988"/>
                <a:ext cx="0" cy="36513"/>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17" name="Freeform 293"/>
              <p:cNvSpPr>
                <a:spLocks/>
              </p:cNvSpPr>
              <p:nvPr/>
            </p:nvSpPr>
            <p:spPr bwMode="auto">
              <a:xfrm>
                <a:off x="5986463" y="5103813"/>
                <a:ext cx="25400" cy="28575"/>
              </a:xfrm>
              <a:custGeom>
                <a:avLst/>
                <a:gdLst>
                  <a:gd name="T0" fmla="*/ 8 w 16"/>
                  <a:gd name="T1" fmla="*/ 18 h 18"/>
                  <a:gd name="T2" fmla="*/ 10 w 16"/>
                  <a:gd name="T3" fmla="*/ 18 h 18"/>
                  <a:gd name="T4" fmla="*/ 12 w 16"/>
                  <a:gd name="T5" fmla="*/ 18 h 18"/>
                  <a:gd name="T6" fmla="*/ 12 w 16"/>
                  <a:gd name="T7" fmla="*/ 16 h 18"/>
                  <a:gd name="T8" fmla="*/ 14 w 16"/>
                  <a:gd name="T9" fmla="*/ 16 h 18"/>
                  <a:gd name="T10" fmla="*/ 16 w 16"/>
                  <a:gd name="T11" fmla="*/ 14 h 18"/>
                  <a:gd name="T12" fmla="*/ 16 w 16"/>
                  <a:gd name="T13" fmla="*/ 12 h 18"/>
                  <a:gd name="T14" fmla="*/ 16 w 16"/>
                  <a:gd name="T15" fmla="*/ 12 h 18"/>
                  <a:gd name="T16" fmla="*/ 16 w 16"/>
                  <a:gd name="T17" fmla="*/ 10 h 18"/>
                  <a:gd name="T18" fmla="*/ 16 w 16"/>
                  <a:gd name="T19" fmla="*/ 8 h 18"/>
                  <a:gd name="T20" fmla="*/ 16 w 16"/>
                  <a:gd name="T21" fmla="*/ 6 h 18"/>
                  <a:gd name="T22" fmla="*/ 16 w 16"/>
                  <a:gd name="T23" fmla="*/ 4 h 18"/>
                  <a:gd name="T24" fmla="*/ 14 w 16"/>
                  <a:gd name="T25" fmla="*/ 4 h 18"/>
                  <a:gd name="T26" fmla="*/ 14 w 16"/>
                  <a:gd name="T27" fmla="*/ 2 h 18"/>
                  <a:gd name="T28" fmla="*/ 12 w 16"/>
                  <a:gd name="T29" fmla="*/ 2 h 18"/>
                  <a:gd name="T30" fmla="*/ 10 w 16"/>
                  <a:gd name="T31" fmla="*/ 0 h 18"/>
                  <a:gd name="T32" fmla="*/ 8 w 16"/>
                  <a:gd name="T33" fmla="*/ 0 h 18"/>
                  <a:gd name="T34" fmla="*/ 6 w 16"/>
                  <a:gd name="T35" fmla="*/ 0 h 18"/>
                  <a:gd name="T36" fmla="*/ 4 w 16"/>
                  <a:gd name="T37" fmla="*/ 2 h 18"/>
                  <a:gd name="T38" fmla="*/ 4 w 16"/>
                  <a:gd name="T39" fmla="*/ 2 h 18"/>
                  <a:gd name="T40" fmla="*/ 2 w 16"/>
                  <a:gd name="T41" fmla="*/ 4 h 18"/>
                  <a:gd name="T42" fmla="*/ 2 w 16"/>
                  <a:gd name="T43" fmla="*/ 4 h 18"/>
                  <a:gd name="T44" fmla="*/ 0 w 16"/>
                  <a:gd name="T45" fmla="*/ 6 h 18"/>
                  <a:gd name="T46" fmla="*/ 0 w 16"/>
                  <a:gd name="T47" fmla="*/ 8 h 18"/>
                  <a:gd name="T48" fmla="*/ 0 w 16"/>
                  <a:gd name="T49" fmla="*/ 10 h 18"/>
                  <a:gd name="T50" fmla="*/ 0 w 16"/>
                  <a:gd name="T51" fmla="*/ 12 h 18"/>
                  <a:gd name="T52" fmla="*/ 0 w 16"/>
                  <a:gd name="T53" fmla="*/ 12 h 18"/>
                  <a:gd name="T54" fmla="*/ 0 w 16"/>
                  <a:gd name="T55" fmla="*/ 14 h 18"/>
                  <a:gd name="T56" fmla="*/ 2 w 16"/>
                  <a:gd name="T57" fmla="*/ 16 h 18"/>
                  <a:gd name="T58" fmla="*/ 4 w 16"/>
                  <a:gd name="T59" fmla="*/ 16 h 18"/>
                  <a:gd name="T60" fmla="*/ 4 w 16"/>
                  <a:gd name="T61" fmla="*/ 18 h 18"/>
                  <a:gd name="T62" fmla="*/ 6 w 16"/>
                  <a:gd name="T63" fmla="*/ 18 h 18"/>
                  <a:gd name="T64" fmla="*/ 8 w 16"/>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8" y="18"/>
                    </a:moveTo>
                    <a:lnTo>
                      <a:pt x="10" y="18"/>
                    </a:lnTo>
                    <a:lnTo>
                      <a:pt x="12" y="18"/>
                    </a:lnTo>
                    <a:lnTo>
                      <a:pt x="12" y="16"/>
                    </a:lnTo>
                    <a:lnTo>
                      <a:pt x="14" y="16"/>
                    </a:lnTo>
                    <a:lnTo>
                      <a:pt x="16" y="14"/>
                    </a:lnTo>
                    <a:lnTo>
                      <a:pt x="16" y="12"/>
                    </a:lnTo>
                    <a:lnTo>
                      <a:pt x="16" y="12"/>
                    </a:lnTo>
                    <a:lnTo>
                      <a:pt x="16" y="10"/>
                    </a:lnTo>
                    <a:lnTo>
                      <a:pt x="16" y="8"/>
                    </a:lnTo>
                    <a:lnTo>
                      <a:pt x="16" y="6"/>
                    </a:lnTo>
                    <a:lnTo>
                      <a:pt x="16" y="4"/>
                    </a:lnTo>
                    <a:lnTo>
                      <a:pt x="14" y="4"/>
                    </a:lnTo>
                    <a:lnTo>
                      <a:pt x="14" y="2"/>
                    </a:lnTo>
                    <a:lnTo>
                      <a:pt x="12" y="2"/>
                    </a:lnTo>
                    <a:lnTo>
                      <a:pt x="10" y="0"/>
                    </a:lnTo>
                    <a:lnTo>
                      <a:pt x="8" y="0"/>
                    </a:lnTo>
                    <a:lnTo>
                      <a:pt x="6" y="0"/>
                    </a:lnTo>
                    <a:lnTo>
                      <a:pt x="4" y="2"/>
                    </a:lnTo>
                    <a:lnTo>
                      <a:pt x="4" y="2"/>
                    </a:lnTo>
                    <a:lnTo>
                      <a:pt x="2" y="4"/>
                    </a:lnTo>
                    <a:lnTo>
                      <a:pt x="2" y="4"/>
                    </a:lnTo>
                    <a:lnTo>
                      <a:pt x="0" y="6"/>
                    </a:lnTo>
                    <a:lnTo>
                      <a:pt x="0" y="8"/>
                    </a:lnTo>
                    <a:lnTo>
                      <a:pt x="0" y="10"/>
                    </a:lnTo>
                    <a:lnTo>
                      <a:pt x="0" y="12"/>
                    </a:lnTo>
                    <a:lnTo>
                      <a:pt x="0" y="12"/>
                    </a:lnTo>
                    <a:lnTo>
                      <a:pt x="0" y="14"/>
                    </a:lnTo>
                    <a:lnTo>
                      <a:pt x="2" y="16"/>
                    </a:lnTo>
                    <a:lnTo>
                      <a:pt x="4" y="16"/>
                    </a:lnTo>
                    <a:lnTo>
                      <a:pt x="4" y="18"/>
                    </a:lnTo>
                    <a:lnTo>
                      <a:pt x="6" y="18"/>
                    </a:lnTo>
                    <a:lnTo>
                      <a:pt x="8" y="18"/>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18" name="Freeform 294"/>
              <p:cNvSpPr>
                <a:spLocks/>
              </p:cNvSpPr>
              <p:nvPr/>
            </p:nvSpPr>
            <p:spPr bwMode="auto">
              <a:xfrm>
                <a:off x="6038850" y="5092700"/>
                <a:ext cx="26988" cy="26988"/>
              </a:xfrm>
              <a:custGeom>
                <a:avLst/>
                <a:gdLst>
                  <a:gd name="T0" fmla="*/ 9 w 17"/>
                  <a:gd name="T1" fmla="*/ 17 h 17"/>
                  <a:gd name="T2" fmla="*/ 11 w 17"/>
                  <a:gd name="T3" fmla="*/ 17 h 17"/>
                  <a:gd name="T4" fmla="*/ 11 w 17"/>
                  <a:gd name="T5" fmla="*/ 17 h 17"/>
                  <a:gd name="T6" fmla="*/ 13 w 17"/>
                  <a:gd name="T7" fmla="*/ 15 h 17"/>
                  <a:gd name="T8" fmla="*/ 15 w 17"/>
                  <a:gd name="T9" fmla="*/ 15 h 17"/>
                  <a:gd name="T10" fmla="*/ 15 w 17"/>
                  <a:gd name="T11" fmla="*/ 13 h 17"/>
                  <a:gd name="T12" fmla="*/ 17 w 17"/>
                  <a:gd name="T13" fmla="*/ 11 h 17"/>
                  <a:gd name="T14" fmla="*/ 17 w 17"/>
                  <a:gd name="T15" fmla="*/ 11 h 17"/>
                  <a:gd name="T16" fmla="*/ 17 w 17"/>
                  <a:gd name="T17" fmla="*/ 9 h 17"/>
                  <a:gd name="T18" fmla="*/ 17 w 17"/>
                  <a:gd name="T19" fmla="*/ 7 h 17"/>
                  <a:gd name="T20" fmla="*/ 17 w 17"/>
                  <a:gd name="T21" fmla="*/ 5 h 17"/>
                  <a:gd name="T22" fmla="*/ 15 w 17"/>
                  <a:gd name="T23" fmla="*/ 4 h 17"/>
                  <a:gd name="T24" fmla="*/ 15 w 17"/>
                  <a:gd name="T25" fmla="*/ 4 h 17"/>
                  <a:gd name="T26" fmla="*/ 13 w 17"/>
                  <a:gd name="T27" fmla="*/ 2 h 17"/>
                  <a:gd name="T28" fmla="*/ 11 w 17"/>
                  <a:gd name="T29" fmla="*/ 2 h 17"/>
                  <a:gd name="T30" fmla="*/ 11 w 17"/>
                  <a:gd name="T31" fmla="*/ 0 h 17"/>
                  <a:gd name="T32" fmla="*/ 9 w 17"/>
                  <a:gd name="T33" fmla="*/ 0 h 17"/>
                  <a:gd name="T34" fmla="*/ 8 w 17"/>
                  <a:gd name="T35" fmla="*/ 0 h 17"/>
                  <a:gd name="T36" fmla="*/ 6 w 17"/>
                  <a:gd name="T37" fmla="*/ 2 h 17"/>
                  <a:gd name="T38" fmla="*/ 4 w 17"/>
                  <a:gd name="T39" fmla="*/ 2 h 17"/>
                  <a:gd name="T40" fmla="*/ 4 w 17"/>
                  <a:gd name="T41" fmla="*/ 2 h 17"/>
                  <a:gd name="T42" fmla="*/ 2 w 17"/>
                  <a:gd name="T43" fmla="*/ 4 h 17"/>
                  <a:gd name="T44" fmla="*/ 2 w 17"/>
                  <a:gd name="T45" fmla="*/ 5 h 17"/>
                  <a:gd name="T46" fmla="*/ 0 w 17"/>
                  <a:gd name="T47" fmla="*/ 7 h 17"/>
                  <a:gd name="T48" fmla="*/ 0 w 17"/>
                  <a:gd name="T49" fmla="*/ 9 h 17"/>
                  <a:gd name="T50" fmla="*/ 0 w 17"/>
                  <a:gd name="T51" fmla="*/ 9 h 17"/>
                  <a:gd name="T52" fmla="*/ 2 w 17"/>
                  <a:gd name="T53" fmla="*/ 11 h 17"/>
                  <a:gd name="T54" fmla="*/ 2 w 17"/>
                  <a:gd name="T55" fmla="*/ 13 h 17"/>
                  <a:gd name="T56" fmla="*/ 4 w 17"/>
                  <a:gd name="T57" fmla="*/ 15 h 17"/>
                  <a:gd name="T58" fmla="*/ 4 w 17"/>
                  <a:gd name="T59" fmla="*/ 15 h 17"/>
                  <a:gd name="T60" fmla="*/ 6 w 17"/>
                  <a:gd name="T61" fmla="*/ 17 h 17"/>
                  <a:gd name="T62" fmla="*/ 8 w 17"/>
                  <a:gd name="T63" fmla="*/ 17 h 17"/>
                  <a:gd name="T64" fmla="*/ 9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9" y="17"/>
                    </a:moveTo>
                    <a:lnTo>
                      <a:pt x="11" y="17"/>
                    </a:lnTo>
                    <a:lnTo>
                      <a:pt x="11" y="17"/>
                    </a:lnTo>
                    <a:lnTo>
                      <a:pt x="13" y="15"/>
                    </a:lnTo>
                    <a:lnTo>
                      <a:pt x="15" y="15"/>
                    </a:lnTo>
                    <a:lnTo>
                      <a:pt x="15" y="13"/>
                    </a:lnTo>
                    <a:lnTo>
                      <a:pt x="17" y="11"/>
                    </a:lnTo>
                    <a:lnTo>
                      <a:pt x="17" y="11"/>
                    </a:lnTo>
                    <a:lnTo>
                      <a:pt x="17" y="9"/>
                    </a:lnTo>
                    <a:lnTo>
                      <a:pt x="17" y="7"/>
                    </a:lnTo>
                    <a:lnTo>
                      <a:pt x="17" y="5"/>
                    </a:lnTo>
                    <a:lnTo>
                      <a:pt x="15" y="4"/>
                    </a:lnTo>
                    <a:lnTo>
                      <a:pt x="15" y="4"/>
                    </a:lnTo>
                    <a:lnTo>
                      <a:pt x="13" y="2"/>
                    </a:lnTo>
                    <a:lnTo>
                      <a:pt x="11" y="2"/>
                    </a:lnTo>
                    <a:lnTo>
                      <a:pt x="11" y="0"/>
                    </a:lnTo>
                    <a:lnTo>
                      <a:pt x="9" y="0"/>
                    </a:lnTo>
                    <a:lnTo>
                      <a:pt x="8" y="0"/>
                    </a:lnTo>
                    <a:lnTo>
                      <a:pt x="6" y="2"/>
                    </a:lnTo>
                    <a:lnTo>
                      <a:pt x="4" y="2"/>
                    </a:lnTo>
                    <a:lnTo>
                      <a:pt x="4" y="2"/>
                    </a:lnTo>
                    <a:lnTo>
                      <a:pt x="2" y="4"/>
                    </a:lnTo>
                    <a:lnTo>
                      <a:pt x="2" y="5"/>
                    </a:lnTo>
                    <a:lnTo>
                      <a:pt x="0" y="7"/>
                    </a:lnTo>
                    <a:lnTo>
                      <a:pt x="0" y="9"/>
                    </a:lnTo>
                    <a:lnTo>
                      <a:pt x="0" y="9"/>
                    </a:lnTo>
                    <a:lnTo>
                      <a:pt x="2" y="11"/>
                    </a:lnTo>
                    <a:lnTo>
                      <a:pt x="2" y="13"/>
                    </a:lnTo>
                    <a:lnTo>
                      <a:pt x="4" y="15"/>
                    </a:lnTo>
                    <a:lnTo>
                      <a:pt x="4" y="15"/>
                    </a:lnTo>
                    <a:lnTo>
                      <a:pt x="6" y="17"/>
                    </a:lnTo>
                    <a:lnTo>
                      <a:pt x="8" y="17"/>
                    </a:lnTo>
                    <a:lnTo>
                      <a:pt x="9" y="17"/>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19" name="Freeform 295"/>
              <p:cNvSpPr>
                <a:spLocks/>
              </p:cNvSpPr>
              <p:nvPr/>
            </p:nvSpPr>
            <p:spPr bwMode="auto">
              <a:xfrm>
                <a:off x="6088063" y="5110163"/>
                <a:ext cx="26988" cy="26988"/>
              </a:xfrm>
              <a:custGeom>
                <a:avLst/>
                <a:gdLst>
                  <a:gd name="T0" fmla="*/ 7 w 17"/>
                  <a:gd name="T1" fmla="*/ 17 h 17"/>
                  <a:gd name="T2" fmla="*/ 9 w 17"/>
                  <a:gd name="T3" fmla="*/ 17 h 17"/>
                  <a:gd name="T4" fmla="*/ 11 w 17"/>
                  <a:gd name="T5" fmla="*/ 17 h 17"/>
                  <a:gd name="T6" fmla="*/ 13 w 17"/>
                  <a:gd name="T7" fmla="*/ 16 h 17"/>
                  <a:gd name="T8" fmla="*/ 13 w 17"/>
                  <a:gd name="T9" fmla="*/ 16 h 17"/>
                  <a:gd name="T10" fmla="*/ 15 w 17"/>
                  <a:gd name="T11" fmla="*/ 14 h 17"/>
                  <a:gd name="T12" fmla="*/ 15 w 17"/>
                  <a:gd name="T13" fmla="*/ 14 h 17"/>
                  <a:gd name="T14" fmla="*/ 17 w 17"/>
                  <a:gd name="T15" fmla="*/ 12 h 17"/>
                  <a:gd name="T16" fmla="*/ 17 w 17"/>
                  <a:gd name="T17" fmla="*/ 10 h 17"/>
                  <a:gd name="T18" fmla="*/ 17 w 17"/>
                  <a:gd name="T19" fmla="*/ 8 h 17"/>
                  <a:gd name="T20" fmla="*/ 15 w 17"/>
                  <a:gd name="T21" fmla="*/ 6 h 17"/>
                  <a:gd name="T22" fmla="*/ 15 w 17"/>
                  <a:gd name="T23" fmla="*/ 4 h 17"/>
                  <a:gd name="T24" fmla="*/ 13 w 17"/>
                  <a:gd name="T25" fmla="*/ 4 h 17"/>
                  <a:gd name="T26" fmla="*/ 13 w 17"/>
                  <a:gd name="T27" fmla="*/ 2 h 17"/>
                  <a:gd name="T28" fmla="*/ 11 w 17"/>
                  <a:gd name="T29" fmla="*/ 2 h 17"/>
                  <a:gd name="T30" fmla="*/ 9 w 17"/>
                  <a:gd name="T31" fmla="*/ 2 h 17"/>
                  <a:gd name="T32" fmla="*/ 7 w 17"/>
                  <a:gd name="T33" fmla="*/ 0 h 17"/>
                  <a:gd name="T34" fmla="*/ 5 w 17"/>
                  <a:gd name="T35" fmla="*/ 0 h 17"/>
                  <a:gd name="T36" fmla="*/ 5 w 17"/>
                  <a:gd name="T37" fmla="*/ 2 h 17"/>
                  <a:gd name="T38" fmla="*/ 3 w 17"/>
                  <a:gd name="T39" fmla="*/ 2 h 17"/>
                  <a:gd name="T40" fmla="*/ 2 w 17"/>
                  <a:gd name="T41" fmla="*/ 4 h 17"/>
                  <a:gd name="T42" fmla="*/ 2 w 17"/>
                  <a:gd name="T43" fmla="*/ 4 h 17"/>
                  <a:gd name="T44" fmla="*/ 0 w 17"/>
                  <a:gd name="T45" fmla="*/ 6 h 17"/>
                  <a:gd name="T46" fmla="*/ 0 w 17"/>
                  <a:gd name="T47" fmla="*/ 8 h 17"/>
                  <a:gd name="T48" fmla="*/ 0 w 17"/>
                  <a:gd name="T49" fmla="*/ 10 h 17"/>
                  <a:gd name="T50" fmla="*/ 0 w 17"/>
                  <a:gd name="T51" fmla="*/ 12 h 17"/>
                  <a:gd name="T52" fmla="*/ 0 w 17"/>
                  <a:gd name="T53" fmla="*/ 12 h 17"/>
                  <a:gd name="T54" fmla="*/ 2 w 17"/>
                  <a:gd name="T55" fmla="*/ 14 h 17"/>
                  <a:gd name="T56" fmla="*/ 2 w 17"/>
                  <a:gd name="T57" fmla="*/ 16 h 17"/>
                  <a:gd name="T58" fmla="*/ 3 w 17"/>
                  <a:gd name="T59" fmla="*/ 16 h 17"/>
                  <a:gd name="T60" fmla="*/ 5 w 17"/>
                  <a:gd name="T61" fmla="*/ 17 h 17"/>
                  <a:gd name="T62" fmla="*/ 5 w 17"/>
                  <a:gd name="T63" fmla="*/ 17 h 17"/>
                  <a:gd name="T64" fmla="*/ 7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7" y="17"/>
                    </a:moveTo>
                    <a:lnTo>
                      <a:pt x="9" y="17"/>
                    </a:lnTo>
                    <a:lnTo>
                      <a:pt x="11" y="17"/>
                    </a:lnTo>
                    <a:lnTo>
                      <a:pt x="13" y="16"/>
                    </a:lnTo>
                    <a:lnTo>
                      <a:pt x="13" y="16"/>
                    </a:lnTo>
                    <a:lnTo>
                      <a:pt x="15" y="14"/>
                    </a:lnTo>
                    <a:lnTo>
                      <a:pt x="15" y="14"/>
                    </a:lnTo>
                    <a:lnTo>
                      <a:pt x="17" y="12"/>
                    </a:lnTo>
                    <a:lnTo>
                      <a:pt x="17" y="10"/>
                    </a:lnTo>
                    <a:lnTo>
                      <a:pt x="17" y="8"/>
                    </a:lnTo>
                    <a:lnTo>
                      <a:pt x="15" y="6"/>
                    </a:lnTo>
                    <a:lnTo>
                      <a:pt x="15" y="4"/>
                    </a:lnTo>
                    <a:lnTo>
                      <a:pt x="13" y="4"/>
                    </a:lnTo>
                    <a:lnTo>
                      <a:pt x="13" y="2"/>
                    </a:lnTo>
                    <a:lnTo>
                      <a:pt x="11" y="2"/>
                    </a:lnTo>
                    <a:lnTo>
                      <a:pt x="9" y="2"/>
                    </a:lnTo>
                    <a:lnTo>
                      <a:pt x="7" y="0"/>
                    </a:lnTo>
                    <a:lnTo>
                      <a:pt x="5" y="0"/>
                    </a:lnTo>
                    <a:lnTo>
                      <a:pt x="5" y="2"/>
                    </a:lnTo>
                    <a:lnTo>
                      <a:pt x="3" y="2"/>
                    </a:lnTo>
                    <a:lnTo>
                      <a:pt x="2" y="4"/>
                    </a:lnTo>
                    <a:lnTo>
                      <a:pt x="2" y="4"/>
                    </a:lnTo>
                    <a:lnTo>
                      <a:pt x="0" y="6"/>
                    </a:lnTo>
                    <a:lnTo>
                      <a:pt x="0" y="8"/>
                    </a:lnTo>
                    <a:lnTo>
                      <a:pt x="0" y="10"/>
                    </a:lnTo>
                    <a:lnTo>
                      <a:pt x="0" y="12"/>
                    </a:lnTo>
                    <a:lnTo>
                      <a:pt x="0" y="12"/>
                    </a:lnTo>
                    <a:lnTo>
                      <a:pt x="2" y="14"/>
                    </a:lnTo>
                    <a:lnTo>
                      <a:pt x="2" y="16"/>
                    </a:lnTo>
                    <a:lnTo>
                      <a:pt x="3" y="16"/>
                    </a:lnTo>
                    <a:lnTo>
                      <a:pt x="5" y="17"/>
                    </a:lnTo>
                    <a:lnTo>
                      <a:pt x="5" y="17"/>
                    </a:lnTo>
                    <a:lnTo>
                      <a:pt x="7" y="17"/>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20" name="Freeform 296"/>
              <p:cNvSpPr>
                <a:spLocks/>
              </p:cNvSpPr>
              <p:nvPr/>
            </p:nvSpPr>
            <p:spPr bwMode="auto">
              <a:xfrm>
                <a:off x="5926138" y="5143500"/>
                <a:ext cx="133350" cy="109538"/>
              </a:xfrm>
              <a:custGeom>
                <a:avLst/>
                <a:gdLst>
                  <a:gd name="T0" fmla="*/ 42 w 84"/>
                  <a:gd name="T1" fmla="*/ 69 h 69"/>
                  <a:gd name="T2" fmla="*/ 50 w 84"/>
                  <a:gd name="T3" fmla="*/ 67 h 69"/>
                  <a:gd name="T4" fmla="*/ 57 w 84"/>
                  <a:gd name="T5" fmla="*/ 65 h 69"/>
                  <a:gd name="T6" fmla="*/ 65 w 84"/>
                  <a:gd name="T7" fmla="*/ 64 h 69"/>
                  <a:gd name="T8" fmla="*/ 71 w 84"/>
                  <a:gd name="T9" fmla="*/ 58 h 69"/>
                  <a:gd name="T10" fmla="*/ 77 w 84"/>
                  <a:gd name="T11" fmla="*/ 54 h 69"/>
                  <a:gd name="T12" fmla="*/ 80 w 84"/>
                  <a:gd name="T13" fmla="*/ 48 h 69"/>
                  <a:gd name="T14" fmla="*/ 82 w 84"/>
                  <a:gd name="T15" fmla="*/ 41 h 69"/>
                  <a:gd name="T16" fmla="*/ 84 w 84"/>
                  <a:gd name="T17" fmla="*/ 35 h 69"/>
                  <a:gd name="T18" fmla="*/ 82 w 84"/>
                  <a:gd name="T19" fmla="*/ 27 h 69"/>
                  <a:gd name="T20" fmla="*/ 80 w 84"/>
                  <a:gd name="T21" fmla="*/ 21 h 69"/>
                  <a:gd name="T22" fmla="*/ 77 w 84"/>
                  <a:gd name="T23" fmla="*/ 16 h 69"/>
                  <a:gd name="T24" fmla="*/ 71 w 84"/>
                  <a:gd name="T25" fmla="*/ 10 h 69"/>
                  <a:gd name="T26" fmla="*/ 65 w 84"/>
                  <a:gd name="T27" fmla="*/ 6 h 69"/>
                  <a:gd name="T28" fmla="*/ 57 w 84"/>
                  <a:gd name="T29" fmla="*/ 4 h 69"/>
                  <a:gd name="T30" fmla="*/ 50 w 84"/>
                  <a:gd name="T31" fmla="*/ 2 h 69"/>
                  <a:gd name="T32" fmla="*/ 42 w 84"/>
                  <a:gd name="T33" fmla="*/ 0 h 69"/>
                  <a:gd name="T34" fmla="*/ 33 w 84"/>
                  <a:gd name="T35" fmla="*/ 2 h 69"/>
                  <a:gd name="T36" fmla="*/ 25 w 84"/>
                  <a:gd name="T37" fmla="*/ 4 h 69"/>
                  <a:gd name="T38" fmla="*/ 19 w 84"/>
                  <a:gd name="T39" fmla="*/ 6 h 69"/>
                  <a:gd name="T40" fmla="*/ 11 w 84"/>
                  <a:gd name="T41" fmla="*/ 10 h 69"/>
                  <a:gd name="T42" fmla="*/ 8 w 84"/>
                  <a:gd name="T43" fmla="*/ 16 h 69"/>
                  <a:gd name="T44" fmla="*/ 4 w 84"/>
                  <a:gd name="T45" fmla="*/ 21 h 69"/>
                  <a:gd name="T46" fmla="*/ 0 w 84"/>
                  <a:gd name="T47" fmla="*/ 27 h 69"/>
                  <a:gd name="T48" fmla="*/ 0 w 84"/>
                  <a:gd name="T49" fmla="*/ 35 h 69"/>
                  <a:gd name="T50" fmla="*/ 0 w 84"/>
                  <a:gd name="T51" fmla="*/ 41 h 69"/>
                  <a:gd name="T52" fmla="*/ 4 w 84"/>
                  <a:gd name="T53" fmla="*/ 48 h 69"/>
                  <a:gd name="T54" fmla="*/ 8 w 84"/>
                  <a:gd name="T55" fmla="*/ 54 h 69"/>
                  <a:gd name="T56" fmla="*/ 11 w 84"/>
                  <a:gd name="T57" fmla="*/ 58 h 69"/>
                  <a:gd name="T58" fmla="*/ 19 w 84"/>
                  <a:gd name="T59" fmla="*/ 64 h 69"/>
                  <a:gd name="T60" fmla="*/ 25 w 84"/>
                  <a:gd name="T61" fmla="*/ 65 h 69"/>
                  <a:gd name="T62" fmla="*/ 33 w 84"/>
                  <a:gd name="T63" fmla="*/ 67 h 69"/>
                  <a:gd name="T64" fmla="*/ 42 w 84"/>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69">
                    <a:moveTo>
                      <a:pt x="42" y="69"/>
                    </a:moveTo>
                    <a:lnTo>
                      <a:pt x="50" y="67"/>
                    </a:lnTo>
                    <a:lnTo>
                      <a:pt x="57" y="65"/>
                    </a:lnTo>
                    <a:lnTo>
                      <a:pt x="65" y="64"/>
                    </a:lnTo>
                    <a:lnTo>
                      <a:pt x="71" y="58"/>
                    </a:lnTo>
                    <a:lnTo>
                      <a:pt x="77" y="54"/>
                    </a:lnTo>
                    <a:lnTo>
                      <a:pt x="80" y="48"/>
                    </a:lnTo>
                    <a:lnTo>
                      <a:pt x="82" y="41"/>
                    </a:lnTo>
                    <a:lnTo>
                      <a:pt x="84" y="35"/>
                    </a:lnTo>
                    <a:lnTo>
                      <a:pt x="82" y="27"/>
                    </a:lnTo>
                    <a:lnTo>
                      <a:pt x="80" y="21"/>
                    </a:lnTo>
                    <a:lnTo>
                      <a:pt x="77" y="16"/>
                    </a:lnTo>
                    <a:lnTo>
                      <a:pt x="71" y="10"/>
                    </a:lnTo>
                    <a:lnTo>
                      <a:pt x="65" y="6"/>
                    </a:lnTo>
                    <a:lnTo>
                      <a:pt x="57" y="4"/>
                    </a:lnTo>
                    <a:lnTo>
                      <a:pt x="50" y="2"/>
                    </a:lnTo>
                    <a:lnTo>
                      <a:pt x="42" y="0"/>
                    </a:lnTo>
                    <a:lnTo>
                      <a:pt x="33" y="2"/>
                    </a:lnTo>
                    <a:lnTo>
                      <a:pt x="25" y="4"/>
                    </a:lnTo>
                    <a:lnTo>
                      <a:pt x="19" y="6"/>
                    </a:lnTo>
                    <a:lnTo>
                      <a:pt x="11" y="10"/>
                    </a:lnTo>
                    <a:lnTo>
                      <a:pt x="8" y="16"/>
                    </a:lnTo>
                    <a:lnTo>
                      <a:pt x="4" y="21"/>
                    </a:lnTo>
                    <a:lnTo>
                      <a:pt x="0" y="27"/>
                    </a:lnTo>
                    <a:lnTo>
                      <a:pt x="0" y="35"/>
                    </a:lnTo>
                    <a:lnTo>
                      <a:pt x="0" y="41"/>
                    </a:lnTo>
                    <a:lnTo>
                      <a:pt x="4" y="48"/>
                    </a:lnTo>
                    <a:lnTo>
                      <a:pt x="8" y="54"/>
                    </a:lnTo>
                    <a:lnTo>
                      <a:pt x="11" y="58"/>
                    </a:lnTo>
                    <a:lnTo>
                      <a:pt x="19" y="64"/>
                    </a:lnTo>
                    <a:lnTo>
                      <a:pt x="25" y="65"/>
                    </a:lnTo>
                    <a:lnTo>
                      <a:pt x="33" y="67"/>
                    </a:lnTo>
                    <a:lnTo>
                      <a:pt x="42" y="69"/>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21" name="Freeform 297"/>
              <p:cNvSpPr>
                <a:spLocks/>
              </p:cNvSpPr>
              <p:nvPr/>
            </p:nvSpPr>
            <p:spPr bwMode="auto">
              <a:xfrm>
                <a:off x="6045200" y="5143500"/>
                <a:ext cx="130175" cy="109538"/>
              </a:xfrm>
              <a:custGeom>
                <a:avLst/>
                <a:gdLst>
                  <a:gd name="T0" fmla="*/ 40 w 82"/>
                  <a:gd name="T1" fmla="*/ 69 h 69"/>
                  <a:gd name="T2" fmla="*/ 50 w 82"/>
                  <a:gd name="T3" fmla="*/ 67 h 69"/>
                  <a:gd name="T4" fmla="*/ 57 w 82"/>
                  <a:gd name="T5" fmla="*/ 65 h 69"/>
                  <a:gd name="T6" fmla="*/ 65 w 82"/>
                  <a:gd name="T7" fmla="*/ 64 h 69"/>
                  <a:gd name="T8" fmla="*/ 71 w 82"/>
                  <a:gd name="T9" fmla="*/ 60 h 69"/>
                  <a:gd name="T10" fmla="*/ 76 w 82"/>
                  <a:gd name="T11" fmla="*/ 54 h 69"/>
                  <a:gd name="T12" fmla="*/ 80 w 82"/>
                  <a:gd name="T13" fmla="*/ 48 h 69"/>
                  <a:gd name="T14" fmla="*/ 82 w 82"/>
                  <a:gd name="T15" fmla="*/ 42 h 69"/>
                  <a:gd name="T16" fmla="*/ 82 w 82"/>
                  <a:gd name="T17" fmla="*/ 35 h 69"/>
                  <a:gd name="T18" fmla="*/ 82 w 82"/>
                  <a:gd name="T19" fmla="*/ 29 h 69"/>
                  <a:gd name="T20" fmla="*/ 80 w 82"/>
                  <a:gd name="T21" fmla="*/ 21 h 69"/>
                  <a:gd name="T22" fmla="*/ 76 w 82"/>
                  <a:gd name="T23" fmla="*/ 16 h 69"/>
                  <a:gd name="T24" fmla="*/ 71 w 82"/>
                  <a:gd name="T25" fmla="*/ 12 h 69"/>
                  <a:gd name="T26" fmla="*/ 65 w 82"/>
                  <a:gd name="T27" fmla="*/ 6 h 69"/>
                  <a:gd name="T28" fmla="*/ 57 w 82"/>
                  <a:gd name="T29" fmla="*/ 4 h 69"/>
                  <a:gd name="T30" fmla="*/ 50 w 82"/>
                  <a:gd name="T31" fmla="*/ 2 h 69"/>
                  <a:gd name="T32" fmla="*/ 40 w 82"/>
                  <a:gd name="T33" fmla="*/ 0 h 69"/>
                  <a:gd name="T34" fmla="*/ 32 w 82"/>
                  <a:gd name="T35" fmla="*/ 2 h 69"/>
                  <a:gd name="T36" fmla="*/ 25 w 82"/>
                  <a:gd name="T37" fmla="*/ 4 h 69"/>
                  <a:gd name="T38" fmla="*/ 17 w 82"/>
                  <a:gd name="T39" fmla="*/ 6 h 69"/>
                  <a:gd name="T40" fmla="*/ 11 w 82"/>
                  <a:gd name="T41" fmla="*/ 12 h 69"/>
                  <a:gd name="T42" fmla="*/ 5 w 82"/>
                  <a:gd name="T43" fmla="*/ 16 h 69"/>
                  <a:gd name="T44" fmla="*/ 2 w 82"/>
                  <a:gd name="T45" fmla="*/ 21 h 69"/>
                  <a:gd name="T46" fmla="*/ 0 w 82"/>
                  <a:gd name="T47" fmla="*/ 29 h 69"/>
                  <a:gd name="T48" fmla="*/ 0 w 82"/>
                  <a:gd name="T49" fmla="*/ 35 h 69"/>
                  <a:gd name="T50" fmla="*/ 0 w 82"/>
                  <a:gd name="T51" fmla="*/ 42 h 69"/>
                  <a:gd name="T52" fmla="*/ 2 w 82"/>
                  <a:gd name="T53" fmla="*/ 48 h 69"/>
                  <a:gd name="T54" fmla="*/ 5 w 82"/>
                  <a:gd name="T55" fmla="*/ 54 h 69"/>
                  <a:gd name="T56" fmla="*/ 11 w 82"/>
                  <a:gd name="T57" fmla="*/ 60 h 69"/>
                  <a:gd name="T58" fmla="*/ 17 w 82"/>
                  <a:gd name="T59" fmla="*/ 64 h 69"/>
                  <a:gd name="T60" fmla="*/ 25 w 82"/>
                  <a:gd name="T61" fmla="*/ 65 h 69"/>
                  <a:gd name="T62" fmla="*/ 32 w 82"/>
                  <a:gd name="T63" fmla="*/ 67 h 69"/>
                  <a:gd name="T64" fmla="*/ 40 w 82"/>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69">
                    <a:moveTo>
                      <a:pt x="40" y="69"/>
                    </a:moveTo>
                    <a:lnTo>
                      <a:pt x="50" y="67"/>
                    </a:lnTo>
                    <a:lnTo>
                      <a:pt x="57" y="65"/>
                    </a:lnTo>
                    <a:lnTo>
                      <a:pt x="65" y="64"/>
                    </a:lnTo>
                    <a:lnTo>
                      <a:pt x="71" y="60"/>
                    </a:lnTo>
                    <a:lnTo>
                      <a:pt x="76" y="54"/>
                    </a:lnTo>
                    <a:lnTo>
                      <a:pt x="80" y="48"/>
                    </a:lnTo>
                    <a:lnTo>
                      <a:pt x="82" y="42"/>
                    </a:lnTo>
                    <a:lnTo>
                      <a:pt x="82" y="35"/>
                    </a:lnTo>
                    <a:lnTo>
                      <a:pt x="82" y="29"/>
                    </a:lnTo>
                    <a:lnTo>
                      <a:pt x="80" y="21"/>
                    </a:lnTo>
                    <a:lnTo>
                      <a:pt x="76" y="16"/>
                    </a:lnTo>
                    <a:lnTo>
                      <a:pt x="71" y="12"/>
                    </a:lnTo>
                    <a:lnTo>
                      <a:pt x="65" y="6"/>
                    </a:lnTo>
                    <a:lnTo>
                      <a:pt x="57" y="4"/>
                    </a:lnTo>
                    <a:lnTo>
                      <a:pt x="50" y="2"/>
                    </a:lnTo>
                    <a:lnTo>
                      <a:pt x="40" y="0"/>
                    </a:lnTo>
                    <a:lnTo>
                      <a:pt x="32" y="2"/>
                    </a:lnTo>
                    <a:lnTo>
                      <a:pt x="25" y="4"/>
                    </a:lnTo>
                    <a:lnTo>
                      <a:pt x="17" y="6"/>
                    </a:lnTo>
                    <a:lnTo>
                      <a:pt x="11" y="12"/>
                    </a:lnTo>
                    <a:lnTo>
                      <a:pt x="5" y="16"/>
                    </a:lnTo>
                    <a:lnTo>
                      <a:pt x="2" y="21"/>
                    </a:lnTo>
                    <a:lnTo>
                      <a:pt x="0" y="29"/>
                    </a:lnTo>
                    <a:lnTo>
                      <a:pt x="0" y="35"/>
                    </a:lnTo>
                    <a:lnTo>
                      <a:pt x="0" y="42"/>
                    </a:lnTo>
                    <a:lnTo>
                      <a:pt x="2" y="48"/>
                    </a:lnTo>
                    <a:lnTo>
                      <a:pt x="5" y="54"/>
                    </a:lnTo>
                    <a:lnTo>
                      <a:pt x="11" y="60"/>
                    </a:lnTo>
                    <a:lnTo>
                      <a:pt x="17" y="64"/>
                    </a:lnTo>
                    <a:lnTo>
                      <a:pt x="25" y="65"/>
                    </a:lnTo>
                    <a:lnTo>
                      <a:pt x="32" y="67"/>
                    </a:lnTo>
                    <a:lnTo>
                      <a:pt x="40" y="69"/>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22" name="Freeform 298"/>
              <p:cNvSpPr>
                <a:spLocks/>
              </p:cNvSpPr>
              <p:nvPr/>
            </p:nvSpPr>
            <p:spPr bwMode="auto">
              <a:xfrm>
                <a:off x="6008688" y="4648200"/>
                <a:ext cx="374650" cy="309563"/>
              </a:xfrm>
              <a:custGeom>
                <a:avLst/>
                <a:gdLst>
                  <a:gd name="T0" fmla="*/ 234 w 236"/>
                  <a:gd name="T1" fmla="*/ 73 h 195"/>
                  <a:gd name="T2" fmla="*/ 226 w 236"/>
                  <a:gd name="T3" fmla="*/ 55 h 195"/>
                  <a:gd name="T4" fmla="*/ 211 w 236"/>
                  <a:gd name="T5" fmla="*/ 42 h 195"/>
                  <a:gd name="T6" fmla="*/ 192 w 236"/>
                  <a:gd name="T7" fmla="*/ 32 h 195"/>
                  <a:gd name="T8" fmla="*/ 180 w 236"/>
                  <a:gd name="T9" fmla="*/ 32 h 195"/>
                  <a:gd name="T10" fmla="*/ 178 w 236"/>
                  <a:gd name="T11" fmla="*/ 32 h 195"/>
                  <a:gd name="T12" fmla="*/ 174 w 236"/>
                  <a:gd name="T13" fmla="*/ 32 h 195"/>
                  <a:gd name="T14" fmla="*/ 172 w 236"/>
                  <a:gd name="T15" fmla="*/ 32 h 195"/>
                  <a:gd name="T16" fmla="*/ 169 w 236"/>
                  <a:gd name="T17" fmla="*/ 26 h 195"/>
                  <a:gd name="T18" fmla="*/ 159 w 236"/>
                  <a:gd name="T19" fmla="*/ 13 h 195"/>
                  <a:gd name="T20" fmla="*/ 146 w 236"/>
                  <a:gd name="T21" fmla="*/ 5 h 195"/>
                  <a:gd name="T22" fmla="*/ 130 w 236"/>
                  <a:gd name="T23" fmla="*/ 0 h 195"/>
                  <a:gd name="T24" fmla="*/ 111 w 236"/>
                  <a:gd name="T25" fmla="*/ 0 h 195"/>
                  <a:gd name="T26" fmla="*/ 96 w 236"/>
                  <a:gd name="T27" fmla="*/ 5 h 195"/>
                  <a:gd name="T28" fmla="*/ 82 w 236"/>
                  <a:gd name="T29" fmla="*/ 13 h 195"/>
                  <a:gd name="T30" fmla="*/ 71 w 236"/>
                  <a:gd name="T31" fmla="*/ 26 h 195"/>
                  <a:gd name="T32" fmla="*/ 67 w 236"/>
                  <a:gd name="T33" fmla="*/ 32 h 195"/>
                  <a:gd name="T34" fmla="*/ 63 w 236"/>
                  <a:gd name="T35" fmla="*/ 32 h 195"/>
                  <a:gd name="T36" fmla="*/ 61 w 236"/>
                  <a:gd name="T37" fmla="*/ 32 h 195"/>
                  <a:gd name="T38" fmla="*/ 57 w 236"/>
                  <a:gd name="T39" fmla="*/ 32 h 195"/>
                  <a:gd name="T40" fmla="*/ 46 w 236"/>
                  <a:gd name="T41" fmla="*/ 32 h 195"/>
                  <a:gd name="T42" fmla="*/ 25 w 236"/>
                  <a:gd name="T43" fmla="*/ 40 h 195"/>
                  <a:gd name="T44" fmla="*/ 9 w 236"/>
                  <a:gd name="T45" fmla="*/ 53 h 195"/>
                  <a:gd name="T46" fmla="*/ 2 w 236"/>
                  <a:gd name="T47" fmla="*/ 71 h 195"/>
                  <a:gd name="T48" fmla="*/ 0 w 236"/>
                  <a:gd name="T49" fmla="*/ 88 h 195"/>
                  <a:gd name="T50" fmla="*/ 4 w 236"/>
                  <a:gd name="T51" fmla="*/ 99 h 195"/>
                  <a:gd name="T52" fmla="*/ 11 w 236"/>
                  <a:gd name="T53" fmla="*/ 111 h 195"/>
                  <a:gd name="T54" fmla="*/ 21 w 236"/>
                  <a:gd name="T55" fmla="*/ 120 h 195"/>
                  <a:gd name="T56" fmla="*/ 27 w 236"/>
                  <a:gd name="T57" fmla="*/ 126 h 195"/>
                  <a:gd name="T58" fmla="*/ 25 w 236"/>
                  <a:gd name="T59" fmla="*/ 132 h 195"/>
                  <a:gd name="T60" fmla="*/ 23 w 236"/>
                  <a:gd name="T61" fmla="*/ 136 h 195"/>
                  <a:gd name="T62" fmla="*/ 23 w 236"/>
                  <a:gd name="T63" fmla="*/ 142 h 195"/>
                  <a:gd name="T64" fmla="*/ 23 w 236"/>
                  <a:gd name="T65" fmla="*/ 153 h 195"/>
                  <a:gd name="T66" fmla="*/ 32 w 236"/>
                  <a:gd name="T67" fmla="*/ 172 h 195"/>
                  <a:gd name="T68" fmla="*/ 46 w 236"/>
                  <a:gd name="T69" fmla="*/ 186 h 195"/>
                  <a:gd name="T70" fmla="*/ 67 w 236"/>
                  <a:gd name="T71" fmla="*/ 193 h 195"/>
                  <a:gd name="T72" fmla="*/ 82 w 236"/>
                  <a:gd name="T73" fmla="*/ 193 h 195"/>
                  <a:gd name="T74" fmla="*/ 96 w 236"/>
                  <a:gd name="T75" fmla="*/ 191 h 195"/>
                  <a:gd name="T76" fmla="*/ 105 w 236"/>
                  <a:gd name="T77" fmla="*/ 188 h 195"/>
                  <a:gd name="T78" fmla="*/ 115 w 236"/>
                  <a:gd name="T79" fmla="*/ 182 h 195"/>
                  <a:gd name="T80" fmla="*/ 122 w 236"/>
                  <a:gd name="T81" fmla="*/ 182 h 195"/>
                  <a:gd name="T82" fmla="*/ 132 w 236"/>
                  <a:gd name="T83" fmla="*/ 188 h 195"/>
                  <a:gd name="T84" fmla="*/ 142 w 236"/>
                  <a:gd name="T85" fmla="*/ 191 h 195"/>
                  <a:gd name="T86" fmla="*/ 153 w 236"/>
                  <a:gd name="T87" fmla="*/ 193 h 195"/>
                  <a:gd name="T88" fmla="*/ 170 w 236"/>
                  <a:gd name="T89" fmla="*/ 193 h 195"/>
                  <a:gd name="T90" fmla="*/ 190 w 236"/>
                  <a:gd name="T91" fmla="*/ 188 h 195"/>
                  <a:gd name="T92" fmla="*/ 205 w 236"/>
                  <a:gd name="T93" fmla="*/ 174 h 195"/>
                  <a:gd name="T94" fmla="*/ 213 w 236"/>
                  <a:gd name="T95" fmla="*/ 155 h 195"/>
                  <a:gd name="T96" fmla="*/ 215 w 236"/>
                  <a:gd name="T97" fmla="*/ 143 h 195"/>
                  <a:gd name="T98" fmla="*/ 215 w 236"/>
                  <a:gd name="T99" fmla="*/ 138 h 195"/>
                  <a:gd name="T100" fmla="*/ 213 w 236"/>
                  <a:gd name="T101" fmla="*/ 132 h 195"/>
                  <a:gd name="T102" fmla="*/ 211 w 236"/>
                  <a:gd name="T103" fmla="*/ 126 h 195"/>
                  <a:gd name="T104" fmla="*/ 215 w 236"/>
                  <a:gd name="T105" fmla="*/ 120 h 195"/>
                  <a:gd name="T106" fmla="*/ 224 w 236"/>
                  <a:gd name="T107" fmla="*/ 111 h 195"/>
                  <a:gd name="T108" fmla="*/ 230 w 236"/>
                  <a:gd name="T109" fmla="*/ 101 h 195"/>
                  <a:gd name="T110" fmla="*/ 234 w 236"/>
                  <a:gd name="T111"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195">
                    <a:moveTo>
                      <a:pt x="236" y="82"/>
                    </a:moveTo>
                    <a:lnTo>
                      <a:pt x="234" y="73"/>
                    </a:lnTo>
                    <a:lnTo>
                      <a:pt x="230" y="63"/>
                    </a:lnTo>
                    <a:lnTo>
                      <a:pt x="226" y="55"/>
                    </a:lnTo>
                    <a:lnTo>
                      <a:pt x="218" y="48"/>
                    </a:lnTo>
                    <a:lnTo>
                      <a:pt x="211" y="42"/>
                    </a:lnTo>
                    <a:lnTo>
                      <a:pt x="201" y="36"/>
                    </a:lnTo>
                    <a:lnTo>
                      <a:pt x="192" y="32"/>
                    </a:lnTo>
                    <a:lnTo>
                      <a:pt x="180" y="32"/>
                    </a:lnTo>
                    <a:lnTo>
                      <a:pt x="180" y="32"/>
                    </a:lnTo>
                    <a:lnTo>
                      <a:pt x="178" y="32"/>
                    </a:lnTo>
                    <a:lnTo>
                      <a:pt x="178" y="32"/>
                    </a:lnTo>
                    <a:lnTo>
                      <a:pt x="176" y="32"/>
                    </a:lnTo>
                    <a:lnTo>
                      <a:pt x="174" y="32"/>
                    </a:lnTo>
                    <a:lnTo>
                      <a:pt x="174" y="32"/>
                    </a:lnTo>
                    <a:lnTo>
                      <a:pt x="172" y="32"/>
                    </a:lnTo>
                    <a:lnTo>
                      <a:pt x="172" y="32"/>
                    </a:lnTo>
                    <a:lnTo>
                      <a:pt x="169" y="26"/>
                    </a:lnTo>
                    <a:lnTo>
                      <a:pt x="165" y="19"/>
                    </a:lnTo>
                    <a:lnTo>
                      <a:pt x="159" y="13"/>
                    </a:lnTo>
                    <a:lnTo>
                      <a:pt x="153" y="9"/>
                    </a:lnTo>
                    <a:lnTo>
                      <a:pt x="146" y="5"/>
                    </a:lnTo>
                    <a:lnTo>
                      <a:pt x="138" y="2"/>
                    </a:lnTo>
                    <a:lnTo>
                      <a:pt x="130" y="0"/>
                    </a:lnTo>
                    <a:lnTo>
                      <a:pt x="121" y="0"/>
                    </a:lnTo>
                    <a:lnTo>
                      <a:pt x="111" y="0"/>
                    </a:lnTo>
                    <a:lnTo>
                      <a:pt x="103" y="2"/>
                    </a:lnTo>
                    <a:lnTo>
                      <a:pt x="96" y="5"/>
                    </a:lnTo>
                    <a:lnTo>
                      <a:pt x="88" y="9"/>
                    </a:lnTo>
                    <a:lnTo>
                      <a:pt x="82" y="13"/>
                    </a:lnTo>
                    <a:lnTo>
                      <a:pt x="76" y="19"/>
                    </a:lnTo>
                    <a:lnTo>
                      <a:pt x="71" y="26"/>
                    </a:lnTo>
                    <a:lnTo>
                      <a:pt x="69" y="32"/>
                    </a:lnTo>
                    <a:lnTo>
                      <a:pt x="67" y="32"/>
                    </a:lnTo>
                    <a:lnTo>
                      <a:pt x="65" y="32"/>
                    </a:lnTo>
                    <a:lnTo>
                      <a:pt x="63" y="32"/>
                    </a:lnTo>
                    <a:lnTo>
                      <a:pt x="63" y="32"/>
                    </a:lnTo>
                    <a:lnTo>
                      <a:pt x="61" y="32"/>
                    </a:lnTo>
                    <a:lnTo>
                      <a:pt x="59" y="32"/>
                    </a:lnTo>
                    <a:lnTo>
                      <a:pt x="57" y="32"/>
                    </a:lnTo>
                    <a:lnTo>
                      <a:pt x="55" y="32"/>
                    </a:lnTo>
                    <a:lnTo>
                      <a:pt x="46" y="32"/>
                    </a:lnTo>
                    <a:lnTo>
                      <a:pt x="34" y="36"/>
                    </a:lnTo>
                    <a:lnTo>
                      <a:pt x="25" y="40"/>
                    </a:lnTo>
                    <a:lnTo>
                      <a:pt x="17" y="46"/>
                    </a:lnTo>
                    <a:lnTo>
                      <a:pt x="9" y="53"/>
                    </a:lnTo>
                    <a:lnTo>
                      <a:pt x="5" y="61"/>
                    </a:lnTo>
                    <a:lnTo>
                      <a:pt x="2" y="71"/>
                    </a:lnTo>
                    <a:lnTo>
                      <a:pt x="0" y="80"/>
                    </a:lnTo>
                    <a:lnTo>
                      <a:pt x="0" y="88"/>
                    </a:lnTo>
                    <a:lnTo>
                      <a:pt x="2" y="94"/>
                    </a:lnTo>
                    <a:lnTo>
                      <a:pt x="4" y="99"/>
                    </a:lnTo>
                    <a:lnTo>
                      <a:pt x="7" y="105"/>
                    </a:lnTo>
                    <a:lnTo>
                      <a:pt x="11" y="111"/>
                    </a:lnTo>
                    <a:lnTo>
                      <a:pt x="17" y="117"/>
                    </a:lnTo>
                    <a:lnTo>
                      <a:pt x="21" y="120"/>
                    </a:lnTo>
                    <a:lnTo>
                      <a:pt x="27" y="124"/>
                    </a:lnTo>
                    <a:lnTo>
                      <a:pt x="27" y="126"/>
                    </a:lnTo>
                    <a:lnTo>
                      <a:pt x="25" y="128"/>
                    </a:lnTo>
                    <a:lnTo>
                      <a:pt x="25" y="132"/>
                    </a:lnTo>
                    <a:lnTo>
                      <a:pt x="25" y="134"/>
                    </a:lnTo>
                    <a:lnTo>
                      <a:pt x="23" y="136"/>
                    </a:lnTo>
                    <a:lnTo>
                      <a:pt x="23" y="138"/>
                    </a:lnTo>
                    <a:lnTo>
                      <a:pt x="23" y="142"/>
                    </a:lnTo>
                    <a:lnTo>
                      <a:pt x="23" y="143"/>
                    </a:lnTo>
                    <a:lnTo>
                      <a:pt x="23" y="153"/>
                    </a:lnTo>
                    <a:lnTo>
                      <a:pt x="27" y="163"/>
                    </a:lnTo>
                    <a:lnTo>
                      <a:pt x="32" y="172"/>
                    </a:lnTo>
                    <a:lnTo>
                      <a:pt x="38" y="178"/>
                    </a:lnTo>
                    <a:lnTo>
                      <a:pt x="46" y="186"/>
                    </a:lnTo>
                    <a:lnTo>
                      <a:pt x="55" y="190"/>
                    </a:lnTo>
                    <a:lnTo>
                      <a:pt x="67" y="193"/>
                    </a:lnTo>
                    <a:lnTo>
                      <a:pt x="76" y="193"/>
                    </a:lnTo>
                    <a:lnTo>
                      <a:pt x="82" y="193"/>
                    </a:lnTo>
                    <a:lnTo>
                      <a:pt x="90" y="193"/>
                    </a:lnTo>
                    <a:lnTo>
                      <a:pt x="96" y="191"/>
                    </a:lnTo>
                    <a:lnTo>
                      <a:pt x="99" y="190"/>
                    </a:lnTo>
                    <a:lnTo>
                      <a:pt x="105" y="188"/>
                    </a:lnTo>
                    <a:lnTo>
                      <a:pt x="109" y="186"/>
                    </a:lnTo>
                    <a:lnTo>
                      <a:pt x="115" y="182"/>
                    </a:lnTo>
                    <a:lnTo>
                      <a:pt x="119" y="178"/>
                    </a:lnTo>
                    <a:lnTo>
                      <a:pt x="122" y="182"/>
                    </a:lnTo>
                    <a:lnTo>
                      <a:pt x="126" y="186"/>
                    </a:lnTo>
                    <a:lnTo>
                      <a:pt x="132" y="188"/>
                    </a:lnTo>
                    <a:lnTo>
                      <a:pt x="136" y="190"/>
                    </a:lnTo>
                    <a:lnTo>
                      <a:pt x="142" y="191"/>
                    </a:lnTo>
                    <a:lnTo>
                      <a:pt x="147" y="193"/>
                    </a:lnTo>
                    <a:lnTo>
                      <a:pt x="153" y="193"/>
                    </a:lnTo>
                    <a:lnTo>
                      <a:pt x="159" y="195"/>
                    </a:lnTo>
                    <a:lnTo>
                      <a:pt x="170" y="193"/>
                    </a:lnTo>
                    <a:lnTo>
                      <a:pt x="180" y="191"/>
                    </a:lnTo>
                    <a:lnTo>
                      <a:pt x="190" y="188"/>
                    </a:lnTo>
                    <a:lnTo>
                      <a:pt x="197" y="180"/>
                    </a:lnTo>
                    <a:lnTo>
                      <a:pt x="205" y="174"/>
                    </a:lnTo>
                    <a:lnTo>
                      <a:pt x="211" y="165"/>
                    </a:lnTo>
                    <a:lnTo>
                      <a:pt x="213" y="155"/>
                    </a:lnTo>
                    <a:lnTo>
                      <a:pt x="215" y="145"/>
                    </a:lnTo>
                    <a:lnTo>
                      <a:pt x="215" y="143"/>
                    </a:lnTo>
                    <a:lnTo>
                      <a:pt x="215" y="140"/>
                    </a:lnTo>
                    <a:lnTo>
                      <a:pt x="215" y="138"/>
                    </a:lnTo>
                    <a:lnTo>
                      <a:pt x="213" y="134"/>
                    </a:lnTo>
                    <a:lnTo>
                      <a:pt x="213" y="132"/>
                    </a:lnTo>
                    <a:lnTo>
                      <a:pt x="211" y="128"/>
                    </a:lnTo>
                    <a:lnTo>
                      <a:pt x="211" y="126"/>
                    </a:lnTo>
                    <a:lnTo>
                      <a:pt x="209" y="124"/>
                    </a:lnTo>
                    <a:lnTo>
                      <a:pt x="215" y="120"/>
                    </a:lnTo>
                    <a:lnTo>
                      <a:pt x="220" y="117"/>
                    </a:lnTo>
                    <a:lnTo>
                      <a:pt x="224" y="111"/>
                    </a:lnTo>
                    <a:lnTo>
                      <a:pt x="228" y="107"/>
                    </a:lnTo>
                    <a:lnTo>
                      <a:pt x="230" y="101"/>
                    </a:lnTo>
                    <a:lnTo>
                      <a:pt x="234" y="96"/>
                    </a:lnTo>
                    <a:lnTo>
                      <a:pt x="234" y="90"/>
                    </a:lnTo>
                    <a:lnTo>
                      <a:pt x="236" y="82"/>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23" name="Line 299"/>
              <p:cNvSpPr>
                <a:spLocks noChangeShapeType="1"/>
              </p:cNvSpPr>
              <p:nvPr/>
            </p:nvSpPr>
            <p:spPr bwMode="auto">
              <a:xfrm>
                <a:off x="6135688" y="4797425"/>
                <a:ext cx="36513" cy="26988"/>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24" name="Line 300"/>
              <p:cNvSpPr>
                <a:spLocks noChangeShapeType="1"/>
              </p:cNvSpPr>
              <p:nvPr/>
            </p:nvSpPr>
            <p:spPr bwMode="auto">
              <a:xfrm flipH="1">
                <a:off x="6221413" y="4797425"/>
                <a:ext cx="39688" cy="26988"/>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25" name="Line 301"/>
              <p:cNvSpPr>
                <a:spLocks noChangeShapeType="1"/>
              </p:cNvSpPr>
              <p:nvPr/>
            </p:nvSpPr>
            <p:spPr bwMode="auto">
              <a:xfrm>
                <a:off x="6197600" y="4775200"/>
                <a:ext cx="0" cy="49213"/>
              </a:xfrm>
              <a:prstGeom prst="line">
                <a:avLst/>
              </a:prstGeom>
              <a:noFill/>
              <a:ln w="0">
                <a:solidFill>
                  <a:srgbClr val="FF9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26" name="Freeform 302"/>
              <p:cNvSpPr>
                <a:spLocks/>
              </p:cNvSpPr>
              <p:nvPr/>
            </p:nvSpPr>
            <p:spPr bwMode="auto">
              <a:xfrm>
                <a:off x="6115050" y="4775200"/>
                <a:ext cx="33338" cy="33338"/>
              </a:xfrm>
              <a:custGeom>
                <a:avLst/>
                <a:gdLst>
                  <a:gd name="T0" fmla="*/ 9 w 21"/>
                  <a:gd name="T1" fmla="*/ 21 h 21"/>
                  <a:gd name="T2" fmla="*/ 11 w 21"/>
                  <a:gd name="T3" fmla="*/ 21 h 21"/>
                  <a:gd name="T4" fmla="*/ 13 w 21"/>
                  <a:gd name="T5" fmla="*/ 21 h 21"/>
                  <a:gd name="T6" fmla="*/ 15 w 21"/>
                  <a:gd name="T7" fmla="*/ 19 h 21"/>
                  <a:gd name="T8" fmla="*/ 17 w 21"/>
                  <a:gd name="T9" fmla="*/ 17 h 21"/>
                  <a:gd name="T10" fmla="*/ 19 w 21"/>
                  <a:gd name="T11" fmla="*/ 17 h 21"/>
                  <a:gd name="T12" fmla="*/ 19 w 21"/>
                  <a:gd name="T13" fmla="*/ 16 h 21"/>
                  <a:gd name="T14" fmla="*/ 21 w 21"/>
                  <a:gd name="T15" fmla="*/ 14 h 21"/>
                  <a:gd name="T16" fmla="*/ 21 w 21"/>
                  <a:gd name="T17" fmla="*/ 10 h 21"/>
                  <a:gd name="T18" fmla="*/ 21 w 21"/>
                  <a:gd name="T19" fmla="*/ 8 h 21"/>
                  <a:gd name="T20" fmla="*/ 19 w 21"/>
                  <a:gd name="T21" fmla="*/ 6 h 21"/>
                  <a:gd name="T22" fmla="*/ 19 w 21"/>
                  <a:gd name="T23" fmla="*/ 4 h 21"/>
                  <a:gd name="T24" fmla="*/ 17 w 21"/>
                  <a:gd name="T25" fmla="*/ 2 h 21"/>
                  <a:gd name="T26" fmla="*/ 15 w 21"/>
                  <a:gd name="T27" fmla="*/ 2 h 21"/>
                  <a:gd name="T28" fmla="*/ 13 w 21"/>
                  <a:gd name="T29" fmla="*/ 0 h 21"/>
                  <a:gd name="T30" fmla="*/ 11 w 21"/>
                  <a:gd name="T31" fmla="*/ 0 h 21"/>
                  <a:gd name="T32" fmla="*/ 9 w 21"/>
                  <a:gd name="T33" fmla="*/ 0 h 21"/>
                  <a:gd name="T34" fmla="*/ 8 w 21"/>
                  <a:gd name="T35" fmla="*/ 0 h 21"/>
                  <a:gd name="T36" fmla="*/ 6 w 21"/>
                  <a:gd name="T37" fmla="*/ 0 h 21"/>
                  <a:gd name="T38" fmla="*/ 4 w 21"/>
                  <a:gd name="T39" fmla="*/ 2 h 21"/>
                  <a:gd name="T40" fmla="*/ 2 w 21"/>
                  <a:gd name="T41" fmla="*/ 2 h 21"/>
                  <a:gd name="T42" fmla="*/ 2 w 21"/>
                  <a:gd name="T43" fmla="*/ 4 h 21"/>
                  <a:gd name="T44" fmla="*/ 0 w 21"/>
                  <a:gd name="T45" fmla="*/ 6 h 21"/>
                  <a:gd name="T46" fmla="*/ 0 w 21"/>
                  <a:gd name="T47" fmla="*/ 8 h 21"/>
                  <a:gd name="T48" fmla="*/ 0 w 21"/>
                  <a:gd name="T49" fmla="*/ 10 h 21"/>
                  <a:gd name="T50" fmla="*/ 0 w 21"/>
                  <a:gd name="T51" fmla="*/ 12 h 21"/>
                  <a:gd name="T52" fmla="*/ 0 w 21"/>
                  <a:gd name="T53" fmla="*/ 14 h 21"/>
                  <a:gd name="T54" fmla="*/ 2 w 21"/>
                  <a:gd name="T55" fmla="*/ 16 h 21"/>
                  <a:gd name="T56" fmla="*/ 2 w 21"/>
                  <a:gd name="T57" fmla="*/ 17 h 21"/>
                  <a:gd name="T58" fmla="*/ 4 w 21"/>
                  <a:gd name="T59" fmla="*/ 19 h 21"/>
                  <a:gd name="T60" fmla="*/ 6 w 21"/>
                  <a:gd name="T61" fmla="*/ 19 h 21"/>
                  <a:gd name="T62" fmla="*/ 8 w 21"/>
                  <a:gd name="T63" fmla="*/ 21 h 21"/>
                  <a:gd name="T64" fmla="*/ 9 w 21"/>
                  <a:gd name="T6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9" y="21"/>
                    </a:moveTo>
                    <a:lnTo>
                      <a:pt x="11" y="21"/>
                    </a:lnTo>
                    <a:lnTo>
                      <a:pt x="13" y="21"/>
                    </a:lnTo>
                    <a:lnTo>
                      <a:pt x="15" y="19"/>
                    </a:lnTo>
                    <a:lnTo>
                      <a:pt x="17" y="17"/>
                    </a:lnTo>
                    <a:lnTo>
                      <a:pt x="19" y="17"/>
                    </a:lnTo>
                    <a:lnTo>
                      <a:pt x="19" y="16"/>
                    </a:lnTo>
                    <a:lnTo>
                      <a:pt x="21" y="14"/>
                    </a:lnTo>
                    <a:lnTo>
                      <a:pt x="21" y="10"/>
                    </a:lnTo>
                    <a:lnTo>
                      <a:pt x="21" y="8"/>
                    </a:lnTo>
                    <a:lnTo>
                      <a:pt x="19" y="6"/>
                    </a:lnTo>
                    <a:lnTo>
                      <a:pt x="19" y="4"/>
                    </a:lnTo>
                    <a:lnTo>
                      <a:pt x="17" y="2"/>
                    </a:lnTo>
                    <a:lnTo>
                      <a:pt x="15" y="2"/>
                    </a:lnTo>
                    <a:lnTo>
                      <a:pt x="13" y="0"/>
                    </a:lnTo>
                    <a:lnTo>
                      <a:pt x="11" y="0"/>
                    </a:lnTo>
                    <a:lnTo>
                      <a:pt x="9" y="0"/>
                    </a:lnTo>
                    <a:lnTo>
                      <a:pt x="8" y="0"/>
                    </a:lnTo>
                    <a:lnTo>
                      <a:pt x="6" y="0"/>
                    </a:lnTo>
                    <a:lnTo>
                      <a:pt x="4" y="2"/>
                    </a:lnTo>
                    <a:lnTo>
                      <a:pt x="2" y="2"/>
                    </a:lnTo>
                    <a:lnTo>
                      <a:pt x="2" y="4"/>
                    </a:lnTo>
                    <a:lnTo>
                      <a:pt x="0" y="6"/>
                    </a:lnTo>
                    <a:lnTo>
                      <a:pt x="0" y="8"/>
                    </a:lnTo>
                    <a:lnTo>
                      <a:pt x="0" y="10"/>
                    </a:lnTo>
                    <a:lnTo>
                      <a:pt x="0" y="12"/>
                    </a:lnTo>
                    <a:lnTo>
                      <a:pt x="0" y="14"/>
                    </a:lnTo>
                    <a:lnTo>
                      <a:pt x="2" y="16"/>
                    </a:lnTo>
                    <a:lnTo>
                      <a:pt x="2" y="17"/>
                    </a:lnTo>
                    <a:lnTo>
                      <a:pt x="4" y="19"/>
                    </a:lnTo>
                    <a:lnTo>
                      <a:pt x="6" y="19"/>
                    </a:lnTo>
                    <a:lnTo>
                      <a:pt x="8" y="21"/>
                    </a:lnTo>
                    <a:lnTo>
                      <a:pt x="9" y="21"/>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27" name="Freeform 303"/>
              <p:cNvSpPr>
                <a:spLocks/>
              </p:cNvSpPr>
              <p:nvPr/>
            </p:nvSpPr>
            <p:spPr bwMode="auto">
              <a:xfrm>
                <a:off x="6181725" y="4757738"/>
                <a:ext cx="33338" cy="36513"/>
              </a:xfrm>
              <a:custGeom>
                <a:avLst/>
                <a:gdLst>
                  <a:gd name="T0" fmla="*/ 12 w 21"/>
                  <a:gd name="T1" fmla="*/ 23 h 23"/>
                  <a:gd name="T2" fmla="*/ 13 w 21"/>
                  <a:gd name="T3" fmla="*/ 23 h 23"/>
                  <a:gd name="T4" fmla="*/ 15 w 21"/>
                  <a:gd name="T5" fmla="*/ 21 h 23"/>
                  <a:gd name="T6" fmla="*/ 17 w 21"/>
                  <a:gd name="T7" fmla="*/ 21 h 23"/>
                  <a:gd name="T8" fmla="*/ 19 w 21"/>
                  <a:gd name="T9" fmla="*/ 19 h 23"/>
                  <a:gd name="T10" fmla="*/ 19 w 21"/>
                  <a:gd name="T11" fmla="*/ 17 h 23"/>
                  <a:gd name="T12" fmla="*/ 21 w 21"/>
                  <a:gd name="T13" fmla="*/ 15 h 23"/>
                  <a:gd name="T14" fmla="*/ 21 w 21"/>
                  <a:gd name="T15" fmla="*/ 13 h 23"/>
                  <a:gd name="T16" fmla="*/ 21 w 21"/>
                  <a:gd name="T17" fmla="*/ 11 h 23"/>
                  <a:gd name="T18" fmla="*/ 21 w 21"/>
                  <a:gd name="T19" fmla="*/ 9 h 23"/>
                  <a:gd name="T20" fmla="*/ 21 w 21"/>
                  <a:gd name="T21" fmla="*/ 7 h 23"/>
                  <a:gd name="T22" fmla="*/ 21 w 21"/>
                  <a:gd name="T23" fmla="*/ 5 h 23"/>
                  <a:gd name="T24" fmla="*/ 19 w 21"/>
                  <a:gd name="T25" fmla="*/ 4 h 23"/>
                  <a:gd name="T26" fmla="*/ 17 w 21"/>
                  <a:gd name="T27" fmla="*/ 2 h 23"/>
                  <a:gd name="T28" fmla="*/ 15 w 21"/>
                  <a:gd name="T29" fmla="*/ 2 h 23"/>
                  <a:gd name="T30" fmla="*/ 13 w 21"/>
                  <a:gd name="T31" fmla="*/ 2 h 23"/>
                  <a:gd name="T32" fmla="*/ 12 w 21"/>
                  <a:gd name="T33" fmla="*/ 0 h 23"/>
                  <a:gd name="T34" fmla="*/ 10 w 21"/>
                  <a:gd name="T35" fmla="*/ 2 h 23"/>
                  <a:gd name="T36" fmla="*/ 8 w 21"/>
                  <a:gd name="T37" fmla="*/ 2 h 23"/>
                  <a:gd name="T38" fmla="*/ 6 w 21"/>
                  <a:gd name="T39" fmla="*/ 2 h 23"/>
                  <a:gd name="T40" fmla="*/ 4 w 21"/>
                  <a:gd name="T41" fmla="*/ 4 h 23"/>
                  <a:gd name="T42" fmla="*/ 2 w 21"/>
                  <a:gd name="T43" fmla="*/ 5 h 23"/>
                  <a:gd name="T44" fmla="*/ 2 w 21"/>
                  <a:gd name="T45" fmla="*/ 7 h 23"/>
                  <a:gd name="T46" fmla="*/ 0 w 21"/>
                  <a:gd name="T47" fmla="*/ 9 h 23"/>
                  <a:gd name="T48" fmla="*/ 0 w 21"/>
                  <a:gd name="T49" fmla="*/ 11 h 23"/>
                  <a:gd name="T50" fmla="*/ 0 w 21"/>
                  <a:gd name="T51" fmla="*/ 13 h 23"/>
                  <a:gd name="T52" fmla="*/ 2 w 21"/>
                  <a:gd name="T53" fmla="*/ 15 h 23"/>
                  <a:gd name="T54" fmla="*/ 2 w 21"/>
                  <a:gd name="T55" fmla="*/ 17 h 23"/>
                  <a:gd name="T56" fmla="*/ 4 w 21"/>
                  <a:gd name="T57" fmla="*/ 19 h 23"/>
                  <a:gd name="T58" fmla="*/ 6 w 21"/>
                  <a:gd name="T59" fmla="*/ 21 h 23"/>
                  <a:gd name="T60" fmla="*/ 8 w 21"/>
                  <a:gd name="T61" fmla="*/ 21 h 23"/>
                  <a:gd name="T62" fmla="*/ 10 w 21"/>
                  <a:gd name="T63" fmla="*/ 23 h 23"/>
                  <a:gd name="T64" fmla="*/ 12 w 21"/>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3">
                    <a:moveTo>
                      <a:pt x="12" y="23"/>
                    </a:moveTo>
                    <a:lnTo>
                      <a:pt x="13" y="23"/>
                    </a:lnTo>
                    <a:lnTo>
                      <a:pt x="15" y="21"/>
                    </a:lnTo>
                    <a:lnTo>
                      <a:pt x="17" y="21"/>
                    </a:lnTo>
                    <a:lnTo>
                      <a:pt x="19" y="19"/>
                    </a:lnTo>
                    <a:lnTo>
                      <a:pt x="19" y="17"/>
                    </a:lnTo>
                    <a:lnTo>
                      <a:pt x="21" y="15"/>
                    </a:lnTo>
                    <a:lnTo>
                      <a:pt x="21" y="13"/>
                    </a:lnTo>
                    <a:lnTo>
                      <a:pt x="21" y="11"/>
                    </a:lnTo>
                    <a:lnTo>
                      <a:pt x="21" y="9"/>
                    </a:lnTo>
                    <a:lnTo>
                      <a:pt x="21" y="7"/>
                    </a:lnTo>
                    <a:lnTo>
                      <a:pt x="21" y="5"/>
                    </a:lnTo>
                    <a:lnTo>
                      <a:pt x="19" y="4"/>
                    </a:lnTo>
                    <a:lnTo>
                      <a:pt x="17" y="2"/>
                    </a:lnTo>
                    <a:lnTo>
                      <a:pt x="15" y="2"/>
                    </a:lnTo>
                    <a:lnTo>
                      <a:pt x="13" y="2"/>
                    </a:lnTo>
                    <a:lnTo>
                      <a:pt x="12" y="0"/>
                    </a:lnTo>
                    <a:lnTo>
                      <a:pt x="10" y="2"/>
                    </a:lnTo>
                    <a:lnTo>
                      <a:pt x="8" y="2"/>
                    </a:lnTo>
                    <a:lnTo>
                      <a:pt x="6" y="2"/>
                    </a:lnTo>
                    <a:lnTo>
                      <a:pt x="4" y="4"/>
                    </a:lnTo>
                    <a:lnTo>
                      <a:pt x="2" y="5"/>
                    </a:lnTo>
                    <a:lnTo>
                      <a:pt x="2" y="7"/>
                    </a:lnTo>
                    <a:lnTo>
                      <a:pt x="0" y="9"/>
                    </a:lnTo>
                    <a:lnTo>
                      <a:pt x="0" y="11"/>
                    </a:lnTo>
                    <a:lnTo>
                      <a:pt x="0" y="13"/>
                    </a:lnTo>
                    <a:lnTo>
                      <a:pt x="2" y="15"/>
                    </a:lnTo>
                    <a:lnTo>
                      <a:pt x="2" y="17"/>
                    </a:lnTo>
                    <a:lnTo>
                      <a:pt x="4" y="19"/>
                    </a:lnTo>
                    <a:lnTo>
                      <a:pt x="6" y="21"/>
                    </a:lnTo>
                    <a:lnTo>
                      <a:pt x="8" y="21"/>
                    </a:lnTo>
                    <a:lnTo>
                      <a:pt x="10" y="23"/>
                    </a:lnTo>
                    <a:lnTo>
                      <a:pt x="12" y="2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28" name="Freeform 304"/>
              <p:cNvSpPr>
                <a:spLocks/>
              </p:cNvSpPr>
              <p:nvPr/>
            </p:nvSpPr>
            <p:spPr bwMode="auto">
              <a:xfrm>
                <a:off x="6242050" y="4781550"/>
                <a:ext cx="34925" cy="36513"/>
              </a:xfrm>
              <a:custGeom>
                <a:avLst/>
                <a:gdLst>
                  <a:gd name="T0" fmla="*/ 12 w 22"/>
                  <a:gd name="T1" fmla="*/ 23 h 23"/>
                  <a:gd name="T2" fmla="*/ 14 w 22"/>
                  <a:gd name="T3" fmla="*/ 21 h 23"/>
                  <a:gd name="T4" fmla="*/ 16 w 22"/>
                  <a:gd name="T5" fmla="*/ 21 h 23"/>
                  <a:gd name="T6" fmla="*/ 18 w 22"/>
                  <a:gd name="T7" fmla="*/ 21 h 23"/>
                  <a:gd name="T8" fmla="*/ 20 w 22"/>
                  <a:gd name="T9" fmla="*/ 19 h 23"/>
                  <a:gd name="T10" fmla="*/ 20 w 22"/>
                  <a:gd name="T11" fmla="*/ 17 h 23"/>
                  <a:gd name="T12" fmla="*/ 22 w 22"/>
                  <a:gd name="T13" fmla="*/ 15 h 23"/>
                  <a:gd name="T14" fmla="*/ 22 w 22"/>
                  <a:gd name="T15" fmla="*/ 13 h 23"/>
                  <a:gd name="T16" fmla="*/ 22 w 22"/>
                  <a:gd name="T17" fmla="*/ 12 h 23"/>
                  <a:gd name="T18" fmla="*/ 22 w 22"/>
                  <a:gd name="T19" fmla="*/ 10 h 23"/>
                  <a:gd name="T20" fmla="*/ 22 w 22"/>
                  <a:gd name="T21" fmla="*/ 8 h 23"/>
                  <a:gd name="T22" fmla="*/ 22 w 22"/>
                  <a:gd name="T23" fmla="*/ 6 h 23"/>
                  <a:gd name="T24" fmla="*/ 20 w 22"/>
                  <a:gd name="T25" fmla="*/ 4 h 23"/>
                  <a:gd name="T26" fmla="*/ 18 w 22"/>
                  <a:gd name="T27" fmla="*/ 2 h 23"/>
                  <a:gd name="T28" fmla="*/ 16 w 22"/>
                  <a:gd name="T29" fmla="*/ 2 h 23"/>
                  <a:gd name="T30" fmla="*/ 14 w 22"/>
                  <a:gd name="T31" fmla="*/ 2 h 23"/>
                  <a:gd name="T32" fmla="*/ 12 w 22"/>
                  <a:gd name="T33" fmla="*/ 0 h 23"/>
                  <a:gd name="T34" fmla="*/ 10 w 22"/>
                  <a:gd name="T35" fmla="*/ 0 h 23"/>
                  <a:gd name="T36" fmla="*/ 8 w 22"/>
                  <a:gd name="T37" fmla="*/ 2 h 23"/>
                  <a:gd name="T38" fmla="*/ 6 w 22"/>
                  <a:gd name="T39" fmla="*/ 2 h 23"/>
                  <a:gd name="T40" fmla="*/ 4 w 22"/>
                  <a:gd name="T41" fmla="*/ 4 h 23"/>
                  <a:gd name="T42" fmla="*/ 2 w 22"/>
                  <a:gd name="T43" fmla="*/ 6 h 23"/>
                  <a:gd name="T44" fmla="*/ 2 w 22"/>
                  <a:gd name="T45" fmla="*/ 8 h 23"/>
                  <a:gd name="T46" fmla="*/ 0 w 22"/>
                  <a:gd name="T47" fmla="*/ 10 h 23"/>
                  <a:gd name="T48" fmla="*/ 0 w 22"/>
                  <a:gd name="T49" fmla="*/ 12 h 23"/>
                  <a:gd name="T50" fmla="*/ 0 w 22"/>
                  <a:gd name="T51" fmla="*/ 13 h 23"/>
                  <a:gd name="T52" fmla="*/ 2 w 22"/>
                  <a:gd name="T53" fmla="*/ 15 h 23"/>
                  <a:gd name="T54" fmla="*/ 2 w 22"/>
                  <a:gd name="T55" fmla="*/ 17 h 23"/>
                  <a:gd name="T56" fmla="*/ 4 w 22"/>
                  <a:gd name="T57" fmla="*/ 19 h 23"/>
                  <a:gd name="T58" fmla="*/ 6 w 22"/>
                  <a:gd name="T59" fmla="*/ 21 h 23"/>
                  <a:gd name="T60" fmla="*/ 8 w 22"/>
                  <a:gd name="T61" fmla="*/ 21 h 23"/>
                  <a:gd name="T62" fmla="*/ 10 w 22"/>
                  <a:gd name="T63" fmla="*/ 21 h 23"/>
                  <a:gd name="T64" fmla="*/ 12 w 22"/>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3">
                    <a:moveTo>
                      <a:pt x="12" y="23"/>
                    </a:moveTo>
                    <a:lnTo>
                      <a:pt x="14" y="21"/>
                    </a:lnTo>
                    <a:lnTo>
                      <a:pt x="16" y="21"/>
                    </a:lnTo>
                    <a:lnTo>
                      <a:pt x="18" y="21"/>
                    </a:lnTo>
                    <a:lnTo>
                      <a:pt x="20" y="19"/>
                    </a:lnTo>
                    <a:lnTo>
                      <a:pt x="20" y="17"/>
                    </a:lnTo>
                    <a:lnTo>
                      <a:pt x="22" y="15"/>
                    </a:lnTo>
                    <a:lnTo>
                      <a:pt x="22" y="13"/>
                    </a:lnTo>
                    <a:lnTo>
                      <a:pt x="22" y="12"/>
                    </a:lnTo>
                    <a:lnTo>
                      <a:pt x="22" y="10"/>
                    </a:lnTo>
                    <a:lnTo>
                      <a:pt x="22" y="8"/>
                    </a:lnTo>
                    <a:lnTo>
                      <a:pt x="22" y="6"/>
                    </a:lnTo>
                    <a:lnTo>
                      <a:pt x="20" y="4"/>
                    </a:lnTo>
                    <a:lnTo>
                      <a:pt x="18" y="2"/>
                    </a:lnTo>
                    <a:lnTo>
                      <a:pt x="16" y="2"/>
                    </a:lnTo>
                    <a:lnTo>
                      <a:pt x="14" y="2"/>
                    </a:lnTo>
                    <a:lnTo>
                      <a:pt x="12" y="0"/>
                    </a:lnTo>
                    <a:lnTo>
                      <a:pt x="10" y="0"/>
                    </a:lnTo>
                    <a:lnTo>
                      <a:pt x="8" y="2"/>
                    </a:lnTo>
                    <a:lnTo>
                      <a:pt x="6" y="2"/>
                    </a:lnTo>
                    <a:lnTo>
                      <a:pt x="4" y="4"/>
                    </a:lnTo>
                    <a:lnTo>
                      <a:pt x="2" y="6"/>
                    </a:lnTo>
                    <a:lnTo>
                      <a:pt x="2" y="8"/>
                    </a:lnTo>
                    <a:lnTo>
                      <a:pt x="0" y="10"/>
                    </a:lnTo>
                    <a:lnTo>
                      <a:pt x="0" y="12"/>
                    </a:lnTo>
                    <a:lnTo>
                      <a:pt x="0" y="13"/>
                    </a:lnTo>
                    <a:lnTo>
                      <a:pt x="2" y="15"/>
                    </a:lnTo>
                    <a:lnTo>
                      <a:pt x="2" y="17"/>
                    </a:lnTo>
                    <a:lnTo>
                      <a:pt x="4" y="19"/>
                    </a:lnTo>
                    <a:lnTo>
                      <a:pt x="6" y="21"/>
                    </a:lnTo>
                    <a:lnTo>
                      <a:pt x="8" y="21"/>
                    </a:lnTo>
                    <a:lnTo>
                      <a:pt x="10" y="21"/>
                    </a:lnTo>
                    <a:lnTo>
                      <a:pt x="12" y="23"/>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29" name="Freeform 305"/>
              <p:cNvSpPr>
                <a:spLocks/>
              </p:cNvSpPr>
              <p:nvPr/>
            </p:nvSpPr>
            <p:spPr bwMode="auto">
              <a:xfrm>
                <a:off x="6035675" y="4824413"/>
                <a:ext cx="169863" cy="139700"/>
              </a:xfrm>
              <a:custGeom>
                <a:avLst/>
                <a:gdLst>
                  <a:gd name="T0" fmla="*/ 54 w 107"/>
                  <a:gd name="T1" fmla="*/ 88 h 88"/>
                  <a:gd name="T2" fmla="*/ 65 w 107"/>
                  <a:gd name="T3" fmla="*/ 86 h 88"/>
                  <a:gd name="T4" fmla="*/ 75 w 107"/>
                  <a:gd name="T5" fmla="*/ 84 h 88"/>
                  <a:gd name="T6" fmla="*/ 84 w 107"/>
                  <a:gd name="T7" fmla="*/ 80 h 88"/>
                  <a:gd name="T8" fmla="*/ 92 w 107"/>
                  <a:gd name="T9" fmla="*/ 75 h 88"/>
                  <a:gd name="T10" fmla="*/ 100 w 107"/>
                  <a:gd name="T11" fmla="*/ 69 h 88"/>
                  <a:gd name="T12" fmla="*/ 104 w 107"/>
                  <a:gd name="T13" fmla="*/ 61 h 88"/>
                  <a:gd name="T14" fmla="*/ 107 w 107"/>
                  <a:gd name="T15" fmla="*/ 54 h 88"/>
                  <a:gd name="T16" fmla="*/ 107 w 107"/>
                  <a:gd name="T17" fmla="*/ 44 h 88"/>
                  <a:gd name="T18" fmla="*/ 107 w 107"/>
                  <a:gd name="T19" fmla="*/ 34 h 88"/>
                  <a:gd name="T20" fmla="*/ 104 w 107"/>
                  <a:gd name="T21" fmla="*/ 27 h 88"/>
                  <a:gd name="T22" fmla="*/ 100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4 w 107"/>
                  <a:gd name="T35" fmla="*/ 2 h 88"/>
                  <a:gd name="T36" fmla="*/ 33 w 107"/>
                  <a:gd name="T37" fmla="*/ 4 h 88"/>
                  <a:gd name="T38" fmla="*/ 25 w 107"/>
                  <a:gd name="T39" fmla="*/ 8 h 88"/>
                  <a:gd name="T40" fmla="*/ 15 w 107"/>
                  <a:gd name="T41" fmla="*/ 13 h 88"/>
                  <a:gd name="T42" fmla="*/ 10 w 107"/>
                  <a:gd name="T43" fmla="*/ 19 h 88"/>
                  <a:gd name="T44" fmla="*/ 4 w 107"/>
                  <a:gd name="T45" fmla="*/ 27 h 88"/>
                  <a:gd name="T46" fmla="*/ 2 w 107"/>
                  <a:gd name="T47" fmla="*/ 34 h 88"/>
                  <a:gd name="T48" fmla="*/ 0 w 107"/>
                  <a:gd name="T49" fmla="*/ 44 h 88"/>
                  <a:gd name="T50" fmla="*/ 2 w 107"/>
                  <a:gd name="T51" fmla="*/ 54 h 88"/>
                  <a:gd name="T52" fmla="*/ 4 w 107"/>
                  <a:gd name="T53" fmla="*/ 61 h 88"/>
                  <a:gd name="T54" fmla="*/ 10 w 107"/>
                  <a:gd name="T55" fmla="*/ 69 h 88"/>
                  <a:gd name="T56" fmla="*/ 15 w 107"/>
                  <a:gd name="T57" fmla="*/ 75 h 88"/>
                  <a:gd name="T58" fmla="*/ 25 w 107"/>
                  <a:gd name="T59" fmla="*/ 80 h 88"/>
                  <a:gd name="T60" fmla="*/ 33 w 107"/>
                  <a:gd name="T61" fmla="*/ 84 h 88"/>
                  <a:gd name="T62" fmla="*/ 44 w 107"/>
                  <a:gd name="T63" fmla="*/ 86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6"/>
                    </a:lnTo>
                    <a:lnTo>
                      <a:pt x="75" y="84"/>
                    </a:lnTo>
                    <a:lnTo>
                      <a:pt x="84" y="80"/>
                    </a:lnTo>
                    <a:lnTo>
                      <a:pt x="92" y="75"/>
                    </a:lnTo>
                    <a:lnTo>
                      <a:pt x="100" y="69"/>
                    </a:lnTo>
                    <a:lnTo>
                      <a:pt x="104" y="61"/>
                    </a:lnTo>
                    <a:lnTo>
                      <a:pt x="107" y="54"/>
                    </a:lnTo>
                    <a:lnTo>
                      <a:pt x="107" y="44"/>
                    </a:lnTo>
                    <a:lnTo>
                      <a:pt x="107" y="34"/>
                    </a:lnTo>
                    <a:lnTo>
                      <a:pt x="104" y="27"/>
                    </a:lnTo>
                    <a:lnTo>
                      <a:pt x="100" y="19"/>
                    </a:lnTo>
                    <a:lnTo>
                      <a:pt x="92" y="13"/>
                    </a:lnTo>
                    <a:lnTo>
                      <a:pt x="84" y="8"/>
                    </a:lnTo>
                    <a:lnTo>
                      <a:pt x="75" y="4"/>
                    </a:lnTo>
                    <a:lnTo>
                      <a:pt x="65" y="2"/>
                    </a:lnTo>
                    <a:lnTo>
                      <a:pt x="54" y="0"/>
                    </a:lnTo>
                    <a:lnTo>
                      <a:pt x="44" y="2"/>
                    </a:lnTo>
                    <a:lnTo>
                      <a:pt x="33" y="4"/>
                    </a:lnTo>
                    <a:lnTo>
                      <a:pt x="25" y="8"/>
                    </a:lnTo>
                    <a:lnTo>
                      <a:pt x="15" y="13"/>
                    </a:lnTo>
                    <a:lnTo>
                      <a:pt x="10" y="19"/>
                    </a:lnTo>
                    <a:lnTo>
                      <a:pt x="4" y="27"/>
                    </a:lnTo>
                    <a:lnTo>
                      <a:pt x="2" y="34"/>
                    </a:lnTo>
                    <a:lnTo>
                      <a:pt x="0" y="44"/>
                    </a:lnTo>
                    <a:lnTo>
                      <a:pt x="2" y="54"/>
                    </a:lnTo>
                    <a:lnTo>
                      <a:pt x="4" y="61"/>
                    </a:lnTo>
                    <a:lnTo>
                      <a:pt x="10" y="69"/>
                    </a:lnTo>
                    <a:lnTo>
                      <a:pt x="15" y="75"/>
                    </a:lnTo>
                    <a:lnTo>
                      <a:pt x="25" y="80"/>
                    </a:lnTo>
                    <a:lnTo>
                      <a:pt x="33" y="84"/>
                    </a:lnTo>
                    <a:lnTo>
                      <a:pt x="44" y="86"/>
                    </a:lnTo>
                    <a:lnTo>
                      <a:pt x="54" y="88"/>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30" name="Freeform 306"/>
              <p:cNvSpPr>
                <a:spLocks/>
              </p:cNvSpPr>
              <p:nvPr/>
            </p:nvSpPr>
            <p:spPr bwMode="auto">
              <a:xfrm>
                <a:off x="6188075" y="4824413"/>
                <a:ext cx="169863" cy="139700"/>
              </a:xfrm>
              <a:custGeom>
                <a:avLst/>
                <a:gdLst>
                  <a:gd name="T0" fmla="*/ 54 w 107"/>
                  <a:gd name="T1" fmla="*/ 88 h 88"/>
                  <a:gd name="T2" fmla="*/ 65 w 107"/>
                  <a:gd name="T3" fmla="*/ 88 h 88"/>
                  <a:gd name="T4" fmla="*/ 75 w 107"/>
                  <a:gd name="T5" fmla="*/ 84 h 88"/>
                  <a:gd name="T6" fmla="*/ 84 w 107"/>
                  <a:gd name="T7" fmla="*/ 80 h 88"/>
                  <a:gd name="T8" fmla="*/ 92 w 107"/>
                  <a:gd name="T9" fmla="*/ 75 h 88"/>
                  <a:gd name="T10" fmla="*/ 98 w 107"/>
                  <a:gd name="T11" fmla="*/ 69 h 88"/>
                  <a:gd name="T12" fmla="*/ 103 w 107"/>
                  <a:gd name="T13" fmla="*/ 61 h 88"/>
                  <a:gd name="T14" fmla="*/ 105 w 107"/>
                  <a:gd name="T15" fmla="*/ 54 h 88"/>
                  <a:gd name="T16" fmla="*/ 107 w 107"/>
                  <a:gd name="T17" fmla="*/ 44 h 88"/>
                  <a:gd name="T18" fmla="*/ 105 w 107"/>
                  <a:gd name="T19" fmla="*/ 36 h 88"/>
                  <a:gd name="T20" fmla="*/ 103 w 107"/>
                  <a:gd name="T21" fmla="*/ 27 h 88"/>
                  <a:gd name="T22" fmla="*/ 98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2 w 107"/>
                  <a:gd name="T35" fmla="*/ 2 h 88"/>
                  <a:gd name="T36" fmla="*/ 33 w 107"/>
                  <a:gd name="T37" fmla="*/ 4 h 88"/>
                  <a:gd name="T38" fmla="*/ 23 w 107"/>
                  <a:gd name="T39" fmla="*/ 8 h 88"/>
                  <a:gd name="T40" fmla="*/ 15 w 107"/>
                  <a:gd name="T41" fmla="*/ 13 h 88"/>
                  <a:gd name="T42" fmla="*/ 9 w 107"/>
                  <a:gd name="T43" fmla="*/ 19 h 88"/>
                  <a:gd name="T44" fmla="*/ 4 w 107"/>
                  <a:gd name="T45" fmla="*/ 27 h 88"/>
                  <a:gd name="T46" fmla="*/ 0 w 107"/>
                  <a:gd name="T47" fmla="*/ 36 h 88"/>
                  <a:gd name="T48" fmla="*/ 0 w 107"/>
                  <a:gd name="T49" fmla="*/ 44 h 88"/>
                  <a:gd name="T50" fmla="*/ 0 w 107"/>
                  <a:gd name="T51" fmla="*/ 54 h 88"/>
                  <a:gd name="T52" fmla="*/ 4 w 107"/>
                  <a:gd name="T53" fmla="*/ 61 h 88"/>
                  <a:gd name="T54" fmla="*/ 9 w 107"/>
                  <a:gd name="T55" fmla="*/ 69 h 88"/>
                  <a:gd name="T56" fmla="*/ 15 w 107"/>
                  <a:gd name="T57" fmla="*/ 75 h 88"/>
                  <a:gd name="T58" fmla="*/ 23 w 107"/>
                  <a:gd name="T59" fmla="*/ 80 h 88"/>
                  <a:gd name="T60" fmla="*/ 33 w 107"/>
                  <a:gd name="T61" fmla="*/ 84 h 88"/>
                  <a:gd name="T62" fmla="*/ 42 w 107"/>
                  <a:gd name="T63" fmla="*/ 88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8"/>
                    </a:lnTo>
                    <a:lnTo>
                      <a:pt x="75" y="84"/>
                    </a:lnTo>
                    <a:lnTo>
                      <a:pt x="84" y="80"/>
                    </a:lnTo>
                    <a:lnTo>
                      <a:pt x="92" y="75"/>
                    </a:lnTo>
                    <a:lnTo>
                      <a:pt x="98" y="69"/>
                    </a:lnTo>
                    <a:lnTo>
                      <a:pt x="103" y="61"/>
                    </a:lnTo>
                    <a:lnTo>
                      <a:pt x="105" y="54"/>
                    </a:lnTo>
                    <a:lnTo>
                      <a:pt x="107" y="44"/>
                    </a:lnTo>
                    <a:lnTo>
                      <a:pt x="105" y="36"/>
                    </a:lnTo>
                    <a:lnTo>
                      <a:pt x="103" y="27"/>
                    </a:lnTo>
                    <a:lnTo>
                      <a:pt x="98" y="19"/>
                    </a:lnTo>
                    <a:lnTo>
                      <a:pt x="92" y="13"/>
                    </a:lnTo>
                    <a:lnTo>
                      <a:pt x="84" y="8"/>
                    </a:lnTo>
                    <a:lnTo>
                      <a:pt x="75" y="4"/>
                    </a:lnTo>
                    <a:lnTo>
                      <a:pt x="65" y="2"/>
                    </a:lnTo>
                    <a:lnTo>
                      <a:pt x="54" y="0"/>
                    </a:lnTo>
                    <a:lnTo>
                      <a:pt x="42" y="2"/>
                    </a:lnTo>
                    <a:lnTo>
                      <a:pt x="33" y="4"/>
                    </a:lnTo>
                    <a:lnTo>
                      <a:pt x="23" y="8"/>
                    </a:lnTo>
                    <a:lnTo>
                      <a:pt x="15" y="13"/>
                    </a:lnTo>
                    <a:lnTo>
                      <a:pt x="9" y="19"/>
                    </a:lnTo>
                    <a:lnTo>
                      <a:pt x="4" y="27"/>
                    </a:lnTo>
                    <a:lnTo>
                      <a:pt x="0" y="36"/>
                    </a:lnTo>
                    <a:lnTo>
                      <a:pt x="0" y="44"/>
                    </a:lnTo>
                    <a:lnTo>
                      <a:pt x="0" y="54"/>
                    </a:lnTo>
                    <a:lnTo>
                      <a:pt x="4" y="61"/>
                    </a:lnTo>
                    <a:lnTo>
                      <a:pt x="9" y="69"/>
                    </a:lnTo>
                    <a:lnTo>
                      <a:pt x="15" y="75"/>
                    </a:lnTo>
                    <a:lnTo>
                      <a:pt x="23" y="80"/>
                    </a:lnTo>
                    <a:lnTo>
                      <a:pt x="33" y="84"/>
                    </a:lnTo>
                    <a:lnTo>
                      <a:pt x="42" y="88"/>
                    </a:lnTo>
                    <a:lnTo>
                      <a:pt x="54" y="88"/>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31" name="Freeform 307"/>
              <p:cNvSpPr>
                <a:spLocks/>
              </p:cNvSpPr>
              <p:nvPr/>
            </p:nvSpPr>
            <p:spPr bwMode="auto">
              <a:xfrm>
                <a:off x="5491163" y="4708525"/>
                <a:ext cx="139700" cy="139700"/>
              </a:xfrm>
              <a:custGeom>
                <a:avLst/>
                <a:gdLst>
                  <a:gd name="T0" fmla="*/ 44 w 88"/>
                  <a:gd name="T1" fmla="*/ 88 h 88"/>
                  <a:gd name="T2" fmla="*/ 51 w 88"/>
                  <a:gd name="T3" fmla="*/ 88 h 88"/>
                  <a:gd name="T4" fmla="*/ 61 w 88"/>
                  <a:gd name="T5" fmla="*/ 84 h 88"/>
                  <a:gd name="T6" fmla="*/ 69 w 88"/>
                  <a:gd name="T7" fmla="*/ 81 h 88"/>
                  <a:gd name="T8" fmla="*/ 74 w 88"/>
                  <a:gd name="T9" fmla="*/ 75 h 88"/>
                  <a:gd name="T10" fmla="*/ 80 w 88"/>
                  <a:gd name="T11" fmla="*/ 69 h 88"/>
                  <a:gd name="T12" fmla="*/ 84 w 88"/>
                  <a:gd name="T13" fmla="*/ 61 h 88"/>
                  <a:gd name="T14" fmla="*/ 86 w 88"/>
                  <a:gd name="T15" fmla="*/ 54 h 88"/>
                  <a:gd name="T16" fmla="*/ 88 w 88"/>
                  <a:gd name="T17" fmla="*/ 44 h 88"/>
                  <a:gd name="T18" fmla="*/ 86 w 88"/>
                  <a:gd name="T19" fmla="*/ 36 h 88"/>
                  <a:gd name="T20" fmla="*/ 84 w 88"/>
                  <a:gd name="T21" fmla="*/ 27 h 88"/>
                  <a:gd name="T22" fmla="*/ 80 w 88"/>
                  <a:gd name="T23" fmla="*/ 19 h 88"/>
                  <a:gd name="T24" fmla="*/ 74 w 88"/>
                  <a:gd name="T25" fmla="*/ 13 h 88"/>
                  <a:gd name="T26" fmla="*/ 69 w 88"/>
                  <a:gd name="T27" fmla="*/ 8 h 88"/>
                  <a:gd name="T28" fmla="*/ 61 w 88"/>
                  <a:gd name="T29" fmla="*/ 4 h 88"/>
                  <a:gd name="T30" fmla="*/ 51 w 88"/>
                  <a:gd name="T31" fmla="*/ 2 h 88"/>
                  <a:gd name="T32" fmla="*/ 44 w 88"/>
                  <a:gd name="T33" fmla="*/ 0 h 88"/>
                  <a:gd name="T34" fmla="*/ 34 w 88"/>
                  <a:gd name="T35" fmla="*/ 2 h 88"/>
                  <a:gd name="T36" fmla="*/ 26 w 88"/>
                  <a:gd name="T37" fmla="*/ 4 h 88"/>
                  <a:gd name="T38" fmla="*/ 19 w 88"/>
                  <a:gd name="T39" fmla="*/ 8 h 88"/>
                  <a:gd name="T40" fmla="*/ 11 w 88"/>
                  <a:gd name="T41" fmla="*/ 13 h 88"/>
                  <a:gd name="T42" fmla="*/ 7 w 88"/>
                  <a:gd name="T43" fmla="*/ 19 h 88"/>
                  <a:gd name="T44" fmla="*/ 2 w 88"/>
                  <a:gd name="T45" fmla="*/ 27 h 88"/>
                  <a:gd name="T46" fmla="*/ 0 w 88"/>
                  <a:gd name="T47" fmla="*/ 36 h 88"/>
                  <a:gd name="T48" fmla="*/ 0 w 88"/>
                  <a:gd name="T49" fmla="*/ 44 h 88"/>
                  <a:gd name="T50" fmla="*/ 0 w 88"/>
                  <a:gd name="T51" fmla="*/ 54 h 88"/>
                  <a:gd name="T52" fmla="*/ 2 w 88"/>
                  <a:gd name="T53" fmla="*/ 61 h 88"/>
                  <a:gd name="T54" fmla="*/ 7 w 88"/>
                  <a:gd name="T55" fmla="*/ 69 h 88"/>
                  <a:gd name="T56" fmla="*/ 11 w 88"/>
                  <a:gd name="T57" fmla="*/ 75 h 88"/>
                  <a:gd name="T58" fmla="*/ 19 w 88"/>
                  <a:gd name="T59" fmla="*/ 81 h 88"/>
                  <a:gd name="T60" fmla="*/ 26 w 88"/>
                  <a:gd name="T61" fmla="*/ 84 h 88"/>
                  <a:gd name="T62" fmla="*/ 34 w 88"/>
                  <a:gd name="T63" fmla="*/ 88 h 88"/>
                  <a:gd name="T64" fmla="*/ 44 w 88"/>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88">
                    <a:moveTo>
                      <a:pt x="44" y="88"/>
                    </a:moveTo>
                    <a:lnTo>
                      <a:pt x="51" y="88"/>
                    </a:lnTo>
                    <a:lnTo>
                      <a:pt x="61" y="84"/>
                    </a:lnTo>
                    <a:lnTo>
                      <a:pt x="69" y="81"/>
                    </a:lnTo>
                    <a:lnTo>
                      <a:pt x="74" y="75"/>
                    </a:lnTo>
                    <a:lnTo>
                      <a:pt x="80" y="69"/>
                    </a:lnTo>
                    <a:lnTo>
                      <a:pt x="84" y="61"/>
                    </a:lnTo>
                    <a:lnTo>
                      <a:pt x="86" y="54"/>
                    </a:lnTo>
                    <a:lnTo>
                      <a:pt x="88" y="44"/>
                    </a:lnTo>
                    <a:lnTo>
                      <a:pt x="86" y="36"/>
                    </a:lnTo>
                    <a:lnTo>
                      <a:pt x="84" y="27"/>
                    </a:lnTo>
                    <a:lnTo>
                      <a:pt x="80" y="19"/>
                    </a:lnTo>
                    <a:lnTo>
                      <a:pt x="74" y="13"/>
                    </a:lnTo>
                    <a:lnTo>
                      <a:pt x="69" y="8"/>
                    </a:lnTo>
                    <a:lnTo>
                      <a:pt x="61" y="4"/>
                    </a:lnTo>
                    <a:lnTo>
                      <a:pt x="51" y="2"/>
                    </a:lnTo>
                    <a:lnTo>
                      <a:pt x="44" y="0"/>
                    </a:lnTo>
                    <a:lnTo>
                      <a:pt x="34" y="2"/>
                    </a:lnTo>
                    <a:lnTo>
                      <a:pt x="26" y="4"/>
                    </a:lnTo>
                    <a:lnTo>
                      <a:pt x="19" y="8"/>
                    </a:lnTo>
                    <a:lnTo>
                      <a:pt x="11" y="13"/>
                    </a:lnTo>
                    <a:lnTo>
                      <a:pt x="7" y="19"/>
                    </a:lnTo>
                    <a:lnTo>
                      <a:pt x="2" y="27"/>
                    </a:lnTo>
                    <a:lnTo>
                      <a:pt x="0" y="36"/>
                    </a:lnTo>
                    <a:lnTo>
                      <a:pt x="0" y="44"/>
                    </a:lnTo>
                    <a:lnTo>
                      <a:pt x="0" y="54"/>
                    </a:lnTo>
                    <a:lnTo>
                      <a:pt x="2" y="61"/>
                    </a:lnTo>
                    <a:lnTo>
                      <a:pt x="7" y="69"/>
                    </a:lnTo>
                    <a:lnTo>
                      <a:pt x="11" y="75"/>
                    </a:lnTo>
                    <a:lnTo>
                      <a:pt x="19" y="81"/>
                    </a:lnTo>
                    <a:lnTo>
                      <a:pt x="26" y="84"/>
                    </a:lnTo>
                    <a:lnTo>
                      <a:pt x="34" y="88"/>
                    </a:lnTo>
                    <a:lnTo>
                      <a:pt x="44" y="88"/>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32" name="Freeform 308"/>
              <p:cNvSpPr>
                <a:spLocks/>
              </p:cNvSpPr>
              <p:nvPr/>
            </p:nvSpPr>
            <p:spPr bwMode="auto">
              <a:xfrm>
                <a:off x="5545138" y="4727575"/>
                <a:ext cx="85725" cy="120650"/>
              </a:xfrm>
              <a:custGeom>
                <a:avLst/>
                <a:gdLst>
                  <a:gd name="T0" fmla="*/ 54 w 54"/>
                  <a:gd name="T1" fmla="*/ 32 h 76"/>
                  <a:gd name="T2" fmla="*/ 54 w 54"/>
                  <a:gd name="T3" fmla="*/ 28 h 76"/>
                  <a:gd name="T4" fmla="*/ 52 w 54"/>
                  <a:gd name="T5" fmla="*/ 23 h 76"/>
                  <a:gd name="T6" fmla="*/ 52 w 54"/>
                  <a:gd name="T7" fmla="*/ 19 h 76"/>
                  <a:gd name="T8" fmla="*/ 50 w 54"/>
                  <a:gd name="T9" fmla="*/ 15 h 76"/>
                  <a:gd name="T10" fmla="*/ 48 w 54"/>
                  <a:gd name="T11" fmla="*/ 11 h 76"/>
                  <a:gd name="T12" fmla="*/ 44 w 54"/>
                  <a:gd name="T13" fmla="*/ 7 h 76"/>
                  <a:gd name="T14" fmla="*/ 42 w 54"/>
                  <a:gd name="T15" fmla="*/ 3 h 76"/>
                  <a:gd name="T16" fmla="*/ 39 w 54"/>
                  <a:gd name="T17" fmla="*/ 0 h 76"/>
                  <a:gd name="T18" fmla="*/ 31 w 54"/>
                  <a:gd name="T19" fmla="*/ 5 h 76"/>
                  <a:gd name="T20" fmla="*/ 23 w 54"/>
                  <a:gd name="T21" fmla="*/ 11 h 76"/>
                  <a:gd name="T22" fmla="*/ 15 w 54"/>
                  <a:gd name="T23" fmla="*/ 19 h 76"/>
                  <a:gd name="T24" fmla="*/ 10 w 54"/>
                  <a:gd name="T25" fmla="*/ 26 h 76"/>
                  <a:gd name="T26" fmla="*/ 6 w 54"/>
                  <a:gd name="T27" fmla="*/ 34 h 76"/>
                  <a:gd name="T28" fmla="*/ 2 w 54"/>
                  <a:gd name="T29" fmla="*/ 44 h 76"/>
                  <a:gd name="T30" fmla="*/ 0 w 54"/>
                  <a:gd name="T31" fmla="*/ 55 h 76"/>
                  <a:gd name="T32" fmla="*/ 0 w 54"/>
                  <a:gd name="T33" fmla="*/ 65 h 76"/>
                  <a:gd name="T34" fmla="*/ 0 w 54"/>
                  <a:gd name="T35" fmla="*/ 67 h 76"/>
                  <a:gd name="T36" fmla="*/ 0 w 54"/>
                  <a:gd name="T37" fmla="*/ 69 h 76"/>
                  <a:gd name="T38" fmla="*/ 0 w 54"/>
                  <a:gd name="T39" fmla="*/ 69 h 76"/>
                  <a:gd name="T40" fmla="*/ 0 w 54"/>
                  <a:gd name="T41" fmla="*/ 70 h 76"/>
                  <a:gd name="T42" fmla="*/ 0 w 54"/>
                  <a:gd name="T43" fmla="*/ 72 h 76"/>
                  <a:gd name="T44" fmla="*/ 0 w 54"/>
                  <a:gd name="T45" fmla="*/ 72 h 76"/>
                  <a:gd name="T46" fmla="*/ 0 w 54"/>
                  <a:gd name="T47" fmla="*/ 74 h 76"/>
                  <a:gd name="T48" fmla="*/ 0 w 54"/>
                  <a:gd name="T49" fmla="*/ 76 h 76"/>
                  <a:gd name="T50" fmla="*/ 2 w 54"/>
                  <a:gd name="T51" fmla="*/ 76 h 76"/>
                  <a:gd name="T52" fmla="*/ 2 w 54"/>
                  <a:gd name="T53" fmla="*/ 76 h 76"/>
                  <a:gd name="T54" fmla="*/ 4 w 54"/>
                  <a:gd name="T55" fmla="*/ 76 h 76"/>
                  <a:gd name="T56" fmla="*/ 4 w 54"/>
                  <a:gd name="T57" fmla="*/ 76 h 76"/>
                  <a:gd name="T58" fmla="*/ 6 w 54"/>
                  <a:gd name="T59" fmla="*/ 76 h 76"/>
                  <a:gd name="T60" fmla="*/ 8 w 54"/>
                  <a:gd name="T61" fmla="*/ 76 h 76"/>
                  <a:gd name="T62" fmla="*/ 8 w 54"/>
                  <a:gd name="T63" fmla="*/ 76 h 76"/>
                  <a:gd name="T64" fmla="*/ 10 w 54"/>
                  <a:gd name="T65" fmla="*/ 76 h 76"/>
                  <a:gd name="T66" fmla="*/ 17 w 54"/>
                  <a:gd name="T67" fmla="*/ 76 h 76"/>
                  <a:gd name="T68" fmla="*/ 27 w 54"/>
                  <a:gd name="T69" fmla="*/ 72 h 76"/>
                  <a:gd name="T70" fmla="*/ 35 w 54"/>
                  <a:gd name="T71" fmla="*/ 69 h 76"/>
                  <a:gd name="T72" fmla="*/ 40 w 54"/>
                  <a:gd name="T73" fmla="*/ 63 h 76"/>
                  <a:gd name="T74" fmla="*/ 46 w 54"/>
                  <a:gd name="T75" fmla="*/ 57 h 76"/>
                  <a:gd name="T76" fmla="*/ 50 w 54"/>
                  <a:gd name="T77" fmla="*/ 49 h 76"/>
                  <a:gd name="T78" fmla="*/ 52 w 54"/>
                  <a:gd name="T79" fmla="*/ 42 h 76"/>
                  <a:gd name="T80" fmla="*/ 54 w 54"/>
                  <a:gd name="T81"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76">
                    <a:moveTo>
                      <a:pt x="54" y="32"/>
                    </a:moveTo>
                    <a:lnTo>
                      <a:pt x="54" y="28"/>
                    </a:lnTo>
                    <a:lnTo>
                      <a:pt x="52" y="23"/>
                    </a:lnTo>
                    <a:lnTo>
                      <a:pt x="52" y="19"/>
                    </a:lnTo>
                    <a:lnTo>
                      <a:pt x="50" y="15"/>
                    </a:lnTo>
                    <a:lnTo>
                      <a:pt x="48" y="11"/>
                    </a:lnTo>
                    <a:lnTo>
                      <a:pt x="44" y="7"/>
                    </a:lnTo>
                    <a:lnTo>
                      <a:pt x="42" y="3"/>
                    </a:lnTo>
                    <a:lnTo>
                      <a:pt x="39" y="0"/>
                    </a:lnTo>
                    <a:lnTo>
                      <a:pt x="31" y="5"/>
                    </a:lnTo>
                    <a:lnTo>
                      <a:pt x="23" y="11"/>
                    </a:lnTo>
                    <a:lnTo>
                      <a:pt x="15" y="19"/>
                    </a:lnTo>
                    <a:lnTo>
                      <a:pt x="10" y="26"/>
                    </a:lnTo>
                    <a:lnTo>
                      <a:pt x="6" y="34"/>
                    </a:lnTo>
                    <a:lnTo>
                      <a:pt x="2" y="44"/>
                    </a:lnTo>
                    <a:lnTo>
                      <a:pt x="0" y="55"/>
                    </a:lnTo>
                    <a:lnTo>
                      <a:pt x="0" y="65"/>
                    </a:lnTo>
                    <a:lnTo>
                      <a:pt x="0" y="67"/>
                    </a:lnTo>
                    <a:lnTo>
                      <a:pt x="0" y="69"/>
                    </a:lnTo>
                    <a:lnTo>
                      <a:pt x="0" y="69"/>
                    </a:lnTo>
                    <a:lnTo>
                      <a:pt x="0" y="70"/>
                    </a:lnTo>
                    <a:lnTo>
                      <a:pt x="0" y="72"/>
                    </a:lnTo>
                    <a:lnTo>
                      <a:pt x="0" y="72"/>
                    </a:lnTo>
                    <a:lnTo>
                      <a:pt x="0" y="74"/>
                    </a:lnTo>
                    <a:lnTo>
                      <a:pt x="0" y="76"/>
                    </a:lnTo>
                    <a:lnTo>
                      <a:pt x="2" y="76"/>
                    </a:lnTo>
                    <a:lnTo>
                      <a:pt x="2" y="76"/>
                    </a:lnTo>
                    <a:lnTo>
                      <a:pt x="4" y="76"/>
                    </a:lnTo>
                    <a:lnTo>
                      <a:pt x="4" y="76"/>
                    </a:lnTo>
                    <a:lnTo>
                      <a:pt x="6" y="76"/>
                    </a:lnTo>
                    <a:lnTo>
                      <a:pt x="8" y="76"/>
                    </a:lnTo>
                    <a:lnTo>
                      <a:pt x="8" y="76"/>
                    </a:lnTo>
                    <a:lnTo>
                      <a:pt x="10" y="76"/>
                    </a:lnTo>
                    <a:lnTo>
                      <a:pt x="17" y="76"/>
                    </a:lnTo>
                    <a:lnTo>
                      <a:pt x="27" y="72"/>
                    </a:lnTo>
                    <a:lnTo>
                      <a:pt x="35" y="69"/>
                    </a:lnTo>
                    <a:lnTo>
                      <a:pt x="40" y="63"/>
                    </a:lnTo>
                    <a:lnTo>
                      <a:pt x="46" y="57"/>
                    </a:lnTo>
                    <a:lnTo>
                      <a:pt x="50" y="49"/>
                    </a:lnTo>
                    <a:lnTo>
                      <a:pt x="52" y="42"/>
                    </a:lnTo>
                    <a:lnTo>
                      <a:pt x="54" y="32"/>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33" name="Freeform 309"/>
              <p:cNvSpPr>
                <a:spLocks/>
              </p:cNvSpPr>
              <p:nvPr/>
            </p:nvSpPr>
            <p:spPr bwMode="auto">
              <a:xfrm>
                <a:off x="5491163" y="4775200"/>
                <a:ext cx="139700" cy="76200"/>
              </a:xfrm>
              <a:custGeom>
                <a:avLst/>
                <a:gdLst>
                  <a:gd name="T0" fmla="*/ 80 w 88"/>
                  <a:gd name="T1" fmla="*/ 4 h 48"/>
                  <a:gd name="T2" fmla="*/ 69 w 88"/>
                  <a:gd name="T3" fmla="*/ 8 h 48"/>
                  <a:gd name="T4" fmla="*/ 57 w 88"/>
                  <a:gd name="T5" fmla="*/ 14 h 48"/>
                  <a:gd name="T6" fmla="*/ 48 w 88"/>
                  <a:gd name="T7" fmla="*/ 19 h 48"/>
                  <a:gd name="T8" fmla="*/ 42 w 88"/>
                  <a:gd name="T9" fmla="*/ 19 h 48"/>
                  <a:gd name="T10" fmla="*/ 32 w 88"/>
                  <a:gd name="T11" fmla="*/ 12 h 48"/>
                  <a:gd name="T12" fmla="*/ 21 w 88"/>
                  <a:gd name="T13" fmla="*/ 4 h 48"/>
                  <a:gd name="T14" fmla="*/ 7 w 88"/>
                  <a:gd name="T15" fmla="*/ 2 h 48"/>
                  <a:gd name="T16" fmla="*/ 0 w 88"/>
                  <a:gd name="T17" fmla="*/ 0 h 48"/>
                  <a:gd name="T18" fmla="*/ 0 w 88"/>
                  <a:gd name="T19" fmla="*/ 0 h 48"/>
                  <a:gd name="T20" fmla="*/ 0 w 88"/>
                  <a:gd name="T21" fmla="*/ 0 h 48"/>
                  <a:gd name="T22" fmla="*/ 0 w 88"/>
                  <a:gd name="T23" fmla="*/ 0 h 48"/>
                  <a:gd name="T24" fmla="*/ 0 w 88"/>
                  <a:gd name="T25" fmla="*/ 2 h 48"/>
                  <a:gd name="T26" fmla="*/ 0 w 88"/>
                  <a:gd name="T27" fmla="*/ 2 h 48"/>
                  <a:gd name="T28" fmla="*/ 0 w 88"/>
                  <a:gd name="T29" fmla="*/ 2 h 48"/>
                  <a:gd name="T30" fmla="*/ 0 w 88"/>
                  <a:gd name="T31" fmla="*/ 4 h 48"/>
                  <a:gd name="T32" fmla="*/ 0 w 88"/>
                  <a:gd name="T33" fmla="*/ 12 h 48"/>
                  <a:gd name="T34" fmla="*/ 5 w 88"/>
                  <a:gd name="T35" fmla="*/ 27 h 48"/>
                  <a:gd name="T36" fmla="*/ 17 w 88"/>
                  <a:gd name="T37" fmla="*/ 39 h 48"/>
                  <a:gd name="T38" fmla="*/ 30 w 88"/>
                  <a:gd name="T39" fmla="*/ 46 h 48"/>
                  <a:gd name="T40" fmla="*/ 38 w 88"/>
                  <a:gd name="T41" fmla="*/ 48 h 48"/>
                  <a:gd name="T42" fmla="*/ 40 w 88"/>
                  <a:gd name="T43" fmla="*/ 48 h 48"/>
                  <a:gd name="T44" fmla="*/ 42 w 88"/>
                  <a:gd name="T45" fmla="*/ 48 h 48"/>
                  <a:gd name="T46" fmla="*/ 42 w 88"/>
                  <a:gd name="T47" fmla="*/ 48 h 48"/>
                  <a:gd name="T48" fmla="*/ 44 w 88"/>
                  <a:gd name="T49" fmla="*/ 48 h 48"/>
                  <a:gd name="T50" fmla="*/ 46 w 88"/>
                  <a:gd name="T51" fmla="*/ 48 h 48"/>
                  <a:gd name="T52" fmla="*/ 46 w 88"/>
                  <a:gd name="T53" fmla="*/ 48 h 48"/>
                  <a:gd name="T54" fmla="*/ 48 w 88"/>
                  <a:gd name="T55" fmla="*/ 48 h 48"/>
                  <a:gd name="T56" fmla="*/ 57 w 88"/>
                  <a:gd name="T57" fmla="*/ 46 h 48"/>
                  <a:gd name="T58" fmla="*/ 71 w 88"/>
                  <a:gd name="T59" fmla="*/ 39 h 48"/>
                  <a:gd name="T60" fmla="*/ 80 w 88"/>
                  <a:gd name="T61" fmla="*/ 27 h 48"/>
                  <a:gd name="T62" fmla="*/ 86 w 88"/>
                  <a:gd name="T63" fmla="*/ 14 h 48"/>
                  <a:gd name="T64" fmla="*/ 88 w 88"/>
                  <a:gd name="T65" fmla="*/ 4 h 48"/>
                  <a:gd name="T66" fmla="*/ 88 w 88"/>
                  <a:gd name="T67" fmla="*/ 4 h 48"/>
                  <a:gd name="T68" fmla="*/ 88 w 88"/>
                  <a:gd name="T69" fmla="*/ 4 h 48"/>
                  <a:gd name="T70" fmla="*/ 88 w 88"/>
                  <a:gd name="T7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48">
                    <a:moveTo>
                      <a:pt x="88" y="4"/>
                    </a:moveTo>
                    <a:lnTo>
                      <a:pt x="80" y="4"/>
                    </a:lnTo>
                    <a:lnTo>
                      <a:pt x="74" y="6"/>
                    </a:lnTo>
                    <a:lnTo>
                      <a:pt x="69" y="8"/>
                    </a:lnTo>
                    <a:lnTo>
                      <a:pt x="63" y="10"/>
                    </a:lnTo>
                    <a:lnTo>
                      <a:pt x="57" y="14"/>
                    </a:lnTo>
                    <a:lnTo>
                      <a:pt x="51" y="16"/>
                    </a:lnTo>
                    <a:lnTo>
                      <a:pt x="48" y="19"/>
                    </a:lnTo>
                    <a:lnTo>
                      <a:pt x="44" y="25"/>
                    </a:lnTo>
                    <a:lnTo>
                      <a:pt x="42" y="19"/>
                    </a:lnTo>
                    <a:lnTo>
                      <a:pt x="38" y="16"/>
                    </a:lnTo>
                    <a:lnTo>
                      <a:pt x="32" y="12"/>
                    </a:lnTo>
                    <a:lnTo>
                      <a:pt x="26" y="8"/>
                    </a:lnTo>
                    <a:lnTo>
                      <a:pt x="21" y="4"/>
                    </a:lnTo>
                    <a:lnTo>
                      <a:pt x="15" y="2"/>
                    </a:lnTo>
                    <a:lnTo>
                      <a:pt x="7" y="2"/>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4"/>
                    </a:lnTo>
                    <a:lnTo>
                      <a:pt x="0" y="4"/>
                    </a:lnTo>
                    <a:lnTo>
                      <a:pt x="0" y="4"/>
                    </a:lnTo>
                    <a:lnTo>
                      <a:pt x="0" y="12"/>
                    </a:lnTo>
                    <a:lnTo>
                      <a:pt x="2" y="19"/>
                    </a:lnTo>
                    <a:lnTo>
                      <a:pt x="5" y="27"/>
                    </a:lnTo>
                    <a:lnTo>
                      <a:pt x="11" y="33"/>
                    </a:lnTo>
                    <a:lnTo>
                      <a:pt x="17" y="39"/>
                    </a:lnTo>
                    <a:lnTo>
                      <a:pt x="23" y="42"/>
                    </a:lnTo>
                    <a:lnTo>
                      <a:pt x="30" y="46"/>
                    </a:lnTo>
                    <a:lnTo>
                      <a:pt x="38" y="48"/>
                    </a:lnTo>
                    <a:lnTo>
                      <a:pt x="38" y="48"/>
                    </a:lnTo>
                    <a:lnTo>
                      <a:pt x="40" y="48"/>
                    </a:lnTo>
                    <a:lnTo>
                      <a:pt x="40" y="48"/>
                    </a:lnTo>
                    <a:lnTo>
                      <a:pt x="40" y="48"/>
                    </a:lnTo>
                    <a:lnTo>
                      <a:pt x="42" y="48"/>
                    </a:lnTo>
                    <a:lnTo>
                      <a:pt x="42" y="48"/>
                    </a:lnTo>
                    <a:lnTo>
                      <a:pt x="42" y="48"/>
                    </a:lnTo>
                    <a:lnTo>
                      <a:pt x="44" y="48"/>
                    </a:lnTo>
                    <a:lnTo>
                      <a:pt x="44" y="48"/>
                    </a:lnTo>
                    <a:lnTo>
                      <a:pt x="44" y="48"/>
                    </a:lnTo>
                    <a:lnTo>
                      <a:pt x="46" y="48"/>
                    </a:lnTo>
                    <a:lnTo>
                      <a:pt x="46" y="48"/>
                    </a:lnTo>
                    <a:lnTo>
                      <a:pt x="46" y="48"/>
                    </a:lnTo>
                    <a:lnTo>
                      <a:pt x="48" y="48"/>
                    </a:lnTo>
                    <a:lnTo>
                      <a:pt x="48" y="48"/>
                    </a:lnTo>
                    <a:lnTo>
                      <a:pt x="48" y="48"/>
                    </a:lnTo>
                    <a:lnTo>
                      <a:pt x="57" y="46"/>
                    </a:lnTo>
                    <a:lnTo>
                      <a:pt x="63" y="42"/>
                    </a:lnTo>
                    <a:lnTo>
                      <a:pt x="71" y="39"/>
                    </a:lnTo>
                    <a:lnTo>
                      <a:pt x="76" y="33"/>
                    </a:lnTo>
                    <a:lnTo>
                      <a:pt x="80" y="27"/>
                    </a:lnTo>
                    <a:lnTo>
                      <a:pt x="84" y="21"/>
                    </a:lnTo>
                    <a:lnTo>
                      <a:pt x="86" y="14"/>
                    </a:lnTo>
                    <a:lnTo>
                      <a:pt x="88" y="4"/>
                    </a:lnTo>
                    <a:lnTo>
                      <a:pt x="88" y="4"/>
                    </a:lnTo>
                    <a:lnTo>
                      <a:pt x="88" y="4"/>
                    </a:lnTo>
                    <a:lnTo>
                      <a:pt x="88" y="4"/>
                    </a:lnTo>
                    <a:lnTo>
                      <a:pt x="88" y="4"/>
                    </a:lnTo>
                    <a:lnTo>
                      <a:pt x="88" y="4"/>
                    </a:lnTo>
                    <a:lnTo>
                      <a:pt x="88" y="4"/>
                    </a:lnTo>
                    <a:lnTo>
                      <a:pt x="88" y="4"/>
                    </a:lnTo>
                    <a:lnTo>
                      <a:pt x="88" y="4"/>
                    </a:lnTo>
                    <a:close/>
                  </a:path>
                </a:pathLst>
              </a:custGeom>
              <a:solidFill>
                <a:srgbClr val="7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34" name="Freeform 310"/>
              <p:cNvSpPr>
                <a:spLocks/>
              </p:cNvSpPr>
              <p:nvPr/>
            </p:nvSpPr>
            <p:spPr bwMode="auto">
              <a:xfrm>
                <a:off x="6321425" y="4516438"/>
                <a:ext cx="101600" cy="100013"/>
              </a:xfrm>
              <a:custGeom>
                <a:avLst/>
                <a:gdLst>
                  <a:gd name="T0" fmla="*/ 33 w 64"/>
                  <a:gd name="T1" fmla="*/ 63 h 63"/>
                  <a:gd name="T2" fmla="*/ 39 w 64"/>
                  <a:gd name="T3" fmla="*/ 63 h 63"/>
                  <a:gd name="T4" fmla="*/ 44 w 64"/>
                  <a:gd name="T5" fmla="*/ 62 h 63"/>
                  <a:gd name="T6" fmla="*/ 50 w 64"/>
                  <a:gd name="T7" fmla="*/ 58 h 63"/>
                  <a:gd name="T8" fmla="*/ 56 w 64"/>
                  <a:gd name="T9" fmla="*/ 54 h 63"/>
                  <a:gd name="T10" fmla="*/ 60 w 64"/>
                  <a:gd name="T11" fmla="*/ 50 h 63"/>
                  <a:gd name="T12" fmla="*/ 62 w 64"/>
                  <a:gd name="T13" fmla="*/ 44 h 63"/>
                  <a:gd name="T14" fmla="*/ 64 w 64"/>
                  <a:gd name="T15" fmla="*/ 39 h 63"/>
                  <a:gd name="T16" fmla="*/ 64 w 64"/>
                  <a:gd name="T17" fmla="*/ 33 h 63"/>
                  <a:gd name="T18" fmla="*/ 64 w 64"/>
                  <a:gd name="T19" fmla="*/ 25 h 63"/>
                  <a:gd name="T20" fmla="*/ 62 w 64"/>
                  <a:gd name="T21" fmla="*/ 19 h 63"/>
                  <a:gd name="T22" fmla="*/ 60 w 64"/>
                  <a:gd name="T23" fmla="*/ 14 h 63"/>
                  <a:gd name="T24" fmla="*/ 56 w 64"/>
                  <a:gd name="T25" fmla="*/ 10 h 63"/>
                  <a:gd name="T26" fmla="*/ 50 w 64"/>
                  <a:gd name="T27" fmla="*/ 6 h 63"/>
                  <a:gd name="T28" fmla="*/ 44 w 64"/>
                  <a:gd name="T29" fmla="*/ 2 h 63"/>
                  <a:gd name="T30" fmla="*/ 39 w 64"/>
                  <a:gd name="T31" fmla="*/ 0 h 63"/>
                  <a:gd name="T32" fmla="*/ 33 w 64"/>
                  <a:gd name="T33" fmla="*/ 0 h 63"/>
                  <a:gd name="T34" fmla="*/ 25 w 64"/>
                  <a:gd name="T35" fmla="*/ 0 h 63"/>
                  <a:gd name="T36" fmla="*/ 19 w 64"/>
                  <a:gd name="T37" fmla="*/ 2 h 63"/>
                  <a:gd name="T38" fmla="*/ 14 w 64"/>
                  <a:gd name="T39" fmla="*/ 6 h 63"/>
                  <a:gd name="T40" fmla="*/ 10 w 64"/>
                  <a:gd name="T41" fmla="*/ 10 h 63"/>
                  <a:gd name="T42" fmla="*/ 6 w 64"/>
                  <a:gd name="T43" fmla="*/ 14 h 63"/>
                  <a:gd name="T44" fmla="*/ 2 w 64"/>
                  <a:gd name="T45" fmla="*/ 19 h 63"/>
                  <a:gd name="T46" fmla="*/ 0 w 64"/>
                  <a:gd name="T47" fmla="*/ 25 h 63"/>
                  <a:gd name="T48" fmla="*/ 0 w 64"/>
                  <a:gd name="T49" fmla="*/ 33 h 63"/>
                  <a:gd name="T50" fmla="*/ 0 w 64"/>
                  <a:gd name="T51" fmla="*/ 39 h 63"/>
                  <a:gd name="T52" fmla="*/ 2 w 64"/>
                  <a:gd name="T53" fmla="*/ 44 h 63"/>
                  <a:gd name="T54" fmla="*/ 6 w 64"/>
                  <a:gd name="T55" fmla="*/ 50 h 63"/>
                  <a:gd name="T56" fmla="*/ 10 w 64"/>
                  <a:gd name="T57" fmla="*/ 54 h 63"/>
                  <a:gd name="T58" fmla="*/ 14 w 64"/>
                  <a:gd name="T59" fmla="*/ 58 h 63"/>
                  <a:gd name="T60" fmla="*/ 19 w 64"/>
                  <a:gd name="T61" fmla="*/ 62 h 63"/>
                  <a:gd name="T62" fmla="*/ 25 w 64"/>
                  <a:gd name="T63" fmla="*/ 63 h 63"/>
                  <a:gd name="T64" fmla="*/ 33 w 64"/>
                  <a:gd name="T6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3">
                    <a:moveTo>
                      <a:pt x="33" y="63"/>
                    </a:moveTo>
                    <a:lnTo>
                      <a:pt x="39" y="63"/>
                    </a:lnTo>
                    <a:lnTo>
                      <a:pt x="44" y="62"/>
                    </a:lnTo>
                    <a:lnTo>
                      <a:pt x="50" y="58"/>
                    </a:lnTo>
                    <a:lnTo>
                      <a:pt x="56" y="54"/>
                    </a:lnTo>
                    <a:lnTo>
                      <a:pt x="60" y="50"/>
                    </a:lnTo>
                    <a:lnTo>
                      <a:pt x="62" y="44"/>
                    </a:lnTo>
                    <a:lnTo>
                      <a:pt x="64" y="39"/>
                    </a:lnTo>
                    <a:lnTo>
                      <a:pt x="64" y="33"/>
                    </a:lnTo>
                    <a:lnTo>
                      <a:pt x="64" y="25"/>
                    </a:lnTo>
                    <a:lnTo>
                      <a:pt x="62" y="19"/>
                    </a:lnTo>
                    <a:lnTo>
                      <a:pt x="60" y="14"/>
                    </a:lnTo>
                    <a:lnTo>
                      <a:pt x="56" y="10"/>
                    </a:lnTo>
                    <a:lnTo>
                      <a:pt x="50" y="6"/>
                    </a:lnTo>
                    <a:lnTo>
                      <a:pt x="44" y="2"/>
                    </a:lnTo>
                    <a:lnTo>
                      <a:pt x="39" y="0"/>
                    </a:lnTo>
                    <a:lnTo>
                      <a:pt x="33" y="0"/>
                    </a:lnTo>
                    <a:lnTo>
                      <a:pt x="25" y="0"/>
                    </a:lnTo>
                    <a:lnTo>
                      <a:pt x="19" y="2"/>
                    </a:lnTo>
                    <a:lnTo>
                      <a:pt x="14" y="6"/>
                    </a:lnTo>
                    <a:lnTo>
                      <a:pt x="10" y="10"/>
                    </a:lnTo>
                    <a:lnTo>
                      <a:pt x="6" y="14"/>
                    </a:lnTo>
                    <a:lnTo>
                      <a:pt x="2" y="19"/>
                    </a:lnTo>
                    <a:lnTo>
                      <a:pt x="0" y="25"/>
                    </a:lnTo>
                    <a:lnTo>
                      <a:pt x="0" y="33"/>
                    </a:lnTo>
                    <a:lnTo>
                      <a:pt x="0" y="39"/>
                    </a:lnTo>
                    <a:lnTo>
                      <a:pt x="2" y="44"/>
                    </a:lnTo>
                    <a:lnTo>
                      <a:pt x="6" y="50"/>
                    </a:lnTo>
                    <a:lnTo>
                      <a:pt x="10" y="54"/>
                    </a:lnTo>
                    <a:lnTo>
                      <a:pt x="14" y="58"/>
                    </a:lnTo>
                    <a:lnTo>
                      <a:pt x="19" y="62"/>
                    </a:lnTo>
                    <a:lnTo>
                      <a:pt x="25" y="63"/>
                    </a:lnTo>
                    <a:lnTo>
                      <a:pt x="33" y="63"/>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35" name="Freeform 311"/>
              <p:cNvSpPr>
                <a:spLocks/>
              </p:cNvSpPr>
              <p:nvPr/>
            </p:nvSpPr>
            <p:spPr bwMode="auto">
              <a:xfrm>
                <a:off x="6361113" y="4529138"/>
                <a:ext cx="61913" cy="87313"/>
              </a:xfrm>
              <a:custGeom>
                <a:avLst/>
                <a:gdLst>
                  <a:gd name="T0" fmla="*/ 39 w 39"/>
                  <a:gd name="T1" fmla="*/ 25 h 55"/>
                  <a:gd name="T2" fmla="*/ 39 w 39"/>
                  <a:gd name="T3" fmla="*/ 21 h 55"/>
                  <a:gd name="T4" fmla="*/ 39 w 39"/>
                  <a:gd name="T5" fmla="*/ 17 h 55"/>
                  <a:gd name="T6" fmla="*/ 39 w 39"/>
                  <a:gd name="T7" fmla="*/ 13 h 55"/>
                  <a:gd name="T8" fmla="*/ 37 w 39"/>
                  <a:gd name="T9" fmla="*/ 11 h 55"/>
                  <a:gd name="T10" fmla="*/ 35 w 39"/>
                  <a:gd name="T11" fmla="*/ 8 h 55"/>
                  <a:gd name="T12" fmla="*/ 33 w 39"/>
                  <a:gd name="T13" fmla="*/ 6 h 55"/>
                  <a:gd name="T14" fmla="*/ 31 w 39"/>
                  <a:gd name="T15" fmla="*/ 4 h 55"/>
                  <a:gd name="T16" fmla="*/ 29 w 39"/>
                  <a:gd name="T17" fmla="*/ 0 h 55"/>
                  <a:gd name="T18" fmla="*/ 23 w 39"/>
                  <a:gd name="T19" fmla="*/ 4 h 55"/>
                  <a:gd name="T20" fmla="*/ 18 w 39"/>
                  <a:gd name="T21" fmla="*/ 8 h 55"/>
                  <a:gd name="T22" fmla="*/ 14 w 39"/>
                  <a:gd name="T23" fmla="*/ 13 h 55"/>
                  <a:gd name="T24" fmla="*/ 8 w 39"/>
                  <a:gd name="T25" fmla="*/ 19 h 55"/>
                  <a:gd name="T26" fmla="*/ 6 w 39"/>
                  <a:gd name="T27" fmla="*/ 25 h 55"/>
                  <a:gd name="T28" fmla="*/ 2 w 39"/>
                  <a:gd name="T29" fmla="*/ 32 h 55"/>
                  <a:gd name="T30" fmla="*/ 0 w 39"/>
                  <a:gd name="T31" fmla="*/ 40 h 55"/>
                  <a:gd name="T32" fmla="*/ 0 w 39"/>
                  <a:gd name="T33" fmla="*/ 48 h 55"/>
                  <a:gd name="T34" fmla="*/ 0 w 39"/>
                  <a:gd name="T35" fmla="*/ 48 h 55"/>
                  <a:gd name="T36" fmla="*/ 0 w 39"/>
                  <a:gd name="T37" fmla="*/ 50 h 55"/>
                  <a:gd name="T38" fmla="*/ 0 w 39"/>
                  <a:gd name="T39" fmla="*/ 50 h 55"/>
                  <a:gd name="T40" fmla="*/ 0 w 39"/>
                  <a:gd name="T41" fmla="*/ 52 h 55"/>
                  <a:gd name="T42" fmla="*/ 0 w 39"/>
                  <a:gd name="T43" fmla="*/ 52 h 55"/>
                  <a:gd name="T44" fmla="*/ 0 w 39"/>
                  <a:gd name="T45" fmla="*/ 54 h 55"/>
                  <a:gd name="T46" fmla="*/ 0 w 39"/>
                  <a:gd name="T47" fmla="*/ 54 h 55"/>
                  <a:gd name="T48" fmla="*/ 2 w 39"/>
                  <a:gd name="T49" fmla="*/ 55 h 55"/>
                  <a:gd name="T50" fmla="*/ 2 w 39"/>
                  <a:gd name="T51" fmla="*/ 55 h 55"/>
                  <a:gd name="T52" fmla="*/ 2 w 39"/>
                  <a:gd name="T53" fmla="*/ 55 h 55"/>
                  <a:gd name="T54" fmla="*/ 4 w 39"/>
                  <a:gd name="T55" fmla="*/ 55 h 55"/>
                  <a:gd name="T56" fmla="*/ 4 w 39"/>
                  <a:gd name="T57" fmla="*/ 55 h 55"/>
                  <a:gd name="T58" fmla="*/ 4 w 39"/>
                  <a:gd name="T59" fmla="*/ 55 h 55"/>
                  <a:gd name="T60" fmla="*/ 6 w 39"/>
                  <a:gd name="T61" fmla="*/ 55 h 55"/>
                  <a:gd name="T62" fmla="*/ 6 w 39"/>
                  <a:gd name="T63" fmla="*/ 55 h 55"/>
                  <a:gd name="T64" fmla="*/ 8 w 39"/>
                  <a:gd name="T65" fmla="*/ 55 h 55"/>
                  <a:gd name="T66" fmla="*/ 14 w 39"/>
                  <a:gd name="T67" fmla="*/ 55 h 55"/>
                  <a:gd name="T68" fmla="*/ 19 w 39"/>
                  <a:gd name="T69" fmla="*/ 54 h 55"/>
                  <a:gd name="T70" fmla="*/ 25 w 39"/>
                  <a:gd name="T71" fmla="*/ 50 h 55"/>
                  <a:gd name="T72" fmla="*/ 31 w 39"/>
                  <a:gd name="T73" fmla="*/ 46 h 55"/>
                  <a:gd name="T74" fmla="*/ 35 w 39"/>
                  <a:gd name="T75" fmla="*/ 42 h 55"/>
                  <a:gd name="T76" fmla="*/ 37 w 39"/>
                  <a:gd name="T77" fmla="*/ 36 h 55"/>
                  <a:gd name="T78" fmla="*/ 39 w 39"/>
                  <a:gd name="T79" fmla="*/ 31 h 55"/>
                  <a:gd name="T80" fmla="*/ 39 w 39"/>
                  <a:gd name="T81"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55">
                    <a:moveTo>
                      <a:pt x="39" y="25"/>
                    </a:moveTo>
                    <a:lnTo>
                      <a:pt x="39" y="21"/>
                    </a:lnTo>
                    <a:lnTo>
                      <a:pt x="39" y="17"/>
                    </a:lnTo>
                    <a:lnTo>
                      <a:pt x="39" y="13"/>
                    </a:lnTo>
                    <a:lnTo>
                      <a:pt x="37" y="11"/>
                    </a:lnTo>
                    <a:lnTo>
                      <a:pt x="35" y="8"/>
                    </a:lnTo>
                    <a:lnTo>
                      <a:pt x="33" y="6"/>
                    </a:lnTo>
                    <a:lnTo>
                      <a:pt x="31" y="4"/>
                    </a:lnTo>
                    <a:lnTo>
                      <a:pt x="29" y="0"/>
                    </a:lnTo>
                    <a:lnTo>
                      <a:pt x="23" y="4"/>
                    </a:lnTo>
                    <a:lnTo>
                      <a:pt x="18" y="8"/>
                    </a:lnTo>
                    <a:lnTo>
                      <a:pt x="14" y="13"/>
                    </a:lnTo>
                    <a:lnTo>
                      <a:pt x="8" y="19"/>
                    </a:lnTo>
                    <a:lnTo>
                      <a:pt x="6" y="25"/>
                    </a:lnTo>
                    <a:lnTo>
                      <a:pt x="2" y="32"/>
                    </a:lnTo>
                    <a:lnTo>
                      <a:pt x="0" y="40"/>
                    </a:lnTo>
                    <a:lnTo>
                      <a:pt x="0" y="48"/>
                    </a:lnTo>
                    <a:lnTo>
                      <a:pt x="0" y="48"/>
                    </a:lnTo>
                    <a:lnTo>
                      <a:pt x="0" y="50"/>
                    </a:lnTo>
                    <a:lnTo>
                      <a:pt x="0" y="50"/>
                    </a:lnTo>
                    <a:lnTo>
                      <a:pt x="0" y="52"/>
                    </a:lnTo>
                    <a:lnTo>
                      <a:pt x="0" y="52"/>
                    </a:lnTo>
                    <a:lnTo>
                      <a:pt x="0" y="54"/>
                    </a:lnTo>
                    <a:lnTo>
                      <a:pt x="0" y="54"/>
                    </a:lnTo>
                    <a:lnTo>
                      <a:pt x="2" y="55"/>
                    </a:lnTo>
                    <a:lnTo>
                      <a:pt x="2" y="55"/>
                    </a:lnTo>
                    <a:lnTo>
                      <a:pt x="2" y="55"/>
                    </a:lnTo>
                    <a:lnTo>
                      <a:pt x="4" y="55"/>
                    </a:lnTo>
                    <a:lnTo>
                      <a:pt x="4" y="55"/>
                    </a:lnTo>
                    <a:lnTo>
                      <a:pt x="4" y="55"/>
                    </a:lnTo>
                    <a:lnTo>
                      <a:pt x="6" y="55"/>
                    </a:lnTo>
                    <a:lnTo>
                      <a:pt x="6" y="55"/>
                    </a:lnTo>
                    <a:lnTo>
                      <a:pt x="8" y="55"/>
                    </a:lnTo>
                    <a:lnTo>
                      <a:pt x="14" y="55"/>
                    </a:lnTo>
                    <a:lnTo>
                      <a:pt x="19" y="54"/>
                    </a:lnTo>
                    <a:lnTo>
                      <a:pt x="25" y="50"/>
                    </a:lnTo>
                    <a:lnTo>
                      <a:pt x="31" y="46"/>
                    </a:lnTo>
                    <a:lnTo>
                      <a:pt x="35" y="42"/>
                    </a:lnTo>
                    <a:lnTo>
                      <a:pt x="37" y="36"/>
                    </a:lnTo>
                    <a:lnTo>
                      <a:pt x="39" y="31"/>
                    </a:lnTo>
                    <a:lnTo>
                      <a:pt x="39" y="25"/>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36" name="Freeform 312"/>
              <p:cNvSpPr>
                <a:spLocks/>
              </p:cNvSpPr>
              <p:nvPr/>
            </p:nvSpPr>
            <p:spPr bwMode="auto">
              <a:xfrm>
                <a:off x="6321425" y="4565650"/>
                <a:ext cx="104775" cy="53975"/>
              </a:xfrm>
              <a:custGeom>
                <a:avLst/>
                <a:gdLst>
                  <a:gd name="T0" fmla="*/ 60 w 66"/>
                  <a:gd name="T1" fmla="*/ 2 h 34"/>
                  <a:gd name="T2" fmla="*/ 50 w 66"/>
                  <a:gd name="T3" fmla="*/ 6 h 34"/>
                  <a:gd name="T4" fmla="*/ 43 w 66"/>
                  <a:gd name="T5" fmla="*/ 9 h 34"/>
                  <a:gd name="T6" fmla="*/ 37 w 66"/>
                  <a:gd name="T7" fmla="*/ 13 h 34"/>
                  <a:gd name="T8" fmla="*/ 31 w 66"/>
                  <a:gd name="T9" fmla="*/ 13 h 34"/>
                  <a:gd name="T10" fmla="*/ 25 w 66"/>
                  <a:gd name="T11" fmla="*/ 8 h 34"/>
                  <a:gd name="T12" fmla="*/ 16 w 66"/>
                  <a:gd name="T13" fmla="*/ 2 h 34"/>
                  <a:gd name="T14" fmla="*/ 6 w 66"/>
                  <a:gd name="T15" fmla="*/ 0 h 34"/>
                  <a:gd name="T16" fmla="*/ 0 w 66"/>
                  <a:gd name="T17" fmla="*/ 0 h 34"/>
                  <a:gd name="T18" fmla="*/ 0 w 66"/>
                  <a:gd name="T19" fmla="*/ 0 h 34"/>
                  <a:gd name="T20" fmla="*/ 0 w 66"/>
                  <a:gd name="T21" fmla="*/ 0 h 34"/>
                  <a:gd name="T22" fmla="*/ 0 w 66"/>
                  <a:gd name="T23" fmla="*/ 0 h 34"/>
                  <a:gd name="T24" fmla="*/ 0 w 66"/>
                  <a:gd name="T25" fmla="*/ 0 h 34"/>
                  <a:gd name="T26" fmla="*/ 0 w 66"/>
                  <a:gd name="T27" fmla="*/ 0 h 34"/>
                  <a:gd name="T28" fmla="*/ 0 w 66"/>
                  <a:gd name="T29" fmla="*/ 2 h 34"/>
                  <a:gd name="T30" fmla="*/ 0 w 66"/>
                  <a:gd name="T31" fmla="*/ 2 h 34"/>
                  <a:gd name="T32" fmla="*/ 0 w 66"/>
                  <a:gd name="T33" fmla="*/ 8 h 34"/>
                  <a:gd name="T34" fmla="*/ 6 w 66"/>
                  <a:gd name="T35" fmla="*/ 19 h 34"/>
                  <a:gd name="T36" fmla="*/ 12 w 66"/>
                  <a:gd name="T37" fmla="*/ 27 h 34"/>
                  <a:gd name="T38" fmla="*/ 23 w 66"/>
                  <a:gd name="T39" fmla="*/ 32 h 34"/>
                  <a:gd name="T40" fmla="*/ 29 w 66"/>
                  <a:gd name="T41" fmla="*/ 34 h 34"/>
                  <a:gd name="T42" fmla="*/ 31 w 66"/>
                  <a:gd name="T43" fmla="*/ 34 h 34"/>
                  <a:gd name="T44" fmla="*/ 31 w 66"/>
                  <a:gd name="T45" fmla="*/ 34 h 34"/>
                  <a:gd name="T46" fmla="*/ 33 w 66"/>
                  <a:gd name="T47" fmla="*/ 34 h 34"/>
                  <a:gd name="T48" fmla="*/ 33 w 66"/>
                  <a:gd name="T49" fmla="*/ 34 h 34"/>
                  <a:gd name="T50" fmla="*/ 35 w 66"/>
                  <a:gd name="T51" fmla="*/ 34 h 34"/>
                  <a:gd name="T52" fmla="*/ 35 w 66"/>
                  <a:gd name="T53" fmla="*/ 34 h 34"/>
                  <a:gd name="T54" fmla="*/ 37 w 66"/>
                  <a:gd name="T55" fmla="*/ 34 h 34"/>
                  <a:gd name="T56" fmla="*/ 43 w 66"/>
                  <a:gd name="T57" fmla="*/ 32 h 34"/>
                  <a:gd name="T58" fmla="*/ 52 w 66"/>
                  <a:gd name="T59" fmla="*/ 27 h 34"/>
                  <a:gd name="T60" fmla="*/ 60 w 66"/>
                  <a:gd name="T61" fmla="*/ 19 h 34"/>
                  <a:gd name="T62" fmla="*/ 64 w 66"/>
                  <a:gd name="T63" fmla="*/ 8 h 34"/>
                  <a:gd name="T64" fmla="*/ 66 w 66"/>
                  <a:gd name="T65" fmla="*/ 2 h 34"/>
                  <a:gd name="T66" fmla="*/ 66 w 66"/>
                  <a:gd name="T67" fmla="*/ 2 h 34"/>
                  <a:gd name="T68" fmla="*/ 64 w 66"/>
                  <a:gd name="T69" fmla="*/ 2 h 34"/>
                  <a:gd name="T70" fmla="*/ 64 w 66"/>
                  <a:gd name="T7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34">
                    <a:moveTo>
                      <a:pt x="64" y="2"/>
                    </a:moveTo>
                    <a:lnTo>
                      <a:pt x="60" y="2"/>
                    </a:lnTo>
                    <a:lnTo>
                      <a:pt x="54" y="4"/>
                    </a:lnTo>
                    <a:lnTo>
                      <a:pt x="50" y="6"/>
                    </a:lnTo>
                    <a:lnTo>
                      <a:pt x="46" y="6"/>
                    </a:lnTo>
                    <a:lnTo>
                      <a:pt x="43" y="9"/>
                    </a:lnTo>
                    <a:lnTo>
                      <a:pt x="39" y="11"/>
                    </a:lnTo>
                    <a:lnTo>
                      <a:pt x="37" y="13"/>
                    </a:lnTo>
                    <a:lnTo>
                      <a:pt x="33" y="17"/>
                    </a:lnTo>
                    <a:lnTo>
                      <a:pt x="31" y="13"/>
                    </a:lnTo>
                    <a:lnTo>
                      <a:pt x="27" y="9"/>
                    </a:lnTo>
                    <a:lnTo>
                      <a:pt x="25" y="8"/>
                    </a:lnTo>
                    <a:lnTo>
                      <a:pt x="21" y="4"/>
                    </a:lnTo>
                    <a:lnTo>
                      <a:pt x="16" y="2"/>
                    </a:lnTo>
                    <a:lnTo>
                      <a:pt x="12" y="2"/>
                    </a:lnTo>
                    <a:lnTo>
                      <a:pt x="6"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8"/>
                    </a:lnTo>
                    <a:lnTo>
                      <a:pt x="2" y="13"/>
                    </a:lnTo>
                    <a:lnTo>
                      <a:pt x="6" y="19"/>
                    </a:lnTo>
                    <a:lnTo>
                      <a:pt x="8" y="23"/>
                    </a:lnTo>
                    <a:lnTo>
                      <a:pt x="12" y="27"/>
                    </a:lnTo>
                    <a:lnTo>
                      <a:pt x="18" y="31"/>
                    </a:lnTo>
                    <a:lnTo>
                      <a:pt x="23" y="32"/>
                    </a:lnTo>
                    <a:lnTo>
                      <a:pt x="29" y="34"/>
                    </a:lnTo>
                    <a:lnTo>
                      <a:pt x="29" y="34"/>
                    </a:lnTo>
                    <a:lnTo>
                      <a:pt x="29" y="34"/>
                    </a:lnTo>
                    <a:lnTo>
                      <a:pt x="31" y="34"/>
                    </a:lnTo>
                    <a:lnTo>
                      <a:pt x="31" y="34"/>
                    </a:lnTo>
                    <a:lnTo>
                      <a:pt x="31" y="34"/>
                    </a:lnTo>
                    <a:lnTo>
                      <a:pt x="31" y="34"/>
                    </a:lnTo>
                    <a:lnTo>
                      <a:pt x="33" y="34"/>
                    </a:lnTo>
                    <a:lnTo>
                      <a:pt x="33" y="34"/>
                    </a:lnTo>
                    <a:lnTo>
                      <a:pt x="33" y="34"/>
                    </a:lnTo>
                    <a:lnTo>
                      <a:pt x="33" y="34"/>
                    </a:lnTo>
                    <a:lnTo>
                      <a:pt x="35" y="34"/>
                    </a:lnTo>
                    <a:lnTo>
                      <a:pt x="35" y="34"/>
                    </a:lnTo>
                    <a:lnTo>
                      <a:pt x="35" y="34"/>
                    </a:lnTo>
                    <a:lnTo>
                      <a:pt x="35" y="34"/>
                    </a:lnTo>
                    <a:lnTo>
                      <a:pt x="37" y="34"/>
                    </a:lnTo>
                    <a:lnTo>
                      <a:pt x="37" y="34"/>
                    </a:lnTo>
                    <a:lnTo>
                      <a:pt x="43" y="32"/>
                    </a:lnTo>
                    <a:lnTo>
                      <a:pt x="48" y="31"/>
                    </a:lnTo>
                    <a:lnTo>
                      <a:pt x="52" y="27"/>
                    </a:lnTo>
                    <a:lnTo>
                      <a:pt x="56" y="23"/>
                    </a:lnTo>
                    <a:lnTo>
                      <a:pt x="60" y="19"/>
                    </a:lnTo>
                    <a:lnTo>
                      <a:pt x="62" y="13"/>
                    </a:lnTo>
                    <a:lnTo>
                      <a:pt x="64" y="8"/>
                    </a:lnTo>
                    <a:lnTo>
                      <a:pt x="66" y="2"/>
                    </a:lnTo>
                    <a:lnTo>
                      <a:pt x="66" y="2"/>
                    </a:lnTo>
                    <a:lnTo>
                      <a:pt x="66" y="2"/>
                    </a:lnTo>
                    <a:lnTo>
                      <a:pt x="66" y="2"/>
                    </a:lnTo>
                    <a:lnTo>
                      <a:pt x="66" y="2"/>
                    </a:lnTo>
                    <a:lnTo>
                      <a:pt x="64" y="2"/>
                    </a:lnTo>
                    <a:lnTo>
                      <a:pt x="64" y="2"/>
                    </a:lnTo>
                    <a:lnTo>
                      <a:pt x="64" y="2"/>
                    </a:lnTo>
                    <a:lnTo>
                      <a:pt x="64" y="2"/>
                    </a:lnTo>
                    <a:close/>
                  </a:path>
                </a:pathLst>
              </a:custGeom>
              <a:solidFill>
                <a:srgbClr val="7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37" name="Freeform 313"/>
              <p:cNvSpPr>
                <a:spLocks/>
              </p:cNvSpPr>
              <p:nvPr/>
            </p:nvSpPr>
            <p:spPr bwMode="auto">
              <a:xfrm>
                <a:off x="5713413" y="4330700"/>
                <a:ext cx="80963" cy="82550"/>
              </a:xfrm>
              <a:custGeom>
                <a:avLst/>
                <a:gdLst>
                  <a:gd name="T0" fmla="*/ 25 w 51"/>
                  <a:gd name="T1" fmla="*/ 52 h 52"/>
                  <a:gd name="T2" fmla="*/ 21 w 51"/>
                  <a:gd name="T3" fmla="*/ 52 h 52"/>
                  <a:gd name="T4" fmla="*/ 15 w 51"/>
                  <a:gd name="T5" fmla="*/ 50 h 52"/>
                  <a:gd name="T6" fmla="*/ 11 w 51"/>
                  <a:gd name="T7" fmla="*/ 48 h 52"/>
                  <a:gd name="T8" fmla="*/ 7 w 51"/>
                  <a:gd name="T9" fmla="*/ 44 h 52"/>
                  <a:gd name="T10" fmla="*/ 3 w 51"/>
                  <a:gd name="T11" fmla="*/ 40 h 52"/>
                  <a:gd name="T12" fmla="*/ 2 w 51"/>
                  <a:gd name="T13" fmla="*/ 37 h 52"/>
                  <a:gd name="T14" fmla="*/ 0 w 51"/>
                  <a:gd name="T15" fmla="*/ 31 h 52"/>
                  <a:gd name="T16" fmla="*/ 0 w 51"/>
                  <a:gd name="T17" fmla="*/ 25 h 52"/>
                  <a:gd name="T18" fmla="*/ 0 w 51"/>
                  <a:gd name="T19" fmla="*/ 21 h 52"/>
                  <a:gd name="T20" fmla="*/ 2 w 51"/>
                  <a:gd name="T21" fmla="*/ 16 h 52"/>
                  <a:gd name="T22" fmla="*/ 3 w 51"/>
                  <a:gd name="T23" fmla="*/ 12 h 52"/>
                  <a:gd name="T24" fmla="*/ 7 w 51"/>
                  <a:gd name="T25" fmla="*/ 8 h 52"/>
                  <a:gd name="T26" fmla="*/ 11 w 51"/>
                  <a:gd name="T27" fmla="*/ 4 h 52"/>
                  <a:gd name="T28" fmla="*/ 15 w 51"/>
                  <a:gd name="T29" fmla="*/ 2 h 52"/>
                  <a:gd name="T30" fmla="*/ 21 w 51"/>
                  <a:gd name="T31" fmla="*/ 0 h 52"/>
                  <a:gd name="T32" fmla="*/ 25 w 51"/>
                  <a:gd name="T33" fmla="*/ 0 h 52"/>
                  <a:gd name="T34" fmla="*/ 30 w 51"/>
                  <a:gd name="T35" fmla="*/ 0 h 52"/>
                  <a:gd name="T36" fmla="*/ 36 w 51"/>
                  <a:gd name="T37" fmla="*/ 2 h 52"/>
                  <a:gd name="T38" fmla="*/ 40 w 51"/>
                  <a:gd name="T39" fmla="*/ 4 h 52"/>
                  <a:gd name="T40" fmla="*/ 44 w 51"/>
                  <a:gd name="T41" fmla="*/ 8 h 52"/>
                  <a:gd name="T42" fmla="*/ 48 w 51"/>
                  <a:gd name="T43" fmla="*/ 12 h 52"/>
                  <a:gd name="T44" fmla="*/ 50 w 51"/>
                  <a:gd name="T45" fmla="*/ 16 h 52"/>
                  <a:gd name="T46" fmla="*/ 51 w 51"/>
                  <a:gd name="T47" fmla="*/ 21 h 52"/>
                  <a:gd name="T48" fmla="*/ 51 w 51"/>
                  <a:gd name="T49" fmla="*/ 25 h 52"/>
                  <a:gd name="T50" fmla="*/ 51 w 51"/>
                  <a:gd name="T51" fmla="*/ 31 h 52"/>
                  <a:gd name="T52" fmla="*/ 50 w 51"/>
                  <a:gd name="T53" fmla="*/ 37 h 52"/>
                  <a:gd name="T54" fmla="*/ 48 w 51"/>
                  <a:gd name="T55" fmla="*/ 40 h 52"/>
                  <a:gd name="T56" fmla="*/ 44 w 51"/>
                  <a:gd name="T57" fmla="*/ 44 h 52"/>
                  <a:gd name="T58" fmla="*/ 40 w 51"/>
                  <a:gd name="T59" fmla="*/ 48 h 52"/>
                  <a:gd name="T60" fmla="*/ 36 w 51"/>
                  <a:gd name="T61" fmla="*/ 50 h 52"/>
                  <a:gd name="T62" fmla="*/ 30 w 51"/>
                  <a:gd name="T63" fmla="*/ 52 h 52"/>
                  <a:gd name="T64" fmla="*/ 25 w 51"/>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52">
                    <a:moveTo>
                      <a:pt x="25" y="52"/>
                    </a:moveTo>
                    <a:lnTo>
                      <a:pt x="21" y="52"/>
                    </a:lnTo>
                    <a:lnTo>
                      <a:pt x="15" y="50"/>
                    </a:lnTo>
                    <a:lnTo>
                      <a:pt x="11" y="48"/>
                    </a:lnTo>
                    <a:lnTo>
                      <a:pt x="7" y="44"/>
                    </a:lnTo>
                    <a:lnTo>
                      <a:pt x="3" y="40"/>
                    </a:lnTo>
                    <a:lnTo>
                      <a:pt x="2" y="37"/>
                    </a:lnTo>
                    <a:lnTo>
                      <a:pt x="0" y="31"/>
                    </a:lnTo>
                    <a:lnTo>
                      <a:pt x="0" y="25"/>
                    </a:lnTo>
                    <a:lnTo>
                      <a:pt x="0" y="21"/>
                    </a:lnTo>
                    <a:lnTo>
                      <a:pt x="2" y="16"/>
                    </a:lnTo>
                    <a:lnTo>
                      <a:pt x="3" y="12"/>
                    </a:lnTo>
                    <a:lnTo>
                      <a:pt x="7" y="8"/>
                    </a:lnTo>
                    <a:lnTo>
                      <a:pt x="11" y="4"/>
                    </a:lnTo>
                    <a:lnTo>
                      <a:pt x="15" y="2"/>
                    </a:lnTo>
                    <a:lnTo>
                      <a:pt x="21" y="0"/>
                    </a:lnTo>
                    <a:lnTo>
                      <a:pt x="25" y="0"/>
                    </a:lnTo>
                    <a:lnTo>
                      <a:pt x="30" y="0"/>
                    </a:lnTo>
                    <a:lnTo>
                      <a:pt x="36" y="2"/>
                    </a:lnTo>
                    <a:lnTo>
                      <a:pt x="40" y="4"/>
                    </a:lnTo>
                    <a:lnTo>
                      <a:pt x="44" y="8"/>
                    </a:lnTo>
                    <a:lnTo>
                      <a:pt x="48" y="12"/>
                    </a:lnTo>
                    <a:lnTo>
                      <a:pt x="50" y="16"/>
                    </a:lnTo>
                    <a:lnTo>
                      <a:pt x="51" y="21"/>
                    </a:lnTo>
                    <a:lnTo>
                      <a:pt x="51" y="25"/>
                    </a:lnTo>
                    <a:lnTo>
                      <a:pt x="51" y="31"/>
                    </a:lnTo>
                    <a:lnTo>
                      <a:pt x="50" y="37"/>
                    </a:lnTo>
                    <a:lnTo>
                      <a:pt x="48" y="40"/>
                    </a:lnTo>
                    <a:lnTo>
                      <a:pt x="44" y="44"/>
                    </a:lnTo>
                    <a:lnTo>
                      <a:pt x="40" y="48"/>
                    </a:lnTo>
                    <a:lnTo>
                      <a:pt x="36" y="50"/>
                    </a:lnTo>
                    <a:lnTo>
                      <a:pt x="30" y="52"/>
                    </a:lnTo>
                    <a:lnTo>
                      <a:pt x="25" y="52"/>
                    </a:lnTo>
                    <a:close/>
                  </a:path>
                </a:pathLst>
              </a:custGeom>
              <a:solidFill>
                <a:srgbClr val="FF7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38" name="Freeform 314"/>
              <p:cNvSpPr>
                <a:spLocks/>
              </p:cNvSpPr>
              <p:nvPr/>
            </p:nvSpPr>
            <p:spPr bwMode="auto">
              <a:xfrm>
                <a:off x="5713413" y="4340225"/>
                <a:ext cx="47625" cy="73025"/>
              </a:xfrm>
              <a:custGeom>
                <a:avLst/>
                <a:gdLst>
                  <a:gd name="T0" fmla="*/ 0 w 30"/>
                  <a:gd name="T1" fmla="*/ 19 h 46"/>
                  <a:gd name="T2" fmla="*/ 0 w 30"/>
                  <a:gd name="T3" fmla="*/ 17 h 46"/>
                  <a:gd name="T4" fmla="*/ 0 w 30"/>
                  <a:gd name="T5" fmla="*/ 13 h 46"/>
                  <a:gd name="T6" fmla="*/ 0 w 30"/>
                  <a:gd name="T7" fmla="*/ 11 h 46"/>
                  <a:gd name="T8" fmla="*/ 2 w 30"/>
                  <a:gd name="T9" fmla="*/ 10 h 46"/>
                  <a:gd name="T10" fmla="*/ 3 w 30"/>
                  <a:gd name="T11" fmla="*/ 8 h 46"/>
                  <a:gd name="T12" fmla="*/ 3 w 30"/>
                  <a:gd name="T13" fmla="*/ 4 h 46"/>
                  <a:gd name="T14" fmla="*/ 5 w 30"/>
                  <a:gd name="T15" fmla="*/ 2 h 46"/>
                  <a:gd name="T16" fmla="*/ 7 w 30"/>
                  <a:gd name="T17" fmla="*/ 0 h 46"/>
                  <a:gd name="T18" fmla="*/ 13 w 30"/>
                  <a:gd name="T19" fmla="*/ 4 h 46"/>
                  <a:gd name="T20" fmla="*/ 17 w 30"/>
                  <a:gd name="T21" fmla="*/ 8 h 46"/>
                  <a:gd name="T22" fmla="*/ 21 w 30"/>
                  <a:gd name="T23" fmla="*/ 11 h 46"/>
                  <a:gd name="T24" fmla="*/ 25 w 30"/>
                  <a:gd name="T25" fmla="*/ 15 h 46"/>
                  <a:gd name="T26" fmla="*/ 27 w 30"/>
                  <a:gd name="T27" fmla="*/ 21 h 46"/>
                  <a:gd name="T28" fmla="*/ 28 w 30"/>
                  <a:gd name="T29" fmla="*/ 27 h 46"/>
                  <a:gd name="T30" fmla="*/ 30 w 30"/>
                  <a:gd name="T31" fmla="*/ 33 h 46"/>
                  <a:gd name="T32" fmla="*/ 30 w 30"/>
                  <a:gd name="T33" fmla="*/ 38 h 46"/>
                  <a:gd name="T34" fmla="*/ 30 w 30"/>
                  <a:gd name="T35" fmla="*/ 40 h 46"/>
                  <a:gd name="T36" fmla="*/ 30 w 30"/>
                  <a:gd name="T37" fmla="*/ 40 h 46"/>
                  <a:gd name="T38" fmla="*/ 30 w 30"/>
                  <a:gd name="T39" fmla="*/ 42 h 46"/>
                  <a:gd name="T40" fmla="*/ 30 w 30"/>
                  <a:gd name="T41" fmla="*/ 42 h 46"/>
                  <a:gd name="T42" fmla="*/ 30 w 30"/>
                  <a:gd name="T43" fmla="*/ 42 h 46"/>
                  <a:gd name="T44" fmla="*/ 30 w 30"/>
                  <a:gd name="T45" fmla="*/ 44 h 46"/>
                  <a:gd name="T46" fmla="*/ 30 w 30"/>
                  <a:gd name="T47" fmla="*/ 44 h 46"/>
                  <a:gd name="T48" fmla="*/ 30 w 30"/>
                  <a:gd name="T49" fmla="*/ 46 h 46"/>
                  <a:gd name="T50" fmla="*/ 30 w 30"/>
                  <a:gd name="T51" fmla="*/ 46 h 46"/>
                  <a:gd name="T52" fmla="*/ 28 w 30"/>
                  <a:gd name="T53" fmla="*/ 46 h 46"/>
                  <a:gd name="T54" fmla="*/ 28 w 30"/>
                  <a:gd name="T55" fmla="*/ 46 h 46"/>
                  <a:gd name="T56" fmla="*/ 28 w 30"/>
                  <a:gd name="T57" fmla="*/ 46 h 46"/>
                  <a:gd name="T58" fmla="*/ 27 w 30"/>
                  <a:gd name="T59" fmla="*/ 46 h 46"/>
                  <a:gd name="T60" fmla="*/ 27 w 30"/>
                  <a:gd name="T61" fmla="*/ 46 h 46"/>
                  <a:gd name="T62" fmla="*/ 27 w 30"/>
                  <a:gd name="T63" fmla="*/ 46 h 46"/>
                  <a:gd name="T64" fmla="*/ 25 w 30"/>
                  <a:gd name="T65" fmla="*/ 46 h 46"/>
                  <a:gd name="T66" fmla="*/ 21 w 30"/>
                  <a:gd name="T67" fmla="*/ 46 h 46"/>
                  <a:gd name="T68" fmla="*/ 15 w 30"/>
                  <a:gd name="T69" fmla="*/ 44 h 46"/>
                  <a:gd name="T70" fmla="*/ 11 w 30"/>
                  <a:gd name="T71" fmla="*/ 42 h 46"/>
                  <a:gd name="T72" fmla="*/ 7 w 30"/>
                  <a:gd name="T73" fmla="*/ 38 h 46"/>
                  <a:gd name="T74" fmla="*/ 3 w 30"/>
                  <a:gd name="T75" fmla="*/ 34 h 46"/>
                  <a:gd name="T76" fmla="*/ 2 w 30"/>
                  <a:gd name="T77" fmla="*/ 31 h 46"/>
                  <a:gd name="T78" fmla="*/ 0 w 30"/>
                  <a:gd name="T79" fmla="*/ 25 h 46"/>
                  <a:gd name="T80" fmla="*/ 0 w 30"/>
                  <a:gd name="T8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46">
                    <a:moveTo>
                      <a:pt x="0" y="19"/>
                    </a:moveTo>
                    <a:lnTo>
                      <a:pt x="0" y="17"/>
                    </a:lnTo>
                    <a:lnTo>
                      <a:pt x="0" y="13"/>
                    </a:lnTo>
                    <a:lnTo>
                      <a:pt x="0" y="11"/>
                    </a:lnTo>
                    <a:lnTo>
                      <a:pt x="2" y="10"/>
                    </a:lnTo>
                    <a:lnTo>
                      <a:pt x="3" y="8"/>
                    </a:lnTo>
                    <a:lnTo>
                      <a:pt x="3" y="4"/>
                    </a:lnTo>
                    <a:lnTo>
                      <a:pt x="5" y="2"/>
                    </a:lnTo>
                    <a:lnTo>
                      <a:pt x="7" y="0"/>
                    </a:lnTo>
                    <a:lnTo>
                      <a:pt x="13" y="4"/>
                    </a:lnTo>
                    <a:lnTo>
                      <a:pt x="17" y="8"/>
                    </a:lnTo>
                    <a:lnTo>
                      <a:pt x="21" y="11"/>
                    </a:lnTo>
                    <a:lnTo>
                      <a:pt x="25" y="15"/>
                    </a:lnTo>
                    <a:lnTo>
                      <a:pt x="27" y="21"/>
                    </a:lnTo>
                    <a:lnTo>
                      <a:pt x="28" y="27"/>
                    </a:lnTo>
                    <a:lnTo>
                      <a:pt x="30" y="33"/>
                    </a:lnTo>
                    <a:lnTo>
                      <a:pt x="30" y="38"/>
                    </a:lnTo>
                    <a:lnTo>
                      <a:pt x="30" y="40"/>
                    </a:lnTo>
                    <a:lnTo>
                      <a:pt x="30" y="40"/>
                    </a:lnTo>
                    <a:lnTo>
                      <a:pt x="30" y="42"/>
                    </a:lnTo>
                    <a:lnTo>
                      <a:pt x="30" y="42"/>
                    </a:lnTo>
                    <a:lnTo>
                      <a:pt x="30" y="42"/>
                    </a:lnTo>
                    <a:lnTo>
                      <a:pt x="30" y="44"/>
                    </a:lnTo>
                    <a:lnTo>
                      <a:pt x="30" y="44"/>
                    </a:lnTo>
                    <a:lnTo>
                      <a:pt x="30" y="46"/>
                    </a:lnTo>
                    <a:lnTo>
                      <a:pt x="30" y="46"/>
                    </a:lnTo>
                    <a:lnTo>
                      <a:pt x="28" y="46"/>
                    </a:lnTo>
                    <a:lnTo>
                      <a:pt x="28" y="46"/>
                    </a:lnTo>
                    <a:lnTo>
                      <a:pt x="28" y="46"/>
                    </a:lnTo>
                    <a:lnTo>
                      <a:pt x="27" y="46"/>
                    </a:lnTo>
                    <a:lnTo>
                      <a:pt x="27" y="46"/>
                    </a:lnTo>
                    <a:lnTo>
                      <a:pt x="27" y="46"/>
                    </a:lnTo>
                    <a:lnTo>
                      <a:pt x="25" y="46"/>
                    </a:lnTo>
                    <a:lnTo>
                      <a:pt x="21" y="46"/>
                    </a:lnTo>
                    <a:lnTo>
                      <a:pt x="15" y="44"/>
                    </a:lnTo>
                    <a:lnTo>
                      <a:pt x="11" y="42"/>
                    </a:lnTo>
                    <a:lnTo>
                      <a:pt x="7" y="38"/>
                    </a:lnTo>
                    <a:lnTo>
                      <a:pt x="3" y="34"/>
                    </a:lnTo>
                    <a:lnTo>
                      <a:pt x="2" y="31"/>
                    </a:lnTo>
                    <a:lnTo>
                      <a:pt x="0" y="25"/>
                    </a:lnTo>
                    <a:lnTo>
                      <a:pt x="0" y="19"/>
                    </a:lnTo>
                    <a:close/>
                  </a:path>
                </a:pathLst>
              </a:custGeom>
              <a:solidFill>
                <a:srgbClr val="FF3F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39" name="Freeform 315"/>
              <p:cNvSpPr>
                <a:spLocks/>
              </p:cNvSpPr>
              <p:nvPr/>
            </p:nvSpPr>
            <p:spPr bwMode="auto">
              <a:xfrm>
                <a:off x="5713413" y="4370388"/>
                <a:ext cx="80963" cy="42863"/>
              </a:xfrm>
              <a:custGeom>
                <a:avLst/>
                <a:gdLst>
                  <a:gd name="T0" fmla="*/ 3 w 51"/>
                  <a:gd name="T1" fmla="*/ 2 h 27"/>
                  <a:gd name="T2" fmla="*/ 11 w 51"/>
                  <a:gd name="T3" fmla="*/ 4 h 27"/>
                  <a:gd name="T4" fmla="*/ 17 w 51"/>
                  <a:gd name="T5" fmla="*/ 8 h 27"/>
                  <a:gd name="T6" fmla="*/ 23 w 51"/>
                  <a:gd name="T7" fmla="*/ 12 h 27"/>
                  <a:gd name="T8" fmla="*/ 27 w 51"/>
                  <a:gd name="T9" fmla="*/ 12 h 27"/>
                  <a:gd name="T10" fmla="*/ 32 w 51"/>
                  <a:gd name="T11" fmla="*/ 6 h 27"/>
                  <a:gd name="T12" fmla="*/ 38 w 51"/>
                  <a:gd name="T13" fmla="*/ 2 h 27"/>
                  <a:gd name="T14" fmla="*/ 46 w 51"/>
                  <a:gd name="T15" fmla="*/ 0 h 27"/>
                  <a:gd name="T16" fmla="*/ 51 w 51"/>
                  <a:gd name="T17" fmla="*/ 0 h 27"/>
                  <a:gd name="T18" fmla="*/ 51 w 51"/>
                  <a:gd name="T19" fmla="*/ 0 h 27"/>
                  <a:gd name="T20" fmla="*/ 51 w 51"/>
                  <a:gd name="T21" fmla="*/ 0 h 27"/>
                  <a:gd name="T22" fmla="*/ 51 w 51"/>
                  <a:gd name="T23" fmla="*/ 0 h 27"/>
                  <a:gd name="T24" fmla="*/ 51 w 51"/>
                  <a:gd name="T25" fmla="*/ 0 h 27"/>
                  <a:gd name="T26" fmla="*/ 51 w 51"/>
                  <a:gd name="T27" fmla="*/ 0 h 27"/>
                  <a:gd name="T28" fmla="*/ 51 w 51"/>
                  <a:gd name="T29" fmla="*/ 0 h 27"/>
                  <a:gd name="T30" fmla="*/ 51 w 51"/>
                  <a:gd name="T31" fmla="*/ 2 h 27"/>
                  <a:gd name="T32" fmla="*/ 51 w 51"/>
                  <a:gd name="T33" fmla="*/ 6 h 27"/>
                  <a:gd name="T34" fmla="*/ 48 w 51"/>
                  <a:gd name="T35" fmla="*/ 15 h 27"/>
                  <a:gd name="T36" fmla="*/ 42 w 51"/>
                  <a:gd name="T37" fmla="*/ 21 h 27"/>
                  <a:gd name="T38" fmla="*/ 32 w 51"/>
                  <a:gd name="T39" fmla="*/ 27 h 27"/>
                  <a:gd name="T40" fmla="*/ 28 w 51"/>
                  <a:gd name="T41" fmla="*/ 27 h 27"/>
                  <a:gd name="T42" fmla="*/ 27 w 51"/>
                  <a:gd name="T43" fmla="*/ 27 h 27"/>
                  <a:gd name="T44" fmla="*/ 27 w 51"/>
                  <a:gd name="T45" fmla="*/ 27 h 27"/>
                  <a:gd name="T46" fmla="*/ 25 w 51"/>
                  <a:gd name="T47" fmla="*/ 27 h 27"/>
                  <a:gd name="T48" fmla="*/ 25 w 51"/>
                  <a:gd name="T49" fmla="*/ 27 h 27"/>
                  <a:gd name="T50" fmla="*/ 25 w 51"/>
                  <a:gd name="T51" fmla="*/ 27 h 27"/>
                  <a:gd name="T52" fmla="*/ 23 w 51"/>
                  <a:gd name="T53" fmla="*/ 27 h 27"/>
                  <a:gd name="T54" fmla="*/ 23 w 51"/>
                  <a:gd name="T55" fmla="*/ 27 h 27"/>
                  <a:gd name="T56" fmla="*/ 17 w 51"/>
                  <a:gd name="T57" fmla="*/ 27 h 27"/>
                  <a:gd name="T58" fmla="*/ 9 w 51"/>
                  <a:gd name="T59" fmla="*/ 21 h 27"/>
                  <a:gd name="T60" fmla="*/ 3 w 51"/>
                  <a:gd name="T61" fmla="*/ 15 h 27"/>
                  <a:gd name="T62" fmla="*/ 0 w 51"/>
                  <a:gd name="T63" fmla="*/ 6 h 27"/>
                  <a:gd name="T64" fmla="*/ 0 w 51"/>
                  <a:gd name="T65" fmla="*/ 2 h 27"/>
                  <a:gd name="T66" fmla="*/ 0 w 51"/>
                  <a:gd name="T67" fmla="*/ 2 h 27"/>
                  <a:gd name="T68" fmla="*/ 0 w 51"/>
                  <a:gd name="T69" fmla="*/ 2 h 27"/>
                  <a:gd name="T70" fmla="*/ 0 w 51"/>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27">
                    <a:moveTo>
                      <a:pt x="0" y="2"/>
                    </a:moveTo>
                    <a:lnTo>
                      <a:pt x="3" y="2"/>
                    </a:lnTo>
                    <a:lnTo>
                      <a:pt x="7" y="2"/>
                    </a:lnTo>
                    <a:lnTo>
                      <a:pt x="11" y="4"/>
                    </a:lnTo>
                    <a:lnTo>
                      <a:pt x="13" y="6"/>
                    </a:lnTo>
                    <a:lnTo>
                      <a:pt x="17" y="8"/>
                    </a:lnTo>
                    <a:lnTo>
                      <a:pt x="19" y="10"/>
                    </a:lnTo>
                    <a:lnTo>
                      <a:pt x="23" y="12"/>
                    </a:lnTo>
                    <a:lnTo>
                      <a:pt x="25" y="14"/>
                    </a:lnTo>
                    <a:lnTo>
                      <a:pt x="27" y="12"/>
                    </a:lnTo>
                    <a:lnTo>
                      <a:pt x="28" y="8"/>
                    </a:lnTo>
                    <a:lnTo>
                      <a:pt x="32" y="6"/>
                    </a:lnTo>
                    <a:lnTo>
                      <a:pt x="34" y="4"/>
                    </a:lnTo>
                    <a:lnTo>
                      <a:pt x="38" y="2"/>
                    </a:lnTo>
                    <a:lnTo>
                      <a:pt x="42" y="0"/>
                    </a:lnTo>
                    <a:lnTo>
                      <a:pt x="46"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2"/>
                    </a:lnTo>
                    <a:lnTo>
                      <a:pt x="51" y="2"/>
                    </a:lnTo>
                    <a:lnTo>
                      <a:pt x="51" y="6"/>
                    </a:lnTo>
                    <a:lnTo>
                      <a:pt x="50" y="12"/>
                    </a:lnTo>
                    <a:lnTo>
                      <a:pt x="48" y="15"/>
                    </a:lnTo>
                    <a:lnTo>
                      <a:pt x="44" y="19"/>
                    </a:lnTo>
                    <a:lnTo>
                      <a:pt x="42" y="21"/>
                    </a:lnTo>
                    <a:lnTo>
                      <a:pt x="38" y="25"/>
                    </a:lnTo>
                    <a:lnTo>
                      <a:pt x="32" y="27"/>
                    </a:lnTo>
                    <a:lnTo>
                      <a:pt x="28" y="27"/>
                    </a:lnTo>
                    <a:lnTo>
                      <a:pt x="28" y="27"/>
                    </a:lnTo>
                    <a:lnTo>
                      <a:pt x="27" y="27"/>
                    </a:lnTo>
                    <a:lnTo>
                      <a:pt x="27" y="27"/>
                    </a:lnTo>
                    <a:lnTo>
                      <a:pt x="27" y="27"/>
                    </a:lnTo>
                    <a:lnTo>
                      <a:pt x="27" y="27"/>
                    </a:lnTo>
                    <a:lnTo>
                      <a:pt x="27" y="27"/>
                    </a:lnTo>
                    <a:lnTo>
                      <a:pt x="25" y="27"/>
                    </a:lnTo>
                    <a:lnTo>
                      <a:pt x="25" y="27"/>
                    </a:lnTo>
                    <a:lnTo>
                      <a:pt x="25" y="27"/>
                    </a:lnTo>
                    <a:lnTo>
                      <a:pt x="25" y="27"/>
                    </a:lnTo>
                    <a:lnTo>
                      <a:pt x="25" y="27"/>
                    </a:lnTo>
                    <a:lnTo>
                      <a:pt x="23" y="27"/>
                    </a:lnTo>
                    <a:lnTo>
                      <a:pt x="23" y="27"/>
                    </a:lnTo>
                    <a:lnTo>
                      <a:pt x="23" y="27"/>
                    </a:lnTo>
                    <a:lnTo>
                      <a:pt x="23" y="27"/>
                    </a:lnTo>
                    <a:lnTo>
                      <a:pt x="23" y="27"/>
                    </a:lnTo>
                    <a:lnTo>
                      <a:pt x="17" y="27"/>
                    </a:lnTo>
                    <a:lnTo>
                      <a:pt x="13" y="25"/>
                    </a:lnTo>
                    <a:lnTo>
                      <a:pt x="9" y="21"/>
                    </a:lnTo>
                    <a:lnTo>
                      <a:pt x="5" y="19"/>
                    </a:lnTo>
                    <a:lnTo>
                      <a:pt x="3" y="15"/>
                    </a:lnTo>
                    <a:lnTo>
                      <a:pt x="2" y="12"/>
                    </a:lnTo>
                    <a:lnTo>
                      <a:pt x="0" y="6"/>
                    </a:lnTo>
                    <a:lnTo>
                      <a:pt x="0" y="2"/>
                    </a:lnTo>
                    <a:lnTo>
                      <a:pt x="0" y="2"/>
                    </a:lnTo>
                    <a:lnTo>
                      <a:pt x="0" y="2"/>
                    </a:lnTo>
                    <a:lnTo>
                      <a:pt x="0" y="2"/>
                    </a:lnTo>
                    <a:lnTo>
                      <a:pt x="0" y="2"/>
                    </a:lnTo>
                    <a:lnTo>
                      <a:pt x="0" y="2"/>
                    </a:lnTo>
                    <a:lnTo>
                      <a:pt x="0" y="2"/>
                    </a:lnTo>
                    <a:lnTo>
                      <a:pt x="0" y="2"/>
                    </a:lnTo>
                    <a:lnTo>
                      <a:pt x="0" y="2"/>
                    </a:lnTo>
                    <a:close/>
                  </a:path>
                </a:pathLst>
              </a:custGeom>
              <a:solidFill>
                <a:srgbClr val="7F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grpSp>
        <p:sp>
          <p:nvSpPr>
            <p:cNvPr id="187" name="テキスト ボックス 186"/>
            <p:cNvSpPr txBox="1"/>
            <p:nvPr/>
          </p:nvSpPr>
          <p:spPr>
            <a:xfrm>
              <a:off x="192107" y="2600980"/>
              <a:ext cx="954107" cy="1015663"/>
            </a:xfrm>
            <a:prstGeom prst="rect">
              <a:avLst/>
            </a:prstGeom>
            <a:noFill/>
          </p:spPr>
          <p:txBody>
            <a:bodyPr wrap="none" rtlCol="0">
              <a:spAutoFit/>
            </a:bodyPr>
            <a:lstStyle/>
            <a:p>
              <a:pPr algn="l"/>
              <a:r>
                <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梅</a:t>
              </a:r>
            </a:p>
          </p:txBody>
        </p:sp>
        <p:sp>
          <p:nvSpPr>
            <p:cNvPr id="276" name="角丸四角形 275"/>
            <p:cNvSpPr/>
            <p:nvPr/>
          </p:nvSpPr>
          <p:spPr bwMode="auto">
            <a:xfrm>
              <a:off x="1295400" y="2695502"/>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お願いします</a:t>
              </a:r>
            </a:p>
          </p:txBody>
        </p:sp>
        <p:sp>
          <p:nvSpPr>
            <p:cNvPr id="277" name="角丸四角形 276"/>
            <p:cNvSpPr/>
            <p:nvPr/>
          </p:nvSpPr>
          <p:spPr bwMode="auto">
            <a:xfrm>
              <a:off x="2819400" y="2700299"/>
              <a:ext cx="1219200" cy="439415"/>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できません</a:t>
              </a:r>
            </a:p>
          </p:txBody>
        </p:sp>
        <p:sp>
          <p:nvSpPr>
            <p:cNvPr id="278" name="角丸四角形 277"/>
            <p:cNvSpPr/>
            <p:nvPr/>
          </p:nvSpPr>
          <p:spPr bwMode="auto">
            <a:xfrm>
              <a:off x="4343400" y="2704429"/>
              <a:ext cx="1219200" cy="439415"/>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このやり方でやりましょう</a:t>
              </a:r>
            </a:p>
          </p:txBody>
        </p:sp>
        <p:sp>
          <p:nvSpPr>
            <p:cNvPr id="3" name="テキスト ボックス 2"/>
            <p:cNvSpPr txBox="1"/>
            <p:nvPr/>
          </p:nvSpPr>
          <p:spPr>
            <a:xfrm>
              <a:off x="1295400" y="3134380"/>
              <a:ext cx="5029200" cy="523220"/>
            </a:xfrm>
            <a:prstGeom prst="rect">
              <a:avLst/>
            </a:prstGeom>
            <a:noFill/>
          </p:spPr>
          <p:txBody>
            <a:bodyPr wrap="square" rtlCol="0">
              <a:spAutoFit/>
            </a:bodyPr>
            <a:lstStyle/>
            <a:p>
              <a:pPr marL="285750" indent="-285750" algn="l">
                <a:spcBef>
                  <a:spcPts val="0"/>
                </a:spcBef>
                <a:buFont typeface="Wingdings" pitchFamily="2" charset="2"/>
                <a:buChar char="l"/>
              </a:pPr>
              <a:r>
                <a:rPr kumimoji="1" lang="ja-JP" altLang="en-US" sz="1400" dirty="0">
                  <a:solidFill>
                    <a:srgbClr val="FF9900"/>
                  </a:solidFill>
                  <a:latin typeface="HGP創英角ｺﾞｼｯｸUB" pitchFamily="50" charset="-128"/>
                  <a:ea typeface="HGP創英角ｺﾞｼｯｸUB" pitchFamily="50" charset="-128"/>
                </a:rPr>
                <a:t>提供者の視点</a:t>
              </a:r>
              <a:endParaRPr kumimoji="1" lang="en-US" altLang="ja-JP" sz="1400" dirty="0">
                <a:solidFill>
                  <a:srgbClr val="FF9900"/>
                </a:solidFill>
                <a:latin typeface="HGP創英角ｺﾞｼｯｸUB" pitchFamily="50" charset="-128"/>
                <a:ea typeface="HGP創英角ｺﾞｼｯｸUB" pitchFamily="50" charset="-128"/>
              </a:endParaRPr>
            </a:p>
            <a:p>
              <a:pPr marL="285750" indent="-285750" algn="l">
                <a:spcBef>
                  <a:spcPts val="0"/>
                </a:spcBef>
                <a:buFont typeface="Wingdings" pitchFamily="2" charset="2"/>
                <a:buChar char="l"/>
              </a:pPr>
              <a:r>
                <a:rPr kumimoji="1" lang="ja-JP" altLang="en-US" sz="1400" dirty="0">
                  <a:solidFill>
                    <a:srgbClr val="FF9900"/>
                  </a:solidFill>
                  <a:latin typeface="HGP創英角ｺﾞｼｯｸUB" pitchFamily="50" charset="-128"/>
                  <a:ea typeface="HGP創英角ｺﾞｼｯｸUB" pitchFamily="50" charset="-128"/>
                </a:rPr>
                <a:t>お客様の価値ではなく、自分の価値を優先したアプローチ</a:t>
              </a:r>
            </a:p>
          </p:txBody>
        </p:sp>
        <p:sp>
          <p:nvSpPr>
            <p:cNvPr id="295" name="右矢印 294"/>
            <p:cNvSpPr/>
            <p:nvPr/>
          </p:nvSpPr>
          <p:spPr bwMode="auto">
            <a:xfrm>
              <a:off x="2590800" y="28194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98" name="右矢印 297"/>
            <p:cNvSpPr/>
            <p:nvPr/>
          </p:nvSpPr>
          <p:spPr bwMode="auto">
            <a:xfrm>
              <a:off x="4114800" y="28194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grpSp>
        <p:nvGrpSpPr>
          <p:cNvPr id="7" name="グループ化 6"/>
          <p:cNvGrpSpPr/>
          <p:nvPr/>
        </p:nvGrpSpPr>
        <p:grpSpPr>
          <a:xfrm>
            <a:off x="192107" y="3708737"/>
            <a:ext cx="8418493" cy="1220927"/>
            <a:chOff x="192107" y="3708737"/>
            <a:chExt cx="8418493" cy="1220927"/>
          </a:xfrm>
        </p:grpSpPr>
        <p:grpSp>
          <p:nvGrpSpPr>
            <p:cNvPr id="140" name="グループ化 139"/>
            <p:cNvGrpSpPr/>
            <p:nvPr/>
          </p:nvGrpSpPr>
          <p:grpSpPr>
            <a:xfrm>
              <a:off x="344507" y="3886200"/>
              <a:ext cx="586668" cy="712788"/>
              <a:chOff x="4567238" y="4433888"/>
              <a:chExt cx="682625" cy="1425575"/>
            </a:xfrm>
          </p:grpSpPr>
          <p:sp>
            <p:nvSpPr>
              <p:cNvPr id="141" name="Rectangle 338"/>
              <p:cNvSpPr>
                <a:spLocks noChangeArrowheads="1"/>
              </p:cNvSpPr>
              <p:nvPr/>
            </p:nvSpPr>
            <p:spPr bwMode="auto">
              <a:xfrm>
                <a:off x="4902200" y="4433888"/>
                <a:ext cx="49213" cy="14255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42" name="Rectangle 339"/>
              <p:cNvSpPr>
                <a:spLocks noChangeArrowheads="1"/>
              </p:cNvSpPr>
              <p:nvPr/>
            </p:nvSpPr>
            <p:spPr bwMode="auto">
              <a:xfrm>
                <a:off x="4835525" y="4433888"/>
                <a:ext cx="85725" cy="1425575"/>
              </a:xfrm>
              <a:prstGeom prst="rect">
                <a:avLst/>
              </a:prstGeom>
              <a:solidFill>
                <a:srgbClr val="32E53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43" name="Rectangle 340"/>
              <p:cNvSpPr>
                <a:spLocks noChangeArrowheads="1"/>
              </p:cNvSpPr>
              <p:nvPr/>
            </p:nvSpPr>
            <p:spPr bwMode="auto">
              <a:xfrm>
                <a:off x="4935538" y="4433888"/>
                <a:ext cx="49213" cy="1425575"/>
              </a:xfrm>
              <a:prstGeom prst="rect">
                <a:avLst/>
              </a:prstGeom>
              <a:solidFill>
                <a:srgbClr val="32B23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44" name="Freeform 341"/>
              <p:cNvSpPr>
                <a:spLocks/>
              </p:cNvSpPr>
              <p:nvPr/>
            </p:nvSpPr>
            <p:spPr bwMode="auto">
              <a:xfrm>
                <a:off x="4824413" y="4538663"/>
                <a:ext cx="176213" cy="50800"/>
              </a:xfrm>
              <a:custGeom>
                <a:avLst/>
                <a:gdLst>
                  <a:gd name="T0" fmla="*/ 105 w 111"/>
                  <a:gd name="T1" fmla="*/ 32 h 32"/>
                  <a:gd name="T2" fmla="*/ 111 w 111"/>
                  <a:gd name="T3" fmla="*/ 15 h 32"/>
                  <a:gd name="T4" fmla="*/ 105 w 111"/>
                  <a:gd name="T5" fmla="*/ 0 h 32"/>
                  <a:gd name="T6" fmla="*/ 7 w 111"/>
                  <a:gd name="T7" fmla="*/ 0 h 32"/>
                  <a:gd name="T8" fmla="*/ 0 w 111"/>
                  <a:gd name="T9" fmla="*/ 15 h 32"/>
                  <a:gd name="T10" fmla="*/ 7 w 111"/>
                  <a:gd name="T11" fmla="*/ 32 h 32"/>
                  <a:gd name="T12" fmla="*/ 105 w 1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1" h="32">
                    <a:moveTo>
                      <a:pt x="105" y="32"/>
                    </a:moveTo>
                    <a:lnTo>
                      <a:pt x="111" y="15"/>
                    </a:lnTo>
                    <a:lnTo>
                      <a:pt x="105" y="0"/>
                    </a:lnTo>
                    <a:lnTo>
                      <a:pt x="7" y="0"/>
                    </a:lnTo>
                    <a:lnTo>
                      <a:pt x="0" y="15"/>
                    </a:lnTo>
                    <a:lnTo>
                      <a:pt x="7" y="32"/>
                    </a:lnTo>
                    <a:lnTo>
                      <a:pt x="105" y="32"/>
                    </a:lnTo>
                    <a:close/>
                  </a:path>
                </a:pathLst>
              </a:custGeom>
              <a:solidFill>
                <a:srgbClr val="00C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45" name="Line 342"/>
              <p:cNvSpPr>
                <a:spLocks noChangeShapeType="1"/>
              </p:cNvSpPr>
              <p:nvPr/>
            </p:nvSpPr>
            <p:spPr bwMode="auto">
              <a:xfrm>
                <a:off x="4845050" y="4535488"/>
                <a:ext cx="136525"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46" name="Line 343"/>
              <p:cNvSpPr>
                <a:spLocks noChangeShapeType="1"/>
              </p:cNvSpPr>
              <p:nvPr/>
            </p:nvSpPr>
            <p:spPr bwMode="auto">
              <a:xfrm>
                <a:off x="4832350" y="4565650"/>
                <a:ext cx="16510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47" name="Line 344"/>
              <p:cNvSpPr>
                <a:spLocks noChangeShapeType="1"/>
              </p:cNvSpPr>
              <p:nvPr/>
            </p:nvSpPr>
            <p:spPr bwMode="auto">
              <a:xfrm>
                <a:off x="4838700" y="4589463"/>
                <a:ext cx="14605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48" name="Freeform 345"/>
              <p:cNvSpPr>
                <a:spLocks/>
              </p:cNvSpPr>
              <p:nvPr/>
            </p:nvSpPr>
            <p:spPr bwMode="auto">
              <a:xfrm>
                <a:off x="4824413" y="5210175"/>
                <a:ext cx="176213" cy="52388"/>
              </a:xfrm>
              <a:custGeom>
                <a:avLst/>
                <a:gdLst>
                  <a:gd name="T0" fmla="*/ 105 w 111"/>
                  <a:gd name="T1" fmla="*/ 33 h 33"/>
                  <a:gd name="T2" fmla="*/ 111 w 111"/>
                  <a:gd name="T3" fmla="*/ 16 h 33"/>
                  <a:gd name="T4" fmla="*/ 105 w 111"/>
                  <a:gd name="T5" fmla="*/ 0 h 33"/>
                  <a:gd name="T6" fmla="*/ 7 w 111"/>
                  <a:gd name="T7" fmla="*/ 0 h 33"/>
                  <a:gd name="T8" fmla="*/ 0 w 111"/>
                  <a:gd name="T9" fmla="*/ 16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6"/>
                    </a:lnTo>
                    <a:lnTo>
                      <a:pt x="105" y="0"/>
                    </a:lnTo>
                    <a:lnTo>
                      <a:pt x="7" y="0"/>
                    </a:lnTo>
                    <a:lnTo>
                      <a:pt x="0" y="16"/>
                    </a:lnTo>
                    <a:lnTo>
                      <a:pt x="7" y="33"/>
                    </a:lnTo>
                    <a:lnTo>
                      <a:pt x="105" y="33"/>
                    </a:lnTo>
                    <a:close/>
                  </a:path>
                </a:pathLst>
              </a:custGeom>
              <a:solidFill>
                <a:srgbClr val="00C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49" name="Line 346"/>
              <p:cNvSpPr>
                <a:spLocks noChangeShapeType="1"/>
              </p:cNvSpPr>
              <p:nvPr/>
            </p:nvSpPr>
            <p:spPr bwMode="auto">
              <a:xfrm>
                <a:off x="4845050" y="5208588"/>
                <a:ext cx="136525"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50" name="Line 347"/>
              <p:cNvSpPr>
                <a:spLocks noChangeShapeType="1"/>
              </p:cNvSpPr>
              <p:nvPr/>
            </p:nvSpPr>
            <p:spPr bwMode="auto">
              <a:xfrm>
                <a:off x="4832350" y="5238750"/>
                <a:ext cx="16510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51" name="Line 348"/>
              <p:cNvSpPr>
                <a:spLocks noChangeShapeType="1"/>
              </p:cNvSpPr>
              <p:nvPr/>
            </p:nvSpPr>
            <p:spPr bwMode="auto">
              <a:xfrm>
                <a:off x="4838700" y="5262563"/>
                <a:ext cx="14605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52" name="Freeform 349"/>
              <p:cNvSpPr>
                <a:spLocks/>
              </p:cNvSpPr>
              <p:nvPr/>
            </p:nvSpPr>
            <p:spPr bwMode="auto">
              <a:xfrm>
                <a:off x="4824413" y="5749925"/>
                <a:ext cx="176213" cy="52388"/>
              </a:xfrm>
              <a:custGeom>
                <a:avLst/>
                <a:gdLst>
                  <a:gd name="T0" fmla="*/ 105 w 111"/>
                  <a:gd name="T1" fmla="*/ 33 h 33"/>
                  <a:gd name="T2" fmla="*/ 111 w 111"/>
                  <a:gd name="T3" fmla="*/ 17 h 33"/>
                  <a:gd name="T4" fmla="*/ 105 w 111"/>
                  <a:gd name="T5" fmla="*/ 0 h 33"/>
                  <a:gd name="T6" fmla="*/ 7 w 111"/>
                  <a:gd name="T7" fmla="*/ 0 h 33"/>
                  <a:gd name="T8" fmla="*/ 0 w 111"/>
                  <a:gd name="T9" fmla="*/ 15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7"/>
                    </a:lnTo>
                    <a:lnTo>
                      <a:pt x="105" y="0"/>
                    </a:lnTo>
                    <a:lnTo>
                      <a:pt x="7" y="0"/>
                    </a:lnTo>
                    <a:lnTo>
                      <a:pt x="0" y="15"/>
                    </a:lnTo>
                    <a:lnTo>
                      <a:pt x="7" y="33"/>
                    </a:lnTo>
                    <a:lnTo>
                      <a:pt x="105" y="33"/>
                    </a:lnTo>
                    <a:close/>
                  </a:path>
                </a:pathLst>
              </a:custGeom>
              <a:solidFill>
                <a:srgbClr val="00C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53" name="Line 350"/>
              <p:cNvSpPr>
                <a:spLocks noChangeShapeType="1"/>
              </p:cNvSpPr>
              <p:nvPr/>
            </p:nvSpPr>
            <p:spPr bwMode="auto">
              <a:xfrm>
                <a:off x="4845050" y="5746750"/>
                <a:ext cx="136525"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54" name="Line 351"/>
              <p:cNvSpPr>
                <a:spLocks noChangeShapeType="1"/>
              </p:cNvSpPr>
              <p:nvPr/>
            </p:nvSpPr>
            <p:spPr bwMode="auto">
              <a:xfrm>
                <a:off x="4832350" y="5776913"/>
                <a:ext cx="16510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55" name="Line 352"/>
              <p:cNvSpPr>
                <a:spLocks noChangeShapeType="1"/>
              </p:cNvSpPr>
              <p:nvPr/>
            </p:nvSpPr>
            <p:spPr bwMode="auto">
              <a:xfrm>
                <a:off x="4838700" y="5802313"/>
                <a:ext cx="146050" cy="0"/>
              </a:xfrm>
              <a:prstGeom prst="line">
                <a:avLst/>
              </a:prstGeom>
              <a:noFill/>
              <a:ln w="0">
                <a:solidFill>
                  <a:srgbClr val="3FFF3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56" name="Freeform 353"/>
              <p:cNvSpPr>
                <a:spLocks/>
              </p:cNvSpPr>
              <p:nvPr/>
            </p:nvSpPr>
            <p:spPr bwMode="auto">
              <a:xfrm>
                <a:off x="4708525" y="4648200"/>
                <a:ext cx="227013" cy="169863"/>
              </a:xfrm>
              <a:custGeom>
                <a:avLst/>
                <a:gdLst>
                  <a:gd name="T0" fmla="*/ 143 w 143"/>
                  <a:gd name="T1" fmla="*/ 2 h 107"/>
                  <a:gd name="T2" fmla="*/ 132 w 143"/>
                  <a:gd name="T3" fmla="*/ 0 h 107"/>
                  <a:gd name="T4" fmla="*/ 120 w 143"/>
                  <a:gd name="T5" fmla="*/ 0 h 107"/>
                  <a:gd name="T6" fmla="*/ 107 w 143"/>
                  <a:gd name="T7" fmla="*/ 2 h 107"/>
                  <a:gd name="T8" fmla="*/ 96 w 143"/>
                  <a:gd name="T9" fmla="*/ 3 h 107"/>
                  <a:gd name="T10" fmla="*/ 84 w 143"/>
                  <a:gd name="T11" fmla="*/ 7 h 107"/>
                  <a:gd name="T12" fmla="*/ 73 w 143"/>
                  <a:gd name="T13" fmla="*/ 11 h 107"/>
                  <a:gd name="T14" fmla="*/ 61 w 143"/>
                  <a:gd name="T15" fmla="*/ 17 h 107"/>
                  <a:gd name="T16" fmla="*/ 51 w 143"/>
                  <a:gd name="T17" fmla="*/ 25 h 107"/>
                  <a:gd name="T18" fmla="*/ 40 w 143"/>
                  <a:gd name="T19" fmla="*/ 32 h 107"/>
                  <a:gd name="T20" fmla="*/ 32 w 143"/>
                  <a:gd name="T21" fmla="*/ 42 h 107"/>
                  <a:gd name="T22" fmla="*/ 25 w 143"/>
                  <a:gd name="T23" fmla="*/ 51 h 107"/>
                  <a:gd name="T24" fmla="*/ 17 w 143"/>
                  <a:gd name="T25" fmla="*/ 61 h 107"/>
                  <a:gd name="T26" fmla="*/ 11 w 143"/>
                  <a:gd name="T27" fmla="*/ 71 h 107"/>
                  <a:gd name="T28" fmla="*/ 5 w 143"/>
                  <a:gd name="T29" fmla="*/ 82 h 107"/>
                  <a:gd name="T30" fmla="*/ 2 w 143"/>
                  <a:gd name="T31" fmla="*/ 94 h 107"/>
                  <a:gd name="T32" fmla="*/ 0 w 143"/>
                  <a:gd name="T33" fmla="*/ 105 h 107"/>
                  <a:gd name="T34" fmla="*/ 11 w 143"/>
                  <a:gd name="T35" fmla="*/ 107 h 107"/>
                  <a:gd name="T36" fmla="*/ 23 w 143"/>
                  <a:gd name="T37" fmla="*/ 107 h 107"/>
                  <a:gd name="T38" fmla="*/ 36 w 143"/>
                  <a:gd name="T39" fmla="*/ 105 h 107"/>
                  <a:gd name="T40" fmla="*/ 48 w 143"/>
                  <a:gd name="T41" fmla="*/ 103 h 107"/>
                  <a:gd name="T42" fmla="*/ 59 w 143"/>
                  <a:gd name="T43" fmla="*/ 99 h 107"/>
                  <a:gd name="T44" fmla="*/ 71 w 143"/>
                  <a:gd name="T45" fmla="*/ 96 h 107"/>
                  <a:gd name="T46" fmla="*/ 82 w 143"/>
                  <a:gd name="T47" fmla="*/ 90 h 107"/>
                  <a:gd name="T48" fmla="*/ 92 w 143"/>
                  <a:gd name="T49" fmla="*/ 82 h 107"/>
                  <a:gd name="T50" fmla="*/ 103 w 143"/>
                  <a:gd name="T51" fmla="*/ 74 h 107"/>
                  <a:gd name="T52" fmla="*/ 111 w 143"/>
                  <a:gd name="T53" fmla="*/ 65 h 107"/>
                  <a:gd name="T54" fmla="*/ 119 w 143"/>
                  <a:gd name="T55" fmla="*/ 55 h 107"/>
                  <a:gd name="T56" fmla="*/ 126 w 143"/>
                  <a:gd name="T57" fmla="*/ 46 h 107"/>
                  <a:gd name="T58" fmla="*/ 132 w 143"/>
                  <a:gd name="T59" fmla="*/ 36 h 107"/>
                  <a:gd name="T60" fmla="*/ 138 w 143"/>
                  <a:gd name="T61" fmla="*/ 25 h 107"/>
                  <a:gd name="T62" fmla="*/ 142 w 143"/>
                  <a:gd name="T63" fmla="*/ 13 h 107"/>
                  <a:gd name="T64" fmla="*/ 143 w 143"/>
                  <a:gd name="T6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107">
                    <a:moveTo>
                      <a:pt x="143" y="2"/>
                    </a:moveTo>
                    <a:lnTo>
                      <a:pt x="132" y="0"/>
                    </a:lnTo>
                    <a:lnTo>
                      <a:pt x="120" y="0"/>
                    </a:lnTo>
                    <a:lnTo>
                      <a:pt x="107" y="2"/>
                    </a:lnTo>
                    <a:lnTo>
                      <a:pt x="96" y="3"/>
                    </a:lnTo>
                    <a:lnTo>
                      <a:pt x="84" y="7"/>
                    </a:lnTo>
                    <a:lnTo>
                      <a:pt x="73" y="11"/>
                    </a:lnTo>
                    <a:lnTo>
                      <a:pt x="61" y="17"/>
                    </a:lnTo>
                    <a:lnTo>
                      <a:pt x="51" y="25"/>
                    </a:lnTo>
                    <a:lnTo>
                      <a:pt x="40" y="32"/>
                    </a:lnTo>
                    <a:lnTo>
                      <a:pt x="32" y="42"/>
                    </a:lnTo>
                    <a:lnTo>
                      <a:pt x="25" y="51"/>
                    </a:lnTo>
                    <a:lnTo>
                      <a:pt x="17" y="61"/>
                    </a:lnTo>
                    <a:lnTo>
                      <a:pt x="11" y="71"/>
                    </a:lnTo>
                    <a:lnTo>
                      <a:pt x="5" y="82"/>
                    </a:lnTo>
                    <a:lnTo>
                      <a:pt x="2" y="94"/>
                    </a:lnTo>
                    <a:lnTo>
                      <a:pt x="0" y="105"/>
                    </a:lnTo>
                    <a:lnTo>
                      <a:pt x="11" y="107"/>
                    </a:lnTo>
                    <a:lnTo>
                      <a:pt x="23" y="107"/>
                    </a:lnTo>
                    <a:lnTo>
                      <a:pt x="36" y="105"/>
                    </a:lnTo>
                    <a:lnTo>
                      <a:pt x="48" y="103"/>
                    </a:lnTo>
                    <a:lnTo>
                      <a:pt x="59" y="99"/>
                    </a:lnTo>
                    <a:lnTo>
                      <a:pt x="71" y="96"/>
                    </a:lnTo>
                    <a:lnTo>
                      <a:pt x="82" y="90"/>
                    </a:lnTo>
                    <a:lnTo>
                      <a:pt x="92" y="82"/>
                    </a:lnTo>
                    <a:lnTo>
                      <a:pt x="103" y="74"/>
                    </a:lnTo>
                    <a:lnTo>
                      <a:pt x="111" y="65"/>
                    </a:lnTo>
                    <a:lnTo>
                      <a:pt x="119" y="55"/>
                    </a:lnTo>
                    <a:lnTo>
                      <a:pt x="126" y="46"/>
                    </a:lnTo>
                    <a:lnTo>
                      <a:pt x="132" y="36"/>
                    </a:lnTo>
                    <a:lnTo>
                      <a:pt x="138" y="25"/>
                    </a:lnTo>
                    <a:lnTo>
                      <a:pt x="142" y="13"/>
                    </a:lnTo>
                    <a:lnTo>
                      <a:pt x="143" y="2"/>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57" name="Line 354"/>
              <p:cNvSpPr>
                <a:spLocks noChangeShapeType="1"/>
              </p:cNvSpPr>
              <p:nvPr/>
            </p:nvSpPr>
            <p:spPr bwMode="auto">
              <a:xfrm flipH="1">
                <a:off x="4719638" y="4656138"/>
                <a:ext cx="207963" cy="149225"/>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58" name="Freeform 355"/>
              <p:cNvSpPr>
                <a:spLocks/>
              </p:cNvSpPr>
              <p:nvPr/>
            </p:nvSpPr>
            <p:spPr bwMode="auto">
              <a:xfrm>
                <a:off x="4935538" y="4651375"/>
                <a:ext cx="174625" cy="222250"/>
              </a:xfrm>
              <a:custGeom>
                <a:avLst/>
                <a:gdLst>
                  <a:gd name="T0" fmla="*/ 0 w 110"/>
                  <a:gd name="T1" fmla="*/ 0 h 140"/>
                  <a:gd name="T2" fmla="*/ 12 w 110"/>
                  <a:gd name="T3" fmla="*/ 1 h 140"/>
                  <a:gd name="T4" fmla="*/ 23 w 110"/>
                  <a:gd name="T5" fmla="*/ 5 h 140"/>
                  <a:gd name="T6" fmla="*/ 35 w 110"/>
                  <a:gd name="T7" fmla="*/ 9 h 140"/>
                  <a:gd name="T8" fmla="*/ 47 w 110"/>
                  <a:gd name="T9" fmla="*/ 15 h 140"/>
                  <a:gd name="T10" fmla="*/ 56 w 110"/>
                  <a:gd name="T11" fmla="*/ 21 h 140"/>
                  <a:gd name="T12" fmla="*/ 66 w 110"/>
                  <a:gd name="T13" fmla="*/ 28 h 140"/>
                  <a:gd name="T14" fmla="*/ 75 w 110"/>
                  <a:gd name="T15" fmla="*/ 38 h 140"/>
                  <a:gd name="T16" fmla="*/ 83 w 110"/>
                  <a:gd name="T17" fmla="*/ 48 h 140"/>
                  <a:gd name="T18" fmla="*/ 91 w 110"/>
                  <a:gd name="T19" fmla="*/ 59 h 140"/>
                  <a:gd name="T20" fmla="*/ 96 w 110"/>
                  <a:gd name="T21" fmla="*/ 69 h 140"/>
                  <a:gd name="T22" fmla="*/ 102 w 110"/>
                  <a:gd name="T23" fmla="*/ 80 h 140"/>
                  <a:gd name="T24" fmla="*/ 106 w 110"/>
                  <a:gd name="T25" fmla="*/ 92 h 140"/>
                  <a:gd name="T26" fmla="*/ 108 w 110"/>
                  <a:gd name="T27" fmla="*/ 103 h 140"/>
                  <a:gd name="T28" fmla="*/ 110 w 110"/>
                  <a:gd name="T29" fmla="*/ 115 h 140"/>
                  <a:gd name="T30" fmla="*/ 110 w 110"/>
                  <a:gd name="T31" fmla="*/ 128 h 140"/>
                  <a:gd name="T32" fmla="*/ 110 w 110"/>
                  <a:gd name="T33" fmla="*/ 140 h 140"/>
                  <a:gd name="T34" fmla="*/ 98 w 110"/>
                  <a:gd name="T35" fmla="*/ 138 h 140"/>
                  <a:gd name="T36" fmla="*/ 87 w 110"/>
                  <a:gd name="T37" fmla="*/ 134 h 140"/>
                  <a:gd name="T38" fmla="*/ 75 w 110"/>
                  <a:gd name="T39" fmla="*/ 130 h 140"/>
                  <a:gd name="T40" fmla="*/ 64 w 110"/>
                  <a:gd name="T41" fmla="*/ 124 h 140"/>
                  <a:gd name="T42" fmla="*/ 54 w 110"/>
                  <a:gd name="T43" fmla="*/ 117 h 140"/>
                  <a:gd name="T44" fmla="*/ 45 w 110"/>
                  <a:gd name="T45" fmla="*/ 109 h 140"/>
                  <a:gd name="T46" fmla="*/ 35 w 110"/>
                  <a:gd name="T47" fmla="*/ 101 h 140"/>
                  <a:gd name="T48" fmla="*/ 27 w 110"/>
                  <a:gd name="T49" fmla="*/ 92 h 140"/>
                  <a:gd name="T50" fmla="*/ 20 w 110"/>
                  <a:gd name="T51" fmla="*/ 80 h 140"/>
                  <a:gd name="T52" fmla="*/ 14 w 110"/>
                  <a:gd name="T53" fmla="*/ 71 h 140"/>
                  <a:gd name="T54" fmla="*/ 8 w 110"/>
                  <a:gd name="T55" fmla="*/ 59 h 140"/>
                  <a:gd name="T56" fmla="*/ 4 w 110"/>
                  <a:gd name="T57" fmla="*/ 48 h 140"/>
                  <a:gd name="T58" fmla="*/ 2 w 110"/>
                  <a:gd name="T59" fmla="*/ 34 h 140"/>
                  <a:gd name="T60" fmla="*/ 0 w 110"/>
                  <a:gd name="T61" fmla="*/ 23 h 140"/>
                  <a:gd name="T62" fmla="*/ 0 w 110"/>
                  <a:gd name="T63" fmla="*/ 11 h 140"/>
                  <a:gd name="T64" fmla="*/ 0 w 110"/>
                  <a:gd name="T6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40">
                    <a:moveTo>
                      <a:pt x="0" y="0"/>
                    </a:moveTo>
                    <a:lnTo>
                      <a:pt x="12" y="1"/>
                    </a:lnTo>
                    <a:lnTo>
                      <a:pt x="23" y="5"/>
                    </a:lnTo>
                    <a:lnTo>
                      <a:pt x="35" y="9"/>
                    </a:lnTo>
                    <a:lnTo>
                      <a:pt x="47" y="15"/>
                    </a:lnTo>
                    <a:lnTo>
                      <a:pt x="56" y="21"/>
                    </a:lnTo>
                    <a:lnTo>
                      <a:pt x="66" y="28"/>
                    </a:lnTo>
                    <a:lnTo>
                      <a:pt x="75" y="38"/>
                    </a:lnTo>
                    <a:lnTo>
                      <a:pt x="83" y="48"/>
                    </a:lnTo>
                    <a:lnTo>
                      <a:pt x="91" y="59"/>
                    </a:lnTo>
                    <a:lnTo>
                      <a:pt x="96" y="69"/>
                    </a:lnTo>
                    <a:lnTo>
                      <a:pt x="102" y="80"/>
                    </a:lnTo>
                    <a:lnTo>
                      <a:pt x="106" y="92"/>
                    </a:lnTo>
                    <a:lnTo>
                      <a:pt x="108" y="103"/>
                    </a:lnTo>
                    <a:lnTo>
                      <a:pt x="110" y="115"/>
                    </a:lnTo>
                    <a:lnTo>
                      <a:pt x="110" y="128"/>
                    </a:lnTo>
                    <a:lnTo>
                      <a:pt x="110" y="140"/>
                    </a:lnTo>
                    <a:lnTo>
                      <a:pt x="98" y="138"/>
                    </a:lnTo>
                    <a:lnTo>
                      <a:pt x="87" y="134"/>
                    </a:lnTo>
                    <a:lnTo>
                      <a:pt x="75" y="130"/>
                    </a:lnTo>
                    <a:lnTo>
                      <a:pt x="64" y="124"/>
                    </a:lnTo>
                    <a:lnTo>
                      <a:pt x="54" y="117"/>
                    </a:lnTo>
                    <a:lnTo>
                      <a:pt x="45" y="109"/>
                    </a:lnTo>
                    <a:lnTo>
                      <a:pt x="35" y="101"/>
                    </a:lnTo>
                    <a:lnTo>
                      <a:pt x="27" y="92"/>
                    </a:lnTo>
                    <a:lnTo>
                      <a:pt x="20" y="80"/>
                    </a:lnTo>
                    <a:lnTo>
                      <a:pt x="14" y="71"/>
                    </a:lnTo>
                    <a:lnTo>
                      <a:pt x="8" y="59"/>
                    </a:lnTo>
                    <a:lnTo>
                      <a:pt x="4" y="48"/>
                    </a:lnTo>
                    <a:lnTo>
                      <a:pt x="2" y="34"/>
                    </a:lnTo>
                    <a:lnTo>
                      <a:pt x="0" y="23"/>
                    </a:lnTo>
                    <a:lnTo>
                      <a:pt x="0" y="11"/>
                    </a:lnTo>
                    <a:lnTo>
                      <a:pt x="0" y="0"/>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59" name="Line 356"/>
              <p:cNvSpPr>
                <a:spLocks noChangeShapeType="1"/>
              </p:cNvSpPr>
              <p:nvPr/>
            </p:nvSpPr>
            <p:spPr bwMode="auto">
              <a:xfrm>
                <a:off x="4945063" y="4656138"/>
                <a:ext cx="155575" cy="204788"/>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60" name="Freeform 357"/>
              <p:cNvSpPr>
                <a:spLocks/>
              </p:cNvSpPr>
              <p:nvPr/>
            </p:nvSpPr>
            <p:spPr bwMode="auto">
              <a:xfrm>
                <a:off x="4857750" y="4652963"/>
                <a:ext cx="114300" cy="280988"/>
              </a:xfrm>
              <a:custGeom>
                <a:avLst/>
                <a:gdLst>
                  <a:gd name="T0" fmla="*/ 49 w 72"/>
                  <a:gd name="T1" fmla="*/ 0 h 177"/>
                  <a:gd name="T2" fmla="*/ 40 w 72"/>
                  <a:gd name="T3" fmla="*/ 8 h 177"/>
                  <a:gd name="T4" fmla="*/ 32 w 72"/>
                  <a:gd name="T5" fmla="*/ 18 h 177"/>
                  <a:gd name="T6" fmla="*/ 25 w 72"/>
                  <a:gd name="T7" fmla="*/ 27 h 177"/>
                  <a:gd name="T8" fmla="*/ 17 w 72"/>
                  <a:gd name="T9" fmla="*/ 37 h 177"/>
                  <a:gd name="T10" fmla="*/ 13 w 72"/>
                  <a:gd name="T11" fmla="*/ 48 h 177"/>
                  <a:gd name="T12" fmla="*/ 7 w 72"/>
                  <a:gd name="T13" fmla="*/ 60 h 177"/>
                  <a:gd name="T14" fmla="*/ 3 w 72"/>
                  <a:gd name="T15" fmla="*/ 71 h 177"/>
                  <a:gd name="T16" fmla="*/ 2 w 72"/>
                  <a:gd name="T17" fmla="*/ 83 h 177"/>
                  <a:gd name="T18" fmla="*/ 0 w 72"/>
                  <a:gd name="T19" fmla="*/ 96 h 177"/>
                  <a:gd name="T20" fmla="*/ 0 w 72"/>
                  <a:gd name="T21" fmla="*/ 108 h 177"/>
                  <a:gd name="T22" fmla="*/ 2 w 72"/>
                  <a:gd name="T23" fmla="*/ 121 h 177"/>
                  <a:gd name="T24" fmla="*/ 3 w 72"/>
                  <a:gd name="T25" fmla="*/ 133 h 177"/>
                  <a:gd name="T26" fmla="*/ 7 w 72"/>
                  <a:gd name="T27" fmla="*/ 144 h 177"/>
                  <a:gd name="T28" fmla="*/ 11 w 72"/>
                  <a:gd name="T29" fmla="*/ 156 h 177"/>
                  <a:gd name="T30" fmla="*/ 17 w 72"/>
                  <a:gd name="T31" fmla="*/ 167 h 177"/>
                  <a:gd name="T32" fmla="*/ 25 w 72"/>
                  <a:gd name="T33" fmla="*/ 177 h 177"/>
                  <a:gd name="T34" fmla="*/ 32 w 72"/>
                  <a:gd name="T35" fmla="*/ 169 h 177"/>
                  <a:gd name="T36" fmla="*/ 42 w 72"/>
                  <a:gd name="T37" fmla="*/ 160 h 177"/>
                  <a:gd name="T38" fmla="*/ 49 w 72"/>
                  <a:gd name="T39" fmla="*/ 150 h 177"/>
                  <a:gd name="T40" fmla="*/ 55 w 72"/>
                  <a:gd name="T41" fmla="*/ 140 h 177"/>
                  <a:gd name="T42" fmla="*/ 61 w 72"/>
                  <a:gd name="T43" fmla="*/ 129 h 177"/>
                  <a:gd name="T44" fmla="*/ 65 w 72"/>
                  <a:gd name="T45" fmla="*/ 117 h 177"/>
                  <a:gd name="T46" fmla="*/ 69 w 72"/>
                  <a:gd name="T47" fmla="*/ 106 h 177"/>
                  <a:gd name="T48" fmla="*/ 72 w 72"/>
                  <a:gd name="T49" fmla="*/ 94 h 177"/>
                  <a:gd name="T50" fmla="*/ 72 w 72"/>
                  <a:gd name="T51" fmla="*/ 81 h 177"/>
                  <a:gd name="T52" fmla="*/ 72 w 72"/>
                  <a:gd name="T53" fmla="*/ 68 h 177"/>
                  <a:gd name="T54" fmla="*/ 71 w 72"/>
                  <a:gd name="T55" fmla="*/ 56 h 177"/>
                  <a:gd name="T56" fmla="*/ 69 w 72"/>
                  <a:gd name="T57" fmla="*/ 45 h 177"/>
                  <a:gd name="T58" fmla="*/ 65 w 72"/>
                  <a:gd name="T59" fmla="*/ 33 h 177"/>
                  <a:gd name="T60" fmla="*/ 61 w 72"/>
                  <a:gd name="T61" fmla="*/ 22 h 177"/>
                  <a:gd name="T62" fmla="*/ 55 w 72"/>
                  <a:gd name="T63" fmla="*/ 10 h 177"/>
                  <a:gd name="T64" fmla="*/ 49 w 72"/>
                  <a:gd name="T6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77">
                    <a:moveTo>
                      <a:pt x="49" y="0"/>
                    </a:moveTo>
                    <a:lnTo>
                      <a:pt x="40" y="8"/>
                    </a:lnTo>
                    <a:lnTo>
                      <a:pt x="32" y="18"/>
                    </a:lnTo>
                    <a:lnTo>
                      <a:pt x="25" y="27"/>
                    </a:lnTo>
                    <a:lnTo>
                      <a:pt x="17" y="37"/>
                    </a:lnTo>
                    <a:lnTo>
                      <a:pt x="13" y="48"/>
                    </a:lnTo>
                    <a:lnTo>
                      <a:pt x="7" y="60"/>
                    </a:lnTo>
                    <a:lnTo>
                      <a:pt x="3" y="71"/>
                    </a:lnTo>
                    <a:lnTo>
                      <a:pt x="2" y="83"/>
                    </a:lnTo>
                    <a:lnTo>
                      <a:pt x="0" y="96"/>
                    </a:lnTo>
                    <a:lnTo>
                      <a:pt x="0" y="108"/>
                    </a:lnTo>
                    <a:lnTo>
                      <a:pt x="2" y="121"/>
                    </a:lnTo>
                    <a:lnTo>
                      <a:pt x="3" y="133"/>
                    </a:lnTo>
                    <a:lnTo>
                      <a:pt x="7" y="144"/>
                    </a:lnTo>
                    <a:lnTo>
                      <a:pt x="11" y="156"/>
                    </a:lnTo>
                    <a:lnTo>
                      <a:pt x="17" y="167"/>
                    </a:lnTo>
                    <a:lnTo>
                      <a:pt x="25" y="177"/>
                    </a:lnTo>
                    <a:lnTo>
                      <a:pt x="32" y="169"/>
                    </a:lnTo>
                    <a:lnTo>
                      <a:pt x="42" y="160"/>
                    </a:lnTo>
                    <a:lnTo>
                      <a:pt x="49" y="150"/>
                    </a:lnTo>
                    <a:lnTo>
                      <a:pt x="55" y="140"/>
                    </a:lnTo>
                    <a:lnTo>
                      <a:pt x="61" y="129"/>
                    </a:lnTo>
                    <a:lnTo>
                      <a:pt x="65" y="117"/>
                    </a:lnTo>
                    <a:lnTo>
                      <a:pt x="69" y="106"/>
                    </a:lnTo>
                    <a:lnTo>
                      <a:pt x="72" y="94"/>
                    </a:lnTo>
                    <a:lnTo>
                      <a:pt x="72" y="81"/>
                    </a:lnTo>
                    <a:lnTo>
                      <a:pt x="72" y="68"/>
                    </a:lnTo>
                    <a:lnTo>
                      <a:pt x="71" y="56"/>
                    </a:lnTo>
                    <a:lnTo>
                      <a:pt x="69" y="45"/>
                    </a:lnTo>
                    <a:lnTo>
                      <a:pt x="65" y="33"/>
                    </a:lnTo>
                    <a:lnTo>
                      <a:pt x="61" y="22"/>
                    </a:lnTo>
                    <a:lnTo>
                      <a:pt x="55" y="10"/>
                    </a:lnTo>
                    <a:lnTo>
                      <a:pt x="49" y="0"/>
                    </a:lnTo>
                    <a:close/>
                  </a:path>
                </a:pathLst>
              </a:custGeom>
              <a:solidFill>
                <a:srgbClr val="3F9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61" name="Line 358"/>
              <p:cNvSpPr>
                <a:spLocks noChangeShapeType="1"/>
              </p:cNvSpPr>
              <p:nvPr/>
            </p:nvSpPr>
            <p:spPr bwMode="auto">
              <a:xfrm flipH="1">
                <a:off x="4897438" y="4665663"/>
                <a:ext cx="36513" cy="252413"/>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62" name="Freeform 359"/>
              <p:cNvSpPr>
                <a:spLocks/>
              </p:cNvSpPr>
              <p:nvPr/>
            </p:nvSpPr>
            <p:spPr bwMode="auto">
              <a:xfrm>
                <a:off x="4865688" y="5000625"/>
                <a:ext cx="134938" cy="261938"/>
              </a:xfrm>
              <a:custGeom>
                <a:avLst/>
                <a:gdLst>
                  <a:gd name="T0" fmla="*/ 75 w 85"/>
                  <a:gd name="T1" fmla="*/ 0 h 165"/>
                  <a:gd name="T2" fmla="*/ 64 w 85"/>
                  <a:gd name="T3" fmla="*/ 6 h 165"/>
                  <a:gd name="T4" fmla="*/ 54 w 85"/>
                  <a:gd name="T5" fmla="*/ 12 h 165"/>
                  <a:gd name="T6" fmla="*/ 44 w 85"/>
                  <a:gd name="T7" fmla="*/ 19 h 165"/>
                  <a:gd name="T8" fmla="*/ 35 w 85"/>
                  <a:gd name="T9" fmla="*/ 29 h 165"/>
                  <a:gd name="T10" fmla="*/ 27 w 85"/>
                  <a:gd name="T11" fmla="*/ 37 h 165"/>
                  <a:gd name="T12" fmla="*/ 21 w 85"/>
                  <a:gd name="T13" fmla="*/ 48 h 165"/>
                  <a:gd name="T14" fmla="*/ 14 w 85"/>
                  <a:gd name="T15" fmla="*/ 58 h 165"/>
                  <a:gd name="T16" fmla="*/ 10 w 85"/>
                  <a:gd name="T17" fmla="*/ 69 h 165"/>
                  <a:gd name="T18" fmla="*/ 6 w 85"/>
                  <a:gd name="T19" fmla="*/ 83 h 165"/>
                  <a:gd name="T20" fmla="*/ 2 w 85"/>
                  <a:gd name="T21" fmla="*/ 94 h 165"/>
                  <a:gd name="T22" fmla="*/ 2 w 85"/>
                  <a:gd name="T23" fmla="*/ 108 h 165"/>
                  <a:gd name="T24" fmla="*/ 0 w 85"/>
                  <a:gd name="T25" fmla="*/ 119 h 165"/>
                  <a:gd name="T26" fmla="*/ 2 w 85"/>
                  <a:gd name="T27" fmla="*/ 131 h 165"/>
                  <a:gd name="T28" fmla="*/ 4 w 85"/>
                  <a:gd name="T29" fmla="*/ 142 h 165"/>
                  <a:gd name="T30" fmla="*/ 6 w 85"/>
                  <a:gd name="T31" fmla="*/ 154 h 165"/>
                  <a:gd name="T32" fmla="*/ 12 w 85"/>
                  <a:gd name="T33" fmla="*/ 165 h 165"/>
                  <a:gd name="T34" fmla="*/ 21 w 85"/>
                  <a:gd name="T35" fmla="*/ 159 h 165"/>
                  <a:gd name="T36" fmla="*/ 31 w 85"/>
                  <a:gd name="T37" fmla="*/ 154 h 165"/>
                  <a:gd name="T38" fmla="*/ 41 w 85"/>
                  <a:gd name="T39" fmla="*/ 146 h 165"/>
                  <a:gd name="T40" fmla="*/ 50 w 85"/>
                  <a:gd name="T41" fmla="*/ 138 h 165"/>
                  <a:gd name="T42" fmla="*/ 58 w 85"/>
                  <a:gd name="T43" fmla="*/ 129 h 165"/>
                  <a:gd name="T44" fmla="*/ 64 w 85"/>
                  <a:gd name="T45" fmla="*/ 117 h 165"/>
                  <a:gd name="T46" fmla="*/ 71 w 85"/>
                  <a:gd name="T47" fmla="*/ 108 h 165"/>
                  <a:gd name="T48" fmla="*/ 75 w 85"/>
                  <a:gd name="T49" fmla="*/ 96 h 165"/>
                  <a:gd name="T50" fmla="*/ 79 w 85"/>
                  <a:gd name="T51" fmla="*/ 83 h 165"/>
                  <a:gd name="T52" fmla="*/ 83 w 85"/>
                  <a:gd name="T53" fmla="*/ 71 h 165"/>
                  <a:gd name="T54" fmla="*/ 85 w 85"/>
                  <a:gd name="T55" fmla="*/ 58 h 165"/>
                  <a:gd name="T56" fmla="*/ 85 w 85"/>
                  <a:gd name="T57" fmla="*/ 46 h 165"/>
                  <a:gd name="T58" fmla="*/ 83 w 85"/>
                  <a:gd name="T59" fmla="*/ 35 h 165"/>
                  <a:gd name="T60" fmla="*/ 81 w 85"/>
                  <a:gd name="T61" fmla="*/ 23 h 165"/>
                  <a:gd name="T62" fmla="*/ 79 w 85"/>
                  <a:gd name="T63" fmla="*/ 12 h 165"/>
                  <a:gd name="T64" fmla="*/ 75 w 85"/>
                  <a:gd name="T6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65">
                    <a:moveTo>
                      <a:pt x="75" y="0"/>
                    </a:moveTo>
                    <a:lnTo>
                      <a:pt x="64" y="6"/>
                    </a:lnTo>
                    <a:lnTo>
                      <a:pt x="54" y="12"/>
                    </a:lnTo>
                    <a:lnTo>
                      <a:pt x="44" y="19"/>
                    </a:lnTo>
                    <a:lnTo>
                      <a:pt x="35" y="29"/>
                    </a:lnTo>
                    <a:lnTo>
                      <a:pt x="27" y="37"/>
                    </a:lnTo>
                    <a:lnTo>
                      <a:pt x="21" y="48"/>
                    </a:lnTo>
                    <a:lnTo>
                      <a:pt x="14" y="58"/>
                    </a:lnTo>
                    <a:lnTo>
                      <a:pt x="10" y="69"/>
                    </a:lnTo>
                    <a:lnTo>
                      <a:pt x="6" y="83"/>
                    </a:lnTo>
                    <a:lnTo>
                      <a:pt x="2" y="94"/>
                    </a:lnTo>
                    <a:lnTo>
                      <a:pt x="2" y="108"/>
                    </a:lnTo>
                    <a:lnTo>
                      <a:pt x="0" y="119"/>
                    </a:lnTo>
                    <a:lnTo>
                      <a:pt x="2" y="131"/>
                    </a:lnTo>
                    <a:lnTo>
                      <a:pt x="4" y="142"/>
                    </a:lnTo>
                    <a:lnTo>
                      <a:pt x="6" y="154"/>
                    </a:lnTo>
                    <a:lnTo>
                      <a:pt x="12" y="165"/>
                    </a:lnTo>
                    <a:lnTo>
                      <a:pt x="21" y="159"/>
                    </a:lnTo>
                    <a:lnTo>
                      <a:pt x="31" y="154"/>
                    </a:lnTo>
                    <a:lnTo>
                      <a:pt x="41" y="146"/>
                    </a:lnTo>
                    <a:lnTo>
                      <a:pt x="50" y="138"/>
                    </a:lnTo>
                    <a:lnTo>
                      <a:pt x="58" y="129"/>
                    </a:lnTo>
                    <a:lnTo>
                      <a:pt x="64" y="117"/>
                    </a:lnTo>
                    <a:lnTo>
                      <a:pt x="71" y="108"/>
                    </a:lnTo>
                    <a:lnTo>
                      <a:pt x="75" y="96"/>
                    </a:lnTo>
                    <a:lnTo>
                      <a:pt x="79" y="83"/>
                    </a:lnTo>
                    <a:lnTo>
                      <a:pt x="83" y="71"/>
                    </a:lnTo>
                    <a:lnTo>
                      <a:pt x="85" y="58"/>
                    </a:lnTo>
                    <a:lnTo>
                      <a:pt x="85" y="46"/>
                    </a:lnTo>
                    <a:lnTo>
                      <a:pt x="83" y="35"/>
                    </a:lnTo>
                    <a:lnTo>
                      <a:pt x="81" y="23"/>
                    </a:lnTo>
                    <a:lnTo>
                      <a:pt x="79" y="12"/>
                    </a:lnTo>
                    <a:lnTo>
                      <a:pt x="75" y="0"/>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63" name="Line 360"/>
              <p:cNvSpPr>
                <a:spLocks noChangeShapeType="1"/>
              </p:cNvSpPr>
              <p:nvPr/>
            </p:nvSpPr>
            <p:spPr bwMode="auto">
              <a:xfrm flipH="1">
                <a:off x="4887913" y="5010150"/>
                <a:ext cx="90488" cy="236538"/>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64" name="Freeform 361"/>
              <p:cNvSpPr>
                <a:spLocks/>
              </p:cNvSpPr>
              <p:nvPr/>
            </p:nvSpPr>
            <p:spPr bwMode="auto">
              <a:xfrm>
                <a:off x="4984750" y="4983163"/>
                <a:ext cx="265113" cy="127000"/>
              </a:xfrm>
              <a:custGeom>
                <a:avLst/>
                <a:gdLst>
                  <a:gd name="T0" fmla="*/ 0 w 167"/>
                  <a:gd name="T1" fmla="*/ 11 h 80"/>
                  <a:gd name="T2" fmla="*/ 10 w 167"/>
                  <a:gd name="T3" fmla="*/ 5 h 80"/>
                  <a:gd name="T4" fmla="*/ 21 w 167"/>
                  <a:gd name="T5" fmla="*/ 3 h 80"/>
                  <a:gd name="T6" fmla="*/ 33 w 167"/>
                  <a:gd name="T7" fmla="*/ 0 h 80"/>
                  <a:gd name="T8" fmla="*/ 46 w 167"/>
                  <a:gd name="T9" fmla="*/ 0 h 80"/>
                  <a:gd name="T10" fmla="*/ 58 w 167"/>
                  <a:gd name="T11" fmla="*/ 0 h 80"/>
                  <a:gd name="T12" fmla="*/ 71 w 167"/>
                  <a:gd name="T13" fmla="*/ 0 h 80"/>
                  <a:gd name="T14" fmla="*/ 83 w 167"/>
                  <a:gd name="T15" fmla="*/ 2 h 80"/>
                  <a:gd name="T16" fmla="*/ 94 w 167"/>
                  <a:gd name="T17" fmla="*/ 5 h 80"/>
                  <a:gd name="T18" fmla="*/ 108 w 167"/>
                  <a:gd name="T19" fmla="*/ 11 h 80"/>
                  <a:gd name="T20" fmla="*/ 117 w 167"/>
                  <a:gd name="T21" fmla="*/ 17 h 80"/>
                  <a:gd name="T22" fmla="*/ 129 w 167"/>
                  <a:gd name="T23" fmla="*/ 23 h 80"/>
                  <a:gd name="T24" fmla="*/ 138 w 167"/>
                  <a:gd name="T25" fmla="*/ 30 h 80"/>
                  <a:gd name="T26" fmla="*/ 146 w 167"/>
                  <a:gd name="T27" fmla="*/ 40 h 80"/>
                  <a:gd name="T28" fmla="*/ 154 w 167"/>
                  <a:gd name="T29" fmla="*/ 48 h 80"/>
                  <a:gd name="T30" fmla="*/ 161 w 167"/>
                  <a:gd name="T31" fmla="*/ 57 h 80"/>
                  <a:gd name="T32" fmla="*/ 167 w 167"/>
                  <a:gd name="T33" fmla="*/ 69 h 80"/>
                  <a:gd name="T34" fmla="*/ 156 w 167"/>
                  <a:gd name="T35" fmla="*/ 73 h 80"/>
                  <a:gd name="T36" fmla="*/ 144 w 167"/>
                  <a:gd name="T37" fmla="*/ 76 h 80"/>
                  <a:gd name="T38" fmla="*/ 133 w 167"/>
                  <a:gd name="T39" fmla="*/ 78 h 80"/>
                  <a:gd name="T40" fmla="*/ 121 w 167"/>
                  <a:gd name="T41" fmla="*/ 80 h 80"/>
                  <a:gd name="T42" fmla="*/ 110 w 167"/>
                  <a:gd name="T43" fmla="*/ 80 h 80"/>
                  <a:gd name="T44" fmla="*/ 96 w 167"/>
                  <a:gd name="T45" fmla="*/ 78 h 80"/>
                  <a:gd name="T46" fmla="*/ 85 w 167"/>
                  <a:gd name="T47" fmla="*/ 76 h 80"/>
                  <a:gd name="T48" fmla="*/ 71 w 167"/>
                  <a:gd name="T49" fmla="*/ 73 h 80"/>
                  <a:gd name="T50" fmla="*/ 60 w 167"/>
                  <a:gd name="T51" fmla="*/ 69 h 80"/>
                  <a:gd name="T52" fmla="*/ 48 w 167"/>
                  <a:gd name="T53" fmla="*/ 63 h 80"/>
                  <a:gd name="T54" fmla="*/ 39 w 167"/>
                  <a:gd name="T55" fmla="*/ 55 h 80"/>
                  <a:gd name="T56" fmla="*/ 29 w 167"/>
                  <a:gd name="T57" fmla="*/ 48 h 80"/>
                  <a:gd name="T58" fmla="*/ 19 w 167"/>
                  <a:gd name="T59" fmla="*/ 40 h 80"/>
                  <a:gd name="T60" fmla="*/ 12 w 167"/>
                  <a:gd name="T61" fmla="*/ 30 h 80"/>
                  <a:gd name="T62" fmla="*/ 6 w 167"/>
                  <a:gd name="T63" fmla="*/ 21 h 80"/>
                  <a:gd name="T64" fmla="*/ 0 w 167"/>
                  <a:gd name="T65"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80">
                    <a:moveTo>
                      <a:pt x="0" y="11"/>
                    </a:moveTo>
                    <a:lnTo>
                      <a:pt x="10" y="5"/>
                    </a:lnTo>
                    <a:lnTo>
                      <a:pt x="21" y="3"/>
                    </a:lnTo>
                    <a:lnTo>
                      <a:pt x="33" y="0"/>
                    </a:lnTo>
                    <a:lnTo>
                      <a:pt x="46" y="0"/>
                    </a:lnTo>
                    <a:lnTo>
                      <a:pt x="58" y="0"/>
                    </a:lnTo>
                    <a:lnTo>
                      <a:pt x="71" y="0"/>
                    </a:lnTo>
                    <a:lnTo>
                      <a:pt x="83" y="2"/>
                    </a:lnTo>
                    <a:lnTo>
                      <a:pt x="94" y="5"/>
                    </a:lnTo>
                    <a:lnTo>
                      <a:pt x="108" y="11"/>
                    </a:lnTo>
                    <a:lnTo>
                      <a:pt x="117" y="17"/>
                    </a:lnTo>
                    <a:lnTo>
                      <a:pt x="129" y="23"/>
                    </a:lnTo>
                    <a:lnTo>
                      <a:pt x="138" y="30"/>
                    </a:lnTo>
                    <a:lnTo>
                      <a:pt x="146" y="40"/>
                    </a:lnTo>
                    <a:lnTo>
                      <a:pt x="154" y="48"/>
                    </a:lnTo>
                    <a:lnTo>
                      <a:pt x="161" y="57"/>
                    </a:lnTo>
                    <a:lnTo>
                      <a:pt x="167" y="69"/>
                    </a:lnTo>
                    <a:lnTo>
                      <a:pt x="156" y="73"/>
                    </a:lnTo>
                    <a:lnTo>
                      <a:pt x="144" y="76"/>
                    </a:lnTo>
                    <a:lnTo>
                      <a:pt x="133" y="78"/>
                    </a:lnTo>
                    <a:lnTo>
                      <a:pt x="121" y="80"/>
                    </a:lnTo>
                    <a:lnTo>
                      <a:pt x="110" y="80"/>
                    </a:lnTo>
                    <a:lnTo>
                      <a:pt x="96" y="78"/>
                    </a:lnTo>
                    <a:lnTo>
                      <a:pt x="85" y="76"/>
                    </a:lnTo>
                    <a:lnTo>
                      <a:pt x="71" y="73"/>
                    </a:lnTo>
                    <a:lnTo>
                      <a:pt x="60" y="69"/>
                    </a:lnTo>
                    <a:lnTo>
                      <a:pt x="48" y="63"/>
                    </a:lnTo>
                    <a:lnTo>
                      <a:pt x="39" y="55"/>
                    </a:lnTo>
                    <a:lnTo>
                      <a:pt x="29" y="48"/>
                    </a:lnTo>
                    <a:lnTo>
                      <a:pt x="19" y="40"/>
                    </a:lnTo>
                    <a:lnTo>
                      <a:pt x="12" y="30"/>
                    </a:lnTo>
                    <a:lnTo>
                      <a:pt x="6" y="21"/>
                    </a:lnTo>
                    <a:lnTo>
                      <a:pt x="0" y="11"/>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65" name="Line 362"/>
              <p:cNvSpPr>
                <a:spLocks noChangeShapeType="1"/>
              </p:cNvSpPr>
              <p:nvPr/>
            </p:nvSpPr>
            <p:spPr bwMode="auto">
              <a:xfrm>
                <a:off x="4994275" y="5000625"/>
                <a:ext cx="242888" cy="85725"/>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66" name="Freeform 363"/>
              <p:cNvSpPr>
                <a:spLocks/>
              </p:cNvSpPr>
              <p:nvPr/>
            </p:nvSpPr>
            <p:spPr bwMode="auto">
              <a:xfrm>
                <a:off x="4975225" y="5003800"/>
                <a:ext cx="141288" cy="255588"/>
              </a:xfrm>
              <a:custGeom>
                <a:avLst/>
                <a:gdLst>
                  <a:gd name="T0" fmla="*/ 6 w 89"/>
                  <a:gd name="T1" fmla="*/ 0 h 161"/>
                  <a:gd name="T2" fmla="*/ 2 w 89"/>
                  <a:gd name="T3" fmla="*/ 12 h 161"/>
                  <a:gd name="T4" fmla="*/ 0 w 89"/>
                  <a:gd name="T5" fmla="*/ 23 h 161"/>
                  <a:gd name="T6" fmla="*/ 0 w 89"/>
                  <a:gd name="T7" fmla="*/ 35 h 161"/>
                  <a:gd name="T8" fmla="*/ 0 w 89"/>
                  <a:gd name="T9" fmla="*/ 48 h 161"/>
                  <a:gd name="T10" fmla="*/ 0 w 89"/>
                  <a:gd name="T11" fmla="*/ 60 h 161"/>
                  <a:gd name="T12" fmla="*/ 4 w 89"/>
                  <a:gd name="T13" fmla="*/ 71 h 161"/>
                  <a:gd name="T14" fmla="*/ 8 w 89"/>
                  <a:gd name="T15" fmla="*/ 84 h 161"/>
                  <a:gd name="T16" fmla="*/ 12 w 89"/>
                  <a:gd name="T17" fmla="*/ 96 h 161"/>
                  <a:gd name="T18" fmla="*/ 18 w 89"/>
                  <a:gd name="T19" fmla="*/ 107 h 161"/>
                  <a:gd name="T20" fmla="*/ 25 w 89"/>
                  <a:gd name="T21" fmla="*/ 117 h 161"/>
                  <a:gd name="T22" fmla="*/ 33 w 89"/>
                  <a:gd name="T23" fmla="*/ 127 h 161"/>
                  <a:gd name="T24" fmla="*/ 41 w 89"/>
                  <a:gd name="T25" fmla="*/ 136 h 161"/>
                  <a:gd name="T26" fmla="*/ 50 w 89"/>
                  <a:gd name="T27" fmla="*/ 144 h 161"/>
                  <a:gd name="T28" fmla="*/ 60 w 89"/>
                  <a:gd name="T29" fmla="*/ 150 h 161"/>
                  <a:gd name="T30" fmla="*/ 71 w 89"/>
                  <a:gd name="T31" fmla="*/ 155 h 161"/>
                  <a:gd name="T32" fmla="*/ 81 w 89"/>
                  <a:gd name="T33" fmla="*/ 161 h 161"/>
                  <a:gd name="T34" fmla="*/ 85 w 89"/>
                  <a:gd name="T35" fmla="*/ 150 h 161"/>
                  <a:gd name="T36" fmla="*/ 87 w 89"/>
                  <a:gd name="T37" fmla="*/ 138 h 161"/>
                  <a:gd name="T38" fmla="*/ 89 w 89"/>
                  <a:gd name="T39" fmla="*/ 125 h 161"/>
                  <a:gd name="T40" fmla="*/ 89 w 89"/>
                  <a:gd name="T41" fmla="*/ 113 h 161"/>
                  <a:gd name="T42" fmla="*/ 87 w 89"/>
                  <a:gd name="T43" fmla="*/ 102 h 161"/>
                  <a:gd name="T44" fmla="*/ 85 w 89"/>
                  <a:gd name="T45" fmla="*/ 88 h 161"/>
                  <a:gd name="T46" fmla="*/ 81 w 89"/>
                  <a:gd name="T47" fmla="*/ 77 h 161"/>
                  <a:gd name="T48" fmla="*/ 75 w 89"/>
                  <a:gd name="T49" fmla="*/ 65 h 161"/>
                  <a:gd name="T50" fmla="*/ 69 w 89"/>
                  <a:gd name="T51" fmla="*/ 54 h 161"/>
                  <a:gd name="T52" fmla="*/ 64 w 89"/>
                  <a:gd name="T53" fmla="*/ 44 h 161"/>
                  <a:gd name="T54" fmla="*/ 56 w 89"/>
                  <a:gd name="T55" fmla="*/ 35 h 161"/>
                  <a:gd name="T56" fmla="*/ 46 w 89"/>
                  <a:gd name="T57" fmla="*/ 25 h 161"/>
                  <a:gd name="T58" fmla="*/ 37 w 89"/>
                  <a:gd name="T59" fmla="*/ 17 h 161"/>
                  <a:gd name="T60" fmla="*/ 27 w 89"/>
                  <a:gd name="T61" fmla="*/ 12 h 161"/>
                  <a:gd name="T62" fmla="*/ 18 w 89"/>
                  <a:gd name="T63" fmla="*/ 4 h 161"/>
                  <a:gd name="T64" fmla="*/ 6 w 89"/>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61">
                    <a:moveTo>
                      <a:pt x="6" y="0"/>
                    </a:moveTo>
                    <a:lnTo>
                      <a:pt x="2" y="12"/>
                    </a:lnTo>
                    <a:lnTo>
                      <a:pt x="0" y="23"/>
                    </a:lnTo>
                    <a:lnTo>
                      <a:pt x="0" y="35"/>
                    </a:lnTo>
                    <a:lnTo>
                      <a:pt x="0" y="48"/>
                    </a:lnTo>
                    <a:lnTo>
                      <a:pt x="0" y="60"/>
                    </a:lnTo>
                    <a:lnTo>
                      <a:pt x="4" y="71"/>
                    </a:lnTo>
                    <a:lnTo>
                      <a:pt x="8" y="84"/>
                    </a:lnTo>
                    <a:lnTo>
                      <a:pt x="12" y="96"/>
                    </a:lnTo>
                    <a:lnTo>
                      <a:pt x="18" y="107"/>
                    </a:lnTo>
                    <a:lnTo>
                      <a:pt x="25" y="117"/>
                    </a:lnTo>
                    <a:lnTo>
                      <a:pt x="33" y="127"/>
                    </a:lnTo>
                    <a:lnTo>
                      <a:pt x="41" y="136"/>
                    </a:lnTo>
                    <a:lnTo>
                      <a:pt x="50" y="144"/>
                    </a:lnTo>
                    <a:lnTo>
                      <a:pt x="60" y="150"/>
                    </a:lnTo>
                    <a:lnTo>
                      <a:pt x="71" y="155"/>
                    </a:lnTo>
                    <a:lnTo>
                      <a:pt x="81" y="161"/>
                    </a:lnTo>
                    <a:lnTo>
                      <a:pt x="85" y="150"/>
                    </a:lnTo>
                    <a:lnTo>
                      <a:pt x="87" y="138"/>
                    </a:lnTo>
                    <a:lnTo>
                      <a:pt x="89" y="125"/>
                    </a:lnTo>
                    <a:lnTo>
                      <a:pt x="89" y="113"/>
                    </a:lnTo>
                    <a:lnTo>
                      <a:pt x="87" y="102"/>
                    </a:lnTo>
                    <a:lnTo>
                      <a:pt x="85" y="88"/>
                    </a:lnTo>
                    <a:lnTo>
                      <a:pt x="81" y="77"/>
                    </a:lnTo>
                    <a:lnTo>
                      <a:pt x="75" y="65"/>
                    </a:lnTo>
                    <a:lnTo>
                      <a:pt x="69" y="54"/>
                    </a:lnTo>
                    <a:lnTo>
                      <a:pt x="64" y="44"/>
                    </a:lnTo>
                    <a:lnTo>
                      <a:pt x="56" y="35"/>
                    </a:lnTo>
                    <a:lnTo>
                      <a:pt x="46" y="25"/>
                    </a:lnTo>
                    <a:lnTo>
                      <a:pt x="37" y="17"/>
                    </a:lnTo>
                    <a:lnTo>
                      <a:pt x="27" y="12"/>
                    </a:lnTo>
                    <a:lnTo>
                      <a:pt x="18" y="4"/>
                    </a:lnTo>
                    <a:lnTo>
                      <a:pt x="6" y="0"/>
                    </a:lnTo>
                    <a:close/>
                  </a:path>
                </a:pathLst>
              </a:custGeom>
              <a:solidFill>
                <a:srgbClr val="3F9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67" name="Line 364"/>
              <p:cNvSpPr>
                <a:spLocks noChangeShapeType="1"/>
              </p:cNvSpPr>
              <p:nvPr/>
            </p:nvSpPr>
            <p:spPr bwMode="auto">
              <a:xfrm>
                <a:off x="4987925" y="5016500"/>
                <a:ext cx="109538" cy="228600"/>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68" name="Freeform 365"/>
              <p:cNvSpPr>
                <a:spLocks/>
              </p:cNvSpPr>
              <p:nvPr/>
            </p:nvSpPr>
            <p:spPr bwMode="auto">
              <a:xfrm>
                <a:off x="4567238" y="5375275"/>
                <a:ext cx="254000" cy="142875"/>
              </a:xfrm>
              <a:custGeom>
                <a:avLst/>
                <a:gdLst>
                  <a:gd name="T0" fmla="*/ 160 w 160"/>
                  <a:gd name="T1" fmla="*/ 8 h 90"/>
                  <a:gd name="T2" fmla="*/ 148 w 160"/>
                  <a:gd name="T3" fmla="*/ 4 h 90"/>
                  <a:gd name="T4" fmla="*/ 137 w 160"/>
                  <a:gd name="T5" fmla="*/ 2 h 90"/>
                  <a:gd name="T6" fmla="*/ 125 w 160"/>
                  <a:gd name="T7" fmla="*/ 0 h 90"/>
                  <a:gd name="T8" fmla="*/ 112 w 160"/>
                  <a:gd name="T9" fmla="*/ 0 h 90"/>
                  <a:gd name="T10" fmla="*/ 100 w 160"/>
                  <a:gd name="T11" fmla="*/ 2 h 90"/>
                  <a:gd name="T12" fmla="*/ 89 w 160"/>
                  <a:gd name="T13" fmla="*/ 6 h 90"/>
                  <a:gd name="T14" fmla="*/ 77 w 160"/>
                  <a:gd name="T15" fmla="*/ 8 h 90"/>
                  <a:gd name="T16" fmla="*/ 64 w 160"/>
                  <a:gd name="T17" fmla="*/ 13 h 90"/>
                  <a:gd name="T18" fmla="*/ 54 w 160"/>
                  <a:gd name="T19" fmla="*/ 19 h 90"/>
                  <a:gd name="T20" fmla="*/ 43 w 160"/>
                  <a:gd name="T21" fmla="*/ 27 h 90"/>
                  <a:gd name="T22" fmla="*/ 33 w 160"/>
                  <a:gd name="T23" fmla="*/ 35 h 90"/>
                  <a:gd name="T24" fmla="*/ 25 w 160"/>
                  <a:gd name="T25" fmla="*/ 44 h 90"/>
                  <a:gd name="T26" fmla="*/ 18 w 160"/>
                  <a:gd name="T27" fmla="*/ 52 h 90"/>
                  <a:gd name="T28" fmla="*/ 10 w 160"/>
                  <a:gd name="T29" fmla="*/ 63 h 90"/>
                  <a:gd name="T30" fmla="*/ 4 w 160"/>
                  <a:gd name="T31" fmla="*/ 73 h 90"/>
                  <a:gd name="T32" fmla="*/ 0 w 160"/>
                  <a:gd name="T33" fmla="*/ 84 h 90"/>
                  <a:gd name="T34" fmla="*/ 12 w 160"/>
                  <a:gd name="T35" fmla="*/ 86 h 90"/>
                  <a:gd name="T36" fmla="*/ 23 w 160"/>
                  <a:gd name="T37" fmla="*/ 88 h 90"/>
                  <a:gd name="T38" fmla="*/ 35 w 160"/>
                  <a:gd name="T39" fmla="*/ 90 h 90"/>
                  <a:gd name="T40" fmla="*/ 48 w 160"/>
                  <a:gd name="T41" fmla="*/ 90 h 90"/>
                  <a:gd name="T42" fmla="*/ 60 w 160"/>
                  <a:gd name="T43" fmla="*/ 88 h 90"/>
                  <a:gd name="T44" fmla="*/ 71 w 160"/>
                  <a:gd name="T45" fmla="*/ 86 h 90"/>
                  <a:gd name="T46" fmla="*/ 83 w 160"/>
                  <a:gd name="T47" fmla="*/ 83 h 90"/>
                  <a:gd name="T48" fmla="*/ 96 w 160"/>
                  <a:gd name="T49" fmla="*/ 77 h 90"/>
                  <a:gd name="T50" fmla="*/ 106 w 160"/>
                  <a:gd name="T51" fmla="*/ 71 h 90"/>
                  <a:gd name="T52" fmla="*/ 117 w 160"/>
                  <a:gd name="T53" fmla="*/ 63 h 90"/>
                  <a:gd name="T54" fmla="*/ 127 w 160"/>
                  <a:gd name="T55" fmla="*/ 56 h 90"/>
                  <a:gd name="T56" fmla="*/ 135 w 160"/>
                  <a:gd name="T57" fmla="*/ 48 h 90"/>
                  <a:gd name="T58" fmla="*/ 142 w 160"/>
                  <a:gd name="T59" fmla="*/ 38 h 90"/>
                  <a:gd name="T60" fmla="*/ 150 w 160"/>
                  <a:gd name="T61" fmla="*/ 29 h 90"/>
                  <a:gd name="T62" fmla="*/ 156 w 160"/>
                  <a:gd name="T63" fmla="*/ 17 h 90"/>
                  <a:gd name="T64" fmla="*/ 160 w 160"/>
                  <a:gd name="T6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90">
                    <a:moveTo>
                      <a:pt x="160" y="8"/>
                    </a:moveTo>
                    <a:lnTo>
                      <a:pt x="148" y="4"/>
                    </a:lnTo>
                    <a:lnTo>
                      <a:pt x="137" y="2"/>
                    </a:lnTo>
                    <a:lnTo>
                      <a:pt x="125" y="0"/>
                    </a:lnTo>
                    <a:lnTo>
                      <a:pt x="112" y="0"/>
                    </a:lnTo>
                    <a:lnTo>
                      <a:pt x="100" y="2"/>
                    </a:lnTo>
                    <a:lnTo>
                      <a:pt x="89" y="6"/>
                    </a:lnTo>
                    <a:lnTo>
                      <a:pt x="77" y="8"/>
                    </a:lnTo>
                    <a:lnTo>
                      <a:pt x="64" y="13"/>
                    </a:lnTo>
                    <a:lnTo>
                      <a:pt x="54" y="19"/>
                    </a:lnTo>
                    <a:lnTo>
                      <a:pt x="43" y="27"/>
                    </a:lnTo>
                    <a:lnTo>
                      <a:pt x="33" y="35"/>
                    </a:lnTo>
                    <a:lnTo>
                      <a:pt x="25" y="44"/>
                    </a:lnTo>
                    <a:lnTo>
                      <a:pt x="18" y="52"/>
                    </a:lnTo>
                    <a:lnTo>
                      <a:pt x="10" y="63"/>
                    </a:lnTo>
                    <a:lnTo>
                      <a:pt x="4" y="73"/>
                    </a:lnTo>
                    <a:lnTo>
                      <a:pt x="0" y="84"/>
                    </a:lnTo>
                    <a:lnTo>
                      <a:pt x="12" y="86"/>
                    </a:lnTo>
                    <a:lnTo>
                      <a:pt x="23" y="88"/>
                    </a:lnTo>
                    <a:lnTo>
                      <a:pt x="35" y="90"/>
                    </a:lnTo>
                    <a:lnTo>
                      <a:pt x="48" y="90"/>
                    </a:lnTo>
                    <a:lnTo>
                      <a:pt x="60" y="88"/>
                    </a:lnTo>
                    <a:lnTo>
                      <a:pt x="71" y="86"/>
                    </a:lnTo>
                    <a:lnTo>
                      <a:pt x="83" y="83"/>
                    </a:lnTo>
                    <a:lnTo>
                      <a:pt x="96" y="77"/>
                    </a:lnTo>
                    <a:lnTo>
                      <a:pt x="106" y="71"/>
                    </a:lnTo>
                    <a:lnTo>
                      <a:pt x="117" y="63"/>
                    </a:lnTo>
                    <a:lnTo>
                      <a:pt x="127" y="56"/>
                    </a:lnTo>
                    <a:lnTo>
                      <a:pt x="135" y="48"/>
                    </a:lnTo>
                    <a:lnTo>
                      <a:pt x="142" y="38"/>
                    </a:lnTo>
                    <a:lnTo>
                      <a:pt x="150" y="29"/>
                    </a:lnTo>
                    <a:lnTo>
                      <a:pt x="156" y="17"/>
                    </a:lnTo>
                    <a:lnTo>
                      <a:pt x="160" y="8"/>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69" name="Line 366"/>
              <p:cNvSpPr>
                <a:spLocks noChangeShapeType="1"/>
              </p:cNvSpPr>
              <p:nvPr/>
            </p:nvSpPr>
            <p:spPr bwMode="auto">
              <a:xfrm flipH="1">
                <a:off x="4579938" y="5391150"/>
                <a:ext cx="231775" cy="109538"/>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70" name="Freeform 367"/>
              <p:cNvSpPr>
                <a:spLocks/>
              </p:cNvSpPr>
              <p:nvPr/>
            </p:nvSpPr>
            <p:spPr bwMode="auto">
              <a:xfrm>
                <a:off x="4814888" y="5387975"/>
                <a:ext cx="146050" cy="249238"/>
              </a:xfrm>
              <a:custGeom>
                <a:avLst/>
                <a:gdLst>
                  <a:gd name="T0" fmla="*/ 4 w 92"/>
                  <a:gd name="T1" fmla="*/ 0 h 157"/>
                  <a:gd name="T2" fmla="*/ 15 w 92"/>
                  <a:gd name="T3" fmla="*/ 4 h 157"/>
                  <a:gd name="T4" fmla="*/ 27 w 92"/>
                  <a:gd name="T5" fmla="*/ 9 h 157"/>
                  <a:gd name="T6" fmla="*/ 36 w 92"/>
                  <a:gd name="T7" fmla="*/ 15 h 157"/>
                  <a:gd name="T8" fmla="*/ 46 w 92"/>
                  <a:gd name="T9" fmla="*/ 23 h 157"/>
                  <a:gd name="T10" fmla="*/ 55 w 92"/>
                  <a:gd name="T11" fmla="*/ 30 h 157"/>
                  <a:gd name="T12" fmla="*/ 63 w 92"/>
                  <a:gd name="T13" fmla="*/ 40 h 157"/>
                  <a:gd name="T14" fmla="*/ 71 w 92"/>
                  <a:gd name="T15" fmla="*/ 50 h 157"/>
                  <a:gd name="T16" fmla="*/ 76 w 92"/>
                  <a:gd name="T17" fmla="*/ 61 h 157"/>
                  <a:gd name="T18" fmla="*/ 82 w 92"/>
                  <a:gd name="T19" fmla="*/ 73 h 157"/>
                  <a:gd name="T20" fmla="*/ 86 w 92"/>
                  <a:gd name="T21" fmla="*/ 84 h 157"/>
                  <a:gd name="T22" fmla="*/ 90 w 92"/>
                  <a:gd name="T23" fmla="*/ 98 h 157"/>
                  <a:gd name="T24" fmla="*/ 90 w 92"/>
                  <a:gd name="T25" fmla="*/ 109 h 157"/>
                  <a:gd name="T26" fmla="*/ 92 w 92"/>
                  <a:gd name="T27" fmla="*/ 121 h 157"/>
                  <a:gd name="T28" fmla="*/ 90 w 92"/>
                  <a:gd name="T29" fmla="*/ 132 h 157"/>
                  <a:gd name="T30" fmla="*/ 90 w 92"/>
                  <a:gd name="T31" fmla="*/ 145 h 157"/>
                  <a:gd name="T32" fmla="*/ 86 w 92"/>
                  <a:gd name="T33" fmla="*/ 157 h 157"/>
                  <a:gd name="T34" fmla="*/ 75 w 92"/>
                  <a:gd name="T35" fmla="*/ 151 h 157"/>
                  <a:gd name="T36" fmla="*/ 65 w 92"/>
                  <a:gd name="T37" fmla="*/ 147 h 157"/>
                  <a:gd name="T38" fmla="*/ 53 w 92"/>
                  <a:gd name="T39" fmla="*/ 140 h 157"/>
                  <a:gd name="T40" fmla="*/ 44 w 92"/>
                  <a:gd name="T41" fmla="*/ 132 h 157"/>
                  <a:gd name="T42" fmla="*/ 36 w 92"/>
                  <a:gd name="T43" fmla="*/ 124 h 157"/>
                  <a:gd name="T44" fmla="*/ 29 w 92"/>
                  <a:gd name="T45" fmla="*/ 115 h 157"/>
                  <a:gd name="T46" fmla="*/ 21 w 92"/>
                  <a:gd name="T47" fmla="*/ 105 h 157"/>
                  <a:gd name="T48" fmla="*/ 13 w 92"/>
                  <a:gd name="T49" fmla="*/ 94 h 157"/>
                  <a:gd name="T50" fmla="*/ 9 w 92"/>
                  <a:gd name="T51" fmla="*/ 82 h 157"/>
                  <a:gd name="T52" fmla="*/ 4 w 92"/>
                  <a:gd name="T53" fmla="*/ 71 h 157"/>
                  <a:gd name="T54" fmla="*/ 2 w 92"/>
                  <a:gd name="T55" fmla="*/ 59 h 157"/>
                  <a:gd name="T56" fmla="*/ 0 w 92"/>
                  <a:gd name="T57" fmla="*/ 46 h 157"/>
                  <a:gd name="T58" fmla="*/ 0 w 92"/>
                  <a:gd name="T59" fmla="*/ 34 h 157"/>
                  <a:gd name="T60" fmla="*/ 0 w 92"/>
                  <a:gd name="T61" fmla="*/ 23 h 157"/>
                  <a:gd name="T62" fmla="*/ 2 w 92"/>
                  <a:gd name="T63" fmla="*/ 11 h 157"/>
                  <a:gd name="T64" fmla="*/ 4 w 9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57">
                    <a:moveTo>
                      <a:pt x="4" y="0"/>
                    </a:moveTo>
                    <a:lnTo>
                      <a:pt x="15" y="4"/>
                    </a:lnTo>
                    <a:lnTo>
                      <a:pt x="27" y="9"/>
                    </a:lnTo>
                    <a:lnTo>
                      <a:pt x="36" y="15"/>
                    </a:lnTo>
                    <a:lnTo>
                      <a:pt x="46" y="23"/>
                    </a:lnTo>
                    <a:lnTo>
                      <a:pt x="55" y="30"/>
                    </a:lnTo>
                    <a:lnTo>
                      <a:pt x="63" y="40"/>
                    </a:lnTo>
                    <a:lnTo>
                      <a:pt x="71" y="50"/>
                    </a:lnTo>
                    <a:lnTo>
                      <a:pt x="76" y="61"/>
                    </a:lnTo>
                    <a:lnTo>
                      <a:pt x="82" y="73"/>
                    </a:lnTo>
                    <a:lnTo>
                      <a:pt x="86" y="84"/>
                    </a:lnTo>
                    <a:lnTo>
                      <a:pt x="90" y="98"/>
                    </a:lnTo>
                    <a:lnTo>
                      <a:pt x="90" y="109"/>
                    </a:lnTo>
                    <a:lnTo>
                      <a:pt x="92" y="121"/>
                    </a:lnTo>
                    <a:lnTo>
                      <a:pt x="90" y="132"/>
                    </a:lnTo>
                    <a:lnTo>
                      <a:pt x="90" y="145"/>
                    </a:lnTo>
                    <a:lnTo>
                      <a:pt x="86" y="157"/>
                    </a:lnTo>
                    <a:lnTo>
                      <a:pt x="75" y="151"/>
                    </a:lnTo>
                    <a:lnTo>
                      <a:pt x="65" y="147"/>
                    </a:lnTo>
                    <a:lnTo>
                      <a:pt x="53" y="140"/>
                    </a:lnTo>
                    <a:lnTo>
                      <a:pt x="44" y="132"/>
                    </a:lnTo>
                    <a:lnTo>
                      <a:pt x="36" y="124"/>
                    </a:lnTo>
                    <a:lnTo>
                      <a:pt x="29" y="115"/>
                    </a:lnTo>
                    <a:lnTo>
                      <a:pt x="21" y="105"/>
                    </a:lnTo>
                    <a:lnTo>
                      <a:pt x="13" y="94"/>
                    </a:lnTo>
                    <a:lnTo>
                      <a:pt x="9" y="82"/>
                    </a:lnTo>
                    <a:lnTo>
                      <a:pt x="4" y="71"/>
                    </a:lnTo>
                    <a:lnTo>
                      <a:pt x="2" y="59"/>
                    </a:lnTo>
                    <a:lnTo>
                      <a:pt x="0" y="46"/>
                    </a:lnTo>
                    <a:lnTo>
                      <a:pt x="0" y="34"/>
                    </a:lnTo>
                    <a:lnTo>
                      <a:pt x="0" y="23"/>
                    </a:lnTo>
                    <a:lnTo>
                      <a:pt x="2" y="11"/>
                    </a:lnTo>
                    <a:lnTo>
                      <a:pt x="4" y="0"/>
                    </a:lnTo>
                    <a:close/>
                  </a:path>
                </a:pathLst>
              </a:custGeom>
              <a:solidFill>
                <a:srgbClr val="0C6C0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71" name="Line 368"/>
              <p:cNvSpPr>
                <a:spLocks noChangeShapeType="1"/>
              </p:cNvSpPr>
              <p:nvPr/>
            </p:nvSpPr>
            <p:spPr bwMode="auto">
              <a:xfrm>
                <a:off x="4826000" y="5395913"/>
                <a:ext cx="119063" cy="225425"/>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72" name="Freeform 369"/>
              <p:cNvSpPr>
                <a:spLocks/>
              </p:cNvSpPr>
              <p:nvPr/>
            </p:nvSpPr>
            <p:spPr bwMode="auto">
              <a:xfrm>
                <a:off x="4711700" y="5391150"/>
                <a:ext cx="127000" cy="266700"/>
              </a:xfrm>
              <a:custGeom>
                <a:avLst/>
                <a:gdLst>
                  <a:gd name="T0" fmla="*/ 69 w 80"/>
                  <a:gd name="T1" fmla="*/ 0 h 168"/>
                  <a:gd name="T2" fmla="*/ 57 w 80"/>
                  <a:gd name="T3" fmla="*/ 5 h 168"/>
                  <a:gd name="T4" fmla="*/ 47 w 80"/>
                  <a:gd name="T5" fmla="*/ 13 h 168"/>
                  <a:gd name="T6" fmla="*/ 40 w 80"/>
                  <a:gd name="T7" fmla="*/ 21 h 168"/>
                  <a:gd name="T8" fmla="*/ 30 w 80"/>
                  <a:gd name="T9" fmla="*/ 28 h 168"/>
                  <a:gd name="T10" fmla="*/ 23 w 80"/>
                  <a:gd name="T11" fmla="*/ 38 h 168"/>
                  <a:gd name="T12" fmla="*/ 17 w 80"/>
                  <a:gd name="T13" fmla="*/ 49 h 168"/>
                  <a:gd name="T14" fmla="*/ 11 w 80"/>
                  <a:gd name="T15" fmla="*/ 61 h 168"/>
                  <a:gd name="T16" fmla="*/ 7 w 80"/>
                  <a:gd name="T17" fmla="*/ 73 h 168"/>
                  <a:gd name="T18" fmla="*/ 3 w 80"/>
                  <a:gd name="T19" fmla="*/ 84 h 168"/>
                  <a:gd name="T20" fmla="*/ 1 w 80"/>
                  <a:gd name="T21" fmla="*/ 97 h 168"/>
                  <a:gd name="T22" fmla="*/ 0 w 80"/>
                  <a:gd name="T23" fmla="*/ 109 h 168"/>
                  <a:gd name="T24" fmla="*/ 0 w 80"/>
                  <a:gd name="T25" fmla="*/ 122 h 168"/>
                  <a:gd name="T26" fmla="*/ 1 w 80"/>
                  <a:gd name="T27" fmla="*/ 134 h 168"/>
                  <a:gd name="T28" fmla="*/ 3 w 80"/>
                  <a:gd name="T29" fmla="*/ 145 h 168"/>
                  <a:gd name="T30" fmla="*/ 7 w 80"/>
                  <a:gd name="T31" fmla="*/ 157 h 168"/>
                  <a:gd name="T32" fmla="*/ 13 w 80"/>
                  <a:gd name="T33" fmla="*/ 168 h 168"/>
                  <a:gd name="T34" fmla="*/ 23 w 80"/>
                  <a:gd name="T35" fmla="*/ 163 h 168"/>
                  <a:gd name="T36" fmla="*/ 32 w 80"/>
                  <a:gd name="T37" fmla="*/ 155 h 168"/>
                  <a:gd name="T38" fmla="*/ 42 w 80"/>
                  <a:gd name="T39" fmla="*/ 147 h 168"/>
                  <a:gd name="T40" fmla="*/ 49 w 80"/>
                  <a:gd name="T41" fmla="*/ 138 h 168"/>
                  <a:gd name="T42" fmla="*/ 57 w 80"/>
                  <a:gd name="T43" fmla="*/ 128 h 168"/>
                  <a:gd name="T44" fmla="*/ 63 w 80"/>
                  <a:gd name="T45" fmla="*/ 119 h 168"/>
                  <a:gd name="T46" fmla="*/ 69 w 80"/>
                  <a:gd name="T47" fmla="*/ 107 h 168"/>
                  <a:gd name="T48" fmla="*/ 74 w 80"/>
                  <a:gd name="T49" fmla="*/ 96 h 168"/>
                  <a:gd name="T50" fmla="*/ 78 w 80"/>
                  <a:gd name="T51" fmla="*/ 82 h 168"/>
                  <a:gd name="T52" fmla="*/ 80 w 80"/>
                  <a:gd name="T53" fmla="*/ 71 h 168"/>
                  <a:gd name="T54" fmla="*/ 80 w 80"/>
                  <a:gd name="T55" fmla="*/ 57 h 168"/>
                  <a:gd name="T56" fmla="*/ 80 w 80"/>
                  <a:gd name="T57" fmla="*/ 46 h 168"/>
                  <a:gd name="T58" fmla="*/ 78 w 80"/>
                  <a:gd name="T59" fmla="*/ 34 h 168"/>
                  <a:gd name="T60" fmla="*/ 76 w 80"/>
                  <a:gd name="T61" fmla="*/ 23 h 168"/>
                  <a:gd name="T62" fmla="*/ 72 w 80"/>
                  <a:gd name="T63" fmla="*/ 11 h 168"/>
                  <a:gd name="T64" fmla="*/ 69 w 80"/>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168">
                    <a:moveTo>
                      <a:pt x="69" y="0"/>
                    </a:moveTo>
                    <a:lnTo>
                      <a:pt x="57" y="5"/>
                    </a:lnTo>
                    <a:lnTo>
                      <a:pt x="47" y="13"/>
                    </a:lnTo>
                    <a:lnTo>
                      <a:pt x="40" y="21"/>
                    </a:lnTo>
                    <a:lnTo>
                      <a:pt x="30" y="28"/>
                    </a:lnTo>
                    <a:lnTo>
                      <a:pt x="23" y="38"/>
                    </a:lnTo>
                    <a:lnTo>
                      <a:pt x="17" y="49"/>
                    </a:lnTo>
                    <a:lnTo>
                      <a:pt x="11" y="61"/>
                    </a:lnTo>
                    <a:lnTo>
                      <a:pt x="7" y="73"/>
                    </a:lnTo>
                    <a:lnTo>
                      <a:pt x="3" y="84"/>
                    </a:lnTo>
                    <a:lnTo>
                      <a:pt x="1" y="97"/>
                    </a:lnTo>
                    <a:lnTo>
                      <a:pt x="0" y="109"/>
                    </a:lnTo>
                    <a:lnTo>
                      <a:pt x="0" y="122"/>
                    </a:lnTo>
                    <a:lnTo>
                      <a:pt x="1" y="134"/>
                    </a:lnTo>
                    <a:lnTo>
                      <a:pt x="3" y="145"/>
                    </a:lnTo>
                    <a:lnTo>
                      <a:pt x="7" y="157"/>
                    </a:lnTo>
                    <a:lnTo>
                      <a:pt x="13" y="168"/>
                    </a:lnTo>
                    <a:lnTo>
                      <a:pt x="23" y="163"/>
                    </a:lnTo>
                    <a:lnTo>
                      <a:pt x="32" y="155"/>
                    </a:lnTo>
                    <a:lnTo>
                      <a:pt x="42" y="147"/>
                    </a:lnTo>
                    <a:lnTo>
                      <a:pt x="49" y="138"/>
                    </a:lnTo>
                    <a:lnTo>
                      <a:pt x="57" y="128"/>
                    </a:lnTo>
                    <a:lnTo>
                      <a:pt x="63" y="119"/>
                    </a:lnTo>
                    <a:lnTo>
                      <a:pt x="69" y="107"/>
                    </a:lnTo>
                    <a:lnTo>
                      <a:pt x="74" y="96"/>
                    </a:lnTo>
                    <a:lnTo>
                      <a:pt x="78" y="82"/>
                    </a:lnTo>
                    <a:lnTo>
                      <a:pt x="80" y="71"/>
                    </a:lnTo>
                    <a:lnTo>
                      <a:pt x="80" y="57"/>
                    </a:lnTo>
                    <a:lnTo>
                      <a:pt x="80" y="46"/>
                    </a:lnTo>
                    <a:lnTo>
                      <a:pt x="78" y="34"/>
                    </a:lnTo>
                    <a:lnTo>
                      <a:pt x="76" y="23"/>
                    </a:lnTo>
                    <a:lnTo>
                      <a:pt x="72" y="11"/>
                    </a:lnTo>
                    <a:lnTo>
                      <a:pt x="69" y="0"/>
                    </a:lnTo>
                    <a:close/>
                  </a:path>
                </a:pathLst>
              </a:custGeom>
              <a:solidFill>
                <a:srgbClr val="3F9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73" name="Line 370"/>
              <p:cNvSpPr>
                <a:spLocks noChangeShapeType="1"/>
              </p:cNvSpPr>
              <p:nvPr/>
            </p:nvSpPr>
            <p:spPr bwMode="auto">
              <a:xfrm flipH="1">
                <a:off x="4735513" y="5399088"/>
                <a:ext cx="79375" cy="244475"/>
              </a:xfrm>
              <a:prstGeom prst="line">
                <a:avLst/>
              </a:prstGeom>
              <a:noFill/>
              <a:ln w="0">
                <a:solidFill>
                  <a:srgbClr val="7FBF7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grpSp>
        <p:sp>
          <p:nvSpPr>
            <p:cNvPr id="188" name="テキスト ボックス 187"/>
            <p:cNvSpPr txBox="1"/>
            <p:nvPr/>
          </p:nvSpPr>
          <p:spPr>
            <a:xfrm>
              <a:off x="192107" y="3708737"/>
              <a:ext cx="954107" cy="1015663"/>
            </a:xfrm>
            <a:prstGeom prst="rect">
              <a:avLst/>
            </a:prstGeom>
            <a:noFill/>
          </p:spPr>
          <p:txBody>
            <a:bodyPr wrap="none" rtlCol="0">
              <a:spAutoFit/>
            </a:bodyPr>
            <a:lstStyle/>
            <a:p>
              <a:pPr algn="l"/>
              <a:r>
                <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竹</a:t>
              </a:r>
            </a:p>
          </p:txBody>
        </p:sp>
        <p:sp>
          <p:nvSpPr>
            <p:cNvPr id="279" name="角丸四角形 278"/>
            <p:cNvSpPr/>
            <p:nvPr/>
          </p:nvSpPr>
          <p:spPr bwMode="auto">
            <a:xfrm>
              <a:off x="1295400" y="3753459"/>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お願いします</a:t>
              </a:r>
            </a:p>
          </p:txBody>
        </p:sp>
        <p:sp>
          <p:nvSpPr>
            <p:cNvPr id="280" name="角丸四角形 279"/>
            <p:cNvSpPr/>
            <p:nvPr/>
          </p:nvSpPr>
          <p:spPr bwMode="auto">
            <a:xfrm>
              <a:off x="2819400" y="3758256"/>
              <a:ext cx="1219200" cy="439415"/>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できません</a:t>
              </a:r>
            </a:p>
          </p:txBody>
        </p:sp>
        <p:sp>
          <p:nvSpPr>
            <p:cNvPr id="281" name="角丸四角形 280"/>
            <p:cNvSpPr/>
            <p:nvPr/>
          </p:nvSpPr>
          <p:spPr bwMode="auto">
            <a:xfrm>
              <a:off x="4343400" y="3762386"/>
              <a:ext cx="1219200" cy="439415"/>
            </a:xfrm>
            <a:prstGeom prst="round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正論</a:t>
              </a:r>
            </a:p>
          </p:txBody>
        </p:sp>
        <p:sp>
          <p:nvSpPr>
            <p:cNvPr id="282" name="角丸四角形 281"/>
            <p:cNvSpPr/>
            <p:nvPr/>
          </p:nvSpPr>
          <p:spPr bwMode="auto">
            <a:xfrm>
              <a:off x="5867400" y="3753459"/>
              <a:ext cx="1219200" cy="439415"/>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このやり方でやりましょう</a:t>
              </a:r>
            </a:p>
          </p:txBody>
        </p:sp>
        <p:sp>
          <p:nvSpPr>
            <p:cNvPr id="289" name="テキスト ボックス 288"/>
            <p:cNvSpPr txBox="1"/>
            <p:nvPr/>
          </p:nvSpPr>
          <p:spPr>
            <a:xfrm>
              <a:off x="1295400" y="4191000"/>
              <a:ext cx="7315200" cy="738664"/>
            </a:xfrm>
            <a:prstGeom prst="rect">
              <a:avLst/>
            </a:prstGeom>
            <a:noFill/>
          </p:spPr>
          <p:txBody>
            <a:bodyPr wrap="square" rtlCol="0">
              <a:spAutoFit/>
            </a:bodyPr>
            <a:lstStyle/>
            <a:p>
              <a:pPr marL="285750" indent="-285750" algn="l">
                <a:spcBef>
                  <a:spcPts val="0"/>
                </a:spcBef>
                <a:buFont typeface="Wingdings" pitchFamily="2" charset="2"/>
                <a:buChar char="l"/>
              </a:pPr>
              <a:r>
                <a:rPr kumimoji="1" lang="ja-JP" altLang="en-US" sz="1400" dirty="0">
                  <a:solidFill>
                    <a:srgbClr val="FF9900"/>
                  </a:solidFill>
                  <a:latin typeface="HGP創英角ｺﾞｼｯｸUB" pitchFamily="50" charset="-128"/>
                  <a:ea typeface="HGP創英角ｺﾞｼｯｸUB" pitchFamily="50" charset="-128"/>
                </a:rPr>
                <a:t>提供者の視点</a:t>
              </a:r>
              <a:endParaRPr kumimoji="1" lang="en-US" altLang="ja-JP" sz="1400" dirty="0">
                <a:solidFill>
                  <a:srgbClr val="FF9900"/>
                </a:solidFill>
                <a:latin typeface="HGP創英角ｺﾞｼｯｸUB" pitchFamily="50" charset="-128"/>
                <a:ea typeface="HGP創英角ｺﾞｼｯｸUB" pitchFamily="50" charset="-128"/>
              </a:endParaRPr>
            </a:p>
            <a:p>
              <a:pPr marL="285750" indent="-285750" algn="l">
                <a:spcBef>
                  <a:spcPts val="0"/>
                </a:spcBef>
                <a:buFont typeface="Wingdings" pitchFamily="2" charset="2"/>
                <a:buChar char="l"/>
              </a:pPr>
              <a:r>
                <a:rPr kumimoji="1" lang="ja-JP" altLang="en-US" sz="1400" dirty="0">
                  <a:solidFill>
                    <a:srgbClr val="FF9900"/>
                  </a:solidFill>
                  <a:latin typeface="HGP創英角ｺﾞｼｯｸUB" pitchFamily="50" charset="-128"/>
                  <a:ea typeface="HGP創英角ｺﾞｼｯｸUB" pitchFamily="50" charset="-128"/>
                </a:rPr>
                <a:t>一見お客様の価値を述べているようだが、お客様のニーズを把握しようとせず、自分たちに都合のいい論理を展開するアプローチ</a:t>
              </a:r>
            </a:p>
          </p:txBody>
        </p:sp>
        <p:sp>
          <p:nvSpPr>
            <p:cNvPr id="296" name="右矢印 295"/>
            <p:cNvSpPr/>
            <p:nvPr/>
          </p:nvSpPr>
          <p:spPr bwMode="auto">
            <a:xfrm>
              <a:off x="2590800" y="3886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299" name="右矢印 298"/>
            <p:cNvSpPr/>
            <p:nvPr/>
          </p:nvSpPr>
          <p:spPr bwMode="auto">
            <a:xfrm>
              <a:off x="4114800" y="3886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301" name="右矢印 300"/>
            <p:cNvSpPr/>
            <p:nvPr/>
          </p:nvSpPr>
          <p:spPr bwMode="auto">
            <a:xfrm>
              <a:off x="5638800" y="3886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grpSp>
        <p:nvGrpSpPr>
          <p:cNvPr id="8" name="グループ化 7"/>
          <p:cNvGrpSpPr/>
          <p:nvPr/>
        </p:nvGrpSpPr>
        <p:grpSpPr>
          <a:xfrm>
            <a:off x="152400" y="4876800"/>
            <a:ext cx="8458200" cy="1310455"/>
            <a:chOff x="152400" y="4876800"/>
            <a:chExt cx="8458200" cy="1310455"/>
          </a:xfrm>
        </p:grpSpPr>
        <p:grpSp>
          <p:nvGrpSpPr>
            <p:cNvPr id="191" name="グループ化 190"/>
            <p:cNvGrpSpPr/>
            <p:nvPr/>
          </p:nvGrpSpPr>
          <p:grpSpPr>
            <a:xfrm>
              <a:off x="389251" y="5134598"/>
              <a:ext cx="574437" cy="704320"/>
              <a:chOff x="1676400" y="4114800"/>
              <a:chExt cx="1066800" cy="1270000"/>
            </a:xfrm>
          </p:grpSpPr>
          <p:sp>
            <p:nvSpPr>
              <p:cNvPr id="192"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93"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94"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95"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96"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97"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98"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199"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00"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01"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02"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03"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04"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05"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06"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07"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08"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09"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10"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11"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12"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13"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14"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15"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16"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17"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18"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19"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20"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21"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22"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23"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24"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25"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26"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27"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28"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29"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30"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31"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32"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33"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34"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35"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36"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37"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38"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39"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40"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41"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42"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43"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44"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45"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46"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47"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48"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49"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50"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51"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52"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53"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54"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55"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56"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57"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58"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59"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60"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61"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62"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63"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64"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65"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66"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67"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68"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69"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70"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71"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72"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sp>
            <p:nvSpPr>
              <p:cNvPr id="273"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a:endParaRPr lang="ja-JP" altLang="en-US"/>
              </a:p>
            </p:txBody>
          </p:sp>
        </p:grpSp>
        <p:sp>
          <p:nvSpPr>
            <p:cNvPr id="274" name="テキスト ボックス 273"/>
            <p:cNvSpPr txBox="1"/>
            <p:nvPr/>
          </p:nvSpPr>
          <p:spPr>
            <a:xfrm>
              <a:off x="152400" y="4876800"/>
              <a:ext cx="954107" cy="1015663"/>
            </a:xfrm>
            <a:prstGeom prst="rect">
              <a:avLst/>
            </a:prstGeom>
            <a:noFill/>
          </p:spPr>
          <p:txBody>
            <a:bodyPr wrap="none" rtlCol="0">
              <a:spAutoFit/>
            </a:bodyPr>
            <a:lstStyle/>
            <a:p>
              <a:pPr algn="l"/>
              <a:r>
                <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松</a:t>
              </a:r>
            </a:p>
          </p:txBody>
        </p:sp>
        <p:sp>
          <p:nvSpPr>
            <p:cNvPr id="283" name="角丸四角形 282"/>
            <p:cNvSpPr/>
            <p:nvPr/>
          </p:nvSpPr>
          <p:spPr bwMode="auto">
            <a:xfrm>
              <a:off x="1295400" y="4986921"/>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お願いします</a:t>
              </a:r>
            </a:p>
          </p:txBody>
        </p:sp>
        <p:sp>
          <p:nvSpPr>
            <p:cNvPr id="284" name="角丸四角形 283"/>
            <p:cNvSpPr/>
            <p:nvPr/>
          </p:nvSpPr>
          <p:spPr bwMode="auto">
            <a:xfrm>
              <a:off x="2819400" y="4991718"/>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なぜ</a:t>
              </a:r>
            </a:p>
          </p:txBody>
        </p:sp>
        <p:sp>
          <p:nvSpPr>
            <p:cNvPr id="285" name="角丸四角形 284"/>
            <p:cNvSpPr/>
            <p:nvPr/>
          </p:nvSpPr>
          <p:spPr bwMode="auto">
            <a:xfrm>
              <a:off x="4343400" y="4995848"/>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ニーズ</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あるべき姿</a:t>
              </a:r>
            </a:p>
          </p:txBody>
        </p:sp>
        <p:sp>
          <p:nvSpPr>
            <p:cNvPr id="286" name="角丸四角形 285"/>
            <p:cNvSpPr/>
            <p:nvPr/>
          </p:nvSpPr>
          <p:spPr bwMode="auto">
            <a:xfrm>
              <a:off x="5867400" y="4986921"/>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解決策</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の選択肢</a:t>
              </a:r>
            </a:p>
          </p:txBody>
        </p:sp>
        <p:sp>
          <p:nvSpPr>
            <p:cNvPr id="287" name="角丸四角形 286"/>
            <p:cNvSpPr/>
            <p:nvPr/>
          </p:nvSpPr>
          <p:spPr bwMode="auto">
            <a:xfrm>
              <a:off x="7391400" y="4972109"/>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どうですか</a:t>
              </a:r>
            </a:p>
            <a:p>
              <a:pPr marL="0" marR="0" indent="0" defTabSz="914400" rtl="0" eaLnBrk="1" fontAlgn="base" latinLnBrk="0" hangingPunct="1">
                <a:lnSpc>
                  <a:spcPct val="100000"/>
                </a:lnSpc>
                <a:spcBef>
                  <a:spcPts val="0"/>
                </a:spcBef>
                <a:spcAft>
                  <a:spcPct val="0"/>
                </a:spcAft>
                <a:buClrTx/>
                <a:buSzTx/>
                <a:buFontTx/>
                <a:buNone/>
                <a:tabLst/>
              </a:pPr>
              <a:r>
                <a:rPr lang="ja-JP" altLang="en-US" dirty="0">
                  <a:solidFill>
                    <a:schemeClr val="bg1"/>
                  </a:solidFill>
                  <a:latin typeface="HGP創英角ｺﾞｼｯｸUB" pitchFamily="50" charset="-128"/>
                  <a:ea typeface="HGP創英角ｺﾞｼｯｸUB" pitchFamily="50" charset="-128"/>
                </a:rPr>
                <a:t>合意</a:t>
              </a:r>
              <a:endParaRPr kumimoji="0"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290" name="テキスト ボックス 289"/>
            <p:cNvSpPr txBox="1"/>
            <p:nvPr/>
          </p:nvSpPr>
          <p:spPr>
            <a:xfrm>
              <a:off x="1295400" y="5448591"/>
              <a:ext cx="7315200" cy="738664"/>
            </a:xfrm>
            <a:prstGeom prst="rect">
              <a:avLst/>
            </a:prstGeom>
            <a:noFill/>
          </p:spPr>
          <p:txBody>
            <a:bodyPr wrap="square" rtlCol="0">
              <a:spAutoFit/>
            </a:bodyPr>
            <a:lstStyle/>
            <a:p>
              <a:pPr marL="285750" indent="-285750" algn="l">
                <a:spcBef>
                  <a:spcPts val="0"/>
                </a:spcBef>
                <a:buFont typeface="Wingdings" pitchFamily="2" charset="2"/>
                <a:buChar char="l"/>
              </a:pPr>
              <a:r>
                <a:rPr kumimoji="1" lang="ja-JP" altLang="en-US" sz="1400" dirty="0">
                  <a:solidFill>
                    <a:srgbClr val="3366FF"/>
                  </a:solidFill>
                  <a:latin typeface="HGP創英角ｺﾞｼｯｸUB" pitchFamily="50" charset="-128"/>
                  <a:ea typeface="HGP創英角ｺﾞｼｯｸUB" pitchFamily="50" charset="-128"/>
                </a:rPr>
                <a:t>お客様の視点</a:t>
              </a:r>
              <a:endParaRPr kumimoji="1" lang="en-US" altLang="ja-JP" sz="1400" dirty="0">
                <a:solidFill>
                  <a:srgbClr val="3366FF"/>
                </a:solidFill>
                <a:latin typeface="HGP創英角ｺﾞｼｯｸUB" pitchFamily="50" charset="-128"/>
                <a:ea typeface="HGP創英角ｺﾞｼｯｸUB" pitchFamily="50" charset="-128"/>
              </a:endParaRPr>
            </a:p>
            <a:p>
              <a:pPr marL="285750" indent="-285750" algn="l">
                <a:spcBef>
                  <a:spcPts val="0"/>
                </a:spcBef>
                <a:buFont typeface="Wingdings" pitchFamily="2" charset="2"/>
                <a:buChar char="l"/>
              </a:pPr>
              <a:r>
                <a:rPr kumimoji="1" lang="ja-JP" altLang="en-US" sz="1400" dirty="0">
                  <a:solidFill>
                    <a:srgbClr val="3366FF"/>
                  </a:solidFill>
                  <a:latin typeface="HGP創英角ｺﾞｼｯｸUB" pitchFamily="50" charset="-128"/>
                  <a:ea typeface="HGP創英角ｺﾞｼｯｸUB" pitchFamily="50" charset="-128"/>
                </a:rPr>
                <a:t>お客様のニーズから、お客様の価値を最大化できる「あるべき姿」を想定し、それを起点として解決案を提示。お客様の納得・合意を引き出すアプローチ</a:t>
              </a:r>
            </a:p>
          </p:txBody>
        </p:sp>
        <p:sp>
          <p:nvSpPr>
            <p:cNvPr id="297" name="右矢印 296"/>
            <p:cNvSpPr/>
            <p:nvPr/>
          </p:nvSpPr>
          <p:spPr bwMode="auto">
            <a:xfrm>
              <a:off x="2590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300" name="右矢印 299"/>
            <p:cNvSpPr/>
            <p:nvPr/>
          </p:nvSpPr>
          <p:spPr bwMode="auto">
            <a:xfrm>
              <a:off x="4114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302" name="右矢印 301"/>
            <p:cNvSpPr/>
            <p:nvPr/>
          </p:nvSpPr>
          <p:spPr bwMode="auto">
            <a:xfrm>
              <a:off x="5638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304" name="右矢印 303"/>
            <p:cNvSpPr/>
            <p:nvPr/>
          </p:nvSpPr>
          <p:spPr bwMode="auto">
            <a:xfrm>
              <a:off x="7162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02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a:ea typeface="ＭＳ Ｐゴシック" pitchFamily="50" charset="-128"/>
              </a:rPr>
              <a:t>お客様の価値を高めようとする応対</a:t>
            </a:r>
          </a:p>
        </p:txBody>
      </p:sp>
      <p:sp>
        <p:nvSpPr>
          <p:cNvPr id="509" name="角丸四角形 508"/>
          <p:cNvSpPr/>
          <p:nvPr/>
        </p:nvSpPr>
        <p:spPr bwMode="auto">
          <a:xfrm>
            <a:off x="1219200" y="914400"/>
            <a:ext cx="7848600" cy="5715000"/>
          </a:xfrm>
          <a:prstGeom prst="roundRect">
            <a:avLst>
              <a:gd name="adj" fmla="val 3231"/>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spcBef>
                <a:spcPts val="0"/>
              </a:spcBef>
            </a:pPr>
            <a:r>
              <a:rPr lang="ja-JP" altLang="en-US" sz="1600" dirty="0">
                <a:solidFill>
                  <a:schemeClr val="bg1"/>
                </a:solidFill>
                <a:latin typeface="HGP創英角ｺﾞｼｯｸUB" pitchFamily="50" charset="-128"/>
                <a:ea typeface="HGP創英角ｺﾞｼｯｸUB" pitchFamily="50" charset="-128"/>
              </a:rPr>
              <a:t>営業：　ありがとうございます。でも、</a:t>
            </a:r>
            <a:r>
              <a:rPr lang="ja-JP" altLang="en-US" sz="2400" dirty="0">
                <a:solidFill>
                  <a:schemeClr val="bg1"/>
                </a:solidFill>
                <a:latin typeface="HGP創英角ｺﾞｼｯｸUB" pitchFamily="50" charset="-128"/>
                <a:ea typeface="HGP創英角ｺﾞｼｯｸUB" pitchFamily="50" charset="-128"/>
              </a:rPr>
              <a:t>なぜ</a:t>
            </a:r>
            <a:r>
              <a:rPr lang="ja-JP" altLang="en-US" sz="1600" dirty="0">
                <a:solidFill>
                  <a:schemeClr val="bg1"/>
                </a:solidFill>
                <a:latin typeface="HGP創英角ｺﾞｼｯｸUB" pitchFamily="50" charset="-128"/>
                <a:ea typeface="HGP創英角ｺﾞｼｯｸUB" pitchFamily="50" charset="-128"/>
              </a:rPr>
              <a:t>、そんなことを考えられたんですか</a:t>
            </a:r>
            <a:r>
              <a:rPr lang="en-US" altLang="ja-JP" sz="1600" dirty="0">
                <a:solidFill>
                  <a:schemeClr val="bg1"/>
                </a:solidFill>
                <a:latin typeface="HGP創英角ｺﾞｼｯｸUB" pitchFamily="50" charset="-128"/>
                <a:ea typeface="HGP創英角ｺﾞｼｯｸUB" pitchFamily="50" charset="-128"/>
              </a:rPr>
              <a:t>?</a:t>
            </a:r>
          </a:p>
          <a:p>
            <a:pPr algn="l">
              <a:spcBef>
                <a:spcPts val="0"/>
              </a:spcBef>
            </a:pPr>
            <a:endParaRPr kumimoji="0" lang="en-US" altLang="ja-JP"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lgn="l">
              <a:spcBef>
                <a:spcPts val="0"/>
              </a:spcBef>
            </a:pPr>
            <a:r>
              <a:rPr lang="ja-JP" altLang="en-US" sz="1600" dirty="0">
                <a:solidFill>
                  <a:schemeClr val="bg1"/>
                </a:solidFill>
                <a:latin typeface="HGP創英角ｺﾞｼｯｸUB" pitchFamily="50" charset="-128"/>
                <a:ea typeface="HGP創英角ｺﾞｼｯｸUB" pitchFamily="50" charset="-128"/>
              </a:rPr>
              <a:t>お客様：　実は、社長から、システム運用コストをもっと下げるように言われてね。やるだけのことはやってきたつもりなんだが、そんなことを社長に話したら、それならクラウドを検討したらどうかと言われてね。それで相談しているんだよ。</a:t>
            </a:r>
          </a:p>
          <a:p>
            <a:pPr algn="l">
              <a:spcBef>
                <a:spcPts val="0"/>
              </a:spcBef>
            </a:pPr>
            <a:endPar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lgn="l">
              <a:spcBef>
                <a:spcPts val="0"/>
              </a:spcBef>
            </a:pPr>
            <a:r>
              <a:rPr lang="ja-JP" altLang="en-US" sz="1600" dirty="0">
                <a:solidFill>
                  <a:schemeClr val="bg1"/>
                </a:solidFill>
                <a:latin typeface="HGP創英角ｺﾞｼｯｸUB" pitchFamily="50" charset="-128"/>
                <a:ea typeface="HGP創英角ｺﾞｼｯｸUB" pitchFamily="50" charset="-128"/>
              </a:rPr>
              <a:t>営業：　なるほど、目的は、コスト削減なんですね。何が何でもクラウドにしなければいけないという話しではないんですね。</a:t>
            </a: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その点は、いかがですか</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a:t>
            </a:r>
          </a:p>
          <a:p>
            <a:pPr algn="l">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お客様：</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 </a:t>
            </a: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確かにそうなんだが、いい方法はないだろうか</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a:t>
            </a:r>
          </a:p>
          <a:p>
            <a:pPr algn="l">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r>
              <a:rPr lang="ja-JP" altLang="en-US" sz="1600" dirty="0">
                <a:solidFill>
                  <a:schemeClr val="bg1"/>
                </a:solidFill>
                <a:latin typeface="HGP創英角ｺﾞｼｯｸUB" pitchFamily="50" charset="-128"/>
                <a:ea typeface="HGP創英角ｺﾞｼｯｸUB" pitchFamily="50" charset="-128"/>
              </a:rPr>
              <a:t>営業：　確かにクラウドもひとつの選択肢だと思いますが、その対応に相当の時間とコストもかかります。また、これまでとは異なるプラットフォームへの移管となるとアプリケーションに手を入れなければならず、これは結構やっかいです。</a:t>
            </a: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この点はどのようにお考えでしょうか</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a:t>
            </a:r>
          </a:p>
          <a:p>
            <a:pPr algn="l">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お客様：</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 </a:t>
            </a: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確かにそうだなぁ。どうすればいいだろう。</a:t>
            </a: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r>
              <a:rPr lang="ja-JP" altLang="ja-JP" sz="1600" dirty="0">
                <a:solidFill>
                  <a:schemeClr val="bg1"/>
                </a:solidFill>
                <a:latin typeface="HGP創英角ｺﾞｼｯｸUB" pitchFamily="50" charset="-128"/>
                <a:ea typeface="HGP創英角ｺﾞｼｯｸUB" pitchFamily="50" charset="-128"/>
              </a:rPr>
              <a:t>どうでしょうか</a:t>
            </a:r>
            <a:r>
              <a:rPr lang="ja-JP" altLang="en-US" sz="1600" dirty="0">
                <a:solidFill>
                  <a:schemeClr val="bg1"/>
                </a:solidFill>
                <a:latin typeface="HGP創英角ｺﾞｼｯｸUB" pitchFamily="50" charset="-128"/>
                <a:ea typeface="HGP創英角ｺﾞｼｯｸUB" pitchFamily="50" charset="-128"/>
              </a:rPr>
              <a:t>、まずは仮想化でサーバーを集約し、データセンターの利用料金を下げてみる。また、</a:t>
            </a:r>
            <a:r>
              <a:rPr lang="ja-JP" altLang="ja-JP" sz="1600" dirty="0">
                <a:solidFill>
                  <a:schemeClr val="bg1"/>
                </a:solidFill>
                <a:latin typeface="HGP創英角ｺﾞｼｯｸUB" pitchFamily="50" charset="-128"/>
                <a:ea typeface="HGP創英角ｺﾞｼｯｸUB" pitchFamily="50" charset="-128"/>
              </a:rPr>
              <a:t>運用</a:t>
            </a:r>
            <a:r>
              <a:rPr lang="ja-JP" altLang="en-US" sz="1600" dirty="0">
                <a:solidFill>
                  <a:schemeClr val="bg1"/>
                </a:solidFill>
                <a:latin typeface="HGP創英角ｺﾞｼｯｸUB" pitchFamily="50" charset="-128"/>
                <a:ea typeface="HGP創英角ｺﾞｼｯｸUB" pitchFamily="50" charset="-128"/>
              </a:rPr>
              <a:t>をマネージドサービスに移管することで、さらにコスト削減も可能になると思います。そうすれば、アプリケーションをそのままに、コスト削減も可能になるはずです。</a:t>
            </a: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lgn="l">
              <a:spcBef>
                <a:spcPts val="0"/>
              </a:spcBef>
            </a:pPr>
            <a:r>
              <a:rPr lang="ja-JP" altLang="en-US" sz="1600" dirty="0">
                <a:solidFill>
                  <a:schemeClr val="bg1"/>
                </a:solidFill>
                <a:latin typeface="HGP創英角ｺﾞｼｯｸUB" pitchFamily="50" charset="-128"/>
                <a:ea typeface="HGP創英角ｺﾞｼｯｸUB" pitchFamily="50" charset="-128"/>
              </a:rPr>
              <a:t>お客様：　なるほど、ぜひ、詳しく話しを聞かせてもらえないだろうか。</a:t>
            </a:r>
            <a:endParaRPr lang="en-US" altLang="ja-JP" sz="1600" dirty="0">
              <a:solidFill>
                <a:schemeClr val="bg1"/>
              </a:solidFill>
              <a:latin typeface="HGP創英角ｺﾞｼｯｸUB" pitchFamily="50" charset="-128"/>
              <a:ea typeface="HGP創英角ｺﾞｼｯｸUB" pitchFamily="50" charset="-128"/>
            </a:endParaRPr>
          </a:p>
        </p:txBody>
      </p:sp>
      <p:grpSp>
        <p:nvGrpSpPr>
          <p:cNvPr id="88" name="グループ化 599453"/>
          <p:cNvGrpSpPr/>
          <p:nvPr/>
        </p:nvGrpSpPr>
        <p:grpSpPr>
          <a:xfrm>
            <a:off x="152400" y="1244263"/>
            <a:ext cx="574437" cy="704320"/>
            <a:chOff x="1676400" y="4114800"/>
            <a:chExt cx="1066800" cy="1270000"/>
          </a:xfrm>
        </p:grpSpPr>
        <p:sp>
          <p:nvSpPr>
            <p:cNvPr id="89"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0"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1"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2"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3"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4"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5"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6"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7"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8"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9"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0"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1"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2"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3"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4"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5"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6"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7"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8"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9"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0"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1"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2"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3"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4"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5"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6"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7"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8"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9"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0"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1"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2"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3"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4"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5"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6"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7"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8"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9"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0"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1"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2"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3"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4"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5"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6"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7"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8"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9"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0"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1"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2"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3"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4"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5"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6"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7"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8"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9"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0"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1"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2"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3"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4"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5"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6"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7"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8"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9"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0"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1"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2"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3"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4"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5"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6"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7"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8"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9"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0"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grpSp>
        <p:nvGrpSpPr>
          <p:cNvPr id="171" name="グループ化 87"/>
          <p:cNvGrpSpPr/>
          <p:nvPr/>
        </p:nvGrpSpPr>
        <p:grpSpPr>
          <a:xfrm>
            <a:off x="346444" y="1544026"/>
            <a:ext cx="574437" cy="704320"/>
            <a:chOff x="1676400" y="4114800"/>
            <a:chExt cx="1066800" cy="1270000"/>
          </a:xfrm>
        </p:grpSpPr>
        <p:sp>
          <p:nvSpPr>
            <p:cNvPr id="172"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3"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4"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5"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6"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7"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8"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9"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0"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1"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2"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3"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4"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5"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6"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7"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8"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0"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1"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2"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3"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4"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5"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6"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7"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8"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9"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0"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1"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2"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3"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4"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5"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6"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7"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8"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9"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0"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1"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2"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3"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4"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5"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6"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7"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8"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9"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0"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1"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2"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3"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4"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5"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6"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7"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8"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9"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0"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1"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2"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3"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4"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5"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6"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7"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8"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9"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0"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1"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2"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3"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4"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5"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6"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7"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8"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9"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0"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1"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2"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3"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4"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grpSp>
        <p:nvGrpSpPr>
          <p:cNvPr id="255" name="グループ化 170"/>
          <p:cNvGrpSpPr/>
          <p:nvPr/>
        </p:nvGrpSpPr>
        <p:grpSpPr>
          <a:xfrm>
            <a:off x="550745" y="1797986"/>
            <a:ext cx="574437" cy="704320"/>
            <a:chOff x="1676400" y="4114800"/>
            <a:chExt cx="1066800" cy="1270000"/>
          </a:xfrm>
        </p:grpSpPr>
        <p:sp>
          <p:nvSpPr>
            <p:cNvPr id="256"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7"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8"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9"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0"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1"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2"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3"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4"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5"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6"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7"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8"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9"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0"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1"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2"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3"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4"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5"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6"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7"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8"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9"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0"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1"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2"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3"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4"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5"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6"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7"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8"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9"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0"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1"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2"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3"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4"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5"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6"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7"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8"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9"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0"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1"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2"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3"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4"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5"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6"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7"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8"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9"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0"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1"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2"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3"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4"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5"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6"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7"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8"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9"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0"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1"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2"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3"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4"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5"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6"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7"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8"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9"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0"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1"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2"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3"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4"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5"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6"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7"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338" name="テキスト ボックス 337"/>
          <p:cNvSpPr txBox="1"/>
          <p:nvPr/>
        </p:nvSpPr>
        <p:spPr>
          <a:xfrm>
            <a:off x="188893" y="1219200"/>
            <a:ext cx="954107" cy="1015663"/>
          </a:xfrm>
          <a:prstGeom prst="rect">
            <a:avLst/>
          </a:prstGeom>
          <a:noFill/>
        </p:spPr>
        <p:txBody>
          <a:bodyPr wrap="none" rtlCol="0">
            <a:spAutoFit/>
          </a:bodyPr>
          <a:lstStyle/>
          <a:p>
            <a:r>
              <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松</a:t>
            </a:r>
          </a:p>
        </p:txBody>
      </p:sp>
      <p:sp>
        <p:nvSpPr>
          <p:cNvPr id="339" name="テキスト ボックス 338"/>
          <p:cNvSpPr txBox="1"/>
          <p:nvPr/>
        </p:nvSpPr>
        <p:spPr>
          <a:xfrm>
            <a:off x="42834" y="2516667"/>
            <a:ext cx="1082348" cy="307777"/>
          </a:xfrm>
          <a:prstGeom prst="rect">
            <a:avLst/>
          </a:prstGeom>
          <a:noFill/>
        </p:spPr>
        <p:txBody>
          <a:bodyPr wrap="none" rtlCol="0">
            <a:spAutoFit/>
          </a:bodyPr>
          <a:lstStyle/>
          <a:p>
            <a:r>
              <a:rPr kumimoji="1" lang="ja-JP" altLang="en-US" sz="1400" dirty="0">
                <a:ln w="3175" cmpd="sng">
                  <a:solidFill>
                    <a:srgbClr val="92D050"/>
                  </a:solidFill>
                  <a:prstDash val="solid"/>
                </a:ln>
                <a:noFill/>
                <a:effectLst>
                  <a:outerShdw blurRad="63500" dir="3600000" algn="tl" rotWithShape="0">
                    <a:srgbClr val="000000">
                      <a:alpha val="70000"/>
                    </a:srgbClr>
                  </a:outerShdw>
                </a:effectLst>
                <a:latin typeface="Arial" pitchFamily="34" charset="0"/>
                <a:ea typeface="HGS行書体" pitchFamily="66" charset="-128"/>
                <a:cs typeface="Arial" pitchFamily="34" charset="0"/>
              </a:rPr>
              <a:t>デラックス</a:t>
            </a:r>
          </a:p>
        </p:txBody>
      </p:sp>
      <p:sp>
        <p:nvSpPr>
          <p:cNvPr id="340" name="角丸四角形吹き出し 339"/>
          <p:cNvSpPr/>
          <p:nvPr/>
        </p:nvSpPr>
        <p:spPr bwMode="auto">
          <a:xfrm>
            <a:off x="6705600" y="2971800"/>
            <a:ext cx="2057400" cy="685800"/>
          </a:xfrm>
          <a:prstGeom prst="wedgeRoundRectCallout">
            <a:avLst>
              <a:gd name="adj1" fmla="val -82685"/>
              <a:gd name="adj2" fmla="val -38494"/>
              <a:gd name="adj3" fmla="val 16667"/>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00"/>
                </a:solidFill>
                <a:effectLst/>
                <a:latin typeface="Arial" pitchFamily="34" charset="0"/>
                <a:ea typeface="HGP創英角ｺﾞｼｯｸUB" pitchFamily="50" charset="-128"/>
                <a:cs typeface="Arial" pitchFamily="34" charset="0"/>
              </a:rPr>
              <a:t>相手の自発的な発言を引き出す</a:t>
            </a:r>
          </a:p>
        </p:txBody>
      </p:sp>
    </p:spTree>
    <p:extLst>
      <p:ext uri="{BB962C8B-B14F-4D97-AF65-F5344CB8AC3E}">
        <p14:creationId xmlns:p14="http://schemas.microsoft.com/office/powerpoint/2010/main" val="226078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right)">
                                      <p:cBhvr>
                                        <p:cTn id="7"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a:ea typeface="ＭＳ Ｐゴシック" pitchFamily="50" charset="-128"/>
              </a:rPr>
              <a:t>まとめ</a:t>
            </a:r>
          </a:p>
        </p:txBody>
      </p:sp>
      <p:grpSp>
        <p:nvGrpSpPr>
          <p:cNvPr id="2" name="グループ化 1"/>
          <p:cNvGrpSpPr/>
          <p:nvPr/>
        </p:nvGrpSpPr>
        <p:grpSpPr>
          <a:xfrm>
            <a:off x="609600" y="1047690"/>
            <a:ext cx="2819400" cy="5276910"/>
            <a:chOff x="609600" y="1047690"/>
            <a:chExt cx="2819400" cy="5276910"/>
          </a:xfrm>
        </p:grpSpPr>
        <p:sp>
          <p:nvSpPr>
            <p:cNvPr id="3" name="角丸四角形 2"/>
            <p:cNvSpPr/>
            <p:nvPr/>
          </p:nvSpPr>
          <p:spPr bwMode="auto">
            <a:xfrm>
              <a:off x="609600" y="1600200"/>
              <a:ext cx="2819400" cy="5334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お客様の「ほしい」</a:t>
              </a:r>
            </a:p>
          </p:txBody>
        </p:sp>
        <p:sp>
          <p:nvSpPr>
            <p:cNvPr id="257" name="角丸四角形 256"/>
            <p:cNvSpPr/>
            <p:nvPr/>
          </p:nvSpPr>
          <p:spPr bwMode="auto">
            <a:xfrm>
              <a:off x="609600" y="5791200"/>
              <a:ext cx="2819400" cy="533400"/>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お客様の「ほしい」に</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HGP創英角ｺﾞｼｯｸUB" pitchFamily="50" charset="-128"/>
                  <a:ea typeface="HGP創英角ｺﾞｼｯｸUB" pitchFamily="50" charset="-128"/>
                </a:rPr>
                <a:t>応える／応えない</a:t>
              </a:r>
              <a:endPar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cxnSp>
          <p:nvCxnSpPr>
            <p:cNvPr id="5" name="直線矢印コネクタ 4"/>
            <p:cNvCxnSpPr>
              <a:endCxn id="257" idx="0"/>
            </p:cNvCxnSpPr>
            <p:nvPr/>
          </p:nvCxnSpPr>
          <p:spPr bwMode="auto">
            <a:xfrm>
              <a:off x="2019300" y="2133600"/>
              <a:ext cx="0" cy="36576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83" name="テキスト ボックス 282"/>
            <p:cNvSpPr txBox="1"/>
            <p:nvPr/>
          </p:nvSpPr>
          <p:spPr>
            <a:xfrm>
              <a:off x="879407" y="1047690"/>
              <a:ext cx="2279791" cy="461665"/>
            </a:xfrm>
            <a:prstGeom prst="rect">
              <a:avLst/>
            </a:prstGeom>
            <a:noFill/>
          </p:spPr>
          <p:txBody>
            <a:bodyPr wrap="none" rtlCol="0">
              <a:spAutoFit/>
            </a:bodyPr>
            <a:lstStyle/>
            <a:p>
              <a:pPr algn="ctr"/>
              <a:r>
                <a:rPr kumimoji="1" lang="ja-JP" altLang="en-US" sz="2400" dirty="0">
                  <a:solidFill>
                    <a:srgbClr val="FF9900"/>
                  </a:solidFill>
                  <a:latin typeface="HGP創英角ｺﾞｼｯｸUB" pitchFamily="50" charset="-128"/>
                  <a:ea typeface="HGP創英角ｺﾞｼｯｸUB" pitchFamily="50" charset="-128"/>
                </a:rPr>
                <a:t>御用聞き営業型</a:t>
              </a:r>
            </a:p>
          </p:txBody>
        </p:sp>
      </p:grpSp>
      <p:grpSp>
        <p:nvGrpSpPr>
          <p:cNvPr id="4" name="グループ化 3"/>
          <p:cNvGrpSpPr/>
          <p:nvPr/>
        </p:nvGrpSpPr>
        <p:grpSpPr>
          <a:xfrm>
            <a:off x="5707117" y="1047690"/>
            <a:ext cx="2827283" cy="5276910"/>
            <a:chOff x="5707117" y="1047690"/>
            <a:chExt cx="2827283" cy="5276910"/>
          </a:xfrm>
        </p:grpSpPr>
        <p:sp>
          <p:nvSpPr>
            <p:cNvPr id="258" name="角丸四角形 257"/>
            <p:cNvSpPr/>
            <p:nvPr/>
          </p:nvSpPr>
          <p:spPr bwMode="auto">
            <a:xfrm>
              <a:off x="5715000" y="1563414"/>
              <a:ext cx="2819400" cy="5334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お客様の「ほしい」</a:t>
              </a:r>
            </a:p>
          </p:txBody>
        </p:sp>
        <p:sp>
          <p:nvSpPr>
            <p:cNvPr id="259" name="角丸四角形 258"/>
            <p:cNvSpPr/>
            <p:nvPr/>
          </p:nvSpPr>
          <p:spPr bwMode="auto">
            <a:xfrm>
              <a:off x="5715000" y="57912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解決策を提示し</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HGP創英角ｺﾞｼｯｸUB" pitchFamily="50" charset="-128"/>
                  <a:ea typeface="HGP創英角ｺﾞｼｯｸUB" pitchFamily="50" charset="-128"/>
                </a:rPr>
                <a:t>お客様の納得・合意を引き出す</a:t>
              </a:r>
              <a:endPar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p:txBody>
        </p:sp>
        <p:sp>
          <p:nvSpPr>
            <p:cNvPr id="260" name="角丸四角形 259"/>
            <p:cNvSpPr/>
            <p:nvPr/>
          </p:nvSpPr>
          <p:spPr bwMode="auto">
            <a:xfrm>
              <a:off x="5715000" y="24384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なぜ？の問いかけ</a:t>
              </a:r>
            </a:p>
          </p:txBody>
        </p:sp>
        <p:sp>
          <p:nvSpPr>
            <p:cNvPr id="261" name="角丸四角形 260"/>
            <p:cNvSpPr/>
            <p:nvPr/>
          </p:nvSpPr>
          <p:spPr bwMode="auto">
            <a:xfrm>
              <a:off x="5715000" y="32766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真のニーズの明確化</a:t>
              </a:r>
            </a:p>
          </p:txBody>
        </p:sp>
        <p:sp>
          <p:nvSpPr>
            <p:cNvPr id="262" name="角丸四角形 261"/>
            <p:cNvSpPr/>
            <p:nvPr/>
          </p:nvSpPr>
          <p:spPr bwMode="auto">
            <a:xfrm>
              <a:off x="5715000" y="41148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あるべき姿の合意</a:t>
              </a:r>
            </a:p>
          </p:txBody>
        </p:sp>
        <p:sp>
          <p:nvSpPr>
            <p:cNvPr id="263" name="角丸四角形 262"/>
            <p:cNvSpPr/>
            <p:nvPr/>
          </p:nvSpPr>
          <p:spPr bwMode="auto">
            <a:xfrm>
              <a:off x="5707117" y="49530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あるべき姿を実現する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HGP創英角ｺﾞｼｯｸUB" pitchFamily="50" charset="-128"/>
                  <a:ea typeface="HGP創英角ｺﾞｼｯｸUB" pitchFamily="50" charset="-128"/>
                </a:rPr>
                <a:t>最適な解決策を考える</a:t>
              </a:r>
            </a:p>
          </p:txBody>
        </p:sp>
        <p:cxnSp>
          <p:nvCxnSpPr>
            <p:cNvPr id="266" name="直線矢印コネクタ 265"/>
            <p:cNvCxnSpPr>
              <a:stCxn id="258" idx="2"/>
              <a:endCxn id="260" idx="0"/>
            </p:cNvCxnSpPr>
            <p:nvPr/>
          </p:nvCxnSpPr>
          <p:spPr bwMode="auto">
            <a:xfrm>
              <a:off x="7124700" y="2096814"/>
              <a:ext cx="0" cy="341586"/>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9" name="直線矢印コネクタ 268"/>
            <p:cNvCxnSpPr>
              <a:stCxn id="260" idx="2"/>
              <a:endCxn id="261" idx="0"/>
            </p:cNvCxnSpPr>
            <p:nvPr/>
          </p:nvCxnSpPr>
          <p:spPr bwMode="auto">
            <a:xfrm>
              <a:off x="7124700" y="2971800"/>
              <a:ext cx="0"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2" name="直線矢印コネクタ 271"/>
            <p:cNvCxnSpPr>
              <a:stCxn id="261" idx="2"/>
              <a:endCxn id="262" idx="0"/>
            </p:cNvCxnSpPr>
            <p:nvPr/>
          </p:nvCxnSpPr>
          <p:spPr bwMode="auto">
            <a:xfrm>
              <a:off x="7124700" y="3810000"/>
              <a:ext cx="0"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6" name="直線矢印コネクタ 275"/>
            <p:cNvCxnSpPr>
              <a:stCxn id="262" idx="2"/>
              <a:endCxn id="263" idx="0"/>
            </p:cNvCxnSpPr>
            <p:nvPr/>
          </p:nvCxnSpPr>
          <p:spPr bwMode="auto">
            <a:xfrm flipH="1">
              <a:off x="7116817" y="4648200"/>
              <a:ext cx="7883"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9" name="直線矢印コネクタ 278"/>
            <p:cNvCxnSpPr>
              <a:stCxn id="263" idx="2"/>
              <a:endCxn id="259" idx="0"/>
            </p:cNvCxnSpPr>
            <p:nvPr/>
          </p:nvCxnSpPr>
          <p:spPr bwMode="auto">
            <a:xfrm>
              <a:off x="7116817" y="5486400"/>
              <a:ext cx="7883"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84" name="テキスト ボックス 283"/>
            <p:cNvSpPr txBox="1"/>
            <p:nvPr/>
          </p:nvSpPr>
          <p:spPr>
            <a:xfrm>
              <a:off x="6277716" y="1047690"/>
              <a:ext cx="1723549" cy="461665"/>
            </a:xfrm>
            <a:prstGeom prst="rect">
              <a:avLst/>
            </a:prstGeom>
            <a:noFill/>
          </p:spPr>
          <p:txBody>
            <a:bodyPr wrap="none" rtlCol="0">
              <a:spAutoFit/>
            </a:bodyPr>
            <a:lstStyle/>
            <a:p>
              <a:pPr algn="ctr"/>
              <a:r>
                <a:rPr kumimoji="1" lang="ja-JP" altLang="en-US" sz="2400" dirty="0">
                  <a:solidFill>
                    <a:srgbClr val="3366FF"/>
                  </a:solidFill>
                  <a:latin typeface="HGP創英角ｺﾞｼｯｸUB" pitchFamily="50" charset="-128"/>
                  <a:ea typeface="HGP創英角ｺﾞｼｯｸUB" pitchFamily="50" charset="-128"/>
                </a:rPr>
                <a:t>提案営業型</a:t>
              </a:r>
            </a:p>
          </p:txBody>
        </p:sp>
      </p:grpSp>
      <p:grpSp>
        <p:nvGrpSpPr>
          <p:cNvPr id="6" name="グループ化 5"/>
          <p:cNvGrpSpPr/>
          <p:nvPr/>
        </p:nvGrpSpPr>
        <p:grpSpPr>
          <a:xfrm>
            <a:off x="2286000" y="3352800"/>
            <a:ext cx="3421117" cy="1295400"/>
            <a:chOff x="2286000" y="3352800"/>
            <a:chExt cx="3421117" cy="1295400"/>
          </a:xfrm>
        </p:grpSpPr>
        <p:sp>
          <p:nvSpPr>
            <p:cNvPr id="18" name="右矢印吹き出し 17"/>
            <p:cNvSpPr/>
            <p:nvPr/>
          </p:nvSpPr>
          <p:spPr bwMode="auto">
            <a:xfrm>
              <a:off x="2286000" y="3352800"/>
              <a:ext cx="3421117" cy="1295400"/>
            </a:xfrm>
            <a:prstGeom prst="rightArrowCallout">
              <a:avLst>
                <a:gd name="adj1" fmla="val 24948"/>
                <a:gd name="adj2" fmla="val 25000"/>
                <a:gd name="adj3" fmla="val 25486"/>
                <a:gd name="adj4" fmla="val 8350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19" name="テキスト ボックス 18"/>
            <p:cNvSpPr txBox="1"/>
            <p:nvPr/>
          </p:nvSpPr>
          <p:spPr>
            <a:xfrm>
              <a:off x="2286000" y="3461671"/>
              <a:ext cx="2819400" cy="1034129"/>
            </a:xfrm>
            <a:prstGeom prst="rect">
              <a:avLst/>
            </a:prstGeom>
            <a:noFill/>
          </p:spPr>
          <p:txBody>
            <a:bodyPr wrap="square" rtlCol="0">
              <a:spAutoFit/>
            </a:bodyPr>
            <a:lstStyle/>
            <a:p>
              <a:pPr algn="l"/>
              <a:r>
                <a:rPr kumimoji="1" lang="ja-JP" altLang="en-US" sz="1800" dirty="0">
                  <a:solidFill>
                    <a:schemeClr val="bg1"/>
                  </a:solidFill>
                  <a:latin typeface="HGP創英角ｺﾞｼｯｸUB" pitchFamily="50" charset="-128"/>
                  <a:ea typeface="HGP創英角ｺﾞｼｯｸUB" pitchFamily="50" charset="-128"/>
                </a:rPr>
                <a:t>どうすれば</a:t>
              </a:r>
            </a:p>
            <a:p>
              <a:pPr algn="l"/>
              <a:r>
                <a:rPr kumimoji="1" lang="ja-JP" altLang="en-US" sz="1800" dirty="0">
                  <a:solidFill>
                    <a:schemeClr val="bg1"/>
                  </a:solidFill>
                  <a:latin typeface="HGP創英角ｺﾞｼｯｸUB" pitchFamily="50" charset="-128"/>
                  <a:ea typeface="HGP創英角ｺﾞｼｯｸUB" pitchFamily="50" charset="-128"/>
                </a:rPr>
                <a:t>　お客様の価値を最大化</a:t>
              </a:r>
            </a:p>
            <a:p>
              <a:pPr algn="l"/>
              <a:r>
                <a:rPr kumimoji="1" lang="ja-JP" altLang="en-US" sz="1800" dirty="0">
                  <a:solidFill>
                    <a:schemeClr val="bg1"/>
                  </a:solidFill>
                  <a:latin typeface="HGP創英角ｺﾞｼｯｸUB" pitchFamily="50" charset="-128"/>
                  <a:ea typeface="HGP創英角ｺﾞｼｯｸUB" pitchFamily="50" charset="-128"/>
                </a:rPr>
                <a:t>　　　　　　できるだろうか？</a:t>
              </a:r>
              <a:endParaRPr kumimoji="1" lang="ja-JP" altLang="en-US" sz="1400" dirty="0">
                <a:solidFill>
                  <a:schemeClr val="bg1"/>
                </a:solidFill>
                <a:latin typeface="HGP創英角ｺﾞｼｯｸUB" pitchFamily="50" charset="-128"/>
                <a:ea typeface="HGP創英角ｺﾞｼｯｸUB" pitchFamily="50" charset="-128"/>
              </a:endParaRPr>
            </a:p>
          </p:txBody>
        </p:sp>
      </p:grpSp>
    </p:spTree>
    <p:extLst>
      <p:ext uri="{BB962C8B-B14F-4D97-AF65-F5344CB8AC3E}">
        <p14:creationId xmlns:p14="http://schemas.microsoft.com/office/powerpoint/2010/main" val="405781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0066FF"/>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0066FF"/>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22075</TotalTime>
  <Words>2961</Words>
  <Application>Microsoft Macintosh PowerPoint</Application>
  <PresentationFormat>画面に合わせる (4:3)</PresentationFormat>
  <Paragraphs>660</Paragraphs>
  <Slides>38</Slides>
  <Notes>38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38</vt:i4>
      </vt:variant>
    </vt:vector>
  </HeadingPairs>
  <TitlesOfParts>
    <vt:vector size="52" baseType="lpstr">
      <vt:lpstr>HGP創英角ｺﾞｼｯｸUB</vt:lpstr>
      <vt:lpstr>HGS行書体</vt:lpstr>
      <vt:lpstr>HG丸ｺﾞｼｯｸM-PRO</vt:lpstr>
      <vt:lpstr>ＭＳ Ｐゴシック</vt:lpstr>
      <vt:lpstr>ＭＳ Ｐ明朝</vt:lpstr>
      <vt:lpstr>メイリオ</vt:lpstr>
      <vt:lpstr>メイリオ</vt:lpstr>
      <vt:lpstr>Arial</vt:lpstr>
      <vt:lpstr>Arial Narrow</vt:lpstr>
      <vt:lpstr>Century Gothic</vt:lpstr>
      <vt:lpstr>Tahoma</vt:lpstr>
      <vt:lpstr>Times New Roman</vt:lpstr>
      <vt:lpstr>Wingdings</vt:lpstr>
      <vt:lpstr>Default Design</vt:lpstr>
      <vt:lpstr>顧客満足の科学</vt:lpstr>
      <vt:lpstr>追加オーダーについての応対／ケースＡ</vt:lpstr>
      <vt:lpstr>追加オーダーについての応対／ケースＢ</vt:lpstr>
      <vt:lpstr>追加オーダーについての応対／分析</vt:lpstr>
      <vt:lpstr>お客様の価値を高めようとする応対</vt:lpstr>
      <vt:lpstr>お客様の価値を高めようとする応対</vt:lpstr>
      <vt:lpstr>お客様の価値を高めようとする応対</vt:lpstr>
      <vt:lpstr>お客様の価値を高めようとする応対</vt:lpstr>
      <vt:lpstr>まとめ</vt:lpstr>
      <vt:lpstr>「満足」とは</vt:lpstr>
      <vt:lpstr>期待を知るとはどういうことか</vt:lpstr>
      <vt:lpstr>満足の大きさ</vt:lpstr>
      <vt:lpstr>満足の３段階（１）</vt:lpstr>
      <vt:lpstr>満足の３段階（２）</vt:lpstr>
      <vt:lpstr>WANTsとNEEDs</vt:lpstr>
      <vt:lpstr>顧客満足のマネージメント</vt:lpstr>
      <vt:lpstr>顧客満足という商品</vt:lpstr>
      <vt:lpstr>提案書をセクシーに見せる３原則</vt:lpstr>
      <vt:lpstr>提案書とは何か</vt:lpstr>
      <vt:lpstr>1.魅力的な提案書を作る３つの事前準備</vt:lpstr>
      <vt:lpstr>２．読みやすい提案書のための３部構成</vt:lpstr>
      <vt:lpstr>２．読みやすい提案書のための３部構成</vt:lpstr>
      <vt:lpstr>セクシー　3原則</vt:lpstr>
      <vt:lpstr>原則１：簡潔明瞭の原則</vt:lpstr>
      <vt:lpstr>原則２：統一ルールの原則</vt:lpstr>
      <vt:lpstr>原則２：統一ルールの原則</vt:lpstr>
      <vt:lpstr>原則２：統一ルールの原則</vt:lpstr>
      <vt:lpstr>原則３：対比表現の原則</vt:lpstr>
      <vt:lpstr>原則３：対比表現の原則</vt:lpstr>
      <vt:lpstr>原則３：対比表現の原則</vt:lpstr>
      <vt:lpstr>原則３：対比表現の原則</vt:lpstr>
      <vt:lpstr>心を動かすプレゼンテーションの勘所</vt:lpstr>
      <vt:lpstr>セールス・プレゼンテーションとは？</vt:lpstr>
      <vt:lpstr>セールス・プレゼンテーションを成功させる６つの要素</vt:lpstr>
      <vt:lpstr>何を伝えるか</vt:lpstr>
      <vt:lpstr>どのように伝えるか</vt:lpstr>
      <vt:lpstr>人を不快にさせるプレゼンテーション</vt:lpstr>
      <vt:lpstr>プレゼンテーションを構成するプロセス</vt:lpstr>
    </vt:vector>
  </TitlesOfParts>
  <Company>NetCommerce</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クラウドコンピューティング</dc:title>
  <dc:subject>ソリューション営業塾</dc:subject>
  <dc:creator>NetCommerce</dc:creator>
  <cp:lastModifiedBy>斎藤昌義</cp:lastModifiedBy>
  <cp:revision>259</cp:revision>
  <dcterms:created xsi:type="dcterms:W3CDTF">2006-10-24T19:43:17Z</dcterms:created>
  <dcterms:modified xsi:type="dcterms:W3CDTF">2018-02-26T03:36:20Z</dcterms:modified>
</cp:coreProperties>
</file>