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925" r:id="rId2"/>
    <p:sldId id="947" r:id="rId3"/>
    <p:sldId id="933" r:id="rId4"/>
    <p:sldId id="928" r:id="rId5"/>
    <p:sldId id="945" r:id="rId6"/>
    <p:sldId id="942" r:id="rId7"/>
    <p:sldId id="918" r:id="rId8"/>
    <p:sldId id="917" r:id="rId9"/>
    <p:sldId id="937" r:id="rId10"/>
    <p:sldId id="900" r:id="rId11"/>
    <p:sldId id="919" r:id="rId12"/>
    <p:sldId id="927" r:id="rId13"/>
    <p:sldId id="920" r:id="rId14"/>
    <p:sldId id="922" r:id="rId15"/>
    <p:sldId id="929" r:id="rId16"/>
    <p:sldId id="923" r:id="rId17"/>
    <p:sldId id="924" r:id="rId18"/>
    <p:sldId id="938" r:id="rId19"/>
    <p:sldId id="930" r:id="rId20"/>
    <p:sldId id="941" r:id="rId21"/>
    <p:sldId id="912" r:id="rId22"/>
    <p:sldId id="861" r:id="rId23"/>
    <p:sldId id="878" r:id="rId24"/>
    <p:sldId id="939" r:id="rId25"/>
    <p:sldId id="944" r:id="rId26"/>
    <p:sldId id="931" r:id="rId27"/>
    <p:sldId id="946" r:id="rId28"/>
    <p:sldId id="948" r:id="rId2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666"/>
    <a:srgbClr val="FF7E79"/>
    <a:srgbClr val="0052FF"/>
    <a:srgbClr val="0070C0"/>
    <a:srgbClr val="FFFBD2"/>
    <a:srgbClr val="434DD6"/>
    <a:srgbClr val="92D050"/>
    <a:srgbClr val="00B050"/>
    <a:srgbClr val="FF8000"/>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46"/>
    <p:restoredTop sz="67460" autoAdjust="0"/>
  </p:normalViewPr>
  <p:slideViewPr>
    <p:cSldViewPr snapToGrid="0" snapToObjects="1" showGuides="1">
      <p:cViewPr varScale="1">
        <p:scale>
          <a:sx n="145" d="100"/>
          <a:sy n="145" d="100"/>
        </p:scale>
        <p:origin x="296" y="184"/>
      </p:cViewPr>
      <p:guideLst>
        <p:guide orient="horz" pos="336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2018/3/6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2018/3/6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新しい技術でもなければ、新しい商材でもありません。あるいは、デジタル･テクノロジーを駆使して新しいビジネスを創ることではありません。様々な伝統的な仕事のやり方や社会の仕組みを大きく転換し、変革をもたらす「現象」といえるでしょう。</a:t>
            </a:r>
          </a:p>
          <a:p>
            <a:r>
              <a:rPr kumimoji="1" lang="ja-JP" altLang="ja-JP" sz="1200" kern="1200" dirty="0">
                <a:solidFill>
                  <a:schemeClr val="tx1"/>
                </a:solidFill>
                <a:effectLst/>
                <a:latin typeface="+mn-lt"/>
                <a:ea typeface="+mn-ea"/>
                <a:cs typeface="+mn-cs"/>
              </a:rPr>
              <a:t>そんなデジタル・トランスフォーメーションが注目されるようになったのは、ビジネス環境の不確実性が高まり、変化のスピードが加速しているからです。ビジネス環境の変化に即応し、ダイナミックにビジネスの仕方を変えてゆかなければ、もはや企業は生き残れません。</a:t>
            </a:r>
          </a:p>
          <a:p>
            <a:r>
              <a:rPr kumimoji="1" lang="ja-JP" altLang="ja-JP" sz="1200" kern="1200" dirty="0">
                <a:solidFill>
                  <a:schemeClr val="tx1"/>
                </a:solidFill>
                <a:effectLst/>
                <a:latin typeface="+mn-lt"/>
                <a:ea typeface="+mn-ea"/>
                <a:cs typeface="+mn-cs"/>
              </a:rPr>
              <a:t>また、新興国の経済発展は地球資源の枯渇を加速しています。徹底して無駄を排し、効率化を推し進めなくては、サスティナブルな社会を実現することはできません。デジタル・トランスフォーメーションは、そんなこれからの社会の要請に応えるためにも、実現しなければならないことなのです。</a:t>
            </a:r>
          </a:p>
          <a:p>
            <a:endParaRPr kumimoji="1" lang="en-US" altLang="ja-JP" dirty="0"/>
          </a:p>
          <a:p>
            <a:r>
              <a:rPr kumimoji="1" lang="en-US" altLang="ja-JP" dirty="0"/>
              <a:t>【NEC</a:t>
            </a:r>
            <a:r>
              <a:rPr kumimoji="1" lang="ja-JP" altLang="en-US" dirty="0"/>
              <a:t>の取り組み</a:t>
            </a:r>
            <a:r>
              <a:rPr kumimoji="1" lang="en-US" altLang="ja-JP" dirty="0"/>
              <a:t>】</a:t>
            </a:r>
          </a:p>
          <a:p>
            <a:r>
              <a:rPr lang="en-US" altLang="ja-JP" dirty="0">
                <a:solidFill>
                  <a:schemeClr val="bg1"/>
                </a:solidFill>
              </a:rPr>
              <a:t>NEC</a:t>
            </a:r>
            <a:r>
              <a:rPr lang="ja-JP" altLang="en-US" dirty="0">
                <a:solidFill>
                  <a:schemeClr val="bg1"/>
                </a:solidFill>
              </a:rPr>
              <a:t>のデジタル技術が実現する「</a:t>
            </a:r>
            <a:r>
              <a:rPr lang="en-US" altLang="ja-JP" dirty="0">
                <a:solidFill>
                  <a:schemeClr val="bg1"/>
                </a:solidFill>
              </a:rPr>
              <a:t>4</a:t>
            </a:r>
            <a:r>
              <a:rPr lang="ja-JP" altLang="en-US" dirty="0">
                <a:solidFill>
                  <a:schemeClr val="bg1"/>
                </a:solidFill>
              </a:rPr>
              <a:t>つの変革」</a:t>
            </a:r>
            <a:r>
              <a:rPr kumimoji="1" lang="ja-JP" altLang="en-US" dirty="0">
                <a:solidFill>
                  <a:schemeClr val="bg1"/>
                </a:solidFill>
              </a:rPr>
              <a:t>　→　</a:t>
            </a:r>
            <a:r>
              <a:rPr kumimoji="1" lang="en-US" altLang="ja-JP" dirty="0"/>
              <a:t>NEC</a:t>
            </a:r>
            <a:r>
              <a:rPr kumimoji="1" lang="ja-JP" altLang="en-US" dirty="0"/>
              <a:t>の取り組み①</a:t>
            </a:r>
            <a:r>
              <a:rPr kumimoji="1" lang="en-US" altLang="ja-JP" dirty="0"/>
              <a:t>.</a:t>
            </a:r>
            <a:r>
              <a:rPr kumimoji="1" lang="en-US" altLang="ja-JP" dirty="0" err="1"/>
              <a:t>pptx</a:t>
            </a:r>
            <a:endParaRPr kumimoji="1" lang="en-US" altLang="ja-JP" dirty="0"/>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限界費用ゼロ社会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モノのインターネット</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と共有型経済の台頭・ジェレミー・リフキン</a:t>
            </a:r>
            <a:r>
              <a:rPr kumimoji="1" lang="en-US" altLang="ja-JP" sz="1200" b="0" i="0" kern="1200" dirty="0">
                <a:solidFill>
                  <a:schemeClr val="tx1"/>
                </a:solidFill>
                <a:effectLst/>
                <a:latin typeface="+mn-lt"/>
                <a:ea typeface="+mn-ea"/>
                <a:cs typeface="+mn-cs"/>
              </a:rPr>
              <a:t>/2015</a:t>
            </a:r>
            <a:endParaRPr kumimoji="1" lang="ja-JP" altLang="en-US"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337151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れまでの開発は、前提となる既存の業務やシステムがあり、その課題を解決するための取り組みで、お客様に何をして欲しいかの判断を仰ぐことができました。一方、デジタル・トランスフォーメーションでは、前提となる業務やシステムがなく、これまでにはない新しい正解を産み出さなくてはなりません。</a:t>
            </a:r>
          </a:p>
          <a:p>
            <a:r>
              <a:rPr kumimoji="1" lang="ja-JP" altLang="ja-JP" sz="1200" kern="1200" dirty="0">
                <a:solidFill>
                  <a:schemeClr val="tx1"/>
                </a:solidFill>
                <a:effectLst/>
                <a:latin typeface="+mn-lt"/>
                <a:ea typeface="+mn-ea"/>
                <a:cs typeface="+mn-cs"/>
              </a:rPr>
              <a:t>そうなると「どうすれば仕様書通りのシステムを、</a:t>
            </a:r>
            <a:r>
              <a:rPr kumimoji="1" lang="en-US" altLang="ja-JP" sz="1200" kern="1200" dirty="0">
                <a:solidFill>
                  <a:schemeClr val="tx1"/>
                </a:solidFill>
                <a:effectLst/>
                <a:latin typeface="+mn-lt"/>
                <a:ea typeface="+mn-ea"/>
                <a:cs typeface="+mn-cs"/>
              </a:rPr>
              <a:t>QCD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Q </a:t>
            </a:r>
            <a:r>
              <a:rPr kumimoji="1" lang="ja-JP" altLang="ja-JP" sz="1200" kern="1200" dirty="0">
                <a:solidFill>
                  <a:schemeClr val="tx1"/>
                </a:solidFill>
                <a:effectLst/>
                <a:latin typeface="+mn-lt"/>
                <a:ea typeface="+mn-ea"/>
                <a:cs typeface="+mn-cs"/>
              </a:rPr>
              <a:t>品質、</a:t>
            </a:r>
            <a:r>
              <a:rPr kumimoji="1" lang="en-US" altLang="ja-JP" sz="1200" kern="1200" dirty="0">
                <a:solidFill>
                  <a:schemeClr val="tx1"/>
                </a:solidFill>
                <a:effectLst/>
                <a:latin typeface="+mn-lt"/>
                <a:ea typeface="+mn-ea"/>
                <a:cs typeface="+mn-cs"/>
              </a:rPr>
              <a:t>C </a:t>
            </a:r>
            <a:r>
              <a:rPr kumimoji="1" lang="ja-JP" altLang="ja-JP" sz="1200" kern="1200" dirty="0">
                <a:solidFill>
                  <a:schemeClr val="tx1"/>
                </a:solidFill>
                <a:effectLst/>
                <a:latin typeface="+mn-lt"/>
                <a:ea typeface="+mn-ea"/>
                <a:cs typeface="+mn-cs"/>
              </a:rPr>
              <a:t>コスト、</a:t>
            </a:r>
            <a:r>
              <a:rPr kumimoji="1" lang="en-US" altLang="ja-JP" sz="1200" kern="1200" dirty="0">
                <a:solidFill>
                  <a:schemeClr val="tx1"/>
                </a:solidFill>
                <a:effectLst/>
                <a:latin typeface="+mn-lt"/>
                <a:ea typeface="+mn-ea"/>
                <a:cs typeface="+mn-cs"/>
              </a:rPr>
              <a:t>D </a:t>
            </a:r>
            <a:r>
              <a:rPr kumimoji="1" lang="ja-JP" altLang="ja-JP" sz="1200" kern="1200" dirty="0">
                <a:solidFill>
                  <a:schemeClr val="tx1"/>
                </a:solidFill>
                <a:effectLst/>
                <a:latin typeface="+mn-lt"/>
                <a:ea typeface="+mn-ea"/>
                <a:cs typeface="+mn-cs"/>
              </a:rPr>
              <a:t>納期）を守ってリリースするか」ではなく、「どうすればビジネスの成果をいち早く手にすることができるか」がシステム開発の目的となります。</a:t>
            </a:r>
          </a:p>
          <a:p>
            <a:r>
              <a:rPr kumimoji="1" lang="ja-JP" altLang="ja-JP" sz="1200" kern="1200" dirty="0">
                <a:solidFill>
                  <a:schemeClr val="tx1"/>
                </a:solidFill>
                <a:effectLst/>
                <a:latin typeface="+mn-lt"/>
                <a:ea typeface="+mn-ea"/>
                <a:cs typeface="+mn-cs"/>
              </a:rPr>
              <a:t>そのためには、従来のやり方にこだわるのではなく、デザイン思考、リーン・スタートアップ、アジャイル開発、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を駆使してイノベーションを加速させ、ジャスト・イン･タイムでビジネス･サービスを提供できなくてはなりません。</a:t>
            </a:r>
          </a:p>
          <a:p>
            <a:r>
              <a:rPr kumimoji="1" lang="ja-JP" altLang="ja-JP" sz="1200" kern="1200" dirty="0">
                <a:solidFill>
                  <a:schemeClr val="tx1"/>
                </a:solidFill>
                <a:effectLst/>
                <a:latin typeface="+mn-lt"/>
                <a:ea typeface="+mn-ea"/>
                <a:cs typeface="+mn-cs"/>
              </a:rPr>
              <a:t>また、バードウェアを所有して運用管理するやり方では限界があります。様々なプラット･フォームサービスやアプリケーション･サービスを駆使して、短期間で実装し、変更にも迅速、柔軟に対応できる仕組みを持たなくてはなりません。</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58480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80138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は、紙の伝票の受け渡しや伝言で成り立っていた仕事の流れを置き換え、標準化された業務プロセスを現場に徹底させるために使われてきました。しかし、デジタル･トランスフォーメーションを実現するには、これでは不十分です。基本的な業務プロセスを</a:t>
            </a:r>
            <a:r>
              <a:rPr kumimoji="1" lang="en-US" altLang="ja-JP" sz="1200" kern="1200" dirty="0">
                <a:solidFill>
                  <a:schemeClr val="tx1"/>
                </a:solidFill>
                <a:effectLst/>
                <a:latin typeface="+mn-lt"/>
                <a:ea typeface="+mn-ea"/>
                <a:cs typeface="+mn-cs"/>
              </a:rPr>
              <a:t>ICT</a:t>
            </a:r>
            <a:r>
              <a:rPr kumimoji="1" lang="ja-JP" altLang="ja-JP" sz="1200" kern="1200" dirty="0">
                <a:solidFill>
                  <a:schemeClr val="tx1"/>
                </a:solidFill>
                <a:effectLst/>
                <a:latin typeface="+mn-lt"/>
                <a:ea typeface="+mn-ea"/>
                <a:cs typeface="+mn-cs"/>
              </a:rPr>
              <a:t>で徹底して自動化し、人間の役割を戦略やビジネスモデル策定などの創造性を発揮することやお客様へのホスピタリティを維持するなどの「人間にしかできないこと」へとシフトさせなくてはなりません。</a:t>
            </a:r>
          </a:p>
          <a:p>
            <a:r>
              <a:rPr kumimoji="1" lang="ja-JP" altLang="ja-JP" sz="1200" kern="1200" dirty="0">
                <a:solidFill>
                  <a:schemeClr val="tx1"/>
                </a:solidFill>
                <a:effectLst/>
                <a:latin typeface="+mn-lt"/>
                <a:ea typeface="+mn-ea"/>
                <a:cs typeface="+mn-cs"/>
              </a:rPr>
              <a:t>そのために企業や組織は、ビジネスの現場（営業、工場、開発、経理、経営など）で必要とされる</a:t>
            </a:r>
            <a:r>
              <a:rPr kumimoji="1" lang="en-US" altLang="ja-JP" sz="1200" kern="1200" dirty="0">
                <a:solidFill>
                  <a:schemeClr val="tx1"/>
                </a:solidFill>
                <a:effectLst/>
                <a:latin typeface="+mn-lt"/>
                <a:ea typeface="+mn-ea"/>
                <a:cs typeface="+mn-cs"/>
              </a:rPr>
              <a:t>ICT</a:t>
            </a:r>
            <a:r>
              <a:rPr kumimoji="1" lang="ja-JP" altLang="ja-JP" sz="1200" kern="1200">
                <a:solidFill>
                  <a:schemeClr val="tx1"/>
                </a:solidFill>
                <a:effectLst/>
                <a:latin typeface="+mn-lt"/>
                <a:ea typeface="+mn-ea"/>
                <a:cs typeface="+mn-cs"/>
              </a:rPr>
              <a:t>化されたサービスをジャスト･インタイムで提供できる能力を持たなくてはなりません。つまり自らが「サービス・プロバイダー」と言う役割を担い、そのための能力を持つ必要があるのです。そのたには、私たちもまた、お客様のビジネスに直接貢献でききるサービスを提供できる「サービス･プロバイダー」になる必要があるのです。</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44216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デジタル・トランスフォーメーションは、製品やサービスの市場投入のプロセスも大きく変えてしまいます。</a:t>
            </a:r>
          </a:p>
          <a:p>
            <a:r>
              <a:rPr kumimoji="1" lang="ja-JP" altLang="ja-JP" sz="1200" kern="1200" dirty="0">
                <a:solidFill>
                  <a:schemeClr val="tx1"/>
                </a:solidFill>
                <a:effectLst/>
                <a:latin typeface="+mn-lt"/>
                <a:ea typeface="+mn-ea"/>
                <a:cs typeface="+mn-cs"/>
              </a:rPr>
              <a:t>プロダクト開発に於いては、高度な専門性が必要とされ、注力する技術領域を明確化し、仕様の確定と標準化をすすめることで、魅力的なプロダクト、すなわち市場に必要とされる製品やサービスを生みだす取り組みが行われています。</a:t>
            </a:r>
          </a:p>
          <a:p>
            <a:r>
              <a:rPr kumimoji="1" lang="ja-JP" altLang="ja-JP" sz="1200" kern="1200" dirty="0">
                <a:solidFill>
                  <a:schemeClr val="tx1"/>
                </a:solidFill>
                <a:effectLst/>
                <a:latin typeface="+mn-lt"/>
                <a:ea typeface="+mn-ea"/>
                <a:cs typeface="+mn-cs"/>
              </a:rPr>
              <a:t>プロセス開発に於いては、生産工程の改革を推し進め、コストダウンや品質の改善を実現し、その知見を踏まえプロダクト仕様へのフィードバックを行うことで、製品の完成度を高める取り組みが行われてきました。</a:t>
            </a:r>
          </a:p>
          <a:p>
            <a:r>
              <a:rPr kumimoji="1" lang="ja-JP" altLang="ja-JP" sz="1200" kern="1200" dirty="0">
                <a:solidFill>
                  <a:schemeClr val="tx1"/>
                </a:solidFill>
                <a:effectLst/>
                <a:latin typeface="+mn-lt"/>
                <a:ea typeface="+mn-ea"/>
                <a:cs typeface="+mn-cs"/>
              </a:rPr>
              <a:t>しかし、ビジネス・スピードの加速に対応し、圧倒的な競争力を維持し続けようというデジタル・トランスフォーメーションにあっては、このプロセスを連続させるやり方では、もはや対応できません。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45027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プロダクト開発」は、時代の変化にいち早くキャッチアップするためにスタートアップの感性や技術を取り込む「共創」を模索しなくてはなりません。また、研究を加速するために多分野横断でプロジェクトを推進する「プロダクト・イノベーション」に取り組まなくてはなりません。</a:t>
            </a:r>
          </a:p>
          <a:p>
            <a:r>
              <a:rPr kumimoji="1" lang="ja-JP" altLang="ja-JP" sz="1200" kern="1200" dirty="0">
                <a:solidFill>
                  <a:schemeClr val="tx1"/>
                </a:solidFill>
                <a:effectLst/>
                <a:latin typeface="+mn-lt"/>
                <a:ea typeface="+mn-ea"/>
                <a:cs typeface="+mn-cs"/>
              </a:rPr>
              <a:t>こうやって生みだされたテクノロジーをタイムリーに最小単位の製品・サービス、すなわち</a:t>
            </a:r>
            <a:r>
              <a:rPr kumimoji="1" lang="en-US" altLang="ja-JP" sz="1200" kern="1200" dirty="0">
                <a:solidFill>
                  <a:schemeClr val="tx1"/>
                </a:solidFill>
                <a:effectLst/>
                <a:latin typeface="+mn-lt"/>
                <a:ea typeface="+mn-ea"/>
                <a:cs typeface="+mn-cs"/>
              </a:rPr>
              <a:t>MVP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Minimum viable Product/</a:t>
            </a:r>
            <a:r>
              <a:rPr kumimoji="1" lang="ja-JP" altLang="ja-JP" sz="1200" kern="1200" dirty="0">
                <a:solidFill>
                  <a:schemeClr val="tx1"/>
                </a:solidFill>
                <a:effectLst/>
                <a:latin typeface="+mn-lt"/>
                <a:ea typeface="+mn-ea"/>
                <a:cs typeface="+mn-cs"/>
              </a:rPr>
              <a:t>実用最小限の製品）として市場投入し、その成否を迅速に見極めて行くなくてはなりません。そのために先に紹介したリーン・スタートアップ→アジャイル開発→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が有効であり、このサイクルを短期間に繰り返すことで、「プロセス・イノベーション」を加速することができます。</a:t>
            </a:r>
          </a:p>
          <a:p>
            <a:r>
              <a:rPr kumimoji="1" lang="ja-JP" altLang="ja-JP" sz="1200" kern="1200" dirty="0">
                <a:solidFill>
                  <a:schemeClr val="tx1"/>
                </a:solidFill>
                <a:effectLst/>
                <a:latin typeface="+mn-lt"/>
                <a:ea typeface="+mn-ea"/>
                <a:cs typeface="+mn-cs"/>
              </a:rPr>
              <a:t>ビジネス環境の変化が加速する時代に、もはやかつてのようなシリアルなプロセスでは、変化に即応できないのです。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22792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ICT</a:t>
            </a:r>
            <a:r>
              <a:rPr kumimoji="1" lang="ja-JP" altLang="ja-JP" sz="1200" kern="1200" dirty="0">
                <a:solidFill>
                  <a:schemeClr val="tx1"/>
                </a:solidFill>
                <a:effectLst/>
                <a:latin typeface="+mn-lt"/>
                <a:ea typeface="+mn-ea"/>
                <a:cs typeface="+mn-cs"/>
              </a:rPr>
              <a:t>需要は、将来にわたって継続的に拡大するでしょうが、工数そのものを喪失させる動きもまた加速します。そうなれば、工数需要は減少に転じます。また、工数需要の内容が変わります。例えば、「コードを書く」や「テストする」といったことの多くは自動化されてゆくでしょう。一方で、戦略の策定や企画、テクノロジーの目利きや組合せ、全体設計などの上流工程に関わる人材は、これまでにもまして需要は拡大します。</a:t>
            </a:r>
          </a:p>
          <a:p>
            <a:r>
              <a:rPr kumimoji="1" lang="ja-JP" altLang="ja-JP" sz="1200" kern="1200" dirty="0">
                <a:solidFill>
                  <a:schemeClr val="tx1"/>
                </a:solidFill>
                <a:effectLst/>
                <a:latin typeface="+mn-lt"/>
                <a:ea typeface="+mn-ea"/>
                <a:cs typeface="+mn-cs"/>
              </a:rPr>
              <a:t>その意味で、人の需要がなくなるわけではありません。ただ、作業工数に応じた労働力に対価を支払うというやり方は、自動化やクラウドとの競合や人口の減少もあり、収益拡大は期待できません。ならば、お客様のビジネスの成果への貢献に対価を頂くビジネス・モデルを拡大してゆかなければなりません。</a:t>
            </a:r>
          </a:p>
          <a:p>
            <a:r>
              <a:rPr kumimoji="1" lang="ja-JP" altLang="ja-JP" sz="1200" b="1" kern="1200" dirty="0">
                <a:solidFill>
                  <a:schemeClr val="tx1"/>
                </a:solidFill>
                <a:effectLst/>
                <a:latin typeface="+mn-lt"/>
                <a:ea typeface="+mn-ea"/>
                <a:cs typeface="+mn-cs"/>
              </a:rPr>
              <a:t>「工数」の提供から「顧客価値実現」に貢献することへ、収益の源泉を変えてゆくための</a:t>
            </a:r>
            <a:r>
              <a:rPr kumimoji="1" lang="ja-JP" altLang="ja-JP" sz="1200" kern="1200" dirty="0">
                <a:solidFill>
                  <a:schemeClr val="tx1"/>
                </a:solidFill>
                <a:effectLst/>
                <a:latin typeface="+mn-lt"/>
                <a:ea typeface="+mn-ea"/>
                <a:cs typeface="+mn-cs"/>
              </a:rPr>
              <a:t>取り組みが求められています。</a:t>
            </a:r>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252423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苦労して築き上げた競争優位であっても、ビジネス環境の変化は急激で、これを長期継続的に維持することができなくなりました。連続的に競争優位を生みだし続けることができなければ、生き残れない時代となったのです。</a:t>
            </a:r>
          </a:p>
          <a:p>
            <a:r>
              <a:rPr kumimoji="1" lang="ja-JP" altLang="ja-JP" sz="1200" kern="1200" dirty="0">
                <a:solidFill>
                  <a:schemeClr val="tx1"/>
                </a:solidFill>
                <a:effectLst/>
                <a:latin typeface="+mn-lt"/>
                <a:ea typeface="+mn-ea"/>
                <a:cs typeface="+mn-cs"/>
              </a:rPr>
              <a:t>こういう時代にあっては、一企業だけで連続して競争優位を生みだし続けることはできません。そこで、「共創」によって、競争優位を生みだし続けようという考え方に期待が寄せられているのです。</a:t>
            </a:r>
          </a:p>
          <a:p>
            <a:r>
              <a:rPr kumimoji="1" lang="ja-JP" altLang="ja-JP" sz="1200" kern="1200" dirty="0">
                <a:solidFill>
                  <a:schemeClr val="tx1"/>
                </a:solidFill>
                <a:effectLst/>
                <a:latin typeface="+mn-lt"/>
                <a:ea typeface="+mn-ea"/>
                <a:cs typeface="+mn-cs"/>
              </a:rPr>
              <a:t>「共創」は、その相手やその組み方によって、３つのタイプに分けることができます。これら３つのタイプに共通する思想が「オープン」です。「オープン」とは、「他人の成果を自分の成果として自由に使えること」であり、新しい組合せを作り出し、これまでに無い新しい価値を生みだすこと、すなわち「イノベーション」を生みだしてゆく取り組みと言えるでしょう。</a:t>
            </a:r>
          </a:p>
          <a:p>
            <a:endParaRPr kumimoji="1" lang="en-US" altLang="ja-JP" dirty="0"/>
          </a:p>
          <a:p>
            <a:r>
              <a:rPr kumimoji="1" lang="en-US" altLang="ja-JP" dirty="0"/>
              <a:t>【</a:t>
            </a:r>
            <a:r>
              <a:rPr kumimoji="1" lang="ja-JP" altLang="en-US" dirty="0"/>
              <a:t>出典・関連図書</a:t>
            </a:r>
            <a:r>
              <a:rPr kumimoji="1" lang="en-US" altLang="ja-JP" dirty="0"/>
              <a:t>】</a:t>
            </a:r>
          </a:p>
          <a:p>
            <a:r>
              <a:rPr kumimoji="1" lang="ja-JP" altLang="en-US" sz="1200" b="0" i="0" kern="1200" dirty="0">
                <a:solidFill>
                  <a:schemeClr val="tx1"/>
                </a:solidFill>
                <a:effectLst/>
                <a:latin typeface="+mn-lt"/>
                <a:ea typeface="+mn-ea"/>
                <a:cs typeface="+mn-cs"/>
              </a:rPr>
              <a:t>価値共創の未来へ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 </a:t>
            </a:r>
            <a:r>
              <a:rPr kumimoji="1" lang="ja-JP" altLang="en-US" sz="1200" b="0" i="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C.K.</a:t>
            </a:r>
            <a:r>
              <a:rPr kumimoji="1" lang="ja-JP" altLang="ja-JP" sz="1200" kern="1200" dirty="0">
                <a:solidFill>
                  <a:schemeClr val="tx1"/>
                </a:solidFill>
                <a:effectLst/>
                <a:latin typeface="+mn-lt"/>
                <a:ea typeface="+mn-ea"/>
                <a:cs typeface="+mn-cs"/>
              </a:rPr>
              <a:t>プラハラードとベンカト・ラマスワミ</a:t>
            </a:r>
            <a:r>
              <a:rPr lang="ja-JP" altLang="ja-JP" dirty="0">
                <a:effectLst/>
              </a:rPr>
              <a:t> </a:t>
            </a: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武田ランダムハウスジャパン　</a:t>
            </a:r>
            <a:r>
              <a:rPr kumimoji="1" lang="en-US" altLang="ja-JP" sz="1200" b="0" i="0" kern="1200" dirty="0">
                <a:solidFill>
                  <a:schemeClr val="tx1"/>
                </a:solidFill>
                <a:effectLst/>
                <a:latin typeface="+mn-lt"/>
                <a:ea typeface="+mn-ea"/>
                <a:cs typeface="+mn-cs"/>
              </a:rPr>
              <a:t>/ </a:t>
            </a:r>
            <a:r>
              <a:rPr kumimoji="1" lang="en-US" altLang="ja-JP" sz="1200" b="0" i="0" u="none" strike="noStrike" kern="1200" dirty="0">
                <a:solidFill>
                  <a:schemeClr val="tx1"/>
                </a:solidFill>
                <a:effectLst/>
                <a:latin typeface="+mn-lt"/>
                <a:ea typeface="+mn-ea"/>
                <a:cs typeface="+mn-cs"/>
              </a:rPr>
              <a:t>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競争優位の終焉</a:t>
            </a:r>
            <a:r>
              <a:rPr kumimoji="1" lang="ja-JP" altLang="en-US" sz="120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市場の変化に合わせて、戦略を動かし続ける</a:t>
            </a:r>
            <a:r>
              <a:rPr kumimoji="1" lang="ja-JP" altLang="en-US" sz="1200" b="1" i="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リタ・マグレイス</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日本経済新聞出版社</a:t>
            </a:r>
            <a:r>
              <a:rPr kumimoji="1" lang="en-US" altLang="ja-JP" sz="1200" b="0" i="0" kern="1200" dirty="0">
                <a:solidFill>
                  <a:schemeClr val="tx1"/>
                </a:solidFill>
                <a:effectLst/>
                <a:latin typeface="+mn-lt"/>
                <a:ea typeface="+mn-ea"/>
                <a:cs typeface="+mn-cs"/>
              </a:rPr>
              <a:t> / 2014</a:t>
            </a:r>
            <a:endParaRPr kumimoji="1" lang="ja-JP" altLang="en-US"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2722156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への取り組みを主導するのは既存の情報システム部門から経営者や事業部門へとシフトしてゆくでしょう。そのためには、経営者や事業部門のデマンドを掘り起こし、情報システム部門がデジタル・トランスフォーメーションに取り組める環境を作り、情報システム部門の変革も合わせて、その実現に取り組んでゆく必要があります。</a:t>
            </a:r>
          </a:p>
          <a:p>
            <a:r>
              <a:rPr kumimoji="1" lang="ja-JP" altLang="ja-JP" sz="1200" kern="1200" dirty="0">
                <a:solidFill>
                  <a:schemeClr val="tx1"/>
                </a:solidFill>
                <a:effectLst/>
                <a:latin typeface="+mn-lt"/>
                <a:ea typeface="+mn-ea"/>
                <a:cs typeface="+mn-cs"/>
              </a:rPr>
              <a:t>またこの取り組みは、既存の業務プロセスの改善ではなく、新しいビジネスの仕組みを作り出すことです。これまでのようにユーザーにどうしたいのか、何が正解なのかを教えてもらうことができません。お客様と一緒になって新しい正解を創り出してゆく、「共創」が必要となります。</a:t>
            </a:r>
          </a:p>
          <a:p>
            <a:r>
              <a:rPr kumimoji="1" lang="ja-JP" altLang="ja-JP" sz="1200" kern="1200" dirty="0">
                <a:solidFill>
                  <a:schemeClr val="tx1"/>
                </a:solidFill>
                <a:effectLst/>
                <a:latin typeface="+mn-lt"/>
                <a:ea typeface="+mn-ea"/>
                <a:cs typeface="+mn-cs"/>
              </a:rPr>
              <a:t>「共創」とは、絶対的な正解のないところで最善の正解を生みだす取り組みです。その前提は、既存の発想にとらわれないオープンさと最新テクノロジーの活用であり、それを効率よく創り出すフレームワークが必要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dirty="0">
                <a:effectLst/>
              </a:rPr>
              <a:t>【NEC</a:t>
            </a:r>
            <a:r>
              <a:rPr kumimoji="1" lang="ja-JP" altLang="en-US" dirty="0">
                <a:effectLst/>
              </a:rPr>
              <a:t>の取り組み</a:t>
            </a:r>
            <a:r>
              <a:rPr kumimoji="1" lang="en-US" altLang="ja-JP" dirty="0">
                <a:effectLst/>
              </a:rPr>
              <a:t>】</a:t>
            </a:r>
          </a:p>
          <a:p>
            <a:r>
              <a:rPr kumimoji="1" lang="ja-JP" altLang="en-US" dirty="0"/>
              <a:t>「ビジネスモデルの変革（</a:t>
            </a:r>
            <a:r>
              <a:rPr kumimoji="1" lang="en-US" altLang="ja-JP" dirty="0"/>
              <a:t>2020</a:t>
            </a:r>
            <a:r>
              <a:rPr kumimoji="1" lang="ja-JP" altLang="en-US" dirty="0"/>
              <a:t>中計発表より）」　</a:t>
            </a:r>
            <a:r>
              <a:rPr kumimoji="1" lang="ja-JP" altLang="en-US" dirty="0">
                <a:effectLst/>
              </a:rPr>
              <a:t>→　</a:t>
            </a:r>
            <a:r>
              <a:rPr kumimoji="1" lang="en-US" altLang="ja-JP" dirty="0">
                <a:effectLst/>
              </a:rPr>
              <a:t>NEC</a:t>
            </a:r>
            <a:r>
              <a:rPr kumimoji="1" lang="ja-JP" altLang="en-US" dirty="0">
                <a:effectLst/>
              </a:rPr>
              <a:t>の取り組み⑤</a:t>
            </a:r>
            <a:r>
              <a:rPr kumimoji="1" lang="en-US" altLang="ja-JP" dirty="0">
                <a:effectLst/>
              </a:rPr>
              <a:t>.</a:t>
            </a:r>
            <a:r>
              <a:rPr kumimoji="1" lang="en-US" altLang="ja-JP" dirty="0" err="1">
                <a:effectLst/>
              </a:rPr>
              <a:t>pptx</a:t>
            </a:r>
            <a:endParaRPr kumimoji="1" lang="ja-JP" altLang="en-US" dirty="0"/>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326779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デジタル・トランスフォーメーションを実現するためには、戦略、作戦、戦術の３つのステップで進めてゆくと良いでしょう。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ステップ</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：戦略（</a:t>
            </a:r>
            <a:r>
              <a:rPr kumimoji="1" lang="en-US" altLang="ja-JP" sz="1200" kern="1200" dirty="0">
                <a:solidFill>
                  <a:schemeClr val="tx1"/>
                </a:solidFill>
                <a:effectLst/>
                <a:latin typeface="+mn-lt"/>
                <a:ea typeface="+mn-ea"/>
                <a:cs typeface="+mn-cs"/>
              </a:rPr>
              <a:t>Strategy</a:t>
            </a:r>
            <a:r>
              <a:rPr kumimoji="1" lang="ja-JP" altLang="ja-JP" sz="1200" kern="1200" dirty="0">
                <a:solidFill>
                  <a:schemeClr val="tx1"/>
                </a:solidFill>
                <a:effectLst/>
                <a:latin typeface="+mn-lt"/>
                <a:ea typeface="+mn-ea"/>
                <a:cs typeface="+mn-cs"/>
              </a:rPr>
              <a:t>）：目指すべきゴール、すなわち「あるべき姿」を明らかにし、それを実現するためのシナリオである「ビジネス・モデル」を描く取り組み。</a:t>
            </a:r>
          </a:p>
          <a:p>
            <a:pPr lvl="0"/>
            <a:r>
              <a:rPr kumimoji="1" lang="ja-JP" altLang="ja-JP" sz="1200" kern="1200" dirty="0">
                <a:solidFill>
                  <a:schemeClr val="tx1"/>
                </a:solidFill>
                <a:effectLst/>
                <a:latin typeface="+mn-lt"/>
                <a:ea typeface="+mn-ea"/>
                <a:cs typeface="+mn-cs"/>
              </a:rPr>
              <a:t>ステップ</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：作戦（</a:t>
            </a:r>
            <a:r>
              <a:rPr kumimoji="1" lang="en-US" altLang="ja-JP" sz="1200" kern="1200" dirty="0">
                <a:solidFill>
                  <a:schemeClr val="tx1"/>
                </a:solidFill>
                <a:effectLst/>
                <a:latin typeface="+mn-lt"/>
                <a:ea typeface="+mn-ea"/>
                <a:cs typeface="+mn-cs"/>
              </a:rPr>
              <a:t>Operation</a:t>
            </a:r>
            <a:r>
              <a:rPr kumimoji="1" lang="ja-JP" altLang="ja-JP" sz="1200" kern="1200" dirty="0">
                <a:solidFill>
                  <a:schemeClr val="tx1"/>
                </a:solidFill>
                <a:effectLst/>
                <a:latin typeface="+mn-lt"/>
                <a:ea typeface="+mn-ea"/>
                <a:cs typeface="+mn-cs"/>
              </a:rPr>
              <a:t>）：この戦略を実現するためのひとつひとつのプロジェクトである「ビジネス･プロセス」を組み立てる取り組み。</a:t>
            </a:r>
          </a:p>
          <a:p>
            <a:r>
              <a:rPr kumimoji="1" lang="ja-JP" altLang="ja-JP" sz="1200" kern="1200" dirty="0">
                <a:solidFill>
                  <a:schemeClr val="tx1"/>
                </a:solidFill>
                <a:effectLst/>
                <a:latin typeface="+mn-lt"/>
                <a:ea typeface="+mn-ea"/>
                <a:cs typeface="+mn-cs"/>
              </a:rPr>
              <a:t>ステップ</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：戦術（</a:t>
            </a:r>
            <a:r>
              <a:rPr kumimoji="1" lang="en-US" altLang="ja-JP" sz="1200" kern="1200" dirty="0">
                <a:solidFill>
                  <a:schemeClr val="tx1"/>
                </a:solidFill>
                <a:effectLst/>
                <a:latin typeface="+mn-lt"/>
                <a:ea typeface="+mn-ea"/>
                <a:cs typeface="+mn-cs"/>
              </a:rPr>
              <a:t>Tactics</a:t>
            </a:r>
            <a:r>
              <a:rPr kumimoji="1" lang="ja-JP" altLang="ja-JP" sz="1200" kern="1200" dirty="0">
                <a:solidFill>
                  <a:schemeClr val="tx1"/>
                </a:solidFill>
                <a:effectLst/>
                <a:latin typeface="+mn-lt"/>
                <a:ea typeface="+mn-ea"/>
                <a:cs typeface="+mn-cs"/>
              </a:rPr>
              <a:t>）：そのプロジェクトを遂行するための手段や道具である「使い勝手や見栄え」を作り込む取り組み。</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808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これまで情報システムは、顧客が製品やサービスを“買ってから”その手続きを処理し、結果のデータを格納する</a:t>
            </a:r>
            <a:r>
              <a:rPr kumimoji="1" lang="en-US" altLang="ja-JP" sz="1200" kern="1200" dirty="0">
                <a:solidFill>
                  <a:schemeClr val="tx1"/>
                </a:solidFill>
                <a:effectLst/>
                <a:latin typeface="+mn-lt"/>
                <a:ea typeface="+mn-ea"/>
                <a:cs typeface="+mn-cs"/>
              </a:rPr>
              <a:t>System of Record</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SoR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が主流でした。しかし、ビジネスがデジタル化すれば顧客接点もデジタル化します。そうなれば、顧客に製品やサービスを“いかに買ってもらうか”をデジタル化しなくてはなりません。</a:t>
            </a:r>
            <a:r>
              <a:rPr kumimoji="1" lang="en-US" altLang="ja-JP" sz="1200" kern="1200" dirty="0">
                <a:solidFill>
                  <a:schemeClr val="tx1"/>
                </a:solidFill>
                <a:effectLst/>
                <a:latin typeface="+mn-lt"/>
                <a:ea typeface="+mn-ea"/>
                <a:cs typeface="+mn-cs"/>
              </a:rPr>
              <a:t>System of Engagement</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とは、そのためのシステムです。両者の違いはシステム特性や機能の違いだけではなく、開発や運用のあり方や、そこに関わる人たちの思想や文化の違いにも及びます。</a:t>
            </a:r>
          </a:p>
          <a:p>
            <a:r>
              <a:rPr kumimoji="1" lang="ja-JP" altLang="ja-JP" sz="1200" kern="1200" dirty="0">
                <a:solidFill>
                  <a:schemeClr val="tx1"/>
                </a:solidFill>
                <a:effectLst/>
                <a:latin typeface="+mn-lt"/>
                <a:ea typeface="+mn-ea"/>
                <a:cs typeface="+mn-cs"/>
              </a:rPr>
              <a:t>もはや、企業の情報システムは両者の組み合わせが必要です。そのためには、これまで実績を重ねてきた</a:t>
            </a:r>
            <a:r>
              <a:rPr kumimoji="1" lang="en-US" altLang="ja-JP" sz="1200" kern="1200" dirty="0" err="1">
                <a:solidFill>
                  <a:schemeClr val="tx1"/>
                </a:solidFill>
                <a:effectLst/>
                <a:latin typeface="+mn-lt"/>
                <a:ea typeface="+mn-ea"/>
                <a:cs typeface="+mn-cs"/>
              </a:rPr>
              <a:t>SoR</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の取り組みに留まらず、それぞれの思想や文化に敬意を払い協調・連携して</a:t>
            </a:r>
            <a:r>
              <a:rPr kumimoji="1" lang="en-US" altLang="ja-JP" sz="1200" kern="1200" dirty="0" err="1">
                <a:solidFill>
                  <a:schemeClr val="tx1"/>
                </a:solidFill>
                <a:effectLst/>
                <a:latin typeface="+mn-lt"/>
                <a:ea typeface="+mn-ea"/>
                <a:cs typeface="+mn-cs"/>
              </a:rPr>
              <a:t>SoE</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のスキルを取り込むことです。そして、お互いの価値を融合させ、「バイモーダル</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」を自らの強みとして育ててゆくことです。</a:t>
            </a:r>
            <a:r>
              <a:rPr kumimoji="1" lang="en-US" altLang="ja-JP" sz="1200" kern="1200" dirty="0" err="1">
                <a:solidFill>
                  <a:schemeClr val="tx1"/>
                </a:solidFill>
                <a:effectLst/>
                <a:latin typeface="+mn-lt"/>
                <a:ea typeface="+mn-ea"/>
                <a:cs typeface="+mn-cs"/>
              </a:rPr>
              <a:t>SoR</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の経験値があるからこそ、「バイモーダル</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」は実現可能なのです。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出典・関連図書</a:t>
            </a:r>
            <a:r>
              <a:rPr kumimoji="1" lang="en-US" altLang="ja-JP" dirty="0"/>
              <a:t>】</a:t>
            </a:r>
          </a:p>
          <a:p>
            <a:r>
              <a:rPr kumimoji="1" lang="en-US" altLang="ja-JP" sz="1200" kern="1200" dirty="0">
                <a:solidFill>
                  <a:schemeClr val="tx1"/>
                </a:solidFill>
                <a:effectLst/>
                <a:latin typeface="+mn-lt"/>
                <a:ea typeface="+mn-ea"/>
                <a:cs typeface="+mn-cs"/>
              </a:rPr>
              <a:t>Systems of Engagement and The Future of Enterprise IT /</a:t>
            </a:r>
            <a:r>
              <a:rPr lang="en-US" altLang="ja-JP" dirty="0">
                <a:effectLst/>
              </a:rPr>
              <a:t> </a:t>
            </a:r>
            <a:r>
              <a:rPr kumimoji="1" lang="en-US" altLang="ja-JP" sz="1200" kern="1200" dirty="0">
                <a:solidFill>
                  <a:schemeClr val="tx1"/>
                </a:solidFill>
                <a:effectLst/>
                <a:latin typeface="+mn-lt"/>
                <a:ea typeface="+mn-ea"/>
                <a:cs typeface="+mn-cs"/>
              </a:rPr>
              <a:t>Geoffrey A. Moore</a:t>
            </a:r>
            <a:r>
              <a:rPr lang="ja-JP" altLang="ja-JP" dirty="0">
                <a:effectLst/>
              </a:rPr>
              <a:t> </a:t>
            </a:r>
            <a:r>
              <a:rPr lang="en-US" altLang="ja-JP" dirty="0">
                <a:effectLst/>
              </a:rPr>
              <a:t>/ 2011</a:t>
            </a:r>
            <a:endParaRPr kumimoji="1" lang="en-US" altLang="ja-JP" sz="1200" kern="1200" dirty="0">
              <a:solidFill>
                <a:schemeClr val="tx1"/>
              </a:solidFill>
              <a:effectLst/>
              <a:latin typeface="+mn-lt"/>
              <a:ea typeface="+mn-ea"/>
              <a:cs typeface="+mn-cs"/>
            </a:endParaRPr>
          </a:p>
          <a:p>
            <a:r>
              <a:rPr lang="en-US" altLang="ja-JP" dirty="0">
                <a:effectLst/>
              </a:rPr>
              <a:t>  http://</a:t>
            </a:r>
            <a:r>
              <a:rPr lang="en-US" altLang="ja-JP" dirty="0" err="1">
                <a:effectLst/>
              </a:rPr>
              <a:t>info.aiim.org</a:t>
            </a:r>
            <a:r>
              <a:rPr lang="en-US" altLang="ja-JP" dirty="0">
                <a:effectLst/>
              </a:rPr>
              <a:t>/systems-of-engagement-and-the-future-of-enterprise-it</a:t>
            </a:r>
            <a:r>
              <a:rPr lang="ja-JP" altLang="ja-JP" dirty="0">
                <a:effectLst/>
              </a:rPr>
              <a:t> </a:t>
            </a:r>
            <a:endParaRPr lang="en-US" altLang="ja-JP" dirty="0">
              <a:effectLst/>
            </a:endParaRPr>
          </a:p>
          <a:p>
            <a:r>
              <a:rPr kumimoji="1" lang="en-US" altLang="ja-JP" sz="1200" b="0" i="0" kern="1200" dirty="0">
                <a:solidFill>
                  <a:schemeClr val="tx1"/>
                </a:solidFill>
                <a:effectLst/>
                <a:latin typeface="+mn-lt"/>
                <a:ea typeface="+mn-ea"/>
                <a:cs typeface="+mn-cs"/>
              </a:rPr>
              <a:t>Bimodal / Gartner</a:t>
            </a:r>
          </a:p>
          <a:p>
            <a:r>
              <a:rPr kumimoji="1" lang="en-US" altLang="ja-JP" sz="1200" b="0" i="0" kern="1200" dirty="0">
                <a:solidFill>
                  <a:schemeClr val="tx1"/>
                </a:solidFill>
                <a:effectLst/>
                <a:latin typeface="+mn-lt"/>
                <a:ea typeface="+mn-ea"/>
                <a:cs typeface="+mn-cs"/>
              </a:rPr>
              <a:t>  https://</a:t>
            </a:r>
            <a:r>
              <a:rPr kumimoji="1" lang="en-US" altLang="ja-JP" sz="1200" b="0" i="0" kern="1200" dirty="0" err="1">
                <a:solidFill>
                  <a:schemeClr val="tx1"/>
                </a:solidFill>
                <a:effectLst/>
                <a:latin typeface="+mn-lt"/>
                <a:ea typeface="+mn-ea"/>
                <a:cs typeface="+mn-cs"/>
              </a:rPr>
              <a:t>www.gartner.com</a:t>
            </a:r>
            <a:r>
              <a:rPr kumimoji="1" lang="en-US" altLang="ja-JP" sz="1200" b="0" i="0" kern="1200" dirty="0">
                <a:solidFill>
                  <a:schemeClr val="tx1"/>
                </a:solidFill>
                <a:effectLst/>
                <a:latin typeface="+mn-lt"/>
                <a:ea typeface="+mn-ea"/>
                <a:cs typeface="+mn-cs"/>
              </a:rPr>
              <a:t>/it-glossary/bimodal/</a:t>
            </a:r>
            <a:endParaRPr kumimoji="1" lang="en-US" altLang="ja-JP" dirty="0">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54113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文明批評家のジェレミー・リフキンは、その著書「限界費用ゼロ社会」の中で、経済パラダイムの大転換が進行しつつあると述べています。テクノロジーの発展により、効率性や生産性が極限にまで高まり、モノやサービスを生み出すコスト</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限界費用</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は限りなくゼロに近づくと予見しています。そして、将来モノやサービスは無料になり、それに代わり、人々が協働でモノやサービスを生産し、共有し、管理する共有型経済</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シェアリング・エコノミー</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が拡がり、新しい社会が実現するとしています。その背景には、あらゆるものごとをデータで捉え、</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によって最適解を見つけ出し、社会やビジネスを動かす</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（モノのインターネット）の普及があるとしています。</a:t>
            </a:r>
          </a:p>
          <a:p>
            <a:r>
              <a:rPr kumimoji="1" lang="ja-JP" altLang="ja-JP" sz="1200" kern="1200" dirty="0">
                <a:solidFill>
                  <a:schemeClr val="tx1"/>
                </a:solidFill>
                <a:effectLst/>
                <a:latin typeface="+mn-lt"/>
                <a:ea typeface="+mn-ea"/>
                <a:cs typeface="+mn-cs"/>
              </a:rPr>
              <a:t>デジタル･トランスフォーメーションが進んでゆけば、「限界費用ゼロ社会」が到来することになるかもしれません。そんな時代に企業として生き残り、成長してゆくためには、これまでの常識を転換し、新たな常識に向きあってゆかなければなりません。</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限界費用ゼロ社会 〈モノのインターネット〉と共有型経済の台頭・ジェレミー・リフキン</a:t>
            </a:r>
            <a:r>
              <a:rPr kumimoji="1" lang="en-US" altLang="ja-JP" sz="120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NHK</a:t>
            </a:r>
            <a:r>
              <a:rPr kumimoji="1" lang="ja-JP" altLang="en-US" sz="1200" b="0" i="0" kern="1200" dirty="0">
                <a:solidFill>
                  <a:schemeClr val="tx1"/>
                </a:solidFill>
                <a:effectLst/>
                <a:latin typeface="+mn-lt"/>
                <a:ea typeface="+mn-ea"/>
                <a:cs typeface="+mn-cs"/>
              </a:rPr>
              <a:t>出版</a:t>
            </a:r>
            <a:r>
              <a:rPr kumimoji="1" lang="en-US" altLang="ja-JP" sz="1200" kern="1200" dirty="0">
                <a:solidFill>
                  <a:schemeClr val="tx1"/>
                </a:solidFill>
                <a:effectLst/>
                <a:latin typeface="+mn-lt"/>
                <a:ea typeface="+mn-ea"/>
                <a:cs typeface="+mn-cs"/>
              </a:rPr>
              <a:t>/2015</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744781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は、お客様の課題やニーズを先取りし、お客様の未来を具体的に描き、お客様の取り組みを主導できなくてはなりません。そのためには、世界に誇る自分たちの技術やノウハウの価値をビジネスの価値に置き換え変えて、お客様に提供できなくてはなりません。また、お客様が求めているのは私たちの技術やノウハウではなく「共創」で描いた「あるべき姿」を実現することです。ならば足りないところは、社外にも優れた技術やノウハウを求め、それらを組み合わせることで、顧客価値の最大化に全力を尽くさなくてはなりません。</a:t>
            </a:r>
          </a:p>
          <a:p>
            <a:r>
              <a:rPr kumimoji="1" lang="ja-JP" altLang="ja-JP" sz="1200" kern="1200" dirty="0">
                <a:solidFill>
                  <a:schemeClr val="tx1"/>
                </a:solidFill>
                <a:effectLst/>
                <a:latin typeface="+mn-lt"/>
                <a:ea typeface="+mn-ea"/>
                <a:cs typeface="+mn-cs"/>
              </a:rPr>
              <a:t>このチャートにあるような対応は厳に慎むべきでしょう。それは、私たちが取り組もうとしている「顧客価値の創造」と逆行することだからです。</a:t>
            </a:r>
          </a:p>
          <a:p>
            <a:r>
              <a:rPr kumimoji="1" lang="ja-JP" altLang="ja-JP" sz="1200" kern="1200" dirty="0">
                <a:solidFill>
                  <a:schemeClr val="tx1"/>
                </a:solidFill>
                <a:effectLst/>
                <a:latin typeface="+mn-lt"/>
                <a:ea typeface="+mn-ea"/>
                <a:cs typeface="+mn-cs"/>
              </a:rPr>
              <a:t>また、何が正解か分からないわけですから、ある程度で踏ん切りを付けて、やってみることです。やってみることで学び、それが新たなノウハウとなって、自分たちの価値を高めてゆくのです。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925985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お客様の経営や事業に踏み込んで、一緒に考え、広くテクノロジーの可能性から助言を与えてくれことをお客様は期待しています。そのためにはテクノロジーに詳しくない経営や事業に関わる人たちに、テクノロジーの価値とビジネスへの貢献の関係を説明できなくてはなりません。</a:t>
            </a:r>
          </a:p>
          <a:p>
            <a:r>
              <a:rPr kumimoji="1" lang="ja-JP" altLang="ja-JP" sz="1200" kern="1200" dirty="0">
                <a:solidFill>
                  <a:schemeClr val="tx1"/>
                </a:solidFill>
                <a:effectLst/>
                <a:latin typeface="+mn-lt"/>
                <a:ea typeface="+mn-ea"/>
                <a:cs typeface="+mn-cs"/>
              </a:rPr>
              <a:t>自分の専門分野だけではなく事業や経営、テクノロジーの全般にわたって広い知見を持つことです。もちろん専門分野は大切ですが、経営や事業についてもクロスオーバーに相談できる存在にならなければ、デジタル･トランスフォーメーションの入口を作れません。</a:t>
            </a:r>
          </a:p>
          <a:p>
            <a:r>
              <a:rPr kumimoji="1" lang="ja-JP" altLang="ja-JP" sz="1200" kern="1200" dirty="0">
                <a:solidFill>
                  <a:schemeClr val="tx1"/>
                </a:solidFill>
                <a:effectLst/>
                <a:latin typeface="+mn-lt"/>
                <a:ea typeface="+mn-ea"/>
                <a:cs typeface="+mn-cs"/>
              </a:rPr>
              <a:t>また、全て自分たちだけでまかなうことなど到底できませんから、オープンに広く緩い連係を維持し必要なスキルをダイナミックに結集できるオープン・イノベーションに取り組む必要があるのです。</a:t>
            </a:r>
          </a:p>
          <a:p>
            <a:r>
              <a:rPr kumimoji="1" lang="ja-JP" altLang="ja-JP" sz="1200" kern="1200" dirty="0">
                <a:solidFill>
                  <a:schemeClr val="tx1"/>
                </a:solidFill>
                <a:effectLst/>
                <a:latin typeface="+mn-lt"/>
                <a:ea typeface="+mn-ea"/>
                <a:cs typeface="+mn-cs"/>
              </a:rPr>
              <a:t>デジタル・トランスフォーメーションは、いま私たちに、そんな課題を突きつけています。</a:t>
            </a:r>
            <a:r>
              <a:rPr lang="ja-JP" altLang="ja-JP" dirty="0">
                <a:effectLst/>
              </a:rPr>
              <a:t> </a:t>
            </a:r>
            <a:endParaRPr lang="en-US" altLang="ja-JP" dirty="0">
              <a:effectLst/>
            </a:endParaRPr>
          </a:p>
          <a:p>
            <a:endParaRPr kumimoji="1" lang="en-US" altLang="ja-JP" dirty="0">
              <a:effectLst/>
            </a:endParaRPr>
          </a:p>
          <a:p>
            <a:r>
              <a:rPr kumimoji="1" lang="en-US" altLang="ja-JP" dirty="0">
                <a:effectLst/>
              </a:rPr>
              <a:t>【NEC</a:t>
            </a:r>
            <a:r>
              <a:rPr kumimoji="1" lang="ja-JP" altLang="en-US" dirty="0">
                <a:effectLst/>
              </a:rPr>
              <a:t>の取り組み</a:t>
            </a:r>
            <a:r>
              <a:rPr kumimoji="1" lang="en-US" altLang="ja-JP" dirty="0">
                <a:effectLst/>
              </a:rPr>
              <a:t>】</a:t>
            </a:r>
          </a:p>
          <a:p>
            <a:r>
              <a:rPr kumimoji="1" lang="ja-JP" altLang="en-US" dirty="0">
                <a:effectLst/>
              </a:rPr>
              <a:t>「</a:t>
            </a:r>
            <a:r>
              <a:rPr lang="ja-JP" altLang="en-US" dirty="0"/>
              <a:t>デジタルトランスフォーメーション時代に求められる人材</a:t>
            </a:r>
            <a:r>
              <a:rPr kumimoji="1" lang="ja-JP" altLang="en-US" dirty="0">
                <a:effectLst/>
              </a:rPr>
              <a:t>」　→　</a:t>
            </a:r>
            <a:r>
              <a:rPr kumimoji="1" lang="en-US" altLang="ja-JP" dirty="0">
                <a:effectLst/>
              </a:rPr>
              <a:t>NEC</a:t>
            </a:r>
            <a:r>
              <a:rPr kumimoji="1" lang="ja-JP" altLang="en-US" dirty="0">
                <a:effectLst/>
              </a:rPr>
              <a:t>の取り組み⑥</a:t>
            </a:r>
            <a:r>
              <a:rPr kumimoji="1" lang="en-US" altLang="ja-JP" dirty="0">
                <a:effectLst/>
              </a:rPr>
              <a:t>.</a:t>
            </a:r>
            <a:r>
              <a:rPr kumimoji="1" lang="en-US" altLang="ja-JP" dirty="0" err="1">
                <a:effectLst/>
              </a:rPr>
              <a:t>pptx</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939792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つの基本的な想定が、もはや成り立たなくなってしまいました。ひとつは「</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」こと、もうひとつは、「</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」というものです。</a:t>
            </a:r>
          </a:p>
          <a:p>
            <a:r>
              <a:rPr kumimoji="1" lang="ja-JP" altLang="ja-JP" sz="1200" kern="1200" dirty="0">
                <a:solidFill>
                  <a:schemeClr val="tx1"/>
                </a:solidFill>
                <a:effectLst/>
                <a:latin typeface="+mn-lt"/>
                <a:ea typeface="+mn-ea"/>
                <a:cs typeface="+mn-cs"/>
              </a:rPr>
              <a:t>業界を越えた異業種の企業が既存の業界の競争原理を破壊しています。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ビジネス環境の安定が正常であり、業界の枠組みの中で起こる変化に適切に対処することで、事業は維持され成長できる</a:t>
            </a:r>
            <a:r>
              <a:rPr kumimoji="1" lang="ja-JP" altLang="ja-JP" sz="1200" kern="1200" dirty="0">
                <a:solidFill>
                  <a:schemeClr val="tx1"/>
                </a:solidFill>
                <a:effectLst/>
                <a:latin typeface="+mn-lt"/>
                <a:ea typeface="+mn-ea"/>
                <a:cs typeface="+mn-cs"/>
              </a:rPr>
              <a:t>」という考え方から、「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a:t>
            </a:r>
          </a:p>
          <a:p>
            <a:r>
              <a:rPr kumimoji="1" lang="ja-JP" altLang="ja-JP" sz="1200" kern="1200" dirty="0">
                <a:solidFill>
                  <a:schemeClr val="tx1"/>
                </a:solidFill>
                <a:effectLst/>
                <a:latin typeface="+mn-lt"/>
                <a:ea typeface="+mn-ea"/>
                <a:cs typeface="+mn-cs"/>
              </a:rPr>
              <a:t>そのための備えはできているでしょうか。時代のスピードが加速度を増すなか、わずかな躊躇が圧倒的な差となってしまうことを覚悟しておくべきです。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193129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の発展は、社会のあり方を大きく変えようとしています。お客様はこの変化にどう対処すればいいのかを図りかねています。だから、お客様もまたこれまでの延長線上ではないイノベーションを起こさない限り、生き残れないことに気付かれています。そんなお客様に「課題は何か？」と尋ねても、お客様自身が課題を明確にできないので解決策を提案しようがありません。だから私たちが</a:t>
            </a:r>
            <a:r>
              <a:rPr kumimoji="1" lang="ja-JP" altLang="ja-JP" sz="1200" b="1" kern="1200" dirty="0">
                <a:solidFill>
                  <a:schemeClr val="tx1"/>
                </a:solidFill>
                <a:effectLst/>
                <a:latin typeface="+mn-lt"/>
                <a:ea typeface="+mn-ea"/>
                <a:cs typeface="+mn-cs"/>
              </a:rPr>
              <a:t>「お客様の未来のあるべき姿を描き、自らがテーマを設定し、試行錯誤を繰り返す」</a:t>
            </a:r>
            <a:r>
              <a:rPr kumimoji="1" lang="ja-JP" altLang="ja-JP" sz="1200" kern="1200" dirty="0">
                <a:solidFill>
                  <a:schemeClr val="tx1"/>
                </a:solidFill>
                <a:effectLst/>
                <a:latin typeface="+mn-lt"/>
                <a:ea typeface="+mn-ea"/>
                <a:cs typeface="+mn-cs"/>
              </a:rPr>
              <a:t>ことをお手伝いできなくてはならないのです。</a:t>
            </a:r>
          </a:p>
          <a:p>
            <a:r>
              <a:rPr kumimoji="1" lang="ja-JP" altLang="ja-JP" sz="1200" kern="1200" dirty="0">
                <a:solidFill>
                  <a:schemeClr val="tx1"/>
                </a:solidFill>
                <a:effectLst/>
                <a:latin typeface="+mn-lt"/>
                <a:ea typeface="+mn-ea"/>
                <a:cs typeface="+mn-cs"/>
              </a:rPr>
              <a:t>「時間をかけて積み上げた経験値」や「自分たちが生みだした優れた技術」にこだわるのではなく、経験から学んだ教訓から自らがテーマを決め、社外で生みだされた優れた技術にも関心を示し、お客様のビジネスの成果に貢献するために全力を尽くすことです。</a:t>
            </a:r>
          </a:p>
          <a:p>
            <a:r>
              <a:rPr kumimoji="1" lang="ja-JP" altLang="ja-JP" sz="1200" kern="1200">
                <a:solidFill>
                  <a:schemeClr val="tx1"/>
                </a:solidFill>
                <a:effectLst/>
                <a:latin typeface="+mn-lt"/>
                <a:ea typeface="+mn-ea"/>
                <a:cs typeface="+mn-cs"/>
              </a:rPr>
              <a:t>デジタル･トランスフォーメーションの時代には、そんな人材が活躍することになるのでしょう。</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これからインターネットに起こる『不可避な</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の出来事』 ケビン・ケリー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インプレス</a:t>
            </a:r>
            <a:r>
              <a:rPr kumimoji="1" lang="en-US" altLang="ja-JP" sz="1200" kern="1200" dirty="0">
                <a:solidFill>
                  <a:schemeClr val="tx1"/>
                </a:solidFill>
                <a:effectLst/>
                <a:latin typeface="+mn-lt"/>
                <a:ea typeface="+mn-ea"/>
                <a:cs typeface="+mn-cs"/>
              </a:rPr>
              <a:t>R&amp;D / 2016</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423493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デジタル･トランスフォーメーションは、多くの産業を巻き込んで、社会全体に様々な変化をもたらす現象です。例えば、自動車産業における</a:t>
            </a:r>
            <a:r>
              <a:rPr kumimoji="1" lang="en-US" altLang="ja-JP" sz="1200" kern="1200" dirty="0">
                <a:solidFill>
                  <a:schemeClr val="tx1"/>
                </a:solidFill>
                <a:effectLst/>
                <a:latin typeface="+mn-lt"/>
                <a:ea typeface="+mn-ea"/>
                <a:cs typeface="+mn-cs"/>
              </a:rPr>
              <a:t>CASE</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Connecte</a:t>
            </a:r>
            <a:r>
              <a:rPr kumimoji="1" lang="ja-JP" altLang="ja-JP" sz="1200" kern="1200" dirty="0">
                <a:solidFill>
                  <a:schemeClr val="tx1"/>
                </a:solidFill>
                <a:effectLst/>
                <a:latin typeface="+mn-lt"/>
                <a:ea typeface="+mn-ea"/>
                <a:cs typeface="+mn-cs"/>
              </a:rPr>
              <a:t>／つながる、</a:t>
            </a:r>
            <a:r>
              <a:rPr kumimoji="1" lang="en-US" altLang="ja-JP" sz="1200" kern="1200" dirty="0">
                <a:solidFill>
                  <a:schemeClr val="tx1"/>
                </a:solidFill>
                <a:effectLst/>
                <a:latin typeface="+mn-lt"/>
                <a:ea typeface="+mn-ea"/>
                <a:cs typeface="+mn-cs"/>
              </a:rPr>
              <a:t>Autonomous</a:t>
            </a:r>
            <a:r>
              <a:rPr kumimoji="1" lang="ja-JP" altLang="ja-JP" sz="1200" kern="1200" dirty="0">
                <a:solidFill>
                  <a:schemeClr val="tx1"/>
                </a:solidFill>
                <a:effectLst/>
                <a:latin typeface="+mn-lt"/>
                <a:ea typeface="+mn-ea"/>
                <a:cs typeface="+mn-cs"/>
              </a:rPr>
              <a:t>／自律走行、</a:t>
            </a:r>
            <a:r>
              <a:rPr kumimoji="1" lang="en-US" altLang="ja-JP" sz="1200" kern="1200" dirty="0">
                <a:solidFill>
                  <a:schemeClr val="tx1"/>
                </a:solidFill>
                <a:effectLst/>
                <a:latin typeface="+mn-lt"/>
                <a:ea typeface="+mn-ea"/>
                <a:cs typeface="+mn-cs"/>
              </a:rPr>
              <a:t>Shared</a:t>
            </a:r>
            <a:r>
              <a:rPr kumimoji="1" lang="ja-JP" altLang="ja-JP" sz="1200" kern="1200" dirty="0">
                <a:solidFill>
                  <a:schemeClr val="tx1"/>
                </a:solidFill>
                <a:effectLst/>
                <a:latin typeface="+mn-lt"/>
                <a:ea typeface="+mn-ea"/>
                <a:cs typeface="+mn-cs"/>
              </a:rPr>
              <a:t>／共有、</a:t>
            </a:r>
            <a:r>
              <a:rPr kumimoji="1" lang="en-US" altLang="ja-JP" sz="1200" kern="1200" dirty="0">
                <a:solidFill>
                  <a:schemeClr val="tx1"/>
                </a:solidFill>
                <a:effectLst/>
                <a:latin typeface="+mn-lt"/>
                <a:ea typeface="+mn-ea"/>
                <a:cs typeface="+mn-cs"/>
              </a:rPr>
              <a:t>Electric</a:t>
            </a:r>
            <a:r>
              <a:rPr kumimoji="1" lang="ja-JP" altLang="ja-JP" sz="1200" kern="1200" dirty="0">
                <a:solidFill>
                  <a:schemeClr val="tx1"/>
                </a:solidFill>
                <a:effectLst/>
                <a:latin typeface="+mn-lt"/>
                <a:ea typeface="+mn-ea"/>
                <a:cs typeface="+mn-cs"/>
              </a:rPr>
              <a:t>／電動）の波は、自動車の生産台数を減少させ大幅な収益の減少を招くでしょう。また、損害保険は不要となり、タクシーやレンタカーの乗客が減少、バスや鉄道などの公共交通機関も影響を受けるでしょう。ガソリン・スタンドも必要なくなり駐車スペースも減少するので都市計画も変わり、建設や不動産にも変化が起きるでしょう。トラックは運転手不要とればドライブインやモーテルが不要となり地域経済にも影響を与えます。このように、自動車業界だけではなく、その周辺の産業をも巻き込んで、破壊と変革を引き起こすのです。</a:t>
            </a:r>
          </a:p>
          <a:p>
            <a:r>
              <a:rPr kumimoji="1" lang="ja-JP" altLang="ja-JP" sz="1200" kern="1200" dirty="0">
                <a:solidFill>
                  <a:schemeClr val="tx1"/>
                </a:solidFill>
                <a:effectLst/>
                <a:latin typeface="+mn-lt"/>
                <a:ea typeface="+mn-ea"/>
                <a:cs typeface="+mn-cs"/>
              </a:rPr>
              <a:t>デジタル･トランスフォーメーションとは、あらゆる産業に及び、既存の常識を破壊し、ビジネスや社会のあり方を根本的に変えようとしているのです。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CASE : </a:t>
            </a:r>
            <a:r>
              <a:rPr kumimoji="1" lang="ja-JP" altLang="en-US" sz="1200" b="0" i="0" kern="1200" dirty="0">
                <a:solidFill>
                  <a:schemeClr val="tx1"/>
                </a:solidFill>
                <a:effectLst/>
                <a:latin typeface="+mn-lt"/>
                <a:ea typeface="+mn-ea"/>
                <a:cs typeface="+mn-cs"/>
              </a:rPr>
              <a:t>独ダイムラー社（</a:t>
            </a:r>
            <a:r>
              <a:rPr kumimoji="1" lang="en-US" altLang="ja-JP" sz="1200" b="0" i="0" kern="1200" dirty="0">
                <a:solidFill>
                  <a:schemeClr val="tx1"/>
                </a:solidFill>
                <a:effectLst/>
                <a:latin typeface="+mn-lt"/>
                <a:ea typeface="+mn-ea"/>
                <a:cs typeface="+mn-cs"/>
              </a:rPr>
              <a:t>Daimler AG</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2016</a:t>
            </a:r>
            <a:r>
              <a:rPr kumimoji="1" lang="ja-JP" altLang="en-US" sz="1200" b="0" i="0" kern="1200" dirty="0">
                <a:solidFill>
                  <a:schemeClr val="tx1"/>
                </a:solidFill>
                <a:effectLst/>
                <a:latin typeface="+mn-lt"/>
                <a:ea typeface="+mn-ea"/>
                <a:cs typeface="+mn-cs"/>
              </a:rPr>
              <a:t>年頃より、将来の自動車の特徴を示す言葉として使い始め、一般にも使われるようになった。</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414422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effectLst/>
            </a:endParaRPr>
          </a:p>
          <a:p>
            <a:r>
              <a:rPr kumimoji="1" lang="en-US" altLang="ja-JP" dirty="0">
                <a:effectLst/>
              </a:rPr>
              <a:t>【NEC</a:t>
            </a:r>
            <a:r>
              <a:rPr kumimoji="1" lang="ja-JP" altLang="en-US" dirty="0">
                <a:effectLst/>
              </a:rPr>
              <a:t>の取り組み</a:t>
            </a:r>
            <a:r>
              <a:rPr kumimoji="1" lang="en-US" altLang="ja-JP" dirty="0">
                <a:effectLst/>
              </a:rPr>
              <a:t>】</a:t>
            </a:r>
          </a:p>
          <a:p>
            <a:r>
              <a:rPr kumimoji="1" lang="ja-JP" altLang="en-US" dirty="0"/>
              <a:t>「</a:t>
            </a:r>
            <a:r>
              <a:rPr kumimoji="1" lang="en-US" altLang="ja-JP" dirty="0"/>
              <a:t>NEC</a:t>
            </a:r>
            <a:r>
              <a:rPr kumimoji="1" lang="ja-JP" altLang="en-US" dirty="0"/>
              <a:t>のデジタル技術が実現する「</a:t>
            </a:r>
            <a:r>
              <a:rPr kumimoji="1" lang="en-US" altLang="ja-JP" dirty="0"/>
              <a:t>4</a:t>
            </a:r>
            <a:r>
              <a:rPr kumimoji="1" lang="ja-JP" altLang="en-US" dirty="0"/>
              <a:t>つの変革」　→　本編</a:t>
            </a:r>
            <a:r>
              <a:rPr kumimoji="1" lang="en-US" altLang="ja-JP" dirty="0"/>
              <a:t>P.5</a:t>
            </a:r>
            <a:r>
              <a:rPr kumimoji="1" lang="ja-JP" altLang="en-US" dirty="0"/>
              <a:t>から参照：</a:t>
            </a:r>
            <a:r>
              <a:rPr kumimoji="1" lang="en-US" altLang="ja-JP" dirty="0"/>
              <a:t>NEC</a:t>
            </a:r>
            <a:r>
              <a:rPr kumimoji="1" lang="ja-JP" altLang="en-US" dirty="0"/>
              <a:t>の取り組み①</a:t>
            </a:r>
            <a:r>
              <a:rPr kumimoji="1" lang="en-US" altLang="ja-JP" dirty="0"/>
              <a:t>.</a:t>
            </a:r>
            <a:r>
              <a:rPr kumimoji="1" lang="en-US" altLang="ja-JP" dirty="0" err="1"/>
              <a:t>pptx</a:t>
            </a:r>
            <a:endParaRPr kumimoji="1" lang="en-US" altLang="ja-JP" dirty="0"/>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215994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ビジネスは人間が働くことを前提にその仕組みが作られてきました。しかし、されでは労働時間や福利厚生、安全管理などの制約条件に縛られ、人的ミスも払拭することはできませんし、個人の経験値あるいは先入観に左右されてしまいます。従来は、この制約の中で、コスト削減や生産性の向上をめざしてきました。しかし、制約がある以上、成果は頭打ちとなり、さらなる改善の足かせとなります。しかし、</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やロボットなどのテクノロジーの発展により、人間の関与を減らしビジネスの仕組みを作ることができるようになり、これまでには考えられなかった劇的な改善や、圧倒的な競争力を手に入れられるかもしれないのです。また、</a:t>
            </a:r>
            <a:r>
              <a:rPr kumimoji="1" lang="en-US" altLang="ja-JP" sz="1200" kern="1200" dirty="0">
                <a:solidFill>
                  <a:schemeClr val="tx1"/>
                </a:solidFill>
                <a:effectLst/>
                <a:latin typeface="+mn-lt"/>
                <a:ea typeface="+mn-ea"/>
                <a:cs typeface="+mn-cs"/>
              </a:rPr>
              <a:t>ICT</a:t>
            </a:r>
            <a:r>
              <a:rPr kumimoji="1" lang="ja-JP" altLang="ja-JP" sz="1200" kern="1200" dirty="0">
                <a:solidFill>
                  <a:schemeClr val="tx1"/>
                </a:solidFill>
                <a:effectLst/>
                <a:latin typeface="+mn-lt"/>
                <a:ea typeface="+mn-ea"/>
                <a:cs typeface="+mn-cs"/>
              </a:rPr>
              <a:t>にしかできないことを駆使して、新しいビジネス･モデルを創り出し、新たなマーケットを切り拓くことも可能になるでしょう。</a:t>
            </a:r>
          </a:p>
          <a:p>
            <a:r>
              <a:rPr kumimoji="1" lang="ja-JP" altLang="ja-JP" sz="1200" b="1" kern="1200" dirty="0">
                <a:solidFill>
                  <a:schemeClr val="tx1"/>
                </a:solidFill>
                <a:effectLst/>
                <a:latin typeface="+mn-lt"/>
                <a:ea typeface="+mn-ea"/>
                <a:cs typeface="+mn-cs"/>
              </a:rPr>
              <a:t>「人間を前提」にすることから「機械を前提」とした仕組みへ転換すれば、ビジネスや社会のあり方を根本的に変わってしまう。</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デジタル・トランスフォーメーションとは、そんな変革です。</a:t>
            </a:r>
          </a:p>
          <a:p>
            <a:endParaRPr kumimoji="1" lang="en-US" altLang="ja-JP" dirty="0"/>
          </a:p>
          <a:p>
            <a:r>
              <a:rPr kumimoji="1" lang="en-US" altLang="ja-JP" dirty="0"/>
              <a:t>【NEC</a:t>
            </a:r>
            <a:r>
              <a:rPr kumimoji="1" lang="ja-JP" altLang="en-US" dirty="0"/>
              <a:t>の取り組み</a:t>
            </a:r>
            <a:r>
              <a:rPr kumimoji="1" lang="en-US" altLang="ja-JP" dirty="0"/>
              <a:t>】</a:t>
            </a:r>
          </a:p>
          <a:p>
            <a:r>
              <a:rPr kumimoji="1" lang="ja-JP" altLang="en-US" dirty="0"/>
              <a:t>「</a:t>
            </a:r>
            <a:r>
              <a:rPr kumimoji="1" lang="en-US" altLang="ja-JP" dirty="0"/>
              <a:t>NEC</a:t>
            </a:r>
            <a:r>
              <a:rPr kumimoji="1" lang="ja-JP" altLang="en-US" dirty="0"/>
              <a:t>の取り組み事例」　→　</a:t>
            </a:r>
            <a:r>
              <a:rPr kumimoji="1" lang="en-US" altLang="ja-JP" dirty="0"/>
              <a:t>NEC</a:t>
            </a:r>
            <a:r>
              <a:rPr kumimoji="1" lang="ja-JP" altLang="en-US" dirty="0"/>
              <a:t>の取り組み②</a:t>
            </a:r>
            <a:r>
              <a:rPr kumimoji="1" lang="en-US" altLang="ja-JP" dirty="0"/>
              <a:t>.</a:t>
            </a:r>
            <a:r>
              <a:rPr kumimoji="1" lang="en-US" altLang="ja-JP" dirty="0" err="1"/>
              <a:t>pptx</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26253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デジタル・テクノロジーの発展が、伝統的な仕事のあり方や社会の仕組みを根本的に変えてしまい、「限界費用ゼロ社会」のような新しいパラダイムを生みだす「現象」です。</a:t>
            </a:r>
          </a:p>
          <a:p>
            <a:r>
              <a:rPr kumimoji="1" lang="ja-JP" altLang="ja-JP" sz="1200" kern="1200" dirty="0">
                <a:solidFill>
                  <a:schemeClr val="tx1"/>
                </a:solidFill>
                <a:effectLst/>
                <a:latin typeface="+mn-lt"/>
                <a:ea typeface="+mn-ea"/>
                <a:cs typeface="+mn-cs"/>
              </a:rPr>
              <a:t>この大きな流れを押し戻すことはできません。ならば、この流れにしっかりと乗って、その実現を主導してゆくことで、私たちは新たな役割を切り拓いてゆくことができます。そのためには、</a:t>
            </a:r>
            <a:r>
              <a:rPr kumimoji="1" lang="ja-JP" altLang="ja-JP" sz="1200" b="1" kern="1200" dirty="0">
                <a:solidFill>
                  <a:schemeClr val="tx1"/>
                </a:solidFill>
                <a:effectLst/>
                <a:latin typeface="+mn-lt"/>
                <a:ea typeface="+mn-ea"/>
                <a:cs typeface="+mn-cs"/>
              </a:rPr>
              <a:t>デジタル･テクノロジーを駆使して、現場のニーズにジャスト・イン・タイムでビジネス･サービスを提供できる、組織や体制、ビジネス・プロセス、製品やサービスを実現</a:t>
            </a:r>
            <a:r>
              <a:rPr kumimoji="1" lang="ja-JP" altLang="ja-JP" sz="1200" kern="1200" dirty="0">
                <a:solidFill>
                  <a:schemeClr val="tx1"/>
                </a:solidFill>
                <a:effectLst/>
                <a:latin typeface="+mn-lt"/>
                <a:ea typeface="+mn-ea"/>
                <a:cs typeface="+mn-cs"/>
              </a:rPr>
              <a:t>しなくてはなりません。これにより、「製品やサービスをジャスト・イン・タイムで現場に提供できる</a:t>
            </a:r>
            <a:r>
              <a:rPr kumimoji="1" lang="ja-JP" altLang="ja-JP" sz="1200" b="1" u="sng" kern="1200" dirty="0">
                <a:solidFill>
                  <a:schemeClr val="tx1"/>
                </a:solidFill>
                <a:effectLst/>
                <a:latin typeface="+mn-lt"/>
                <a:ea typeface="+mn-ea"/>
                <a:cs typeface="+mn-cs"/>
              </a:rPr>
              <a:t>即応力」</a:t>
            </a:r>
            <a:r>
              <a:rPr kumimoji="1" lang="ja-JP" altLang="ja-JP" sz="1200" kern="1200" dirty="0">
                <a:solidFill>
                  <a:schemeClr val="tx1"/>
                </a:solidFill>
                <a:effectLst/>
                <a:latin typeface="+mn-lt"/>
                <a:ea typeface="+mn-ea"/>
                <a:cs typeface="+mn-cs"/>
              </a:rPr>
              <a:t>と「生産性・価格・期間などの常識を覆す</a:t>
            </a:r>
            <a:r>
              <a:rPr kumimoji="1" lang="ja-JP" altLang="ja-JP" sz="1200" b="1" u="sng" kern="1200" dirty="0">
                <a:solidFill>
                  <a:schemeClr val="tx1"/>
                </a:solidFill>
                <a:effectLst/>
                <a:latin typeface="+mn-lt"/>
                <a:ea typeface="+mn-ea"/>
                <a:cs typeface="+mn-cs"/>
              </a:rPr>
              <a:t>破壊力</a:t>
            </a:r>
            <a:r>
              <a:rPr kumimoji="1" lang="ja-JP" altLang="ja-JP" sz="1200" kern="1200" dirty="0">
                <a:solidFill>
                  <a:schemeClr val="tx1"/>
                </a:solidFill>
                <a:effectLst/>
                <a:latin typeface="+mn-lt"/>
                <a:ea typeface="+mn-ea"/>
                <a:cs typeface="+mn-cs"/>
              </a:rPr>
              <a:t>」を手に入れることができます。そのために、ヒトやモノに依存した仕組みではなく、ビジネスに関わるデータを全て捉え、それを解析し、最適解を見つけてビジネスを動かす「サイバー・フィジカル・システム（広義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）」が必要となります。</a:t>
            </a:r>
            <a:r>
              <a:rPr lang="ja-JP" altLang="ja-JP" dirty="0">
                <a:effectLst/>
              </a:rPr>
              <a:t> </a:t>
            </a:r>
            <a:endParaRPr lang="en-US" altLang="ja-JP" dirty="0">
              <a:effectLst/>
            </a:endParaRPr>
          </a:p>
          <a:p>
            <a:endParaRPr kumimoji="1" lang="en-US" altLang="ja-JP" dirty="0">
              <a:effectLst/>
            </a:endParaRPr>
          </a:p>
          <a:p>
            <a:r>
              <a:rPr kumimoji="1" lang="en-US" altLang="ja-JP" dirty="0">
                <a:effectLst/>
              </a:rPr>
              <a:t>【NEC</a:t>
            </a:r>
            <a:r>
              <a:rPr kumimoji="1" lang="ja-JP" altLang="en-US" dirty="0">
                <a:effectLst/>
              </a:rPr>
              <a:t>の取り組み</a:t>
            </a:r>
            <a:r>
              <a:rPr kumimoji="1" lang="en-US" altLang="ja-JP" dirty="0">
                <a:effectLst/>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effectLst/>
              </a:rPr>
              <a:t>「</a:t>
            </a:r>
            <a:r>
              <a:rPr lang="en-US" altLang="ja-JP" dirty="0">
                <a:solidFill>
                  <a:srgbClr val="FFFFFF"/>
                </a:solidFill>
              </a:rPr>
              <a:t>NEC</a:t>
            </a:r>
            <a:r>
              <a:rPr lang="ja-JP" altLang="en-US" dirty="0">
                <a:solidFill>
                  <a:srgbClr val="FFFFFF"/>
                </a:solidFill>
              </a:rPr>
              <a:t>が取り組むデジタルトランスフォーメーショ</a:t>
            </a:r>
            <a:r>
              <a:rPr lang="ja-JP" altLang="en-US" spc="-850" dirty="0">
                <a:solidFill>
                  <a:srgbClr val="FFFFFF"/>
                </a:solidFill>
              </a:rPr>
              <a:t>ン</a:t>
            </a:r>
            <a:r>
              <a:rPr lang="ja-JP" altLang="en-US" dirty="0">
                <a:solidFill>
                  <a:srgbClr val="FFFFFF"/>
                </a:solidFill>
              </a:rPr>
              <a:t>（</a:t>
            </a:r>
            <a:r>
              <a:rPr lang="en-US" altLang="ja-JP" dirty="0">
                <a:solidFill>
                  <a:srgbClr val="FFFFFF"/>
                </a:solidFill>
              </a:rPr>
              <a:t>DX</a:t>
            </a:r>
            <a:r>
              <a:rPr lang="ja-JP" altLang="en-US" spc="-850" dirty="0">
                <a:solidFill>
                  <a:srgbClr val="FFFFFF"/>
                </a:solidFill>
              </a:rPr>
              <a:t>）</a:t>
            </a:r>
            <a:r>
              <a:rPr lang="ja-JP" altLang="en-US" dirty="0">
                <a:solidFill>
                  <a:srgbClr val="FFFFFF"/>
                </a:solidFill>
              </a:rPr>
              <a:t>とサイバーフィジカルシステム</a:t>
            </a:r>
            <a:r>
              <a:rPr lang="en-US" altLang="ja-JP" dirty="0">
                <a:solidFill>
                  <a:srgbClr val="FFFFFF"/>
                </a:solidFill>
              </a:rPr>
              <a:t>(CPS)</a:t>
            </a:r>
            <a:r>
              <a:rPr kumimoji="1" lang="ja-JP" altLang="en-US" dirty="0">
                <a:effectLst/>
              </a:rPr>
              <a:t>」　→　</a:t>
            </a:r>
            <a:r>
              <a:rPr kumimoji="1" lang="en-US" altLang="ja-JP" dirty="0">
                <a:effectLst/>
              </a:rPr>
              <a:t>NEC</a:t>
            </a:r>
            <a:r>
              <a:rPr kumimoji="1" lang="ja-JP" altLang="en-US" dirty="0">
                <a:effectLst/>
              </a:rPr>
              <a:t>の取り組み③</a:t>
            </a:r>
            <a:r>
              <a:rPr kumimoji="1" lang="en-US" altLang="ja-JP" dirty="0">
                <a:effectLst/>
              </a:rPr>
              <a:t>.</a:t>
            </a:r>
            <a:r>
              <a:rPr kumimoji="1" lang="en-US" altLang="ja-JP" dirty="0" err="1">
                <a:effectLst/>
              </a:rPr>
              <a:t>pptx</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371743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インターネットにつながるモノの数は増加し、ソーシャル・メディアや</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サービスの利用が増えればデータはさらに増え、きめ細かくなってゆき、より精度の高い現実世界のデジタル･コピー、すなわちデジタル・ツインがサイバー世界に築かれてゆきます。そのデータを</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で解析し、さらに正確な予測や最適な計画、アドバイスができるようになります。これを利用して現実世界が動けば、その変化は再びデータとして捉えられサイバー世界に送られます。そんな一連の仕組みが「サイバー・フィジカル・システム（</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）」これを「（広義の）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」と捉える考え方もあります。</a:t>
            </a:r>
          </a:p>
          <a:p>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は、これからの私たちの社会や生活、ビジネスを支える基盤になろうとしているのです。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5420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p>
          <a:p>
            <a:endParaRPr kumimoji="1" lang="en-US" altLang="ja-JP" dirty="0"/>
          </a:p>
          <a:p>
            <a:r>
              <a:rPr kumimoji="1" lang="en-US" altLang="ja-JP" dirty="0"/>
              <a:t>【NEC</a:t>
            </a:r>
            <a:r>
              <a:rPr kumimoji="1" lang="ja-JP" altLang="en-US" dirty="0"/>
              <a:t>の取り組み</a:t>
            </a:r>
            <a:r>
              <a:rPr kumimoji="1" lang="en-US" altLang="ja-JP" dirty="0"/>
              <a:t>】</a:t>
            </a:r>
          </a:p>
          <a:p>
            <a:r>
              <a:rPr kumimoji="1" lang="ja-JP" altLang="en-US" dirty="0"/>
              <a:t>「</a:t>
            </a:r>
            <a:r>
              <a:rPr kumimoji="1" lang="en-US" altLang="ja-JP" dirty="0"/>
              <a:t>DX</a:t>
            </a:r>
            <a:r>
              <a:rPr kumimoji="1" lang="ja-JP" altLang="en-US" dirty="0"/>
              <a:t>を支える技術」　→　</a:t>
            </a:r>
            <a:r>
              <a:rPr kumimoji="1" lang="en-US" altLang="ja-JP" dirty="0"/>
              <a:t>NEC</a:t>
            </a:r>
            <a:r>
              <a:rPr kumimoji="1" lang="ja-JP" altLang="en-US" dirty="0"/>
              <a:t>の取り組み④</a:t>
            </a:r>
            <a:r>
              <a:rPr kumimoji="1" lang="en-US" altLang="ja-JP" dirty="0"/>
              <a:t>.</a:t>
            </a:r>
            <a:r>
              <a:rPr kumimoji="1" lang="en-US" altLang="ja-JP" dirty="0" err="1"/>
              <a:t>pptx</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84386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36041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1"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686800" cy="416221"/>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
        <p:nvSpPr>
          <p:cNvPr id="5"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Background_Titl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4" name="タイトル"/>
          <p:cNvSpPr>
            <a:spLocks noGrp="1"/>
          </p:cNvSpPr>
          <p:nvPr>
            <p:ph type="title" hasCustomPrompt="1"/>
          </p:nvPr>
        </p:nvSpPr>
        <p:spPr bwMode="gray">
          <a:xfrm>
            <a:off x="179513" y="2986499"/>
            <a:ext cx="8784000" cy="647664"/>
          </a:xfrm>
          <a:prstGeom prst="rect">
            <a:avLst/>
          </a:prstGeom>
        </p:spPr>
        <p:txBody>
          <a:bodyPr anchor="b" anchorCtr="0">
            <a:spAutoFit/>
          </a:bodyPr>
          <a:lstStyle>
            <a:lvl1pPr>
              <a:defRPr sz="3200">
                <a:solidFill>
                  <a:schemeClr val="accent6"/>
                </a:solidFill>
                <a:effectLst/>
              </a:defRPr>
            </a:lvl1pPr>
          </a:lstStyle>
          <a:p>
            <a:r>
              <a:rPr kumimoji="1" lang="ja-JP" altLang="en-US" dirty="0"/>
              <a:t>タイトルを入力</a:t>
            </a:r>
          </a:p>
        </p:txBody>
      </p:sp>
      <p:sp>
        <p:nvSpPr>
          <p:cNvPr id="6" name="テキスト プレースホルダー"/>
          <p:cNvSpPr>
            <a:spLocks noGrp="1"/>
          </p:cNvSpPr>
          <p:nvPr>
            <p:ph type="body" sz="quarter" idx="11" hasCustomPrompt="1"/>
          </p:nvPr>
        </p:nvSpPr>
        <p:spPr>
          <a:xfrm>
            <a:off x="179387" y="1800000"/>
            <a:ext cx="6372000" cy="360000"/>
          </a:xfrm>
        </p:spPr>
        <p:txBody>
          <a:bodyPr>
            <a:noAutofit/>
          </a:bodyPr>
          <a:lstStyle>
            <a:lvl1pPr marL="0" indent="0">
              <a:buNone/>
              <a:defRPr sz="1800"/>
            </a:lvl1pPr>
          </a:lstStyle>
          <a:p>
            <a:r>
              <a:rPr lang="ja-JP" altLang="en-US" dirty="0"/>
              <a:t>宛先がある場合は入力</a:t>
            </a:r>
          </a:p>
        </p:txBody>
      </p:sp>
      <p:sp>
        <p:nvSpPr>
          <p:cNvPr id="5" name="テキスト プレースホルダー"/>
          <p:cNvSpPr>
            <a:spLocks noGrp="1"/>
          </p:cNvSpPr>
          <p:nvPr>
            <p:ph type="body" sz="quarter" idx="10" hasCustomPrompt="1"/>
          </p:nvPr>
        </p:nvSpPr>
        <p:spPr bwMode="invGray">
          <a:xfrm>
            <a:off x="179513" y="4032000"/>
            <a:ext cx="6552727" cy="400110"/>
          </a:xfrm>
        </p:spPr>
        <p:txBody>
          <a:bodyPr wrap="square">
            <a:spAutoFit/>
          </a:bodyPr>
          <a:lstStyle>
            <a:lvl1pPr marL="0" indent="0">
              <a:buNone/>
              <a:defRPr sz="2000" baseline="0">
                <a:solidFill>
                  <a:schemeClr val="bg1"/>
                </a:solidFill>
              </a:defRPr>
            </a:lvl1pPr>
            <a:lvl2pPr marL="72000" indent="0">
              <a:buNone/>
              <a:defRPr>
                <a:solidFill>
                  <a:schemeClr val="bg1"/>
                </a:solidFill>
              </a:defRPr>
            </a:lvl2pPr>
            <a:lvl3pPr marL="222962" indent="0">
              <a:buNone/>
              <a:defRPr>
                <a:solidFill>
                  <a:schemeClr val="bg1"/>
                </a:solidFill>
              </a:defRPr>
            </a:lvl3pPr>
            <a:lvl4pPr marL="327787" indent="0">
              <a:buNone/>
              <a:defRPr>
                <a:solidFill>
                  <a:schemeClr val="bg1"/>
                </a:solidFill>
              </a:defRPr>
            </a:lvl4pPr>
            <a:lvl5pPr marL="311400" indent="0">
              <a:buNone/>
              <a:defRPr>
                <a:solidFill>
                  <a:schemeClr val="bg1"/>
                </a:solidFill>
              </a:defRPr>
            </a:lvl5pPr>
          </a:lstStyle>
          <a:p>
            <a:pPr lvl="0"/>
            <a:r>
              <a:rPr kumimoji="1" lang="ja-JP" altLang="en-US" dirty="0"/>
              <a:t>年月　部署名　氏名など　適宜改行</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
        <p:nvSpPr>
          <p:cNvPr id="8"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400710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
        <p:nvSpPr>
          <p:cNvPr id="10"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181582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4"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pic>
        <p:nvPicPr>
          <p:cNvPr id="3" name="Backgr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109368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0" name="Background_Whit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Foote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invGray">
          <a:xfrm>
            <a:off x="0" y="6549391"/>
            <a:ext cx="9143999" cy="308609"/>
          </a:xfrm>
          <a:prstGeom prst="rect">
            <a:avLst/>
          </a:prstGeom>
        </p:spPr>
      </p:pic>
      <p:sp>
        <p:nvSpPr>
          <p:cNvPr id="14" name="PageNumber"/>
          <p:cNvSpPr txBox="1"/>
          <p:nvPr userDrawn="1"/>
        </p:nvSpPr>
        <p:spPr bwMode="black">
          <a:xfrm>
            <a:off x="168810" y="6597840"/>
            <a:ext cx="684000" cy="2340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0F5524-168B-428D-88E2-BCDC17194B25}" type="slidenum">
              <a:rPr kumimoji="1" lang="ja-JP" altLang="en-US" sz="9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srgbClr val="FFFFFF"/>
              </a:solidFill>
              <a:effectLst/>
              <a:uLnTx/>
              <a:uFillTx/>
              <a:latin typeface="+mn-lt"/>
              <a:ea typeface="+mn-ea"/>
              <a:cs typeface="+mn-cs"/>
            </a:endParaRPr>
          </a:p>
        </p:txBody>
      </p:sp>
      <p:sp>
        <p:nvSpPr>
          <p:cNvPr id="15" name="Credit"/>
          <p:cNvSpPr txBox="1"/>
          <p:nvPr userDrawn="1"/>
        </p:nvSpPr>
        <p:spPr bwMode="black">
          <a:xfrm>
            <a:off x="1096858" y="6597840"/>
            <a:ext cx="134524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mn-lt"/>
                <a:ea typeface="+mn-ea"/>
                <a:cs typeface="+mn-cs"/>
              </a:rPr>
              <a:t>© NEC Corporation 2018</a:t>
            </a:r>
          </a:p>
        </p:txBody>
      </p:sp>
      <p:sp>
        <p:nvSpPr>
          <p:cNvPr id="16" name="Confidential"/>
          <p:cNvSpPr txBox="1"/>
          <p:nvPr userDrawn="1"/>
        </p:nvSpPr>
        <p:spPr bwMode="black">
          <a:xfrm>
            <a:off x="3650906" y="6597840"/>
            <a:ext cx="1822935" cy="23400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mn-lt"/>
                <a:ea typeface="+mn-ea"/>
                <a:cs typeface="+mn-cs"/>
              </a:rPr>
              <a:t>NEC Group Internal Use Only</a:t>
            </a:r>
          </a:p>
        </p:txBody>
      </p:sp>
      <p:sp>
        <p:nvSpPr>
          <p:cNvPr id="7" name="タイトル プレースホルダー 6"/>
          <p:cNvSpPr>
            <a:spLocks noGrp="1"/>
          </p:cNvSpPr>
          <p:nvPr>
            <p:ph type="title"/>
          </p:nvPr>
        </p:nvSpPr>
        <p:spPr>
          <a:xfrm>
            <a:off x="168810" y="102580"/>
            <a:ext cx="7886700" cy="451168"/>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4572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3" y="2495390"/>
            <a:ext cx="8784000" cy="1138773"/>
          </a:xfrm>
        </p:spPr>
        <p:txBody>
          <a:bodyPr/>
          <a:lstStyle/>
          <a:p>
            <a:r>
              <a:rPr kumimoji="1" lang="ja-JP" altLang="en-US" sz="3600" b="1" dirty="0"/>
              <a:t>デジタル・トランスフォーメーション</a:t>
            </a:r>
            <a:br>
              <a:rPr kumimoji="1" lang="en-US" altLang="ja-JP" dirty="0"/>
            </a:br>
            <a:r>
              <a:rPr kumimoji="1" lang="ja-JP" altLang="en-US" dirty="0"/>
              <a:t>「限界費用ゼロ社会」の到来に備えよ！</a:t>
            </a:r>
            <a:endParaRPr kumimoji="1" lang="ja-JP" altLang="en-US" sz="1600" dirty="0"/>
          </a:p>
        </p:txBody>
      </p:sp>
      <p:sp>
        <p:nvSpPr>
          <p:cNvPr id="3" name="テキスト プレースホルダー 2"/>
          <p:cNvSpPr>
            <a:spLocks noGrp="1"/>
          </p:cNvSpPr>
          <p:nvPr>
            <p:ph type="body" sz="quarter" idx="10"/>
          </p:nvPr>
        </p:nvSpPr>
        <p:spPr>
          <a:xfrm>
            <a:off x="179513" y="4032000"/>
            <a:ext cx="6552727" cy="400110"/>
          </a:xfrm>
        </p:spPr>
        <p:txBody>
          <a:bodyPr/>
          <a:lstStyle/>
          <a:p>
            <a:r>
              <a:rPr kumimoji="1" lang="ja-JP" altLang="en-US" dirty="0"/>
              <a:t>「価値創造企業」を支える新しい常識と求められる人材</a:t>
            </a:r>
          </a:p>
        </p:txBody>
      </p:sp>
      <p:sp>
        <p:nvSpPr>
          <p:cNvPr id="5" name="テキスト ボックス 4"/>
          <p:cNvSpPr txBox="1"/>
          <p:nvPr/>
        </p:nvSpPr>
        <p:spPr>
          <a:xfrm>
            <a:off x="7971849" y="6468307"/>
            <a:ext cx="1116011" cy="338554"/>
          </a:xfrm>
          <a:prstGeom prst="rect">
            <a:avLst/>
          </a:prstGeom>
          <a:noFill/>
        </p:spPr>
        <p:txBody>
          <a:bodyPr wrap="none" rtlCol="0">
            <a:spAutoFit/>
          </a:bodyPr>
          <a:lstStyle/>
          <a:p>
            <a:r>
              <a:rPr kumimoji="1" lang="en-US" altLang="ja-JP" sz="1600" dirty="0">
                <a:solidFill>
                  <a:schemeClr val="bg1"/>
                </a:solidFill>
              </a:rPr>
              <a:t>2018</a:t>
            </a:r>
            <a:r>
              <a:rPr kumimoji="1" lang="ja-JP" altLang="en-US" sz="1600" dirty="0">
                <a:solidFill>
                  <a:schemeClr val="bg1"/>
                </a:solidFill>
              </a:rPr>
              <a:t>年</a:t>
            </a:r>
            <a:r>
              <a:rPr lang="en-US" altLang="ja-JP" sz="1600" dirty="0">
                <a:solidFill>
                  <a:schemeClr val="bg1"/>
                </a:solidFill>
              </a:rPr>
              <a:t>3</a:t>
            </a:r>
            <a:r>
              <a:rPr kumimoji="1" lang="ja-JP" altLang="en-US" sz="1600">
                <a:solidFill>
                  <a:schemeClr val="bg1"/>
                </a:solidFill>
              </a:rPr>
              <a:t>月</a:t>
            </a:r>
            <a:endParaRPr kumimoji="1" lang="ja-JP" altLang="en-US" sz="1600" dirty="0">
              <a:solidFill>
                <a:schemeClr val="bg1"/>
              </a:solidFill>
            </a:endParaRPr>
          </a:p>
        </p:txBody>
      </p:sp>
    </p:spTree>
    <p:extLst>
      <p:ext uri="{BB962C8B-B14F-4D97-AF65-F5344CB8AC3E}">
        <p14:creationId xmlns:p14="http://schemas.microsoft.com/office/powerpoint/2010/main" val="150569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22445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その</a:t>
            </a:r>
            <a:r>
              <a:rPr kumimoji="1" lang="en-US" altLang="ja-JP" dirty="0"/>
              <a:t>1</a:t>
            </a:r>
            <a:endParaRPr kumimoji="1" lang="ja-JP" altLang="en-US" dirty="0"/>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356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0317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810" y="102580"/>
            <a:ext cx="8772672" cy="451168"/>
          </a:xfrm>
        </p:spPr>
        <p:txBody>
          <a:bodyPr>
            <a:normAutofit fontScale="90000"/>
          </a:bodyPr>
          <a:lstStyle/>
          <a:p>
            <a:r>
              <a:rPr lang="ja-JP" altLang="en-US" dirty="0"/>
              <a:t>デジタル・トランスフォーメーションを支えるテクノロジー</a:t>
            </a:r>
            <a:r>
              <a:rPr lang="en-US" altLang="ja-JP" dirty="0"/>
              <a:t> </a:t>
            </a:r>
            <a:r>
              <a:rPr lang="ja-JP" altLang="en-US" dirty="0"/>
              <a:t>　その</a:t>
            </a:r>
            <a:r>
              <a:rPr lang="en-US" altLang="ja-JP" dirty="0"/>
              <a:t>2</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33590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6691"/>
            <a:ext cx="8686800" cy="416221"/>
          </a:xfrm>
          <a:prstGeom prst="rect">
            <a:avLst/>
          </a:prstGeom>
        </p:spPr>
        <p:txBody>
          <a:bodyPr>
            <a:normAutofit fontScale="90000"/>
          </a:bodyPr>
          <a:lstStyle/>
          <a:p>
            <a:r>
              <a:rPr kumimoji="1" lang="ja-JP" altLang="en-US" dirty="0"/>
              <a:t>デジタル・トランスフォーメーション実現のための取り組み</a:t>
            </a:r>
          </a:p>
        </p:txBody>
      </p:sp>
      <p:sp>
        <p:nvSpPr>
          <p:cNvPr id="5" name="正方形/長方形 4"/>
          <p:cNvSpPr/>
          <p:nvPr/>
        </p:nvSpPr>
        <p:spPr>
          <a:xfrm>
            <a:off x="1091161" y="5953327"/>
            <a:ext cx="7012933" cy="50037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rot="5400000">
            <a:off x="-822071" y="4150252"/>
            <a:ext cx="2878536" cy="64545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85286" y="3041451"/>
            <a:ext cx="6988848" cy="279488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284899" y="3169540"/>
            <a:ext cx="6606987" cy="215632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449847" y="3332090"/>
            <a:ext cx="6259726" cy="67827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537011" y="4088840"/>
            <a:ext cx="5172561" cy="6726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694165" y="3650193"/>
            <a:ext cx="1809843" cy="8024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454737" y="3152297"/>
            <a:ext cx="369332" cy="1015663"/>
          </a:xfrm>
          <a:prstGeom prst="rect">
            <a:avLst/>
          </a:prstGeom>
          <a:noFill/>
        </p:spPr>
        <p:txBody>
          <a:bodyPr vert="eaVert" wrap="none" rtlCol="0">
            <a:spAutoFit/>
          </a:bodyPr>
          <a:lstStyle/>
          <a:p>
            <a:pPr algn="ctr"/>
            <a:r>
              <a:rPr kumimoji="1" lang="ja-JP" altLang="en-US" sz="1200" dirty="0">
                <a:solidFill>
                  <a:schemeClr val="bg1"/>
                </a:solidFill>
                <a:latin typeface="Meiryo" charset="-128"/>
                <a:ea typeface="Meiryo" charset="-128"/>
                <a:cs typeface="Meiryo" charset="-128"/>
              </a:rPr>
              <a:t>デザイン思考</a:t>
            </a:r>
          </a:p>
        </p:txBody>
      </p:sp>
      <p:sp>
        <p:nvSpPr>
          <p:cNvPr id="13" name="テキスト ボックス 12"/>
          <p:cNvSpPr txBox="1"/>
          <p:nvPr/>
        </p:nvSpPr>
        <p:spPr>
          <a:xfrm>
            <a:off x="381844" y="4625222"/>
            <a:ext cx="553998" cy="1169551"/>
          </a:xfrm>
          <a:prstGeom prst="rect">
            <a:avLst/>
          </a:prstGeom>
          <a:noFill/>
        </p:spPr>
        <p:txBody>
          <a:bodyPr vert="eaVert" wrap="none" rtlCol="0">
            <a:spAutoFit/>
          </a:bodyPr>
          <a:lstStyle/>
          <a:p>
            <a:r>
              <a:rPr kumimoji="1" lang="ja-JP" altLang="en-US" sz="1200" dirty="0">
                <a:solidFill>
                  <a:schemeClr val="bg1"/>
                </a:solidFill>
                <a:latin typeface="Meiryo" charset="-128"/>
                <a:ea typeface="Meiryo" charset="-128"/>
                <a:cs typeface="Meiryo" charset="-128"/>
              </a:rPr>
              <a:t>リーン</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スタートアップ</a:t>
            </a:r>
          </a:p>
        </p:txBody>
      </p:sp>
      <p:sp>
        <p:nvSpPr>
          <p:cNvPr id="14" name="テキスト ボックス 13"/>
          <p:cNvSpPr txBox="1"/>
          <p:nvPr/>
        </p:nvSpPr>
        <p:spPr>
          <a:xfrm>
            <a:off x="3589695" y="6037605"/>
            <a:ext cx="1980029" cy="400110"/>
          </a:xfrm>
          <a:prstGeom prst="rect">
            <a:avLst/>
          </a:prstGeom>
          <a:noFill/>
        </p:spPr>
        <p:txBody>
          <a:bodyPr vert="horz" wrap="none" rtlCol="0">
            <a:spAutoFit/>
          </a:bodyPr>
          <a:lstStyle/>
          <a:p>
            <a:pPr algn="ctr"/>
            <a:r>
              <a:rPr kumimoji="1" lang="ja-JP" altLang="en-US" sz="2000" dirty="0">
                <a:solidFill>
                  <a:schemeClr val="bg1"/>
                </a:solidFill>
                <a:latin typeface="Meiryo" charset="-128"/>
                <a:ea typeface="Meiryo" charset="-128"/>
                <a:cs typeface="Meiryo" charset="-128"/>
              </a:rPr>
              <a:t>アジャイル開発</a:t>
            </a:r>
          </a:p>
        </p:txBody>
      </p:sp>
      <p:sp>
        <p:nvSpPr>
          <p:cNvPr id="17" name="左矢印 16"/>
          <p:cNvSpPr/>
          <p:nvPr/>
        </p:nvSpPr>
        <p:spPr>
          <a:xfrm rot="16200000">
            <a:off x="466407" y="4241391"/>
            <a:ext cx="295836" cy="367552"/>
          </a:xfrm>
          <a:prstGeom prst="lef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29953" y="3509404"/>
            <a:ext cx="2236510" cy="400110"/>
          </a:xfrm>
          <a:prstGeom prst="rect">
            <a:avLst/>
          </a:prstGeom>
          <a:noFill/>
        </p:spPr>
        <p:txBody>
          <a:bodyPr wrap="none" rtlCol="0">
            <a:spAutoFit/>
          </a:bodyPr>
          <a:lstStyle/>
          <a:p>
            <a:pPr algn="ctr"/>
            <a:r>
              <a:rPr kumimoji="1" lang="ja-JP" altLang="en-US" sz="2000" dirty="0">
                <a:solidFill>
                  <a:schemeClr val="bg1"/>
                </a:solidFill>
                <a:latin typeface="Meiryo" charset="-128"/>
                <a:ea typeface="Meiryo" charset="-128"/>
                <a:cs typeface="Meiryo" charset="-128"/>
              </a:rPr>
              <a:t>アプリケーション</a:t>
            </a:r>
          </a:p>
        </p:txBody>
      </p:sp>
      <p:sp>
        <p:nvSpPr>
          <p:cNvPr id="22" name="テキスト ボックス 21"/>
          <p:cNvSpPr txBox="1"/>
          <p:nvPr/>
        </p:nvSpPr>
        <p:spPr>
          <a:xfrm>
            <a:off x="4445931" y="4225112"/>
            <a:ext cx="2236510" cy="400110"/>
          </a:xfrm>
          <a:prstGeom prst="rect">
            <a:avLst/>
          </a:prstGeom>
          <a:noFill/>
        </p:spPr>
        <p:txBody>
          <a:bodyPr wrap="none" rtlCol="0">
            <a:spAutoFit/>
          </a:bodyPr>
          <a:lstStyle/>
          <a:p>
            <a:pPr algn="ctr"/>
            <a:r>
              <a:rPr kumimoji="1" lang="ja-JP" altLang="en-US" sz="2000" dirty="0">
                <a:solidFill>
                  <a:schemeClr val="bg1"/>
                </a:solidFill>
                <a:latin typeface="Meiryo" charset="-128"/>
                <a:ea typeface="Meiryo" charset="-128"/>
                <a:cs typeface="Meiryo" charset="-128"/>
              </a:rPr>
              <a:t>プラットフォーム</a:t>
            </a:r>
          </a:p>
        </p:txBody>
      </p:sp>
      <p:sp>
        <p:nvSpPr>
          <p:cNvPr id="23" name="テキスト ボックス 22"/>
          <p:cNvSpPr txBox="1"/>
          <p:nvPr/>
        </p:nvSpPr>
        <p:spPr>
          <a:xfrm>
            <a:off x="2249471" y="3866800"/>
            <a:ext cx="699230" cy="461665"/>
          </a:xfrm>
          <a:prstGeom prst="rect">
            <a:avLst/>
          </a:prstGeom>
          <a:noFill/>
        </p:spPr>
        <p:txBody>
          <a:bodyPr wrap="none" rtlCol="0">
            <a:spAutoFit/>
          </a:bodyPr>
          <a:lstStyle/>
          <a:p>
            <a:pPr algn="ctr"/>
            <a:r>
              <a:rPr kumimoji="1" lang="en-US" altLang="ja-JP" sz="2400" dirty="0">
                <a:solidFill>
                  <a:schemeClr val="bg1"/>
                </a:solidFill>
                <a:latin typeface="Meiryo" charset="-128"/>
                <a:ea typeface="Meiryo" charset="-128"/>
                <a:cs typeface="Meiryo" charset="-128"/>
              </a:rPr>
              <a:t>API</a:t>
            </a:r>
          </a:p>
        </p:txBody>
      </p:sp>
      <p:sp>
        <p:nvSpPr>
          <p:cNvPr id="24" name="テキスト ボックス 23"/>
          <p:cNvSpPr txBox="1"/>
          <p:nvPr/>
        </p:nvSpPr>
        <p:spPr>
          <a:xfrm>
            <a:off x="4025712" y="4848396"/>
            <a:ext cx="1107996" cy="461665"/>
          </a:xfrm>
          <a:prstGeom prst="rect">
            <a:avLst/>
          </a:prstGeom>
          <a:noFill/>
        </p:spPr>
        <p:txBody>
          <a:bodyPr wrap="none" rtlCol="0">
            <a:spAutoFit/>
          </a:bodyPr>
          <a:lstStyle/>
          <a:p>
            <a:pPr algn="ctr"/>
            <a:r>
              <a:rPr kumimoji="1" lang="ja-JP" altLang="en-US" sz="2400" dirty="0">
                <a:solidFill>
                  <a:schemeClr val="bg1"/>
                </a:solidFill>
                <a:latin typeface="Meiryo" charset="-128"/>
                <a:ea typeface="Meiryo" charset="-128"/>
                <a:cs typeface="Meiryo" charset="-128"/>
              </a:rPr>
              <a:t>開　発</a:t>
            </a:r>
            <a:endParaRPr kumimoji="1" lang="en-US" altLang="ja-JP" sz="2400" dirty="0">
              <a:solidFill>
                <a:schemeClr val="bg1"/>
              </a:solidFill>
              <a:latin typeface="Meiryo" charset="-128"/>
              <a:ea typeface="Meiryo" charset="-128"/>
              <a:cs typeface="Meiryo" charset="-128"/>
            </a:endParaRPr>
          </a:p>
        </p:txBody>
      </p:sp>
      <p:sp>
        <p:nvSpPr>
          <p:cNvPr id="25" name="テキスト ボックス 24"/>
          <p:cNvSpPr txBox="1"/>
          <p:nvPr/>
        </p:nvSpPr>
        <p:spPr>
          <a:xfrm>
            <a:off x="4014321" y="5385683"/>
            <a:ext cx="1107996" cy="461665"/>
          </a:xfrm>
          <a:prstGeom prst="rect">
            <a:avLst/>
          </a:prstGeom>
          <a:noFill/>
        </p:spPr>
        <p:txBody>
          <a:bodyPr wrap="none" rtlCol="0">
            <a:spAutoFit/>
          </a:bodyPr>
          <a:lstStyle/>
          <a:p>
            <a:pPr algn="ctr"/>
            <a:r>
              <a:rPr kumimoji="1" lang="ja-JP" altLang="en-US" sz="2400" dirty="0">
                <a:solidFill>
                  <a:schemeClr val="bg1"/>
                </a:solidFill>
                <a:latin typeface="Meiryo" charset="-128"/>
                <a:ea typeface="Meiryo" charset="-128"/>
                <a:cs typeface="Meiryo" charset="-128"/>
              </a:rPr>
              <a:t>運　用</a:t>
            </a:r>
            <a:endParaRPr kumimoji="1" lang="en-US" altLang="ja-JP" sz="2400" dirty="0">
              <a:solidFill>
                <a:schemeClr val="bg1"/>
              </a:solidFill>
              <a:latin typeface="Meiryo" charset="-128"/>
              <a:ea typeface="Meiryo" charset="-128"/>
              <a:cs typeface="Meiryo" charset="-128"/>
            </a:endParaRPr>
          </a:p>
        </p:txBody>
      </p:sp>
      <p:sp>
        <p:nvSpPr>
          <p:cNvPr id="29" name="正方形/長方形 28"/>
          <p:cNvSpPr/>
          <p:nvPr/>
        </p:nvSpPr>
        <p:spPr>
          <a:xfrm rot="5400000">
            <a:off x="7095556" y="4127575"/>
            <a:ext cx="2833181" cy="64545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8265925" y="3862137"/>
            <a:ext cx="492443" cy="1057341"/>
          </a:xfrm>
          <a:prstGeom prst="rect">
            <a:avLst/>
          </a:prstGeom>
          <a:noFill/>
        </p:spPr>
        <p:txBody>
          <a:bodyPr vert="eaVert" wrap="none" rtlCol="0">
            <a:spAutoFit/>
          </a:bodyPr>
          <a:lstStyle/>
          <a:p>
            <a:pPr algn="ctr"/>
            <a:r>
              <a:rPr kumimoji="1" lang="en-US" altLang="ja-JP" sz="2000" dirty="0">
                <a:solidFill>
                  <a:schemeClr val="bg1"/>
                </a:solidFill>
                <a:latin typeface="Meiryo" charset="-128"/>
                <a:ea typeface="Meiryo" charset="-128"/>
                <a:cs typeface="Meiryo" charset="-128"/>
              </a:rPr>
              <a:t>DevOps</a:t>
            </a:r>
            <a:endParaRPr kumimoji="1" lang="ja-JP" altLang="en-US" sz="2000" dirty="0">
              <a:solidFill>
                <a:schemeClr val="bg1"/>
              </a:solidFill>
              <a:latin typeface="Meiryo" charset="-128"/>
              <a:ea typeface="Meiryo" charset="-128"/>
              <a:cs typeface="Meiryo" charset="-128"/>
            </a:endParaRPr>
          </a:p>
        </p:txBody>
      </p:sp>
      <p:sp>
        <p:nvSpPr>
          <p:cNvPr id="41" name="屈折矢印 40"/>
          <p:cNvSpPr/>
          <p:nvPr/>
        </p:nvSpPr>
        <p:spPr>
          <a:xfrm rot="5400000">
            <a:off x="601026" y="5930636"/>
            <a:ext cx="383668" cy="494090"/>
          </a:xfrm>
          <a:prstGeom prst="bentUpArrow">
            <a:avLst>
              <a:gd name="adj1" fmla="val 39436"/>
              <a:gd name="adj2" fmla="val 40467"/>
              <a:gd name="adj3" fmla="val 25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屈折矢印 41"/>
          <p:cNvSpPr/>
          <p:nvPr/>
        </p:nvSpPr>
        <p:spPr>
          <a:xfrm>
            <a:off x="8189417" y="5902799"/>
            <a:ext cx="503631" cy="411839"/>
          </a:xfrm>
          <a:prstGeom prst="bentUpArrow">
            <a:avLst>
              <a:gd name="adj1" fmla="val 39436"/>
              <a:gd name="adj2" fmla="val 40467"/>
              <a:gd name="adj3" fmla="val 25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8015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4562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856D2-AFB3-1143-BCFD-69A339EA350C}"/>
              </a:ext>
            </a:extLst>
          </p:cNvPr>
          <p:cNvSpPr>
            <a:spLocks noGrp="1"/>
          </p:cNvSpPr>
          <p:nvPr>
            <p:ph type="title"/>
          </p:nvPr>
        </p:nvSpPr>
        <p:spPr>
          <a:xfrm>
            <a:off x="168810" y="102580"/>
            <a:ext cx="8975190" cy="451168"/>
          </a:xfrm>
        </p:spPr>
        <p:txBody>
          <a:bodyPr>
            <a:noAutofit/>
          </a:bodyPr>
          <a:lstStyle/>
          <a:p>
            <a:r>
              <a:rPr lang="ja-JP" altLang="en-US" sz="2400" dirty="0"/>
              <a:t>あらゆる組織は</a:t>
            </a:r>
            <a:r>
              <a:rPr lang="ja-JP" altLang="ja-JP" sz="2400" dirty="0"/>
              <a:t>サービス・プロバイダーへと</a:t>
            </a:r>
            <a:r>
              <a:rPr lang="ja-JP" altLang="en-US" sz="2400" dirty="0"/>
              <a:t>進化する</a:t>
            </a:r>
            <a:endParaRPr kumimoji="1" lang="ja-JP" altLang="en-US" sz="2400" dirty="0"/>
          </a:p>
        </p:txBody>
      </p:sp>
      <p:sp>
        <p:nvSpPr>
          <p:cNvPr id="3" name="正方形/長方形 2">
            <a:extLst>
              <a:ext uri="{FF2B5EF4-FFF2-40B4-BE49-F238E27FC236}">
                <a16:creationId xmlns:a16="http://schemas.microsoft.com/office/drawing/2014/main" id="{D3524FD9-C6CB-5149-8C81-0E964E40FBA0}"/>
              </a:ext>
            </a:extLst>
          </p:cNvPr>
          <p:cNvSpPr/>
          <p:nvPr/>
        </p:nvSpPr>
        <p:spPr>
          <a:xfrm>
            <a:off x="588397" y="849240"/>
            <a:ext cx="7967206" cy="186855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dirty="0">
                <a:solidFill>
                  <a:srgbClr val="FFFFFF"/>
                </a:solidFill>
                <a:latin typeface="Meiryo" charset="-128"/>
                <a:ea typeface="Meiryo" charset="-128"/>
                <a:cs typeface="Meiryo" charset="-128"/>
              </a:rPr>
              <a:t>（デジタル･テクノロジー）</a:t>
            </a:r>
            <a:r>
              <a:rPr lang="ja-JP" altLang="en-US" sz="2400" b="1" dirty="0">
                <a:solidFill>
                  <a:srgbClr val="FFFFFF"/>
                </a:solidFill>
                <a:latin typeface="Meiryo" charset="-128"/>
                <a:ea typeface="Meiryo" charset="-128"/>
                <a:cs typeface="Meiryo" charset="-128"/>
              </a:rPr>
              <a:t>を駆使</a:t>
            </a:r>
            <a:r>
              <a:rPr lang="ja-JP" altLang="en-US" sz="1600" dirty="0">
                <a:solidFill>
                  <a:srgbClr val="FFFFFF"/>
                </a:solidFill>
                <a:latin typeface="Meiryo" charset="-128"/>
                <a:ea typeface="Meiryo" charset="-128"/>
                <a:cs typeface="Meiryo" charset="-128"/>
              </a:rPr>
              <a:t>して</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製品やサービスを</a:t>
            </a:r>
            <a:r>
              <a:rPr lang="ja-JP" altLang="en-US" sz="2400" b="1" u="sng" dirty="0">
                <a:solidFill>
                  <a:srgbClr val="FFFFFF"/>
                </a:solidFill>
                <a:latin typeface="Meiryo" charset="-128"/>
                <a:ea typeface="Meiryo" charset="-128"/>
                <a:cs typeface="Meiryo" charset="-128"/>
              </a:rPr>
              <a:t>ジャスト･イン・タイム</a:t>
            </a:r>
            <a:r>
              <a:rPr lang="ja-JP" altLang="en-US" sz="2400" b="1" dirty="0">
                <a:solidFill>
                  <a:srgbClr val="FFFFFF"/>
                </a:solidFill>
                <a:latin typeface="Meiryo" charset="-128"/>
                <a:ea typeface="Meiryo" charset="-128"/>
                <a:cs typeface="Meiryo" charset="-128"/>
              </a:rPr>
              <a:t>で提供</a:t>
            </a:r>
            <a:r>
              <a:rPr lang="ja-JP" altLang="en-US" sz="1600" dirty="0">
                <a:solidFill>
                  <a:srgbClr val="FFFFFF"/>
                </a:solidFill>
                <a:latin typeface="Meiryo" charset="-128"/>
                <a:ea typeface="Meiryo" charset="-128"/>
                <a:cs typeface="Meiryo" charset="-128"/>
              </a:rPr>
              <a:t>できる</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組織･体制、ビジネス・プロセス、事業・経営</a:t>
            </a:r>
            <a:r>
              <a:rPr lang="ja-JP" altLang="en-US" sz="1600" dirty="0">
                <a:solidFill>
                  <a:srgbClr val="FFFFFF"/>
                </a:solidFill>
                <a:latin typeface="Meiryo" charset="-128"/>
                <a:ea typeface="Meiryo" charset="-128"/>
                <a:cs typeface="Meiryo" charset="-128"/>
              </a:rPr>
              <a:t>へと</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転換する</a:t>
            </a:r>
            <a:r>
              <a:rPr lang="ja-JP" altLang="en-US" sz="1600" dirty="0">
                <a:solidFill>
                  <a:srgbClr val="FFFFFF"/>
                </a:solidFill>
                <a:latin typeface="Meiryo" charset="-128"/>
                <a:ea typeface="Meiryo" charset="-128"/>
                <a:cs typeface="Meiryo" charset="-128"/>
              </a:rPr>
              <a:t>こと</a:t>
            </a:r>
            <a:endParaRPr kumimoji="1" lang="ja-JP" altLang="en-US" sz="1600" dirty="0">
              <a:solidFill>
                <a:srgbClr val="FFFFFF"/>
              </a:solidFill>
              <a:latin typeface="Meiryo" charset="-128"/>
              <a:ea typeface="Meiryo" charset="-128"/>
              <a:cs typeface="Meiryo" charset="-128"/>
            </a:endParaRPr>
          </a:p>
        </p:txBody>
      </p:sp>
      <p:grpSp>
        <p:nvGrpSpPr>
          <p:cNvPr id="4" name="図形グループ 12">
            <a:extLst>
              <a:ext uri="{FF2B5EF4-FFF2-40B4-BE49-F238E27FC236}">
                <a16:creationId xmlns:a16="http://schemas.microsoft.com/office/drawing/2014/main" id="{108B23A9-3164-BE4B-9109-94F81EB9E6B8}"/>
              </a:ext>
            </a:extLst>
          </p:cNvPr>
          <p:cNvGrpSpPr/>
          <p:nvPr/>
        </p:nvGrpSpPr>
        <p:grpSpPr>
          <a:xfrm>
            <a:off x="588397" y="2655739"/>
            <a:ext cx="7967206" cy="3697358"/>
            <a:chOff x="588397" y="2822712"/>
            <a:chExt cx="7967206" cy="3697358"/>
          </a:xfrm>
        </p:grpSpPr>
        <p:sp>
          <p:nvSpPr>
            <p:cNvPr id="5" name="正方形/長方形 4">
              <a:extLst>
                <a:ext uri="{FF2B5EF4-FFF2-40B4-BE49-F238E27FC236}">
                  <a16:creationId xmlns:a16="http://schemas.microsoft.com/office/drawing/2014/main" id="{FC223F89-9A45-ED4A-802A-E028F64DFF84}"/>
                </a:ext>
              </a:extLst>
            </p:cNvPr>
            <p:cNvSpPr/>
            <p:nvPr/>
          </p:nvSpPr>
          <p:spPr>
            <a:xfrm>
              <a:off x="588397" y="3329697"/>
              <a:ext cx="7967206" cy="319037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19257C12-40C7-9147-9892-C0CF87156B57}"/>
                </a:ext>
              </a:extLst>
            </p:cNvPr>
            <p:cNvSpPr/>
            <p:nvPr/>
          </p:nvSpPr>
          <p:spPr>
            <a:xfrm>
              <a:off x="675861" y="3551685"/>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ヒトやモノに依存しない</a:t>
              </a:r>
              <a:r>
                <a:rPr kumimoji="1" lang="ja-JP" altLang="en-US" sz="1600" dirty="0">
                  <a:solidFill>
                    <a:srgbClr val="FFFFFF"/>
                  </a:solidFill>
                  <a:latin typeface="Meiryo" charset="-128"/>
                  <a:ea typeface="Meiryo" charset="-128"/>
                  <a:cs typeface="Meiryo" charset="-128"/>
                </a:rPr>
                <a:t>仕組み</a:t>
              </a:r>
            </a:p>
          </p:txBody>
        </p:sp>
        <p:sp>
          <p:nvSpPr>
            <p:cNvPr id="7" name="正方形/長方形 6">
              <a:extLst>
                <a:ext uri="{FF2B5EF4-FFF2-40B4-BE49-F238E27FC236}">
                  <a16:creationId xmlns:a16="http://schemas.microsoft.com/office/drawing/2014/main" id="{8F29247C-5654-F74D-B953-EF89887A1FE5}"/>
                </a:ext>
              </a:extLst>
            </p:cNvPr>
            <p:cNvSpPr/>
            <p:nvPr/>
          </p:nvSpPr>
          <p:spPr>
            <a:xfrm>
              <a:off x="675860" y="4473713"/>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ビジネスのソフトウェア化</a:t>
              </a:r>
              <a:endParaRPr kumimoji="1" lang="en-US" altLang="ja-JP" sz="24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ソフトウェア・コード開発を中心とした企業組織に変革すること</a:t>
              </a:r>
              <a:endParaRPr kumimoji="1" lang="ja-JP" altLang="en-US" sz="16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4497A915-3673-B54A-8119-D0099F9F364C}"/>
                </a:ext>
              </a:extLst>
            </p:cNvPr>
            <p:cNvSpPr/>
            <p:nvPr/>
          </p:nvSpPr>
          <p:spPr>
            <a:xfrm>
              <a:off x="675861" y="5395741"/>
              <a:ext cx="7784327" cy="811034"/>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全ての組織が</a:t>
              </a:r>
              <a:r>
                <a:rPr kumimoji="1" lang="ja-JP" altLang="en-US" sz="2400" b="1" dirty="0">
                  <a:solidFill>
                    <a:srgbClr val="FFFFFF"/>
                  </a:solidFill>
                  <a:latin typeface="Meiryo" charset="-128"/>
                  <a:ea typeface="Meiryo" charset="-128"/>
                  <a:cs typeface="Meiryo" charset="-128"/>
                </a:rPr>
                <a:t>サービス・プロバイダー</a:t>
              </a:r>
              <a:endParaRPr kumimoji="1" lang="ja-JP" altLang="en-US"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B68D641B-9964-8144-AC2A-07F86E0E8314}"/>
                </a:ext>
              </a:extLst>
            </p:cNvPr>
            <p:cNvSpPr/>
            <p:nvPr/>
          </p:nvSpPr>
          <p:spPr>
            <a:xfrm rot="10800000">
              <a:off x="3776868" y="2822712"/>
              <a:ext cx="1590261" cy="604299"/>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92C3461-C3CB-E04F-AB34-B1455DF8D336}"/>
                </a:ext>
              </a:extLst>
            </p:cNvPr>
            <p:cNvSpPr/>
            <p:nvPr/>
          </p:nvSpPr>
          <p:spPr>
            <a:xfrm>
              <a:off x="4281777" y="4315601"/>
              <a:ext cx="580445" cy="2160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3A32C545-D28C-6E46-8E23-FA02CABD3667}"/>
                </a:ext>
              </a:extLst>
            </p:cNvPr>
            <p:cNvSpPr/>
            <p:nvPr/>
          </p:nvSpPr>
          <p:spPr>
            <a:xfrm>
              <a:off x="4281777" y="5232225"/>
              <a:ext cx="580445" cy="2160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 name="四角形吹き出し 11">
            <a:extLst>
              <a:ext uri="{FF2B5EF4-FFF2-40B4-BE49-F238E27FC236}">
                <a16:creationId xmlns:a16="http://schemas.microsoft.com/office/drawing/2014/main" id="{AB9C1A75-F0BC-A94F-BB9C-6BF93F2CAA3B}"/>
              </a:ext>
            </a:extLst>
          </p:cNvPr>
          <p:cNvSpPr/>
          <p:nvPr/>
        </p:nvSpPr>
        <p:spPr>
          <a:xfrm>
            <a:off x="477567" y="5911441"/>
            <a:ext cx="2716895" cy="285008"/>
          </a:xfrm>
          <a:prstGeom prst="wedgeRectCallout">
            <a:avLst>
              <a:gd name="adj1" fmla="val 44205"/>
              <a:gd name="adj2" fmla="val -1041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panose="020B0604030504040204" pitchFamily="34" charset="-128"/>
                <a:ea typeface="Meiryo" panose="020B0604030504040204" pitchFamily="34" charset="-128"/>
              </a:rPr>
              <a:t>営業、工場、開発、経理、経営など</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17525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47286" y="1000317"/>
            <a:ext cx="4424714" cy="502613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582741" y="1000317"/>
            <a:ext cx="4424714" cy="5026131"/>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製品やサービスの市場投入までのプロセス：これまで</a:t>
            </a:r>
          </a:p>
        </p:txBody>
      </p:sp>
      <p:sp>
        <p:nvSpPr>
          <p:cNvPr id="4" name="円/楕円 3"/>
          <p:cNvSpPr/>
          <p:nvPr/>
        </p:nvSpPr>
        <p:spPr>
          <a:xfrm>
            <a:off x="377421" y="1405352"/>
            <a:ext cx="1819595" cy="18165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研 究</a:t>
            </a:r>
          </a:p>
        </p:txBody>
      </p:sp>
      <p:sp>
        <p:nvSpPr>
          <p:cNvPr id="6" name="円/楕円 5"/>
          <p:cNvSpPr/>
          <p:nvPr/>
        </p:nvSpPr>
        <p:spPr>
          <a:xfrm>
            <a:off x="2574436" y="1405352"/>
            <a:ext cx="1819595" cy="18165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p>
        </p:txBody>
      </p:sp>
      <p:sp>
        <p:nvSpPr>
          <p:cNvPr id="7" name="円/楕円 6"/>
          <p:cNvSpPr/>
          <p:nvPr/>
        </p:nvSpPr>
        <p:spPr>
          <a:xfrm>
            <a:off x="4771451" y="1405352"/>
            <a:ext cx="1819595" cy="181652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事業化</a:t>
            </a:r>
          </a:p>
        </p:txBody>
      </p:sp>
      <p:sp>
        <p:nvSpPr>
          <p:cNvPr id="8" name="円/楕円 7"/>
          <p:cNvSpPr/>
          <p:nvPr/>
        </p:nvSpPr>
        <p:spPr>
          <a:xfrm>
            <a:off x="6968466" y="1405352"/>
            <a:ext cx="1819595" cy="181652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市場</a:t>
            </a:r>
            <a:endParaRPr kumimoji="1"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投入</a:t>
            </a:r>
          </a:p>
        </p:txBody>
      </p:sp>
      <p:cxnSp>
        <p:nvCxnSpPr>
          <p:cNvPr id="10" name="直線矢印コネクタ 9"/>
          <p:cNvCxnSpPr>
            <a:stCxn id="4" idx="6"/>
            <a:endCxn id="6" idx="2"/>
          </p:cNvCxnSpPr>
          <p:nvPr/>
        </p:nvCxnSpPr>
        <p:spPr>
          <a:xfrm>
            <a:off x="2197016"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6" idx="6"/>
            <a:endCxn id="7" idx="2"/>
          </p:cNvCxnSpPr>
          <p:nvPr/>
        </p:nvCxnSpPr>
        <p:spPr>
          <a:xfrm>
            <a:off x="4394031"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7" idx="6"/>
            <a:endCxn id="8" idx="2"/>
          </p:cNvCxnSpPr>
          <p:nvPr/>
        </p:nvCxnSpPr>
        <p:spPr>
          <a:xfrm>
            <a:off x="6591046"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626270" y="4582565"/>
            <a:ext cx="3219270" cy="923330"/>
          </a:xfrm>
          <a:prstGeom prst="rect">
            <a:avLst/>
          </a:prstGeom>
        </p:spPr>
        <p:txBody>
          <a:bodyPr wrap="square">
            <a:spAutoFit/>
          </a:bodyPr>
          <a:lstStyle/>
          <a:p>
            <a:pPr marL="285750" indent="-285750">
              <a:buFont typeface="Wingdings" charset="2"/>
              <a:buChar char="l"/>
            </a:pPr>
            <a:r>
              <a:rPr lang="ja-JP" altLang="en-US" dirty="0">
                <a:solidFill>
                  <a:srgbClr val="0070C0"/>
                </a:solidFill>
                <a:latin typeface="Meiryo" charset="-128"/>
                <a:ea typeface="Meiryo" charset="-128"/>
                <a:cs typeface="Meiryo" charset="-128"/>
              </a:rPr>
              <a:t>高度な専門性</a:t>
            </a:r>
          </a:p>
          <a:p>
            <a:pPr marL="285750" indent="-285750">
              <a:buFont typeface="Wingdings" charset="2"/>
              <a:buChar char="l"/>
            </a:pPr>
            <a:r>
              <a:rPr lang="ja-JP" altLang="en-US" dirty="0">
                <a:solidFill>
                  <a:srgbClr val="0070C0"/>
                </a:solidFill>
                <a:latin typeface="Meiryo" charset="-128"/>
                <a:ea typeface="Meiryo" charset="-128"/>
                <a:cs typeface="Meiryo" charset="-128"/>
              </a:rPr>
              <a:t>注力する技術領域の明確化</a:t>
            </a:r>
          </a:p>
          <a:p>
            <a:pPr marL="285750" indent="-285750">
              <a:buFont typeface="Wingdings" charset="2"/>
              <a:buChar char="l"/>
            </a:pPr>
            <a:r>
              <a:rPr lang="ja-JP" altLang="en-US" dirty="0">
                <a:solidFill>
                  <a:srgbClr val="0070C0"/>
                </a:solidFill>
                <a:latin typeface="Meiryo" charset="-128"/>
                <a:ea typeface="Meiryo" charset="-128"/>
                <a:cs typeface="Meiryo" charset="-128"/>
              </a:rPr>
              <a:t>仕様の確定と標準化</a:t>
            </a:r>
          </a:p>
        </p:txBody>
      </p:sp>
      <p:sp>
        <p:nvSpPr>
          <p:cNvPr id="18" name="正方形/長方形 17"/>
          <p:cNvSpPr/>
          <p:nvPr/>
        </p:nvSpPr>
        <p:spPr>
          <a:xfrm>
            <a:off x="5139547" y="4582565"/>
            <a:ext cx="3550321" cy="923330"/>
          </a:xfrm>
          <a:prstGeom prst="rect">
            <a:avLst/>
          </a:prstGeom>
        </p:spPr>
        <p:txBody>
          <a:bodyPr wrap="square">
            <a:spAutoFit/>
          </a:bodyPr>
          <a:lstStyle/>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生産工程の改革</a:t>
            </a:r>
          </a:p>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コストダウン・品質の改善</a:t>
            </a:r>
          </a:p>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仕様へのフィードバック</a:t>
            </a:r>
          </a:p>
        </p:txBody>
      </p:sp>
      <p:sp>
        <p:nvSpPr>
          <p:cNvPr id="19" name="テキスト ボックス 18"/>
          <p:cNvSpPr txBox="1"/>
          <p:nvPr/>
        </p:nvSpPr>
        <p:spPr>
          <a:xfrm>
            <a:off x="1386576" y="3953577"/>
            <a:ext cx="1980029"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プロダクト開発</a:t>
            </a:r>
          </a:p>
        </p:txBody>
      </p:sp>
      <p:sp>
        <p:nvSpPr>
          <p:cNvPr id="20" name="テキスト ボックス 19"/>
          <p:cNvSpPr txBox="1"/>
          <p:nvPr/>
        </p:nvSpPr>
        <p:spPr>
          <a:xfrm>
            <a:off x="5908989" y="3953577"/>
            <a:ext cx="1723549" cy="400110"/>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プロセス開発</a:t>
            </a:r>
          </a:p>
        </p:txBody>
      </p:sp>
    </p:spTree>
    <p:extLst>
      <p:ext uri="{BB962C8B-B14F-4D97-AF65-F5344CB8AC3E}">
        <p14:creationId xmlns:p14="http://schemas.microsoft.com/office/powerpoint/2010/main" val="450742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51180" y="1080097"/>
            <a:ext cx="7747027" cy="502613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1299608" y="963496"/>
            <a:ext cx="7700460" cy="5026131"/>
          </a:xfrm>
          <a:prstGeom prst="rect">
            <a:avLst/>
          </a:prstGeom>
          <a:solidFill>
            <a:srgbClr val="FCD5B5">
              <a:alpha val="34902"/>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5" name="円/楕円 24"/>
          <p:cNvSpPr/>
          <p:nvPr/>
        </p:nvSpPr>
        <p:spPr>
          <a:xfrm>
            <a:off x="2583552" y="1405351"/>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179388" y="133572"/>
            <a:ext cx="8686800" cy="416221"/>
          </a:xfrm>
          <a:prstGeom prst="rect">
            <a:avLst/>
          </a:prstGeom>
        </p:spPr>
        <p:txBody>
          <a:bodyPr>
            <a:normAutofit fontScale="90000"/>
          </a:bodyPr>
          <a:lstStyle/>
          <a:p>
            <a:r>
              <a:rPr lang="ja-JP" altLang="en-US" dirty="0"/>
              <a:t>製品やサービスの市場投入までのプロセス：これから</a:t>
            </a:r>
            <a:endParaRPr kumimoji="1" lang="ja-JP" altLang="en-US" dirty="0"/>
          </a:p>
        </p:txBody>
      </p:sp>
      <p:sp>
        <p:nvSpPr>
          <p:cNvPr id="6" name="円/楕円 5"/>
          <p:cNvSpPr/>
          <p:nvPr/>
        </p:nvSpPr>
        <p:spPr>
          <a:xfrm>
            <a:off x="2579227" y="1932513"/>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28" name="曲線コネクタ 27"/>
          <p:cNvCxnSpPr>
            <a:stCxn id="6" idx="7"/>
            <a:endCxn id="55" idx="2"/>
          </p:cNvCxnSpPr>
          <p:nvPr/>
        </p:nvCxnSpPr>
        <p:spPr>
          <a:xfrm rot="5400000" flipH="1" flipV="1">
            <a:off x="3253717" y="1842887"/>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p:cNvCxnSpPr>
            <a:stCxn id="55" idx="5"/>
            <a:endCxn id="56" idx="7"/>
          </p:cNvCxnSpPr>
          <p:nvPr/>
        </p:nvCxnSpPr>
        <p:spPr>
          <a:xfrm rot="5400000">
            <a:off x="3815410" y="2293797"/>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5" name="円/楕円 54"/>
          <p:cNvSpPr/>
          <p:nvPr/>
        </p:nvSpPr>
        <p:spPr>
          <a:xfrm>
            <a:off x="3454965" y="1496644"/>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56" name="円/楕円 55"/>
          <p:cNvSpPr/>
          <p:nvPr/>
        </p:nvSpPr>
        <p:spPr>
          <a:xfrm>
            <a:off x="3322351" y="246136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sp>
        <p:nvSpPr>
          <p:cNvPr id="131" name="円/楕円 130"/>
          <p:cNvSpPr/>
          <p:nvPr/>
        </p:nvSpPr>
        <p:spPr>
          <a:xfrm>
            <a:off x="4775794" y="1405351"/>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32" name="円/楕円 131"/>
          <p:cNvSpPr/>
          <p:nvPr/>
        </p:nvSpPr>
        <p:spPr>
          <a:xfrm>
            <a:off x="4771469" y="1932513"/>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133" name="曲線コネクタ 132"/>
          <p:cNvCxnSpPr>
            <a:stCxn id="132" idx="7"/>
            <a:endCxn id="135" idx="2"/>
          </p:cNvCxnSpPr>
          <p:nvPr/>
        </p:nvCxnSpPr>
        <p:spPr>
          <a:xfrm rot="5400000" flipH="1" flipV="1">
            <a:off x="5445959" y="1842887"/>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曲線コネクタ 133"/>
          <p:cNvCxnSpPr>
            <a:stCxn id="135" idx="5"/>
            <a:endCxn id="136" idx="7"/>
          </p:cNvCxnSpPr>
          <p:nvPr/>
        </p:nvCxnSpPr>
        <p:spPr>
          <a:xfrm rot="5400000">
            <a:off x="6007652" y="2293797"/>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5" name="円/楕円 134"/>
          <p:cNvSpPr/>
          <p:nvPr/>
        </p:nvSpPr>
        <p:spPr>
          <a:xfrm>
            <a:off x="5647207" y="1496644"/>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136" name="円/楕円 135"/>
          <p:cNvSpPr/>
          <p:nvPr/>
        </p:nvSpPr>
        <p:spPr>
          <a:xfrm>
            <a:off x="5514593" y="246136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cxnSp>
        <p:nvCxnSpPr>
          <p:cNvPr id="137" name="曲線コネクタ 136"/>
          <p:cNvCxnSpPr>
            <a:stCxn id="56" idx="6"/>
            <a:endCxn id="132" idx="2"/>
          </p:cNvCxnSpPr>
          <p:nvPr/>
        </p:nvCxnSpPr>
        <p:spPr>
          <a:xfrm flipV="1">
            <a:off x="4071726" y="2313614"/>
            <a:ext cx="699743" cy="528850"/>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1" name="円/楕円 140"/>
          <p:cNvSpPr/>
          <p:nvPr/>
        </p:nvSpPr>
        <p:spPr>
          <a:xfrm>
            <a:off x="6968466" y="1405350"/>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42" name="円/楕円 141"/>
          <p:cNvSpPr/>
          <p:nvPr/>
        </p:nvSpPr>
        <p:spPr>
          <a:xfrm>
            <a:off x="6964141" y="1932512"/>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143" name="曲線コネクタ 142"/>
          <p:cNvCxnSpPr>
            <a:stCxn id="142" idx="7"/>
            <a:endCxn id="145" idx="2"/>
          </p:cNvCxnSpPr>
          <p:nvPr/>
        </p:nvCxnSpPr>
        <p:spPr>
          <a:xfrm rot="5400000" flipH="1" flipV="1">
            <a:off x="7638631" y="1842886"/>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曲線コネクタ 143"/>
          <p:cNvCxnSpPr>
            <a:stCxn id="145" idx="5"/>
            <a:endCxn id="146" idx="7"/>
          </p:cNvCxnSpPr>
          <p:nvPr/>
        </p:nvCxnSpPr>
        <p:spPr>
          <a:xfrm rot="5400000">
            <a:off x="8200324" y="2293796"/>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5" name="円/楕円 144"/>
          <p:cNvSpPr/>
          <p:nvPr/>
        </p:nvSpPr>
        <p:spPr>
          <a:xfrm>
            <a:off x="7839879" y="149664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146" name="円/楕円 145"/>
          <p:cNvSpPr/>
          <p:nvPr/>
        </p:nvSpPr>
        <p:spPr>
          <a:xfrm>
            <a:off x="7707265" y="2461362"/>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sp>
        <p:nvSpPr>
          <p:cNvPr id="157" name="円/楕円 156"/>
          <p:cNvSpPr/>
          <p:nvPr/>
        </p:nvSpPr>
        <p:spPr>
          <a:xfrm>
            <a:off x="390880" y="1405350"/>
            <a:ext cx="1819595" cy="1816527"/>
          </a:xfrm>
          <a:prstGeom prst="ellipse">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58" name="円/楕円 157"/>
          <p:cNvSpPr/>
          <p:nvPr/>
        </p:nvSpPr>
        <p:spPr>
          <a:xfrm>
            <a:off x="390880" y="1877744"/>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cxnSp>
        <p:nvCxnSpPr>
          <p:cNvPr id="159" name="曲線コネクタ 158"/>
          <p:cNvCxnSpPr/>
          <p:nvPr/>
        </p:nvCxnSpPr>
        <p:spPr>
          <a:xfrm rot="5400000" flipH="1" flipV="1">
            <a:off x="983049" y="1463495"/>
            <a:ext cx="208818" cy="643782"/>
          </a:xfrm>
          <a:prstGeom prst="curvedConnector3">
            <a:avLst>
              <a:gd name="adj1" fmla="val 130678"/>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p:cNvCxnSpPr>
            <a:stCxn id="161" idx="4"/>
            <a:endCxn id="162" idx="7"/>
          </p:cNvCxnSpPr>
          <p:nvPr/>
        </p:nvCxnSpPr>
        <p:spPr>
          <a:xfrm rot="5400000">
            <a:off x="1520879" y="2429666"/>
            <a:ext cx="263576" cy="43256"/>
          </a:xfrm>
          <a:prstGeom prst="curvedConnector3">
            <a:avLst>
              <a:gd name="adj1" fmla="val 50000"/>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1" name="円/楕円 160"/>
          <p:cNvSpPr/>
          <p:nvPr/>
        </p:nvSpPr>
        <p:spPr>
          <a:xfrm>
            <a:off x="1299607" y="1557304"/>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sp>
        <p:nvSpPr>
          <p:cNvPr id="162" name="円/楕円 161"/>
          <p:cNvSpPr/>
          <p:nvPr/>
        </p:nvSpPr>
        <p:spPr>
          <a:xfrm>
            <a:off x="991407" y="2471460"/>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cxnSp>
        <p:nvCxnSpPr>
          <p:cNvPr id="163" name="曲線コネクタ 162"/>
          <p:cNvCxnSpPr>
            <a:stCxn id="162" idx="2"/>
            <a:endCxn id="158" idx="4"/>
          </p:cNvCxnSpPr>
          <p:nvPr/>
        </p:nvCxnSpPr>
        <p:spPr>
          <a:xfrm rot="10800000">
            <a:off x="765569" y="2639947"/>
            <a:ext cx="225839" cy="212615"/>
          </a:xfrm>
          <a:prstGeom prst="curvedConnector2">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a:stCxn id="162" idx="6"/>
            <a:endCxn id="6" idx="2"/>
          </p:cNvCxnSpPr>
          <p:nvPr/>
        </p:nvCxnSpPr>
        <p:spPr>
          <a:xfrm flipV="1">
            <a:off x="1740782" y="2313614"/>
            <a:ext cx="838445" cy="538947"/>
          </a:xfrm>
          <a:prstGeom prst="curved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9" name="曲線コネクタ 208"/>
          <p:cNvCxnSpPr>
            <a:stCxn id="136" idx="6"/>
            <a:endCxn id="142" idx="2"/>
          </p:cNvCxnSpPr>
          <p:nvPr/>
        </p:nvCxnSpPr>
        <p:spPr>
          <a:xfrm flipV="1">
            <a:off x="6263968" y="2313613"/>
            <a:ext cx="700173" cy="528851"/>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12" name="正方形/長方形 211"/>
          <p:cNvSpPr/>
          <p:nvPr/>
        </p:nvSpPr>
        <p:spPr>
          <a:xfrm>
            <a:off x="5139547" y="4562858"/>
            <a:ext cx="3468328" cy="1115690"/>
          </a:xfrm>
          <a:prstGeom prst="rect">
            <a:avLst/>
          </a:prstGeom>
        </p:spPr>
        <p:txBody>
          <a:bodyPr wrap="square">
            <a:spAutoFit/>
          </a:bodyPr>
          <a:lstStyle/>
          <a:p>
            <a:r>
              <a:rPr lang="ja-JP" altLang="en-US" sz="1400" dirty="0">
                <a:solidFill>
                  <a:schemeClr val="accent3">
                    <a:lumMod val="75000"/>
                  </a:schemeClr>
                </a:solidFill>
                <a:latin typeface="Meiryo" charset="-128"/>
                <a:ea typeface="Meiryo" charset="-128"/>
                <a:cs typeface="Meiryo" charset="-128"/>
              </a:rPr>
              <a:t>タイムリーに最小単位の製品・サービスを市場投入していく見極めと、それを可能にする仕掛けが必要</a:t>
            </a:r>
            <a:endParaRPr lang="en-US" altLang="ja-JP" sz="1400" dirty="0">
              <a:solidFill>
                <a:schemeClr val="accent3">
                  <a:lumMod val="75000"/>
                </a:schemeClr>
              </a:solidFill>
              <a:latin typeface="Meiryo" charset="-128"/>
              <a:ea typeface="Meiryo" charset="-128"/>
              <a:cs typeface="Meiryo" charset="-128"/>
            </a:endParaRPr>
          </a:p>
          <a:p>
            <a:endParaRPr lang="ja-JP" altLang="en-US" sz="1400" dirty="0">
              <a:solidFill>
                <a:schemeClr val="accent3">
                  <a:lumMod val="75000"/>
                </a:schemeClr>
              </a:solidFill>
              <a:latin typeface="Meiryo" charset="-128"/>
              <a:ea typeface="Meiryo" charset="-128"/>
              <a:cs typeface="Meiryo" charset="-128"/>
            </a:endParaRPr>
          </a:p>
          <a:p>
            <a:pPr algn="ctr"/>
            <a:r>
              <a:rPr lang="ja-JP" altLang="en-US" sz="1050" dirty="0">
                <a:solidFill>
                  <a:schemeClr val="accent3">
                    <a:lumMod val="75000"/>
                  </a:schemeClr>
                </a:solidFill>
                <a:latin typeface="Meiryo" charset="-128"/>
                <a:ea typeface="Meiryo" charset="-128"/>
                <a:cs typeface="Meiryo" charset="-128"/>
              </a:rPr>
              <a:t>アジャイル</a:t>
            </a:r>
            <a:r>
              <a:rPr lang="en-US" altLang="ja-JP" sz="1050" dirty="0">
                <a:solidFill>
                  <a:schemeClr val="accent3">
                    <a:lumMod val="75000"/>
                  </a:schemeClr>
                </a:solidFill>
                <a:latin typeface="Meiryo" charset="-128"/>
                <a:ea typeface="Meiryo" charset="-128"/>
                <a:cs typeface="Meiryo" charset="-128"/>
              </a:rPr>
              <a:t> ← DevOps ← </a:t>
            </a:r>
            <a:r>
              <a:rPr lang="ja-JP" altLang="en-US" sz="1050" dirty="0">
                <a:solidFill>
                  <a:schemeClr val="accent3">
                    <a:lumMod val="75000"/>
                  </a:schemeClr>
                </a:solidFill>
                <a:latin typeface="Meiryo" charset="-128"/>
                <a:ea typeface="Meiryo" charset="-128"/>
                <a:cs typeface="Meiryo" charset="-128"/>
              </a:rPr>
              <a:t>リーン･スタートアップ</a:t>
            </a:r>
            <a:endParaRPr lang="en-US" altLang="ja-JP" sz="1050" dirty="0">
              <a:solidFill>
                <a:schemeClr val="accent3">
                  <a:lumMod val="75000"/>
                </a:schemeClr>
              </a:solidFill>
              <a:latin typeface="Meiryo" charset="-128"/>
              <a:ea typeface="Meiryo" charset="-128"/>
              <a:cs typeface="Meiryo" charset="-128"/>
            </a:endParaRPr>
          </a:p>
        </p:txBody>
      </p:sp>
      <p:sp>
        <p:nvSpPr>
          <p:cNvPr id="214" name="テキスト ボックス 213"/>
          <p:cNvSpPr txBox="1"/>
          <p:nvPr/>
        </p:nvSpPr>
        <p:spPr>
          <a:xfrm>
            <a:off x="617134" y="3953577"/>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プロダクト・イノベーション</a:t>
            </a:r>
          </a:p>
        </p:txBody>
      </p:sp>
      <p:sp>
        <p:nvSpPr>
          <p:cNvPr id="215" name="テキスト ボックス 214"/>
          <p:cNvSpPr txBox="1"/>
          <p:nvPr/>
        </p:nvSpPr>
        <p:spPr>
          <a:xfrm>
            <a:off x="5139547" y="3953577"/>
            <a:ext cx="3262433" cy="400110"/>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プロセス・イノベーション</a:t>
            </a:r>
          </a:p>
        </p:txBody>
      </p:sp>
      <p:sp>
        <p:nvSpPr>
          <p:cNvPr id="216" name="正方形/長方形 215"/>
          <p:cNvSpPr/>
          <p:nvPr/>
        </p:nvSpPr>
        <p:spPr>
          <a:xfrm>
            <a:off x="617134" y="4715328"/>
            <a:ext cx="3454592" cy="738664"/>
          </a:xfrm>
          <a:prstGeom prst="rect">
            <a:avLst/>
          </a:prstGeom>
        </p:spPr>
        <p:txBody>
          <a:bodyPr wrap="square">
            <a:spAutoFit/>
          </a:bodyPr>
          <a:lstStyle/>
          <a:p>
            <a:r>
              <a:rPr lang="ja-JP" altLang="en-US" sz="1400" dirty="0">
                <a:solidFill>
                  <a:srgbClr val="008DE0"/>
                </a:solidFill>
                <a:latin typeface="Meiryo" charset="-128"/>
                <a:ea typeface="Meiryo" charset="-128"/>
                <a:cs typeface="Meiryo" charset="-128"/>
              </a:rPr>
              <a:t>研究を加速するためにライフサイクルのシフトを視野に入れて多分野横断でプロジェクトを推進</a:t>
            </a:r>
            <a:endParaRPr lang="ja-JP" altLang="en-US" sz="1400" dirty="0">
              <a:solidFill>
                <a:srgbClr val="008DE0"/>
              </a:solidFill>
              <a:effectLst/>
              <a:latin typeface="Meiryo" charset="-128"/>
              <a:ea typeface="Meiryo" charset="-128"/>
              <a:cs typeface="Meiryo" charset="-128"/>
            </a:endParaRPr>
          </a:p>
        </p:txBody>
      </p:sp>
    </p:spTree>
    <p:extLst>
      <p:ext uri="{BB962C8B-B14F-4D97-AF65-F5344CB8AC3E}">
        <p14:creationId xmlns:p14="http://schemas.microsoft.com/office/powerpoint/2010/main" val="80938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_Contents">
            <a:extLst>
              <a:ext uri="{FF2B5EF4-FFF2-40B4-BE49-F238E27FC236}">
                <a16:creationId xmlns:a16="http://schemas.microsoft.com/office/drawing/2014/main" id="{0212042A-A201-9348-8157-E758C9E0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171834"/>
            <a:ext cx="9144000" cy="6858000"/>
          </a:xfrm>
          <a:prstGeom prst="rect">
            <a:avLst/>
          </a:prstGeom>
        </p:spPr>
      </p:pic>
      <p:sp>
        <p:nvSpPr>
          <p:cNvPr id="9" name="テキスト ボックス 8">
            <a:extLst>
              <a:ext uri="{FF2B5EF4-FFF2-40B4-BE49-F238E27FC236}">
                <a16:creationId xmlns:a16="http://schemas.microsoft.com/office/drawing/2014/main" id="{C4AFD085-7D1A-214F-8B3F-58C2904EED3F}"/>
              </a:ext>
            </a:extLst>
          </p:cNvPr>
          <p:cNvSpPr txBox="1"/>
          <p:nvPr/>
        </p:nvSpPr>
        <p:spPr>
          <a:xfrm>
            <a:off x="1644693" y="1976086"/>
            <a:ext cx="6130204" cy="400110"/>
          </a:xfrm>
          <a:prstGeom prst="rect">
            <a:avLst/>
          </a:prstGeom>
          <a:noFill/>
        </p:spPr>
        <p:txBody>
          <a:bodyPr wrap="none" rtlCol="0">
            <a:spAutoFit/>
          </a:bodyPr>
          <a:lstStyle/>
          <a:p>
            <a:r>
              <a:rPr kumimoji="1" lang="en-US" altLang="ja-JP" sz="2000" b="1" dirty="0">
                <a:solidFill>
                  <a:srgbClr val="0070C0"/>
                </a:solidFill>
                <a:latin typeface="Meiryo" panose="020B0604030504040204" pitchFamily="34" charset="-128"/>
                <a:ea typeface="Meiryo" panose="020B0604030504040204" pitchFamily="34" charset="-128"/>
              </a:rPr>
              <a:t>SI</a:t>
            </a:r>
            <a:r>
              <a:rPr kumimoji="1" lang="ja-JP" altLang="en-US" sz="2000" b="1" dirty="0">
                <a:solidFill>
                  <a:srgbClr val="0070C0"/>
                </a:solidFill>
                <a:latin typeface="Meiryo" panose="020B0604030504040204" pitchFamily="34" charset="-128"/>
                <a:ea typeface="Meiryo" panose="020B0604030504040204" pitchFamily="34" charset="-128"/>
              </a:rPr>
              <a:t>ビジネスのデジタル・トランスフォーメーション</a:t>
            </a:r>
          </a:p>
        </p:txBody>
      </p:sp>
      <p:sp>
        <p:nvSpPr>
          <p:cNvPr id="10" name="正方形/長方形 9">
            <a:extLst>
              <a:ext uri="{FF2B5EF4-FFF2-40B4-BE49-F238E27FC236}">
                <a16:creationId xmlns:a16="http://schemas.microsoft.com/office/drawing/2014/main" id="{30930A2A-4968-0F4F-A62C-09B6213A2959}"/>
              </a:ext>
            </a:extLst>
          </p:cNvPr>
          <p:cNvSpPr/>
          <p:nvPr/>
        </p:nvSpPr>
        <p:spPr>
          <a:xfrm>
            <a:off x="1644692" y="2690336"/>
            <a:ext cx="6923045" cy="1569660"/>
          </a:xfrm>
          <a:prstGeom prst="rect">
            <a:avLst/>
          </a:prstGeom>
        </p:spPr>
        <p:txBody>
          <a:bodyPr wrap="square">
            <a:spAutoFit/>
          </a:bodyPr>
          <a:lstStyle/>
          <a:p>
            <a:r>
              <a:rPr lang="ja-JP" altLang="ja-JP" sz="1600" dirty="0">
                <a:solidFill>
                  <a:srgbClr val="0070C0"/>
                </a:solidFill>
                <a:latin typeface="Meiryo" panose="020B0604030504040204" pitchFamily="34" charset="-128"/>
                <a:ea typeface="Meiryo" panose="020B0604030504040204" pitchFamily="34" charset="-128"/>
              </a:rPr>
              <a:t>既存の業務プロセスの改善ではなく、新しい業務プロセスの創出</a:t>
            </a:r>
            <a:r>
              <a:rPr lang="ja-JP" altLang="en-US" sz="1600" dirty="0">
                <a:solidFill>
                  <a:srgbClr val="0070C0"/>
                </a:solidFill>
                <a:latin typeface="Meiryo" panose="020B0604030504040204" pitchFamily="34" charset="-128"/>
                <a:ea typeface="Meiryo" panose="020B0604030504040204" pitchFamily="34" charset="-128"/>
              </a:rPr>
              <a:t>のために、</a:t>
            </a:r>
            <a:r>
              <a:rPr lang="ja-JP" altLang="ja-JP" sz="1600" dirty="0">
                <a:solidFill>
                  <a:srgbClr val="0070C0"/>
                </a:solidFill>
                <a:latin typeface="Meiryo" panose="020B0604030504040204" pitchFamily="34" charset="-128"/>
                <a:ea typeface="Meiryo" panose="020B0604030504040204" pitchFamily="34" charset="-128"/>
              </a:rPr>
              <a:t>お客様と一緒になって新しい正解を創り出してゆく「共創」が必要となる。「共創」とは、絶対的な正解のないところで最善の正解を生みだす取り組み。既存の発想にとらわれないオープンさと最新テクノロジーの活用</a:t>
            </a:r>
            <a:r>
              <a:rPr lang="ja-JP" altLang="en-US" sz="1600" dirty="0">
                <a:solidFill>
                  <a:srgbClr val="0070C0"/>
                </a:solidFill>
                <a:latin typeface="Meiryo" panose="020B0604030504040204" pitchFamily="34" charset="-128"/>
                <a:ea typeface="Meiryo" panose="020B0604030504040204" pitchFamily="34" charset="-128"/>
              </a:rPr>
              <a:t>、</a:t>
            </a:r>
            <a:r>
              <a:rPr lang="ja-JP" altLang="ja-JP" sz="1600" dirty="0">
                <a:solidFill>
                  <a:srgbClr val="0070C0"/>
                </a:solidFill>
                <a:latin typeface="Meiryo" panose="020B0604030504040204" pitchFamily="34" charset="-128"/>
                <a:ea typeface="Meiryo" panose="020B0604030504040204" pitchFamily="34" charset="-128"/>
              </a:rPr>
              <a:t>効率よく</a:t>
            </a:r>
            <a:r>
              <a:rPr lang="ja-JP" altLang="en-US" sz="1600" dirty="0">
                <a:solidFill>
                  <a:srgbClr val="0070C0"/>
                </a:solidFill>
                <a:latin typeface="Meiryo" panose="020B0604030504040204" pitchFamily="34" charset="-128"/>
                <a:ea typeface="Meiryo" panose="020B0604030504040204" pitchFamily="34" charset="-128"/>
              </a:rPr>
              <a:t>イノベーションを生みだす</a:t>
            </a:r>
            <a:r>
              <a:rPr lang="ja-JP" altLang="ja-JP" sz="1600" dirty="0">
                <a:solidFill>
                  <a:srgbClr val="0070C0"/>
                </a:solidFill>
                <a:latin typeface="Meiryo" panose="020B0604030504040204" pitchFamily="34" charset="-128"/>
                <a:ea typeface="Meiryo" panose="020B0604030504040204" pitchFamily="34" charset="-128"/>
              </a:rPr>
              <a:t>フレームワーク</a:t>
            </a:r>
            <a:r>
              <a:rPr lang="ja-JP" altLang="en-US" sz="1600" dirty="0">
                <a:solidFill>
                  <a:srgbClr val="0070C0"/>
                </a:solidFill>
                <a:latin typeface="Meiryo" panose="020B0604030504040204" pitchFamily="34" charset="-128"/>
                <a:ea typeface="Meiryo" panose="020B0604030504040204" pitchFamily="34" charset="-128"/>
              </a:rPr>
              <a:t>を駆使することが求められている</a:t>
            </a:r>
            <a:r>
              <a:rPr lang="ja-JP" altLang="ja-JP" sz="1600" dirty="0">
                <a:solidFill>
                  <a:srgbClr val="0070C0"/>
                </a:solidFill>
                <a:latin typeface="Meiryo" panose="020B0604030504040204" pitchFamily="34" charset="-128"/>
                <a:ea typeface="Meiryo" panose="020B0604030504040204" pitchFamily="34" charset="-128"/>
              </a:rPr>
              <a:t>。</a:t>
            </a:r>
          </a:p>
        </p:txBody>
      </p:sp>
    </p:spTree>
    <p:extLst>
      <p:ext uri="{BB962C8B-B14F-4D97-AF65-F5344CB8AC3E}">
        <p14:creationId xmlns:p14="http://schemas.microsoft.com/office/powerpoint/2010/main" val="425022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91F3B4-A09A-364A-BFE1-7C6169788760}"/>
              </a:ext>
            </a:extLst>
          </p:cNvPr>
          <p:cNvSpPr>
            <a:spLocks noGrp="1"/>
          </p:cNvSpPr>
          <p:nvPr>
            <p:ph type="title"/>
          </p:nvPr>
        </p:nvSpPr>
        <p:spPr/>
        <p:txBody>
          <a:bodyPr>
            <a:normAutofit fontScale="90000"/>
          </a:bodyPr>
          <a:lstStyle/>
          <a:p>
            <a:r>
              <a:rPr lang="en-US" altLang="ja-JP" dirty="0"/>
              <a:t>ICT</a:t>
            </a:r>
            <a:r>
              <a:rPr lang="ja-JP" altLang="en-US" dirty="0"/>
              <a:t>に求められる需要は“工数提供”から“価値実現”へ</a:t>
            </a:r>
            <a:endParaRPr kumimoji="1" lang="ja-JP" altLang="en-US" dirty="0"/>
          </a:p>
        </p:txBody>
      </p:sp>
      <p:sp>
        <p:nvSpPr>
          <p:cNvPr id="3" name="正方形/長方形 2">
            <a:extLst>
              <a:ext uri="{FF2B5EF4-FFF2-40B4-BE49-F238E27FC236}">
                <a16:creationId xmlns:a16="http://schemas.microsoft.com/office/drawing/2014/main" id="{2F176F0F-E146-2D49-B81C-F88408EE0C24}"/>
              </a:ext>
            </a:extLst>
          </p:cNvPr>
          <p:cNvSpPr/>
          <p:nvPr/>
        </p:nvSpPr>
        <p:spPr>
          <a:xfrm>
            <a:off x="4576107" y="1324442"/>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E6C8361-5224-9E42-B51F-590514FB7A51}"/>
              </a:ext>
            </a:extLst>
          </p:cNvPr>
          <p:cNvSpPr/>
          <p:nvPr/>
        </p:nvSpPr>
        <p:spPr>
          <a:xfrm>
            <a:off x="694664" y="1324442"/>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D02D35E-87C0-0F44-8283-284DAFE4E0D2}"/>
              </a:ext>
            </a:extLst>
          </p:cNvPr>
          <p:cNvSpPr/>
          <p:nvPr/>
        </p:nvSpPr>
        <p:spPr>
          <a:xfrm>
            <a:off x="749243" y="1321666"/>
            <a:ext cx="7682863" cy="4569143"/>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76200" cmpd="sng">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6" name="フリーフォーム 5">
            <a:extLst>
              <a:ext uri="{FF2B5EF4-FFF2-40B4-BE49-F238E27FC236}">
                <a16:creationId xmlns:a16="http://schemas.microsoft.com/office/drawing/2014/main" id="{E55818C4-1E32-344C-98B6-9F67AF67254B}"/>
              </a:ext>
            </a:extLst>
          </p:cNvPr>
          <p:cNvSpPr/>
          <p:nvPr/>
        </p:nvSpPr>
        <p:spPr>
          <a:xfrm>
            <a:off x="680441" y="2928154"/>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7" name="上矢印 6">
            <a:extLst>
              <a:ext uri="{FF2B5EF4-FFF2-40B4-BE49-F238E27FC236}">
                <a16:creationId xmlns:a16="http://schemas.microsoft.com/office/drawing/2014/main" id="{4D4979E0-BB26-7E4A-B252-33D90323A416}"/>
              </a:ext>
            </a:extLst>
          </p:cNvPr>
          <p:cNvSpPr/>
          <p:nvPr/>
        </p:nvSpPr>
        <p:spPr>
          <a:xfrm>
            <a:off x="6559692" y="4422486"/>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0CF6DB33-C6B0-A445-B107-155A02046E04}"/>
              </a:ext>
            </a:extLst>
          </p:cNvPr>
          <p:cNvSpPr/>
          <p:nvPr/>
        </p:nvSpPr>
        <p:spPr>
          <a:xfrm flipV="1">
            <a:off x="6352752" y="3130951"/>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007E93D-D692-C24B-A13D-69F19FD028A9}"/>
              </a:ext>
            </a:extLst>
          </p:cNvPr>
          <p:cNvSpPr txBox="1"/>
          <p:nvPr/>
        </p:nvSpPr>
        <p:spPr>
          <a:xfrm>
            <a:off x="3962565" y="3404705"/>
            <a:ext cx="1210588" cy="523220"/>
          </a:xfrm>
          <a:prstGeom prst="rect">
            <a:avLst/>
          </a:prstGeom>
          <a:noFill/>
        </p:spPr>
        <p:txBody>
          <a:bodyPr wrap="none" rtlCol="0">
            <a:spAutoFit/>
          </a:bodyPr>
          <a:lstStyle/>
          <a:p>
            <a:pPr algn="ctr"/>
            <a:r>
              <a:rPr lang="ja-JP" altLang="en-US" sz="2000" b="1" dirty="0">
                <a:solidFill>
                  <a:srgbClr val="008000"/>
                </a:solidFill>
                <a:latin typeface="メイリオ"/>
                <a:ea typeface="メイリオ"/>
                <a:cs typeface="メイリオ"/>
              </a:rPr>
              <a:t>工数需要</a:t>
            </a:r>
            <a:endParaRPr lang="en-US" altLang="ja-JP" sz="2000" b="1" dirty="0">
              <a:solidFill>
                <a:srgbClr val="008000"/>
              </a:solidFill>
              <a:latin typeface="メイリオ"/>
              <a:ea typeface="メイリオ"/>
              <a:cs typeface="メイリオ"/>
            </a:endParaRPr>
          </a:p>
          <a:p>
            <a:pPr algn="ctr"/>
            <a:r>
              <a:rPr kumimoji="1" lang="en-US" altLang="ja-JP" sz="800" dirty="0">
                <a:solidFill>
                  <a:srgbClr val="008000"/>
                </a:solidFill>
                <a:latin typeface="メイリオ"/>
                <a:ea typeface="メイリオ"/>
                <a:cs typeface="メイリオ"/>
              </a:rPr>
              <a:t>&lt;</a:t>
            </a:r>
            <a:r>
              <a:rPr kumimoji="1" lang="ja-JP" altLang="en-US" sz="800" dirty="0">
                <a:solidFill>
                  <a:srgbClr val="008000"/>
                </a:solidFill>
                <a:latin typeface="メイリオ"/>
                <a:ea typeface="メイリオ"/>
                <a:cs typeface="メイリオ"/>
              </a:rPr>
              <a:t>人月による貢献</a:t>
            </a:r>
            <a:r>
              <a:rPr kumimoji="1" lang="en-US" altLang="ja-JP" sz="800" dirty="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F257DD06-73BD-3345-8965-32ACA14AF73E}"/>
              </a:ext>
            </a:extLst>
          </p:cNvPr>
          <p:cNvSpPr txBox="1"/>
          <p:nvPr/>
        </p:nvSpPr>
        <p:spPr>
          <a:xfrm>
            <a:off x="749243" y="4409482"/>
            <a:ext cx="1826141"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作る工数の削減</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a:solidFill>
                <a:srgbClr val="CC0000"/>
              </a:solidFill>
              <a:latin typeface="メイリオ"/>
              <a:ea typeface="メイリオ"/>
              <a:cs typeface="メイリオ"/>
            </a:endParaRPr>
          </a:p>
        </p:txBody>
      </p:sp>
      <p:sp>
        <p:nvSpPr>
          <p:cNvPr id="11" name="テキスト ボックス 10">
            <a:extLst>
              <a:ext uri="{FF2B5EF4-FFF2-40B4-BE49-F238E27FC236}">
                <a16:creationId xmlns:a16="http://schemas.microsoft.com/office/drawing/2014/main" id="{903B0229-F14A-D548-86D0-64C1D12D847D}"/>
              </a:ext>
            </a:extLst>
          </p:cNvPr>
          <p:cNvSpPr txBox="1"/>
          <p:nvPr/>
        </p:nvSpPr>
        <p:spPr>
          <a:xfrm>
            <a:off x="854300" y="5467382"/>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ICT</a:t>
            </a:r>
            <a:r>
              <a:rPr lang="ja-JP" altLang="en-US" sz="1400" u="sng" dirty="0">
                <a:solidFill>
                  <a:srgbClr val="0000FF"/>
                </a:solidFill>
                <a:latin typeface="メイリオ"/>
                <a:ea typeface="メイリオ"/>
                <a:cs typeface="メイリオ"/>
              </a:rPr>
              <a:t>需要の拡大</a:t>
            </a:r>
            <a:endParaRPr lang="en-US" altLang="ja-JP" sz="1400" u="sng" dirty="0">
              <a:solidFill>
                <a:srgbClr val="0000FF"/>
              </a:solidFill>
              <a:latin typeface="メイリオ"/>
              <a:ea typeface="メイリオ"/>
              <a:cs typeface="メイリオ"/>
            </a:endParaRPr>
          </a:p>
          <a:p>
            <a:pPr algn="ctr"/>
            <a:r>
              <a:rPr lang="ja-JP" altLang="en-US" sz="800" dirty="0">
                <a:solidFill>
                  <a:srgbClr val="0000FF"/>
                </a:solidFill>
                <a:latin typeface="メイリオ"/>
                <a:ea typeface="メイリオ"/>
                <a:cs typeface="メイリオ"/>
              </a:rPr>
              <a:t>コスト：生産性・期間・利便性</a:t>
            </a:r>
            <a:endParaRPr lang="en-US" altLang="ja-JP" sz="800" dirty="0">
              <a:solidFill>
                <a:srgbClr val="0000FF"/>
              </a:solidFill>
              <a:latin typeface="メイリオ"/>
              <a:ea typeface="メイリオ"/>
              <a:cs typeface="メイリオ"/>
            </a:endParaRPr>
          </a:p>
        </p:txBody>
      </p:sp>
      <p:sp>
        <p:nvSpPr>
          <p:cNvPr id="12" name="テキスト ボックス 11">
            <a:extLst>
              <a:ext uri="{FF2B5EF4-FFF2-40B4-BE49-F238E27FC236}">
                <a16:creationId xmlns:a16="http://schemas.microsoft.com/office/drawing/2014/main" id="{D357BE34-7D84-C446-BDE7-796E5A9FCC5C}"/>
              </a:ext>
            </a:extLst>
          </p:cNvPr>
          <p:cNvSpPr txBox="1"/>
          <p:nvPr/>
        </p:nvSpPr>
        <p:spPr>
          <a:xfrm>
            <a:off x="6447446" y="5470357"/>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ICT</a:t>
            </a:r>
            <a:r>
              <a:rPr lang="ja-JP" altLang="en-US" sz="1400" u="sng" dirty="0">
                <a:solidFill>
                  <a:srgbClr val="0000FF"/>
                </a:solidFill>
                <a:latin typeface="メイリオ"/>
                <a:ea typeface="メイリオ"/>
                <a:cs typeface="メイリオ"/>
              </a:rPr>
              <a:t>需要の拡大</a:t>
            </a:r>
          </a:p>
          <a:p>
            <a:pPr algn="ctr"/>
            <a:r>
              <a:rPr lang="ja-JP" altLang="en-US" sz="800" dirty="0">
                <a:solidFill>
                  <a:srgbClr val="0000FF"/>
                </a:solidFill>
                <a:latin typeface="メイリオ"/>
                <a:ea typeface="メイリオ"/>
                <a:cs typeface="メイリオ"/>
              </a:rPr>
              <a:t>投資：スピード・変革・差別化</a:t>
            </a:r>
            <a:endParaRPr lang="en-US" altLang="ja-JP" sz="800" dirty="0">
              <a:solidFill>
                <a:srgbClr val="0000FF"/>
              </a:solidFill>
              <a:latin typeface="メイリオ"/>
              <a:ea typeface="メイリオ"/>
              <a:cs typeface="メイリオ"/>
            </a:endParaRPr>
          </a:p>
        </p:txBody>
      </p:sp>
      <p:sp>
        <p:nvSpPr>
          <p:cNvPr id="13" name="テキスト ボックス 12">
            <a:extLst>
              <a:ext uri="{FF2B5EF4-FFF2-40B4-BE49-F238E27FC236}">
                <a16:creationId xmlns:a16="http://schemas.microsoft.com/office/drawing/2014/main" id="{F5CFDEAA-CF57-134B-883E-D0C5281C5AFC}"/>
              </a:ext>
            </a:extLst>
          </p:cNvPr>
          <p:cNvSpPr txBox="1"/>
          <p:nvPr/>
        </p:nvSpPr>
        <p:spPr>
          <a:xfrm>
            <a:off x="6324694" y="2558678"/>
            <a:ext cx="1800493"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作らない手段の充実</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自動化・自律化・サービス化</a:t>
            </a:r>
            <a:endParaRPr kumimoji="1" lang="ja-JP" altLang="en-US" sz="800" dirty="0">
              <a:solidFill>
                <a:srgbClr val="CC0000"/>
              </a:solidFill>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CB8F7CC2-88BB-E546-92CC-74141D9DFA77}"/>
              </a:ext>
            </a:extLst>
          </p:cNvPr>
          <p:cNvSpPr txBox="1"/>
          <p:nvPr/>
        </p:nvSpPr>
        <p:spPr>
          <a:xfrm>
            <a:off x="4533819" y="1473646"/>
            <a:ext cx="1790875" cy="523220"/>
          </a:xfrm>
          <a:prstGeom prst="rect">
            <a:avLst/>
          </a:prstGeom>
          <a:noFill/>
        </p:spPr>
        <p:txBody>
          <a:bodyPr wrap="none" rtlCol="0">
            <a:spAutoFit/>
          </a:bodyPr>
          <a:lstStyle/>
          <a:p>
            <a:pPr algn="ctr"/>
            <a:r>
              <a:rPr kumimoji="1" lang="ja-JP" altLang="en-US" sz="2000" b="1" dirty="0">
                <a:solidFill>
                  <a:srgbClr val="0000FF"/>
                </a:solidFill>
                <a:latin typeface="メイリオ"/>
                <a:ea typeface="メイリオ"/>
                <a:cs typeface="メイリオ"/>
              </a:rPr>
              <a:t>価値実現需要</a:t>
            </a:r>
            <a:endParaRPr kumimoji="1" lang="en-US" altLang="ja-JP" sz="2000" b="1" dirty="0">
              <a:solidFill>
                <a:srgbClr val="0000FF"/>
              </a:solidFill>
              <a:latin typeface="メイリオ"/>
              <a:ea typeface="メイリオ"/>
              <a:cs typeface="メイリオ"/>
            </a:endParaRPr>
          </a:p>
          <a:p>
            <a:pPr algn="ctr"/>
            <a:r>
              <a:rPr lang="en-US" altLang="ja-JP" sz="800" dirty="0">
                <a:solidFill>
                  <a:srgbClr val="0000FF"/>
                </a:solidFill>
                <a:latin typeface="メイリオ"/>
                <a:ea typeface="メイリオ"/>
                <a:cs typeface="メイリオ"/>
              </a:rPr>
              <a:t>&lt;</a:t>
            </a:r>
            <a:r>
              <a:rPr lang="ja-JP" altLang="en-US" sz="800" dirty="0">
                <a:solidFill>
                  <a:srgbClr val="0000FF"/>
                </a:solidFill>
                <a:latin typeface="メイリオ"/>
                <a:ea typeface="メイリオ"/>
                <a:cs typeface="メイリオ"/>
              </a:rPr>
              <a:t>お客様のビジネスの成果に貢献</a:t>
            </a:r>
            <a:r>
              <a:rPr lang="en-US" altLang="ja-JP" sz="800" dirty="0">
                <a:solidFill>
                  <a:srgbClr val="0000FF"/>
                </a:solidFill>
                <a:latin typeface="メイリオ"/>
                <a:ea typeface="メイリオ"/>
                <a:cs typeface="メイリオ"/>
              </a:rPr>
              <a:t>&gt;</a:t>
            </a:r>
          </a:p>
        </p:txBody>
      </p:sp>
      <p:sp>
        <p:nvSpPr>
          <p:cNvPr id="15" name="テキスト ボックス 14">
            <a:extLst>
              <a:ext uri="{FF2B5EF4-FFF2-40B4-BE49-F238E27FC236}">
                <a16:creationId xmlns:a16="http://schemas.microsoft.com/office/drawing/2014/main" id="{7C8CCAB5-2642-674A-ADA5-5D958E546C0C}"/>
              </a:ext>
            </a:extLst>
          </p:cNvPr>
          <p:cNvSpPr txBox="1"/>
          <p:nvPr/>
        </p:nvSpPr>
        <p:spPr>
          <a:xfrm>
            <a:off x="1270066" y="1923574"/>
            <a:ext cx="2492990" cy="584775"/>
          </a:xfrm>
          <a:prstGeom prst="rect">
            <a:avLst/>
          </a:prstGeom>
          <a:noFill/>
        </p:spPr>
        <p:txBody>
          <a:bodyPr wrap="none" rtlCol="0">
            <a:spAutoFit/>
          </a:bodyPr>
          <a:lstStyle/>
          <a:p>
            <a:pPr algn="ctr"/>
            <a:r>
              <a:rPr lang="en-US" altLang="ja-JP" sz="1200" dirty="0">
                <a:solidFill>
                  <a:srgbClr val="FF6666"/>
                </a:solidFill>
                <a:latin typeface="メイリオ"/>
                <a:ea typeface="メイリオ"/>
                <a:cs typeface="メイリオ"/>
              </a:rPr>
              <a:t>ICT</a:t>
            </a:r>
            <a:r>
              <a:rPr lang="ja-JP" altLang="en-US" sz="1200" dirty="0">
                <a:solidFill>
                  <a:srgbClr val="FF6666"/>
                </a:solidFill>
                <a:latin typeface="メイリオ"/>
                <a:ea typeface="メイリオ"/>
                <a:cs typeface="メイリオ"/>
              </a:rPr>
              <a:t>ビジネスに求められる</a:t>
            </a:r>
            <a:r>
              <a:rPr kumimoji="1" lang="ja-JP" altLang="en-US" sz="1200" dirty="0">
                <a:solidFill>
                  <a:srgbClr val="FF6666"/>
                </a:solidFill>
                <a:latin typeface="メイリオ"/>
                <a:ea typeface="メイリオ"/>
                <a:cs typeface="メイリオ"/>
              </a:rPr>
              <a:t>価値の</a:t>
            </a:r>
            <a:endParaRPr kumimoji="1" lang="en-US" altLang="ja-JP" sz="1200" dirty="0">
              <a:solidFill>
                <a:srgbClr val="FF6666"/>
              </a:solidFill>
              <a:latin typeface="メイリオ"/>
              <a:ea typeface="メイリオ"/>
              <a:cs typeface="メイリオ"/>
            </a:endParaRPr>
          </a:p>
          <a:p>
            <a:pPr algn="ctr"/>
            <a:r>
              <a:rPr lang="ja-JP" altLang="en-US" sz="2000" b="1" dirty="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16" name="環状矢印 31">
            <a:extLst>
              <a:ext uri="{FF2B5EF4-FFF2-40B4-BE49-F238E27FC236}">
                <a16:creationId xmlns:a16="http://schemas.microsoft.com/office/drawing/2014/main" id="{B865C625-28E2-DC4C-943C-6255D4539D3E}"/>
              </a:ext>
            </a:extLst>
          </p:cNvPr>
          <p:cNvSpPr/>
          <p:nvPr/>
        </p:nvSpPr>
        <p:spPr>
          <a:xfrm rot="16005517">
            <a:off x="3388765" y="1812430"/>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E72C3CC-9562-C148-A542-A6CEAE946076}"/>
              </a:ext>
            </a:extLst>
          </p:cNvPr>
          <p:cNvSpPr txBox="1"/>
          <p:nvPr/>
        </p:nvSpPr>
        <p:spPr>
          <a:xfrm>
            <a:off x="3610857" y="4737010"/>
            <a:ext cx="2237512" cy="276999"/>
          </a:xfrm>
          <a:prstGeom prst="rect">
            <a:avLst/>
          </a:prstGeom>
          <a:noFill/>
        </p:spPr>
        <p:txBody>
          <a:bodyPr wrap="none" rtlCol="0">
            <a:spAutoFit/>
          </a:bodyPr>
          <a:lstStyle/>
          <a:p>
            <a:pPr algn="ctr"/>
            <a:r>
              <a:rPr kumimoji="1" lang="ja-JP" altLang="en-US" sz="1200" dirty="0">
                <a:solidFill>
                  <a:srgbClr val="FF0000"/>
                </a:solidFill>
                <a:latin typeface="メイリオ"/>
                <a:ea typeface="メイリオ"/>
                <a:cs typeface="メイリオ"/>
              </a:rPr>
              <a:t>工数削減</a:t>
            </a:r>
            <a:r>
              <a:rPr kumimoji="1" lang="ja-JP" altLang="en-US" sz="1200" dirty="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a:solidFill>
                  <a:srgbClr val="0000FF"/>
                </a:solidFill>
                <a:latin typeface="メイリオ"/>
                <a:ea typeface="メイリオ"/>
                <a:cs typeface="メイリオ"/>
              </a:rPr>
              <a:t>需要拡大</a:t>
            </a:r>
            <a:r>
              <a:rPr kumimoji="1" lang="ja-JP" altLang="en-US" sz="1200" dirty="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18" name="上矢印 17">
            <a:extLst>
              <a:ext uri="{FF2B5EF4-FFF2-40B4-BE49-F238E27FC236}">
                <a16:creationId xmlns:a16="http://schemas.microsoft.com/office/drawing/2014/main" id="{15BA5402-5008-D949-AB90-50303CCDB336}"/>
              </a:ext>
            </a:extLst>
          </p:cNvPr>
          <p:cNvSpPr/>
          <p:nvPr/>
        </p:nvSpPr>
        <p:spPr>
          <a:xfrm>
            <a:off x="1301720" y="5171368"/>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a:extLst>
              <a:ext uri="{FF2B5EF4-FFF2-40B4-BE49-F238E27FC236}">
                <a16:creationId xmlns:a16="http://schemas.microsoft.com/office/drawing/2014/main" id="{38319886-2A5F-544C-92F9-C4057DF4E834}"/>
              </a:ext>
            </a:extLst>
          </p:cNvPr>
          <p:cNvSpPr/>
          <p:nvPr/>
        </p:nvSpPr>
        <p:spPr>
          <a:xfrm flipV="1">
            <a:off x="1492422" y="5003384"/>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CA702289-61C5-D044-B2C9-F3A5D7DDA41C}"/>
              </a:ext>
            </a:extLst>
          </p:cNvPr>
          <p:cNvSpPr/>
          <p:nvPr/>
        </p:nvSpPr>
        <p:spPr>
          <a:xfrm>
            <a:off x="4101056" y="4875510"/>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725FF154-0DAB-3348-9E17-193A91BF8BC6}"/>
              </a:ext>
            </a:extLst>
          </p:cNvPr>
          <p:cNvSpPr/>
          <p:nvPr/>
        </p:nvSpPr>
        <p:spPr>
          <a:xfrm flipV="1">
            <a:off x="4101056" y="4245351"/>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82631716-341A-EC4A-AAAF-8AD2D14C5916}"/>
              </a:ext>
            </a:extLst>
          </p:cNvPr>
          <p:cNvSpPr txBox="1"/>
          <p:nvPr/>
        </p:nvSpPr>
        <p:spPr>
          <a:xfrm rot="20387850">
            <a:off x="4768828" y="2110859"/>
            <a:ext cx="3236785" cy="307777"/>
          </a:xfrm>
          <a:prstGeom prst="rect">
            <a:avLst/>
          </a:prstGeom>
          <a:noFill/>
        </p:spPr>
        <p:txBody>
          <a:bodyPr wrap="none" rtlCol="0">
            <a:spAutoFit/>
          </a:bodyPr>
          <a:lstStyle/>
          <a:p>
            <a:pPr algn="ctr"/>
            <a:r>
              <a:rPr kumimoji="1" lang="ja-JP" altLang="en-US" sz="1400" b="1" dirty="0">
                <a:solidFill>
                  <a:srgbClr val="0000FF"/>
                </a:solidFill>
                <a:latin typeface="メイリオ"/>
                <a:ea typeface="メイリオ"/>
                <a:cs typeface="メイリオ"/>
              </a:rPr>
              <a:t>デジタル・トランスフォーメーション</a:t>
            </a:r>
            <a:endParaRPr kumimoji="1" lang="en-US" altLang="ja-JP" sz="1400" dirty="0">
              <a:solidFill>
                <a:srgbClr val="0000FF"/>
              </a:solidFill>
              <a:latin typeface="メイリオ"/>
              <a:ea typeface="メイリオ"/>
              <a:cs typeface="メイリオ"/>
            </a:endParaRPr>
          </a:p>
        </p:txBody>
      </p:sp>
      <p:sp>
        <p:nvSpPr>
          <p:cNvPr id="24" name="テキスト ボックス 23">
            <a:extLst>
              <a:ext uri="{FF2B5EF4-FFF2-40B4-BE49-F238E27FC236}">
                <a16:creationId xmlns:a16="http://schemas.microsoft.com/office/drawing/2014/main" id="{B5986724-717A-E442-860F-3FB2840FD3A6}"/>
              </a:ext>
            </a:extLst>
          </p:cNvPr>
          <p:cNvSpPr txBox="1"/>
          <p:nvPr/>
        </p:nvSpPr>
        <p:spPr>
          <a:xfrm rot="20495778">
            <a:off x="6381484" y="1501785"/>
            <a:ext cx="1415772" cy="276999"/>
          </a:xfrm>
          <a:prstGeom prst="rect">
            <a:avLst/>
          </a:prstGeom>
          <a:noFill/>
        </p:spPr>
        <p:txBody>
          <a:bodyPr wrap="none" rtlCol="0">
            <a:spAutoFit/>
          </a:bodyPr>
          <a:lstStyle/>
          <a:p>
            <a:pPr algn="ctr"/>
            <a:r>
              <a:rPr kumimoji="1" lang="ja-JP" altLang="en-US" sz="1200" b="1" dirty="0">
                <a:solidFill>
                  <a:srgbClr val="0000FF"/>
                </a:solidFill>
                <a:latin typeface="メイリオ"/>
                <a:ea typeface="メイリオ"/>
                <a:cs typeface="メイリオ"/>
              </a:rPr>
              <a:t>限界利益ゼロ社会</a:t>
            </a:r>
            <a:endParaRPr lang="en-US" altLang="ja-JP" sz="1200" dirty="0">
              <a:solidFill>
                <a:srgbClr val="0000FF"/>
              </a:solidFill>
              <a:latin typeface="メイリオ"/>
              <a:ea typeface="メイリオ"/>
              <a:cs typeface="メイリオ"/>
            </a:endParaRPr>
          </a:p>
        </p:txBody>
      </p:sp>
      <p:sp>
        <p:nvSpPr>
          <p:cNvPr id="25" name="テキスト ボックス 24">
            <a:extLst>
              <a:ext uri="{FF2B5EF4-FFF2-40B4-BE49-F238E27FC236}">
                <a16:creationId xmlns:a16="http://schemas.microsoft.com/office/drawing/2014/main" id="{9E64874B-D3A2-FF42-A7CF-5565A6356579}"/>
              </a:ext>
            </a:extLst>
          </p:cNvPr>
          <p:cNvSpPr txBox="1"/>
          <p:nvPr/>
        </p:nvSpPr>
        <p:spPr>
          <a:xfrm>
            <a:off x="3949536" y="2108239"/>
            <a:ext cx="697627" cy="400110"/>
          </a:xfrm>
          <a:prstGeom prst="rect">
            <a:avLst/>
          </a:prstGeom>
          <a:noFill/>
        </p:spPr>
        <p:txBody>
          <a:bodyPr wrap="none" rtlCol="0">
            <a:spAutoFit/>
          </a:bodyPr>
          <a:lstStyle/>
          <a:p>
            <a:pPr algn="ctr"/>
            <a:r>
              <a:rPr kumimoji="1" lang="ja-JP" altLang="en-US" sz="2000" b="1" dirty="0">
                <a:solidFill>
                  <a:srgbClr val="FF6666"/>
                </a:solidFill>
                <a:latin typeface="メイリオ"/>
                <a:ea typeface="メイリオ"/>
                <a:cs typeface="メイリオ"/>
              </a:rPr>
              <a:t>共創</a:t>
            </a:r>
            <a:endParaRPr lang="en-US" altLang="ja-JP" sz="2000" dirty="0">
              <a:solidFill>
                <a:srgbClr val="FF6666"/>
              </a:solidFill>
              <a:latin typeface="メイリオ"/>
              <a:ea typeface="メイリオ"/>
              <a:cs typeface="メイリオ"/>
            </a:endParaRPr>
          </a:p>
        </p:txBody>
      </p:sp>
      <p:cxnSp>
        <p:nvCxnSpPr>
          <p:cNvPr id="26" name="直線矢印コネクタ 25">
            <a:extLst>
              <a:ext uri="{FF2B5EF4-FFF2-40B4-BE49-F238E27FC236}">
                <a16:creationId xmlns:a16="http://schemas.microsoft.com/office/drawing/2014/main" id="{34921FF0-575C-3946-9B4E-C94DBA0FA899}"/>
              </a:ext>
            </a:extLst>
          </p:cNvPr>
          <p:cNvCxnSpPr>
            <a:cxnSpLocks/>
          </p:cNvCxnSpPr>
          <p:nvPr/>
        </p:nvCxnSpPr>
        <p:spPr>
          <a:xfrm>
            <a:off x="684581" y="6204419"/>
            <a:ext cx="78831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29BD589-3055-834A-8AD1-3EF5CAA28F02}"/>
              </a:ext>
            </a:extLst>
          </p:cNvPr>
          <p:cNvCxnSpPr>
            <a:cxnSpLocks/>
          </p:cNvCxnSpPr>
          <p:nvPr/>
        </p:nvCxnSpPr>
        <p:spPr>
          <a:xfrm flipV="1">
            <a:off x="398899" y="1321666"/>
            <a:ext cx="0" cy="46190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9F3ED63-1402-6A49-8382-4F86AB6E4B7D}"/>
              </a:ext>
            </a:extLst>
          </p:cNvPr>
          <p:cNvSpPr txBox="1"/>
          <p:nvPr/>
        </p:nvSpPr>
        <p:spPr>
          <a:xfrm>
            <a:off x="256241" y="938062"/>
            <a:ext cx="917239" cy="400110"/>
          </a:xfrm>
          <a:prstGeom prst="rect">
            <a:avLst/>
          </a:prstGeom>
          <a:noFill/>
        </p:spPr>
        <p:txBody>
          <a:bodyPr wrap="none" rtlCol="0">
            <a:spAutoFit/>
          </a:bodyPr>
          <a:lstStyle/>
          <a:p>
            <a:r>
              <a:rPr lang="en-US" altLang="ja-JP" sz="1000" dirty="0">
                <a:solidFill>
                  <a:srgbClr val="0052FF"/>
                </a:solidFill>
                <a:latin typeface="Meiryo" panose="020B0604030504040204" pitchFamily="34" charset="-128"/>
                <a:ea typeface="Meiryo" panose="020B0604030504040204" pitchFamily="34" charset="-128"/>
              </a:rPr>
              <a:t>ICT</a:t>
            </a:r>
            <a:r>
              <a:rPr lang="ja-JP" altLang="en-US" sz="800" dirty="0">
                <a:solidFill>
                  <a:srgbClr val="0052FF"/>
                </a:solidFill>
                <a:latin typeface="Meiryo" panose="020B0604030504040204" pitchFamily="34" charset="-128"/>
                <a:ea typeface="Meiryo" panose="020B0604030504040204" pitchFamily="34" charset="-128"/>
              </a:rPr>
              <a:t>がもたらす</a:t>
            </a:r>
            <a:endParaRPr lang="en-US" altLang="ja-JP" sz="800" dirty="0">
              <a:solidFill>
                <a:srgbClr val="0052FF"/>
              </a:solidFill>
              <a:latin typeface="Meiryo" panose="020B0604030504040204" pitchFamily="34" charset="-128"/>
              <a:ea typeface="Meiryo" panose="020B0604030504040204" pitchFamily="34" charset="-128"/>
            </a:endParaRPr>
          </a:p>
          <a:p>
            <a:r>
              <a:rPr lang="ja-JP" altLang="en-US" sz="1000" dirty="0">
                <a:solidFill>
                  <a:srgbClr val="0052FF"/>
                </a:solidFill>
                <a:latin typeface="Meiryo" panose="020B0604030504040204" pitchFamily="34" charset="-128"/>
                <a:ea typeface="Meiryo" panose="020B0604030504040204" pitchFamily="34" charset="-128"/>
              </a:rPr>
              <a:t>顧客価値</a:t>
            </a:r>
            <a:endParaRPr kumimoji="1" lang="ja-JP" altLang="en-US" sz="1000" dirty="0">
              <a:solidFill>
                <a:srgbClr val="005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DF5818B-B856-2047-866C-39FF74C0428F}"/>
              </a:ext>
            </a:extLst>
          </p:cNvPr>
          <p:cNvSpPr txBox="1"/>
          <p:nvPr/>
        </p:nvSpPr>
        <p:spPr>
          <a:xfrm>
            <a:off x="8516526" y="6081308"/>
            <a:ext cx="441146" cy="246221"/>
          </a:xfrm>
          <a:prstGeom prst="rect">
            <a:avLst/>
          </a:prstGeom>
          <a:noFill/>
        </p:spPr>
        <p:txBody>
          <a:bodyPr wrap="none" rtlCol="0">
            <a:spAutoFit/>
          </a:bodyPr>
          <a:lstStyle/>
          <a:p>
            <a:r>
              <a:rPr lang="ja-JP" altLang="en-US" sz="1000" dirty="0">
                <a:solidFill>
                  <a:srgbClr val="0052FF"/>
                </a:solidFill>
                <a:latin typeface="Meiryo" panose="020B0604030504040204" pitchFamily="34" charset="-128"/>
                <a:ea typeface="Meiryo" panose="020B0604030504040204" pitchFamily="34" charset="-128"/>
              </a:rPr>
              <a:t>時間</a:t>
            </a:r>
            <a:endParaRPr kumimoji="1" lang="ja-JP" altLang="en-US" sz="10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6052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198D781-35A8-4447-8457-5535CF6CE9D5}"/>
              </a:ext>
            </a:extLst>
          </p:cNvPr>
          <p:cNvSpPr>
            <a:spLocks noGrp="1"/>
          </p:cNvSpPr>
          <p:nvPr>
            <p:ph type="title"/>
          </p:nvPr>
        </p:nvSpPr>
        <p:spPr/>
        <p:txBody>
          <a:bodyPr>
            <a:normAutofit fontScale="90000"/>
          </a:bodyPr>
          <a:lstStyle/>
          <a:p>
            <a:r>
              <a:rPr kumimoji="1" lang="ja-JP" altLang="en-US" dirty="0"/>
              <a:t>目次</a:t>
            </a:r>
          </a:p>
        </p:txBody>
      </p:sp>
      <p:sp>
        <p:nvSpPr>
          <p:cNvPr id="6" name="正方形/長方形 5">
            <a:extLst>
              <a:ext uri="{FF2B5EF4-FFF2-40B4-BE49-F238E27FC236}">
                <a16:creationId xmlns:a16="http://schemas.microsoft.com/office/drawing/2014/main" id="{5F67C959-C711-9744-89F7-236E10F0C267}"/>
              </a:ext>
            </a:extLst>
          </p:cNvPr>
          <p:cNvSpPr/>
          <p:nvPr/>
        </p:nvSpPr>
        <p:spPr>
          <a:xfrm>
            <a:off x="1793632" y="880393"/>
            <a:ext cx="6180992" cy="5570756"/>
          </a:xfrm>
          <a:prstGeom prst="rect">
            <a:avLst/>
          </a:prstGeom>
        </p:spPr>
        <p:txBody>
          <a:bodyPr wrap="square">
            <a:spAutoFit/>
          </a:bodyPr>
          <a:lstStyle/>
          <a:p>
            <a:pPr marL="285750" indent="-285750">
              <a:buFont typeface="Wingdings" pitchFamily="2" charset="2"/>
              <a:buChar char="n"/>
            </a:pPr>
            <a:r>
              <a:rPr lang="ja-JP" altLang="en-US" sz="1400" b="1" dirty="0">
                <a:latin typeface="Meiryo" panose="020B0604030504040204" pitchFamily="34" charset="-128"/>
                <a:ea typeface="Meiryo" panose="020B0604030504040204" pitchFamily="34" charset="-128"/>
              </a:rPr>
              <a:t>デジタル・トランスフォーメーションとは何か</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「限界費用ゼロ社会」を引き寄せるデジタル・トランスフォーメーション</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様々な産業に変革を促すデジタル･トランスフォーメーション</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デジタル・トランスフォーメーションの定義</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デジタル･トランスフォーメーションへの期待</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デジタル・トランスフォーメーションの全体像</a:t>
            </a:r>
            <a:endParaRPr lang="en-US" altLang="ja-JP" sz="1200" dirty="0">
              <a:latin typeface="Meiryo" panose="020B0604030504040204" pitchFamily="34" charset="-128"/>
              <a:ea typeface="Meiryo" panose="020B0604030504040204" pitchFamily="34" charset="-128"/>
            </a:endParaRPr>
          </a:p>
          <a:p>
            <a:pPr marL="742950" lvl="1" indent="-285750">
              <a:buFont typeface="Wingdings" pitchFamily="2" charset="2"/>
              <a:buChar char="l"/>
            </a:pPr>
            <a:endParaRPr lang="ja-JP" altLang="en-US" sz="1200" dirty="0">
              <a:latin typeface="Meiryo" panose="020B0604030504040204" pitchFamily="34" charset="-128"/>
              <a:ea typeface="Meiryo" panose="020B0604030504040204" pitchFamily="34" charset="-128"/>
            </a:endParaRPr>
          </a:p>
          <a:p>
            <a:pPr marL="285750" indent="-285750">
              <a:buFont typeface="Wingdings" pitchFamily="2" charset="2"/>
              <a:buChar char="n"/>
            </a:pPr>
            <a:r>
              <a:rPr lang="ja-JP" altLang="en-US" sz="1400" b="1" dirty="0">
                <a:latin typeface="Meiryo" panose="020B0604030504040204" pitchFamily="34" charset="-128"/>
                <a:ea typeface="Meiryo" panose="020B0604030504040204" pitchFamily="34" charset="-128"/>
              </a:rPr>
              <a:t>デジタル・トランスフォーメーションを支えるテクノロジー</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デジタル・トランスフォーメーションとサイバー・フィジカル・システム</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デジタル・トランスフォーメーションを支えるテクノロジー　その1</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デジタル・トランスフォーメーションを支えるテクノロジー　その2</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デジタル・トランスフォーメーション実現のための取り組み</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デザイン思考・リーン・アジャイル・DEVOPSの関係</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あらゆる組織は、サービス・プロバイダーへと進化する</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製品やサービスの市場投入までのプロセス：これまで</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製品やサービスの市場投入までのプロセス：これから</a:t>
            </a:r>
            <a:endParaRPr lang="en-US" altLang="ja-JP" sz="1200" dirty="0">
              <a:latin typeface="Meiryo" panose="020B0604030504040204" pitchFamily="34" charset="-128"/>
              <a:ea typeface="Meiryo" panose="020B0604030504040204" pitchFamily="34" charset="-128"/>
            </a:endParaRPr>
          </a:p>
          <a:p>
            <a:pPr marL="742950" lvl="1" indent="-285750">
              <a:buFont typeface="Wingdings" pitchFamily="2" charset="2"/>
              <a:buChar char="l"/>
            </a:pPr>
            <a:endParaRPr lang="ja-JP" altLang="en-US" sz="1200" dirty="0">
              <a:latin typeface="Meiryo" panose="020B0604030504040204" pitchFamily="34" charset="-128"/>
              <a:ea typeface="Meiryo" panose="020B0604030504040204" pitchFamily="34" charset="-128"/>
            </a:endParaRPr>
          </a:p>
          <a:p>
            <a:pPr marL="285750" indent="-285750">
              <a:buFont typeface="Wingdings" pitchFamily="2" charset="2"/>
              <a:buChar char="n"/>
            </a:pPr>
            <a:r>
              <a:rPr lang="ja-JP" altLang="en-US" sz="1400" b="1" dirty="0">
                <a:latin typeface="Meiryo" panose="020B0604030504040204" pitchFamily="34" charset="-128"/>
                <a:ea typeface="Meiryo" panose="020B0604030504040204" pitchFamily="34" charset="-128"/>
              </a:rPr>
              <a:t>SIビジネスのデジタル・トランスフォーメーション</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ICTに求められる需要は“工数提供”から“価値実現”へ</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「共創」の３つの意味／イノベーションを生みだす原動力</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SIビジネスのデジタル・トランスフォーメーション</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デジタル・トランスフォーメーションを実践するステップ</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２つの情報システムの思想と文化の違い乗り越えて「バイモーダルSI」へ</a:t>
            </a:r>
            <a:endParaRPr lang="en-US" altLang="ja-JP" sz="1200" dirty="0">
              <a:latin typeface="Meiryo" panose="020B0604030504040204" pitchFamily="34" charset="-128"/>
              <a:ea typeface="Meiryo" panose="020B0604030504040204" pitchFamily="34" charset="-128"/>
            </a:endParaRPr>
          </a:p>
          <a:p>
            <a:pPr marL="742950" lvl="1" indent="-285750">
              <a:buFont typeface="Wingdings" pitchFamily="2" charset="2"/>
              <a:buChar char="l"/>
            </a:pPr>
            <a:endParaRPr lang="ja-JP" altLang="en-US" sz="1200" dirty="0">
              <a:latin typeface="Meiryo" panose="020B0604030504040204" pitchFamily="34" charset="-128"/>
              <a:ea typeface="Meiryo" panose="020B0604030504040204" pitchFamily="34" charset="-128"/>
            </a:endParaRPr>
          </a:p>
          <a:p>
            <a:pPr marL="285750" indent="-285750">
              <a:buFont typeface="Wingdings" pitchFamily="2" charset="2"/>
              <a:buChar char="n"/>
            </a:pPr>
            <a:r>
              <a:rPr lang="ja-JP" altLang="en-US" sz="1400" b="1" dirty="0">
                <a:latin typeface="Meiryo" panose="020B0604030504040204" pitchFamily="34" charset="-128"/>
                <a:ea typeface="Meiryo" panose="020B0604030504040204" pitchFamily="34" charset="-128"/>
              </a:rPr>
              <a:t>デジタル・トランスフォーメーション時代に求められる人材</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私たちはお客様にこんな応対をしてはいないだろうか</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デジタル・トランスフォーメーションを主導するクロスオーバー人材</a:t>
            </a:r>
          </a:p>
          <a:p>
            <a:pPr marL="742950" lvl="1" indent="-285750">
              <a:buFont typeface="Wingdings" pitchFamily="2" charset="2"/>
              <a:buChar char="l"/>
            </a:pPr>
            <a:r>
              <a:rPr lang="ja-JP" altLang="en-US" sz="1200" dirty="0">
                <a:latin typeface="Meiryo" panose="020B0604030504040204" pitchFamily="34" charset="-128"/>
                <a:ea typeface="Meiryo" panose="020B0604030504040204" pitchFamily="34" charset="-128"/>
              </a:rPr>
              <a:t>加速する時代のスピードに対応できる人材</a:t>
            </a:r>
            <a:endParaRPr lang="en-US" altLang="ja-JP" sz="1200">
              <a:latin typeface="Meiryo" panose="020B0604030504040204" pitchFamily="34" charset="-128"/>
              <a:ea typeface="Meiryo" panose="020B0604030504040204" pitchFamily="34" charset="-128"/>
            </a:endParaRPr>
          </a:p>
          <a:p>
            <a:pPr marL="742950" lvl="1" indent="-285750">
              <a:buFont typeface="Wingdings" pitchFamily="2" charset="2"/>
              <a:buChar char="l"/>
            </a:pPr>
            <a:r>
              <a:rPr lang="ja-JP" altLang="en-US" sz="1200">
                <a:latin typeface="Meiryo" panose="020B0604030504040204" pitchFamily="34" charset="-128"/>
                <a:ea typeface="Meiryo" panose="020B0604030504040204" pitchFamily="34" charset="-128"/>
              </a:rPr>
              <a:t>常に</a:t>
            </a:r>
            <a:r>
              <a:rPr lang="ja-JP" altLang="en-US" sz="1200" dirty="0">
                <a:latin typeface="Meiryo" panose="020B0604030504040204" pitchFamily="34" charset="-128"/>
                <a:ea typeface="Meiryo" panose="020B0604030504040204" pitchFamily="34" charset="-128"/>
              </a:rPr>
              <a:t>テーマや問いを発し続けられる人材</a:t>
            </a:r>
          </a:p>
        </p:txBody>
      </p:sp>
    </p:spTree>
    <p:extLst>
      <p:ext uri="{BB962C8B-B14F-4D97-AF65-F5344CB8AC3E}">
        <p14:creationId xmlns:p14="http://schemas.microsoft.com/office/powerpoint/2010/main" val="2941051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6AD51D-4385-C24F-BD60-D5E1DBBD1119}"/>
              </a:ext>
            </a:extLst>
          </p:cNvPr>
          <p:cNvSpPr>
            <a:spLocks noGrp="1"/>
          </p:cNvSpPr>
          <p:nvPr>
            <p:ph type="title"/>
          </p:nvPr>
        </p:nvSpPr>
        <p:spPr/>
        <p:txBody>
          <a:bodyPr>
            <a:normAutofit fontScale="90000"/>
          </a:bodyPr>
          <a:lstStyle/>
          <a:p>
            <a:r>
              <a:rPr lang="ja-JP" altLang="ja-JP" dirty="0"/>
              <a:t>「共創」の３つの意味／イノベーションを生みだす原動力 </a:t>
            </a:r>
            <a:endParaRPr kumimoji="1" lang="ja-JP" altLang="en-US" dirty="0"/>
          </a:p>
        </p:txBody>
      </p:sp>
      <p:sp>
        <p:nvSpPr>
          <p:cNvPr id="3" name="正方形/長方形 2">
            <a:extLst>
              <a:ext uri="{FF2B5EF4-FFF2-40B4-BE49-F238E27FC236}">
                <a16:creationId xmlns:a16="http://schemas.microsoft.com/office/drawing/2014/main" id="{55B494FC-1340-3047-89B5-AD3FED14985C}"/>
              </a:ext>
            </a:extLst>
          </p:cNvPr>
          <p:cNvSpPr/>
          <p:nvPr/>
        </p:nvSpPr>
        <p:spPr>
          <a:xfrm>
            <a:off x="3406464" y="3066796"/>
            <a:ext cx="2334248" cy="30394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 name="円/楕円 3">
            <a:extLst>
              <a:ext uri="{FF2B5EF4-FFF2-40B4-BE49-F238E27FC236}">
                <a16:creationId xmlns:a16="http://schemas.microsoft.com/office/drawing/2014/main" id="{D47E0805-B85B-984A-A121-0EEB53C6BEA6}"/>
              </a:ext>
            </a:extLst>
          </p:cNvPr>
          <p:cNvSpPr/>
          <p:nvPr/>
        </p:nvSpPr>
        <p:spPr>
          <a:xfrm>
            <a:off x="3797045" y="4386556"/>
            <a:ext cx="1553086" cy="1216515"/>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5" name="正方形/長方形 4">
            <a:extLst>
              <a:ext uri="{FF2B5EF4-FFF2-40B4-BE49-F238E27FC236}">
                <a16:creationId xmlns:a16="http://schemas.microsoft.com/office/drawing/2014/main" id="{A63E1268-049F-CB42-8F76-FC4171C09600}"/>
              </a:ext>
            </a:extLst>
          </p:cNvPr>
          <p:cNvSpPr/>
          <p:nvPr/>
        </p:nvSpPr>
        <p:spPr>
          <a:xfrm>
            <a:off x="1028780" y="1140471"/>
            <a:ext cx="7089615" cy="1405353"/>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400" b="1" dirty="0">
                <a:solidFill>
                  <a:srgbClr val="FFFFFF"/>
                </a:solidFill>
                <a:latin typeface="Meiryo" charset="-128"/>
                <a:ea typeface="Meiryo" charset="-128"/>
                <a:cs typeface="Meiryo" charset="-128"/>
              </a:rPr>
              <a:t>共創</a:t>
            </a:r>
            <a:endParaRPr kumimoji="1" lang="en-US" altLang="ja-JP" sz="54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Co-Creation</a:t>
            </a:r>
            <a:endParaRPr kumimoji="1" lang="ja-JP" altLang="en-US" sz="2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128001EE-B0DE-6349-A20D-99FD6EE23E19}"/>
              </a:ext>
            </a:extLst>
          </p:cNvPr>
          <p:cNvSpPr/>
          <p:nvPr/>
        </p:nvSpPr>
        <p:spPr>
          <a:xfrm>
            <a:off x="1028781" y="3066796"/>
            <a:ext cx="2334248" cy="30394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94334BF-CB69-4944-8E3C-DFC2415AA502}"/>
              </a:ext>
            </a:extLst>
          </p:cNvPr>
          <p:cNvSpPr/>
          <p:nvPr/>
        </p:nvSpPr>
        <p:spPr>
          <a:xfrm>
            <a:off x="5784887" y="3082612"/>
            <a:ext cx="2334248" cy="30394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grpSp>
        <p:nvGrpSpPr>
          <p:cNvPr id="8" name="図形グループ 7">
            <a:extLst>
              <a:ext uri="{FF2B5EF4-FFF2-40B4-BE49-F238E27FC236}">
                <a16:creationId xmlns:a16="http://schemas.microsoft.com/office/drawing/2014/main" id="{3A3079EB-2A8F-B44F-8E3C-D961A285B8EA}"/>
              </a:ext>
            </a:extLst>
          </p:cNvPr>
          <p:cNvGrpSpPr/>
          <p:nvPr/>
        </p:nvGrpSpPr>
        <p:grpSpPr>
          <a:xfrm>
            <a:off x="2638596" y="4622176"/>
            <a:ext cx="366685" cy="687691"/>
            <a:chOff x="626312" y="838875"/>
            <a:chExt cx="603656" cy="1238713"/>
          </a:xfrm>
        </p:grpSpPr>
        <p:sp>
          <p:nvSpPr>
            <p:cNvPr id="9" name="円/楕円 8">
              <a:extLst>
                <a:ext uri="{FF2B5EF4-FFF2-40B4-BE49-F238E27FC236}">
                  <a16:creationId xmlns:a16="http://schemas.microsoft.com/office/drawing/2014/main" id="{985ED477-2C8B-D441-ACA2-E1759BBBD254}"/>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7050ABE2-3749-1449-B5E8-4426DE123F04}"/>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a:extLst>
              <a:ext uri="{FF2B5EF4-FFF2-40B4-BE49-F238E27FC236}">
                <a16:creationId xmlns:a16="http://schemas.microsoft.com/office/drawing/2014/main" id="{C1D6E624-B9A1-1F47-861F-FEFC18909C0C}"/>
              </a:ext>
            </a:extLst>
          </p:cNvPr>
          <p:cNvGrpSpPr/>
          <p:nvPr/>
        </p:nvGrpSpPr>
        <p:grpSpPr>
          <a:xfrm>
            <a:off x="1379132" y="4622176"/>
            <a:ext cx="366685" cy="687691"/>
            <a:chOff x="626312" y="838875"/>
            <a:chExt cx="603656" cy="1238713"/>
          </a:xfrm>
        </p:grpSpPr>
        <p:sp>
          <p:nvSpPr>
            <p:cNvPr id="12" name="円/楕円 11">
              <a:extLst>
                <a:ext uri="{FF2B5EF4-FFF2-40B4-BE49-F238E27FC236}">
                  <a16:creationId xmlns:a16="http://schemas.microsoft.com/office/drawing/2014/main" id="{76B56B1A-976B-7946-A069-4E3F1F0D98AB}"/>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a:extLst>
                <a:ext uri="{FF2B5EF4-FFF2-40B4-BE49-F238E27FC236}">
                  <a16:creationId xmlns:a16="http://schemas.microsoft.com/office/drawing/2014/main" id="{9742CECE-6D2B-F743-B9D4-0AF64275FDAC}"/>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7BED4A21-EEA1-8F40-BAC4-4A417C72AAB2}"/>
              </a:ext>
            </a:extLst>
          </p:cNvPr>
          <p:cNvSpPr txBox="1"/>
          <p:nvPr/>
        </p:nvSpPr>
        <p:spPr>
          <a:xfrm>
            <a:off x="1162364" y="5407020"/>
            <a:ext cx="800219" cy="338554"/>
          </a:xfrm>
          <a:prstGeom prst="rect">
            <a:avLst/>
          </a:prstGeom>
          <a:noFill/>
        </p:spPr>
        <p:txBody>
          <a:bodyPr wrap="none" rtlCol="0">
            <a:spAutoFit/>
          </a:bodyPr>
          <a:lstStyle/>
          <a:p>
            <a:r>
              <a:rPr lang="ja-JP" altLang="en-US" sz="1600">
                <a:latin typeface="Meiryo" charset="-128"/>
                <a:ea typeface="Meiryo" charset="-128"/>
                <a:cs typeface="Meiryo" charset="-128"/>
              </a:rPr>
              <a:t>提供者</a:t>
            </a:r>
            <a:endParaRPr kumimoji="1" lang="ja-JP" altLang="en-US" sz="1600" dirty="0">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BD94C684-06B7-5E40-97B1-DF0A2C19C086}"/>
              </a:ext>
            </a:extLst>
          </p:cNvPr>
          <p:cNvSpPr txBox="1"/>
          <p:nvPr/>
        </p:nvSpPr>
        <p:spPr>
          <a:xfrm>
            <a:off x="2524420" y="5418933"/>
            <a:ext cx="595035" cy="338554"/>
          </a:xfrm>
          <a:prstGeom prst="rect">
            <a:avLst/>
          </a:prstGeom>
          <a:noFill/>
        </p:spPr>
        <p:txBody>
          <a:bodyPr wrap="none" rtlCol="0">
            <a:spAutoFit/>
          </a:bodyPr>
          <a:lstStyle/>
          <a:p>
            <a:r>
              <a:rPr lang="ja-JP" altLang="en-US" sz="1600">
                <a:latin typeface="Meiryo" charset="-128"/>
                <a:ea typeface="Meiryo" charset="-128"/>
                <a:cs typeface="Meiryo" charset="-128"/>
              </a:rPr>
              <a:t>顧客</a:t>
            </a:r>
            <a:endParaRPr kumimoji="1" lang="ja-JP" altLang="en-US" sz="1600" dirty="0">
              <a:latin typeface="Meiryo" charset="-128"/>
              <a:ea typeface="Meiryo" charset="-128"/>
              <a:cs typeface="Meiryo" charset="-128"/>
            </a:endParaRPr>
          </a:p>
        </p:txBody>
      </p:sp>
      <p:sp>
        <p:nvSpPr>
          <p:cNvPr id="16" name="円/楕円 15">
            <a:extLst>
              <a:ext uri="{FF2B5EF4-FFF2-40B4-BE49-F238E27FC236}">
                <a16:creationId xmlns:a16="http://schemas.microsoft.com/office/drawing/2014/main" id="{B8C463A2-E506-FE4E-8E37-33AC337A81C0}"/>
              </a:ext>
            </a:extLst>
          </p:cNvPr>
          <p:cNvSpPr/>
          <p:nvPr/>
        </p:nvSpPr>
        <p:spPr>
          <a:xfrm>
            <a:off x="1898178" y="434908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17" name="右矢印 16">
            <a:extLst>
              <a:ext uri="{FF2B5EF4-FFF2-40B4-BE49-F238E27FC236}">
                <a16:creationId xmlns:a16="http://schemas.microsoft.com/office/drawing/2014/main" id="{FFA42A82-D3CE-144C-862A-215A4E82F283}"/>
              </a:ext>
            </a:extLst>
          </p:cNvPr>
          <p:cNvSpPr/>
          <p:nvPr/>
        </p:nvSpPr>
        <p:spPr>
          <a:xfrm rot="19063755">
            <a:off x="1718633" y="4800743"/>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3DD25A51-31AE-AC4B-88A4-D3490858A70A}"/>
              </a:ext>
            </a:extLst>
          </p:cNvPr>
          <p:cNvSpPr/>
          <p:nvPr/>
        </p:nvSpPr>
        <p:spPr>
          <a:xfrm rot="2536245" flipH="1">
            <a:off x="2385518" y="4800744"/>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右矢印 18">
            <a:extLst>
              <a:ext uri="{FF2B5EF4-FFF2-40B4-BE49-F238E27FC236}">
                <a16:creationId xmlns:a16="http://schemas.microsoft.com/office/drawing/2014/main" id="{CB5243F1-CA98-A249-83C6-B6A35923691C}"/>
              </a:ext>
            </a:extLst>
          </p:cNvPr>
          <p:cNvSpPr/>
          <p:nvPr/>
        </p:nvSpPr>
        <p:spPr>
          <a:xfrm>
            <a:off x="1789252" y="5039209"/>
            <a:ext cx="8051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 name="図形グループ 21">
            <a:extLst>
              <a:ext uri="{FF2B5EF4-FFF2-40B4-BE49-F238E27FC236}">
                <a16:creationId xmlns:a16="http://schemas.microsoft.com/office/drawing/2014/main" id="{F958C5B0-5284-5F4B-A240-E04614EDFE45}"/>
              </a:ext>
            </a:extLst>
          </p:cNvPr>
          <p:cNvGrpSpPr/>
          <p:nvPr/>
        </p:nvGrpSpPr>
        <p:grpSpPr>
          <a:xfrm>
            <a:off x="5040792" y="4771480"/>
            <a:ext cx="227371" cy="484816"/>
            <a:chOff x="626312" y="838875"/>
            <a:chExt cx="603656" cy="1238713"/>
          </a:xfrm>
        </p:grpSpPr>
        <p:sp>
          <p:nvSpPr>
            <p:cNvPr id="21" name="円/楕円 20">
              <a:extLst>
                <a:ext uri="{FF2B5EF4-FFF2-40B4-BE49-F238E27FC236}">
                  <a16:creationId xmlns:a16="http://schemas.microsoft.com/office/drawing/2014/main" id="{6D7C2477-678C-7F41-9AF7-EB57A1CAF522}"/>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フローチャート: 論理積ゲート 21">
              <a:extLst>
                <a:ext uri="{FF2B5EF4-FFF2-40B4-BE49-F238E27FC236}">
                  <a16:creationId xmlns:a16="http://schemas.microsoft.com/office/drawing/2014/main" id="{41EAEE62-87B9-CB48-95E2-FADB68BE5025}"/>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24">
            <a:extLst>
              <a:ext uri="{FF2B5EF4-FFF2-40B4-BE49-F238E27FC236}">
                <a16:creationId xmlns:a16="http://schemas.microsoft.com/office/drawing/2014/main" id="{6AEB69F2-4D9C-C443-8F51-7214844C4A1F}"/>
              </a:ext>
            </a:extLst>
          </p:cNvPr>
          <p:cNvGrpSpPr/>
          <p:nvPr/>
        </p:nvGrpSpPr>
        <p:grpSpPr>
          <a:xfrm>
            <a:off x="3883819" y="4771480"/>
            <a:ext cx="227371" cy="484816"/>
            <a:chOff x="626312" y="838875"/>
            <a:chExt cx="603656" cy="1238713"/>
          </a:xfrm>
        </p:grpSpPr>
        <p:sp>
          <p:nvSpPr>
            <p:cNvPr id="24" name="円/楕円 23">
              <a:extLst>
                <a:ext uri="{FF2B5EF4-FFF2-40B4-BE49-F238E27FC236}">
                  <a16:creationId xmlns:a16="http://schemas.microsoft.com/office/drawing/2014/main" id="{66B14B83-F94A-F743-B447-39590E0C799D}"/>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ローチャート: 論理積ゲート 24">
              <a:extLst>
                <a:ext uri="{FF2B5EF4-FFF2-40B4-BE49-F238E27FC236}">
                  <a16:creationId xmlns:a16="http://schemas.microsoft.com/office/drawing/2014/main" id="{0AA5CB94-4853-DD4C-BAEB-41004A2D407A}"/>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6" name="円/楕円 25">
            <a:extLst>
              <a:ext uri="{FF2B5EF4-FFF2-40B4-BE49-F238E27FC236}">
                <a16:creationId xmlns:a16="http://schemas.microsoft.com/office/drawing/2014/main" id="{217F870E-8373-D841-A0FF-AE01E448056F}"/>
              </a:ext>
            </a:extLst>
          </p:cNvPr>
          <p:cNvSpPr/>
          <p:nvPr/>
        </p:nvSpPr>
        <p:spPr>
          <a:xfrm>
            <a:off x="4280567" y="4710111"/>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grpSp>
        <p:nvGrpSpPr>
          <p:cNvPr id="27" name="図形グループ 33">
            <a:extLst>
              <a:ext uri="{FF2B5EF4-FFF2-40B4-BE49-F238E27FC236}">
                <a16:creationId xmlns:a16="http://schemas.microsoft.com/office/drawing/2014/main" id="{FD5AF3F8-278A-D046-AB0A-64B787735CE5}"/>
              </a:ext>
            </a:extLst>
          </p:cNvPr>
          <p:cNvGrpSpPr/>
          <p:nvPr/>
        </p:nvGrpSpPr>
        <p:grpSpPr>
          <a:xfrm>
            <a:off x="4231062" y="4137139"/>
            <a:ext cx="227371" cy="484816"/>
            <a:chOff x="626312" y="838875"/>
            <a:chExt cx="603656" cy="1238713"/>
          </a:xfrm>
        </p:grpSpPr>
        <p:sp>
          <p:nvSpPr>
            <p:cNvPr id="28" name="円/楕円 27">
              <a:extLst>
                <a:ext uri="{FF2B5EF4-FFF2-40B4-BE49-F238E27FC236}">
                  <a16:creationId xmlns:a16="http://schemas.microsoft.com/office/drawing/2014/main" id="{ABDCBA8C-2CB3-E942-B332-DA4374482092}"/>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a:extLst>
                <a:ext uri="{FF2B5EF4-FFF2-40B4-BE49-F238E27FC236}">
                  <a16:creationId xmlns:a16="http://schemas.microsoft.com/office/drawing/2014/main" id="{63B1594C-D652-5943-803D-7E9D25219427}"/>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36">
            <a:extLst>
              <a:ext uri="{FF2B5EF4-FFF2-40B4-BE49-F238E27FC236}">
                <a16:creationId xmlns:a16="http://schemas.microsoft.com/office/drawing/2014/main" id="{7FBB9D1A-A426-724B-98E7-2E8C0A13B135}"/>
              </a:ext>
            </a:extLst>
          </p:cNvPr>
          <p:cNvGrpSpPr/>
          <p:nvPr/>
        </p:nvGrpSpPr>
        <p:grpSpPr>
          <a:xfrm>
            <a:off x="4686914" y="4137140"/>
            <a:ext cx="227371" cy="484816"/>
            <a:chOff x="626312" y="838875"/>
            <a:chExt cx="603656" cy="1238713"/>
          </a:xfrm>
        </p:grpSpPr>
        <p:sp>
          <p:nvSpPr>
            <p:cNvPr id="31" name="円/楕円 30">
              <a:extLst>
                <a:ext uri="{FF2B5EF4-FFF2-40B4-BE49-F238E27FC236}">
                  <a16:creationId xmlns:a16="http://schemas.microsoft.com/office/drawing/2014/main" id="{9F80B9F3-BC05-D240-87CC-E69BF31F6356}"/>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a:extLst>
                <a:ext uri="{FF2B5EF4-FFF2-40B4-BE49-F238E27FC236}">
                  <a16:creationId xmlns:a16="http://schemas.microsoft.com/office/drawing/2014/main" id="{8D8271D8-F23B-F848-85DA-8C383C94A08D}"/>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9">
            <a:extLst>
              <a:ext uri="{FF2B5EF4-FFF2-40B4-BE49-F238E27FC236}">
                <a16:creationId xmlns:a16="http://schemas.microsoft.com/office/drawing/2014/main" id="{BFB565F6-C0E2-D94B-8E37-4CDA9D82DA2F}"/>
              </a:ext>
            </a:extLst>
          </p:cNvPr>
          <p:cNvGrpSpPr/>
          <p:nvPr/>
        </p:nvGrpSpPr>
        <p:grpSpPr>
          <a:xfrm>
            <a:off x="4231062" y="5313765"/>
            <a:ext cx="227371" cy="484816"/>
            <a:chOff x="626312" y="838875"/>
            <a:chExt cx="603656" cy="1238713"/>
          </a:xfrm>
        </p:grpSpPr>
        <p:sp>
          <p:nvSpPr>
            <p:cNvPr id="34" name="円/楕円 33">
              <a:extLst>
                <a:ext uri="{FF2B5EF4-FFF2-40B4-BE49-F238E27FC236}">
                  <a16:creationId xmlns:a16="http://schemas.microsoft.com/office/drawing/2014/main" id="{BAA68D32-45EE-764B-9FF7-FEB392005077}"/>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a:extLst>
                <a:ext uri="{FF2B5EF4-FFF2-40B4-BE49-F238E27FC236}">
                  <a16:creationId xmlns:a16="http://schemas.microsoft.com/office/drawing/2014/main" id="{B73F8C13-790C-634C-AACC-46CB5C8E87F7}"/>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42">
            <a:extLst>
              <a:ext uri="{FF2B5EF4-FFF2-40B4-BE49-F238E27FC236}">
                <a16:creationId xmlns:a16="http://schemas.microsoft.com/office/drawing/2014/main" id="{8B949EA5-62F2-CC45-9D23-B86A23F2A05F}"/>
              </a:ext>
            </a:extLst>
          </p:cNvPr>
          <p:cNvGrpSpPr/>
          <p:nvPr/>
        </p:nvGrpSpPr>
        <p:grpSpPr>
          <a:xfrm>
            <a:off x="4686914" y="5313766"/>
            <a:ext cx="227371" cy="484816"/>
            <a:chOff x="626312" y="838875"/>
            <a:chExt cx="603656" cy="1238713"/>
          </a:xfrm>
        </p:grpSpPr>
        <p:sp>
          <p:nvSpPr>
            <p:cNvPr id="37" name="円/楕円 36">
              <a:extLst>
                <a:ext uri="{FF2B5EF4-FFF2-40B4-BE49-F238E27FC236}">
                  <a16:creationId xmlns:a16="http://schemas.microsoft.com/office/drawing/2014/main" id="{90E9648F-8A43-1344-BEC6-080C1BFF3C5B}"/>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D1D6012F-6558-724E-983A-AA6BC0F4667D}"/>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円形吹き出し 38">
            <a:extLst>
              <a:ext uri="{FF2B5EF4-FFF2-40B4-BE49-F238E27FC236}">
                <a16:creationId xmlns:a16="http://schemas.microsoft.com/office/drawing/2014/main" id="{5A34AC90-B500-1643-93B9-B3E753C194AC}"/>
              </a:ext>
            </a:extLst>
          </p:cNvPr>
          <p:cNvSpPr/>
          <p:nvPr/>
        </p:nvSpPr>
        <p:spPr>
          <a:xfrm>
            <a:off x="1364557" y="4309197"/>
            <a:ext cx="395831" cy="242409"/>
          </a:xfrm>
          <a:prstGeom prst="wedgeEllipseCallout">
            <a:avLst>
              <a:gd name="adj1" fmla="val 14826"/>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形吹き出し 39">
            <a:extLst>
              <a:ext uri="{FF2B5EF4-FFF2-40B4-BE49-F238E27FC236}">
                <a16:creationId xmlns:a16="http://schemas.microsoft.com/office/drawing/2014/main" id="{0D9C6A2A-9831-1D49-A1D6-4176B4A034CB}"/>
              </a:ext>
            </a:extLst>
          </p:cNvPr>
          <p:cNvSpPr/>
          <p:nvPr/>
        </p:nvSpPr>
        <p:spPr>
          <a:xfrm>
            <a:off x="2622497" y="4353222"/>
            <a:ext cx="395831" cy="242409"/>
          </a:xfrm>
          <a:prstGeom prst="wedgeEllipseCallout">
            <a:avLst>
              <a:gd name="adj1" fmla="val -36337"/>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形吹き出し 40">
            <a:extLst>
              <a:ext uri="{FF2B5EF4-FFF2-40B4-BE49-F238E27FC236}">
                <a16:creationId xmlns:a16="http://schemas.microsoft.com/office/drawing/2014/main" id="{4622BE7D-E2B2-C546-8A13-88B610661757}"/>
              </a:ext>
            </a:extLst>
          </p:cNvPr>
          <p:cNvSpPr/>
          <p:nvPr/>
        </p:nvSpPr>
        <p:spPr>
          <a:xfrm>
            <a:off x="3876729" y="4157696"/>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形吹き出し 41">
            <a:extLst>
              <a:ext uri="{FF2B5EF4-FFF2-40B4-BE49-F238E27FC236}">
                <a16:creationId xmlns:a16="http://schemas.microsoft.com/office/drawing/2014/main" id="{EBB9FE09-638D-154B-9D23-3FC3DEA6CDBB}"/>
              </a:ext>
            </a:extLst>
          </p:cNvPr>
          <p:cNvSpPr/>
          <p:nvPr/>
        </p:nvSpPr>
        <p:spPr>
          <a:xfrm>
            <a:off x="4986244" y="4142922"/>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形吹き出し 42">
            <a:extLst>
              <a:ext uri="{FF2B5EF4-FFF2-40B4-BE49-F238E27FC236}">
                <a16:creationId xmlns:a16="http://schemas.microsoft.com/office/drawing/2014/main" id="{CCCD1E82-0D8D-8D4B-949D-F23BB2AD3066}"/>
              </a:ext>
            </a:extLst>
          </p:cNvPr>
          <p:cNvSpPr/>
          <p:nvPr/>
        </p:nvSpPr>
        <p:spPr>
          <a:xfrm>
            <a:off x="3887820" y="5557609"/>
            <a:ext cx="281919" cy="182881"/>
          </a:xfrm>
          <a:prstGeom prst="wedgeEllipseCallout">
            <a:avLst>
              <a:gd name="adj1" fmla="val 73772"/>
              <a:gd name="adj2" fmla="val -6837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形吹き出し 43">
            <a:extLst>
              <a:ext uri="{FF2B5EF4-FFF2-40B4-BE49-F238E27FC236}">
                <a16:creationId xmlns:a16="http://schemas.microsoft.com/office/drawing/2014/main" id="{88880D85-C120-6541-AF4F-D43BC87492DD}"/>
              </a:ext>
            </a:extLst>
          </p:cNvPr>
          <p:cNvSpPr/>
          <p:nvPr/>
        </p:nvSpPr>
        <p:spPr>
          <a:xfrm>
            <a:off x="4981053" y="5552275"/>
            <a:ext cx="281919" cy="182881"/>
          </a:xfrm>
          <a:prstGeom prst="wedgeEllipseCallout">
            <a:avLst>
              <a:gd name="adj1" fmla="val -67722"/>
              <a:gd name="adj2" fmla="val -7172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形吹き出し 44">
            <a:extLst>
              <a:ext uri="{FF2B5EF4-FFF2-40B4-BE49-F238E27FC236}">
                <a16:creationId xmlns:a16="http://schemas.microsoft.com/office/drawing/2014/main" id="{BC6E353B-3D66-244B-AFEC-25F39F591CE1}"/>
              </a:ext>
            </a:extLst>
          </p:cNvPr>
          <p:cNvSpPr/>
          <p:nvPr/>
        </p:nvSpPr>
        <p:spPr>
          <a:xfrm>
            <a:off x="3571727" y="4635027"/>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形吹き出し 45">
            <a:extLst>
              <a:ext uri="{FF2B5EF4-FFF2-40B4-BE49-F238E27FC236}">
                <a16:creationId xmlns:a16="http://schemas.microsoft.com/office/drawing/2014/main" id="{2563DA79-9019-3740-AC1D-D10ECEF09F32}"/>
              </a:ext>
            </a:extLst>
          </p:cNvPr>
          <p:cNvSpPr/>
          <p:nvPr/>
        </p:nvSpPr>
        <p:spPr>
          <a:xfrm>
            <a:off x="5263502" y="4615738"/>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図形グループ 54">
            <a:extLst>
              <a:ext uri="{FF2B5EF4-FFF2-40B4-BE49-F238E27FC236}">
                <a16:creationId xmlns:a16="http://schemas.microsoft.com/office/drawing/2014/main" id="{261FA57A-C4BB-3A47-BA07-BA648F88BFCB}"/>
              </a:ext>
            </a:extLst>
          </p:cNvPr>
          <p:cNvGrpSpPr/>
          <p:nvPr/>
        </p:nvGrpSpPr>
        <p:grpSpPr>
          <a:xfrm>
            <a:off x="7610451" y="4838084"/>
            <a:ext cx="227371" cy="484816"/>
            <a:chOff x="626312" y="838875"/>
            <a:chExt cx="603656" cy="1238713"/>
          </a:xfrm>
        </p:grpSpPr>
        <p:sp>
          <p:nvSpPr>
            <p:cNvPr id="48" name="円/楕円 47">
              <a:extLst>
                <a:ext uri="{FF2B5EF4-FFF2-40B4-BE49-F238E27FC236}">
                  <a16:creationId xmlns:a16="http://schemas.microsoft.com/office/drawing/2014/main" id="{4986A3BB-D0F0-B54D-88B7-3165418D73EB}"/>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a:extLst>
                <a:ext uri="{FF2B5EF4-FFF2-40B4-BE49-F238E27FC236}">
                  <a16:creationId xmlns:a16="http://schemas.microsoft.com/office/drawing/2014/main" id="{3E4C4466-3F28-D14C-8A45-FDF103631FA7}"/>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 name="図形グループ 60">
            <a:extLst>
              <a:ext uri="{FF2B5EF4-FFF2-40B4-BE49-F238E27FC236}">
                <a16:creationId xmlns:a16="http://schemas.microsoft.com/office/drawing/2014/main" id="{32A0E4AF-6145-C04D-A8D0-FC023578F939}"/>
              </a:ext>
            </a:extLst>
          </p:cNvPr>
          <p:cNvGrpSpPr/>
          <p:nvPr/>
        </p:nvGrpSpPr>
        <p:grpSpPr>
          <a:xfrm>
            <a:off x="6967499" y="4137140"/>
            <a:ext cx="227371" cy="484816"/>
            <a:chOff x="626312" y="838875"/>
            <a:chExt cx="603656" cy="1238713"/>
          </a:xfrm>
        </p:grpSpPr>
        <p:sp>
          <p:nvSpPr>
            <p:cNvPr id="51" name="円/楕円 50">
              <a:extLst>
                <a:ext uri="{FF2B5EF4-FFF2-40B4-BE49-F238E27FC236}">
                  <a16:creationId xmlns:a16="http://schemas.microsoft.com/office/drawing/2014/main" id="{8EE0CF56-2BAA-AA42-9AC6-47493A317C06}"/>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フローチャート: 論理積ゲート 51">
              <a:extLst>
                <a:ext uri="{FF2B5EF4-FFF2-40B4-BE49-F238E27FC236}">
                  <a16:creationId xmlns:a16="http://schemas.microsoft.com/office/drawing/2014/main" id="{444BD34E-24F4-934F-88B5-873BD94225EB}"/>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63">
            <a:extLst>
              <a:ext uri="{FF2B5EF4-FFF2-40B4-BE49-F238E27FC236}">
                <a16:creationId xmlns:a16="http://schemas.microsoft.com/office/drawing/2014/main" id="{E140E727-5C6E-FF4F-BE7C-717E87CA8555}"/>
              </a:ext>
            </a:extLst>
          </p:cNvPr>
          <p:cNvGrpSpPr/>
          <p:nvPr/>
        </p:nvGrpSpPr>
        <p:grpSpPr>
          <a:xfrm>
            <a:off x="6967499" y="5309867"/>
            <a:ext cx="227371" cy="484816"/>
            <a:chOff x="626312" y="838875"/>
            <a:chExt cx="603656" cy="1238713"/>
          </a:xfrm>
        </p:grpSpPr>
        <p:sp>
          <p:nvSpPr>
            <p:cNvPr id="54" name="円/楕円 53">
              <a:extLst>
                <a:ext uri="{FF2B5EF4-FFF2-40B4-BE49-F238E27FC236}">
                  <a16:creationId xmlns:a16="http://schemas.microsoft.com/office/drawing/2014/main" id="{0DC6CCF0-3C2B-164A-A95C-252346734555}"/>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EB3F7BB4-84BF-654D-88DE-12451B69EC0D}"/>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66">
            <a:extLst>
              <a:ext uri="{FF2B5EF4-FFF2-40B4-BE49-F238E27FC236}">
                <a16:creationId xmlns:a16="http://schemas.microsoft.com/office/drawing/2014/main" id="{F69ECDA7-006F-0643-8A12-CE93E5AFB8D9}"/>
              </a:ext>
            </a:extLst>
          </p:cNvPr>
          <p:cNvGrpSpPr/>
          <p:nvPr/>
        </p:nvGrpSpPr>
        <p:grpSpPr>
          <a:xfrm>
            <a:off x="6086391" y="4650967"/>
            <a:ext cx="366685" cy="687691"/>
            <a:chOff x="626312" y="838875"/>
            <a:chExt cx="603656" cy="1238713"/>
          </a:xfrm>
        </p:grpSpPr>
        <p:sp>
          <p:nvSpPr>
            <p:cNvPr id="57" name="円/楕円 56">
              <a:extLst>
                <a:ext uri="{FF2B5EF4-FFF2-40B4-BE49-F238E27FC236}">
                  <a16:creationId xmlns:a16="http://schemas.microsoft.com/office/drawing/2014/main" id="{D4A971E1-3F61-C94A-89EC-4B1B7CD08E5D}"/>
                </a:ext>
              </a:extLst>
            </p:cNvPr>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a:extLst>
                <a:ext uri="{FF2B5EF4-FFF2-40B4-BE49-F238E27FC236}">
                  <a16:creationId xmlns:a16="http://schemas.microsoft.com/office/drawing/2014/main" id="{DC5E889A-54C7-E647-BBCF-D03452F71FDB}"/>
                </a:ext>
              </a:extLst>
            </p:cNvPr>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9" name="左右矢印 58">
            <a:extLst>
              <a:ext uri="{FF2B5EF4-FFF2-40B4-BE49-F238E27FC236}">
                <a16:creationId xmlns:a16="http://schemas.microsoft.com/office/drawing/2014/main" id="{22CD6BA7-9C55-664A-A986-3592AE2D5DA9}"/>
              </a:ext>
            </a:extLst>
          </p:cNvPr>
          <p:cNvSpPr/>
          <p:nvPr/>
        </p:nvSpPr>
        <p:spPr>
          <a:xfrm rot="18950861">
            <a:off x="6466815" y="4624918"/>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右矢印 59">
            <a:extLst>
              <a:ext uri="{FF2B5EF4-FFF2-40B4-BE49-F238E27FC236}">
                <a16:creationId xmlns:a16="http://schemas.microsoft.com/office/drawing/2014/main" id="{1BCDD094-A04D-284A-A3B4-59FCA4F57BCB}"/>
              </a:ext>
            </a:extLst>
          </p:cNvPr>
          <p:cNvSpPr/>
          <p:nvPr/>
        </p:nvSpPr>
        <p:spPr>
          <a:xfrm rot="2146722">
            <a:off x="6478352" y="5307033"/>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右矢印 60">
            <a:extLst>
              <a:ext uri="{FF2B5EF4-FFF2-40B4-BE49-F238E27FC236}">
                <a16:creationId xmlns:a16="http://schemas.microsoft.com/office/drawing/2014/main" id="{A46128FB-9B05-5041-8811-8F078CD07E16}"/>
              </a:ext>
            </a:extLst>
          </p:cNvPr>
          <p:cNvSpPr/>
          <p:nvPr/>
        </p:nvSpPr>
        <p:spPr>
          <a:xfrm>
            <a:off x="6518820" y="4982505"/>
            <a:ext cx="1068556"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05B1CEE7-BAA1-2145-901F-C59A8FA98AB6}"/>
              </a:ext>
            </a:extLst>
          </p:cNvPr>
          <p:cNvSpPr/>
          <p:nvPr/>
        </p:nvSpPr>
        <p:spPr>
          <a:xfrm>
            <a:off x="6794860" y="4713271"/>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63" name="テキスト ボックス 62">
            <a:extLst>
              <a:ext uri="{FF2B5EF4-FFF2-40B4-BE49-F238E27FC236}">
                <a16:creationId xmlns:a16="http://schemas.microsoft.com/office/drawing/2014/main" id="{0B263396-7BF6-3042-AD74-CA03D52EE0D0}"/>
              </a:ext>
            </a:extLst>
          </p:cNvPr>
          <p:cNvSpPr txBox="1"/>
          <p:nvPr/>
        </p:nvSpPr>
        <p:spPr>
          <a:xfrm>
            <a:off x="1028781" y="3200495"/>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双方向</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4" name="テキスト ボックス 63">
            <a:extLst>
              <a:ext uri="{FF2B5EF4-FFF2-40B4-BE49-F238E27FC236}">
                <a16:creationId xmlns:a16="http://schemas.microsoft.com/office/drawing/2014/main" id="{48C0EED9-9FA0-9B41-8101-6F6F5000D18C}"/>
              </a:ext>
            </a:extLst>
          </p:cNvPr>
          <p:cNvSpPr txBox="1"/>
          <p:nvPr/>
        </p:nvSpPr>
        <p:spPr>
          <a:xfrm>
            <a:off x="3450639" y="3200495"/>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オープン</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5" name="テキスト ボックス 64">
            <a:extLst>
              <a:ext uri="{FF2B5EF4-FFF2-40B4-BE49-F238E27FC236}">
                <a16:creationId xmlns:a16="http://schemas.microsoft.com/office/drawing/2014/main" id="{B47795D1-2A42-A043-AFFD-1C476836C6D8}"/>
              </a:ext>
            </a:extLst>
          </p:cNvPr>
          <p:cNvSpPr txBox="1"/>
          <p:nvPr/>
        </p:nvSpPr>
        <p:spPr>
          <a:xfrm>
            <a:off x="5765492" y="3205444"/>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連携</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cxnSp>
        <p:nvCxnSpPr>
          <p:cNvPr id="66" name="カギ線コネクタ 65">
            <a:extLst>
              <a:ext uri="{FF2B5EF4-FFF2-40B4-BE49-F238E27FC236}">
                <a16:creationId xmlns:a16="http://schemas.microsoft.com/office/drawing/2014/main" id="{54D40D76-A43B-5940-B944-DC2FE7BB01FF}"/>
              </a:ext>
            </a:extLst>
          </p:cNvPr>
          <p:cNvCxnSpPr>
            <a:stCxn id="5" idx="2"/>
            <a:endCxn id="6" idx="0"/>
          </p:cNvCxnSpPr>
          <p:nvPr/>
        </p:nvCxnSpPr>
        <p:spPr>
          <a:xfrm rot="5400000">
            <a:off x="3124261" y="1617469"/>
            <a:ext cx="520972" cy="2377683"/>
          </a:xfrm>
          <a:prstGeom prst="bentConnector3">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86F6E85A-A205-1C45-AC3B-9DAD1805C890}"/>
              </a:ext>
            </a:extLst>
          </p:cNvPr>
          <p:cNvCxnSpPr>
            <a:stCxn id="5" idx="2"/>
            <a:endCxn id="7" idx="0"/>
          </p:cNvCxnSpPr>
          <p:nvPr/>
        </p:nvCxnSpPr>
        <p:spPr>
          <a:xfrm rot="16200000" flipH="1">
            <a:off x="5494405" y="1625006"/>
            <a:ext cx="536788" cy="2378423"/>
          </a:xfrm>
          <a:prstGeom prst="bentConnector3">
            <a:avLst>
              <a:gd name="adj1" fmla="val 50000"/>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DECDC0F4-FEAD-5046-B341-04FAC073AAFF}"/>
              </a:ext>
            </a:extLst>
          </p:cNvPr>
          <p:cNvCxnSpPr>
            <a:stCxn id="5" idx="2"/>
            <a:endCxn id="3" idx="0"/>
          </p:cNvCxnSpPr>
          <p:nvPr/>
        </p:nvCxnSpPr>
        <p:spPr>
          <a:xfrm>
            <a:off x="4573588" y="2545824"/>
            <a:ext cx="0" cy="520972"/>
          </a:xfrm>
          <a:prstGeom prst="line">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2049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en-US" altLang="ja-JP" dirty="0"/>
              <a:t>SI</a:t>
            </a:r>
            <a:r>
              <a:rPr kumimoji="1" lang="ja-JP" altLang="en-US" dirty="0"/>
              <a:t>ビジネスのデジタル・トランスフォーメーション</a:t>
            </a:r>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685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375399" y="5587846"/>
            <a:ext cx="8383288" cy="82020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デジタル･トランスフォーメーション</a:t>
            </a:r>
            <a:endParaRPr kumimoji="1" lang="ja-JP" altLang="en-US" sz="3200" dirty="0">
              <a:solidFill>
                <a:srgbClr val="FFFFFF"/>
              </a:solidFill>
              <a:latin typeface="Meiryo" charset="-128"/>
              <a:ea typeface="Meiryo" charset="-128"/>
              <a:cs typeface="Meiryo" charset="-128"/>
            </a:endParaRPr>
          </a:p>
        </p:txBody>
      </p:sp>
      <p:sp>
        <p:nvSpPr>
          <p:cNvPr id="23" name="下矢印 22"/>
          <p:cNvSpPr/>
          <p:nvPr/>
        </p:nvSpPr>
        <p:spPr>
          <a:xfrm>
            <a:off x="3476739" y="2066191"/>
            <a:ext cx="2193696" cy="3626775"/>
          </a:xfrm>
          <a:prstGeom prst="downArrow">
            <a:avLst>
              <a:gd name="adj1" fmla="val 50000"/>
              <a:gd name="adj2" fmla="val 1723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9388" y="133866"/>
            <a:ext cx="8686800" cy="416221"/>
          </a:xfrm>
          <a:prstGeom prst="rect">
            <a:avLst/>
          </a:prstGeom>
        </p:spPr>
        <p:txBody>
          <a:bodyPr>
            <a:normAutofit fontScale="90000"/>
          </a:bodyPr>
          <a:lstStyle/>
          <a:p>
            <a:r>
              <a:rPr kumimoji="1" lang="ja-JP" altLang="en-US" dirty="0"/>
              <a:t>デジタル･トランスフォーメーションを</a:t>
            </a:r>
            <a:r>
              <a:rPr lang="ja-JP" altLang="en-US" dirty="0"/>
              <a:t>実践するステップ</a:t>
            </a:r>
            <a:endParaRPr kumimoji="1" lang="ja-JP" altLang="en-US" dirty="0"/>
          </a:p>
        </p:txBody>
      </p:sp>
      <p:sp>
        <p:nvSpPr>
          <p:cNvPr id="4" name="正方形/長方形 3"/>
          <p:cNvSpPr/>
          <p:nvPr/>
        </p:nvSpPr>
        <p:spPr>
          <a:xfrm>
            <a:off x="375399" y="960407"/>
            <a:ext cx="8383288" cy="106967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3888945" y="997836"/>
            <a:ext cx="1369286" cy="400110"/>
          </a:xfrm>
          <a:prstGeom prst="rect">
            <a:avLst/>
          </a:prstGeom>
          <a:noFill/>
        </p:spPr>
        <p:txBody>
          <a:bodyPr wrap="none" rtlCol="0">
            <a:spAutoFit/>
          </a:bodyPr>
          <a:lstStyle/>
          <a:p>
            <a:pPr algn="ctr"/>
            <a:r>
              <a:rPr kumimoji="1" lang="en-US" altLang="ja-JP" sz="2000" dirty="0">
                <a:solidFill>
                  <a:schemeClr val="bg1"/>
                </a:solidFill>
                <a:latin typeface="Meiryo" charset="-128"/>
                <a:ea typeface="Meiryo" charset="-128"/>
                <a:cs typeface="Meiryo" charset="-128"/>
              </a:rPr>
              <a:t>3</a:t>
            </a:r>
            <a:r>
              <a:rPr kumimoji="1" lang="ja-JP" altLang="en-US" sz="2000" dirty="0">
                <a:solidFill>
                  <a:schemeClr val="bg1"/>
                </a:solidFill>
                <a:latin typeface="Meiryo" charset="-128"/>
                <a:ea typeface="Meiryo" charset="-128"/>
                <a:cs typeface="Meiryo" charset="-128"/>
              </a:rPr>
              <a:t>つの原則</a:t>
            </a:r>
          </a:p>
        </p:txBody>
      </p:sp>
      <p:sp>
        <p:nvSpPr>
          <p:cNvPr id="6" name="正方形/長方形 5"/>
          <p:cNvSpPr/>
          <p:nvPr/>
        </p:nvSpPr>
        <p:spPr>
          <a:xfrm>
            <a:off x="775486" y="1444644"/>
            <a:ext cx="1846086"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課題の実感</a:t>
            </a:r>
            <a:endParaRPr kumimoji="1" lang="ja-JP" altLang="en-US" sz="2000" b="1" dirty="0">
              <a:solidFill>
                <a:srgbClr val="FFFFFF"/>
              </a:solidFill>
              <a:latin typeface="Meiryo" charset="-128"/>
              <a:ea typeface="Meiryo" charset="-128"/>
              <a:cs typeface="Meiryo" charset="-128"/>
            </a:endParaRPr>
          </a:p>
        </p:txBody>
      </p:sp>
      <p:sp>
        <p:nvSpPr>
          <p:cNvPr id="7" name="正方形/長方形 6"/>
          <p:cNvSpPr/>
          <p:nvPr/>
        </p:nvSpPr>
        <p:spPr>
          <a:xfrm>
            <a:off x="3111163" y="1445390"/>
            <a:ext cx="2924849"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トレンドの風を読む</a:t>
            </a:r>
          </a:p>
        </p:txBody>
      </p:sp>
      <p:sp>
        <p:nvSpPr>
          <p:cNvPr id="8" name="正方形/長方形 7"/>
          <p:cNvSpPr/>
          <p:nvPr/>
        </p:nvSpPr>
        <p:spPr>
          <a:xfrm>
            <a:off x="6528017" y="1444644"/>
            <a:ext cx="1846086"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試行錯誤</a:t>
            </a:r>
          </a:p>
        </p:txBody>
      </p:sp>
      <p:sp>
        <p:nvSpPr>
          <p:cNvPr id="9" name="正方形/長方形 8"/>
          <p:cNvSpPr/>
          <p:nvPr/>
        </p:nvSpPr>
        <p:spPr>
          <a:xfrm>
            <a:off x="1581509" y="2383067"/>
            <a:ext cx="7177178" cy="82020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375399" y="2383067"/>
            <a:ext cx="1407393" cy="820205"/>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ステップ</a:t>
            </a:r>
            <a:endParaRPr lang="en-US" altLang="ja-JP" sz="1200" dirty="0">
              <a:solidFill>
                <a:srgbClr val="FFFFFF"/>
              </a:solidFill>
              <a:latin typeface="Meiryo" charset="-128"/>
              <a:ea typeface="Meiryo" charset="-128"/>
              <a:cs typeface="Meiryo" charset="-128"/>
            </a:endParaRPr>
          </a:p>
          <a:p>
            <a:pPr algn="ctr"/>
            <a:r>
              <a:rPr lang="ja-JP" altLang="en-US" sz="2800" b="1" dirty="0">
                <a:solidFill>
                  <a:srgbClr val="FFFFFF"/>
                </a:solidFill>
                <a:latin typeface="Meiryo" charset="-128"/>
                <a:ea typeface="Meiryo" charset="-128"/>
                <a:cs typeface="Meiryo" charset="-128"/>
              </a:rPr>
              <a:t>１</a:t>
            </a:r>
          </a:p>
        </p:txBody>
      </p:sp>
      <p:sp>
        <p:nvSpPr>
          <p:cNvPr id="12" name="テキスト ボックス 11"/>
          <p:cNvSpPr txBox="1"/>
          <p:nvPr/>
        </p:nvSpPr>
        <p:spPr>
          <a:xfrm>
            <a:off x="2203464" y="2592313"/>
            <a:ext cx="3570208"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戦略</a:t>
            </a:r>
            <a:r>
              <a:rPr kumimoji="1" lang="ja-JP" altLang="en-US" sz="2400" dirty="0">
                <a:solidFill>
                  <a:schemeClr val="bg1"/>
                </a:solidFill>
                <a:latin typeface="Meiryo" charset="-128"/>
                <a:ea typeface="Meiryo" charset="-128"/>
                <a:cs typeface="Meiryo" charset="-128"/>
              </a:rPr>
              <a:t>：ビジネス・モデル</a:t>
            </a:r>
          </a:p>
        </p:txBody>
      </p:sp>
      <p:sp>
        <p:nvSpPr>
          <p:cNvPr id="13" name="テキスト ボックス 12"/>
          <p:cNvSpPr txBox="1"/>
          <p:nvPr/>
        </p:nvSpPr>
        <p:spPr>
          <a:xfrm>
            <a:off x="6293892" y="2499981"/>
            <a:ext cx="1800493" cy="646331"/>
          </a:xfrm>
          <a:prstGeom prst="rect">
            <a:avLst/>
          </a:prstGeom>
          <a:noFill/>
        </p:spPr>
        <p:txBody>
          <a:bodyPr wrap="none" rtlCol="0">
            <a:spAutoFit/>
          </a:bodyPr>
          <a:lstStyle/>
          <a:p>
            <a:r>
              <a:rPr lang="ja-JP" altLang="en-US" dirty="0">
                <a:solidFill>
                  <a:schemeClr val="bg1"/>
                </a:solidFill>
                <a:latin typeface="Meiryo" charset="-128"/>
                <a:ea typeface="Meiryo" charset="-128"/>
                <a:cs typeface="Meiryo" charset="-128"/>
              </a:rPr>
              <a:t>あるべき姿と</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シナリオを示す</a:t>
            </a:r>
            <a:endParaRPr kumimoji="1"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1581509" y="3382540"/>
            <a:ext cx="7177178" cy="8202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375399" y="3382540"/>
            <a:ext cx="1407393" cy="820205"/>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ステップ</a:t>
            </a:r>
            <a:endParaRPr lang="en-US" altLang="ja-JP" sz="1200" dirty="0">
              <a:solidFill>
                <a:srgbClr val="FFFFFF"/>
              </a:solidFill>
              <a:latin typeface="Meiryo" charset="-128"/>
              <a:ea typeface="Meiryo" charset="-128"/>
              <a:cs typeface="Meiryo" charset="-128"/>
            </a:endParaRPr>
          </a:p>
          <a:p>
            <a:pPr algn="ctr"/>
            <a:r>
              <a:rPr lang="ja-JP" altLang="en-US" sz="2800" b="1" dirty="0">
                <a:solidFill>
                  <a:srgbClr val="FFFFFF"/>
                </a:solidFill>
                <a:latin typeface="Meiryo" charset="-128"/>
                <a:ea typeface="Meiryo" charset="-128"/>
                <a:cs typeface="Meiryo" charset="-128"/>
              </a:rPr>
              <a:t>２</a:t>
            </a:r>
          </a:p>
        </p:txBody>
      </p:sp>
      <p:sp>
        <p:nvSpPr>
          <p:cNvPr id="16" name="テキスト ボックス 15"/>
          <p:cNvSpPr txBox="1"/>
          <p:nvPr/>
        </p:nvSpPr>
        <p:spPr>
          <a:xfrm>
            <a:off x="2203464" y="3599884"/>
            <a:ext cx="38779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作戦</a:t>
            </a:r>
            <a:r>
              <a:rPr kumimoji="1" lang="ja-JP" altLang="en-US" sz="2400" dirty="0">
                <a:solidFill>
                  <a:schemeClr val="bg1"/>
                </a:solidFill>
                <a:latin typeface="Meiryo" charset="-128"/>
                <a:ea typeface="Meiryo" charset="-128"/>
                <a:cs typeface="Meiryo" charset="-128"/>
              </a:rPr>
              <a:t>：ビジネス・プロセス</a:t>
            </a:r>
          </a:p>
        </p:txBody>
      </p:sp>
      <p:sp>
        <p:nvSpPr>
          <p:cNvPr id="17" name="テキスト ボックス 16"/>
          <p:cNvSpPr txBox="1"/>
          <p:nvPr/>
        </p:nvSpPr>
        <p:spPr>
          <a:xfrm>
            <a:off x="6293893" y="3556414"/>
            <a:ext cx="1800493" cy="646331"/>
          </a:xfrm>
          <a:prstGeom prst="rect">
            <a:avLst/>
          </a:prstGeom>
          <a:noFill/>
        </p:spPr>
        <p:txBody>
          <a:bodyPr wrap="none" rtlCol="0">
            <a:spAutoFit/>
          </a:bodyPr>
          <a:lstStyle/>
          <a:p>
            <a:r>
              <a:rPr lang="en-US" altLang="ja-JP" dirty="0">
                <a:solidFill>
                  <a:schemeClr val="bg1"/>
                </a:solidFill>
                <a:latin typeface="Meiryo" charset="-128"/>
                <a:ea typeface="Meiryo" charset="-128"/>
                <a:cs typeface="Meiryo" charset="-128"/>
              </a:rPr>
              <a:t>IT</a:t>
            </a:r>
            <a:r>
              <a:rPr lang="ja-JP" altLang="en-US" dirty="0">
                <a:solidFill>
                  <a:schemeClr val="bg1"/>
                </a:solidFill>
                <a:latin typeface="Meiryo" charset="-128"/>
                <a:ea typeface="Meiryo" charset="-128"/>
                <a:cs typeface="Meiryo" charset="-128"/>
              </a:rPr>
              <a:t>の可能性を</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最大限に活かす</a:t>
            </a:r>
            <a:endParaRPr kumimoji="1" lang="ja-JP" altLang="en-US" dirty="0">
              <a:solidFill>
                <a:schemeClr val="bg1"/>
              </a:solidFill>
              <a:latin typeface="Meiryo" charset="-128"/>
              <a:ea typeface="Meiryo" charset="-128"/>
              <a:cs typeface="Meiryo" charset="-128"/>
            </a:endParaRPr>
          </a:p>
        </p:txBody>
      </p:sp>
      <p:sp>
        <p:nvSpPr>
          <p:cNvPr id="18" name="正方形/長方形 17"/>
          <p:cNvSpPr/>
          <p:nvPr/>
        </p:nvSpPr>
        <p:spPr>
          <a:xfrm>
            <a:off x="1581509" y="4373610"/>
            <a:ext cx="7177178" cy="8202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ホームベース 18"/>
          <p:cNvSpPr/>
          <p:nvPr/>
        </p:nvSpPr>
        <p:spPr>
          <a:xfrm>
            <a:off x="375399" y="4373610"/>
            <a:ext cx="1407393" cy="82020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ステップ</a:t>
            </a:r>
            <a:endParaRPr lang="en-US" altLang="ja-JP" sz="1200" dirty="0">
              <a:solidFill>
                <a:schemeClr val="bg1"/>
              </a:solidFill>
              <a:latin typeface="Meiryo" charset="-128"/>
              <a:ea typeface="Meiryo" charset="-128"/>
              <a:cs typeface="Meiryo" charset="-128"/>
            </a:endParaRPr>
          </a:p>
          <a:p>
            <a:pPr algn="ctr"/>
            <a:r>
              <a:rPr lang="ja-JP" altLang="en-US" sz="2800" b="1" dirty="0">
                <a:solidFill>
                  <a:schemeClr val="bg1"/>
                </a:solidFill>
                <a:latin typeface="Meiryo" charset="-128"/>
                <a:ea typeface="Meiryo" charset="-128"/>
                <a:cs typeface="Meiryo" charset="-128"/>
              </a:rPr>
              <a:t>３</a:t>
            </a:r>
          </a:p>
        </p:txBody>
      </p:sp>
      <p:sp>
        <p:nvSpPr>
          <p:cNvPr id="20" name="テキスト ボックス 19"/>
          <p:cNvSpPr txBox="1"/>
          <p:nvPr/>
        </p:nvSpPr>
        <p:spPr>
          <a:xfrm>
            <a:off x="2179611" y="459095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戦術</a:t>
            </a:r>
            <a:r>
              <a:rPr kumimoji="1" lang="ja-JP" altLang="en-US" sz="2400" dirty="0">
                <a:solidFill>
                  <a:schemeClr val="bg1"/>
                </a:solidFill>
                <a:latin typeface="Meiryo" charset="-128"/>
                <a:ea typeface="Meiryo" charset="-128"/>
                <a:cs typeface="Meiryo" charset="-128"/>
              </a:rPr>
              <a:t>：使い方や見栄え</a:t>
            </a:r>
          </a:p>
        </p:txBody>
      </p:sp>
      <p:sp>
        <p:nvSpPr>
          <p:cNvPr id="21" name="テキスト ボックス 20"/>
          <p:cNvSpPr txBox="1"/>
          <p:nvPr/>
        </p:nvSpPr>
        <p:spPr>
          <a:xfrm>
            <a:off x="6293893" y="4498620"/>
            <a:ext cx="2031325" cy="646331"/>
          </a:xfrm>
          <a:prstGeom prst="rect">
            <a:avLst/>
          </a:prstGeom>
          <a:noFill/>
        </p:spPr>
        <p:txBody>
          <a:bodyPr wrap="none" rtlCol="0">
            <a:spAutoFit/>
          </a:bodyPr>
          <a:lstStyle/>
          <a:p>
            <a:r>
              <a:rPr lang="ja-JP" altLang="en-US" dirty="0">
                <a:solidFill>
                  <a:schemeClr val="bg1"/>
                </a:solidFill>
                <a:latin typeface="Meiryo" charset="-128"/>
                <a:ea typeface="Meiryo" charset="-128"/>
                <a:cs typeface="Meiryo" charset="-128"/>
              </a:rPr>
              <a:t>新しい常識で</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選択肢を模索する</a:t>
            </a:r>
            <a:endParaRPr kumimoji="1" lang="ja-JP" altLang="en-US"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77124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ビジネス価値と文化の違い</a:t>
            </a:r>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58917" y="2923420"/>
            <a:ext cx="4185550"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r>
              <a:rPr lang="ja-JP" altLang="en-US" sz="3600" b="1" dirty="0">
                <a:solidFill>
                  <a:schemeClr val="bg1"/>
                </a:solidFill>
                <a:latin typeface="Meiryo" charset="-128"/>
                <a:ea typeface="Meiryo" charset="-128"/>
                <a:cs typeface="Meiryo" charset="-128"/>
              </a:rPr>
              <a:t>／モード</a:t>
            </a:r>
            <a:r>
              <a:rPr lang="en-US" altLang="ja-JP" sz="3600" b="1" dirty="0">
                <a:solidFill>
                  <a:schemeClr val="bg1"/>
                </a:solidFill>
                <a:latin typeface="Meiryo" charset="-128"/>
                <a:ea typeface="Meiryo" charset="-128"/>
                <a:cs typeface="Meiryo" charset="-128"/>
              </a:rPr>
              <a:t>2</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844193" y="4209641"/>
            <a:ext cx="4095260"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r>
              <a:rPr lang="ja-JP" altLang="en-US" sz="3600" b="1" dirty="0">
                <a:solidFill>
                  <a:schemeClr val="bg1"/>
                </a:solidFill>
                <a:latin typeface="Meiryo" charset="-128"/>
                <a:ea typeface="Meiryo" charset="-128"/>
                <a:cs typeface="Meiryo" charset="-128"/>
              </a:rPr>
              <a:t>／モード</a:t>
            </a:r>
            <a:r>
              <a:rPr lang="en-US" altLang="ja-JP" sz="3600" b="1" dirty="0">
                <a:solidFill>
                  <a:schemeClr val="bg1"/>
                </a:solidFill>
                <a:latin typeface="Meiryo" charset="-128"/>
                <a:ea typeface="Meiryo" charset="-128"/>
                <a:cs typeface="Meiryo" charset="-128"/>
              </a:rPr>
              <a:t>1</a:t>
            </a:r>
          </a:p>
        </p:txBody>
      </p:sp>
      <p:sp>
        <p:nvSpPr>
          <p:cNvPr id="15" name="正方形/長方形 14"/>
          <p:cNvSpPr/>
          <p:nvPr/>
        </p:nvSpPr>
        <p:spPr>
          <a:xfrm>
            <a:off x="5273120" y="2640290"/>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1728010" y="4683575"/>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1919450" y="4987256"/>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5297416" y="2409330"/>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Tree>
    <p:extLst>
      <p:ext uri="{BB962C8B-B14F-4D97-AF65-F5344CB8AC3E}">
        <p14:creationId xmlns:p14="http://schemas.microsoft.com/office/powerpoint/2010/main" val="85412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_Contents">
            <a:extLst>
              <a:ext uri="{FF2B5EF4-FFF2-40B4-BE49-F238E27FC236}">
                <a16:creationId xmlns:a16="http://schemas.microsoft.com/office/drawing/2014/main" id="{0212042A-A201-9348-8157-E758C9E0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171834"/>
            <a:ext cx="9144000" cy="6858000"/>
          </a:xfrm>
          <a:prstGeom prst="rect">
            <a:avLst/>
          </a:prstGeom>
        </p:spPr>
      </p:pic>
      <p:sp>
        <p:nvSpPr>
          <p:cNvPr id="9" name="テキスト ボックス 8">
            <a:extLst>
              <a:ext uri="{FF2B5EF4-FFF2-40B4-BE49-F238E27FC236}">
                <a16:creationId xmlns:a16="http://schemas.microsoft.com/office/drawing/2014/main" id="{C4AFD085-7D1A-214F-8B3F-58C2904EED3F}"/>
              </a:ext>
            </a:extLst>
          </p:cNvPr>
          <p:cNvSpPr txBox="1"/>
          <p:nvPr/>
        </p:nvSpPr>
        <p:spPr>
          <a:xfrm>
            <a:off x="1644693" y="1976086"/>
            <a:ext cx="7109639" cy="400110"/>
          </a:xfrm>
          <a:prstGeom prst="rect">
            <a:avLst/>
          </a:prstGeom>
          <a:noFill/>
        </p:spPr>
        <p:txBody>
          <a:bodyPr wrap="none" rtlCol="0">
            <a:spAutoFit/>
          </a:bodyPr>
          <a:lstStyle/>
          <a:p>
            <a:r>
              <a:rPr kumimoji="1" lang="ja-JP" altLang="en-US" sz="2000" b="1" dirty="0">
                <a:solidFill>
                  <a:srgbClr val="0070C0"/>
                </a:solidFill>
                <a:latin typeface="Meiryo" panose="020B0604030504040204" pitchFamily="34" charset="-128"/>
                <a:ea typeface="Meiryo" panose="020B0604030504040204" pitchFamily="34" charset="-128"/>
              </a:rPr>
              <a:t>デジタル・トランスフォーメーション時代に求められる人材</a:t>
            </a:r>
          </a:p>
        </p:txBody>
      </p:sp>
      <p:sp>
        <p:nvSpPr>
          <p:cNvPr id="10" name="正方形/長方形 9">
            <a:extLst>
              <a:ext uri="{FF2B5EF4-FFF2-40B4-BE49-F238E27FC236}">
                <a16:creationId xmlns:a16="http://schemas.microsoft.com/office/drawing/2014/main" id="{30930A2A-4968-0F4F-A62C-09B6213A2959}"/>
              </a:ext>
            </a:extLst>
          </p:cNvPr>
          <p:cNvSpPr/>
          <p:nvPr/>
        </p:nvSpPr>
        <p:spPr>
          <a:xfrm>
            <a:off x="1644692" y="2690336"/>
            <a:ext cx="6923045" cy="1323439"/>
          </a:xfrm>
          <a:prstGeom prst="rect">
            <a:avLst/>
          </a:prstGeom>
        </p:spPr>
        <p:txBody>
          <a:bodyPr wrap="square">
            <a:spAutoFit/>
          </a:bodyPr>
          <a:lstStyle/>
          <a:p>
            <a:r>
              <a:rPr lang="ja-JP" altLang="ja-JP" sz="1600" dirty="0">
                <a:solidFill>
                  <a:srgbClr val="0070C0"/>
                </a:solidFill>
                <a:latin typeface="Meiryo" panose="020B0604030504040204" pitchFamily="34" charset="-128"/>
                <a:ea typeface="Meiryo" panose="020B0604030504040204" pitchFamily="34" charset="-128"/>
              </a:rPr>
              <a:t>お客様の経営や事業に踏み込んで一緒に考え、広くテクノロジーのトレンドや可能性から助言を与え</a:t>
            </a:r>
            <a:r>
              <a:rPr lang="ja-JP" altLang="en-US" sz="1600" dirty="0">
                <a:solidFill>
                  <a:srgbClr val="0070C0"/>
                </a:solidFill>
                <a:latin typeface="Meiryo" panose="020B0604030504040204" pitchFamily="34" charset="-128"/>
                <a:ea typeface="Meiryo" panose="020B0604030504040204" pitchFamily="34" charset="-128"/>
              </a:rPr>
              <a:t>られる人材が求められている</a:t>
            </a:r>
            <a:r>
              <a:rPr lang="ja-JP" altLang="ja-JP" sz="1600" dirty="0">
                <a:solidFill>
                  <a:srgbClr val="0070C0"/>
                </a:solidFill>
                <a:latin typeface="Meiryo" panose="020B0604030504040204" pitchFamily="34" charset="-128"/>
                <a:ea typeface="Meiryo" panose="020B0604030504040204" pitchFamily="34" charset="-128"/>
              </a:rPr>
              <a:t>。</a:t>
            </a:r>
            <a:r>
              <a:rPr lang="ja-JP" altLang="en-US" sz="1600" dirty="0">
                <a:solidFill>
                  <a:srgbClr val="0070C0"/>
                </a:solidFill>
                <a:latin typeface="Meiryo" panose="020B0604030504040204" pitchFamily="34" charset="-128"/>
                <a:ea typeface="Meiryo" panose="020B0604030504040204" pitchFamily="34" charset="-128"/>
              </a:rPr>
              <a:t>そのためには、</a:t>
            </a:r>
            <a:r>
              <a:rPr lang="ja-JP" altLang="ja-JP" sz="1600" dirty="0">
                <a:solidFill>
                  <a:srgbClr val="0070C0"/>
                </a:solidFill>
                <a:latin typeface="Meiryo" panose="020B0604030504040204" pitchFamily="34" charset="-128"/>
                <a:ea typeface="Meiryo" panose="020B0604030504040204" pitchFamily="34" charset="-128"/>
              </a:rPr>
              <a:t>自分の専門分野だけではなく事業や経営、テクノロジーの全般にわたって、広い知見を</a:t>
            </a:r>
            <a:r>
              <a:rPr lang="ja-JP" altLang="en-US" sz="1600" dirty="0">
                <a:solidFill>
                  <a:srgbClr val="0070C0"/>
                </a:solidFill>
                <a:latin typeface="Meiryo" panose="020B0604030504040204" pitchFamily="34" charset="-128"/>
                <a:ea typeface="Meiryo" panose="020B0604030504040204" pitchFamily="34" charset="-128"/>
              </a:rPr>
              <a:t>持ち</a:t>
            </a:r>
            <a:r>
              <a:rPr lang="ja-JP" altLang="ja-JP" sz="1600" dirty="0">
                <a:solidFill>
                  <a:srgbClr val="0070C0"/>
                </a:solidFill>
                <a:latin typeface="Meiryo" panose="020B0604030504040204" pitchFamily="34" charset="-128"/>
                <a:ea typeface="Meiryo" panose="020B0604030504040204" pitchFamily="34" charset="-128"/>
              </a:rPr>
              <a:t>、経営や事業についてクロスオーバーに相談できる存在</a:t>
            </a:r>
            <a:r>
              <a:rPr lang="ja-JP" altLang="en-US" sz="1600" dirty="0">
                <a:solidFill>
                  <a:srgbClr val="0070C0"/>
                </a:solidFill>
                <a:latin typeface="Meiryo" panose="020B0604030504040204" pitchFamily="34" charset="-128"/>
                <a:ea typeface="Meiryo" panose="020B0604030504040204" pitchFamily="34" charset="-128"/>
              </a:rPr>
              <a:t>になることが必要となる。</a:t>
            </a:r>
            <a:endParaRPr lang="ja-JP" altLang="ja-JP" sz="16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51613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normAutofit fontScale="90000"/>
          </a:bodyPr>
          <a:lstStyle/>
          <a:p>
            <a:r>
              <a:rPr kumimoji="1" lang="ja-JP" altLang="en-US" dirty="0"/>
              <a:t>私たちはお客様にこんな応対をしてはいないだろうか</a:t>
            </a:r>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25</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お客様が新しい方法論や見積を求めても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こんな応対はしていないだろうか</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新しいコトへチャレンジすることが怖い。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考えられる理由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171726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3A4DD97-4BF2-AE4A-901A-2E1F7995F64A}"/>
              </a:ext>
            </a:extLst>
          </p:cNvPr>
          <p:cNvSpPr/>
          <p:nvPr/>
        </p:nvSpPr>
        <p:spPr>
          <a:xfrm>
            <a:off x="294468" y="3036679"/>
            <a:ext cx="8555064" cy="329514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4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400" dirty="0">
              <a:solidFill>
                <a:srgbClr val="0052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8517AE29-808B-4843-BBAD-235143400ABE}"/>
              </a:ext>
            </a:extLst>
          </p:cNvPr>
          <p:cNvSpPr/>
          <p:nvPr/>
        </p:nvSpPr>
        <p:spPr>
          <a:xfrm>
            <a:off x="687922" y="3235264"/>
            <a:ext cx="7768155" cy="140583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400" dirty="0">
                <a:solidFill>
                  <a:srgbClr val="0052FF"/>
                </a:solidFill>
                <a:latin typeface="Meiryo" panose="020B0604030504040204" pitchFamily="34" charset="-128"/>
                <a:ea typeface="Meiryo" panose="020B0604030504040204" pitchFamily="34" charset="-128"/>
                <a:cs typeface="ＭＳ Ｐゴシック"/>
              </a:rPr>
              <a:t>							</a:t>
            </a:r>
            <a:r>
              <a:rPr kumimoji="1" lang="ja-JP" altLang="en-US" sz="2400" dirty="0">
                <a:solidFill>
                  <a:srgbClr val="0052FF"/>
                </a:solidFill>
                <a:latin typeface="Meiryo" panose="020B0604030504040204" pitchFamily="34" charset="-128"/>
                <a:ea typeface="Meiryo" panose="020B0604030504040204" pitchFamily="34" charset="-128"/>
                <a:cs typeface="ＭＳ Ｐゴシック"/>
              </a:rPr>
              <a:t>実現するための物語を描き</a:t>
            </a:r>
            <a:endParaRPr kumimoji="1" lang="en-US" altLang="ja-JP" sz="2400" dirty="0">
              <a:solidFill>
                <a:srgbClr val="0052FF"/>
              </a:solidFill>
              <a:latin typeface="Meiryo" panose="020B0604030504040204" pitchFamily="34" charset="-128"/>
              <a:ea typeface="Meiryo" panose="020B0604030504040204" pitchFamily="34" charset="-128"/>
              <a:cs typeface="ＭＳ Ｐゴシック"/>
            </a:endParaRPr>
          </a:p>
          <a:p>
            <a:r>
              <a:rPr lang="en-US" altLang="ja-JP" sz="2400" dirty="0">
                <a:solidFill>
                  <a:srgbClr val="0052FF"/>
                </a:solidFill>
                <a:latin typeface="Meiryo" panose="020B0604030504040204" pitchFamily="34" charset="-128"/>
                <a:ea typeface="Meiryo" panose="020B0604030504040204" pitchFamily="34" charset="-128"/>
                <a:cs typeface="ＭＳ Ｐゴシック"/>
              </a:rPr>
              <a:t>							</a:t>
            </a:r>
            <a:r>
              <a:rPr lang="ja-JP" altLang="en-US" sz="2400" dirty="0">
                <a:solidFill>
                  <a:srgbClr val="0052FF"/>
                </a:solidFill>
                <a:latin typeface="Meiryo" panose="020B0604030504040204" pitchFamily="34" charset="-128"/>
                <a:ea typeface="Meiryo" panose="020B0604030504040204" pitchFamily="34" charset="-128"/>
                <a:cs typeface="ＭＳ Ｐゴシック"/>
              </a:rPr>
              <a:t>お客様にその価値を伝えられ</a:t>
            </a:r>
            <a:endParaRPr lang="en-US" altLang="ja-JP" sz="2400" dirty="0">
              <a:solidFill>
                <a:srgbClr val="0052FF"/>
              </a:solidFill>
              <a:latin typeface="Meiryo" panose="020B0604030504040204" pitchFamily="34" charset="-128"/>
              <a:ea typeface="Meiryo" panose="020B0604030504040204" pitchFamily="34" charset="-128"/>
              <a:cs typeface="ＭＳ Ｐゴシック"/>
            </a:endParaRPr>
          </a:p>
          <a:p>
            <a:r>
              <a:rPr lang="en-US" altLang="ja-JP" sz="2400" dirty="0">
                <a:solidFill>
                  <a:srgbClr val="0052FF"/>
                </a:solidFill>
                <a:latin typeface="Meiryo" panose="020B0604030504040204" pitchFamily="34" charset="-128"/>
                <a:ea typeface="Meiryo" panose="020B0604030504040204" pitchFamily="34" charset="-128"/>
                <a:cs typeface="ＭＳ Ｐゴシック"/>
              </a:rPr>
              <a:t>							</a:t>
            </a:r>
            <a:r>
              <a:rPr lang="ja-JP" altLang="en-US" sz="2400" dirty="0">
                <a:solidFill>
                  <a:srgbClr val="0052FF"/>
                </a:solidFill>
                <a:latin typeface="Meiryo" panose="020B0604030504040204" pitchFamily="34" charset="-128"/>
                <a:ea typeface="Meiryo" panose="020B0604030504040204" pitchFamily="34" charset="-128"/>
                <a:cs typeface="ＭＳ Ｐゴシック"/>
              </a:rPr>
              <a:t>この取り組みを主導する</a:t>
            </a:r>
            <a:endParaRPr kumimoji="1" lang="ja-JP" altLang="en-US" sz="2400" dirty="0">
              <a:solidFill>
                <a:srgbClr val="0052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3CC4B96-66F2-0448-9AD1-794BE995A8B3}"/>
              </a:ext>
            </a:extLst>
          </p:cNvPr>
          <p:cNvSpPr>
            <a:spLocks noGrp="1"/>
          </p:cNvSpPr>
          <p:nvPr>
            <p:ph type="title"/>
          </p:nvPr>
        </p:nvSpPr>
        <p:spPr>
          <a:xfrm>
            <a:off x="168809" y="102580"/>
            <a:ext cx="8975191" cy="451168"/>
          </a:xfrm>
        </p:spPr>
        <p:txBody>
          <a:bodyPr>
            <a:normAutofit fontScale="90000"/>
          </a:bodyPr>
          <a:lstStyle/>
          <a:p>
            <a:r>
              <a:rPr lang="ja-JP" altLang="en-US" dirty="0"/>
              <a:t>デジタル・トランスフォーメーションを主導するクロスオーバー人材</a:t>
            </a:r>
            <a:endParaRPr kumimoji="1" lang="ja-JP" altLang="en-US" dirty="0"/>
          </a:p>
        </p:txBody>
      </p:sp>
      <p:sp>
        <p:nvSpPr>
          <p:cNvPr id="3" name="ホームベース 2">
            <a:extLst>
              <a:ext uri="{FF2B5EF4-FFF2-40B4-BE49-F238E27FC236}">
                <a16:creationId xmlns:a16="http://schemas.microsoft.com/office/drawing/2014/main" id="{F6369C13-F4FB-CA41-9ED1-676BBC3CBDC2}"/>
              </a:ext>
            </a:extLst>
          </p:cNvPr>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FC18963A-498B-4540-9927-85903F4814E9}"/>
              </a:ext>
            </a:extLst>
          </p:cNvPr>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B707C83-1090-0D44-BA4D-956D6F085C19}"/>
              </a:ext>
            </a:extLst>
          </p:cNvPr>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6" name="テキスト ボックス 5">
            <a:extLst>
              <a:ext uri="{FF2B5EF4-FFF2-40B4-BE49-F238E27FC236}">
                <a16:creationId xmlns:a16="http://schemas.microsoft.com/office/drawing/2014/main" id="{1B72D61B-B6AA-2749-9758-B2BFF2B3299B}"/>
              </a:ext>
            </a:extLst>
          </p:cNvPr>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7" name="テキスト ボックス 6">
            <a:extLst>
              <a:ext uri="{FF2B5EF4-FFF2-40B4-BE49-F238E27FC236}">
                <a16:creationId xmlns:a16="http://schemas.microsoft.com/office/drawing/2014/main" id="{88BE9682-443E-7A4D-820B-3C5FF7198CDD}"/>
              </a:ext>
            </a:extLst>
          </p:cNvPr>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77621F5-00D3-7048-BCED-ED372D4C921E}"/>
              </a:ext>
            </a:extLst>
          </p:cNvPr>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9" name="テキスト ボックス 8">
            <a:extLst>
              <a:ext uri="{FF2B5EF4-FFF2-40B4-BE49-F238E27FC236}">
                <a16:creationId xmlns:a16="http://schemas.microsoft.com/office/drawing/2014/main" id="{98D9E8AF-3D9F-714D-9037-6F3877521E70}"/>
              </a:ext>
            </a:extLst>
          </p:cNvPr>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0" name="テキスト ボックス 9">
            <a:extLst>
              <a:ext uri="{FF2B5EF4-FFF2-40B4-BE49-F238E27FC236}">
                <a16:creationId xmlns:a16="http://schemas.microsoft.com/office/drawing/2014/main" id="{B4DDFB93-3778-E64B-AD1C-32C8D0FF337A}"/>
              </a:ext>
            </a:extLst>
          </p:cNvPr>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1" name="円/楕円 10">
            <a:extLst>
              <a:ext uri="{FF2B5EF4-FFF2-40B4-BE49-F238E27FC236}">
                <a16:creationId xmlns:a16="http://schemas.microsoft.com/office/drawing/2014/main" id="{E7C0280D-BB09-3242-B766-307780E1A6E4}"/>
              </a:ext>
            </a:extLst>
          </p:cNvPr>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EE0378A6-84E2-794B-90F9-09EB592C85C7}"/>
              </a:ext>
            </a:extLst>
          </p:cNvPr>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3" name="上矢印 12">
            <a:extLst>
              <a:ext uri="{FF2B5EF4-FFF2-40B4-BE49-F238E27FC236}">
                <a16:creationId xmlns:a16="http://schemas.microsoft.com/office/drawing/2014/main" id="{97669DC6-311F-5140-89C6-C2140084761B}"/>
              </a:ext>
            </a:extLst>
          </p:cNvPr>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73">
            <a:extLst>
              <a:ext uri="{FF2B5EF4-FFF2-40B4-BE49-F238E27FC236}">
                <a16:creationId xmlns:a16="http://schemas.microsoft.com/office/drawing/2014/main" id="{A6944717-52B3-6445-BB78-7FC8FE25C6D3}"/>
              </a:ext>
            </a:extLst>
          </p:cNvPr>
          <p:cNvGrpSpPr/>
          <p:nvPr/>
        </p:nvGrpSpPr>
        <p:grpSpPr>
          <a:xfrm>
            <a:off x="1426220" y="3379502"/>
            <a:ext cx="499464" cy="1062680"/>
            <a:chOff x="626312" y="838875"/>
            <a:chExt cx="603657" cy="1238713"/>
          </a:xfrm>
          <a:solidFill>
            <a:srgbClr val="0052FF"/>
          </a:solidFill>
        </p:grpSpPr>
        <p:sp>
          <p:nvSpPr>
            <p:cNvPr id="16" name="円/楕円 15">
              <a:extLst>
                <a:ext uri="{FF2B5EF4-FFF2-40B4-BE49-F238E27FC236}">
                  <a16:creationId xmlns:a16="http://schemas.microsoft.com/office/drawing/2014/main" id="{5983D2F0-F3AA-7341-A409-276084A974C8}"/>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08823C88-D2A6-7A4B-BA24-742FE4C08356}"/>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18" name="円/楕円 17">
            <a:extLst>
              <a:ext uri="{FF2B5EF4-FFF2-40B4-BE49-F238E27FC236}">
                <a16:creationId xmlns:a16="http://schemas.microsoft.com/office/drawing/2014/main" id="{3FDC8EE4-C588-FC46-A180-0B410F63CFB3}"/>
              </a:ext>
            </a:extLst>
          </p:cNvPr>
          <p:cNvSpPr/>
          <p:nvPr/>
        </p:nvSpPr>
        <p:spPr>
          <a:xfrm>
            <a:off x="3918005" y="4866197"/>
            <a:ext cx="1307990" cy="1304015"/>
          </a:xfrm>
          <a:prstGeom prst="ellipse">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622C2D7-49E2-1947-B1F2-F836C6D5F225}"/>
              </a:ext>
            </a:extLst>
          </p:cNvPr>
          <p:cNvSpPr txBox="1"/>
          <p:nvPr/>
        </p:nvSpPr>
        <p:spPr>
          <a:xfrm>
            <a:off x="3941058" y="5148872"/>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自社に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強みのある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0" name="円/楕円 19">
            <a:extLst>
              <a:ext uri="{FF2B5EF4-FFF2-40B4-BE49-F238E27FC236}">
                <a16:creationId xmlns:a16="http://schemas.microsoft.com/office/drawing/2014/main" id="{7F82E996-2616-8040-8510-81F75A6642AF}"/>
              </a:ext>
            </a:extLst>
          </p:cNvPr>
          <p:cNvSpPr/>
          <p:nvPr/>
        </p:nvSpPr>
        <p:spPr>
          <a:xfrm>
            <a:off x="1967547" y="4866197"/>
            <a:ext cx="1307990" cy="1304015"/>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21" name="円/楕円 20">
            <a:extLst>
              <a:ext uri="{FF2B5EF4-FFF2-40B4-BE49-F238E27FC236}">
                <a16:creationId xmlns:a16="http://schemas.microsoft.com/office/drawing/2014/main" id="{3EA3C6B2-EEAC-DD45-B7E7-A356FD24B450}"/>
              </a:ext>
            </a:extLst>
          </p:cNvPr>
          <p:cNvSpPr/>
          <p:nvPr/>
        </p:nvSpPr>
        <p:spPr>
          <a:xfrm>
            <a:off x="5868463" y="4866197"/>
            <a:ext cx="1307990" cy="130401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3A1C067C-21BE-8A49-B9FD-48ED142A3A1C}"/>
              </a:ext>
            </a:extLst>
          </p:cNvPr>
          <p:cNvSpPr txBox="1"/>
          <p:nvPr/>
        </p:nvSpPr>
        <p:spPr>
          <a:xfrm>
            <a:off x="1990600" y="5148872"/>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他社に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強みのある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8998EFD-5AC1-FB4E-AFA6-E4D275FC76FB}"/>
              </a:ext>
            </a:extLst>
          </p:cNvPr>
          <p:cNvSpPr txBox="1"/>
          <p:nvPr/>
        </p:nvSpPr>
        <p:spPr>
          <a:xfrm>
            <a:off x="5891517" y="5148872"/>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協力して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強みを創る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cxnSp>
        <p:nvCxnSpPr>
          <p:cNvPr id="28" name="直線矢印コネクタ 27">
            <a:extLst>
              <a:ext uri="{FF2B5EF4-FFF2-40B4-BE49-F238E27FC236}">
                <a16:creationId xmlns:a16="http://schemas.microsoft.com/office/drawing/2014/main" id="{0D59DB7C-AD82-1C45-8660-C1EA2FC38351}"/>
              </a:ext>
            </a:extLst>
          </p:cNvPr>
          <p:cNvCxnSpPr>
            <a:cxnSpLocks/>
            <a:stCxn id="17" idx="2"/>
            <a:endCxn id="21" idx="0"/>
          </p:cNvCxnSpPr>
          <p:nvPr/>
        </p:nvCxnSpPr>
        <p:spPr>
          <a:xfrm>
            <a:off x="1925685" y="4156335"/>
            <a:ext cx="4596773" cy="709862"/>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72F726CC-B725-D645-8672-E9CF0EA881FD}"/>
              </a:ext>
            </a:extLst>
          </p:cNvPr>
          <p:cNvCxnSpPr>
            <a:cxnSpLocks/>
            <a:stCxn id="17" idx="2"/>
            <a:endCxn id="18" idx="0"/>
          </p:cNvCxnSpPr>
          <p:nvPr/>
        </p:nvCxnSpPr>
        <p:spPr>
          <a:xfrm>
            <a:off x="1925685" y="4156335"/>
            <a:ext cx="2646315" cy="709862"/>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ECB7819C-93F2-AB4F-9B21-87DC799D29ED}"/>
              </a:ext>
            </a:extLst>
          </p:cNvPr>
          <p:cNvCxnSpPr>
            <a:cxnSpLocks/>
            <a:stCxn id="17" idx="2"/>
            <a:endCxn id="20" idx="0"/>
          </p:cNvCxnSpPr>
          <p:nvPr/>
        </p:nvCxnSpPr>
        <p:spPr>
          <a:xfrm>
            <a:off x="1925685" y="4156335"/>
            <a:ext cx="695857" cy="709862"/>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右矢印 37">
            <a:extLst>
              <a:ext uri="{FF2B5EF4-FFF2-40B4-BE49-F238E27FC236}">
                <a16:creationId xmlns:a16="http://schemas.microsoft.com/office/drawing/2014/main" id="{D7B51E44-B2A3-5B44-B921-9CBFE5C25FBA}"/>
              </a:ext>
            </a:extLst>
          </p:cNvPr>
          <p:cNvSpPr/>
          <p:nvPr/>
        </p:nvSpPr>
        <p:spPr>
          <a:xfrm>
            <a:off x="2433234" y="3645682"/>
            <a:ext cx="1185947" cy="561716"/>
          </a:xfrm>
          <a:prstGeom prst="rightArrow">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1075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1" y="1600076"/>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rmAutofit fontScale="90000"/>
          </a:bodyPr>
          <a:lstStyle/>
          <a:p>
            <a:r>
              <a:rPr lang="ja-JP" altLang="en-US" dirty="0"/>
              <a:t>加速する時代のスピードに対応できる人材</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05353" y="1779704"/>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39506" y="1779705"/>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05870" y="1920854"/>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48834" y="2248619"/>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2633006" y="884286"/>
            <a:ext cx="3877986" cy="461665"/>
          </a:xfrm>
          <a:prstGeom prst="rect">
            <a:avLst/>
          </a:prstGeom>
          <a:noFill/>
        </p:spPr>
        <p:txBody>
          <a:bodyPr wrap="none" rtlCol="0">
            <a:spAutoFit/>
          </a:bodyPr>
          <a:lstStyle/>
          <a:p>
            <a:pPr algn="ctr"/>
            <a:r>
              <a:rPr kumimoji="1" lang="ja-JP" altLang="en-US" sz="2400" dirty="0">
                <a:solidFill>
                  <a:srgbClr val="FF0000"/>
                </a:solidFill>
                <a:latin typeface="Meiryo" panose="020B0604030504040204" pitchFamily="34" charset="-128"/>
                <a:ea typeface="Meiryo" panose="020B0604030504040204" pitchFamily="34" charset="-128"/>
              </a:rPr>
              <a:t>業界を越えた破壊者の参入</a:t>
            </a: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1" y="4458452"/>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05353" y="3180577"/>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CE04D3D-B4EC-E643-A834-03D3AB0D5538}"/>
              </a:ext>
            </a:extLst>
          </p:cNvPr>
          <p:cNvSpPr/>
          <p:nvPr/>
        </p:nvSpPr>
        <p:spPr>
          <a:xfrm>
            <a:off x="2025802" y="5770851"/>
            <a:ext cx="6029708" cy="584775"/>
          </a:xfrm>
          <a:prstGeom prst="rect">
            <a:avLst/>
          </a:prstGeom>
        </p:spPr>
        <p:txBody>
          <a:bodyPr wrap="square">
            <a:spAutoFit/>
          </a:bodyPr>
          <a:lstStyle/>
          <a:p>
            <a:r>
              <a:rPr lang="ja-JP"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お客様の業務や経営に関心を持ち、お客様と対話し</a:t>
            </a:r>
            <a:r>
              <a:rPr lang="ja-JP" altLang="en-US"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て</a:t>
            </a:r>
            <a:endParaRPr lang="en-US"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最適な手法やサービスは何かを目利きし使いこなしてゆく力量</a:t>
            </a:r>
            <a:r>
              <a:rPr lang="ja-JP" altLang="ja-JP" sz="1600" dirty="0">
                <a:solidFill>
                  <a:schemeClr val="accent6">
                    <a:lumMod val="75000"/>
                  </a:schemeClr>
                </a:solidFill>
                <a:latin typeface="Meiryo" panose="020B0604030504040204" pitchFamily="34" charset="-128"/>
                <a:ea typeface="Meiryo" panose="020B0604030504040204" pitchFamily="34" charset="-128"/>
              </a:rPr>
              <a:t> </a:t>
            </a:r>
            <a:endParaRPr lang="ja-JP" altLang="en-US"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07272" y="3895399"/>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35388" y="1291835"/>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grpSp>
        <p:nvGrpSpPr>
          <p:cNvPr id="42" name="図形グループ 69">
            <a:extLst>
              <a:ext uri="{FF2B5EF4-FFF2-40B4-BE49-F238E27FC236}">
                <a16:creationId xmlns:a16="http://schemas.microsoft.com/office/drawing/2014/main" id="{17B27537-DD75-7348-B92A-1824B63BF650}"/>
              </a:ext>
            </a:extLst>
          </p:cNvPr>
          <p:cNvGrpSpPr/>
          <p:nvPr/>
        </p:nvGrpSpPr>
        <p:grpSpPr>
          <a:xfrm>
            <a:off x="7563484" y="5383691"/>
            <a:ext cx="298283" cy="610571"/>
            <a:chOff x="1946324" y="4125162"/>
            <a:chExt cx="969964" cy="2007872"/>
          </a:xfrm>
        </p:grpSpPr>
        <p:sp>
          <p:nvSpPr>
            <p:cNvPr id="43" name="円/楕円 42">
              <a:extLst>
                <a:ext uri="{FF2B5EF4-FFF2-40B4-BE49-F238E27FC236}">
                  <a16:creationId xmlns:a16="http://schemas.microsoft.com/office/drawing/2014/main" id="{7C5CCB13-D7FB-0D4B-8CBE-A42165EC897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a:extLst>
                <a:ext uri="{FF2B5EF4-FFF2-40B4-BE49-F238E27FC236}">
                  <a16:creationId xmlns:a16="http://schemas.microsoft.com/office/drawing/2014/main" id="{0D7FEFE7-CBC6-1547-AAE8-E6DD1173F23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69">
            <a:extLst>
              <a:ext uri="{FF2B5EF4-FFF2-40B4-BE49-F238E27FC236}">
                <a16:creationId xmlns:a16="http://schemas.microsoft.com/office/drawing/2014/main" id="{AF89B15D-BBD5-274A-8451-A5B7F59228BA}"/>
              </a:ext>
            </a:extLst>
          </p:cNvPr>
          <p:cNvGrpSpPr/>
          <p:nvPr/>
        </p:nvGrpSpPr>
        <p:grpSpPr>
          <a:xfrm>
            <a:off x="1727514" y="5374483"/>
            <a:ext cx="298283" cy="610571"/>
            <a:chOff x="1946324" y="4125162"/>
            <a:chExt cx="969964" cy="2007872"/>
          </a:xfrm>
        </p:grpSpPr>
        <p:sp>
          <p:nvSpPr>
            <p:cNvPr id="46" name="円/楕円 45">
              <a:extLst>
                <a:ext uri="{FF2B5EF4-FFF2-40B4-BE49-F238E27FC236}">
                  <a16:creationId xmlns:a16="http://schemas.microsoft.com/office/drawing/2014/main" id="{6808E5DC-D920-7848-839A-4C3C11F888B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a:extLst>
                <a:ext uri="{FF2B5EF4-FFF2-40B4-BE49-F238E27FC236}">
                  <a16:creationId xmlns:a16="http://schemas.microsoft.com/office/drawing/2014/main" id="{7E53F55C-5A9E-734D-9C9F-FCEDFC16810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69">
            <a:extLst>
              <a:ext uri="{FF2B5EF4-FFF2-40B4-BE49-F238E27FC236}">
                <a16:creationId xmlns:a16="http://schemas.microsoft.com/office/drawing/2014/main" id="{38F723B9-E5BF-B24D-99EA-4EE7781EE2B4}"/>
              </a:ext>
            </a:extLst>
          </p:cNvPr>
          <p:cNvGrpSpPr/>
          <p:nvPr/>
        </p:nvGrpSpPr>
        <p:grpSpPr>
          <a:xfrm>
            <a:off x="1505775" y="5502911"/>
            <a:ext cx="298283" cy="610571"/>
            <a:chOff x="1946324" y="4125162"/>
            <a:chExt cx="969964" cy="2007872"/>
          </a:xfrm>
        </p:grpSpPr>
        <p:sp>
          <p:nvSpPr>
            <p:cNvPr id="49" name="円/楕円 48">
              <a:extLst>
                <a:ext uri="{FF2B5EF4-FFF2-40B4-BE49-F238E27FC236}">
                  <a16:creationId xmlns:a16="http://schemas.microsoft.com/office/drawing/2014/main" id="{8F86C2DF-3467-1F46-A49D-A35E8F8BA17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a:extLst>
                <a:ext uri="{FF2B5EF4-FFF2-40B4-BE49-F238E27FC236}">
                  <a16:creationId xmlns:a16="http://schemas.microsoft.com/office/drawing/2014/main" id="{7F183C43-346C-4C45-8476-018866A4BD9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1" name="図形グループ 69">
            <a:extLst>
              <a:ext uri="{FF2B5EF4-FFF2-40B4-BE49-F238E27FC236}">
                <a16:creationId xmlns:a16="http://schemas.microsoft.com/office/drawing/2014/main" id="{6880CEBB-FA9F-C342-8390-3300E3FF1EF1}"/>
              </a:ext>
            </a:extLst>
          </p:cNvPr>
          <p:cNvGrpSpPr/>
          <p:nvPr/>
        </p:nvGrpSpPr>
        <p:grpSpPr>
          <a:xfrm>
            <a:off x="1284035" y="5637923"/>
            <a:ext cx="298283" cy="610571"/>
            <a:chOff x="1946324" y="4125162"/>
            <a:chExt cx="969964" cy="2007872"/>
          </a:xfrm>
        </p:grpSpPr>
        <p:sp>
          <p:nvSpPr>
            <p:cNvPr id="52" name="円/楕円 51">
              <a:extLst>
                <a:ext uri="{FF2B5EF4-FFF2-40B4-BE49-F238E27FC236}">
                  <a16:creationId xmlns:a16="http://schemas.microsoft.com/office/drawing/2014/main" id="{30009608-D605-6142-85D3-B0DFAC3B138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a:extLst>
                <a:ext uri="{FF2B5EF4-FFF2-40B4-BE49-F238E27FC236}">
                  <a16:creationId xmlns:a16="http://schemas.microsoft.com/office/drawing/2014/main" id="{25CD1091-9DB7-6043-872D-9FAF0ACD595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7" name="図形グループ 69">
            <a:extLst>
              <a:ext uri="{FF2B5EF4-FFF2-40B4-BE49-F238E27FC236}">
                <a16:creationId xmlns:a16="http://schemas.microsoft.com/office/drawing/2014/main" id="{C38D8255-F183-ED49-9A8F-8BDB8902C826}"/>
              </a:ext>
            </a:extLst>
          </p:cNvPr>
          <p:cNvGrpSpPr/>
          <p:nvPr/>
        </p:nvGrpSpPr>
        <p:grpSpPr>
          <a:xfrm>
            <a:off x="7192601" y="5386462"/>
            <a:ext cx="298283" cy="610571"/>
            <a:chOff x="1946324" y="4125162"/>
            <a:chExt cx="969964" cy="2007872"/>
          </a:xfrm>
        </p:grpSpPr>
        <p:sp>
          <p:nvSpPr>
            <p:cNvPr id="58" name="円/楕円 57">
              <a:extLst>
                <a:ext uri="{FF2B5EF4-FFF2-40B4-BE49-F238E27FC236}">
                  <a16:creationId xmlns:a16="http://schemas.microsoft.com/office/drawing/2014/main" id="{AEEF1F98-8517-EE42-B4D1-954C5802C19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フローチャート: 論理積ゲート 58">
              <a:extLst>
                <a:ext uri="{FF2B5EF4-FFF2-40B4-BE49-F238E27FC236}">
                  <a16:creationId xmlns:a16="http://schemas.microsoft.com/office/drawing/2014/main" id="{A2512715-5D92-DA49-9BF5-45E0A6DCBBC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871187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7AF635-770D-D94C-B4CA-7842251BEE66}"/>
              </a:ext>
            </a:extLst>
          </p:cNvPr>
          <p:cNvSpPr/>
          <p:nvPr/>
        </p:nvSpPr>
        <p:spPr>
          <a:xfrm>
            <a:off x="571500" y="771337"/>
            <a:ext cx="8001000" cy="8741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rgbClr val="FFFFFF"/>
                </a:solidFill>
                <a:latin typeface="Meiryo" panose="020B0604030504040204" pitchFamily="34" charset="-128"/>
                <a:ea typeface="Meiryo" panose="020B0604030504040204" pitchFamily="34" charset="-128"/>
              </a:rPr>
              <a:t>お客様のビジネスの成果に貢献する</a:t>
            </a:r>
            <a:endParaRPr lang="en-US" altLang="ja-JP" sz="2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お客様のデジタル・トランスフォーメーション実現を支える</a:t>
            </a:r>
          </a:p>
        </p:txBody>
      </p:sp>
      <p:sp>
        <p:nvSpPr>
          <p:cNvPr id="107" name="上矢印 106">
            <a:extLst>
              <a:ext uri="{FF2B5EF4-FFF2-40B4-BE49-F238E27FC236}">
                <a16:creationId xmlns:a16="http://schemas.microsoft.com/office/drawing/2014/main" id="{07139B23-E2B5-1246-BCCA-B83180F7BA16}"/>
              </a:ext>
            </a:extLst>
          </p:cNvPr>
          <p:cNvSpPr/>
          <p:nvPr/>
        </p:nvSpPr>
        <p:spPr>
          <a:xfrm>
            <a:off x="3861595" y="1556238"/>
            <a:ext cx="1428910" cy="2025016"/>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3398" y="133054"/>
            <a:ext cx="8970602" cy="416221"/>
          </a:xfrm>
          <a:prstGeom prst="rect">
            <a:avLst/>
          </a:prstGeom>
        </p:spPr>
        <p:txBody>
          <a:bodyPr>
            <a:normAutofit fontScale="90000"/>
          </a:bodyPr>
          <a:lstStyle/>
          <a:p>
            <a:r>
              <a:rPr lang="ja-JP" altLang="ja-JP" dirty="0"/>
              <a:t>常にテーマや問いを発し続けられる人材 </a:t>
            </a:r>
            <a:endParaRPr kumimoji="1" lang="ja-JP" altLang="en-US" dirty="0"/>
          </a:p>
        </p:txBody>
      </p:sp>
      <p:sp>
        <p:nvSpPr>
          <p:cNvPr id="18" name="円/楕円 17">
            <a:extLst>
              <a:ext uri="{FF2B5EF4-FFF2-40B4-BE49-F238E27FC236}">
                <a16:creationId xmlns:a16="http://schemas.microsoft.com/office/drawing/2014/main" id="{60CA7583-B909-7146-B290-6E9F46260F34}"/>
              </a:ext>
            </a:extLst>
          </p:cNvPr>
          <p:cNvSpPr/>
          <p:nvPr/>
        </p:nvSpPr>
        <p:spPr>
          <a:xfrm>
            <a:off x="249701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454AD7DB-1B44-FE48-B5FD-E7FE6504D42A}"/>
              </a:ext>
            </a:extLst>
          </p:cNvPr>
          <p:cNvSpPr/>
          <p:nvPr/>
        </p:nvSpPr>
        <p:spPr>
          <a:xfrm>
            <a:off x="508195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812827D8-68E5-B745-84F5-83EA38169239}"/>
              </a:ext>
            </a:extLst>
          </p:cNvPr>
          <p:cNvSpPr/>
          <p:nvPr/>
        </p:nvSpPr>
        <p:spPr>
          <a:xfrm>
            <a:off x="3789484" y="3615951"/>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F31DB738-63B0-534E-AA39-6637EF981DD6}"/>
              </a:ext>
            </a:extLst>
          </p:cNvPr>
          <p:cNvSpPr/>
          <p:nvPr/>
        </p:nvSpPr>
        <p:spPr>
          <a:xfrm rot="19460851">
            <a:off x="3542875" y="1747350"/>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環状矢印 67">
            <a:extLst>
              <a:ext uri="{FF2B5EF4-FFF2-40B4-BE49-F238E27FC236}">
                <a16:creationId xmlns:a16="http://schemas.microsoft.com/office/drawing/2014/main" id="{2068D46C-0F1F-5A4A-93B8-06DC0EE5C015}"/>
              </a:ext>
            </a:extLst>
          </p:cNvPr>
          <p:cNvSpPr/>
          <p:nvPr/>
        </p:nvSpPr>
        <p:spPr>
          <a:xfrm rot="5400000">
            <a:off x="4454154" y="2741717"/>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環状矢印 68">
            <a:extLst>
              <a:ext uri="{FF2B5EF4-FFF2-40B4-BE49-F238E27FC236}">
                <a16:creationId xmlns:a16="http://schemas.microsoft.com/office/drawing/2014/main" id="{3D5C43FF-18A0-C946-A04F-851122B02A07}"/>
              </a:ext>
            </a:extLst>
          </p:cNvPr>
          <p:cNvSpPr/>
          <p:nvPr/>
        </p:nvSpPr>
        <p:spPr>
          <a:xfrm rot="11596149">
            <a:off x="2790686" y="2741718"/>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29FC251E-CA9C-114D-A2A4-E74B7B91D9B0}"/>
              </a:ext>
            </a:extLst>
          </p:cNvPr>
          <p:cNvSpPr txBox="1"/>
          <p:nvPr/>
        </p:nvSpPr>
        <p:spPr>
          <a:xfrm>
            <a:off x="3902586" y="4078914"/>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未来に至る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筋道を示す</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26106741-1D4D-1445-A972-3FCEC9CC93CF}"/>
              </a:ext>
            </a:extLst>
          </p:cNvPr>
          <p:cNvSpPr txBox="1"/>
          <p:nvPr/>
        </p:nvSpPr>
        <p:spPr>
          <a:xfrm>
            <a:off x="5310470" y="2227183"/>
            <a:ext cx="1107997" cy="923330"/>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自らが</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テーマを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決める</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2257A92D-E1D6-7444-B72B-0BDB9FCA9C29}"/>
              </a:ext>
            </a:extLst>
          </p:cNvPr>
          <p:cNvSpPr txBox="1"/>
          <p:nvPr/>
        </p:nvSpPr>
        <p:spPr>
          <a:xfrm>
            <a:off x="2610115" y="2381821"/>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お客様の</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未来を描く</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EE1E674B-5814-1F43-ADB3-AF139CBD4CC6}"/>
              </a:ext>
            </a:extLst>
          </p:cNvPr>
          <p:cNvSpPr/>
          <p:nvPr/>
        </p:nvSpPr>
        <p:spPr>
          <a:xfrm>
            <a:off x="572347"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お客様の</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経営や事業</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についての関心</a:t>
            </a:r>
          </a:p>
        </p:txBody>
      </p:sp>
      <p:sp>
        <p:nvSpPr>
          <p:cNvPr id="98" name="正方形/長方形 97">
            <a:extLst>
              <a:ext uri="{FF2B5EF4-FFF2-40B4-BE49-F238E27FC236}">
                <a16:creationId xmlns:a16="http://schemas.microsoft.com/office/drawing/2014/main" id="{4F600037-7B91-7549-AB98-BA73E2C6A1CE}"/>
              </a:ext>
            </a:extLst>
          </p:cNvPr>
          <p:cNvSpPr/>
          <p:nvPr/>
        </p:nvSpPr>
        <p:spPr>
          <a:xfrm>
            <a:off x="6831116"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経験から学んだ</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気付きや教訓</a:t>
            </a:r>
          </a:p>
        </p:txBody>
      </p:sp>
      <p:grpSp>
        <p:nvGrpSpPr>
          <p:cNvPr id="103" name="図形グループ 73">
            <a:extLst>
              <a:ext uri="{FF2B5EF4-FFF2-40B4-BE49-F238E27FC236}">
                <a16:creationId xmlns:a16="http://schemas.microsoft.com/office/drawing/2014/main" id="{7B348DB8-BBD9-8646-AD2E-8757B894132A}"/>
              </a:ext>
            </a:extLst>
          </p:cNvPr>
          <p:cNvGrpSpPr/>
          <p:nvPr/>
        </p:nvGrpSpPr>
        <p:grpSpPr>
          <a:xfrm>
            <a:off x="4285350" y="2246799"/>
            <a:ext cx="550680" cy="1223815"/>
            <a:chOff x="626312" y="838875"/>
            <a:chExt cx="603657" cy="1238713"/>
          </a:xfrm>
          <a:solidFill>
            <a:srgbClr val="0052FF"/>
          </a:solidFill>
        </p:grpSpPr>
        <p:sp>
          <p:nvSpPr>
            <p:cNvPr id="104" name="円/楕円 103">
              <a:extLst>
                <a:ext uri="{FF2B5EF4-FFF2-40B4-BE49-F238E27FC236}">
                  <a16:creationId xmlns:a16="http://schemas.microsoft.com/office/drawing/2014/main" id="{2D3BA6BB-1DAA-A94E-8D1C-954D859FF97E}"/>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05" name="フローチャート: 論理積ゲート 104">
              <a:extLst>
                <a:ext uri="{FF2B5EF4-FFF2-40B4-BE49-F238E27FC236}">
                  <a16:creationId xmlns:a16="http://schemas.microsoft.com/office/drawing/2014/main" id="{2BCC793B-90A8-A640-8380-D8BCA59A9B13}"/>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5B2FD6E-922C-324E-8902-66BFE1C954BE}"/>
              </a:ext>
            </a:extLst>
          </p:cNvPr>
          <p:cNvSpPr/>
          <p:nvPr/>
        </p:nvSpPr>
        <p:spPr>
          <a:xfrm rot="19781846">
            <a:off x="2220264"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a:extLst>
              <a:ext uri="{FF2B5EF4-FFF2-40B4-BE49-F238E27FC236}">
                <a16:creationId xmlns:a16="http://schemas.microsoft.com/office/drawing/2014/main" id="{FD34B557-9F3D-7F40-A58F-BC97F26905C0}"/>
              </a:ext>
            </a:extLst>
          </p:cNvPr>
          <p:cNvSpPr/>
          <p:nvPr/>
        </p:nvSpPr>
        <p:spPr>
          <a:xfrm>
            <a:off x="3861595" y="5042755"/>
            <a:ext cx="1428909" cy="1363819"/>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直角三角形 22">
            <a:extLst>
              <a:ext uri="{FF2B5EF4-FFF2-40B4-BE49-F238E27FC236}">
                <a16:creationId xmlns:a16="http://schemas.microsoft.com/office/drawing/2014/main" id="{AAED46A2-0BF6-0543-AC56-F9378B7DA8D8}"/>
              </a:ext>
            </a:extLst>
          </p:cNvPr>
          <p:cNvSpPr/>
          <p:nvPr/>
        </p:nvSpPr>
        <p:spPr>
          <a:xfrm>
            <a:off x="571500" y="5588706"/>
            <a:ext cx="8000999" cy="725313"/>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直角三角形 99">
            <a:extLst>
              <a:ext uri="{FF2B5EF4-FFF2-40B4-BE49-F238E27FC236}">
                <a16:creationId xmlns:a16="http://schemas.microsoft.com/office/drawing/2014/main" id="{CA6D2B9E-73C0-6644-8357-EE9D693C3FAC}"/>
              </a:ext>
            </a:extLst>
          </p:cNvPr>
          <p:cNvSpPr/>
          <p:nvPr/>
        </p:nvSpPr>
        <p:spPr>
          <a:xfrm rot="10800000">
            <a:off x="571499" y="5592801"/>
            <a:ext cx="8000999" cy="725313"/>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4FFE8AD-8CDC-0540-9B3B-35966B28BF30}"/>
              </a:ext>
            </a:extLst>
          </p:cNvPr>
          <p:cNvSpPr txBox="1"/>
          <p:nvPr/>
        </p:nvSpPr>
        <p:spPr>
          <a:xfrm>
            <a:off x="582640" y="5790799"/>
            <a:ext cx="1980029" cy="523220"/>
          </a:xfrm>
          <a:prstGeom prst="rect">
            <a:avLst/>
          </a:prstGeom>
          <a:noFill/>
        </p:spPr>
        <p:txBody>
          <a:bodyPr wrap="none" rtlCol="0">
            <a:spAutoFit/>
          </a:bodyPr>
          <a:lstStyle/>
          <a:p>
            <a:r>
              <a:rPr kumimoji="1" lang="ja-JP" altLang="en-US" sz="1400" dirty="0">
                <a:solidFill>
                  <a:schemeClr val="bg1"/>
                </a:solidFill>
                <a:latin typeface="Meiryo" panose="020B0604030504040204" pitchFamily="34" charset="-128"/>
                <a:ea typeface="Meiryo" panose="020B0604030504040204" pitchFamily="34" charset="-128"/>
              </a:rPr>
              <a:t>自分たちが</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生みだした優れた技術</a:t>
            </a:r>
          </a:p>
        </p:txBody>
      </p:sp>
      <p:sp>
        <p:nvSpPr>
          <p:cNvPr id="101" name="テキスト ボックス 100">
            <a:extLst>
              <a:ext uri="{FF2B5EF4-FFF2-40B4-BE49-F238E27FC236}">
                <a16:creationId xmlns:a16="http://schemas.microsoft.com/office/drawing/2014/main" id="{852F9C35-04B3-1D4D-88CD-979E3ABDE5BF}"/>
              </a:ext>
            </a:extLst>
          </p:cNvPr>
          <p:cNvSpPr txBox="1"/>
          <p:nvPr/>
        </p:nvSpPr>
        <p:spPr>
          <a:xfrm>
            <a:off x="6759688" y="5669857"/>
            <a:ext cx="1800493" cy="523220"/>
          </a:xfrm>
          <a:prstGeom prst="rect">
            <a:avLst/>
          </a:prstGeom>
          <a:noFill/>
        </p:spPr>
        <p:txBody>
          <a:bodyPr wrap="none" rtlCol="0">
            <a:spAutoFit/>
          </a:bodyPr>
          <a:lstStyle/>
          <a:p>
            <a:pPr algn="r"/>
            <a:r>
              <a:rPr kumimoji="1" lang="ja-JP" altLang="en-US" sz="1400" dirty="0">
                <a:solidFill>
                  <a:schemeClr val="bg1"/>
                </a:solidFill>
                <a:latin typeface="Meiryo" panose="020B0604030504040204" pitchFamily="34" charset="-128"/>
                <a:ea typeface="Meiryo" panose="020B0604030504040204" pitchFamily="34" charset="-128"/>
              </a:rPr>
              <a:t>社外で生みだされた</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dirty="0">
                <a:solidFill>
                  <a:schemeClr val="bg1"/>
                </a:solidFill>
                <a:latin typeface="Meiryo" panose="020B0604030504040204" pitchFamily="34" charset="-128"/>
                <a:ea typeface="Meiryo" panose="020B0604030504040204" pitchFamily="34" charset="-128"/>
              </a:rPr>
              <a:t>優れた技術</a:t>
            </a:r>
          </a:p>
        </p:txBody>
      </p:sp>
      <p:sp>
        <p:nvSpPr>
          <p:cNvPr id="37" name="テキスト ボックス 36">
            <a:extLst>
              <a:ext uri="{FF2B5EF4-FFF2-40B4-BE49-F238E27FC236}">
                <a16:creationId xmlns:a16="http://schemas.microsoft.com/office/drawing/2014/main" id="{A5FF3425-6FB4-994D-A996-47FDBC8B9592}"/>
              </a:ext>
            </a:extLst>
          </p:cNvPr>
          <p:cNvSpPr txBox="1"/>
          <p:nvPr/>
        </p:nvSpPr>
        <p:spPr>
          <a:xfrm>
            <a:off x="2863839" y="5684140"/>
            <a:ext cx="3416320" cy="523220"/>
          </a:xfrm>
          <a:prstGeom prst="rect">
            <a:avLst/>
          </a:prstGeom>
          <a:noFill/>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デジタル・トランスフォーメーションを</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実現するための新たらしいビジネス価値</a:t>
            </a:r>
          </a:p>
        </p:txBody>
      </p:sp>
      <p:sp>
        <p:nvSpPr>
          <p:cNvPr id="108" name="右矢印 107">
            <a:extLst>
              <a:ext uri="{FF2B5EF4-FFF2-40B4-BE49-F238E27FC236}">
                <a16:creationId xmlns:a16="http://schemas.microsoft.com/office/drawing/2014/main" id="{E663C8F4-0330-9B47-9389-4A3EC839C7AF}"/>
              </a:ext>
            </a:extLst>
          </p:cNvPr>
          <p:cNvSpPr/>
          <p:nvPr/>
        </p:nvSpPr>
        <p:spPr>
          <a:xfrm rot="1818154" flipH="1">
            <a:off x="6504411"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F7C111A5-6192-E241-9019-6335925B3456}"/>
              </a:ext>
            </a:extLst>
          </p:cNvPr>
          <p:cNvSpPr txBox="1"/>
          <p:nvPr/>
        </p:nvSpPr>
        <p:spPr>
          <a:xfrm>
            <a:off x="4277295" y="3030510"/>
            <a:ext cx="569387" cy="400110"/>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お客様</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dirty="0">
                <a:solidFill>
                  <a:schemeClr val="bg1"/>
                </a:solidFill>
                <a:latin typeface="Meiryo" panose="020B0604030504040204" pitchFamily="34" charset="-128"/>
                <a:ea typeface="Meiryo" panose="020B0604030504040204" pitchFamily="34" charset="-128"/>
              </a:rPr>
              <a:t>の</a:t>
            </a:r>
            <a:r>
              <a:rPr lang="ja-JP" altLang="en-US" sz="1000" dirty="0">
                <a:solidFill>
                  <a:schemeClr val="bg1"/>
                </a:solidFill>
                <a:latin typeface="Meiryo" panose="020B0604030504040204" pitchFamily="34" charset="-128"/>
                <a:ea typeface="Meiryo" panose="020B0604030504040204" pitchFamily="34" charset="-128"/>
              </a:rPr>
              <a:t>教師</a:t>
            </a:r>
            <a:endParaRPr kumimoji="1" lang="ja-JP" altLang="en-US"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9380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_Contents">
            <a:extLst>
              <a:ext uri="{FF2B5EF4-FFF2-40B4-BE49-F238E27FC236}">
                <a16:creationId xmlns:a16="http://schemas.microsoft.com/office/drawing/2014/main" id="{0212042A-A201-9348-8157-E758C9E0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9" name="テキスト ボックス 8">
            <a:extLst>
              <a:ext uri="{FF2B5EF4-FFF2-40B4-BE49-F238E27FC236}">
                <a16:creationId xmlns:a16="http://schemas.microsoft.com/office/drawing/2014/main" id="{C4AFD085-7D1A-214F-8B3F-58C2904EED3F}"/>
              </a:ext>
            </a:extLst>
          </p:cNvPr>
          <p:cNvSpPr txBox="1"/>
          <p:nvPr/>
        </p:nvSpPr>
        <p:spPr>
          <a:xfrm>
            <a:off x="1644693" y="1976086"/>
            <a:ext cx="5570756" cy="400110"/>
          </a:xfrm>
          <a:prstGeom prst="rect">
            <a:avLst/>
          </a:prstGeom>
          <a:noFill/>
        </p:spPr>
        <p:txBody>
          <a:bodyPr wrap="none" rtlCol="0">
            <a:spAutoFit/>
          </a:bodyPr>
          <a:lstStyle/>
          <a:p>
            <a:r>
              <a:rPr kumimoji="1" lang="ja-JP" altLang="en-US" sz="2000" b="1" dirty="0">
                <a:solidFill>
                  <a:srgbClr val="0070C0"/>
                </a:solidFill>
                <a:latin typeface="Meiryo" panose="020B0604030504040204" pitchFamily="34" charset="-128"/>
                <a:ea typeface="Meiryo" panose="020B0604030504040204" pitchFamily="34" charset="-128"/>
              </a:rPr>
              <a:t>デジタル・トランスフォーメーションとは何か</a:t>
            </a:r>
          </a:p>
        </p:txBody>
      </p:sp>
      <p:sp>
        <p:nvSpPr>
          <p:cNvPr id="10" name="正方形/長方形 9">
            <a:extLst>
              <a:ext uri="{FF2B5EF4-FFF2-40B4-BE49-F238E27FC236}">
                <a16:creationId xmlns:a16="http://schemas.microsoft.com/office/drawing/2014/main" id="{30930A2A-4968-0F4F-A62C-09B6213A2959}"/>
              </a:ext>
            </a:extLst>
          </p:cNvPr>
          <p:cNvSpPr/>
          <p:nvPr/>
        </p:nvSpPr>
        <p:spPr>
          <a:xfrm>
            <a:off x="1644693" y="2690336"/>
            <a:ext cx="6923045" cy="830997"/>
          </a:xfrm>
          <a:prstGeom prst="rect">
            <a:avLst/>
          </a:prstGeom>
        </p:spPr>
        <p:txBody>
          <a:bodyPr wrap="square">
            <a:spAutoFit/>
          </a:bodyPr>
          <a:lstStyle/>
          <a:p>
            <a:pPr algn="just">
              <a:spcAft>
                <a:spcPts val="0"/>
              </a:spcAft>
            </a:pPr>
            <a:r>
              <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デジタル･テクノロジーを駆使して、現場のニーズにジャスト・イン・タイムでビジネス･サービスを提供できる、組織や体制、ビジネス・プロセス、製品やサービスを実現する取り組み</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が拡がっています。</a:t>
            </a:r>
            <a:endPar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167102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3"/>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259077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25">
            <a:extLst>
              <a:ext uri="{FF2B5EF4-FFF2-40B4-BE49-F238E27FC236}">
                <a16:creationId xmlns:a16="http://schemas.microsoft.com/office/drawing/2014/main" id="{72EB5F1B-0FBF-EB42-BCFF-8FA8794020FF}"/>
              </a:ext>
            </a:extLst>
          </p:cNvPr>
          <p:cNvSpPr/>
          <p:nvPr/>
        </p:nvSpPr>
        <p:spPr>
          <a:xfrm>
            <a:off x="203081" y="904740"/>
            <a:ext cx="8726690" cy="5428757"/>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267607A4-DD81-3A4D-9EA8-E15235EC57C7}"/>
              </a:ext>
            </a:extLst>
          </p:cNvPr>
          <p:cNvSpPr/>
          <p:nvPr/>
        </p:nvSpPr>
        <p:spPr>
          <a:xfrm>
            <a:off x="2227696" y="1732018"/>
            <a:ext cx="4688602" cy="377420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D21DCA-5FBC-0C4B-B2A9-DCF35BD3B31E}"/>
              </a:ext>
            </a:extLst>
          </p:cNvPr>
          <p:cNvSpPr>
            <a:spLocks noGrp="1"/>
          </p:cNvSpPr>
          <p:nvPr>
            <p:ph type="title"/>
          </p:nvPr>
        </p:nvSpPr>
        <p:spPr>
          <a:xfrm>
            <a:off x="168810" y="102580"/>
            <a:ext cx="8772672" cy="451168"/>
          </a:xfrm>
        </p:spPr>
        <p:txBody>
          <a:bodyPr>
            <a:normAutofit fontScale="90000"/>
          </a:bodyPr>
          <a:lstStyle/>
          <a:p>
            <a:r>
              <a:rPr lang="ja-JP" altLang="ja-JP" dirty="0"/>
              <a:t>様々な産業に変革を促すデジタル･トランスフォーメーション</a:t>
            </a:r>
            <a:endParaRPr kumimoji="1" lang="ja-JP" altLang="en-US" dirty="0"/>
          </a:p>
        </p:txBody>
      </p:sp>
      <p:sp>
        <p:nvSpPr>
          <p:cNvPr id="7" name="三角形 6">
            <a:extLst>
              <a:ext uri="{FF2B5EF4-FFF2-40B4-BE49-F238E27FC236}">
                <a16:creationId xmlns:a16="http://schemas.microsoft.com/office/drawing/2014/main" id="{D6DBF2E8-3349-B449-80DD-BEEF838BABE8}"/>
              </a:ext>
            </a:extLst>
          </p:cNvPr>
          <p:cNvSpPr/>
          <p:nvPr/>
        </p:nvSpPr>
        <p:spPr>
          <a:xfrm flipV="1">
            <a:off x="2903888" y="910674"/>
            <a:ext cx="3325078" cy="1660692"/>
          </a:xfrm>
          <a:prstGeom prst="triangl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直角三角形 7">
            <a:extLst>
              <a:ext uri="{FF2B5EF4-FFF2-40B4-BE49-F238E27FC236}">
                <a16:creationId xmlns:a16="http://schemas.microsoft.com/office/drawing/2014/main" id="{05FCA0D4-7A4C-A848-A93F-8569BF89BE2A}"/>
              </a:ext>
            </a:extLst>
          </p:cNvPr>
          <p:cNvSpPr/>
          <p:nvPr/>
        </p:nvSpPr>
        <p:spPr>
          <a:xfrm>
            <a:off x="4712481" y="4740613"/>
            <a:ext cx="3343029" cy="1598818"/>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a:extLst>
              <a:ext uri="{FF2B5EF4-FFF2-40B4-BE49-F238E27FC236}">
                <a16:creationId xmlns:a16="http://schemas.microsoft.com/office/drawing/2014/main" id="{E65D5875-8F56-A54E-BC82-DBC41FB32216}"/>
              </a:ext>
            </a:extLst>
          </p:cNvPr>
          <p:cNvSpPr/>
          <p:nvPr/>
        </p:nvSpPr>
        <p:spPr>
          <a:xfrm flipH="1">
            <a:off x="1088484" y="4740613"/>
            <a:ext cx="3343029" cy="1598818"/>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C289656-BDF0-D54F-8A0C-80516AAE3FF2}"/>
              </a:ext>
            </a:extLst>
          </p:cNvPr>
          <p:cNvSpPr txBox="1"/>
          <p:nvPr/>
        </p:nvSpPr>
        <p:spPr>
          <a:xfrm>
            <a:off x="3960331" y="971211"/>
            <a:ext cx="1212191"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S</a:t>
            </a:r>
            <a:r>
              <a:rPr kumimoji="1" lang="en-US" altLang="ja-JP" sz="2800" dirty="0">
                <a:solidFill>
                  <a:schemeClr val="bg1"/>
                </a:solidFill>
                <a:latin typeface="Meiryo" panose="020B0604030504040204" pitchFamily="34" charset="-128"/>
                <a:ea typeface="Meiryo" panose="020B0604030504040204" pitchFamily="34" charset="-128"/>
              </a:rPr>
              <a:t>hare</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3F88082-EEFD-FA42-849C-EE34D39BDA7C}"/>
              </a:ext>
            </a:extLst>
          </p:cNvPr>
          <p:cNvSpPr txBox="1"/>
          <p:nvPr/>
        </p:nvSpPr>
        <p:spPr>
          <a:xfrm>
            <a:off x="4108884" y="1548081"/>
            <a:ext cx="902811"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共有</a:t>
            </a:r>
          </a:p>
        </p:txBody>
      </p:sp>
      <p:sp>
        <p:nvSpPr>
          <p:cNvPr id="12" name="テキスト ボックス 11">
            <a:extLst>
              <a:ext uri="{FF2B5EF4-FFF2-40B4-BE49-F238E27FC236}">
                <a16:creationId xmlns:a16="http://schemas.microsoft.com/office/drawing/2014/main" id="{C00865AD-D7BF-EC48-B833-0B4683F7E0CF}"/>
              </a:ext>
            </a:extLst>
          </p:cNvPr>
          <p:cNvSpPr txBox="1"/>
          <p:nvPr/>
        </p:nvSpPr>
        <p:spPr>
          <a:xfrm>
            <a:off x="2017069" y="5894332"/>
            <a:ext cx="2414444" cy="523220"/>
          </a:xfrm>
          <a:prstGeom prst="rect">
            <a:avLst/>
          </a:prstGeom>
          <a:noFill/>
        </p:spPr>
        <p:txBody>
          <a:bodyPr wrap="none" rtlCol="0">
            <a:spAutoFit/>
          </a:bodyPr>
          <a:lstStyle/>
          <a:p>
            <a:pPr algn="r"/>
            <a:r>
              <a:rPr kumimoji="1" lang="en-US" altLang="ja-JP" sz="2800" b="1" dirty="0">
                <a:solidFill>
                  <a:schemeClr val="bg1"/>
                </a:solidFill>
                <a:latin typeface="Meiryo" panose="020B0604030504040204" pitchFamily="34" charset="-128"/>
                <a:ea typeface="Meiryo" panose="020B0604030504040204" pitchFamily="34" charset="-128"/>
              </a:rPr>
              <a:t>A</a:t>
            </a:r>
            <a:r>
              <a:rPr kumimoji="1" lang="en-US" altLang="ja-JP" sz="2800" dirty="0">
                <a:solidFill>
                  <a:schemeClr val="bg1"/>
                </a:solidFill>
                <a:latin typeface="Meiryo" panose="020B0604030504040204" pitchFamily="34" charset="-128"/>
                <a:ea typeface="Meiryo" panose="020B0604030504040204" pitchFamily="34" charset="-128"/>
              </a:rPr>
              <a:t>utonomous</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9F1063C9-925F-5446-88D9-300AE47170B6}"/>
              </a:ext>
            </a:extLst>
          </p:cNvPr>
          <p:cNvSpPr txBox="1"/>
          <p:nvPr/>
        </p:nvSpPr>
        <p:spPr>
          <a:xfrm>
            <a:off x="3169629" y="5428099"/>
            <a:ext cx="1261884" cy="523220"/>
          </a:xfrm>
          <a:prstGeom prst="rect">
            <a:avLst/>
          </a:prstGeom>
          <a:noFill/>
        </p:spPr>
        <p:txBody>
          <a:bodyPr wrap="none" rtlCol="0">
            <a:spAutoFit/>
          </a:bodyPr>
          <a:lstStyle/>
          <a:p>
            <a:pPr algn="r"/>
            <a:r>
              <a:rPr kumimoji="1" lang="ja-JP" altLang="en-US" sz="2800" dirty="0">
                <a:solidFill>
                  <a:schemeClr val="bg1"/>
                </a:solidFill>
                <a:latin typeface="Meiryo" panose="020B0604030504040204" pitchFamily="34" charset="-128"/>
                <a:ea typeface="Meiryo" panose="020B0604030504040204" pitchFamily="34" charset="-128"/>
              </a:rPr>
              <a:t>自律化</a:t>
            </a:r>
          </a:p>
        </p:txBody>
      </p:sp>
      <p:sp>
        <p:nvSpPr>
          <p:cNvPr id="14" name="テキスト ボックス 13">
            <a:extLst>
              <a:ext uri="{FF2B5EF4-FFF2-40B4-BE49-F238E27FC236}">
                <a16:creationId xmlns:a16="http://schemas.microsoft.com/office/drawing/2014/main" id="{444185F4-F448-8B44-9E3A-12E12E5F98B6}"/>
              </a:ext>
            </a:extLst>
          </p:cNvPr>
          <p:cNvSpPr txBox="1"/>
          <p:nvPr/>
        </p:nvSpPr>
        <p:spPr>
          <a:xfrm>
            <a:off x="4712481" y="5899826"/>
            <a:ext cx="1446230"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E</a:t>
            </a:r>
            <a:r>
              <a:rPr kumimoji="1" lang="en-US" altLang="ja-JP" sz="2800" dirty="0">
                <a:solidFill>
                  <a:schemeClr val="bg1"/>
                </a:solidFill>
                <a:latin typeface="Meiryo" panose="020B0604030504040204" pitchFamily="34" charset="-128"/>
                <a:ea typeface="Meiryo" panose="020B0604030504040204" pitchFamily="34" charset="-128"/>
              </a:rPr>
              <a:t>lectric</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D7A8B4A-2F50-7A4D-94E6-CC9D13E04839}"/>
              </a:ext>
            </a:extLst>
          </p:cNvPr>
          <p:cNvSpPr txBox="1"/>
          <p:nvPr/>
        </p:nvSpPr>
        <p:spPr>
          <a:xfrm>
            <a:off x="4712481" y="5428099"/>
            <a:ext cx="1261885"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電動化</a:t>
            </a:r>
          </a:p>
        </p:txBody>
      </p:sp>
      <p:sp>
        <p:nvSpPr>
          <p:cNvPr id="16" name="テキスト ボックス 15">
            <a:extLst>
              <a:ext uri="{FF2B5EF4-FFF2-40B4-BE49-F238E27FC236}">
                <a16:creationId xmlns:a16="http://schemas.microsoft.com/office/drawing/2014/main" id="{F31127D9-9EED-1648-9C39-2C678F07D90C}"/>
              </a:ext>
            </a:extLst>
          </p:cNvPr>
          <p:cNvSpPr txBox="1"/>
          <p:nvPr/>
        </p:nvSpPr>
        <p:spPr>
          <a:xfrm>
            <a:off x="646703" y="2515649"/>
            <a:ext cx="1980029"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タクシーやレンタカー</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17" name="テキスト ボックス 16">
            <a:extLst>
              <a:ext uri="{FF2B5EF4-FFF2-40B4-BE49-F238E27FC236}">
                <a16:creationId xmlns:a16="http://schemas.microsoft.com/office/drawing/2014/main" id="{0D96EF32-89D6-364C-BA6C-E97625FBE301}"/>
              </a:ext>
            </a:extLst>
          </p:cNvPr>
          <p:cNvSpPr txBox="1"/>
          <p:nvPr/>
        </p:nvSpPr>
        <p:spPr>
          <a:xfrm>
            <a:off x="6278195" y="1708552"/>
            <a:ext cx="1980029" cy="523220"/>
          </a:xfrm>
          <a:prstGeom prst="rect">
            <a:avLst/>
          </a:prstGeom>
          <a:noFill/>
        </p:spPr>
        <p:txBody>
          <a:bodyPr wrap="none" rtlCol="0">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自動車が売れなくなり</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売上が低下する</a:t>
            </a:r>
          </a:p>
        </p:txBody>
      </p:sp>
      <p:sp>
        <p:nvSpPr>
          <p:cNvPr id="18" name="テキスト ボックス 17">
            <a:extLst>
              <a:ext uri="{FF2B5EF4-FFF2-40B4-BE49-F238E27FC236}">
                <a16:creationId xmlns:a16="http://schemas.microsoft.com/office/drawing/2014/main" id="{5051FEC2-8C3A-2841-8973-3E5D02E9C1A5}"/>
              </a:ext>
            </a:extLst>
          </p:cNvPr>
          <p:cNvSpPr txBox="1"/>
          <p:nvPr/>
        </p:nvSpPr>
        <p:spPr>
          <a:xfrm>
            <a:off x="6882746" y="2528925"/>
            <a:ext cx="1620957" cy="523220"/>
          </a:xfrm>
          <a:prstGeom prst="rect">
            <a:avLst/>
          </a:prstGeom>
          <a:noFill/>
        </p:spPr>
        <p:txBody>
          <a:bodyPr wrap="none" rtlCol="0">
            <a:spAutoFit/>
          </a:bodyPr>
          <a:lstStyle/>
          <a:p>
            <a:pPr algn="r"/>
            <a:r>
              <a:rPr lang="ja-JP" altLang="ja-JP" sz="1400" dirty="0">
                <a:solidFill>
                  <a:schemeClr val="accent6">
                    <a:lumMod val="75000"/>
                  </a:schemeClr>
                </a:solidFill>
                <a:latin typeface="Meiryo" panose="020B0604030504040204" pitchFamily="34" charset="-128"/>
                <a:ea typeface="Meiryo" panose="020B0604030504040204" pitchFamily="34" charset="-128"/>
              </a:rPr>
              <a:t>バスや鉄道などの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役割が変わる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B383DE45-C437-EA4E-8C0A-B478FC8D65DB}"/>
              </a:ext>
            </a:extLst>
          </p:cNvPr>
          <p:cNvSpPr txBox="1"/>
          <p:nvPr/>
        </p:nvSpPr>
        <p:spPr>
          <a:xfrm>
            <a:off x="890608" y="1704559"/>
            <a:ext cx="1980029" cy="523220"/>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自動車が低価格化し</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収益確保が難しくなる</a:t>
            </a:r>
          </a:p>
        </p:txBody>
      </p:sp>
      <p:sp>
        <p:nvSpPr>
          <p:cNvPr id="20" name="テキスト ボックス 19">
            <a:extLst>
              <a:ext uri="{FF2B5EF4-FFF2-40B4-BE49-F238E27FC236}">
                <a16:creationId xmlns:a16="http://schemas.microsoft.com/office/drawing/2014/main" id="{107E840F-59EC-E44C-92B4-2B6D9AAA1F27}"/>
              </a:ext>
            </a:extLst>
          </p:cNvPr>
          <p:cNvSpPr txBox="1"/>
          <p:nvPr/>
        </p:nvSpPr>
        <p:spPr>
          <a:xfrm>
            <a:off x="398072" y="3398028"/>
            <a:ext cx="1441420"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自動車損害保険</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21" name="テキスト ボックス 20">
            <a:extLst>
              <a:ext uri="{FF2B5EF4-FFF2-40B4-BE49-F238E27FC236}">
                <a16:creationId xmlns:a16="http://schemas.microsoft.com/office/drawing/2014/main" id="{41B86FBA-7C87-8F46-AA64-BEB17CDCADD6}"/>
              </a:ext>
            </a:extLst>
          </p:cNvPr>
          <p:cNvSpPr txBox="1"/>
          <p:nvPr/>
        </p:nvSpPr>
        <p:spPr>
          <a:xfrm>
            <a:off x="7128226" y="3393470"/>
            <a:ext cx="1620957" cy="523220"/>
          </a:xfrm>
          <a:prstGeom prst="rect">
            <a:avLst/>
          </a:prstGeom>
          <a:noFill/>
        </p:spPr>
        <p:txBody>
          <a:bodyPr wrap="none" rtlCol="0">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不動産ビジネスが</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影響を受ける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60EEE64F-ED42-4F46-BC9C-B5A9551F0340}"/>
              </a:ext>
            </a:extLst>
          </p:cNvPr>
          <p:cNvSpPr txBox="1"/>
          <p:nvPr/>
        </p:nvSpPr>
        <p:spPr>
          <a:xfrm>
            <a:off x="643552" y="4203459"/>
            <a:ext cx="1261884"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物流コストが</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大幅に下がる</a:t>
            </a:r>
          </a:p>
        </p:txBody>
      </p:sp>
      <p:sp>
        <p:nvSpPr>
          <p:cNvPr id="23" name="テキスト ボックス 22">
            <a:extLst>
              <a:ext uri="{FF2B5EF4-FFF2-40B4-BE49-F238E27FC236}">
                <a16:creationId xmlns:a16="http://schemas.microsoft.com/office/drawing/2014/main" id="{8C995273-9FA4-264C-9931-476C97D49CAB}"/>
              </a:ext>
            </a:extLst>
          </p:cNvPr>
          <p:cNvSpPr txBox="1"/>
          <p:nvPr/>
        </p:nvSpPr>
        <p:spPr>
          <a:xfrm>
            <a:off x="6882746" y="4203459"/>
            <a:ext cx="1620957" cy="523220"/>
          </a:xfrm>
          <a:prstGeom prst="rect">
            <a:avLst/>
          </a:prstGeom>
          <a:noFill/>
        </p:spPr>
        <p:txBody>
          <a:bodyPr wrap="none" rtlCol="0">
            <a:spAutoFit/>
          </a:bodyPr>
          <a:lstStyle/>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ガソリンスタンド</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24" name="テキスト ボックス 23">
            <a:extLst>
              <a:ext uri="{FF2B5EF4-FFF2-40B4-BE49-F238E27FC236}">
                <a16:creationId xmlns:a16="http://schemas.microsoft.com/office/drawing/2014/main" id="{8CEA010D-66C0-0348-B1E0-9D35ECB4759F}"/>
              </a:ext>
            </a:extLst>
          </p:cNvPr>
          <p:cNvSpPr txBox="1"/>
          <p:nvPr/>
        </p:nvSpPr>
        <p:spPr>
          <a:xfrm>
            <a:off x="890608" y="4996934"/>
            <a:ext cx="1800493"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渋滞が解消し</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環境負荷が低減する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DC441449-BE5A-874D-A968-1737D1534F3A}"/>
              </a:ext>
            </a:extLst>
          </p:cNvPr>
          <p:cNvSpPr/>
          <p:nvPr/>
        </p:nvSpPr>
        <p:spPr>
          <a:xfrm>
            <a:off x="5395347" y="4996934"/>
            <a:ext cx="2864452" cy="523220"/>
          </a:xfrm>
          <a:prstGeom prst="rect">
            <a:avLst/>
          </a:prstGeom>
        </p:spPr>
        <p:txBody>
          <a:bodyPr wrap="square">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ドライブインやモーテル</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pic>
        <p:nvPicPr>
          <p:cNvPr id="29" name="図 28">
            <a:extLst>
              <a:ext uri="{FF2B5EF4-FFF2-40B4-BE49-F238E27FC236}">
                <a16:creationId xmlns:a16="http://schemas.microsoft.com/office/drawing/2014/main" id="{388A517D-867D-6146-A3F5-E962A2E82B40}"/>
              </a:ext>
            </a:extLst>
          </p:cNvPr>
          <p:cNvPicPr>
            <a:picLocks noChangeAspect="1"/>
          </p:cNvPicPr>
          <p:nvPr/>
        </p:nvPicPr>
        <p:blipFill>
          <a:blip r:embed="rId3"/>
          <a:stretch>
            <a:fillRect/>
          </a:stretch>
        </p:blipFill>
        <p:spPr>
          <a:xfrm>
            <a:off x="3133238" y="2531875"/>
            <a:ext cx="2877524" cy="2371708"/>
          </a:xfrm>
          <a:prstGeom prst="rect">
            <a:avLst/>
          </a:prstGeom>
          <a:ln>
            <a:noFill/>
          </a:ln>
          <a:effectLst>
            <a:outerShdw blurRad="292100" dist="139700" dir="2700000" algn="tl" rotWithShape="0">
              <a:srgbClr val="333333">
                <a:alpha val="65000"/>
              </a:srgbClr>
            </a:outerShdw>
          </a:effectLst>
        </p:spPr>
      </p:pic>
      <p:sp>
        <p:nvSpPr>
          <p:cNvPr id="5" name="テキスト ボックス 4">
            <a:extLst>
              <a:ext uri="{FF2B5EF4-FFF2-40B4-BE49-F238E27FC236}">
                <a16:creationId xmlns:a16="http://schemas.microsoft.com/office/drawing/2014/main" id="{7971F0A2-163A-4C48-B04A-C6A368C3FC1A}"/>
              </a:ext>
            </a:extLst>
          </p:cNvPr>
          <p:cNvSpPr txBox="1"/>
          <p:nvPr/>
        </p:nvSpPr>
        <p:spPr>
          <a:xfrm>
            <a:off x="3555535" y="2606476"/>
            <a:ext cx="2032929"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C</a:t>
            </a:r>
            <a:r>
              <a:rPr kumimoji="1" lang="en-US" altLang="ja-JP" sz="2800" dirty="0">
                <a:solidFill>
                  <a:schemeClr val="bg1"/>
                </a:solidFill>
                <a:latin typeface="Meiryo" panose="020B0604030504040204" pitchFamily="34" charset="-128"/>
                <a:ea typeface="Meiryo" panose="020B0604030504040204" pitchFamily="34" charset="-128"/>
              </a:rPr>
              <a:t>onnected</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C2707F2-A1AB-2C4A-B7AB-3B4C23AA2868}"/>
              </a:ext>
            </a:extLst>
          </p:cNvPr>
          <p:cNvSpPr txBox="1"/>
          <p:nvPr/>
        </p:nvSpPr>
        <p:spPr>
          <a:xfrm>
            <a:off x="3761521" y="4293967"/>
            <a:ext cx="1620957"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つながる</a:t>
            </a:r>
          </a:p>
        </p:txBody>
      </p:sp>
      <p:grpSp>
        <p:nvGrpSpPr>
          <p:cNvPr id="27" name="グループ化 26">
            <a:extLst>
              <a:ext uri="{FF2B5EF4-FFF2-40B4-BE49-F238E27FC236}">
                <a16:creationId xmlns:a16="http://schemas.microsoft.com/office/drawing/2014/main" id="{237E76A1-2317-0F43-930F-A0AC8948C197}"/>
              </a:ext>
            </a:extLst>
          </p:cNvPr>
          <p:cNvGrpSpPr/>
          <p:nvPr/>
        </p:nvGrpSpPr>
        <p:grpSpPr>
          <a:xfrm>
            <a:off x="282807" y="717084"/>
            <a:ext cx="2099535" cy="830997"/>
            <a:chOff x="324171" y="729627"/>
            <a:chExt cx="2099535" cy="830997"/>
          </a:xfrm>
        </p:grpSpPr>
        <p:sp>
          <p:nvSpPr>
            <p:cNvPr id="3" name="テキスト ボックス 2">
              <a:extLst>
                <a:ext uri="{FF2B5EF4-FFF2-40B4-BE49-F238E27FC236}">
                  <a16:creationId xmlns:a16="http://schemas.microsoft.com/office/drawing/2014/main" id="{0C1ABDF0-8BBE-7849-9C77-93027413D3CF}"/>
                </a:ext>
              </a:extLst>
            </p:cNvPr>
            <p:cNvSpPr txBox="1"/>
            <p:nvPr/>
          </p:nvSpPr>
          <p:spPr>
            <a:xfrm>
              <a:off x="324171" y="729627"/>
              <a:ext cx="1452642" cy="830997"/>
            </a:xfrm>
            <a:prstGeom prst="rect">
              <a:avLst/>
            </a:prstGeom>
            <a:noFill/>
          </p:spPr>
          <p:txBody>
            <a:bodyPr wrap="none" rtlCol="0">
              <a:spAutoFit/>
            </a:bodyPr>
            <a:lstStyle/>
            <a:p>
              <a:r>
                <a:rPr kumimoji="1" lang="en-US" altLang="ja-JP" sz="4800" dirty="0">
                  <a:solidFill>
                    <a:schemeClr val="accent6">
                      <a:lumMod val="75000"/>
                    </a:schemeClr>
                  </a:solidFill>
                </a:rPr>
                <a:t>CASE</a:t>
              </a:r>
              <a:endParaRPr kumimoji="1" lang="ja-JP" altLang="en-US" sz="4800" dirty="0">
                <a:solidFill>
                  <a:schemeClr val="accent6">
                    <a:lumMod val="75000"/>
                  </a:schemeClr>
                </a:solidFill>
              </a:endParaRPr>
            </a:p>
          </p:txBody>
        </p:sp>
        <p:sp>
          <p:nvSpPr>
            <p:cNvPr id="28" name="テキスト ボックス 27">
              <a:extLst>
                <a:ext uri="{FF2B5EF4-FFF2-40B4-BE49-F238E27FC236}">
                  <a16:creationId xmlns:a16="http://schemas.microsoft.com/office/drawing/2014/main" id="{4533FB79-FFBA-6E4C-8A14-39984993F435}"/>
                </a:ext>
              </a:extLst>
            </p:cNvPr>
            <p:cNvSpPr txBox="1"/>
            <p:nvPr/>
          </p:nvSpPr>
          <p:spPr>
            <a:xfrm>
              <a:off x="1608903" y="1112109"/>
              <a:ext cx="478016" cy="215444"/>
            </a:xfrm>
            <a:prstGeom prst="rect">
              <a:avLst/>
            </a:prstGeom>
            <a:noFill/>
          </p:spPr>
          <p:txBody>
            <a:bodyPr wrap="none" rtlCol="0">
              <a:spAutoFit/>
            </a:bodyPr>
            <a:lstStyle/>
            <a:p>
              <a:pPr algn="ctr"/>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S</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hare</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767458B-6F35-6E43-AE7D-68E591BF2AEC}"/>
                </a:ext>
              </a:extLst>
            </p:cNvPr>
            <p:cNvSpPr txBox="1"/>
            <p:nvPr/>
          </p:nvSpPr>
          <p:spPr>
            <a:xfrm>
              <a:off x="1601045" y="1015264"/>
              <a:ext cx="822661" cy="215444"/>
            </a:xfrm>
            <a:prstGeom prst="rect">
              <a:avLst/>
            </a:prstGeom>
            <a:noFill/>
          </p:spPr>
          <p:txBody>
            <a:bodyPr wrap="none" rtlCol="0">
              <a:spAutoFit/>
            </a:bodyPr>
            <a:lstStyle/>
            <a:p>
              <a:pPr algn="r"/>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A</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utonomous</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5CE1897-6045-7F4D-9D97-50840FC82FA7}"/>
                </a:ext>
              </a:extLst>
            </p:cNvPr>
            <p:cNvSpPr txBox="1"/>
            <p:nvPr/>
          </p:nvSpPr>
          <p:spPr>
            <a:xfrm>
              <a:off x="1614126" y="1216700"/>
              <a:ext cx="545342" cy="215444"/>
            </a:xfrm>
            <a:prstGeom prst="rect">
              <a:avLst/>
            </a:prstGeom>
            <a:noFill/>
          </p:spPr>
          <p:txBody>
            <a:bodyPr wrap="none" rtlCol="0">
              <a:spAutoFit/>
            </a:bodyPr>
            <a:lstStyle/>
            <a:p>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E</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lectric</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4ADB052A-9481-8248-A305-F9DCECACE53E}"/>
                </a:ext>
              </a:extLst>
            </p:cNvPr>
            <p:cNvSpPr txBox="1"/>
            <p:nvPr/>
          </p:nvSpPr>
          <p:spPr>
            <a:xfrm>
              <a:off x="1602781" y="914171"/>
              <a:ext cx="715259" cy="215444"/>
            </a:xfrm>
            <a:prstGeom prst="rect">
              <a:avLst/>
            </a:prstGeom>
            <a:noFill/>
          </p:spPr>
          <p:txBody>
            <a:bodyPr wrap="none" rtlCol="0">
              <a:spAutoFit/>
            </a:bodyPr>
            <a:lstStyle/>
            <a:p>
              <a:pPr algn="ctr"/>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C</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onnected</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42205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120898"/>
            <a:ext cx="5673270" cy="2525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1" y="3782112"/>
            <a:ext cx="4528476" cy="7405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latin typeface="Meiryo" panose="020B0604030504040204" pitchFamily="34" charset="-128"/>
                <a:ea typeface="Meiryo" panose="020B0604030504040204" pitchFamily="34" charset="-128"/>
                <a:cs typeface="Meiryo" charset="-128"/>
              </a:rPr>
              <a:t>IT</a:t>
            </a:r>
            <a:r>
              <a:rPr lang="ja-JP" altLang="en-US" dirty="0">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017135"/>
            <a:ext cx="4528476" cy="74057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latin typeface="Meiryo" panose="020B0604030504040204" pitchFamily="34" charset="-128"/>
                <a:ea typeface="Meiryo" panose="020B0604030504040204" pitchFamily="34" charset="-128"/>
                <a:cs typeface="Meiryo" charset="-128"/>
              </a:rPr>
              <a:t>IT</a:t>
            </a:r>
            <a:r>
              <a:rPr lang="ja-JP" altLang="en-US" dirty="0">
                <a:solidFill>
                  <a:schemeClr val="bg1"/>
                </a:solidFill>
                <a:latin typeface="Meiryo" panose="020B0604030504040204" pitchFamily="34" charset="-128"/>
                <a:ea typeface="Meiryo" panose="020B0604030504040204" pitchFamily="34" charset="-128"/>
                <a:cs typeface="Meiryo" charset="-128"/>
              </a:rPr>
              <a:t>による業務の置き換え</a:t>
            </a: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2255911"/>
            <a:ext cx="4528476" cy="7368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業務が</a:t>
            </a:r>
            <a:r>
              <a:rPr lang="en-US" altLang="ja-JP" dirty="0">
                <a:solidFill>
                  <a:schemeClr val="bg1"/>
                </a:solidFill>
                <a:latin typeface="Meiryo" panose="020B0604030504040204" pitchFamily="34" charset="-128"/>
                <a:ea typeface="Meiryo" panose="020B0604030504040204" pitchFamily="34" charset="-128"/>
              </a:rPr>
              <a:t>IT</a:t>
            </a:r>
            <a:r>
              <a:rPr lang="ja-JP" altLang="ja-JP" dirty="0">
                <a:solidFill>
                  <a:schemeClr val="bg1"/>
                </a:solidFill>
                <a:latin typeface="Meiryo" panose="020B0604030504040204" pitchFamily="34" charset="-128"/>
                <a:ea typeface="Meiryo" panose="020B0604030504040204" pitchFamily="34" charset="-128"/>
              </a:rPr>
              <a:t>へ、</a:t>
            </a:r>
            <a:r>
              <a:rPr lang="en-US" altLang="ja-JP" dirty="0">
                <a:solidFill>
                  <a:schemeClr val="bg1"/>
                </a:solidFill>
                <a:latin typeface="Meiryo" panose="020B0604030504040204" pitchFamily="34" charset="-128"/>
                <a:ea typeface="Meiryo" panose="020B0604030504040204" pitchFamily="34" charset="-128"/>
              </a:rPr>
              <a:t>IT</a:t>
            </a:r>
            <a:r>
              <a:rPr lang="ja-JP" altLang="ja-JP" dirty="0">
                <a:solidFill>
                  <a:schemeClr val="bg1"/>
                </a:solidFill>
                <a:latin typeface="Meiryo" panose="020B0604030504040204" pitchFamily="34" charset="-128"/>
                <a:ea typeface="Meiryo" panose="020B0604030504040204" pitchFamily="34" charset="-128"/>
              </a:rPr>
              <a:t>が業務へと</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ja-JP" dirty="0">
                <a:solidFill>
                  <a:schemeClr val="bg1"/>
                </a:solidFill>
                <a:latin typeface="Meiryo" panose="020B0604030504040204" pitchFamily="34" charset="-128"/>
                <a:ea typeface="Meiryo" panose="020B0604030504040204" pitchFamily="34" charset="-128"/>
              </a:rPr>
              <a:t>シームレスに変換される状態</a:t>
            </a: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15868" y="2124382"/>
            <a:ext cx="2282024" cy="2522330"/>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57200" y="2124382"/>
            <a:ext cx="2282024" cy="2522330"/>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86865" y="3782112"/>
            <a:ext cx="1117559" cy="740577"/>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86866" y="3017135"/>
            <a:ext cx="1117559" cy="740577"/>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86866" y="2255910"/>
            <a:ext cx="1117559" cy="736824"/>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24" name="正方形/長方形 23">
            <a:extLst>
              <a:ext uri="{FF2B5EF4-FFF2-40B4-BE49-F238E27FC236}">
                <a16:creationId xmlns:a16="http://schemas.microsoft.com/office/drawing/2014/main" id="{75E04C13-0325-F949-8B27-97483E42622A}"/>
              </a:ext>
            </a:extLst>
          </p:cNvPr>
          <p:cNvSpPr/>
          <p:nvPr/>
        </p:nvSpPr>
        <p:spPr>
          <a:xfrm>
            <a:off x="3033422" y="4839091"/>
            <a:ext cx="5623562" cy="75093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chemeClr val="bg1"/>
                </a:solidFill>
                <a:latin typeface="Meiryo" panose="020B0604030504040204" pitchFamily="34" charset="-128"/>
                <a:ea typeface="Meiryo" panose="020B0604030504040204" pitchFamily="34" charset="-128"/>
              </a:rPr>
              <a:t>第</a:t>
            </a:r>
            <a:r>
              <a:rPr lang="en-US" altLang="ja-JP" sz="2400" b="1" dirty="0">
                <a:solidFill>
                  <a:schemeClr val="bg1"/>
                </a:solidFill>
                <a:latin typeface="Meiryo" panose="020B0604030504040204" pitchFamily="34" charset="-128"/>
                <a:ea typeface="Meiryo" panose="020B0604030504040204" pitchFamily="34" charset="-128"/>
              </a:rPr>
              <a:t>3</a:t>
            </a:r>
            <a:r>
              <a:rPr lang="ja-JP" altLang="en-US" sz="2400" b="1" dirty="0">
                <a:solidFill>
                  <a:schemeClr val="bg1"/>
                </a:solidFill>
                <a:latin typeface="Meiryo" panose="020B0604030504040204" pitchFamily="34" charset="-128"/>
                <a:ea typeface="Meiryo" panose="020B0604030504040204" pitchFamily="34" charset="-128"/>
              </a:rPr>
              <a:t>のプラットフォーム</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ja-JP" sz="1100" dirty="0">
                <a:solidFill>
                  <a:schemeClr val="bg1"/>
                </a:solidFill>
                <a:latin typeface="Meiryo" panose="020B0604030504040204" pitchFamily="34" charset="-128"/>
                <a:ea typeface="Meiryo" panose="020B0604030504040204" pitchFamily="34" charset="-128"/>
              </a:rPr>
              <a:t>クラウド・ビッグデータ</a:t>
            </a:r>
            <a:r>
              <a:rPr lang="en-US" altLang="ja-JP" sz="1100" dirty="0">
                <a:solidFill>
                  <a:schemeClr val="bg1"/>
                </a:solidFill>
                <a:latin typeface="Meiryo" panose="020B0604030504040204" pitchFamily="34" charset="-128"/>
                <a:ea typeface="Meiryo" panose="020B0604030504040204" pitchFamily="34" charset="-128"/>
              </a:rPr>
              <a:t>/</a:t>
            </a:r>
            <a:r>
              <a:rPr lang="ja-JP" altLang="ja-JP" sz="1100" dirty="0">
                <a:solidFill>
                  <a:schemeClr val="bg1"/>
                </a:solidFill>
                <a:latin typeface="Meiryo" panose="020B0604030504040204" pitchFamily="34" charset="-128"/>
                <a:ea typeface="Meiryo" panose="020B0604030504040204" pitchFamily="34" charset="-128"/>
              </a:rPr>
              <a:t>アナリティクスソーシャル技術・モビリティーなど</a:t>
            </a:r>
            <a:endParaRPr kumimoji="1" lang="ja-JP" altLang="en-US" sz="1100" dirty="0">
              <a:solidFill>
                <a:schemeClr val="bg1"/>
              </a:solidFill>
              <a:latin typeface="Meiryo" panose="020B0604030504040204" pitchFamily="34" charset="-128"/>
              <a:ea typeface="Meiryo" panose="020B0604030504040204" pitchFamily="34" charset="-128"/>
              <a:cs typeface="Meiryo" charset="-128"/>
            </a:endParaRPr>
          </a:p>
        </p:txBody>
      </p:sp>
      <p:sp>
        <p:nvSpPr>
          <p:cNvPr id="23" name="上矢印 22">
            <a:extLst>
              <a:ext uri="{FF2B5EF4-FFF2-40B4-BE49-F238E27FC236}">
                <a16:creationId xmlns:a16="http://schemas.microsoft.com/office/drawing/2014/main" id="{9992ECFD-4B1B-9348-9A55-6E90BB8801B1}"/>
              </a:ext>
            </a:extLst>
          </p:cNvPr>
          <p:cNvSpPr/>
          <p:nvPr/>
        </p:nvSpPr>
        <p:spPr>
          <a:xfrm>
            <a:off x="5426207" y="4597003"/>
            <a:ext cx="1004306" cy="312580"/>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94CACEA1-B981-AA4B-A06E-CF5AEE234252}"/>
              </a:ext>
            </a:extLst>
          </p:cNvPr>
          <p:cNvSpPr/>
          <p:nvPr/>
        </p:nvSpPr>
        <p:spPr>
          <a:xfrm>
            <a:off x="3033422" y="5708431"/>
            <a:ext cx="5623562" cy="7509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400" b="1" dirty="0">
                <a:solidFill>
                  <a:schemeClr val="bg1"/>
                </a:solidFill>
                <a:latin typeface="Meiryo" panose="020B0604030504040204" pitchFamily="34" charset="-128"/>
                <a:ea typeface="Meiryo" panose="020B0604030504040204" pitchFamily="34" charset="-128"/>
              </a:rPr>
              <a:t>イノベーションアクセラレーター</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1100" dirty="0" err="1">
                <a:solidFill>
                  <a:schemeClr val="bg1"/>
                </a:solidFill>
                <a:latin typeface="Meiryo" panose="020B0604030504040204" pitchFamily="34" charset="-128"/>
                <a:ea typeface="Meiryo" panose="020B0604030504040204" pitchFamily="34" charset="-128"/>
              </a:rPr>
              <a:t>IoT</a:t>
            </a:r>
            <a:r>
              <a:rPr lang="ja-JP" altLang="ja-JP" sz="1100" dirty="0">
                <a:solidFill>
                  <a:schemeClr val="bg1"/>
                </a:solidFill>
                <a:latin typeface="Meiryo" panose="020B0604030504040204" pitchFamily="34" charset="-128"/>
                <a:ea typeface="Meiryo" panose="020B0604030504040204" pitchFamily="34" charset="-128"/>
              </a:rPr>
              <a:t>、</a:t>
            </a:r>
            <a:r>
              <a:rPr lang="en-US" altLang="ja-JP" sz="1100" dirty="0">
                <a:solidFill>
                  <a:schemeClr val="bg1"/>
                </a:solidFill>
                <a:latin typeface="Meiryo" panose="020B0604030504040204" pitchFamily="34" charset="-128"/>
                <a:ea typeface="Meiryo" panose="020B0604030504040204" pitchFamily="34" charset="-128"/>
              </a:rPr>
              <a:t>AI</a:t>
            </a:r>
            <a:r>
              <a:rPr lang="ja-JP" altLang="ja-JP" sz="1100" dirty="0">
                <a:solidFill>
                  <a:schemeClr val="bg1"/>
                </a:solidFill>
                <a:latin typeface="Meiryo" panose="020B0604030504040204" pitchFamily="34" charset="-128"/>
                <a:ea typeface="Meiryo" panose="020B0604030504040204" pitchFamily="34" charset="-128"/>
              </a:rPr>
              <a:t>、ロボティクス、</a:t>
            </a:r>
            <a:r>
              <a:rPr lang="en-US" altLang="ja-JP" sz="1100" dirty="0">
                <a:solidFill>
                  <a:schemeClr val="bg1"/>
                </a:solidFill>
                <a:latin typeface="Meiryo" panose="020B0604030504040204" pitchFamily="34" charset="-128"/>
                <a:ea typeface="Meiryo" panose="020B0604030504040204" pitchFamily="34" charset="-128"/>
              </a:rPr>
              <a:t>3D</a:t>
            </a:r>
            <a:r>
              <a:rPr lang="ja-JP" altLang="ja-JP" sz="1100" dirty="0">
                <a:solidFill>
                  <a:schemeClr val="bg1"/>
                </a:solidFill>
                <a:latin typeface="Meiryo" panose="020B0604030504040204" pitchFamily="34" charset="-128"/>
                <a:ea typeface="Meiryo" panose="020B0604030504040204" pitchFamily="34" charset="-128"/>
              </a:rPr>
              <a:t>プリンティング</a:t>
            </a:r>
            <a:r>
              <a:rPr lang="ja-JP" altLang="en-US" sz="1100" dirty="0">
                <a:solidFill>
                  <a:schemeClr val="bg1"/>
                </a:solidFill>
                <a:latin typeface="Meiryo" panose="020B0604030504040204" pitchFamily="34" charset="-128"/>
                <a:ea typeface="Meiryo" panose="020B0604030504040204" pitchFamily="34" charset="-128"/>
              </a:rPr>
              <a:t>、</a:t>
            </a:r>
            <a:r>
              <a:rPr lang="ja-JP" altLang="ja-JP" sz="1100" dirty="0">
                <a:solidFill>
                  <a:schemeClr val="bg1"/>
                </a:solidFill>
                <a:latin typeface="Meiryo" panose="020B0604030504040204" pitchFamily="34" charset="-128"/>
                <a:ea typeface="Meiryo" panose="020B0604030504040204" pitchFamily="34" charset="-128"/>
              </a:rPr>
              <a:t>次世代セキュリティーなど</a:t>
            </a:r>
          </a:p>
        </p:txBody>
      </p:sp>
      <p:sp>
        <p:nvSpPr>
          <p:cNvPr id="26" name="正方形/長方形 25">
            <a:extLst>
              <a:ext uri="{FF2B5EF4-FFF2-40B4-BE49-F238E27FC236}">
                <a16:creationId xmlns:a16="http://schemas.microsoft.com/office/drawing/2014/main" id="{6A59ECB5-93CD-A849-9402-F7BB0A8A8CF4}"/>
              </a:ext>
            </a:extLst>
          </p:cNvPr>
          <p:cNvSpPr/>
          <p:nvPr/>
        </p:nvSpPr>
        <p:spPr>
          <a:xfrm>
            <a:off x="457200" y="4819198"/>
            <a:ext cx="2351600" cy="16401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chemeClr val="bg1"/>
                </a:solidFill>
                <a:latin typeface="Meiryo" panose="020B0604030504040204" pitchFamily="34" charset="-128"/>
                <a:ea typeface="Meiryo" panose="020B0604030504040204" pitchFamily="34" charset="-128"/>
              </a:rPr>
              <a:t>デジタル</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トランスフォーメーション</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を支えるテクノロジー</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en-US" altLang="ja-JP" sz="1400" dirty="0">
                <a:solidFill>
                  <a:schemeClr val="bg1"/>
                </a:solidFill>
                <a:latin typeface="Meiryo" panose="020B0604030504040204" pitchFamily="34" charset="-128"/>
                <a:ea typeface="Meiryo" panose="020B0604030504040204" pitchFamily="34" charset="-128"/>
                <a:cs typeface="Meiryo" charset="-128"/>
              </a:rPr>
              <a:t>(IDC</a:t>
            </a:r>
            <a:r>
              <a:rPr kumimoji="1" lang="ja-JP" altLang="en-US" sz="1400" dirty="0">
                <a:solidFill>
                  <a:schemeClr val="bg1"/>
                </a:solidFill>
                <a:latin typeface="Meiryo" panose="020B0604030504040204" pitchFamily="34" charset="-128"/>
                <a:ea typeface="Meiryo" panose="020B0604030504040204" pitchFamily="34" charset="-128"/>
                <a:cs typeface="Meiryo" charset="-128"/>
              </a:rPr>
              <a:t>の見解</a:t>
            </a:r>
            <a:r>
              <a:rPr kumimoji="1" lang="en-US" altLang="ja-JP" sz="1400" dirty="0">
                <a:solidFill>
                  <a:schemeClr val="bg1"/>
                </a:solidFill>
                <a:latin typeface="Meiryo" panose="020B0604030504040204" pitchFamily="34" charset="-128"/>
                <a:ea typeface="Meiryo" panose="020B0604030504040204" pitchFamily="34" charset="-128"/>
                <a:cs typeface="Meiryo" charset="-128"/>
              </a:rPr>
              <a:t>)</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 name="加算記号 2">
            <a:extLst>
              <a:ext uri="{FF2B5EF4-FFF2-40B4-BE49-F238E27FC236}">
                <a16:creationId xmlns:a16="http://schemas.microsoft.com/office/drawing/2014/main" id="{301DD3CB-764D-3146-B776-F3B3089BCE43}"/>
              </a:ext>
            </a:extLst>
          </p:cNvPr>
          <p:cNvSpPr/>
          <p:nvPr/>
        </p:nvSpPr>
        <p:spPr>
          <a:xfrm>
            <a:off x="5725740" y="5433695"/>
            <a:ext cx="411173" cy="419578"/>
          </a:xfrm>
          <a:prstGeom prst="mathPlus">
            <a:avLst>
              <a:gd name="adj1" fmla="val 199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正方形/長方形 17">
            <a:extLst>
              <a:ext uri="{FF2B5EF4-FFF2-40B4-BE49-F238E27FC236}">
                <a16:creationId xmlns:a16="http://schemas.microsoft.com/office/drawing/2014/main" id="{0CAABFA5-DA70-2A4F-918B-86ABB909AEBD}"/>
              </a:ext>
            </a:extLst>
          </p:cNvPr>
          <p:cNvSpPr/>
          <p:nvPr/>
        </p:nvSpPr>
        <p:spPr>
          <a:xfrm>
            <a:off x="2997640" y="791663"/>
            <a:ext cx="5659343" cy="11567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1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正方形/長方形 18">
            <a:extLst>
              <a:ext uri="{FF2B5EF4-FFF2-40B4-BE49-F238E27FC236}">
                <a16:creationId xmlns:a16="http://schemas.microsoft.com/office/drawing/2014/main" id="{604C4513-57C1-8A41-9556-2931BBDFC0DA}"/>
              </a:ext>
            </a:extLst>
          </p:cNvPr>
          <p:cNvSpPr/>
          <p:nvPr/>
        </p:nvSpPr>
        <p:spPr>
          <a:xfrm>
            <a:off x="457200" y="800112"/>
            <a:ext cx="2351600" cy="1147392"/>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chemeClr val="bg1"/>
                </a:solidFill>
                <a:latin typeface="Meiryo" panose="020B0604030504040204" pitchFamily="34" charset="-128"/>
                <a:ea typeface="Meiryo" panose="020B0604030504040204" pitchFamily="34" charset="-128"/>
              </a:rPr>
              <a:t>デジタル</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トランスフォーメーション</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とは</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515868" y="3815715"/>
            <a:ext cx="1210588"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r>
              <a:rPr kumimoji="1" lang="ja-JP" altLang="en-US" sz="1600" dirty="0">
                <a:solidFill>
                  <a:schemeClr val="bg1"/>
                </a:solidFill>
                <a:latin typeface="Meiryo" charset="-128"/>
                <a:ea typeface="Meiryo" charset="-128"/>
                <a:cs typeface="Meiryo" charset="-128"/>
              </a:rPr>
              <a:t>納期短縮</a:t>
            </a:r>
          </a:p>
        </p:txBody>
      </p:sp>
      <p:sp>
        <p:nvSpPr>
          <p:cNvPr id="10" name="テキスト ボックス 9"/>
          <p:cNvSpPr txBox="1"/>
          <p:nvPr/>
        </p:nvSpPr>
        <p:spPr>
          <a:xfrm>
            <a:off x="1176935" y="2208824"/>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759784"/>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Tree>
    <p:extLst>
      <p:ext uri="{BB962C8B-B14F-4D97-AF65-F5344CB8AC3E}">
        <p14:creationId xmlns:p14="http://schemas.microsoft.com/office/powerpoint/2010/main" val="272811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デジタル・トランスフォーメーションへの期待</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3">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212066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94468" y="3036678"/>
            <a:ext cx="8555064" cy="34170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457200" y="4328231"/>
            <a:ext cx="8220712" cy="19849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551329" y="4414018"/>
            <a:ext cx="8041338" cy="9880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9388" y="130328"/>
            <a:ext cx="8686800" cy="416221"/>
          </a:xfrm>
          <a:prstGeom prst="rect">
            <a:avLst/>
          </a:prstGeom>
        </p:spPr>
        <p:txBody>
          <a:bodyPr>
            <a:normAutofit fontScale="90000"/>
          </a:bodyPr>
          <a:lstStyle/>
          <a:p>
            <a:r>
              <a:rPr kumimoji="1" lang="ja-JP" altLang="en-US" dirty="0"/>
              <a:t>デジタル･トランスフォーメーションの全体像</a:t>
            </a:r>
          </a:p>
        </p:txBody>
      </p:sp>
      <p:sp>
        <p:nvSpPr>
          <p:cNvPr id="5" name="ホームベース 4"/>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8" name="テキスト ボックス 7"/>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9" name="テキスト ボックス 8"/>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1" name="テキスト ボックス 10"/>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2" name="テキスト ボックス 11"/>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3" name="円/楕円 12"/>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4" name="テキスト ボックス 13"/>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1094130" y="3078452"/>
            <a:ext cx="6955750" cy="461665"/>
          </a:xfrm>
          <a:prstGeom prst="rect">
            <a:avLst/>
          </a:prstGeom>
          <a:noFill/>
        </p:spPr>
        <p:txBody>
          <a:bodyPr wrap="none" rtlCol="0">
            <a:spAutoFit/>
          </a:bodyPr>
          <a:lstStyle/>
          <a:p>
            <a:pPr algn="ctr"/>
            <a:r>
              <a:rPr kumimoji="1" lang="ja-JP" altLang="en-US" sz="2400" b="1" dirty="0">
                <a:solidFill>
                  <a:schemeClr val="accent6">
                    <a:lumMod val="75000"/>
                  </a:schemeClr>
                </a:solidFill>
                <a:latin typeface="Meiryo" charset="-128"/>
                <a:ea typeface="Meiryo" charset="-128"/>
                <a:cs typeface="Meiryo" charset="-128"/>
              </a:rPr>
              <a:t>ビジネスのデジタル化を支えるプラットフォーム</a:t>
            </a:r>
          </a:p>
        </p:txBody>
      </p:sp>
      <p:sp>
        <p:nvSpPr>
          <p:cNvPr id="18" name="テキスト ボックス 17"/>
          <p:cNvSpPr txBox="1"/>
          <p:nvPr/>
        </p:nvSpPr>
        <p:spPr>
          <a:xfrm>
            <a:off x="1709677" y="3426040"/>
            <a:ext cx="5724645"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charset="-128"/>
                <a:ea typeface="Meiryo" charset="-128"/>
                <a:cs typeface="Meiryo" charset="-128"/>
              </a:rPr>
              <a:t>ヒトやモノに依存しないソフトウェア化された仕組み</a:t>
            </a:r>
          </a:p>
        </p:txBody>
      </p:sp>
      <p:sp>
        <p:nvSpPr>
          <p:cNvPr id="19" name="正方形/長方形 18"/>
          <p:cNvSpPr/>
          <p:nvPr/>
        </p:nvSpPr>
        <p:spPr>
          <a:xfrm>
            <a:off x="645461"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182027" y="3905062"/>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組織・体制</a:t>
            </a:r>
          </a:p>
        </p:txBody>
      </p:sp>
      <p:sp>
        <p:nvSpPr>
          <p:cNvPr id="21" name="正方形/長方形 20"/>
          <p:cNvSpPr/>
          <p:nvPr/>
        </p:nvSpPr>
        <p:spPr>
          <a:xfrm>
            <a:off x="3301899" y="3889598"/>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958336"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3325505" y="3905062"/>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ビジネス・プロセス</a:t>
            </a:r>
          </a:p>
        </p:txBody>
      </p:sp>
      <p:sp>
        <p:nvSpPr>
          <p:cNvPr id="24" name="テキスト ボックス 23"/>
          <p:cNvSpPr txBox="1"/>
          <p:nvPr/>
        </p:nvSpPr>
        <p:spPr>
          <a:xfrm>
            <a:off x="6238423" y="3905062"/>
            <a:ext cx="198003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製品・サービス</a:t>
            </a:r>
          </a:p>
        </p:txBody>
      </p:sp>
      <p:sp>
        <p:nvSpPr>
          <p:cNvPr id="25" name="テキスト ボックス 24"/>
          <p:cNvSpPr txBox="1"/>
          <p:nvPr/>
        </p:nvSpPr>
        <p:spPr>
          <a:xfrm>
            <a:off x="779935" y="4183186"/>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意志決定スピードの高速化、柔軟・迅速な組み替えや連係</a:t>
            </a:r>
            <a:endParaRPr kumimoji="1" lang="en-US" altLang="ja-JP" sz="1200" dirty="0">
              <a:solidFill>
                <a:schemeClr val="bg1"/>
              </a:solidFill>
              <a:latin typeface="Meiryo" charset="-128"/>
              <a:ea typeface="Meiryo" charset="-128"/>
              <a:cs typeface="Meiryo" charset="-128"/>
            </a:endParaRPr>
          </a:p>
        </p:txBody>
      </p:sp>
      <p:sp>
        <p:nvSpPr>
          <p:cNvPr id="26" name="テキスト ボックス 25"/>
          <p:cNvSpPr txBox="1"/>
          <p:nvPr/>
        </p:nvSpPr>
        <p:spPr>
          <a:xfrm>
            <a:off x="3317162" y="4215523"/>
            <a:ext cx="2515137"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変更や追加への即応力、オープンで柔軟な連係力</a:t>
            </a:r>
            <a:endParaRPr kumimoji="1" lang="en-US" altLang="ja-JP"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6099109" y="4200060"/>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顧客</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現場との緊密な連係とフィードバック</a:t>
            </a:r>
            <a:endParaRPr kumimoji="1" lang="en-US" altLang="ja-JP"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3066943" y="4821348"/>
            <a:ext cx="3015569" cy="523220"/>
          </a:xfrm>
          <a:prstGeom prst="rect">
            <a:avLst/>
          </a:prstGeom>
          <a:noFill/>
        </p:spPr>
        <p:txBody>
          <a:bodyPr wrap="none" rtlCol="0">
            <a:spAutoFit/>
          </a:bodyPr>
          <a:lstStyle/>
          <a:p>
            <a:pPr algn="ctr"/>
            <a:r>
              <a:rPr kumimoji="1" lang="ja-JP" altLang="en-US" sz="2800" dirty="0">
                <a:solidFill>
                  <a:schemeClr val="bg1"/>
                </a:solidFill>
                <a:latin typeface="Meiryo" charset="-128"/>
                <a:ea typeface="Meiryo" charset="-128"/>
                <a:cs typeface="Meiryo" charset="-128"/>
              </a:rPr>
              <a:t>ビッグデータ</a:t>
            </a:r>
            <a:r>
              <a:rPr kumimoji="1" lang="en-US" altLang="ja-JP" sz="2800" dirty="0">
                <a:solidFill>
                  <a:schemeClr val="bg1"/>
                </a:solidFill>
                <a:latin typeface="Meiryo" charset="-128"/>
                <a:ea typeface="Meiryo" charset="-128"/>
                <a:cs typeface="Meiryo" charset="-128"/>
              </a:rPr>
              <a:t>×AI</a:t>
            </a:r>
            <a:endParaRPr kumimoji="1" lang="ja-JP" altLang="en-US" sz="2800" dirty="0">
              <a:solidFill>
                <a:schemeClr val="bg1"/>
              </a:solidFill>
              <a:latin typeface="Meiryo" charset="-128"/>
              <a:ea typeface="Meiryo" charset="-128"/>
              <a:cs typeface="Meiryo" charset="-128"/>
            </a:endParaRPr>
          </a:p>
        </p:txBody>
      </p:sp>
      <p:sp>
        <p:nvSpPr>
          <p:cNvPr id="32" name="上矢印 31"/>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74072" y="5542570"/>
            <a:ext cx="4801314" cy="646331"/>
          </a:xfrm>
          <a:prstGeom prst="rect">
            <a:avLst/>
          </a:prstGeom>
        </p:spPr>
        <p:txBody>
          <a:bodyPr wrap="none">
            <a:spAutoFit/>
          </a:bodyPr>
          <a:lstStyle/>
          <a:p>
            <a:pPr algn="ctr"/>
            <a:r>
              <a:rPr lang="ja-JP" altLang="en-US" sz="2400" dirty="0">
                <a:solidFill>
                  <a:srgbClr val="FFFFFF"/>
                </a:solidFill>
                <a:latin typeface="Meiryo" charset="-128"/>
                <a:ea typeface="Meiryo" charset="-128"/>
                <a:cs typeface="Meiryo" charset="-128"/>
              </a:rPr>
              <a:t>サイバー・フィジカル・システム</a:t>
            </a:r>
            <a:endParaRPr lang="en-US" altLang="ja-JP" sz="24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Cyber Physical System/CPS</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0551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_Contents">
            <a:extLst>
              <a:ext uri="{FF2B5EF4-FFF2-40B4-BE49-F238E27FC236}">
                <a16:creationId xmlns:a16="http://schemas.microsoft.com/office/drawing/2014/main" id="{0212042A-A201-9348-8157-E758C9E0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9" name="テキスト ボックス 8">
            <a:extLst>
              <a:ext uri="{FF2B5EF4-FFF2-40B4-BE49-F238E27FC236}">
                <a16:creationId xmlns:a16="http://schemas.microsoft.com/office/drawing/2014/main" id="{C4AFD085-7D1A-214F-8B3F-58C2904EED3F}"/>
              </a:ext>
            </a:extLst>
          </p:cNvPr>
          <p:cNvSpPr txBox="1"/>
          <p:nvPr/>
        </p:nvSpPr>
        <p:spPr>
          <a:xfrm>
            <a:off x="1644693" y="1976086"/>
            <a:ext cx="7109639" cy="400110"/>
          </a:xfrm>
          <a:prstGeom prst="rect">
            <a:avLst/>
          </a:prstGeom>
          <a:noFill/>
        </p:spPr>
        <p:txBody>
          <a:bodyPr wrap="none" rtlCol="0">
            <a:spAutoFit/>
          </a:bodyPr>
          <a:lstStyle/>
          <a:p>
            <a:r>
              <a:rPr kumimoji="1" lang="ja-JP" altLang="en-US" sz="2000" b="1" dirty="0">
                <a:solidFill>
                  <a:srgbClr val="0070C0"/>
                </a:solidFill>
                <a:latin typeface="Meiryo" panose="020B0604030504040204" pitchFamily="34" charset="-128"/>
                <a:ea typeface="Meiryo" panose="020B0604030504040204" pitchFamily="34" charset="-128"/>
              </a:rPr>
              <a:t>デジタル・トランスフォーメーションを支えるテクノロジー</a:t>
            </a:r>
          </a:p>
        </p:txBody>
      </p:sp>
      <p:sp>
        <p:nvSpPr>
          <p:cNvPr id="10" name="正方形/長方形 9">
            <a:extLst>
              <a:ext uri="{FF2B5EF4-FFF2-40B4-BE49-F238E27FC236}">
                <a16:creationId xmlns:a16="http://schemas.microsoft.com/office/drawing/2014/main" id="{30930A2A-4968-0F4F-A62C-09B6213A2959}"/>
              </a:ext>
            </a:extLst>
          </p:cNvPr>
          <p:cNvSpPr/>
          <p:nvPr/>
        </p:nvSpPr>
        <p:spPr>
          <a:xfrm>
            <a:off x="1644692" y="2690336"/>
            <a:ext cx="6923045" cy="1077218"/>
          </a:xfrm>
          <a:prstGeom prst="rect">
            <a:avLst/>
          </a:prstGeom>
        </p:spPr>
        <p:txBody>
          <a:bodyPr wrap="square">
            <a:spAutoFit/>
          </a:bodyPr>
          <a:lstStyle/>
          <a:p>
            <a:pPr algn="just">
              <a:spcAft>
                <a:spcPts val="0"/>
              </a:spcAft>
            </a:pP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ビッグデータ</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×AI</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とサイバー・フィジカル・システム、その実装を担うコンテナ</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マイクロサービス、この仕組みを駆動するクラウド･コンピューティングがデジタル･トランスフォーメーションを実現します。この取り組みを加速するための手法も普及してきました。</a:t>
            </a:r>
            <a:endPar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620977677"/>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29067</TotalTime>
  <Words>7029</Words>
  <Application>Microsoft Macintosh PowerPoint</Application>
  <PresentationFormat>画面に合わせる (4:3)</PresentationFormat>
  <Paragraphs>689</Paragraphs>
  <Slides>28</Slides>
  <Notes>23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28</vt:i4>
      </vt:variant>
    </vt:vector>
  </HeadingPairs>
  <TitlesOfParts>
    <vt:vector size="38" baseType="lpstr">
      <vt:lpstr>HGSSoeiKakugothicUB</vt:lpstr>
      <vt:lpstr>HGSoeiKakugothicUB</vt:lpstr>
      <vt:lpstr>ＭＳ Ｐゴシック</vt:lpstr>
      <vt:lpstr>Meiryo</vt:lpstr>
      <vt:lpstr>Meiryo</vt:lpstr>
      <vt:lpstr>Arial</vt:lpstr>
      <vt:lpstr>Calibri</vt:lpstr>
      <vt:lpstr>Times New Roman</vt:lpstr>
      <vt:lpstr>Wingdings</vt:lpstr>
      <vt:lpstr>NC標準テンプレート</vt:lpstr>
      <vt:lpstr>デジタル・トランスフォーメーション 「限界費用ゼロ社会」の到来に備えよ！</vt:lpstr>
      <vt:lpstr>目次</vt:lpstr>
      <vt:lpstr>PowerPoint プレゼンテーション</vt:lpstr>
      <vt:lpstr>「限界費用ゼロ社会」を引き寄せるデジタル・トランスフォーメーション</vt:lpstr>
      <vt:lpstr>様々な産業に変革を促すデジタル･トランスフォーメーション</vt:lpstr>
      <vt:lpstr>デジタル・トランスフォーメーションの定義</vt:lpstr>
      <vt:lpstr>デジタル・トランスフォーメーションへの期待</vt:lpstr>
      <vt:lpstr>デジタル･トランスフォーメーションの全体像</vt:lpstr>
      <vt:lpstr>PowerPoint プレゼンテーション</vt:lpstr>
      <vt:lpstr>デジタル・トランスフォーメーションとサイバー・フィジカル･システム</vt:lpstr>
      <vt:lpstr>デジタル・トランスフォーメーションを支えるテクノロジー 　その1</vt:lpstr>
      <vt:lpstr>デジタル・トランスフォーメーションを支えるテクノロジー 　その2</vt:lpstr>
      <vt:lpstr>デジタル・トランスフォーメーション実現のための取り組み</vt:lpstr>
      <vt:lpstr>デザイン思考・リーン・アジャイル・DevOpsの関係</vt:lpstr>
      <vt:lpstr>あらゆる組織はサービス・プロバイダーへと進化する</vt:lpstr>
      <vt:lpstr>製品やサービスの市場投入までのプロセス：これまで</vt:lpstr>
      <vt:lpstr>製品やサービスの市場投入までのプロセス：これから</vt:lpstr>
      <vt:lpstr>PowerPoint プレゼンテーション</vt:lpstr>
      <vt:lpstr>ICTに求められる需要は“工数提供”から“価値実現”へ</vt:lpstr>
      <vt:lpstr>「共創」の３つの意味／イノベーションを生みだす原動力 </vt:lpstr>
      <vt:lpstr>SIビジネスのデジタル・トランスフォーメーション</vt:lpstr>
      <vt:lpstr>デジタル･トランスフォーメーションを実践するステップ</vt:lpstr>
      <vt:lpstr>ビジネス価値と文化の違い</vt:lpstr>
      <vt:lpstr>PowerPoint プレゼンテーション</vt:lpstr>
      <vt:lpstr>私たちはお客様にこんな応対をしてはいないだろうか</vt:lpstr>
      <vt:lpstr>デジタル・トランスフォーメーションを主導するクロスオーバー人材</vt:lpstr>
      <vt:lpstr>加速する時代のスピードに対応できる人材</vt:lpstr>
      <vt:lpstr>常にテーマや問いを発し続けられる人材 </vt:lpstr>
    </vt:vector>
  </TitlesOfParts>
  <Company>NetCommerce</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795</cp:revision>
  <cp:lastPrinted>2016-07-30T01:46:33Z</cp:lastPrinted>
  <dcterms:created xsi:type="dcterms:W3CDTF">2014-04-30T01:58:06Z</dcterms:created>
  <dcterms:modified xsi:type="dcterms:W3CDTF">2018-03-06T07:11:49Z</dcterms:modified>
</cp:coreProperties>
</file>