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97" r:id="rId2"/>
    <p:sldId id="800" r:id="rId3"/>
    <p:sldId id="802" r:id="rId4"/>
    <p:sldId id="796" r:id="rId5"/>
    <p:sldId id="799" r:id="rId6"/>
    <p:sldId id="797" r:id="rId7"/>
    <p:sldId id="792" r:id="rId8"/>
    <p:sldId id="793" r:id="rId9"/>
    <p:sldId id="798" r:id="rId10"/>
    <p:sldId id="781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33ACBD"/>
    <a:srgbClr val="FF66FF"/>
    <a:srgbClr val="9DFFFF"/>
    <a:srgbClr val="FFFFFF"/>
    <a:srgbClr val="FFFBD2"/>
    <a:srgbClr val="CC0000"/>
    <a:srgbClr val="E6D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8702" autoAdjust="0"/>
  </p:normalViewPr>
  <p:slideViewPr>
    <p:cSldViewPr snapToGrid="0" snapToObjects="1" showGuides="1">
      <p:cViewPr varScale="1">
        <p:scale>
          <a:sx n="90" d="100"/>
          <a:sy n="90" d="100"/>
        </p:scale>
        <p:origin x="1736" y="1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644C-156B-6340-9050-F628BC6F59EE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7304-EC16-1948-B4EC-4AA6AD4FD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5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2579-AF1B-0D4E-847B-7B03C1E89BF0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5AFC-0313-244E-A5A2-5096E4321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9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07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http://www.publickey1.jp/blog/18/macmicrosoft_officewindows.html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54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https://blogs.msdn.microsoft.com/wsl/2016/04/22/windows-subsystem-for-linux-overview/</a:t>
            </a:r>
          </a:p>
          <a:p>
            <a:r>
              <a:rPr kumimoji="1" lang="en-US" altLang="ja-JP"/>
              <a:t>https://blogs.msdn.microsoft.com/wsl/2016/05/23/pico-process-overview/</a:t>
            </a:r>
          </a:p>
          <a:p>
            <a:r>
              <a:rPr kumimoji="1" lang="en-US" altLang="ja-JP"/>
              <a:t>https://blogs.msdn.microsoft.com/miyamam/wsl-101/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00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http://jp.techcrunch.com/2017/07/18/20170717how-microsoft-brought-sql-server-to-linux/</a:t>
            </a:r>
          </a:p>
          <a:p>
            <a:r>
              <a:rPr kumimoji="1" lang="en-US" altLang="ja-JP"/>
              <a:t>https://japan.zdnet.com/article/35109600/</a:t>
            </a:r>
          </a:p>
          <a:p>
            <a:r>
              <a:rPr kumimoji="1" lang="en-US" altLang="ja-JP"/>
              <a:t>2014</a:t>
            </a:r>
            <a:r>
              <a:rPr kumimoji="1" lang="ja-JP" altLang="en-US"/>
              <a:t>年にプロジェクト開始、</a:t>
            </a:r>
            <a:r>
              <a:rPr kumimoji="1" lang="en-US" altLang="ja-JP"/>
              <a:t>2015</a:t>
            </a:r>
            <a:r>
              <a:rPr kumimoji="1" lang="ja-JP" altLang="en-US"/>
              <a:t>年に</a:t>
            </a:r>
            <a:r>
              <a:rPr kumimoji="1" lang="en-US" altLang="ja-JP"/>
              <a:t>DrawBridge</a:t>
            </a:r>
            <a:r>
              <a:rPr kumimoji="1" lang="ja-JP" altLang="en-US"/>
              <a:t>の採用を決定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31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http://jp.techcrunch.com/2017/07/18/20170717how-microsoft-brought-sql-server-to-linux/</a:t>
            </a:r>
          </a:p>
          <a:p>
            <a:r>
              <a:rPr kumimoji="1" lang="en-US" altLang="ja-JP"/>
              <a:t>https://www.microsoft.com/en-us/research/project/drawbridge/</a:t>
            </a:r>
          </a:p>
          <a:p>
            <a:r>
              <a:rPr kumimoji="1" lang="en-US" altLang="ja-JP"/>
              <a:t>https://blogs.msdn.microsoft.com/dataplatjp/2017/03/08/whats-sqlserver-on-linux-2/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0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907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8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68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214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1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76974"/>
            <a:ext cx="8229600" cy="514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4619" y="6708204"/>
            <a:ext cx="639634" cy="9529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flipV="1">
            <a:off x="9065846" y="6662710"/>
            <a:ext cx="91383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703900"/>
            <a:ext cx="8686800" cy="6498"/>
          </a:xfrm>
          <a:prstGeom prst="line">
            <a:avLst/>
          </a:prstGeom>
          <a:ln w="12700" cmpd="sng">
            <a:solidFill>
              <a:srgbClr val="33AC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0" y="703900"/>
            <a:ext cx="457200" cy="0"/>
          </a:xfrm>
          <a:prstGeom prst="line">
            <a:avLst/>
          </a:prstGeom>
          <a:ln w="12700" cmpd="sng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2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0" r:id="rId2"/>
    <p:sldLayoutId id="2147483655" r:id="rId3"/>
    <p:sldLayoutId id="2147483651" r:id="rId4"/>
    <p:sldLayoutId id="214748365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30355" y="2775338"/>
            <a:ext cx="7499634" cy="1307324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rgbClr val="FFFFFF"/>
                </a:solidFill>
                <a:latin typeface="Arial"/>
                <a:ea typeface="HGP創英角ｺﾞｼｯｸUB" pitchFamily="50" charset="-128"/>
                <a:cs typeface="Arial"/>
              </a:rPr>
              <a:t>Microsoft</a:t>
            </a:r>
            <a:r>
              <a:rPr lang="ja-JP" altLang="en-US" sz="2800">
                <a:solidFill>
                  <a:srgbClr val="FFFFFF"/>
                </a:solidFill>
                <a:latin typeface="Arial"/>
                <a:ea typeface="HGP創英角ｺﾞｼｯｸUB" pitchFamily="50" charset="-128"/>
                <a:cs typeface="Arial"/>
              </a:rPr>
              <a:t>のマルチプラットフォーム戦略</a:t>
            </a:r>
            <a:endParaRPr lang="en-US" altLang="ja-JP" sz="2800" dirty="0">
              <a:solidFill>
                <a:srgbClr val="FFFFFF"/>
              </a:solidFill>
              <a:latin typeface="Arial"/>
              <a:ea typeface="HGP創英角ｺﾞｼｯｸUB" pitchFamily="50" charset="-128"/>
              <a:cs typeface="Arial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30354" y="2775338"/>
            <a:ext cx="83270" cy="1307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altLang="ja-JP" sz="2400" dirty="0">
              <a:solidFill>
                <a:srgbClr val="FFFFFF"/>
              </a:solidFill>
              <a:effectLst/>
              <a:latin typeface="Arial"/>
              <a:ea typeface="HGP創英角ｺﾞｼｯｸUB" pitchFamily="50" charset="-128"/>
              <a:cs typeface="Arial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57989" y="42744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IT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ソリューション塾・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第</a:t>
            </a:r>
            <a:r>
              <a:rPr lang="en-US" altLang="ja-JP">
                <a:latin typeface="Meiryo" charset="-128"/>
                <a:ea typeface="Meiryo" charset="-128"/>
                <a:cs typeface="Meiryo" charset="-128"/>
              </a:rPr>
              <a:t>27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期</a:t>
            </a:r>
            <a:endParaRPr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algn="r"/>
            <a:endParaRPr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algn="r"/>
            <a:r>
              <a:rPr lang="en-US" altLang="ja-JP">
                <a:latin typeface="Meiryo" charset="-128"/>
                <a:ea typeface="Meiryo" charset="-128"/>
                <a:cs typeface="Meiryo" charset="-128"/>
              </a:rPr>
              <a:t>2018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年</a:t>
            </a:r>
            <a:r>
              <a:rPr lang="en-US" altLang="ja-JP">
                <a:latin typeface="Meiryo" charset="-128"/>
                <a:ea typeface="Meiryo" charset="-128"/>
                <a:cs typeface="Meiryo" charset="-128"/>
              </a:rPr>
              <a:t>3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>
                <a:latin typeface="Meiryo" charset="-128"/>
                <a:ea typeface="Meiryo" charset="-128"/>
                <a:cs typeface="Meiryo" charset="-128"/>
              </a:rPr>
              <a:t>14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日</a:t>
            </a:r>
            <a:endParaRPr lang="ja-JP" altLang="en-US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136" y="5549861"/>
            <a:ext cx="2582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>
                <a:latin typeface="+mn-lt"/>
                <a:ea typeface="+mn-ea"/>
              </a:rPr>
              <a:t>株式会社アプライド・マーケティング</a:t>
            </a:r>
            <a:endParaRPr kumimoji="1" lang="en-US" altLang="ja-JP" sz="1100" dirty="0">
              <a:latin typeface="+mn-lt"/>
              <a:ea typeface="+mn-ea"/>
            </a:endParaRPr>
          </a:p>
          <a:p>
            <a:pPr algn="r"/>
            <a:r>
              <a:rPr lang="ja-JP" altLang="en-US" sz="1100" dirty="0">
                <a:latin typeface="+mn-lt"/>
                <a:ea typeface="+mn-ea"/>
              </a:rPr>
              <a:t>大越　章司</a:t>
            </a:r>
            <a:endParaRPr lang="en-US" altLang="ja-JP" sz="1100" dirty="0">
              <a:latin typeface="+mn-lt"/>
              <a:ea typeface="+mn-ea"/>
            </a:endParaRPr>
          </a:p>
          <a:p>
            <a:pPr algn="r"/>
            <a:r>
              <a:rPr lang="en-US" altLang="ja-JP" sz="1100" dirty="0">
                <a:latin typeface="+mn-lt"/>
                <a:ea typeface="+mn-ea"/>
              </a:rPr>
              <a:t>http://www.appliedmarketing.co.jp/</a:t>
            </a:r>
          </a:p>
          <a:p>
            <a:pPr algn="r"/>
            <a:r>
              <a:rPr kumimoji="1" lang="en-US" altLang="ja-JP" sz="1100" dirty="0">
                <a:latin typeface="+mn-lt"/>
                <a:ea typeface="+mn-ea"/>
              </a:rPr>
              <a:t>shoji@appliedmarketing.co.jp</a:t>
            </a:r>
            <a:endParaRPr kumimoji="1" lang="ja-JP" altLang="en-US" sz="11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410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C6766B5-B936-4110-9B89-DFB38B6D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DrawBridge</a:t>
            </a:r>
            <a:r>
              <a:rPr kumimoji="1" lang="ja-JP" altLang="en-US"/>
              <a:t>の系譜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831AA6-5AE5-424D-8987-EC003A15DC92}"/>
              </a:ext>
            </a:extLst>
          </p:cNvPr>
          <p:cNvSpPr/>
          <p:nvPr/>
        </p:nvSpPr>
        <p:spPr>
          <a:xfrm>
            <a:off x="1451225" y="999358"/>
            <a:ext cx="1945651" cy="6631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Singularity</a:t>
            </a:r>
          </a:p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(2003)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17A8D2-A98B-4D17-A8D5-D3357BB07364}"/>
              </a:ext>
            </a:extLst>
          </p:cNvPr>
          <p:cNvSpPr txBox="1"/>
          <p:nvPr/>
        </p:nvSpPr>
        <p:spPr>
          <a:xfrm>
            <a:off x="4013325" y="915452"/>
            <a:ext cx="4584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Windows XP</a:t>
            </a:r>
            <a:r>
              <a:rPr kumimoji="1" lang="ja-JP" altLang="en-US" sz="1600"/>
              <a:t>の並列処理パフォーマンスとセキュリティを改善してマネージコードベースの全く新しい</a:t>
            </a:r>
            <a:r>
              <a:rPr kumimoji="1" lang="en-US" altLang="ja-JP" sz="1600" dirty="0"/>
              <a:t>OS</a:t>
            </a:r>
            <a:r>
              <a:rPr kumimoji="1" lang="ja-JP" altLang="en-US" sz="1600"/>
              <a:t>を作るための実験的プロジェクト</a:t>
            </a:r>
            <a:endParaRPr kumimoji="1" lang="ja-JP" altLang="en-US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8F6C71-BED3-4013-9E64-50C17ABF4E80}"/>
              </a:ext>
            </a:extLst>
          </p:cNvPr>
          <p:cNvSpPr/>
          <p:nvPr/>
        </p:nvSpPr>
        <p:spPr>
          <a:xfrm>
            <a:off x="2696233" y="2381516"/>
            <a:ext cx="1945651" cy="6570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Midori</a:t>
            </a:r>
          </a:p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(2007?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～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2014?)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D4202A-A999-4364-83C9-24C29950DEB3}"/>
              </a:ext>
            </a:extLst>
          </p:cNvPr>
          <p:cNvSpPr/>
          <p:nvPr/>
        </p:nvSpPr>
        <p:spPr>
          <a:xfrm>
            <a:off x="240396" y="3757513"/>
            <a:ext cx="1945651" cy="657026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DrawBridge</a:t>
            </a:r>
          </a:p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(2011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～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)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3AB859-C781-4ADC-82DA-FD04FB8D3149}"/>
              </a:ext>
            </a:extLst>
          </p:cNvPr>
          <p:cNvSpPr/>
          <p:nvPr/>
        </p:nvSpPr>
        <p:spPr>
          <a:xfrm>
            <a:off x="240395" y="5312742"/>
            <a:ext cx="1945651" cy="6570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SQLserver</a:t>
            </a:r>
          </a:p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(2016)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1EAA1E0-584C-4BDA-8A13-857E8A722A8F}"/>
              </a:ext>
            </a:extLst>
          </p:cNvPr>
          <p:cNvSpPr/>
          <p:nvPr/>
        </p:nvSpPr>
        <p:spPr>
          <a:xfrm>
            <a:off x="2424050" y="5312742"/>
            <a:ext cx="1945651" cy="6570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WSL</a:t>
            </a:r>
          </a:p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(2016)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F8E8C2-19EB-4B4D-8AB7-0B7D469C5871}"/>
              </a:ext>
            </a:extLst>
          </p:cNvPr>
          <p:cNvSpPr/>
          <p:nvPr/>
        </p:nvSpPr>
        <p:spPr>
          <a:xfrm>
            <a:off x="4929330" y="3874725"/>
            <a:ext cx="1223158" cy="42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Astoria</a:t>
            </a:r>
            <a:endParaRPr kumimoji="1" lang="ja-JP" altLang="en-US" sz="14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3143C6B-E68E-4C44-89A6-0586608B1AA5}"/>
              </a:ext>
            </a:extLst>
          </p:cNvPr>
          <p:cNvSpPr/>
          <p:nvPr/>
        </p:nvSpPr>
        <p:spPr>
          <a:xfrm>
            <a:off x="6304888" y="3874725"/>
            <a:ext cx="1223158" cy="42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Islandwood</a:t>
            </a:r>
            <a:endParaRPr kumimoji="1" lang="ja-JP" altLang="en-US" sz="14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BB3DF-A36E-40B1-AA78-BF5A10C591A9}"/>
              </a:ext>
            </a:extLst>
          </p:cNvPr>
          <p:cNvSpPr/>
          <p:nvPr/>
        </p:nvSpPr>
        <p:spPr>
          <a:xfrm>
            <a:off x="7680446" y="3874725"/>
            <a:ext cx="1223158" cy="42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Westminster</a:t>
            </a:r>
            <a:endParaRPr kumimoji="1" lang="ja-JP" altLang="en-US" sz="14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2FCD4C5-5674-4FC4-AB8B-FA473227DC63}"/>
              </a:ext>
            </a:extLst>
          </p:cNvPr>
          <p:cNvSpPr/>
          <p:nvPr/>
        </p:nvSpPr>
        <p:spPr>
          <a:xfrm>
            <a:off x="4929330" y="4380303"/>
            <a:ext cx="3974274" cy="422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UWP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21" name="コネクタ: カギ線 20">
            <a:extLst>
              <a:ext uri="{FF2B5EF4-FFF2-40B4-BE49-F238E27FC236}">
                <a16:creationId xmlns:a16="http://schemas.microsoft.com/office/drawing/2014/main" id="{CD9D1EA0-8ED2-45DC-ADA0-045BCC4A01FB}"/>
              </a:ext>
            </a:extLst>
          </p:cNvPr>
          <p:cNvCxnSpPr>
            <a:stCxn id="10" idx="3"/>
          </p:cNvCxnSpPr>
          <p:nvPr/>
        </p:nvCxnSpPr>
        <p:spPr>
          <a:xfrm>
            <a:off x="2186047" y="4086026"/>
            <a:ext cx="960914" cy="1226716"/>
          </a:xfrm>
          <a:prstGeom prst="bentConnector2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5D3A54BE-A024-41B4-8348-7345336FDAB7}"/>
              </a:ext>
            </a:extLst>
          </p:cNvPr>
          <p:cNvCxnSpPr>
            <a:stCxn id="13" idx="1"/>
          </p:cNvCxnSpPr>
          <p:nvPr/>
        </p:nvCxnSpPr>
        <p:spPr>
          <a:xfrm rot="10800000" flipV="1">
            <a:off x="3705102" y="4086026"/>
            <a:ext cx="1224229" cy="1226716"/>
          </a:xfrm>
          <a:prstGeom prst="bentConnector2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6A9A2A87-9708-428D-B295-2A1E6B0134FE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flipH="1">
            <a:off x="1213221" y="4414539"/>
            <a:ext cx="1" cy="89820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D14C149-C439-4502-9DF8-C205721FF973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1213222" y="1662545"/>
            <a:ext cx="1210829" cy="2094968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3706E-4478-437C-ACAB-DA5380749D82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2424051" y="1662545"/>
            <a:ext cx="1245008" cy="71897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2E32527-CCC6-3B4B-82A2-3566ACE15D80}"/>
              </a:ext>
            </a:extLst>
          </p:cNvPr>
          <p:cNvSpPr txBox="1"/>
          <p:nvPr/>
        </p:nvSpPr>
        <p:spPr>
          <a:xfrm>
            <a:off x="4929330" y="3212745"/>
            <a:ext cx="3815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Astoria</a:t>
            </a:r>
            <a:r>
              <a:rPr lang="ja-JP" altLang="en-US" sz="1600"/>
              <a:t>は</a:t>
            </a:r>
            <a:r>
              <a:rPr lang="en-US" altLang="ja-JP" sz="1600" dirty="0"/>
              <a:t>UWP</a:t>
            </a:r>
            <a:r>
              <a:rPr lang="ja-JP" altLang="en-US" sz="1600"/>
              <a:t>上で</a:t>
            </a:r>
            <a:r>
              <a:rPr lang="en-US" altLang="ja-JP" sz="1600" dirty="0"/>
              <a:t>Android</a:t>
            </a:r>
            <a:r>
              <a:rPr lang="ja-JP" altLang="en-US" sz="1600"/>
              <a:t>用アプリを実行できるようにするためのプロジェクト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506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E7B5606-6238-4091-81F9-14E703FC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Microsoft</a:t>
            </a:r>
            <a:r>
              <a:rPr kumimoji="1" lang="ja-JP" altLang="en-US"/>
              <a:t>の戦略の変化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A66760F-46F4-46A3-9702-EC60415F2312}"/>
              </a:ext>
            </a:extLst>
          </p:cNvPr>
          <p:cNvSpPr/>
          <p:nvPr/>
        </p:nvSpPr>
        <p:spPr>
          <a:xfrm>
            <a:off x="564822" y="1294644"/>
            <a:ext cx="3419349" cy="621241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ベンダーロックイン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3227DB-7D83-4B25-A7EC-063B979EB681}"/>
              </a:ext>
            </a:extLst>
          </p:cNvPr>
          <p:cNvSpPr/>
          <p:nvPr/>
        </p:nvSpPr>
        <p:spPr>
          <a:xfrm>
            <a:off x="5159829" y="1294644"/>
            <a:ext cx="3419349" cy="6212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オープン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BF4E65-D9D0-4A77-B34A-FDC0D199D6CB}"/>
              </a:ext>
            </a:extLst>
          </p:cNvPr>
          <p:cNvSpPr/>
          <p:nvPr/>
        </p:nvSpPr>
        <p:spPr>
          <a:xfrm>
            <a:off x="564822" y="2328787"/>
            <a:ext cx="3419349" cy="62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ソフトウェアからの収益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DEF488-1DC0-47CA-B7AC-C4C3157439A0}"/>
              </a:ext>
            </a:extLst>
          </p:cNvPr>
          <p:cNvSpPr/>
          <p:nvPr/>
        </p:nvSpPr>
        <p:spPr>
          <a:xfrm>
            <a:off x="5159829" y="2328787"/>
            <a:ext cx="3419349" cy="62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サービス、</a:t>
            </a:r>
            <a:r>
              <a:rPr kumimoji="1" lang="en-US" altLang="ja-JP" sz="24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HW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からの収益</a:t>
            </a:r>
            <a:endParaRPr kumimoji="1" lang="en-US" altLang="ja-JP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1E2989-72E8-44C6-905C-685DB5C9BA13}"/>
              </a:ext>
            </a:extLst>
          </p:cNvPr>
          <p:cNvSpPr/>
          <p:nvPr/>
        </p:nvSpPr>
        <p:spPr>
          <a:xfrm>
            <a:off x="564822" y="3102428"/>
            <a:ext cx="3419349" cy="62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OSS</a:t>
            </a:r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との対決姿勢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D43AD0-8CF7-409D-A983-B64F53042972}"/>
              </a:ext>
            </a:extLst>
          </p:cNvPr>
          <p:cNvSpPr/>
          <p:nvPr/>
        </p:nvSpPr>
        <p:spPr>
          <a:xfrm>
            <a:off x="5159829" y="3102428"/>
            <a:ext cx="3419349" cy="62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OSS</a:t>
            </a:r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との共存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C7631-A9F4-4E3F-9338-10B19EC994FC}"/>
              </a:ext>
            </a:extLst>
          </p:cNvPr>
          <p:cNvSpPr/>
          <p:nvPr/>
        </p:nvSpPr>
        <p:spPr>
          <a:xfrm>
            <a:off x="564822" y="3881139"/>
            <a:ext cx="3419349" cy="62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オンプレミス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F90348-D0D2-4D95-9FA3-5A3C773FC45D}"/>
              </a:ext>
            </a:extLst>
          </p:cNvPr>
          <p:cNvSpPr/>
          <p:nvPr/>
        </p:nvSpPr>
        <p:spPr>
          <a:xfrm>
            <a:off x="5159829" y="3881139"/>
            <a:ext cx="3419349" cy="62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クラウド</a:t>
            </a:r>
            <a:endParaRPr kumimoji="1" lang="en-US" altLang="ja-JP" sz="28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A941C6D-8EAC-4185-B058-4DDE60C28AF0}"/>
              </a:ext>
            </a:extLst>
          </p:cNvPr>
          <p:cNvSpPr/>
          <p:nvPr/>
        </p:nvSpPr>
        <p:spPr>
          <a:xfrm>
            <a:off x="564822" y="4659850"/>
            <a:ext cx="3419349" cy="62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が中心</a:t>
            </a:r>
            <a:endParaRPr kumimoji="1" lang="en-US" altLang="ja-JP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CE9FDB-CCFF-4013-8EED-FF08449C3F18}"/>
              </a:ext>
            </a:extLst>
          </p:cNvPr>
          <p:cNvSpPr/>
          <p:nvPr/>
        </p:nvSpPr>
        <p:spPr>
          <a:xfrm>
            <a:off x="5159829" y="4659850"/>
            <a:ext cx="3419349" cy="62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マルチプラットフォーム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F8C048-A0CD-4286-B8C3-EA98683D43F1}"/>
              </a:ext>
            </a:extLst>
          </p:cNvPr>
          <p:cNvSpPr/>
          <p:nvPr/>
        </p:nvSpPr>
        <p:spPr>
          <a:xfrm>
            <a:off x="564822" y="5438561"/>
            <a:ext cx="3419349" cy="6212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独自技術で囲い込む</a:t>
            </a:r>
            <a:endParaRPr kumimoji="1" lang="en-US" altLang="ja-JP" sz="28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01B6BF1-2496-4F5D-8986-04A73D134864}"/>
              </a:ext>
            </a:extLst>
          </p:cNvPr>
          <p:cNvSpPr/>
          <p:nvPr/>
        </p:nvSpPr>
        <p:spPr>
          <a:xfrm>
            <a:off x="5159829" y="5438561"/>
            <a:ext cx="3419349" cy="62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選んで貰う</a:t>
            </a:r>
            <a:endParaRPr kumimoji="1" lang="en-US" altLang="ja-JP" sz="28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6D89BBCE-7D7D-4725-BF37-617A601C6128}"/>
              </a:ext>
            </a:extLst>
          </p:cNvPr>
          <p:cNvSpPr/>
          <p:nvPr/>
        </p:nvSpPr>
        <p:spPr>
          <a:xfrm>
            <a:off x="4136571" y="2328787"/>
            <a:ext cx="870858" cy="3731015"/>
          </a:xfrm>
          <a:prstGeom prst="rightArrow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1100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E7B5606-6238-4091-81F9-14E703FC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Microsoft</a:t>
            </a:r>
            <a:r>
              <a:rPr kumimoji="1" lang="ja-JP" altLang="en-US"/>
              <a:t>のマルチプラットフォーム戦略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BF4E65-D9D0-4A77-B34A-FDC0D199D6CB}"/>
              </a:ext>
            </a:extLst>
          </p:cNvPr>
          <p:cNvSpPr/>
          <p:nvPr/>
        </p:nvSpPr>
        <p:spPr>
          <a:xfrm>
            <a:off x="457200" y="989306"/>
            <a:ext cx="2721429" cy="98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Office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のソース統合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585FC8D-C1B9-40FE-A417-113EC96C28D9}"/>
              </a:ext>
            </a:extLst>
          </p:cNvPr>
          <p:cNvSpPr/>
          <p:nvPr/>
        </p:nvSpPr>
        <p:spPr>
          <a:xfrm>
            <a:off x="457200" y="2086714"/>
            <a:ext cx="2721429" cy="98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ARM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DB0F86C-8AFC-4FCA-8B04-D0C9D06F4DE9}"/>
              </a:ext>
            </a:extLst>
          </p:cNvPr>
          <p:cNvSpPr/>
          <p:nvPr/>
        </p:nvSpPr>
        <p:spPr>
          <a:xfrm>
            <a:off x="457200" y="3184122"/>
            <a:ext cx="2721429" cy="98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UWP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A19CCA-F82F-43CA-A361-C4D0317EFF18}"/>
              </a:ext>
            </a:extLst>
          </p:cNvPr>
          <p:cNvSpPr/>
          <p:nvPr/>
        </p:nvSpPr>
        <p:spPr>
          <a:xfrm>
            <a:off x="457200" y="4281530"/>
            <a:ext cx="2721429" cy="98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Linux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サポート（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WSL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）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0AF7654-CFB8-4709-9FA8-082091FA20B5}"/>
              </a:ext>
            </a:extLst>
          </p:cNvPr>
          <p:cNvSpPr/>
          <p:nvPr/>
        </p:nvSpPr>
        <p:spPr>
          <a:xfrm>
            <a:off x="457200" y="5378288"/>
            <a:ext cx="2721429" cy="98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 on Linux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5229EE9-F167-401A-8B62-C46A3012D59F}"/>
              </a:ext>
            </a:extLst>
          </p:cNvPr>
          <p:cNvSpPr/>
          <p:nvPr/>
        </p:nvSpPr>
        <p:spPr>
          <a:xfrm>
            <a:off x="3298371" y="989306"/>
            <a:ext cx="5388431" cy="9890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プラットフォーム間での機能差やリリース時期のバラつきを無くす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CBF1767-8DC1-4916-97C8-092F737ACBD2}"/>
              </a:ext>
            </a:extLst>
          </p:cNvPr>
          <p:cNvSpPr/>
          <p:nvPr/>
        </p:nvSpPr>
        <p:spPr>
          <a:xfrm>
            <a:off x="3298371" y="2086714"/>
            <a:ext cx="5388431" cy="9890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スマホ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/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タブレットで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を動かし、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Win32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アプリがそのまま使える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C7A7102-F572-4E8C-9722-AC751E36E493}"/>
              </a:ext>
            </a:extLst>
          </p:cNvPr>
          <p:cNvSpPr/>
          <p:nvPr/>
        </p:nvSpPr>
        <p:spPr>
          <a:xfrm>
            <a:off x="3298371" y="3184122"/>
            <a:ext cx="5388431" cy="9890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様々な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Microsoft</a:t>
            </a:r>
            <a:r>
              <a:rPr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プラットフォーム用のアプリをひとつのソースコードから生成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B1D4F9-70AD-438F-8BEB-F5FBDDFF5643}"/>
              </a:ext>
            </a:extLst>
          </p:cNvPr>
          <p:cNvSpPr/>
          <p:nvPr/>
        </p:nvSpPr>
        <p:spPr>
          <a:xfrm>
            <a:off x="3298371" y="4281530"/>
            <a:ext cx="5388431" cy="9890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上で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Linux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アプリをそのまま実行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E6343C7-7180-4A6C-98BD-64A5C3FCBAAA}"/>
              </a:ext>
            </a:extLst>
          </p:cNvPr>
          <p:cNvSpPr/>
          <p:nvPr/>
        </p:nvSpPr>
        <p:spPr>
          <a:xfrm>
            <a:off x="3298371" y="5378288"/>
            <a:ext cx="5388431" cy="9890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を</a:t>
            </a:r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Linux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上でそのまま実行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9534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FDB051A-376D-4761-B4C0-39A6005D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Microsoft Office</a:t>
            </a:r>
            <a:r>
              <a:rPr kumimoji="1" lang="ja-JP" altLang="en-US"/>
              <a:t>のソース統合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E76C118-1F78-43F0-95F6-36292592F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6751"/>
            <a:ext cx="6712837" cy="559536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37D04B2-659F-4012-AEF2-13884587A8BD}"/>
              </a:ext>
            </a:extLst>
          </p:cNvPr>
          <p:cNvSpPr/>
          <p:nvPr/>
        </p:nvSpPr>
        <p:spPr>
          <a:xfrm>
            <a:off x="5327445" y="2576945"/>
            <a:ext cx="3685185" cy="1163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1990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年に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版と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Mac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版の統合を試みたが、うまくいかなかった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4E6603-C494-49B2-A09C-BC1271BE9843}"/>
              </a:ext>
            </a:extLst>
          </p:cNvPr>
          <p:cNvSpPr/>
          <p:nvPr/>
        </p:nvSpPr>
        <p:spPr>
          <a:xfrm>
            <a:off x="5327444" y="1300219"/>
            <a:ext cx="3685185" cy="1163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1983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年 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MS-DOS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Word</a:t>
            </a:r>
          </a:p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1985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年 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Mac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Word/Excel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53B094-3BA9-4D04-8B21-264C91E61123}"/>
              </a:ext>
            </a:extLst>
          </p:cNvPr>
          <p:cNvSpPr/>
          <p:nvPr/>
        </p:nvSpPr>
        <p:spPr>
          <a:xfrm>
            <a:off x="5327445" y="3849822"/>
            <a:ext cx="3685185" cy="1163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その後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Mac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版のバージョンアップは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版に</a:t>
            </a:r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1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年程度遅れることに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39F7B3-EA52-408E-B710-40A7343A950B}"/>
              </a:ext>
            </a:extLst>
          </p:cNvPr>
          <p:cNvSpPr/>
          <p:nvPr/>
        </p:nvSpPr>
        <p:spPr>
          <a:xfrm>
            <a:off x="5327445" y="5122700"/>
            <a:ext cx="3685185" cy="1163780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2008</a:t>
            </a:r>
            <a:r>
              <a:rPr kumimoji="1" lang="ja-JP" altLang="en-US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年にコードの一本化を目指して作業を開始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541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F3D004C-B6AB-4BEE-8DD5-8E573350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16221"/>
          </a:xfrm>
        </p:spPr>
        <p:txBody>
          <a:bodyPr/>
          <a:lstStyle/>
          <a:p>
            <a:r>
              <a:rPr kumimoji="1" lang="ja-JP" altLang="en-US"/>
              <a:t>統合ソースから様々なバイナリを作成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A99F0E-1CD2-4736-9378-0C13FF049550}"/>
              </a:ext>
            </a:extLst>
          </p:cNvPr>
          <p:cNvSpPr/>
          <p:nvPr/>
        </p:nvSpPr>
        <p:spPr>
          <a:xfrm>
            <a:off x="2100971" y="1943687"/>
            <a:ext cx="6466092" cy="1811884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共有部</a:t>
            </a:r>
            <a:endParaRPr kumimoji="1" lang="ja-JP" altLang="en-US" sz="36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F01ABC-52D7-4896-9B4F-6C82A79B99A4}"/>
              </a:ext>
            </a:extLst>
          </p:cNvPr>
          <p:cNvSpPr/>
          <p:nvPr/>
        </p:nvSpPr>
        <p:spPr>
          <a:xfrm>
            <a:off x="2100971" y="1158555"/>
            <a:ext cx="1502223" cy="67627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MacOS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FD1644E-F779-4F71-8048-9898D4A64667}"/>
              </a:ext>
            </a:extLst>
          </p:cNvPr>
          <p:cNvSpPr/>
          <p:nvPr/>
        </p:nvSpPr>
        <p:spPr>
          <a:xfrm>
            <a:off x="3755594" y="1158555"/>
            <a:ext cx="1502223" cy="676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A65FF8B-CC38-481D-ADA4-5DE3D8959B47}"/>
              </a:ext>
            </a:extLst>
          </p:cNvPr>
          <p:cNvSpPr/>
          <p:nvPr/>
        </p:nvSpPr>
        <p:spPr>
          <a:xfrm>
            <a:off x="5410217" y="1158555"/>
            <a:ext cx="1502223" cy="676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iOS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69E88A3-E0FE-4820-9F58-C47E545677FF}"/>
              </a:ext>
            </a:extLst>
          </p:cNvPr>
          <p:cNvSpPr/>
          <p:nvPr/>
        </p:nvSpPr>
        <p:spPr>
          <a:xfrm>
            <a:off x="7064840" y="1158555"/>
            <a:ext cx="1502223" cy="676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Android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1145668-E584-4C2A-B04D-3AF690551BB1}"/>
              </a:ext>
            </a:extLst>
          </p:cNvPr>
          <p:cNvSpPr/>
          <p:nvPr/>
        </p:nvSpPr>
        <p:spPr>
          <a:xfrm>
            <a:off x="2100971" y="3864428"/>
            <a:ext cx="1502223" cy="67627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Mac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21729A1-7500-49FE-A9A5-2A70492756DB}"/>
              </a:ext>
            </a:extLst>
          </p:cNvPr>
          <p:cNvSpPr/>
          <p:nvPr/>
        </p:nvSpPr>
        <p:spPr>
          <a:xfrm>
            <a:off x="3755594" y="3864428"/>
            <a:ext cx="1502223" cy="676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PC/AT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E4A01BC-5F50-425E-BCF7-501B905CFDA8}"/>
              </a:ext>
            </a:extLst>
          </p:cNvPr>
          <p:cNvSpPr/>
          <p:nvPr/>
        </p:nvSpPr>
        <p:spPr>
          <a:xfrm>
            <a:off x="5410217" y="3864428"/>
            <a:ext cx="1502223" cy="676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iPhone/iPad</a:t>
            </a:r>
            <a:endParaRPr kumimoji="1" lang="ja-JP" altLang="en-US" sz="20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2F8B15A-A206-4B8F-B45A-52E0B667B2D4}"/>
              </a:ext>
            </a:extLst>
          </p:cNvPr>
          <p:cNvSpPr/>
          <p:nvPr/>
        </p:nvSpPr>
        <p:spPr>
          <a:xfrm>
            <a:off x="7064840" y="3864428"/>
            <a:ext cx="1502223" cy="676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Android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860F17-12B0-4350-8041-D0DD6152EE5F}"/>
              </a:ext>
            </a:extLst>
          </p:cNvPr>
          <p:cNvSpPr txBox="1"/>
          <p:nvPr/>
        </p:nvSpPr>
        <p:spPr>
          <a:xfrm>
            <a:off x="276216" y="1318345"/>
            <a:ext cx="1096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UX Layer</a:t>
            </a:r>
            <a:endParaRPr kumimoji="1" lang="ja-JP" altLang="en-US" sz="2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AD29A6-9A61-42F5-9C15-4AD989F14BC3}"/>
              </a:ext>
            </a:extLst>
          </p:cNvPr>
          <p:cNvSpPr txBox="1"/>
          <p:nvPr/>
        </p:nvSpPr>
        <p:spPr>
          <a:xfrm>
            <a:off x="276216" y="4032090"/>
            <a:ext cx="1701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Platform Layer</a:t>
            </a:r>
            <a:endParaRPr kumimoji="1" lang="ja-JP" altLang="en-US" sz="2000" dirty="0"/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3A387F4B-FC7A-41BF-A720-DE9DAA10BF4E}"/>
              </a:ext>
            </a:extLst>
          </p:cNvPr>
          <p:cNvSpPr/>
          <p:nvPr/>
        </p:nvSpPr>
        <p:spPr>
          <a:xfrm>
            <a:off x="2100971" y="4702629"/>
            <a:ext cx="6466092" cy="446314"/>
          </a:xfrm>
          <a:prstGeom prst="downArrow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81A2A89-DCC1-45C7-AA92-A02BC48FD0B5}"/>
              </a:ext>
            </a:extLst>
          </p:cNvPr>
          <p:cNvSpPr/>
          <p:nvPr/>
        </p:nvSpPr>
        <p:spPr>
          <a:xfrm>
            <a:off x="2100971" y="5419726"/>
            <a:ext cx="1502223" cy="67627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Mac</a:t>
            </a:r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endParaRPr kumimoji="1" lang="ja-JP" altLang="en-US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677DB1-9B72-4BC2-99D8-0860ED0FF66B}"/>
              </a:ext>
            </a:extLst>
          </p:cNvPr>
          <p:cNvSpPr/>
          <p:nvPr/>
        </p:nvSpPr>
        <p:spPr>
          <a:xfrm>
            <a:off x="3755594" y="5419726"/>
            <a:ext cx="1502223" cy="676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endParaRPr kumimoji="1" lang="ja-JP" altLang="en-US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A0D98CE-6DA0-449E-933F-05C213E2FD00}"/>
              </a:ext>
            </a:extLst>
          </p:cNvPr>
          <p:cNvSpPr/>
          <p:nvPr/>
        </p:nvSpPr>
        <p:spPr>
          <a:xfrm>
            <a:off x="5410217" y="5419726"/>
            <a:ext cx="1502223" cy="676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iPhone/iPad</a:t>
            </a:r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endParaRPr kumimoji="1" lang="ja-JP" altLang="en-US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F27E1E8-C7BB-4EA4-8E23-75459C6712C3}"/>
              </a:ext>
            </a:extLst>
          </p:cNvPr>
          <p:cNvSpPr/>
          <p:nvPr/>
        </p:nvSpPr>
        <p:spPr>
          <a:xfrm>
            <a:off x="7064840" y="5419726"/>
            <a:ext cx="1502223" cy="676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Android</a:t>
            </a:r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endParaRPr kumimoji="1" lang="ja-JP" altLang="en-US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588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6" grpId="0"/>
      <p:bldP spid="25" grpId="0"/>
      <p:bldP spid="2" grpId="0" animBg="1"/>
      <p:bldP spid="15" grpId="0" animBg="1"/>
      <p:bldP spid="16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9ACAE77-D31D-458C-BF4E-3509E2A2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WSL</a:t>
            </a:r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FB92F15-E8DB-4C9C-9A03-0C2C295F1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25" y="1395412"/>
            <a:ext cx="5619750" cy="406717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9C9555-7EC5-4805-9008-5EEFB94E7AEC}"/>
              </a:ext>
            </a:extLst>
          </p:cNvPr>
          <p:cNvSpPr/>
          <p:nvPr/>
        </p:nvSpPr>
        <p:spPr>
          <a:xfrm>
            <a:off x="4996542" y="6160014"/>
            <a:ext cx="38426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/>
              <a:t>http://www.atmarkit.co.jp/ait/articles/1608/08/news039.html</a:t>
            </a:r>
          </a:p>
        </p:txBody>
      </p:sp>
    </p:spTree>
    <p:extLst>
      <p:ext uri="{BB962C8B-B14F-4D97-AF65-F5344CB8AC3E}">
        <p14:creationId xmlns:p14="http://schemas.microsoft.com/office/powerpoint/2010/main" val="55198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54032F9-9831-4505-8FAD-F7CBBEE2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SQLserver on Linux</a:t>
            </a:r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226CABE-833B-49C9-863F-16FCDD227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31" y="1012371"/>
            <a:ext cx="8191538" cy="483325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870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7ADCEE0-5BF5-4669-B800-19B9E670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Project DrawBridge</a:t>
            </a:r>
            <a:r>
              <a:rPr kumimoji="1" lang="ja-JP" altLang="en-US"/>
              <a:t>と</a:t>
            </a:r>
            <a:r>
              <a:rPr kumimoji="1" lang="en-US" altLang="ja-JP"/>
              <a:t>SQL Server on Linux</a:t>
            </a:r>
            <a:endParaRPr kumimoji="1" lang="ja-JP" altLang="en-US"/>
          </a:p>
        </p:txBody>
      </p:sp>
      <p:pic>
        <p:nvPicPr>
          <p:cNvPr id="1026" name="Picture 2" descr="https://tctechcrunch2011.files.wordpress.com/2017/07/04_thumb.png?w=390&amp;h=595">
            <a:extLst>
              <a:ext uri="{FF2B5EF4-FFF2-40B4-BE49-F238E27FC236}">
                <a16:creationId xmlns:a16="http://schemas.microsoft.com/office/drawing/2014/main" id="{9FBA62D9-29EB-40BD-8AF6-27CCF8FD8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155" y="915987"/>
            <a:ext cx="3458550" cy="527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2CA2688-3979-406D-B1FE-206DFBA7C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02" y="915987"/>
            <a:ext cx="2714874" cy="360690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EE645E-4649-4714-A949-C88702F633A2}"/>
              </a:ext>
            </a:extLst>
          </p:cNvPr>
          <p:cNvSpPr/>
          <p:nvPr/>
        </p:nvSpPr>
        <p:spPr>
          <a:xfrm>
            <a:off x="564202" y="4748019"/>
            <a:ext cx="2714874" cy="657026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Picoprocess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64A329-8FBA-4FCF-AC1C-F24AFFF01056}"/>
              </a:ext>
            </a:extLst>
          </p:cNvPr>
          <p:cNvSpPr/>
          <p:nvPr/>
        </p:nvSpPr>
        <p:spPr>
          <a:xfrm>
            <a:off x="564202" y="5535467"/>
            <a:ext cx="2714874" cy="657026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Library OS</a:t>
            </a:r>
            <a:endParaRPr kumimoji="1" lang="ja-JP" altLang="en-US" sz="2000" dirty="0">
              <a:solidFill>
                <a:schemeClr val="bg1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CB22B605-5E56-42B6-9A6D-7EE415CE8F5C}"/>
              </a:ext>
            </a:extLst>
          </p:cNvPr>
          <p:cNvSpPr/>
          <p:nvPr/>
        </p:nvSpPr>
        <p:spPr>
          <a:xfrm>
            <a:off x="3875314" y="2503715"/>
            <a:ext cx="957943" cy="207360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792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83AEFD-5BED-4855-9F06-A0DF957EA2E0}"/>
              </a:ext>
            </a:extLst>
          </p:cNvPr>
          <p:cNvSpPr/>
          <p:nvPr/>
        </p:nvSpPr>
        <p:spPr>
          <a:xfrm>
            <a:off x="914400" y="1125972"/>
            <a:ext cx="7348848" cy="1954340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Picoprocess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3ABA2BD-5AC7-4A68-82EE-B87A508D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SQL Server</a:t>
            </a:r>
            <a:r>
              <a:rPr kumimoji="1" lang="ja-JP" altLang="en-US"/>
              <a:t>を</a:t>
            </a:r>
            <a:r>
              <a:rPr kumimoji="1" lang="en-US" altLang="ja-JP"/>
              <a:t>Windows</a:t>
            </a:r>
            <a:r>
              <a:rPr kumimoji="1" lang="ja-JP" altLang="en-US"/>
              <a:t>と共にカプセル化</a:t>
            </a:r>
          </a:p>
        </p:txBody>
      </p:sp>
      <p:sp>
        <p:nvSpPr>
          <p:cNvPr id="5" name="フローチャート: 磁気ディスク 4">
            <a:extLst>
              <a:ext uri="{FF2B5EF4-FFF2-40B4-BE49-F238E27FC236}">
                <a16:creationId xmlns:a16="http://schemas.microsoft.com/office/drawing/2014/main" id="{AB41B26F-F083-40CE-989B-FE5911E93BFC}"/>
              </a:ext>
            </a:extLst>
          </p:cNvPr>
          <p:cNvSpPr/>
          <p:nvPr/>
        </p:nvSpPr>
        <p:spPr>
          <a:xfrm>
            <a:off x="1556658" y="1588148"/>
            <a:ext cx="2313708" cy="1371600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版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9BFFDB-CA9C-4E6F-BD7B-0A77CE2135B6}"/>
              </a:ext>
            </a:extLst>
          </p:cNvPr>
          <p:cNvSpPr/>
          <p:nvPr/>
        </p:nvSpPr>
        <p:spPr>
          <a:xfrm>
            <a:off x="5307282" y="1792036"/>
            <a:ext cx="2313708" cy="96382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</a:t>
            </a:r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の</a:t>
            </a:r>
            <a:endParaRPr kumimoji="1" lang="en-US" altLang="ja-JP" sz="24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r>
              <a:rPr kumimoji="1" lang="ja-JP" altLang="en-US" sz="2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一部</a:t>
            </a:r>
            <a:endParaRPr kumimoji="1" lang="ja-JP" altLang="en-US" sz="2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356DE6-5A5D-4ACD-8E5B-1ADBB265E6B3}"/>
              </a:ext>
            </a:extLst>
          </p:cNvPr>
          <p:cNvSpPr/>
          <p:nvPr/>
        </p:nvSpPr>
        <p:spPr>
          <a:xfrm>
            <a:off x="914400" y="3182706"/>
            <a:ext cx="7348846" cy="542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Linux</a:t>
            </a:r>
            <a:endParaRPr kumimoji="1" lang="ja-JP" altLang="en-US" sz="3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3" name="十字形 2">
            <a:extLst>
              <a:ext uri="{FF2B5EF4-FFF2-40B4-BE49-F238E27FC236}">
                <a16:creationId xmlns:a16="http://schemas.microsoft.com/office/drawing/2014/main" id="{8CDF3645-552D-45B8-805F-BEF05ABC91A9}"/>
              </a:ext>
            </a:extLst>
          </p:cNvPr>
          <p:cNvSpPr/>
          <p:nvPr/>
        </p:nvSpPr>
        <p:spPr>
          <a:xfrm>
            <a:off x="4205942" y="1891066"/>
            <a:ext cx="765764" cy="765764"/>
          </a:xfrm>
          <a:prstGeom prst="plus">
            <a:avLst>
              <a:gd name="adj" fmla="val 36372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7690249-3C57-4984-925A-E5747CB43D12}"/>
              </a:ext>
            </a:extLst>
          </p:cNvPr>
          <p:cNvSpPr/>
          <p:nvPr/>
        </p:nvSpPr>
        <p:spPr>
          <a:xfrm>
            <a:off x="914400" y="4869162"/>
            <a:ext cx="7348848" cy="15915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開発のゴール</a:t>
            </a:r>
            <a:endParaRPr lang="en-US" altLang="ja-JP" sz="200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・品質とセキュリティは、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上の 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で実現しているものと同水準を満たす</a:t>
            </a:r>
          </a:p>
          <a:p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・機能性、性能、および拡張性に関しても同様に同じ水準を提供する</a:t>
            </a:r>
          </a:p>
          <a:p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・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Windows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および 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Linux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上の 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間のアプリケーションの互換性を維持する</a:t>
            </a:r>
          </a:p>
          <a:p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・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のイノベーションのペースを複数プラットフォームにしたからといって落とさない</a:t>
            </a:r>
          </a:p>
          <a:p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・将来的に 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SQL Server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のその他のサービス（</a:t>
            </a:r>
            <a:r>
              <a:rPr lang="en-US" altLang="ja-JP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SSIS </a:t>
            </a:r>
            <a:r>
              <a:rPr lang="ja-JP" altLang="en-US" sz="140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等）を動かす為の基盤とする</a:t>
            </a:r>
            <a:endParaRPr kumimoji="1" lang="ja-JP" altLang="en-US" sz="14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E4A2808-2917-4203-8641-4B9E5B650AEB}"/>
              </a:ext>
            </a:extLst>
          </p:cNvPr>
          <p:cNvSpPr/>
          <p:nvPr/>
        </p:nvSpPr>
        <p:spPr>
          <a:xfrm>
            <a:off x="914399" y="4104068"/>
            <a:ext cx="7348847" cy="706046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ハイパーバイザーによる仮想化とも互換ライブラリによる実装とも違う、</a:t>
            </a:r>
            <a:endParaRPr kumimoji="1" lang="en-US" altLang="ja-JP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r>
              <a:rPr kumimoji="1" lang="ja-JP" altLang="en-US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新しい仮想化の形態</a:t>
            </a:r>
            <a:endParaRPr kumimoji="1" lang="ja-JP" altLang="en-US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8432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3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NC標準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3ACBD"/>
        </a:solidFill>
        <a:ln>
          <a:noFill/>
        </a:ln>
      </a:spPr>
      <a:bodyPr rtlCol="0" anchor="ctr"/>
      <a:lstStyle>
        <a:defPPr>
          <a:defRPr sz="1200" dirty="0">
            <a:solidFill>
              <a:srgbClr val="FFFFFF"/>
            </a:solidFill>
            <a:latin typeface="ＭＳ Ｐゴシック"/>
            <a:ea typeface="ＭＳ Ｐゴシック"/>
            <a:cs typeface="ＭＳ Ｐゴシック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NC標準テンプレート.potx</Template>
  <TotalTime>7820</TotalTime>
  <Words>612</Words>
  <Application>Microsoft Macintosh PowerPoint</Application>
  <PresentationFormat>画面に合わせる (4:3)</PresentationFormat>
  <Paragraphs>109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HGP創英角ｺﾞｼｯｸUB</vt:lpstr>
      <vt:lpstr>ＭＳ Ｐゴシック</vt:lpstr>
      <vt:lpstr>Meiryo</vt:lpstr>
      <vt:lpstr>Arial</vt:lpstr>
      <vt:lpstr>Calibri</vt:lpstr>
      <vt:lpstr>NC標準テンプレート</vt:lpstr>
      <vt:lpstr>PowerPoint プレゼンテーション</vt:lpstr>
      <vt:lpstr>Microsoftの戦略の変化</vt:lpstr>
      <vt:lpstr>Microsoftのマルチプラットフォーム戦略</vt:lpstr>
      <vt:lpstr>Microsoft Officeのソース統合</vt:lpstr>
      <vt:lpstr>統合ソースから様々なバイナリを作成</vt:lpstr>
      <vt:lpstr>WSL</vt:lpstr>
      <vt:lpstr>SQLserver on Linux</vt:lpstr>
      <vt:lpstr>Project DrawBridgeとSQL Server on Linux</vt:lpstr>
      <vt:lpstr>SQL ServerをWindowsと共にカプセル化</vt:lpstr>
      <vt:lpstr>DrawBridgeの系譜</vt:lpstr>
    </vt:vector>
  </TitlesOfParts>
  <Company>NetCommerce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昌義</dc:creator>
  <cp:lastModifiedBy>大越章司</cp:lastModifiedBy>
  <cp:revision>733</cp:revision>
  <dcterms:created xsi:type="dcterms:W3CDTF">2014-04-30T01:58:06Z</dcterms:created>
  <dcterms:modified xsi:type="dcterms:W3CDTF">2018-03-14T08:11:00Z</dcterms:modified>
</cp:coreProperties>
</file>