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717" r:id="rId2"/>
    <p:sldId id="1291" r:id="rId3"/>
    <p:sldId id="1301" r:id="rId4"/>
    <p:sldId id="1282" r:id="rId5"/>
    <p:sldId id="1283" r:id="rId6"/>
    <p:sldId id="1284" r:id="rId7"/>
    <p:sldId id="1285" r:id="rId8"/>
    <p:sldId id="1280" r:id="rId9"/>
    <p:sldId id="1277" r:id="rId10"/>
    <p:sldId id="1278" r:id="rId11"/>
    <p:sldId id="1288" r:id="rId12"/>
    <p:sldId id="1290" r:id="rId13"/>
    <p:sldId id="1279" r:id="rId14"/>
    <p:sldId id="1269" r:id="rId15"/>
    <p:sldId id="1270" r:id="rId16"/>
    <p:sldId id="1287" r:id="rId17"/>
    <p:sldId id="1281" r:id="rId18"/>
    <p:sldId id="1325" r:id="rId19"/>
    <p:sldId id="1292" r:id="rId20"/>
    <p:sldId id="1245"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FBD2"/>
    <a:srgbClr val="FF66FF"/>
    <a:srgbClr val="33ACBD"/>
    <a:srgbClr val="66FFCC"/>
    <a:srgbClr val="595959"/>
    <a:srgbClr val="E6D6AF"/>
    <a:srgbClr val="66FF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p:restoredTop sz="93968" autoAdjust="0"/>
  </p:normalViewPr>
  <p:slideViewPr>
    <p:cSldViewPr snapToGrid="0" snapToObjects="1" showGuides="1">
      <p:cViewPr varScale="1">
        <p:scale>
          <a:sx n="207" d="100"/>
          <a:sy n="207" d="100"/>
        </p:scale>
        <p:origin x="3064" y="168"/>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2018/3/20</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2018/3/20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23339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枚でわかるブロックチェーンで使われる暗号技術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ハッシュ関数</a:t>
            </a:r>
          </a:p>
          <a:p>
            <a:r>
              <a:rPr kumimoji="1" lang="ja-JP" altLang="ja-JP" sz="1200" kern="1200" dirty="0">
                <a:solidFill>
                  <a:schemeClr val="tx1"/>
                </a:solidFill>
                <a:effectLst/>
                <a:latin typeface="+mn-lt"/>
                <a:ea typeface="+mn-ea"/>
                <a:cs typeface="+mn-cs"/>
              </a:rPr>
              <a:t>「ハッシュ関数」とは、あるデータからそのデータを要約する固定長の数列を生成する演算手法のことで、「要約関数」ともよばれています。</a:t>
            </a:r>
          </a:p>
          <a:p>
            <a:r>
              <a:rPr kumimoji="1" lang="ja-JP" altLang="ja-JP" sz="1200" kern="1200" dirty="0">
                <a:solidFill>
                  <a:schemeClr val="tx1"/>
                </a:solidFill>
                <a:effectLst/>
                <a:latin typeface="+mn-lt"/>
                <a:ea typeface="+mn-ea"/>
                <a:cs typeface="+mn-cs"/>
              </a:rPr>
              <a:t>得られた数列は「ハッシュ値」と言います。「ハッシュ値」は元のデータが同じであれば、同じ数列となります。しかし、その数列から元のデータを復元することができません。また、大きや内容の異なるデータでも同じ長さ（固定長）の数列になります。このような特性を利用して、データ内容の比較を高速に実行することができます。</a:t>
            </a:r>
          </a:p>
          <a:p>
            <a:r>
              <a:rPr kumimoji="1" lang="ja-JP" altLang="ja-JP" sz="1200" kern="1200" dirty="0">
                <a:solidFill>
                  <a:schemeClr val="tx1"/>
                </a:solidFill>
                <a:effectLst/>
                <a:latin typeface="+mn-lt"/>
                <a:ea typeface="+mn-ea"/>
                <a:cs typeface="+mn-cs"/>
              </a:rPr>
              <a:t>異なるデータから異なるハッシュ値が必ず生成されることが「ハッシュ関数」の理想ではありますが、現実的には難しく、似ている</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つのデータから似ているハッシュ値が生成されないことやハッシュ値から元データが復元できないなどの要件を満たすことで、実用面での信頼性や安全性などを保っています。</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公開鍵暗号</a:t>
            </a:r>
          </a:p>
          <a:p>
            <a:r>
              <a:rPr kumimoji="1" lang="ja-JP" altLang="ja-JP" sz="1200" kern="1200" dirty="0">
                <a:solidFill>
                  <a:schemeClr val="tx1"/>
                </a:solidFill>
                <a:effectLst/>
                <a:latin typeface="+mn-lt"/>
                <a:ea typeface="+mn-ea"/>
                <a:cs typeface="+mn-cs"/>
              </a:rPr>
              <a:t>一対の暗号鍵によって、片方の鍵を暗号化に、もう片方を</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（暗号化されたデータを元のデータに戻す）に使う暗号方式のことです。</a:t>
            </a:r>
          </a:p>
          <a:p>
            <a:r>
              <a:rPr kumimoji="1" lang="ja-JP" altLang="ja-JP" sz="1200" kern="1200" dirty="0">
                <a:solidFill>
                  <a:schemeClr val="tx1"/>
                </a:solidFill>
                <a:effectLst/>
                <a:latin typeface="+mn-lt"/>
                <a:ea typeface="+mn-ea"/>
                <a:cs typeface="+mn-cs"/>
              </a:rPr>
              <a:t>例えば、ある相手と暗号化されたデータをやり取りしたい場合、そのデータの受け手は、片方の鍵を相手に渡すか、どこかネットワーク上の公開の場にその鍵を置いておきます。この鍵を「公開鍵」と呼びます。</a:t>
            </a:r>
          </a:p>
          <a:p>
            <a:r>
              <a:rPr kumimoji="1" lang="ja-JP" altLang="ja-JP" sz="1200" kern="1200" dirty="0">
                <a:solidFill>
                  <a:schemeClr val="tx1"/>
                </a:solidFill>
                <a:effectLst/>
                <a:latin typeface="+mn-lt"/>
                <a:ea typeface="+mn-ea"/>
                <a:cs typeface="+mn-cs"/>
              </a:rPr>
              <a:t>受け手の「公開鍵」を手に入れた送り手は、それを使ってデータを暗号化し、それを相手に送ります。暗号化されたデータを</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するためには、「公開鍵」と対になったもう片方の鍵でなければできません。ですから、一度「公開鍵」で暗号化してしまえば、対の鍵がない限りだれもデータを元に戻すことができませんので、暗号化のための鍵を公開してしまっても問題はないのです。</a:t>
            </a:r>
          </a:p>
          <a:p>
            <a:r>
              <a:rPr kumimoji="1" lang="ja-JP" altLang="ja-JP" sz="1200" kern="1200" dirty="0">
                <a:solidFill>
                  <a:schemeClr val="tx1"/>
                </a:solidFill>
                <a:effectLst/>
                <a:latin typeface="+mn-lt"/>
                <a:ea typeface="+mn-ea"/>
                <a:cs typeface="+mn-cs"/>
              </a:rPr>
              <a:t>受け手は、対の鍵を公開しなければ、自分以外は</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できませんから安全にデータの受け渡しができるのです。この対になる鍵を「秘密鍵」と呼びます。</a:t>
            </a:r>
          </a:p>
          <a:p>
            <a:r>
              <a:rPr kumimoji="1" lang="ja-JP" altLang="ja-JP" sz="1200" kern="1200" dirty="0">
                <a:solidFill>
                  <a:schemeClr val="tx1"/>
                </a:solidFill>
                <a:effectLst/>
                <a:latin typeface="+mn-lt"/>
                <a:ea typeface="+mn-ea"/>
                <a:cs typeface="+mn-cs"/>
              </a:rPr>
              <a:t>この「秘密鍵」は、暗号化にも使えます。例えば、送り手が自分の「秘密鍵」でデータを暗号化します。そのデータは、送り手の「公開鍵」でしか</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できません。ですから、受け取った側は、送り手の「公開鍵」で</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できれば、これはその送り手のデータであることが証明されることになります。このやり方を使うことで、「電子署名」を実現しています。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18806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【図解】コレ１枚でわかるブロックチェーンで使われる暗号技術　その</a:t>
            </a:r>
            <a:r>
              <a:rPr kumimoji="1" lang="en-US" altLang="ja-JP" sz="1200" kern="1200" dirty="0">
                <a:solidFill>
                  <a:schemeClr val="tx1"/>
                </a:solidFill>
                <a:effectLst/>
                <a:latin typeface="+mn-lt"/>
                <a:ea typeface="+mn-ea"/>
                <a:cs typeface="+mn-cs"/>
              </a:rPr>
              <a:t>2</a:t>
            </a:r>
            <a:endParaRPr kumimoji="1" lang="ja-JP"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昨日のブログでは、「ハッシュ関数」と「公開鍵暗号」について解説しましたが、この技術を組み合わせることで、送信者が送ったデータが改竄されずに受信者に届いたことを証明することができるようになります。この仕組みは「電子署名」と呼ばれ、その手順は次の通り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送信者は、送ろうとしているデータのハッシュ値を作ります。</a:t>
            </a:r>
          </a:p>
          <a:p>
            <a:pPr lvl="0"/>
            <a:r>
              <a:rPr kumimoji="1" lang="ja-JP" altLang="ja-JP" sz="1200" kern="1200" dirty="0">
                <a:solidFill>
                  <a:schemeClr val="tx1"/>
                </a:solidFill>
                <a:effectLst/>
                <a:latin typeface="+mn-lt"/>
                <a:ea typeface="+mn-ea"/>
                <a:cs typeface="+mn-cs"/>
              </a:rPr>
              <a:t>そのハッシュ値を自分の秘密鍵で暗号化します。</a:t>
            </a:r>
          </a:p>
          <a:p>
            <a:pPr lvl="0"/>
            <a:r>
              <a:rPr kumimoji="1" lang="ja-JP" altLang="ja-JP" sz="1200" kern="1200" dirty="0">
                <a:solidFill>
                  <a:schemeClr val="tx1"/>
                </a:solidFill>
                <a:effectLst/>
                <a:latin typeface="+mn-lt"/>
                <a:ea typeface="+mn-ea"/>
                <a:cs typeface="+mn-cs"/>
              </a:rPr>
              <a:t>暗号化されたハッシュ値をこれから送るデータに付加します。この部分を「電子署名」と呼びます。</a:t>
            </a:r>
          </a:p>
          <a:p>
            <a:pPr lvl="0"/>
            <a:r>
              <a:rPr kumimoji="1" lang="ja-JP" altLang="ja-JP" sz="1200" kern="1200" dirty="0">
                <a:solidFill>
                  <a:schemeClr val="tx1"/>
                </a:solidFill>
                <a:effectLst/>
                <a:latin typeface="+mn-lt"/>
                <a:ea typeface="+mn-ea"/>
                <a:cs typeface="+mn-cs"/>
              </a:rPr>
              <a:t>送信者は、この電子署名が付加されたデータを受信者に送ります。</a:t>
            </a:r>
          </a:p>
          <a:p>
            <a:pPr lvl="0"/>
            <a:r>
              <a:rPr kumimoji="1" lang="ja-JP" altLang="ja-JP" sz="1200" kern="1200" dirty="0">
                <a:solidFill>
                  <a:schemeClr val="tx1"/>
                </a:solidFill>
                <a:effectLst/>
                <a:latin typeface="+mn-lt"/>
                <a:ea typeface="+mn-ea"/>
                <a:cs typeface="+mn-cs"/>
              </a:rPr>
              <a:t>受信者は、電子署名の部分を予め送信者から送られていた公開鍵で</a:t>
            </a:r>
            <a:r>
              <a:rPr kumimoji="1" lang="ja-JP" altLang="en-US" sz="1200" kern="1200" dirty="0">
                <a:solidFill>
                  <a:schemeClr val="tx1"/>
                </a:solidFill>
                <a:effectLst/>
                <a:latin typeface="+mn-lt"/>
                <a:ea typeface="+mn-ea"/>
                <a:cs typeface="+mn-cs"/>
              </a:rPr>
              <a:t>復号化</a:t>
            </a:r>
            <a:r>
              <a:rPr kumimoji="1" lang="ja-JP" altLang="ja-JP" sz="1200" kern="1200" dirty="0">
                <a:solidFill>
                  <a:schemeClr val="tx1"/>
                </a:solidFill>
                <a:effectLst/>
                <a:latin typeface="+mn-lt"/>
                <a:ea typeface="+mn-ea"/>
                <a:cs typeface="+mn-cs"/>
              </a:rPr>
              <a:t>し、ハッシュ値を取り出します。</a:t>
            </a:r>
          </a:p>
          <a:p>
            <a:pPr lvl="0"/>
            <a:r>
              <a:rPr kumimoji="1" lang="ja-JP" altLang="ja-JP" sz="1200" kern="1200" dirty="0">
                <a:solidFill>
                  <a:schemeClr val="tx1"/>
                </a:solidFill>
                <a:effectLst/>
                <a:latin typeface="+mn-lt"/>
                <a:ea typeface="+mn-ea"/>
                <a:cs typeface="+mn-cs"/>
              </a:rPr>
              <a:t>受信者は、データ部分のハッシュ値も作ります。</a:t>
            </a:r>
          </a:p>
          <a:p>
            <a:pPr lvl="0"/>
            <a:r>
              <a:rPr kumimoji="1" lang="ja-JP" altLang="ja-JP" sz="1200" kern="1200" dirty="0">
                <a:solidFill>
                  <a:schemeClr val="tx1"/>
                </a:solidFill>
                <a:effectLst/>
                <a:latin typeface="+mn-lt"/>
                <a:ea typeface="+mn-ea"/>
                <a:cs typeface="+mn-cs"/>
              </a:rPr>
              <a:t>電子署名とデータのそれぞれのハッシュ値を比較して、両者が同じであれば、データは改竄されずに送信者から受信者に渡ったことが証明されます。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「ハッシュ関数」、「公開鍵暗号」、「電子署名」をブロックチェーンでは次のように使っています。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「公開鍵暗号」で、匿名性を守りながら個人を紐付ける</a:t>
            </a:r>
          </a:p>
          <a:p>
            <a:pPr lvl="0"/>
            <a:r>
              <a:rPr kumimoji="1" lang="ja-JP" altLang="ja-JP" sz="1200" kern="1200" dirty="0">
                <a:solidFill>
                  <a:schemeClr val="tx1"/>
                </a:solidFill>
                <a:effectLst/>
                <a:latin typeface="+mn-lt"/>
                <a:ea typeface="+mn-ea"/>
                <a:cs typeface="+mn-cs"/>
              </a:rPr>
              <a:t>「ハッシュ関数」で、取引ブロックのハッシュ値を作り、それを一連のブロックに順次埋め込み、取引の改竄を防ぐ</a:t>
            </a:r>
          </a:p>
          <a:p>
            <a:pPr lvl="0"/>
            <a:r>
              <a:rPr kumimoji="1" lang="ja-JP" altLang="ja-JP" sz="1200" kern="1200" dirty="0">
                <a:solidFill>
                  <a:schemeClr val="tx1"/>
                </a:solidFill>
                <a:effectLst/>
                <a:latin typeface="+mn-lt"/>
                <a:ea typeface="+mn-ea"/>
                <a:cs typeface="+mn-cs"/>
              </a:rPr>
              <a:t>「電子署名」で、取引内容の改竄を防ぐ</a:t>
            </a:r>
            <a:endParaRPr kumimoji="1" lang="en-US" altLang="ja-JP" sz="1200" kern="1200" dirty="0">
              <a:solidFill>
                <a:schemeClr val="tx1"/>
              </a:solidFill>
              <a:effectLst/>
              <a:latin typeface="+mn-lt"/>
              <a:ea typeface="+mn-ea"/>
              <a:cs typeface="+mn-cs"/>
            </a:endParaRPr>
          </a:p>
          <a:p>
            <a:pPr lvl="0"/>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ぞれの技術はどれも新しいものではなく、以前より普及している技術です。これら信頼できる「枯れた」暗号技術を巧みに使いこなしているところに、ブロックチェーンの革新的なところがあるとも言えるでしょう。</a:t>
            </a:r>
          </a:p>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18149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a:t>
            </a:r>
            <a:r>
              <a:rPr kumimoji="1" lang="en-US" altLang="ja-JP" dirty="0" err="1"/>
              <a:t>www.meti.go.jp</a:t>
            </a:r>
            <a:r>
              <a:rPr kumimoji="1" lang="en-US" altLang="ja-JP" dirty="0"/>
              <a:t>/press/2016/04/20160428003/20160428003.html</a:t>
            </a:r>
          </a:p>
          <a:p>
            <a:r>
              <a:rPr kumimoji="1" lang="en-US" altLang="ja-JP" dirty="0"/>
              <a:t>http://</a:t>
            </a:r>
            <a:r>
              <a:rPr kumimoji="1" lang="en-US" altLang="ja-JP" dirty="0" err="1"/>
              <a:t>www.meti.go.jp</a:t>
            </a:r>
            <a:r>
              <a:rPr kumimoji="1" lang="en-US" altLang="ja-JP" dirty="0"/>
              <a:t>/press/2016/04/20160428003/20160428003.pdf</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302296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12" Type="http://schemas.openxmlformats.org/officeDocument/2006/relationships/image" Target="../media/image14.tiff"/><Relationship Id="rId2" Type="http://schemas.openxmlformats.org/officeDocument/2006/relationships/image" Target="../media/image4.tiff"/><Relationship Id="rId1" Type="http://schemas.openxmlformats.org/officeDocument/2006/relationships/slideLayout" Target="../slideLayouts/slideLayout6.xml"/><Relationship Id="rId6" Type="http://schemas.openxmlformats.org/officeDocument/2006/relationships/image" Target="../media/image8.tiff"/><Relationship Id="rId11" Type="http://schemas.openxmlformats.org/officeDocument/2006/relationships/image" Target="../media/image13.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a:latin typeface="メイリオ"/>
                <a:ea typeface="メイリオ"/>
                <a:cs typeface="メイリオ"/>
              </a:rPr>
              <a:t>ブロックチェーン</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a:t>IT</a:t>
            </a:r>
            <a:r>
              <a:rPr kumimoji="1" lang="ja-JP" altLang="en-US" dirty="0"/>
              <a:t>ソリューション塾・</a:t>
            </a:r>
            <a:r>
              <a:rPr kumimoji="1" lang="ja-JP" altLang="en-US"/>
              <a:t>第</a:t>
            </a:r>
            <a:r>
              <a:rPr kumimoji="1" lang="en-US" altLang="ja-JP" dirty="0"/>
              <a:t>27</a:t>
            </a:r>
            <a:r>
              <a:rPr kumimoji="1" lang="ja-JP" altLang="en-US"/>
              <a:t>期</a:t>
            </a:r>
            <a:endParaRPr kumimoji="1" lang="en-US" altLang="ja-JP" dirty="0"/>
          </a:p>
          <a:p>
            <a:endParaRPr kumimoji="1" lang="en-US" altLang="ja-JP" dirty="0"/>
          </a:p>
          <a:p>
            <a:r>
              <a:rPr kumimoji="1" lang="en-US" altLang="ja-JP" dirty="0"/>
              <a:t>2018</a:t>
            </a:r>
            <a:r>
              <a:rPr kumimoji="1" lang="ja-JP" altLang="en-US"/>
              <a:t>年</a:t>
            </a:r>
            <a:r>
              <a:rPr lang="en-US" altLang="ja-JP" dirty="0"/>
              <a:t>3</a:t>
            </a:r>
            <a:r>
              <a:rPr kumimoji="1" lang="ja-JP" altLang="en-US"/>
              <a:t>月</a:t>
            </a:r>
            <a:r>
              <a:rPr lang="en-US" altLang="ja-JP" dirty="0"/>
              <a:t>20</a:t>
            </a:r>
            <a:r>
              <a:rPr lang="ja-JP" altLang="en-US"/>
              <a:t>日</a:t>
            </a:r>
            <a:endParaRPr kumimoji="1" lang="ja-JP" altLang="en-US" dirty="0"/>
          </a:p>
        </p:txBody>
      </p:sp>
    </p:spTree>
    <p:extLst>
      <p:ext uri="{BB962C8B-B14F-4D97-AF65-F5344CB8AC3E}">
        <p14:creationId xmlns:p14="http://schemas.microsoft.com/office/powerpoint/2010/main" val="224179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01052" y="1101312"/>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317076" y="2674623"/>
            <a:ext cx="1584176" cy="153007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3570900"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3786924"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ブロックチェーンの構造</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sp>
        <p:nvSpPr>
          <p:cNvPr id="5" name="正方形/長方形 4"/>
          <p:cNvSpPr/>
          <p:nvPr/>
        </p:nvSpPr>
        <p:spPr>
          <a:xfrm>
            <a:off x="6389084" y="117852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6" name="正方形/長方形 5"/>
          <p:cNvSpPr/>
          <p:nvPr/>
        </p:nvSpPr>
        <p:spPr>
          <a:xfrm>
            <a:off x="6389084" y="1560760"/>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7" name="正方形/長方形 6"/>
          <p:cNvSpPr/>
          <p:nvPr/>
        </p:nvSpPr>
        <p:spPr>
          <a:xfrm>
            <a:off x="6389084" y="2861230"/>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6389084" y="1939597"/>
            <a:ext cx="1440160" cy="36004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endParaRPr kumimoji="1" lang="en-US" altLang="ja-JP" sz="1000" dirty="0">
              <a:solidFill>
                <a:srgbClr val="FFFFFF"/>
              </a:solidFill>
              <a:latin typeface="Meiryo" charset="-128"/>
              <a:ea typeface="Meiryo" charset="-128"/>
              <a:cs typeface="Meiryo" charset="-128"/>
            </a:endParaRPr>
          </a:p>
          <a:p>
            <a:pPr algn="ctr"/>
            <a:r>
              <a:rPr lang="ja-JP" altLang="en-US" sz="1000" dirty="0">
                <a:solidFill>
                  <a:srgbClr val="FFFFFF"/>
                </a:solidFill>
                <a:latin typeface="Meiryo" charset="-128"/>
                <a:ea typeface="Meiryo" charset="-128"/>
                <a:cs typeface="Meiryo" charset="-128"/>
              </a:rPr>
              <a:t>花子→太郎</a:t>
            </a:r>
            <a:endParaRPr kumimoji="1" lang="ja-JP" altLang="en-US" sz="1000" dirty="0">
              <a:solidFill>
                <a:srgbClr val="FFFFFF"/>
              </a:solidFill>
              <a:latin typeface="Meiryo" charset="-128"/>
              <a:ea typeface="Meiryo" charset="-128"/>
              <a:cs typeface="Meiryo" charset="-128"/>
            </a:endParaRPr>
          </a:p>
        </p:txBody>
      </p:sp>
      <p:sp>
        <p:nvSpPr>
          <p:cNvPr id="9" name="正方形/長方形 8"/>
          <p:cNvSpPr/>
          <p:nvPr/>
        </p:nvSpPr>
        <p:spPr>
          <a:xfrm>
            <a:off x="6389084" y="3273313"/>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10" name="テキスト ボックス 9"/>
          <p:cNvSpPr txBox="1"/>
          <p:nvPr/>
        </p:nvSpPr>
        <p:spPr>
          <a:xfrm>
            <a:off x="6965148" y="2278509"/>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11" name="正方形/長方形 10"/>
          <p:cNvSpPr/>
          <p:nvPr/>
        </p:nvSpPr>
        <p:spPr>
          <a:xfrm>
            <a:off x="6389084" y="3715945"/>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12" name="左大かっこ 11"/>
          <p:cNvSpPr/>
          <p:nvPr/>
        </p:nvSpPr>
        <p:spPr>
          <a:xfrm>
            <a:off x="6245068" y="1180222"/>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カギ線コネクタ 13"/>
          <p:cNvCxnSpPr>
            <a:stCxn id="12" idx="1"/>
            <a:endCxn id="7" idx="1"/>
          </p:cNvCxnSpPr>
          <p:nvPr/>
        </p:nvCxnSpPr>
        <p:spPr>
          <a:xfrm rot="10800000" flipH="1" flipV="1">
            <a:off x="6245068" y="1740780"/>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3858932"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8" name="正方形/長方形 17"/>
          <p:cNvSpPr/>
          <p:nvPr/>
        </p:nvSpPr>
        <p:spPr>
          <a:xfrm>
            <a:off x="3858932" y="155679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9" name="正方形/長方形 18"/>
          <p:cNvSpPr/>
          <p:nvPr/>
        </p:nvSpPr>
        <p:spPr>
          <a:xfrm>
            <a:off x="3858932" y="2857262"/>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20" name="正方形/長方形 19"/>
          <p:cNvSpPr/>
          <p:nvPr/>
        </p:nvSpPr>
        <p:spPr>
          <a:xfrm>
            <a:off x="3858932"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21" name="正方形/長方形 20"/>
          <p:cNvSpPr/>
          <p:nvPr/>
        </p:nvSpPr>
        <p:spPr>
          <a:xfrm>
            <a:off x="3858932" y="3273313"/>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22" name="テキスト ボックス 21"/>
          <p:cNvSpPr txBox="1"/>
          <p:nvPr/>
        </p:nvSpPr>
        <p:spPr>
          <a:xfrm>
            <a:off x="4434996"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23" name="正方形/長方形 22"/>
          <p:cNvSpPr/>
          <p:nvPr/>
        </p:nvSpPr>
        <p:spPr>
          <a:xfrm>
            <a:off x="3858932"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24" name="左大かっこ 23"/>
          <p:cNvSpPr/>
          <p:nvPr/>
        </p:nvSpPr>
        <p:spPr>
          <a:xfrm>
            <a:off x="3714916" y="1176254"/>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5" name="カギ線コネクタ 24"/>
          <p:cNvCxnSpPr>
            <a:stCxn id="24" idx="1"/>
            <a:endCxn id="19" idx="1"/>
          </p:cNvCxnSpPr>
          <p:nvPr/>
        </p:nvCxnSpPr>
        <p:spPr>
          <a:xfrm rot="10800000" flipH="1" flipV="1">
            <a:off x="3714916" y="1736812"/>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4304190"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1" name="テキスト ボックス 30"/>
          <p:cNvSpPr txBox="1"/>
          <p:nvPr/>
        </p:nvSpPr>
        <p:spPr>
          <a:xfrm>
            <a:off x="6824469" y="2662329"/>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3" name="左大かっこ 32"/>
          <p:cNvSpPr/>
          <p:nvPr/>
        </p:nvSpPr>
        <p:spPr>
          <a:xfrm flipH="1">
            <a:off x="5408146" y="2701972"/>
            <a:ext cx="95277" cy="1502721"/>
          </a:xfrm>
          <a:prstGeom prst="leftBracket">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5" name="直線矢印コネクタ 34"/>
          <p:cNvCxnSpPr>
            <a:stCxn id="33" idx="1"/>
            <a:endCxn id="9" idx="1"/>
          </p:cNvCxnSpPr>
          <p:nvPr/>
        </p:nvCxnSpPr>
        <p:spPr>
          <a:xfrm>
            <a:off x="5503423" y="3453333"/>
            <a:ext cx="885661"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1043608"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259632"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331640"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2" name="正方形/長方形 41"/>
          <p:cNvSpPr/>
          <p:nvPr/>
        </p:nvSpPr>
        <p:spPr>
          <a:xfrm>
            <a:off x="1331640" y="155679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3" name="正方形/長方形 42"/>
          <p:cNvSpPr/>
          <p:nvPr/>
        </p:nvSpPr>
        <p:spPr>
          <a:xfrm>
            <a:off x="1331640" y="2857262"/>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44" name="正方形/長方形 43"/>
          <p:cNvSpPr/>
          <p:nvPr/>
        </p:nvSpPr>
        <p:spPr>
          <a:xfrm>
            <a:off x="1331640"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45" name="正方形/長方形 44"/>
          <p:cNvSpPr/>
          <p:nvPr/>
        </p:nvSpPr>
        <p:spPr>
          <a:xfrm>
            <a:off x="1331640" y="3279929"/>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46" name="テキスト ボックス 45"/>
          <p:cNvSpPr txBox="1"/>
          <p:nvPr/>
        </p:nvSpPr>
        <p:spPr>
          <a:xfrm>
            <a:off x="1907704"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47" name="正方形/長方形 46"/>
          <p:cNvSpPr/>
          <p:nvPr/>
        </p:nvSpPr>
        <p:spPr>
          <a:xfrm>
            <a:off x="1331640"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48" name="左大かっこ 47"/>
          <p:cNvSpPr/>
          <p:nvPr/>
        </p:nvSpPr>
        <p:spPr>
          <a:xfrm>
            <a:off x="1187624" y="1176254"/>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9" name="カギ線コネクタ 48"/>
          <p:cNvCxnSpPr>
            <a:stCxn id="48" idx="1"/>
            <a:endCxn id="43" idx="1"/>
          </p:cNvCxnSpPr>
          <p:nvPr/>
        </p:nvCxnSpPr>
        <p:spPr>
          <a:xfrm rot="10800000" flipH="1" flipV="1">
            <a:off x="1187624" y="1736812"/>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1776898"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51" name="左大かっこ 50"/>
          <p:cNvSpPr/>
          <p:nvPr/>
        </p:nvSpPr>
        <p:spPr>
          <a:xfrm flipH="1">
            <a:off x="2880854" y="2701972"/>
            <a:ext cx="95277" cy="1502721"/>
          </a:xfrm>
          <a:prstGeom prst="leftBracket">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2" name="直線矢印コネクタ 51"/>
          <p:cNvCxnSpPr>
            <a:stCxn id="51" idx="1"/>
            <a:endCxn id="21" idx="1"/>
          </p:cNvCxnSpPr>
          <p:nvPr/>
        </p:nvCxnSpPr>
        <p:spPr>
          <a:xfrm>
            <a:off x="2976131" y="3453333"/>
            <a:ext cx="882801"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endCxn id="45" idx="1"/>
          </p:cNvCxnSpPr>
          <p:nvPr/>
        </p:nvCxnSpPr>
        <p:spPr>
          <a:xfrm>
            <a:off x="745704" y="3459949"/>
            <a:ext cx="585936"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6739252" y="814617"/>
            <a:ext cx="734496"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3" name="テキスト ボックス 62"/>
          <p:cNvSpPr txBox="1"/>
          <p:nvPr/>
        </p:nvSpPr>
        <p:spPr>
          <a:xfrm>
            <a:off x="4103814" y="814617"/>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n-1</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4" name="テキスト ボックス 63"/>
          <p:cNvSpPr txBox="1"/>
          <p:nvPr/>
        </p:nvSpPr>
        <p:spPr>
          <a:xfrm>
            <a:off x="1576522" y="811862"/>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n-2</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5" name="テキスト ボックス 64"/>
          <p:cNvSpPr txBox="1"/>
          <p:nvPr/>
        </p:nvSpPr>
        <p:spPr>
          <a:xfrm>
            <a:off x="3079381" y="3465420"/>
            <a:ext cx="697627" cy="215444"/>
          </a:xfrm>
          <a:prstGeom prst="rect">
            <a:avLst/>
          </a:prstGeom>
          <a:noFill/>
        </p:spPr>
        <p:txBody>
          <a:bodyPr wrap="none" rtlCol="0">
            <a:spAutoFit/>
          </a:bodyPr>
          <a:lstStyle/>
          <a:p>
            <a:pPr algn="ctr"/>
            <a:r>
              <a:rPr kumimoji="1" lang="ja-JP" altLang="en-US" sz="800" dirty="0">
                <a:solidFill>
                  <a:schemeClr val="accent6">
                    <a:lumMod val="50000"/>
                  </a:schemeClr>
                </a:solidFill>
                <a:latin typeface="Meiryo" charset="-128"/>
                <a:ea typeface="Meiryo" charset="-128"/>
                <a:cs typeface="Meiryo" charset="-128"/>
              </a:rPr>
              <a:t>ハッシュ値</a:t>
            </a:r>
          </a:p>
        </p:txBody>
      </p:sp>
      <p:sp>
        <p:nvSpPr>
          <p:cNvPr id="66" name="テキスト ボックス 65"/>
          <p:cNvSpPr txBox="1"/>
          <p:nvPr/>
        </p:nvSpPr>
        <p:spPr>
          <a:xfrm>
            <a:off x="5609577" y="3459949"/>
            <a:ext cx="697627" cy="215444"/>
          </a:xfrm>
          <a:prstGeom prst="rect">
            <a:avLst/>
          </a:prstGeom>
          <a:noFill/>
        </p:spPr>
        <p:txBody>
          <a:bodyPr wrap="none" rtlCol="0">
            <a:spAutoFit/>
          </a:bodyPr>
          <a:lstStyle/>
          <a:p>
            <a:pPr algn="ctr"/>
            <a:r>
              <a:rPr kumimoji="1" lang="ja-JP" altLang="en-US" sz="800">
                <a:solidFill>
                  <a:schemeClr val="accent6">
                    <a:lumMod val="50000"/>
                  </a:schemeClr>
                </a:solidFill>
                <a:latin typeface="Meiryo" charset="-128"/>
                <a:ea typeface="Meiryo" charset="-128"/>
                <a:cs typeface="Meiryo" charset="-128"/>
              </a:rPr>
              <a:t>ハッシュ値</a:t>
            </a:r>
            <a:endParaRPr kumimoji="1" lang="ja-JP" altLang="en-US" sz="800" dirty="0">
              <a:solidFill>
                <a:schemeClr val="accent6">
                  <a:lumMod val="50000"/>
                </a:schemeClr>
              </a:solidFill>
              <a:latin typeface="Meiryo" charset="-128"/>
              <a:ea typeface="Meiryo" charset="-128"/>
              <a:cs typeface="Meiryo" charset="-128"/>
            </a:endParaRPr>
          </a:p>
        </p:txBody>
      </p:sp>
      <p:sp>
        <p:nvSpPr>
          <p:cNvPr id="67" name="テキスト ボックス 66"/>
          <p:cNvSpPr txBox="1"/>
          <p:nvPr/>
        </p:nvSpPr>
        <p:spPr>
          <a:xfrm>
            <a:off x="550312" y="3465420"/>
            <a:ext cx="697627" cy="215444"/>
          </a:xfrm>
          <a:prstGeom prst="rect">
            <a:avLst/>
          </a:prstGeom>
          <a:noFill/>
        </p:spPr>
        <p:txBody>
          <a:bodyPr wrap="none" rtlCol="0">
            <a:spAutoFit/>
          </a:bodyPr>
          <a:lstStyle/>
          <a:p>
            <a:pPr algn="ctr"/>
            <a:r>
              <a:rPr kumimoji="1" lang="ja-JP" altLang="en-US" sz="800">
                <a:solidFill>
                  <a:schemeClr val="accent6">
                    <a:lumMod val="50000"/>
                  </a:schemeClr>
                </a:solidFill>
                <a:latin typeface="Meiryo" charset="-128"/>
                <a:ea typeface="Meiryo" charset="-128"/>
                <a:cs typeface="Meiryo" charset="-128"/>
              </a:rPr>
              <a:t>ハッシュ値</a:t>
            </a:r>
            <a:endParaRPr kumimoji="1" lang="ja-JP" altLang="en-US" sz="800" dirty="0">
              <a:solidFill>
                <a:schemeClr val="accent6">
                  <a:lumMod val="50000"/>
                </a:schemeClr>
              </a:solidFill>
              <a:latin typeface="Meiryo" charset="-128"/>
              <a:ea typeface="Meiryo" charset="-128"/>
              <a:cs typeface="Meiryo" charset="-128"/>
            </a:endParaRPr>
          </a:p>
        </p:txBody>
      </p:sp>
      <p:sp>
        <p:nvSpPr>
          <p:cNvPr id="68" name="テキスト ボックス 67"/>
          <p:cNvSpPr txBox="1"/>
          <p:nvPr/>
        </p:nvSpPr>
        <p:spPr>
          <a:xfrm>
            <a:off x="727627" y="2083937"/>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69" name="テキスト ボックス 68"/>
          <p:cNvSpPr txBox="1"/>
          <p:nvPr/>
        </p:nvSpPr>
        <p:spPr>
          <a:xfrm>
            <a:off x="3245351" y="2083937"/>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70" name="テキスト ボックス 69"/>
          <p:cNvSpPr txBox="1"/>
          <p:nvPr/>
        </p:nvSpPr>
        <p:spPr>
          <a:xfrm>
            <a:off x="5781583" y="2083936"/>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71" name="正方形/長方形 70"/>
          <p:cNvSpPr/>
          <p:nvPr/>
        </p:nvSpPr>
        <p:spPr>
          <a:xfrm>
            <a:off x="1035166" y="4579359"/>
            <a:ext cx="7073668" cy="1061829"/>
          </a:xfrm>
          <a:prstGeom prst="rect">
            <a:avLst/>
          </a:prstGeom>
        </p:spPr>
        <p:txBody>
          <a:bodyPr wrap="square">
            <a:spAutoFit/>
          </a:bodyPr>
          <a:lstStyle/>
          <a:p>
            <a:r>
              <a:rPr lang="ja-JP" altLang="en-US" sz="1050" b="1" dirty="0">
                <a:solidFill>
                  <a:srgbClr val="7030A0"/>
                </a:solidFill>
                <a:latin typeface="Meiryo" charset="-128"/>
                <a:ea typeface="Meiryo" charset="-128"/>
                <a:cs typeface="Meiryo" charset="-128"/>
              </a:rPr>
              <a:t>ナンス</a:t>
            </a:r>
            <a:r>
              <a:rPr lang="ja-JP" altLang="en-US" sz="1050" dirty="0">
                <a:solidFill>
                  <a:srgbClr val="333333"/>
                </a:solidFill>
                <a:latin typeface="Meiryo" charset="-128"/>
                <a:ea typeface="Meiryo" charset="-128"/>
                <a:cs typeface="Meiryo" charset="-128"/>
              </a:rPr>
              <a:t>：</a:t>
            </a:r>
            <a:r>
              <a:rPr lang="en-US" altLang="ja-JP" sz="1050" dirty="0">
                <a:solidFill>
                  <a:srgbClr val="333333"/>
                </a:solidFill>
                <a:latin typeface="Meiryo" charset="-128"/>
                <a:ea typeface="Meiryo" charset="-128"/>
                <a:cs typeface="Meiryo" charset="-128"/>
              </a:rPr>
              <a:t>nonce</a:t>
            </a:r>
            <a:r>
              <a:rPr lang="ja-JP" altLang="en-US" sz="1050" dirty="0">
                <a:solidFill>
                  <a:srgbClr val="333333"/>
                </a:solidFill>
                <a:latin typeface="Meiryo" charset="-128"/>
                <a:ea typeface="Meiryo" charset="-128"/>
                <a:cs typeface="Meiryo" charset="-128"/>
              </a:rPr>
              <a:t>（</a:t>
            </a:r>
            <a:r>
              <a:rPr lang="en-US" altLang="ja-JP" sz="1050" dirty="0">
                <a:solidFill>
                  <a:srgbClr val="333333"/>
                </a:solidFill>
                <a:latin typeface="Meiryo" charset="-128"/>
                <a:ea typeface="Meiryo" charset="-128"/>
                <a:cs typeface="Meiryo" charset="-128"/>
              </a:rPr>
              <a:t>Number used once</a:t>
            </a:r>
            <a:r>
              <a:rPr lang="ja-JP" altLang="en-US" sz="1050" dirty="0">
                <a:solidFill>
                  <a:srgbClr val="333333"/>
                </a:solidFill>
                <a:latin typeface="Meiryo" charset="-128"/>
                <a:ea typeface="Meiryo" charset="-128"/>
                <a:cs typeface="Meiryo" charset="-128"/>
              </a:rPr>
              <a:t>／一度だけ使用される使い捨ての数字）と呼ばれる</a:t>
            </a:r>
            <a:r>
              <a:rPr lang="en-US" altLang="ja-JP" sz="1050" dirty="0">
                <a:solidFill>
                  <a:srgbClr val="333333"/>
                </a:solidFill>
                <a:latin typeface="Meiryo" charset="-128"/>
                <a:ea typeface="Meiryo" charset="-128"/>
                <a:cs typeface="Meiryo" charset="-128"/>
              </a:rPr>
              <a:t>32</a:t>
            </a:r>
            <a:r>
              <a:rPr lang="ja-JP" altLang="en-US" sz="1050" dirty="0">
                <a:solidFill>
                  <a:srgbClr val="333333"/>
                </a:solidFill>
                <a:latin typeface="Meiryo" charset="-128"/>
                <a:ea typeface="Meiryo" charset="-128"/>
                <a:cs typeface="Meiryo" charset="-128"/>
              </a:rPr>
              <a:t>ビットの任意の値。ビットコインでは、このナンスを含むヘッダのハッシュ値の先頭に一定数以上の</a:t>
            </a:r>
            <a:r>
              <a:rPr lang="en-US" altLang="ja-JP" sz="1050" dirty="0">
                <a:solidFill>
                  <a:srgbClr val="333333"/>
                </a:solidFill>
                <a:latin typeface="Meiryo" charset="-128"/>
                <a:ea typeface="Meiryo" charset="-128"/>
                <a:cs typeface="Meiryo" charset="-128"/>
              </a:rPr>
              <a:t>”0”</a:t>
            </a:r>
            <a:r>
              <a:rPr lang="ja-JP" altLang="en-US" sz="1050" dirty="0">
                <a:solidFill>
                  <a:srgbClr val="333333"/>
                </a:solidFill>
                <a:latin typeface="Meiryo" charset="-128"/>
                <a:ea typeface="Meiryo" charset="-128"/>
                <a:cs typeface="Meiryo" charset="-128"/>
              </a:rPr>
              <a:t>が並ぶようなナンスの値を見つける計算をおこなう。これには、総当たりの繰り返し計算が必要であり、膨大な計算資源を消費する。そのナンスの値を一番最初に見つけた参加者が、全参加者の台帳にブロックを追加する権利を得る（＝マイナー</a:t>
            </a:r>
            <a:r>
              <a:rPr lang="en-US" altLang="ja-JP" sz="1050" dirty="0">
                <a:solidFill>
                  <a:srgbClr val="333333"/>
                </a:solidFill>
                <a:latin typeface="Meiryo" charset="-128"/>
                <a:ea typeface="Meiryo" charset="-128"/>
                <a:cs typeface="Meiryo" charset="-128"/>
              </a:rPr>
              <a:t>/</a:t>
            </a:r>
            <a:r>
              <a:rPr lang="ja-JP" altLang="en-US" sz="1050" dirty="0">
                <a:solidFill>
                  <a:srgbClr val="333333"/>
                </a:solidFill>
                <a:latin typeface="Meiryo" charset="-128"/>
                <a:ea typeface="Meiryo" charset="-128"/>
                <a:cs typeface="Meiryo" charset="-128"/>
              </a:rPr>
              <a:t>採掘者）。</a:t>
            </a:r>
            <a:endParaRPr lang="en-US" altLang="ja-JP" sz="1050" dirty="0">
              <a:solidFill>
                <a:srgbClr val="333333"/>
              </a:solidFill>
              <a:latin typeface="Meiryo" charset="-128"/>
              <a:ea typeface="Meiryo" charset="-128"/>
              <a:cs typeface="Meiryo" charset="-128"/>
            </a:endParaRPr>
          </a:p>
          <a:p>
            <a:r>
              <a:rPr lang="en-US" altLang="ja-JP" sz="1050" dirty="0">
                <a:solidFill>
                  <a:srgbClr val="333333"/>
                </a:solidFill>
                <a:latin typeface="Meiryo" charset="-128"/>
                <a:ea typeface="Meiryo" charset="-128"/>
                <a:cs typeface="Meiryo" charset="-128"/>
              </a:rPr>
              <a:t>“0”</a:t>
            </a:r>
            <a:r>
              <a:rPr lang="ja-JP" altLang="en-US" sz="1050" dirty="0">
                <a:solidFill>
                  <a:srgbClr val="333333"/>
                </a:solidFill>
                <a:latin typeface="Meiryo" charset="-128"/>
                <a:ea typeface="Meiryo" charset="-128"/>
                <a:cs typeface="Meiryo" charset="-128"/>
              </a:rPr>
              <a:t>の数をいくつにするかは、ブロックが</a:t>
            </a:r>
            <a:r>
              <a:rPr lang="en-US" altLang="ja-JP" sz="1050" dirty="0">
                <a:solidFill>
                  <a:srgbClr val="333333"/>
                </a:solidFill>
                <a:latin typeface="Meiryo" charset="-128"/>
                <a:ea typeface="Meiryo" charset="-128"/>
                <a:cs typeface="Meiryo" charset="-128"/>
              </a:rPr>
              <a:t>10</a:t>
            </a:r>
            <a:r>
              <a:rPr lang="ja-JP" altLang="en-US" sz="1050" dirty="0">
                <a:solidFill>
                  <a:srgbClr val="333333"/>
                </a:solidFill>
                <a:latin typeface="Meiryo" charset="-128"/>
                <a:ea typeface="Meiryo" charset="-128"/>
                <a:cs typeface="Meiryo" charset="-128"/>
              </a:rPr>
              <a:t>分に１つ追加されるように自動的に調整されている。</a:t>
            </a:r>
            <a:endParaRPr lang="en-US" altLang="ja-JP" sz="1050" dirty="0">
              <a:solidFill>
                <a:srgbClr val="333333"/>
              </a:solidFill>
              <a:latin typeface="Meiryo" charset="-128"/>
              <a:ea typeface="Meiryo" charset="-128"/>
              <a:cs typeface="Meiryo" charset="-128"/>
            </a:endParaRPr>
          </a:p>
          <a:p>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例</a:t>
            </a:r>
            <a:r>
              <a:rPr lang="en-US" altLang="ja-JP" sz="1050" dirty="0">
                <a:latin typeface="Meiryo" charset="-128"/>
                <a:ea typeface="Meiryo" charset="-128"/>
                <a:cs typeface="Meiryo" charset="-128"/>
              </a:rPr>
              <a:t>】</a:t>
            </a:r>
            <a:endParaRPr lang="ja-JP" altLang="en-US" sz="1050" dirty="0">
              <a:latin typeface="Meiryo" charset="-128"/>
              <a:ea typeface="Meiryo" charset="-128"/>
              <a:cs typeface="Meiryo" charset="-128"/>
            </a:endParaRPr>
          </a:p>
        </p:txBody>
      </p:sp>
      <p:pic>
        <p:nvPicPr>
          <p:cNvPr id="72" name="図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437" y="5400233"/>
            <a:ext cx="2968110" cy="189007"/>
          </a:xfrm>
          <a:prstGeom prst="rect">
            <a:avLst/>
          </a:prstGeom>
        </p:spPr>
      </p:pic>
      <p:sp>
        <p:nvSpPr>
          <p:cNvPr id="73" name="正方形/長方形 72"/>
          <p:cNvSpPr/>
          <p:nvPr/>
        </p:nvSpPr>
        <p:spPr>
          <a:xfrm>
            <a:off x="1035166" y="5749806"/>
            <a:ext cx="7073668" cy="738664"/>
          </a:xfrm>
          <a:prstGeom prst="rect">
            <a:avLst/>
          </a:prstGeom>
        </p:spPr>
        <p:txBody>
          <a:bodyPr wrap="square">
            <a:spAutoFit/>
          </a:bodyPr>
          <a:lstStyle/>
          <a:p>
            <a:r>
              <a:rPr lang="ja-JP" altLang="en-US" sz="1050" b="1" dirty="0">
                <a:solidFill>
                  <a:srgbClr val="7030A0"/>
                </a:solidFill>
                <a:latin typeface="Meiryo" charset="-128"/>
                <a:ea typeface="Meiryo" charset="-128"/>
                <a:cs typeface="Meiryo" charset="-128"/>
              </a:rPr>
              <a:t>フルーフ・オブ・ワーク</a:t>
            </a:r>
            <a:r>
              <a:rPr lang="ja-JP" altLang="en-US" sz="1050" dirty="0">
                <a:latin typeface="Meiryo" charset="-128"/>
                <a:ea typeface="Meiryo" charset="-128"/>
                <a:cs typeface="Meiryo" charset="-128"/>
              </a:rPr>
              <a:t>：</a:t>
            </a:r>
            <a:r>
              <a:rPr lang="en-US" altLang="ja-JP" sz="1050" dirty="0">
                <a:latin typeface="Meiryo" charset="-128"/>
                <a:ea typeface="Meiryo" charset="-128"/>
                <a:cs typeface="Meiryo" charset="-128"/>
              </a:rPr>
              <a:t>Proof of Work</a:t>
            </a:r>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PoW</a:t>
            </a:r>
            <a:r>
              <a:rPr lang="ja-JP" altLang="en-US" sz="1050" dirty="0">
                <a:latin typeface="Meiryo" charset="-128"/>
                <a:ea typeface="Meiryo" charset="-128"/>
                <a:cs typeface="Meiryo" charset="-128"/>
              </a:rPr>
              <a:t>は、マイナー</a:t>
            </a:r>
            <a:r>
              <a:rPr lang="en-US" altLang="ja-JP" sz="1050" dirty="0">
                <a:latin typeface="Meiryo" charset="-128"/>
                <a:ea typeface="Meiryo" charset="-128"/>
                <a:cs typeface="Meiryo" charset="-128"/>
              </a:rPr>
              <a:t>/</a:t>
            </a:r>
            <a:r>
              <a:rPr lang="ja-JP" altLang="en-US" sz="1050" dirty="0">
                <a:latin typeface="Meiryo" charset="-128"/>
                <a:ea typeface="Meiryo" charset="-128"/>
                <a:cs typeface="Meiryo" charset="-128"/>
              </a:rPr>
              <a:t>採掘者（ブロックを追加する権利が与えられた人）に、報酬として一定のビットコインが付与される仕組み。これがインセンティブとなってマイナーはマイニング／採掘をおこなう動機付けが与えられる。</a:t>
            </a:r>
            <a:endParaRPr lang="en-US" altLang="ja-JP" sz="1050" dirty="0">
              <a:latin typeface="Meiryo" charset="-128"/>
              <a:ea typeface="Meiryo" charset="-128"/>
              <a:cs typeface="Meiryo" charset="-128"/>
            </a:endParaRPr>
          </a:p>
          <a:p>
            <a:r>
              <a:rPr lang="ja-JP" altLang="en-US" sz="1050" dirty="0">
                <a:latin typeface="Meiryo" charset="-128"/>
                <a:ea typeface="Meiryo" charset="-128"/>
                <a:cs typeface="Meiryo" charset="-128"/>
              </a:rPr>
              <a:t>＊</a:t>
            </a:r>
            <a:r>
              <a:rPr lang="en-US" altLang="ja-JP" sz="1050" dirty="0" err="1">
                <a:latin typeface="Meiryo" charset="-128"/>
                <a:ea typeface="Meiryo" charset="-128"/>
                <a:cs typeface="Meiryo" charset="-128"/>
              </a:rPr>
              <a:t>PoW</a:t>
            </a:r>
            <a:r>
              <a:rPr lang="ja-JP" altLang="en-US" sz="1050" dirty="0">
                <a:latin typeface="Meiryo" charset="-128"/>
                <a:ea typeface="Meiryo" charset="-128"/>
                <a:cs typeface="Meiryo" charset="-128"/>
              </a:rPr>
              <a:t>以外にもマイナー</a:t>
            </a:r>
            <a:r>
              <a:rPr lang="en-US" altLang="ja-JP" sz="1050" dirty="0">
                <a:latin typeface="Meiryo" charset="-128"/>
                <a:ea typeface="Meiryo" charset="-128"/>
                <a:cs typeface="Meiryo" charset="-128"/>
              </a:rPr>
              <a:t> /</a:t>
            </a:r>
            <a:r>
              <a:rPr lang="ja-JP" altLang="en-US" sz="1050" dirty="0">
                <a:latin typeface="Meiryo" charset="-128"/>
                <a:ea typeface="Meiryo" charset="-128"/>
                <a:cs typeface="Meiryo" charset="-128"/>
              </a:rPr>
              <a:t>採掘者になってブロックを追加する方式（コンセンサス・アルゴリズム）はある。</a:t>
            </a:r>
          </a:p>
        </p:txBody>
      </p:sp>
    </p:spTree>
    <p:extLst>
      <p:ext uri="{BB962C8B-B14F-4D97-AF65-F5344CB8AC3E}">
        <p14:creationId xmlns:p14="http://schemas.microsoft.com/office/powerpoint/2010/main" val="1903486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ブロック追加の仕組み</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539552" y="3830192"/>
            <a:ext cx="8352928" cy="2462213"/>
          </a:xfrm>
          <a:prstGeom prst="rect">
            <a:avLst/>
          </a:prstGeom>
        </p:spPr>
        <p:txBody>
          <a:bodyPr wrap="square">
            <a:spAutoFit/>
          </a:bodyPr>
          <a:lstStyle/>
          <a:p>
            <a:pPr marL="285750" indent="-285750">
              <a:buFont typeface="Wingdings" charset="2"/>
              <a:buChar char="ü"/>
            </a:pPr>
            <a:r>
              <a:rPr lang="ja-JP" altLang="en-US" sz="1400" b="1" dirty="0">
                <a:solidFill>
                  <a:srgbClr val="0432FF"/>
                </a:solidFill>
                <a:latin typeface="Meiryo" charset="-128"/>
                <a:ea typeface="Meiryo" charset="-128"/>
                <a:cs typeface="Meiryo" charset="-128"/>
              </a:rPr>
              <a:t>コンセンサス・アルゴリズム</a:t>
            </a:r>
            <a:r>
              <a:rPr lang="ja-JP" altLang="en-US" sz="1400" dirty="0">
                <a:solidFill>
                  <a:srgbClr val="0070C0"/>
                </a:solidFill>
                <a:latin typeface="Meiryo" charset="-128"/>
                <a:ea typeface="Meiryo" charset="-128"/>
                <a:cs typeface="Meiryo" charset="-128"/>
              </a:rPr>
              <a:t>によってブロックを生成した参加者には、</a:t>
            </a:r>
            <a:r>
              <a:rPr lang="ja-JP" altLang="en-US" sz="1400" b="1" dirty="0">
                <a:solidFill>
                  <a:srgbClr val="0070C0"/>
                </a:solidFill>
                <a:latin typeface="Meiryo" charset="-128"/>
                <a:ea typeface="Meiryo" charset="-128"/>
                <a:cs typeface="Meiryo" charset="-128"/>
              </a:rPr>
              <a:t>そのブロックを追加できる</a:t>
            </a:r>
            <a:r>
              <a:rPr lang="ja-JP" altLang="en-US" sz="1400" dirty="0">
                <a:solidFill>
                  <a:srgbClr val="0070C0"/>
                </a:solidFill>
                <a:latin typeface="Meiryo" charset="-128"/>
                <a:ea typeface="Meiryo" charset="-128"/>
                <a:cs typeface="Meiryo" charset="-128"/>
              </a:rPr>
              <a:t>権利が与えられる。</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ブロックチェーン・ネットワークの過半数の参加者によって、そのブロックが最初に生成されたと</a:t>
            </a:r>
            <a:r>
              <a:rPr lang="ja-JP" altLang="en-US" sz="1400" b="1" dirty="0">
                <a:solidFill>
                  <a:srgbClr val="0070C0"/>
                </a:solidFill>
                <a:latin typeface="Meiryo" charset="-128"/>
                <a:ea typeface="Meiryo" charset="-128"/>
                <a:cs typeface="Meiryo" charset="-128"/>
              </a:rPr>
              <a:t>承認されれば</a:t>
            </a:r>
            <a:r>
              <a:rPr lang="ja-JP" altLang="en-US" sz="1400" dirty="0">
                <a:solidFill>
                  <a:srgbClr val="0070C0"/>
                </a:solidFill>
                <a:latin typeface="Meiryo" charset="-128"/>
                <a:ea typeface="Meiryo" charset="-128"/>
                <a:cs typeface="Meiryo" charset="-128"/>
              </a:rPr>
              <a:t>、それが正当なブロックとみなされ</a:t>
            </a:r>
            <a:r>
              <a:rPr lang="ja-JP" altLang="en-US" sz="1400" b="1" dirty="0">
                <a:solidFill>
                  <a:srgbClr val="0070C0"/>
                </a:solidFill>
                <a:latin typeface="Meiryo" charset="-128"/>
                <a:ea typeface="Meiryo" charset="-128"/>
                <a:cs typeface="Meiryo" charset="-128"/>
              </a:rPr>
              <a:t>ブロックが追加される</a:t>
            </a:r>
            <a:r>
              <a:rPr lang="ja-JP" altLang="en-US" sz="1400" dirty="0">
                <a:solidFill>
                  <a:srgbClr val="0070C0"/>
                </a:solidFill>
                <a:latin typeface="Meiryo" charset="-128"/>
                <a:ea typeface="Meiryo" charset="-128"/>
                <a:cs typeface="Meiryo" charset="-128"/>
              </a:rPr>
              <a:t>。</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仮に最初にブロックを生成しても、間違った取引を含んでいた場合には、そのブロックは他のノードから承認されず、次にブロックを生成したマイナーがブロックを生成し、それを他のノードが承認する。</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ビットコインなどのパブリック型ブロック・チェーンでは、自分の生成したブロックの追加を承認されたマイナーは報酬を受け取ることで、ブロック生成の動機付けが与えられる。</a:t>
            </a:r>
            <a:endParaRPr lang="en-US" altLang="ja-JP" sz="1400" dirty="0">
              <a:solidFill>
                <a:srgbClr val="0070C0"/>
              </a:solidFill>
              <a:latin typeface="Meiryo" charset="-128"/>
              <a:ea typeface="Meiryo" charset="-128"/>
              <a:cs typeface="Meiryo" charset="-128"/>
            </a:endParaRPr>
          </a:p>
          <a:p>
            <a:pPr marL="285750" indent="-285750">
              <a:buFont typeface="Wingdings" charset="2"/>
              <a:buChar char="ü"/>
            </a:pPr>
            <a:r>
              <a:rPr lang="ja-JP" altLang="en-US" sz="1400" dirty="0">
                <a:solidFill>
                  <a:srgbClr val="0070C0"/>
                </a:solidFill>
                <a:latin typeface="Meiryo" charset="-128"/>
                <a:ea typeface="Meiryo" charset="-128"/>
                <a:cs typeface="Meiryo" charset="-128"/>
              </a:rPr>
              <a:t>このようにして生成されたブロックを参加者が多数決で承認しながら、常に正しいブロックが同期されるような</a:t>
            </a:r>
            <a:r>
              <a:rPr lang="ja-JP" altLang="en-US" sz="1400" b="1" dirty="0">
                <a:solidFill>
                  <a:srgbClr val="0070C0"/>
                </a:solidFill>
                <a:latin typeface="Meiryo" charset="-128"/>
                <a:ea typeface="Meiryo" charset="-128"/>
                <a:cs typeface="Meiryo" charset="-128"/>
              </a:rPr>
              <a:t>合意形成（コンセンサス）</a:t>
            </a:r>
            <a:r>
              <a:rPr lang="ja-JP" altLang="en-US" sz="1400" dirty="0">
                <a:solidFill>
                  <a:srgbClr val="0070C0"/>
                </a:solidFill>
                <a:latin typeface="Meiryo" charset="-128"/>
                <a:ea typeface="Meiryo" charset="-128"/>
                <a:cs typeface="Meiryo" charset="-128"/>
              </a:rPr>
              <a:t>を行うことで台帳への記録作業が継続して行われている。</a:t>
            </a:r>
          </a:p>
        </p:txBody>
      </p:sp>
      <p:grpSp>
        <p:nvGrpSpPr>
          <p:cNvPr id="5" name="図形グループ 4"/>
          <p:cNvGrpSpPr/>
          <p:nvPr/>
        </p:nvGrpSpPr>
        <p:grpSpPr>
          <a:xfrm flipH="1">
            <a:off x="1263906" y="1237038"/>
            <a:ext cx="144016" cy="272752"/>
            <a:chOff x="1946324" y="4125162"/>
            <a:chExt cx="969964" cy="2007872"/>
          </a:xfrm>
        </p:grpSpPr>
        <p:sp>
          <p:nvSpPr>
            <p:cNvPr id="6" name="円/楕円 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図形グループ 7"/>
          <p:cNvGrpSpPr/>
          <p:nvPr/>
        </p:nvGrpSpPr>
        <p:grpSpPr>
          <a:xfrm flipH="1">
            <a:off x="751472" y="1705147"/>
            <a:ext cx="144016" cy="272752"/>
            <a:chOff x="1946324" y="4125162"/>
            <a:chExt cx="969964" cy="2007872"/>
          </a:xfrm>
        </p:grpSpPr>
        <p:sp>
          <p:nvSpPr>
            <p:cNvPr id="9" name="円/楕円 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flipH="1">
            <a:off x="966585" y="2413558"/>
            <a:ext cx="144016" cy="272752"/>
            <a:chOff x="1946324" y="4125162"/>
            <a:chExt cx="969964" cy="2007872"/>
          </a:xfrm>
        </p:grpSpPr>
        <p:sp>
          <p:nvSpPr>
            <p:cNvPr id="12" name="円/楕円 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flipH="1">
            <a:off x="1549801" y="2413558"/>
            <a:ext cx="144016" cy="272752"/>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 name="図形グループ 16"/>
          <p:cNvGrpSpPr/>
          <p:nvPr/>
        </p:nvGrpSpPr>
        <p:grpSpPr>
          <a:xfrm flipH="1">
            <a:off x="1763688" y="1709975"/>
            <a:ext cx="144016" cy="272752"/>
            <a:chOff x="1946324" y="4125162"/>
            <a:chExt cx="969964" cy="2007872"/>
          </a:xfrm>
        </p:grpSpPr>
        <p:sp>
          <p:nvSpPr>
            <p:cNvPr id="18" name="円/楕円 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論理積ゲート 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 name="直線コネクタ 19"/>
          <p:cNvCxnSpPr/>
          <p:nvPr/>
        </p:nvCxnSpPr>
        <p:spPr>
          <a:xfrm flipH="1">
            <a:off x="1038593" y="1509790"/>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895488" y="1509790"/>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895488" y="1904061"/>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335914" y="1509790"/>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1335914" y="1509790"/>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038593" y="2413558"/>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895488" y="1904061"/>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flipH="1">
            <a:off x="1621809" y="1908889"/>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895488" y="1904061"/>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flipH="1">
            <a:off x="1038593" y="1908889"/>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0" name="フローチャート: 複数書類 29"/>
          <p:cNvSpPr/>
          <p:nvPr/>
        </p:nvSpPr>
        <p:spPr>
          <a:xfrm>
            <a:off x="1621809" y="262161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複数書類 30"/>
          <p:cNvSpPr/>
          <p:nvPr/>
        </p:nvSpPr>
        <p:spPr>
          <a:xfrm>
            <a:off x="1828939" y="189886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フローチャート: 複数書類 31"/>
          <p:cNvSpPr/>
          <p:nvPr/>
        </p:nvSpPr>
        <p:spPr>
          <a:xfrm>
            <a:off x="1015541" y="262161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複数書類 32"/>
          <p:cNvSpPr/>
          <p:nvPr/>
        </p:nvSpPr>
        <p:spPr>
          <a:xfrm>
            <a:off x="813051" y="1904061"/>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フローチャート: 複数書類 33"/>
          <p:cNvSpPr/>
          <p:nvPr/>
        </p:nvSpPr>
        <p:spPr>
          <a:xfrm>
            <a:off x="1334991" y="143652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cxnSp>
        <p:nvCxnSpPr>
          <p:cNvPr id="37" name="直線矢印コネクタ 36"/>
          <p:cNvCxnSpPr/>
          <p:nvPr/>
        </p:nvCxnSpPr>
        <p:spPr>
          <a:xfrm flipH="1" flipV="1">
            <a:off x="895488" y="1904061"/>
            <a:ext cx="726321" cy="509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H="1" flipV="1">
            <a:off x="1335914" y="1509790"/>
            <a:ext cx="285895" cy="90376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flipH="1">
            <a:off x="1089510" y="2413558"/>
            <a:ext cx="532299" cy="1831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1621809" y="1908889"/>
            <a:ext cx="141879" cy="504669"/>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a:xfrm>
            <a:off x="1589292" y="2312197"/>
            <a:ext cx="697627" cy="338554"/>
          </a:xfrm>
          <a:prstGeom prst="rect">
            <a:avLst/>
          </a:prstGeom>
          <a:noFill/>
        </p:spPr>
        <p:txBody>
          <a:bodyPr wrap="none" rtlCol="0">
            <a:spAutoFit/>
          </a:bodyPr>
          <a:lstStyle/>
          <a:p>
            <a:r>
              <a:rPr kumimoji="1" lang="ja-JP" altLang="en-US" sz="800" dirty="0">
                <a:solidFill>
                  <a:srgbClr val="0070C0"/>
                </a:solidFill>
                <a:latin typeface="Meiryo" charset="-128"/>
                <a:ea typeface="Meiryo" charset="-128"/>
                <a:cs typeface="Meiryo" charset="-128"/>
              </a:rPr>
              <a:t>マイナー</a:t>
            </a:r>
            <a:endParaRPr kumimoji="1" lang="en-US" altLang="ja-JP" sz="800" dirty="0">
              <a:solidFill>
                <a:srgbClr val="0070C0"/>
              </a:solidFill>
              <a:latin typeface="Meiryo" charset="-128"/>
              <a:ea typeface="Meiryo" charset="-128"/>
              <a:cs typeface="Meiryo" charset="-128"/>
            </a:endParaRPr>
          </a:p>
          <a:p>
            <a:r>
              <a:rPr kumimoji="1" lang="ja-JP" altLang="en-US" sz="800" dirty="0">
                <a:solidFill>
                  <a:srgbClr val="0070C0"/>
                </a:solidFill>
                <a:latin typeface="Meiryo" charset="-128"/>
                <a:ea typeface="Meiryo" charset="-128"/>
                <a:cs typeface="Meiryo" charset="-128"/>
              </a:rPr>
              <a:t>（採掘者）</a:t>
            </a:r>
          </a:p>
        </p:txBody>
      </p:sp>
      <p:sp>
        <p:nvSpPr>
          <p:cNvPr id="42" name="正方形/長方形 41"/>
          <p:cNvSpPr/>
          <p:nvPr/>
        </p:nvSpPr>
        <p:spPr>
          <a:xfrm>
            <a:off x="1871159" y="2648392"/>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1909215" y="269562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909215" y="277560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1909215" y="285120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テキスト ボックス 45"/>
          <p:cNvSpPr txBox="1"/>
          <p:nvPr/>
        </p:nvSpPr>
        <p:spPr>
          <a:xfrm>
            <a:off x="1818113" y="2906958"/>
            <a:ext cx="389850" cy="153888"/>
          </a:xfrm>
          <a:prstGeom prst="rect">
            <a:avLst/>
          </a:prstGeom>
          <a:noFill/>
        </p:spPr>
        <p:txBody>
          <a:bodyPr wrap="none" rtlCol="0">
            <a:spAutoFit/>
          </a:bodyPr>
          <a:lstStyle/>
          <a:p>
            <a:pPr algn="ctr"/>
            <a:r>
              <a:rPr kumimoji="1" lang="ja-JP" altLang="en-US" sz="400" dirty="0">
                <a:solidFill>
                  <a:srgbClr val="0070C0"/>
                </a:solidFill>
                <a:latin typeface="Meiryo" charset="-128"/>
                <a:ea typeface="Meiryo" charset="-128"/>
                <a:cs typeface="Meiryo" charset="-128"/>
              </a:rPr>
              <a:t>ブロック</a:t>
            </a:r>
          </a:p>
        </p:txBody>
      </p:sp>
      <p:grpSp>
        <p:nvGrpSpPr>
          <p:cNvPr id="48" name="図形グループ 47"/>
          <p:cNvGrpSpPr/>
          <p:nvPr/>
        </p:nvGrpSpPr>
        <p:grpSpPr>
          <a:xfrm flipH="1">
            <a:off x="3516052" y="1237038"/>
            <a:ext cx="144016" cy="272752"/>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flipH="1">
            <a:off x="3003618" y="1705147"/>
            <a:ext cx="144016" cy="272752"/>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flipH="1">
            <a:off x="3218731" y="2413558"/>
            <a:ext cx="144016" cy="272752"/>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flipH="1">
            <a:off x="3801947" y="2413558"/>
            <a:ext cx="144016" cy="272752"/>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flipH="1">
            <a:off x="4015834" y="1709975"/>
            <a:ext cx="144016" cy="272752"/>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63" name="直線コネクタ 62"/>
          <p:cNvCxnSpPr/>
          <p:nvPr/>
        </p:nvCxnSpPr>
        <p:spPr>
          <a:xfrm flipH="1">
            <a:off x="3290739" y="1509790"/>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flipV="1">
            <a:off x="3147634" y="1509790"/>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3147634" y="1904061"/>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3588060" y="1509790"/>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3588060" y="1509790"/>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3290739" y="2413558"/>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3147634" y="1904061"/>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flipH="1">
            <a:off x="3873955" y="1908889"/>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3147634" y="1904061"/>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3290739" y="1908889"/>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3" name="フローチャート: 複数書類 72"/>
          <p:cNvSpPr/>
          <p:nvPr/>
        </p:nvSpPr>
        <p:spPr>
          <a:xfrm>
            <a:off x="3873955" y="262161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4081085" y="189886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複数書類 74"/>
          <p:cNvSpPr/>
          <p:nvPr/>
        </p:nvSpPr>
        <p:spPr>
          <a:xfrm>
            <a:off x="3267687" y="262161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複数書類 75"/>
          <p:cNvSpPr/>
          <p:nvPr/>
        </p:nvSpPr>
        <p:spPr>
          <a:xfrm>
            <a:off x="3065197" y="1904061"/>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複数書類 76"/>
          <p:cNvSpPr/>
          <p:nvPr/>
        </p:nvSpPr>
        <p:spPr>
          <a:xfrm>
            <a:off x="3587137" y="143652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8" name="テキスト ボックス 77"/>
          <p:cNvSpPr txBox="1"/>
          <p:nvPr/>
        </p:nvSpPr>
        <p:spPr>
          <a:xfrm>
            <a:off x="3909841" y="1527143"/>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grpSp>
        <p:nvGrpSpPr>
          <p:cNvPr id="80" name="図形グループ 79"/>
          <p:cNvGrpSpPr/>
          <p:nvPr/>
        </p:nvGrpSpPr>
        <p:grpSpPr>
          <a:xfrm>
            <a:off x="3957959" y="2725224"/>
            <a:ext cx="258409" cy="219307"/>
            <a:chOff x="6903384" y="2599114"/>
            <a:chExt cx="258409" cy="219307"/>
          </a:xfrm>
        </p:grpSpPr>
        <p:grpSp>
          <p:nvGrpSpPr>
            <p:cNvPr id="81" name="図形グループ 80"/>
            <p:cNvGrpSpPr/>
            <p:nvPr/>
          </p:nvGrpSpPr>
          <p:grpSpPr>
            <a:xfrm>
              <a:off x="6987634" y="2599114"/>
              <a:ext cx="174159" cy="219307"/>
              <a:chOff x="6855221" y="2502142"/>
              <a:chExt cx="285895" cy="307004"/>
            </a:xfrm>
          </p:grpSpPr>
          <p:sp>
            <p:nvSpPr>
              <p:cNvPr id="83" name="正方形/長方形 82"/>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正方形/長方形 83"/>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正方形/長方形 84"/>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2" name="加算記号 81"/>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a:off x="4169575" y="1998149"/>
            <a:ext cx="258409" cy="219307"/>
            <a:chOff x="6903384" y="2599114"/>
            <a:chExt cx="258409" cy="219307"/>
          </a:xfrm>
        </p:grpSpPr>
        <p:grpSp>
          <p:nvGrpSpPr>
            <p:cNvPr id="88" name="図形グループ 87"/>
            <p:cNvGrpSpPr/>
            <p:nvPr/>
          </p:nvGrpSpPr>
          <p:grpSpPr>
            <a:xfrm>
              <a:off x="6987634" y="2599114"/>
              <a:ext cx="174159" cy="219307"/>
              <a:chOff x="6855221" y="2502142"/>
              <a:chExt cx="285895" cy="307004"/>
            </a:xfrm>
          </p:grpSpPr>
          <p:sp>
            <p:nvSpPr>
              <p:cNvPr id="90" name="正方形/長方形 89"/>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正方形/長方形 90"/>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89" name="加算記号 88"/>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4" name="図形グループ 93"/>
          <p:cNvGrpSpPr/>
          <p:nvPr/>
        </p:nvGrpSpPr>
        <p:grpSpPr>
          <a:xfrm>
            <a:off x="3669447" y="1547420"/>
            <a:ext cx="258409" cy="219307"/>
            <a:chOff x="6903384" y="2599114"/>
            <a:chExt cx="258409" cy="219307"/>
          </a:xfrm>
        </p:grpSpPr>
        <p:grpSp>
          <p:nvGrpSpPr>
            <p:cNvPr id="95" name="図形グループ 94"/>
            <p:cNvGrpSpPr/>
            <p:nvPr/>
          </p:nvGrpSpPr>
          <p:grpSpPr>
            <a:xfrm>
              <a:off x="6987634" y="2599114"/>
              <a:ext cx="174159" cy="219307"/>
              <a:chOff x="6855221" y="2502142"/>
              <a:chExt cx="285895" cy="307004"/>
            </a:xfrm>
          </p:grpSpPr>
          <p:sp>
            <p:nvSpPr>
              <p:cNvPr id="97" name="正方形/長方形 96"/>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6" name="加算記号 95"/>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3156469" y="2012876"/>
            <a:ext cx="258409" cy="219307"/>
            <a:chOff x="6903384" y="2599114"/>
            <a:chExt cx="258409" cy="219307"/>
          </a:xfrm>
        </p:grpSpPr>
        <p:grpSp>
          <p:nvGrpSpPr>
            <p:cNvPr id="102" name="図形グループ 101"/>
            <p:cNvGrpSpPr/>
            <p:nvPr/>
          </p:nvGrpSpPr>
          <p:grpSpPr>
            <a:xfrm>
              <a:off x="6987634" y="2599114"/>
              <a:ext cx="174159" cy="219307"/>
              <a:chOff x="6855221" y="2502142"/>
              <a:chExt cx="285895" cy="307004"/>
            </a:xfrm>
          </p:grpSpPr>
          <p:sp>
            <p:nvSpPr>
              <p:cNvPr id="104" name="正方形/長方形 103"/>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03" name="加算記号 102"/>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3341736" y="2728240"/>
            <a:ext cx="258409" cy="219307"/>
            <a:chOff x="6903384" y="2599114"/>
            <a:chExt cx="258409" cy="219307"/>
          </a:xfrm>
        </p:grpSpPr>
        <p:grpSp>
          <p:nvGrpSpPr>
            <p:cNvPr id="109" name="図形グループ 108"/>
            <p:cNvGrpSpPr/>
            <p:nvPr/>
          </p:nvGrpSpPr>
          <p:grpSpPr>
            <a:xfrm>
              <a:off x="6987634" y="2599114"/>
              <a:ext cx="174159" cy="219307"/>
              <a:chOff x="6855221" y="2502142"/>
              <a:chExt cx="285895" cy="307004"/>
            </a:xfrm>
          </p:grpSpPr>
          <p:sp>
            <p:nvSpPr>
              <p:cNvPr id="111" name="正方形/長方形 110"/>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正方形/長方形 112"/>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0" name="加算記号 109"/>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15" name="テキスト ボックス 114"/>
          <p:cNvSpPr txBox="1"/>
          <p:nvPr/>
        </p:nvSpPr>
        <p:spPr>
          <a:xfrm>
            <a:off x="3849159" y="2311856"/>
            <a:ext cx="697627" cy="338554"/>
          </a:xfrm>
          <a:prstGeom prst="rect">
            <a:avLst/>
          </a:prstGeom>
          <a:noFill/>
        </p:spPr>
        <p:txBody>
          <a:bodyPr wrap="none" rtlCol="0">
            <a:spAutoFit/>
          </a:bodyPr>
          <a:lstStyle/>
          <a:p>
            <a:r>
              <a:rPr kumimoji="1" lang="ja-JP" altLang="en-US" sz="800" dirty="0">
                <a:solidFill>
                  <a:srgbClr val="0070C0"/>
                </a:solidFill>
                <a:latin typeface="Meiryo" charset="-128"/>
                <a:ea typeface="Meiryo" charset="-128"/>
                <a:cs typeface="Meiryo" charset="-128"/>
              </a:rPr>
              <a:t>マイナー</a:t>
            </a:r>
            <a:endParaRPr kumimoji="1" lang="en-US" altLang="ja-JP" sz="800" dirty="0">
              <a:solidFill>
                <a:srgbClr val="0070C0"/>
              </a:solidFill>
              <a:latin typeface="Meiryo" charset="-128"/>
              <a:ea typeface="Meiryo" charset="-128"/>
              <a:cs typeface="Meiryo" charset="-128"/>
            </a:endParaRPr>
          </a:p>
          <a:p>
            <a:r>
              <a:rPr kumimoji="1" lang="ja-JP" altLang="en-US" sz="800" dirty="0">
                <a:solidFill>
                  <a:srgbClr val="0070C0"/>
                </a:solidFill>
                <a:latin typeface="Meiryo" charset="-128"/>
                <a:ea typeface="Meiryo" charset="-128"/>
                <a:cs typeface="Meiryo" charset="-128"/>
              </a:rPr>
              <a:t>（採掘者）</a:t>
            </a:r>
          </a:p>
        </p:txBody>
      </p:sp>
      <p:sp>
        <p:nvSpPr>
          <p:cNvPr id="116" name="右矢印 115"/>
          <p:cNvSpPr/>
          <p:nvPr/>
        </p:nvSpPr>
        <p:spPr>
          <a:xfrm>
            <a:off x="2326284" y="1830223"/>
            <a:ext cx="484881" cy="583335"/>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p:cNvSpPr/>
          <p:nvPr/>
        </p:nvSpPr>
        <p:spPr>
          <a:xfrm>
            <a:off x="4572000" y="979750"/>
            <a:ext cx="4284063" cy="2554545"/>
          </a:xfrm>
          <a:prstGeom prst="rect">
            <a:avLst/>
          </a:prstGeom>
        </p:spPr>
        <p:txBody>
          <a:bodyPr wrap="square">
            <a:spAutoFit/>
          </a:bodyPr>
          <a:lstStyle/>
          <a:p>
            <a:r>
              <a:rPr lang="ja-JP" altLang="en-US" sz="1600" b="1" dirty="0">
                <a:solidFill>
                  <a:srgbClr val="0432FF"/>
                </a:solidFill>
                <a:latin typeface="Meiryo" charset="-128"/>
                <a:ea typeface="Meiryo" charset="-128"/>
                <a:cs typeface="Meiryo" charset="-128"/>
              </a:rPr>
              <a:t>コンセンサス・アルゴリズム</a:t>
            </a:r>
            <a:endParaRPr lang="en-US" altLang="ja-JP" sz="1600" b="1" dirty="0">
              <a:solidFill>
                <a:srgbClr val="0432FF"/>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Proof of Work</a:t>
            </a:r>
            <a:r>
              <a:rPr lang="ja-JP" altLang="en-US" sz="1200" dirty="0">
                <a:solidFill>
                  <a:srgbClr val="0070C0"/>
                </a:solidFill>
                <a:latin typeface="Meiryo" charset="-128"/>
                <a:ea typeface="Meiryo" charset="-128"/>
                <a:cs typeface="Meiryo" charset="-128"/>
              </a:rPr>
              <a:t>：ハッシュ計算の勝者にブロックを作る権利が与えられる。但し、その計算のために大量の電力が消費される。</a:t>
            </a:r>
            <a:endParaRPr lang="en-US" altLang="ja-JP" sz="1200" dirty="0">
              <a:solidFill>
                <a:srgbClr val="0070C0"/>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Proof of Stake</a:t>
            </a:r>
            <a:r>
              <a:rPr lang="ja-JP" altLang="en-US" sz="1200" dirty="0">
                <a:solidFill>
                  <a:srgbClr val="0070C0"/>
                </a:solidFill>
                <a:latin typeface="Meiryo" charset="-128"/>
                <a:ea typeface="Meiryo" charset="-128"/>
                <a:cs typeface="Meiryo" charset="-128"/>
              </a:rPr>
              <a:t>：コインの所有量の割合によってブロックを作る権利が与えられる。</a:t>
            </a:r>
            <a:endParaRPr lang="en-US" altLang="ja-JP" sz="1200" dirty="0">
              <a:solidFill>
                <a:srgbClr val="0070C0"/>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Proof of Importance</a:t>
            </a:r>
            <a:r>
              <a:rPr lang="ja-JP" altLang="en-US" sz="1200" dirty="0">
                <a:solidFill>
                  <a:srgbClr val="0070C0"/>
                </a:solidFill>
                <a:latin typeface="Meiryo" charset="-128"/>
                <a:ea typeface="Meiryo" charset="-128"/>
                <a:cs typeface="Meiryo" charset="-128"/>
              </a:rPr>
              <a:t>：各アカウントに(コインの量や送信回数などで決まる)重要度スコアが割り当てられ、重要度スコアが高いほどブロックを生成できる可能性が高まる。</a:t>
            </a:r>
            <a:endParaRPr lang="en-US" altLang="ja-JP" sz="1200" dirty="0">
              <a:solidFill>
                <a:srgbClr val="0070C0"/>
              </a:solidFill>
              <a:latin typeface="Meiryo" charset="-128"/>
              <a:ea typeface="Meiryo" charset="-128"/>
              <a:cs typeface="Meiryo" charset="-128"/>
            </a:endParaRPr>
          </a:p>
          <a:p>
            <a:r>
              <a:rPr lang="ja-JP" altLang="en-US" sz="1200" b="1" dirty="0">
                <a:solidFill>
                  <a:srgbClr val="0432FF"/>
                </a:solidFill>
                <a:latin typeface="Meiryo" charset="-128"/>
                <a:ea typeface="Meiryo" charset="-128"/>
                <a:cs typeface="Meiryo" charset="-128"/>
              </a:rPr>
              <a:t>PBFT（Practical Bizantine Fault Tolelance）</a:t>
            </a:r>
            <a:r>
              <a:rPr lang="ja-JP" altLang="en-US" sz="1200" dirty="0">
                <a:solidFill>
                  <a:srgbClr val="0070C0"/>
                </a:solidFill>
                <a:latin typeface="Meiryo" charset="-128"/>
                <a:ea typeface="Meiryo" charset="-128"/>
                <a:cs typeface="Meiryo" charset="-128"/>
              </a:rPr>
              <a:t>：パブリック型ではなく管理者がいるプライベート型で、合議制によりトランザクションを承認する。現実的な処理可能な参加者（ノード）数は１５程度。</a:t>
            </a:r>
          </a:p>
        </p:txBody>
      </p:sp>
    </p:spTree>
    <p:extLst>
      <p:ext uri="{BB962C8B-B14F-4D97-AF65-F5344CB8AC3E}">
        <p14:creationId xmlns:p14="http://schemas.microsoft.com/office/powerpoint/2010/main" val="275125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同時にブロックが作られた場合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12</a:t>
            </a:fld>
            <a:endParaRPr kumimoji="1" lang="ja-JP" altLang="en-US"/>
          </a:p>
        </p:txBody>
      </p:sp>
      <p:grpSp>
        <p:nvGrpSpPr>
          <p:cNvPr id="8" name="図形グループ 7"/>
          <p:cNvGrpSpPr/>
          <p:nvPr/>
        </p:nvGrpSpPr>
        <p:grpSpPr>
          <a:xfrm>
            <a:off x="1115616" y="2996952"/>
            <a:ext cx="792088" cy="1233046"/>
            <a:chOff x="1259632" y="3373733"/>
            <a:chExt cx="285895" cy="399460"/>
          </a:xfrm>
        </p:grpSpPr>
        <p:sp>
          <p:nvSpPr>
            <p:cNvPr id="4" name="正方形/長方形 3"/>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297688" y="3397061"/>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297688" y="347704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297688" y="3557031"/>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 name="テキスト ボックス 8"/>
          <p:cNvSpPr txBox="1"/>
          <p:nvPr/>
        </p:nvSpPr>
        <p:spPr>
          <a:xfrm>
            <a:off x="1115616" y="3852319"/>
            <a:ext cx="792087"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endParaRPr kumimoji="1" lang="en-US" altLang="ja-JP" sz="800" dirty="0">
              <a:solidFill>
                <a:srgbClr val="0432FF"/>
              </a:solidFill>
              <a:latin typeface="Meiryo" charset="-128"/>
              <a:ea typeface="Meiryo" charset="-128"/>
              <a:cs typeface="Meiryo" charset="-128"/>
            </a:endParaRPr>
          </a:p>
          <a:p>
            <a:pPr algn="ctr"/>
            <a:r>
              <a:rPr kumimoji="1" lang="en-US" altLang="ja-JP" sz="1200" dirty="0">
                <a:solidFill>
                  <a:srgbClr val="0432FF"/>
                </a:solidFill>
                <a:latin typeface="Meiryo" charset="-128"/>
                <a:ea typeface="Meiryo" charset="-128"/>
                <a:cs typeface="Meiryo" charset="-128"/>
              </a:rPr>
              <a:t>n</a:t>
            </a:r>
            <a:endParaRPr kumimoji="1" lang="ja-JP" altLang="en-US" sz="1200" dirty="0">
              <a:solidFill>
                <a:srgbClr val="0432FF"/>
              </a:solidFill>
              <a:latin typeface="Meiryo" charset="-128"/>
              <a:ea typeface="Meiryo" charset="-128"/>
              <a:cs typeface="Meiryo" charset="-128"/>
            </a:endParaRPr>
          </a:p>
        </p:txBody>
      </p:sp>
      <p:grpSp>
        <p:nvGrpSpPr>
          <p:cNvPr id="10" name="図形グループ 9"/>
          <p:cNvGrpSpPr/>
          <p:nvPr/>
        </p:nvGrpSpPr>
        <p:grpSpPr>
          <a:xfrm>
            <a:off x="2195733" y="2993355"/>
            <a:ext cx="792088" cy="1233046"/>
            <a:chOff x="1259632" y="3373733"/>
            <a:chExt cx="285895" cy="399460"/>
          </a:xfrm>
        </p:grpSpPr>
        <p:sp>
          <p:nvSpPr>
            <p:cNvPr id="11" name="正方形/長方形 10"/>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 name="テキスト ボックス 14"/>
          <p:cNvSpPr txBox="1"/>
          <p:nvPr/>
        </p:nvSpPr>
        <p:spPr>
          <a:xfrm>
            <a:off x="2195733"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n+1</a:t>
            </a:r>
            <a:endParaRPr kumimoji="1" lang="ja-JP" altLang="en-US" sz="1200" dirty="0">
              <a:solidFill>
                <a:srgbClr val="0432FF"/>
              </a:solidFill>
              <a:latin typeface="Meiryo" charset="-128"/>
              <a:ea typeface="Meiryo" charset="-128"/>
              <a:cs typeface="Meiryo" charset="-128"/>
            </a:endParaRPr>
          </a:p>
        </p:txBody>
      </p:sp>
      <p:grpSp>
        <p:nvGrpSpPr>
          <p:cNvPr id="16" name="図形グループ 15"/>
          <p:cNvGrpSpPr/>
          <p:nvPr/>
        </p:nvGrpSpPr>
        <p:grpSpPr>
          <a:xfrm>
            <a:off x="3275854" y="2993355"/>
            <a:ext cx="792088" cy="1233046"/>
            <a:chOff x="1259632" y="3373733"/>
            <a:chExt cx="285895" cy="399460"/>
          </a:xfrm>
        </p:grpSpPr>
        <p:sp>
          <p:nvSpPr>
            <p:cNvPr id="17" name="正方形/長方形 16"/>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テキスト ボックス 20"/>
          <p:cNvSpPr txBox="1"/>
          <p:nvPr/>
        </p:nvSpPr>
        <p:spPr>
          <a:xfrm>
            <a:off x="3275854"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n+2</a:t>
            </a:r>
            <a:endParaRPr kumimoji="1" lang="ja-JP" altLang="en-US" sz="1200" dirty="0">
              <a:solidFill>
                <a:srgbClr val="0432FF"/>
              </a:solidFill>
              <a:latin typeface="Meiryo" charset="-128"/>
              <a:ea typeface="Meiryo" charset="-128"/>
              <a:cs typeface="Meiryo" charset="-128"/>
            </a:endParaRPr>
          </a:p>
        </p:txBody>
      </p:sp>
      <p:grpSp>
        <p:nvGrpSpPr>
          <p:cNvPr id="22" name="図形グループ 21"/>
          <p:cNvGrpSpPr/>
          <p:nvPr/>
        </p:nvGrpSpPr>
        <p:grpSpPr>
          <a:xfrm>
            <a:off x="4351341" y="2993355"/>
            <a:ext cx="792088" cy="1233046"/>
            <a:chOff x="1259632" y="3373733"/>
            <a:chExt cx="285895" cy="399460"/>
          </a:xfrm>
        </p:grpSpPr>
        <p:sp>
          <p:nvSpPr>
            <p:cNvPr id="23" name="正方形/長方形 22"/>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7" name="テキスト ボックス 26"/>
          <p:cNvSpPr txBox="1"/>
          <p:nvPr/>
        </p:nvSpPr>
        <p:spPr>
          <a:xfrm>
            <a:off x="4351341"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n+3</a:t>
            </a:r>
            <a:endParaRPr kumimoji="1" lang="ja-JP" altLang="en-US" sz="1200" dirty="0">
              <a:solidFill>
                <a:srgbClr val="0432FF"/>
              </a:solidFill>
              <a:latin typeface="Meiryo" charset="-128"/>
              <a:ea typeface="Meiryo" charset="-128"/>
              <a:cs typeface="Meiryo" charset="-128"/>
            </a:endParaRPr>
          </a:p>
        </p:txBody>
      </p:sp>
      <p:grpSp>
        <p:nvGrpSpPr>
          <p:cNvPr id="28" name="図形グループ 27"/>
          <p:cNvGrpSpPr/>
          <p:nvPr/>
        </p:nvGrpSpPr>
        <p:grpSpPr>
          <a:xfrm>
            <a:off x="5436096" y="2993355"/>
            <a:ext cx="792088" cy="1233046"/>
            <a:chOff x="1259632" y="3373733"/>
            <a:chExt cx="285895" cy="399460"/>
          </a:xfrm>
        </p:grpSpPr>
        <p:sp>
          <p:nvSpPr>
            <p:cNvPr id="29" name="正方形/長方形 28"/>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 name="テキスト ボックス 32"/>
          <p:cNvSpPr txBox="1"/>
          <p:nvPr/>
        </p:nvSpPr>
        <p:spPr>
          <a:xfrm>
            <a:off x="5436096" y="384507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n+4</a:t>
            </a:r>
            <a:endParaRPr kumimoji="1" lang="ja-JP" altLang="en-US" sz="1200" dirty="0">
              <a:solidFill>
                <a:srgbClr val="0432FF"/>
              </a:solidFill>
              <a:latin typeface="Meiryo" charset="-128"/>
              <a:ea typeface="Meiryo" charset="-128"/>
              <a:cs typeface="Meiryo" charset="-128"/>
            </a:endParaRPr>
          </a:p>
        </p:txBody>
      </p:sp>
      <p:grpSp>
        <p:nvGrpSpPr>
          <p:cNvPr id="34" name="図形グループ 33"/>
          <p:cNvGrpSpPr/>
          <p:nvPr/>
        </p:nvGrpSpPr>
        <p:grpSpPr>
          <a:xfrm>
            <a:off x="6516214" y="3000596"/>
            <a:ext cx="792088" cy="1233046"/>
            <a:chOff x="1259632" y="3373733"/>
            <a:chExt cx="285895" cy="399460"/>
          </a:xfrm>
        </p:grpSpPr>
        <p:sp>
          <p:nvSpPr>
            <p:cNvPr id="35" name="正方形/長方形 34"/>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テキスト ボックス 38"/>
          <p:cNvSpPr txBox="1"/>
          <p:nvPr/>
        </p:nvSpPr>
        <p:spPr>
          <a:xfrm>
            <a:off x="6516214" y="3852319"/>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n+5</a:t>
            </a:r>
            <a:endParaRPr kumimoji="1" lang="ja-JP" altLang="en-US" sz="1200" dirty="0">
              <a:solidFill>
                <a:srgbClr val="0432FF"/>
              </a:solidFill>
              <a:latin typeface="Meiryo" charset="-128"/>
              <a:ea typeface="Meiryo" charset="-128"/>
              <a:cs typeface="Meiryo" charset="-128"/>
            </a:endParaRPr>
          </a:p>
        </p:txBody>
      </p:sp>
      <p:grpSp>
        <p:nvGrpSpPr>
          <p:cNvPr id="40" name="図形グループ 39"/>
          <p:cNvGrpSpPr/>
          <p:nvPr/>
        </p:nvGrpSpPr>
        <p:grpSpPr>
          <a:xfrm>
            <a:off x="7596335" y="3000596"/>
            <a:ext cx="792088" cy="1233046"/>
            <a:chOff x="1259632" y="3373733"/>
            <a:chExt cx="285895" cy="399460"/>
          </a:xfrm>
        </p:grpSpPr>
        <p:sp>
          <p:nvSpPr>
            <p:cNvPr id="41" name="正方形/長方形 40"/>
            <p:cNvSpPr/>
            <p:nvPr/>
          </p:nvSpPr>
          <p:spPr>
            <a:xfrm>
              <a:off x="1259632" y="3373733"/>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5" name="テキスト ボックス 44"/>
          <p:cNvSpPr txBox="1"/>
          <p:nvPr/>
        </p:nvSpPr>
        <p:spPr>
          <a:xfrm>
            <a:off x="7596335" y="3852319"/>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n+6</a:t>
            </a:r>
            <a:endParaRPr kumimoji="1" lang="ja-JP" altLang="en-US" sz="1200" dirty="0">
              <a:solidFill>
                <a:srgbClr val="0432FF"/>
              </a:solidFill>
              <a:latin typeface="Meiryo" charset="-128"/>
              <a:ea typeface="Meiryo" charset="-128"/>
              <a:cs typeface="Meiryo" charset="-128"/>
            </a:endParaRPr>
          </a:p>
        </p:txBody>
      </p:sp>
      <p:grpSp>
        <p:nvGrpSpPr>
          <p:cNvPr id="52" name="図形グループ 51"/>
          <p:cNvGrpSpPr/>
          <p:nvPr/>
        </p:nvGrpSpPr>
        <p:grpSpPr>
          <a:xfrm>
            <a:off x="4355975" y="4553775"/>
            <a:ext cx="792088" cy="1233046"/>
            <a:chOff x="1259632" y="3373733"/>
            <a:chExt cx="285895" cy="399460"/>
          </a:xfrm>
        </p:grpSpPr>
        <p:sp>
          <p:nvSpPr>
            <p:cNvPr id="53" name="正方形/長方形 52"/>
            <p:cNvSpPr/>
            <p:nvPr/>
          </p:nvSpPr>
          <p:spPr>
            <a:xfrm>
              <a:off x="1259632" y="3373733"/>
              <a:ext cx="285895" cy="399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7" name="テキスト ボックス 56"/>
          <p:cNvSpPr txBox="1"/>
          <p:nvPr/>
        </p:nvSpPr>
        <p:spPr>
          <a:xfrm>
            <a:off x="4355975" y="540549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n+3</a:t>
            </a:r>
            <a:endParaRPr kumimoji="1" lang="ja-JP" altLang="en-US" sz="1200" dirty="0">
              <a:solidFill>
                <a:srgbClr val="0432FF"/>
              </a:solidFill>
              <a:latin typeface="Meiryo" charset="-128"/>
              <a:ea typeface="Meiryo" charset="-128"/>
              <a:cs typeface="Meiryo" charset="-128"/>
            </a:endParaRPr>
          </a:p>
        </p:txBody>
      </p:sp>
      <p:grpSp>
        <p:nvGrpSpPr>
          <p:cNvPr id="58" name="図形グループ 57"/>
          <p:cNvGrpSpPr/>
          <p:nvPr/>
        </p:nvGrpSpPr>
        <p:grpSpPr>
          <a:xfrm>
            <a:off x="5436096" y="4553775"/>
            <a:ext cx="792088" cy="1233046"/>
            <a:chOff x="1259632" y="3373733"/>
            <a:chExt cx="285895" cy="399460"/>
          </a:xfrm>
        </p:grpSpPr>
        <p:sp>
          <p:nvSpPr>
            <p:cNvPr id="59" name="正方形/長方形 58"/>
            <p:cNvSpPr/>
            <p:nvPr/>
          </p:nvSpPr>
          <p:spPr>
            <a:xfrm>
              <a:off x="1259632" y="3373733"/>
              <a:ext cx="285895" cy="399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3" name="テキスト ボックス 62"/>
          <p:cNvSpPr txBox="1"/>
          <p:nvPr/>
        </p:nvSpPr>
        <p:spPr>
          <a:xfrm>
            <a:off x="5436096" y="540549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n+4</a:t>
            </a:r>
            <a:endParaRPr kumimoji="1" lang="ja-JP" altLang="en-US" sz="1200" dirty="0">
              <a:solidFill>
                <a:srgbClr val="0432FF"/>
              </a:solidFill>
              <a:latin typeface="Meiryo" charset="-128"/>
              <a:ea typeface="Meiryo" charset="-128"/>
              <a:cs typeface="Meiryo" charset="-128"/>
            </a:endParaRPr>
          </a:p>
        </p:txBody>
      </p:sp>
      <p:grpSp>
        <p:nvGrpSpPr>
          <p:cNvPr id="64" name="図形グループ 63"/>
          <p:cNvGrpSpPr/>
          <p:nvPr/>
        </p:nvGrpSpPr>
        <p:grpSpPr>
          <a:xfrm>
            <a:off x="3275854" y="1443042"/>
            <a:ext cx="792088" cy="1233046"/>
            <a:chOff x="1259632" y="3373733"/>
            <a:chExt cx="285895" cy="399460"/>
          </a:xfrm>
        </p:grpSpPr>
        <p:sp>
          <p:nvSpPr>
            <p:cNvPr id="65" name="正方形/長方形 64"/>
            <p:cNvSpPr/>
            <p:nvPr/>
          </p:nvSpPr>
          <p:spPr>
            <a:xfrm>
              <a:off x="1259632" y="3373733"/>
              <a:ext cx="285895" cy="39946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正方形/長方形 65"/>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9" name="テキスト ボックス 68"/>
          <p:cNvSpPr txBox="1"/>
          <p:nvPr/>
        </p:nvSpPr>
        <p:spPr>
          <a:xfrm>
            <a:off x="3275854" y="2294765"/>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n+2</a:t>
            </a:r>
            <a:endParaRPr kumimoji="1" lang="ja-JP" altLang="en-US" sz="1200" dirty="0">
              <a:solidFill>
                <a:srgbClr val="0432FF"/>
              </a:solidFill>
              <a:latin typeface="Meiryo" charset="-128"/>
              <a:ea typeface="Meiryo" charset="-128"/>
              <a:cs typeface="Meiryo" charset="-128"/>
            </a:endParaRPr>
          </a:p>
        </p:txBody>
      </p:sp>
      <p:grpSp>
        <p:nvGrpSpPr>
          <p:cNvPr id="70" name="図形グループ 69"/>
          <p:cNvGrpSpPr/>
          <p:nvPr/>
        </p:nvGrpSpPr>
        <p:grpSpPr>
          <a:xfrm>
            <a:off x="4355975" y="1440176"/>
            <a:ext cx="792088" cy="1233046"/>
            <a:chOff x="1259632" y="3373733"/>
            <a:chExt cx="285895" cy="399460"/>
          </a:xfrm>
        </p:grpSpPr>
        <p:sp>
          <p:nvSpPr>
            <p:cNvPr id="71" name="正方形/長方形 70"/>
            <p:cNvSpPr/>
            <p:nvPr/>
          </p:nvSpPr>
          <p:spPr>
            <a:xfrm>
              <a:off x="1259632" y="3373733"/>
              <a:ext cx="285895" cy="399460"/>
            </a:xfrm>
            <a:prstGeom prst="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正方形/長方形 7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5" name="テキスト ボックス 74"/>
          <p:cNvSpPr txBox="1"/>
          <p:nvPr/>
        </p:nvSpPr>
        <p:spPr>
          <a:xfrm>
            <a:off x="4355975" y="2291899"/>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n+3</a:t>
            </a:r>
            <a:endParaRPr kumimoji="1" lang="ja-JP" altLang="en-US" sz="1200" dirty="0">
              <a:solidFill>
                <a:srgbClr val="0432FF"/>
              </a:solidFill>
              <a:latin typeface="Meiryo" charset="-128"/>
              <a:ea typeface="Meiryo" charset="-128"/>
              <a:cs typeface="Meiryo" charset="-128"/>
            </a:endParaRPr>
          </a:p>
        </p:txBody>
      </p:sp>
      <p:cxnSp>
        <p:nvCxnSpPr>
          <p:cNvPr id="77" name="直線矢印コネクタ 76"/>
          <p:cNvCxnSpPr>
            <a:stCxn id="4" idx="3"/>
            <a:endCxn id="11" idx="1"/>
          </p:cNvCxnSpPr>
          <p:nvPr/>
        </p:nvCxnSpPr>
        <p:spPr>
          <a:xfrm flipV="1">
            <a:off x="1907704" y="3609878"/>
            <a:ext cx="288029" cy="3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11" idx="3"/>
            <a:endCxn id="17" idx="1"/>
          </p:cNvCxnSpPr>
          <p:nvPr/>
        </p:nvCxnSpPr>
        <p:spPr>
          <a:xfrm>
            <a:off x="2987821" y="3609878"/>
            <a:ext cx="2880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17" idx="3"/>
            <a:endCxn id="23" idx="1"/>
          </p:cNvCxnSpPr>
          <p:nvPr/>
        </p:nvCxnSpPr>
        <p:spPr>
          <a:xfrm>
            <a:off x="4067942" y="3609878"/>
            <a:ext cx="2833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stCxn id="23" idx="3"/>
            <a:endCxn id="29" idx="1"/>
          </p:cNvCxnSpPr>
          <p:nvPr/>
        </p:nvCxnSpPr>
        <p:spPr>
          <a:xfrm>
            <a:off x="5143429" y="3609878"/>
            <a:ext cx="2926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a:stCxn id="29" idx="3"/>
            <a:endCxn id="35" idx="1"/>
          </p:cNvCxnSpPr>
          <p:nvPr/>
        </p:nvCxnSpPr>
        <p:spPr>
          <a:xfrm>
            <a:off x="6228184" y="3609878"/>
            <a:ext cx="288030" cy="7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90" name="図形グループ 89"/>
          <p:cNvGrpSpPr/>
          <p:nvPr/>
        </p:nvGrpSpPr>
        <p:grpSpPr>
          <a:xfrm>
            <a:off x="6516214" y="4553775"/>
            <a:ext cx="792088" cy="1233046"/>
            <a:chOff x="1259632" y="3373733"/>
            <a:chExt cx="285895" cy="399460"/>
          </a:xfrm>
        </p:grpSpPr>
        <p:sp>
          <p:nvSpPr>
            <p:cNvPr id="91" name="正方形/長方形 90"/>
            <p:cNvSpPr/>
            <p:nvPr/>
          </p:nvSpPr>
          <p:spPr>
            <a:xfrm>
              <a:off x="1259632" y="3373733"/>
              <a:ext cx="285895" cy="39946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1297688" y="339588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正方形/長方形 92"/>
            <p:cNvSpPr/>
            <p:nvPr/>
          </p:nvSpPr>
          <p:spPr>
            <a:xfrm>
              <a:off x="1297688" y="347586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1297688" y="3555850"/>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5" name="テキスト ボックス 94"/>
          <p:cNvSpPr txBox="1"/>
          <p:nvPr/>
        </p:nvSpPr>
        <p:spPr>
          <a:xfrm>
            <a:off x="6516214" y="5405498"/>
            <a:ext cx="792088" cy="400110"/>
          </a:xfrm>
          <a:prstGeom prst="rect">
            <a:avLst/>
          </a:prstGeom>
          <a:noFill/>
        </p:spPr>
        <p:txBody>
          <a:bodyPr wrap="square" rtlCol="0">
            <a:spAutoFit/>
          </a:bodyPr>
          <a:lstStyle/>
          <a:p>
            <a:pPr algn="ctr"/>
            <a:r>
              <a:rPr kumimoji="1" lang="ja-JP" altLang="en-US" sz="800" dirty="0">
                <a:solidFill>
                  <a:srgbClr val="0432FF"/>
                </a:solidFill>
                <a:latin typeface="Meiryo" charset="-128"/>
                <a:ea typeface="Meiryo" charset="-128"/>
                <a:cs typeface="Meiryo" charset="-128"/>
              </a:rPr>
              <a:t>ブロック</a:t>
            </a:r>
            <a:r>
              <a:rPr kumimoji="1" lang="en-US" altLang="ja-JP" sz="1200" dirty="0">
                <a:solidFill>
                  <a:srgbClr val="0432FF"/>
                </a:solidFill>
                <a:latin typeface="Meiryo" charset="-128"/>
                <a:ea typeface="Meiryo" charset="-128"/>
                <a:cs typeface="Meiryo" charset="-128"/>
              </a:rPr>
              <a:t>n+5</a:t>
            </a:r>
            <a:endParaRPr kumimoji="1" lang="ja-JP" altLang="en-US" sz="1200" dirty="0">
              <a:solidFill>
                <a:srgbClr val="0432FF"/>
              </a:solidFill>
              <a:latin typeface="Meiryo" charset="-128"/>
              <a:ea typeface="Meiryo" charset="-128"/>
              <a:cs typeface="Meiryo" charset="-128"/>
            </a:endParaRPr>
          </a:p>
        </p:txBody>
      </p:sp>
      <p:cxnSp>
        <p:nvCxnSpPr>
          <p:cNvPr id="96" name="直線矢印コネクタ 95"/>
          <p:cNvCxnSpPr>
            <a:stCxn id="59" idx="3"/>
            <a:endCxn id="91" idx="1"/>
          </p:cNvCxnSpPr>
          <p:nvPr/>
        </p:nvCxnSpPr>
        <p:spPr>
          <a:xfrm>
            <a:off x="6228184" y="5170298"/>
            <a:ext cx="288030"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35" idx="3"/>
            <a:endCxn id="41" idx="1"/>
          </p:cNvCxnSpPr>
          <p:nvPr/>
        </p:nvCxnSpPr>
        <p:spPr>
          <a:xfrm>
            <a:off x="7308302" y="3617119"/>
            <a:ext cx="2880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53" idx="3"/>
            <a:endCxn id="59" idx="1"/>
          </p:cNvCxnSpPr>
          <p:nvPr/>
        </p:nvCxnSpPr>
        <p:spPr>
          <a:xfrm>
            <a:off x="5148063" y="5170298"/>
            <a:ext cx="288033"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a:stCxn id="17" idx="3"/>
            <a:endCxn id="53" idx="1"/>
          </p:cNvCxnSpPr>
          <p:nvPr/>
        </p:nvCxnSpPr>
        <p:spPr>
          <a:xfrm>
            <a:off x="4067942" y="3609878"/>
            <a:ext cx="288033" cy="156042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7" name="直線矢印コネクタ 106"/>
          <p:cNvCxnSpPr>
            <a:stCxn id="65" idx="3"/>
            <a:endCxn id="71" idx="1"/>
          </p:cNvCxnSpPr>
          <p:nvPr/>
        </p:nvCxnSpPr>
        <p:spPr>
          <a:xfrm flipV="1">
            <a:off x="4067942" y="2056699"/>
            <a:ext cx="288033" cy="2866"/>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直線矢印コネクタ 109"/>
          <p:cNvCxnSpPr>
            <a:stCxn id="11" idx="3"/>
            <a:endCxn id="65" idx="1"/>
          </p:cNvCxnSpPr>
          <p:nvPr/>
        </p:nvCxnSpPr>
        <p:spPr>
          <a:xfrm flipV="1">
            <a:off x="2987821" y="2059565"/>
            <a:ext cx="288033" cy="1550313"/>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3" name="直線矢印コネクタ 112"/>
          <p:cNvCxnSpPr>
            <a:stCxn id="71" idx="3"/>
          </p:cNvCxnSpPr>
          <p:nvPr/>
        </p:nvCxnSpPr>
        <p:spPr>
          <a:xfrm>
            <a:off x="5148063" y="2056699"/>
            <a:ext cx="288033" cy="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7" name="乗算記号 116"/>
          <p:cNvSpPr/>
          <p:nvPr/>
        </p:nvSpPr>
        <p:spPr>
          <a:xfrm>
            <a:off x="5364088" y="1771761"/>
            <a:ext cx="576064" cy="576064"/>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矢印コネクタ 117"/>
          <p:cNvCxnSpPr/>
          <p:nvPr/>
        </p:nvCxnSpPr>
        <p:spPr>
          <a:xfrm>
            <a:off x="7308305" y="5170298"/>
            <a:ext cx="288030"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9" name="乗算記号 118"/>
          <p:cNvSpPr/>
          <p:nvPr/>
        </p:nvSpPr>
        <p:spPr>
          <a:xfrm>
            <a:off x="7524328" y="4886837"/>
            <a:ext cx="576064" cy="576064"/>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0" name="直線矢印コネクタ 119"/>
          <p:cNvCxnSpPr/>
          <p:nvPr/>
        </p:nvCxnSpPr>
        <p:spPr>
          <a:xfrm>
            <a:off x="8388423" y="3609878"/>
            <a:ext cx="2880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1" name="四角形吹き出し 120"/>
          <p:cNvSpPr/>
          <p:nvPr/>
        </p:nvSpPr>
        <p:spPr>
          <a:xfrm>
            <a:off x="7426781" y="5493820"/>
            <a:ext cx="1224136" cy="311787"/>
          </a:xfrm>
          <a:prstGeom prst="wedgeRectCallout">
            <a:avLst>
              <a:gd name="adj1" fmla="val -18384"/>
              <a:gd name="adj2" fmla="val -91429"/>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遅れて生成されたのでつながらない</a:t>
            </a:r>
          </a:p>
        </p:txBody>
      </p:sp>
      <p:sp>
        <p:nvSpPr>
          <p:cNvPr id="122" name="四角形吹き出し 121"/>
          <p:cNvSpPr/>
          <p:nvPr/>
        </p:nvSpPr>
        <p:spPr>
          <a:xfrm>
            <a:off x="5253499" y="1446315"/>
            <a:ext cx="1224136" cy="311787"/>
          </a:xfrm>
          <a:prstGeom prst="wedgeRectCallout">
            <a:avLst>
              <a:gd name="adj1" fmla="val -17146"/>
              <a:gd name="adj2" fmla="val 88426"/>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solidFill>
                  <a:srgbClr val="FFFFFF"/>
                </a:solidFill>
                <a:latin typeface="Meiryo" charset="-128"/>
                <a:ea typeface="Meiryo" charset="-128"/>
                <a:cs typeface="Meiryo" charset="-128"/>
              </a:rPr>
              <a:t>遅れて生成されたのでつながらない</a:t>
            </a:r>
          </a:p>
        </p:txBody>
      </p:sp>
      <p:sp>
        <p:nvSpPr>
          <p:cNvPr id="123" name="四角形吹き出し 122"/>
          <p:cNvSpPr/>
          <p:nvPr/>
        </p:nvSpPr>
        <p:spPr>
          <a:xfrm>
            <a:off x="7596340" y="4297591"/>
            <a:ext cx="936099" cy="211923"/>
          </a:xfrm>
          <a:prstGeom prst="wedgeRectCallout">
            <a:avLst>
              <a:gd name="adj1" fmla="val -5813"/>
              <a:gd name="adj2" fmla="val -92747"/>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先に生成される</a:t>
            </a:r>
          </a:p>
        </p:txBody>
      </p:sp>
      <p:sp>
        <p:nvSpPr>
          <p:cNvPr id="124" name="四角形吹き出し 123"/>
          <p:cNvSpPr/>
          <p:nvPr/>
        </p:nvSpPr>
        <p:spPr>
          <a:xfrm>
            <a:off x="5436100" y="2745184"/>
            <a:ext cx="936099" cy="211923"/>
          </a:xfrm>
          <a:prstGeom prst="wedgeRectCallout">
            <a:avLst>
              <a:gd name="adj1" fmla="val -12289"/>
              <a:gd name="adj2" fmla="val 83658"/>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先に生成される</a:t>
            </a:r>
          </a:p>
        </p:txBody>
      </p:sp>
      <p:cxnSp>
        <p:nvCxnSpPr>
          <p:cNvPr id="126" name="直線矢印コネクタ 125"/>
          <p:cNvCxnSpPr/>
          <p:nvPr/>
        </p:nvCxnSpPr>
        <p:spPr>
          <a:xfrm>
            <a:off x="6116827" y="1771761"/>
            <a:ext cx="0" cy="973423"/>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27" name="直線矢印コネクタ 126"/>
          <p:cNvCxnSpPr/>
          <p:nvPr/>
        </p:nvCxnSpPr>
        <p:spPr>
          <a:xfrm flipV="1">
            <a:off x="8279065" y="4487628"/>
            <a:ext cx="0" cy="1006192"/>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30" name="正方形/長方形 129"/>
          <p:cNvSpPr/>
          <p:nvPr/>
        </p:nvSpPr>
        <p:spPr>
          <a:xfrm>
            <a:off x="1115766" y="5066943"/>
            <a:ext cx="2986836" cy="738664"/>
          </a:xfrm>
          <a:prstGeom prst="rect">
            <a:avLst/>
          </a:prstGeom>
        </p:spPr>
        <p:txBody>
          <a:bodyPr wrap="square">
            <a:spAutoFit/>
          </a:bodyPr>
          <a:lstStyle/>
          <a:p>
            <a:r>
              <a:rPr lang="ja-JP" altLang="en-US" sz="1400" dirty="0">
                <a:solidFill>
                  <a:srgbClr val="0432FF"/>
                </a:solidFill>
                <a:latin typeface="Meiryo" charset="-128"/>
                <a:ea typeface="Meiryo" charset="-128"/>
                <a:cs typeface="Meiryo" charset="-128"/>
              </a:rPr>
              <a:t>分岐したチェーンがある場合、</a:t>
            </a:r>
            <a:endParaRPr lang="en-US" altLang="ja-JP" sz="1400" dirty="0">
              <a:solidFill>
                <a:srgbClr val="0432FF"/>
              </a:solidFill>
              <a:latin typeface="Meiryo" charset="-128"/>
              <a:ea typeface="Meiryo" charset="-128"/>
              <a:cs typeface="Meiryo" charset="-128"/>
            </a:endParaRPr>
          </a:p>
          <a:p>
            <a:r>
              <a:rPr lang="ja-JP" altLang="en-US" sz="1400" b="1" u="sng" dirty="0">
                <a:solidFill>
                  <a:srgbClr val="0432FF"/>
                </a:solidFill>
                <a:latin typeface="Meiryo" charset="-128"/>
                <a:ea typeface="Meiryo" charset="-128"/>
                <a:cs typeface="Meiryo" charset="-128"/>
              </a:rPr>
              <a:t>長い方を正しい</a:t>
            </a:r>
            <a:r>
              <a:rPr lang="ja-JP" altLang="en-US" sz="1400" dirty="0">
                <a:solidFill>
                  <a:srgbClr val="0432FF"/>
                </a:solidFill>
                <a:latin typeface="Meiryo" charset="-128"/>
                <a:ea typeface="Meiryo" charset="-128"/>
                <a:cs typeface="Meiryo" charset="-128"/>
              </a:rPr>
              <a:t>ブロックチェーンとして認める。</a:t>
            </a:r>
          </a:p>
        </p:txBody>
      </p:sp>
    </p:spTree>
    <p:extLst>
      <p:ext uri="{BB962C8B-B14F-4D97-AF65-F5344CB8AC3E}">
        <p14:creationId xmlns:p14="http://schemas.microsoft.com/office/powerpoint/2010/main" val="241674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101052" y="1101312"/>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317076" y="2674623"/>
            <a:ext cx="1584176" cy="1530070"/>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3570900"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3786924"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ブロックチェーンの構造／</a:t>
            </a:r>
            <a:r>
              <a:rPr lang="ja-JP" altLang="en-US" dirty="0"/>
              <a:t>改竄ができない理由</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5" name="正方形/長方形 4"/>
          <p:cNvSpPr/>
          <p:nvPr/>
        </p:nvSpPr>
        <p:spPr>
          <a:xfrm>
            <a:off x="6389084" y="117852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6" name="正方形/長方形 5"/>
          <p:cNvSpPr/>
          <p:nvPr/>
        </p:nvSpPr>
        <p:spPr>
          <a:xfrm>
            <a:off x="6389084" y="1560760"/>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7" name="正方形/長方形 6"/>
          <p:cNvSpPr/>
          <p:nvPr/>
        </p:nvSpPr>
        <p:spPr>
          <a:xfrm>
            <a:off x="6389084" y="2861230"/>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8" name="正方形/長方形 7"/>
          <p:cNvSpPr/>
          <p:nvPr/>
        </p:nvSpPr>
        <p:spPr>
          <a:xfrm>
            <a:off x="6389084" y="1939597"/>
            <a:ext cx="1440160" cy="36004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endParaRPr kumimoji="1" lang="en-US" altLang="ja-JP" sz="1000" dirty="0">
              <a:solidFill>
                <a:srgbClr val="FFFFFF"/>
              </a:solidFill>
              <a:latin typeface="Meiryo" charset="-128"/>
              <a:ea typeface="Meiryo" charset="-128"/>
              <a:cs typeface="Meiryo" charset="-128"/>
            </a:endParaRPr>
          </a:p>
          <a:p>
            <a:pPr algn="ctr"/>
            <a:r>
              <a:rPr lang="ja-JP" altLang="en-US" sz="1000" dirty="0">
                <a:solidFill>
                  <a:srgbClr val="FFFFFF"/>
                </a:solidFill>
                <a:latin typeface="Meiryo" charset="-128"/>
                <a:ea typeface="Meiryo" charset="-128"/>
                <a:cs typeface="Meiryo" charset="-128"/>
              </a:rPr>
              <a:t>花子→太郎</a:t>
            </a:r>
            <a:endParaRPr kumimoji="1" lang="ja-JP" altLang="en-US" sz="1000" dirty="0">
              <a:solidFill>
                <a:srgbClr val="FFFFFF"/>
              </a:solidFill>
              <a:latin typeface="Meiryo" charset="-128"/>
              <a:ea typeface="Meiryo" charset="-128"/>
              <a:cs typeface="Meiryo" charset="-128"/>
            </a:endParaRPr>
          </a:p>
        </p:txBody>
      </p:sp>
      <p:sp>
        <p:nvSpPr>
          <p:cNvPr id="9" name="正方形/長方形 8"/>
          <p:cNvSpPr/>
          <p:nvPr/>
        </p:nvSpPr>
        <p:spPr>
          <a:xfrm>
            <a:off x="6389084" y="3273313"/>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10" name="テキスト ボックス 9"/>
          <p:cNvSpPr txBox="1"/>
          <p:nvPr/>
        </p:nvSpPr>
        <p:spPr>
          <a:xfrm>
            <a:off x="6965148" y="2278509"/>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11" name="正方形/長方形 10"/>
          <p:cNvSpPr/>
          <p:nvPr/>
        </p:nvSpPr>
        <p:spPr>
          <a:xfrm>
            <a:off x="6389084" y="3715945"/>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12" name="左大かっこ 11"/>
          <p:cNvSpPr/>
          <p:nvPr/>
        </p:nvSpPr>
        <p:spPr>
          <a:xfrm>
            <a:off x="6245068" y="1180222"/>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14" name="カギ線コネクタ 13"/>
          <p:cNvCxnSpPr>
            <a:stCxn id="12" idx="1"/>
            <a:endCxn id="7" idx="1"/>
          </p:cNvCxnSpPr>
          <p:nvPr/>
        </p:nvCxnSpPr>
        <p:spPr>
          <a:xfrm rot="10800000" flipH="1" flipV="1">
            <a:off x="6245068" y="1740780"/>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7" name="正方形/長方形 16"/>
          <p:cNvSpPr/>
          <p:nvPr/>
        </p:nvSpPr>
        <p:spPr>
          <a:xfrm>
            <a:off x="3858932"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8" name="正方形/長方形 17"/>
          <p:cNvSpPr/>
          <p:nvPr/>
        </p:nvSpPr>
        <p:spPr>
          <a:xfrm>
            <a:off x="3858932" y="1556792"/>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19" name="正方形/長方形 18"/>
          <p:cNvSpPr/>
          <p:nvPr/>
        </p:nvSpPr>
        <p:spPr>
          <a:xfrm>
            <a:off x="3858932" y="2857262"/>
            <a:ext cx="1440160" cy="36004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20" name="正方形/長方形 19"/>
          <p:cNvSpPr/>
          <p:nvPr/>
        </p:nvSpPr>
        <p:spPr>
          <a:xfrm>
            <a:off x="3858932"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21" name="正方形/長方形 20"/>
          <p:cNvSpPr/>
          <p:nvPr/>
        </p:nvSpPr>
        <p:spPr>
          <a:xfrm>
            <a:off x="3858932" y="3273313"/>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22" name="テキスト ボックス 21"/>
          <p:cNvSpPr txBox="1"/>
          <p:nvPr/>
        </p:nvSpPr>
        <p:spPr>
          <a:xfrm>
            <a:off x="4434996"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23" name="正方形/長方形 22"/>
          <p:cNvSpPr/>
          <p:nvPr/>
        </p:nvSpPr>
        <p:spPr>
          <a:xfrm>
            <a:off x="3858932"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24" name="左大かっこ 23"/>
          <p:cNvSpPr/>
          <p:nvPr/>
        </p:nvSpPr>
        <p:spPr>
          <a:xfrm>
            <a:off x="3714916" y="1176254"/>
            <a:ext cx="72008" cy="1121115"/>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5" name="カギ線コネクタ 24"/>
          <p:cNvCxnSpPr>
            <a:stCxn id="24" idx="1"/>
            <a:endCxn id="19" idx="1"/>
          </p:cNvCxnSpPr>
          <p:nvPr/>
        </p:nvCxnSpPr>
        <p:spPr>
          <a:xfrm rot="10800000" flipH="1" flipV="1">
            <a:off x="3714916" y="1736812"/>
            <a:ext cx="144016" cy="1300470"/>
          </a:xfrm>
          <a:prstGeom prst="bentConnector3">
            <a:avLst>
              <a:gd name="adj1" fmla="val -158732"/>
            </a:avLst>
          </a:prstGeom>
          <a:ln>
            <a:solidFill>
              <a:srgbClr val="0070C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p:cNvSpPr txBox="1"/>
          <p:nvPr/>
        </p:nvSpPr>
        <p:spPr>
          <a:xfrm>
            <a:off x="4304190"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1" name="テキスト ボックス 30"/>
          <p:cNvSpPr txBox="1"/>
          <p:nvPr/>
        </p:nvSpPr>
        <p:spPr>
          <a:xfrm>
            <a:off x="6824469" y="2662329"/>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33" name="左大かっこ 32"/>
          <p:cNvSpPr/>
          <p:nvPr/>
        </p:nvSpPr>
        <p:spPr>
          <a:xfrm flipH="1">
            <a:off x="5408146" y="2701972"/>
            <a:ext cx="95277" cy="1502721"/>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35" name="直線矢印コネクタ 34"/>
          <p:cNvCxnSpPr>
            <a:stCxn id="33" idx="1"/>
            <a:endCxn id="9" idx="1"/>
          </p:cNvCxnSpPr>
          <p:nvPr/>
        </p:nvCxnSpPr>
        <p:spPr>
          <a:xfrm>
            <a:off x="5503423" y="3453333"/>
            <a:ext cx="885661" cy="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1043608" y="1097344"/>
            <a:ext cx="2016224" cy="325136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259632" y="2674651"/>
            <a:ext cx="1572484" cy="1530043"/>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331640" y="1174554"/>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2" name="正方形/長方形 41"/>
          <p:cNvSpPr/>
          <p:nvPr/>
        </p:nvSpPr>
        <p:spPr>
          <a:xfrm>
            <a:off x="1331640" y="1556792"/>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solidFill>
                  <a:srgbClr val="FFFFFF"/>
                </a:solidFill>
                <a:latin typeface="Meiryo" charset="-128"/>
                <a:ea typeface="Meiryo" charset="-128"/>
                <a:cs typeface="Meiryo" charset="-128"/>
              </a:rPr>
              <a:t>トランザクション</a:t>
            </a:r>
          </a:p>
        </p:txBody>
      </p:sp>
      <p:sp>
        <p:nvSpPr>
          <p:cNvPr id="43" name="正方形/長方形 42"/>
          <p:cNvSpPr/>
          <p:nvPr/>
        </p:nvSpPr>
        <p:spPr>
          <a:xfrm>
            <a:off x="1331640" y="2857262"/>
            <a:ext cx="1440160" cy="360040"/>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トランザクション</a:t>
            </a:r>
            <a:endParaRPr kumimoji="1" lang="en-US" altLang="ja-JP" sz="800" dirty="0">
              <a:solidFill>
                <a:srgbClr val="FFFFFF"/>
              </a:solidFill>
              <a:latin typeface="Meiryo" charset="-128"/>
              <a:ea typeface="Meiryo" charset="-128"/>
              <a:cs typeface="Meiryo" charset="-128"/>
            </a:endParaRPr>
          </a:p>
          <a:p>
            <a:pPr algn="ctr"/>
            <a:r>
              <a:rPr lang="ja-JP" altLang="en-US" sz="800" dirty="0">
                <a:solidFill>
                  <a:srgbClr val="FFFFFF"/>
                </a:solidFill>
                <a:latin typeface="Meiryo" charset="-128"/>
                <a:ea typeface="Meiryo" charset="-128"/>
                <a:cs typeface="Meiryo" charset="-128"/>
              </a:rPr>
              <a:t>を圧縮したデータ</a:t>
            </a:r>
            <a:endParaRPr kumimoji="1" lang="ja-JP" altLang="en-US" sz="800" dirty="0">
              <a:solidFill>
                <a:srgbClr val="FFFFFF"/>
              </a:solidFill>
              <a:latin typeface="Meiryo" charset="-128"/>
              <a:ea typeface="Meiryo" charset="-128"/>
              <a:cs typeface="Meiryo" charset="-128"/>
            </a:endParaRPr>
          </a:p>
        </p:txBody>
      </p:sp>
      <p:sp>
        <p:nvSpPr>
          <p:cNvPr id="44" name="正方形/長方形 43"/>
          <p:cNvSpPr/>
          <p:nvPr/>
        </p:nvSpPr>
        <p:spPr>
          <a:xfrm>
            <a:off x="1331640" y="1935629"/>
            <a:ext cx="1440160" cy="36004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トランザクション</a:t>
            </a:r>
            <a:endParaRPr kumimoji="1" lang="ja-JP" altLang="en-US" sz="1000" dirty="0">
              <a:solidFill>
                <a:srgbClr val="FFFFFF"/>
              </a:solidFill>
              <a:latin typeface="Meiryo" charset="-128"/>
              <a:ea typeface="Meiryo" charset="-128"/>
              <a:cs typeface="Meiryo" charset="-128"/>
            </a:endParaRPr>
          </a:p>
        </p:txBody>
      </p:sp>
      <p:sp>
        <p:nvSpPr>
          <p:cNvPr id="45" name="正方形/長方形 44"/>
          <p:cNvSpPr/>
          <p:nvPr/>
        </p:nvSpPr>
        <p:spPr>
          <a:xfrm>
            <a:off x="1331640" y="3279929"/>
            <a:ext cx="1440160" cy="3600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最新ブロックのヘッダを</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圧縮したデータ</a:t>
            </a:r>
            <a:endParaRPr kumimoji="1" lang="en-US" altLang="ja-JP" sz="800" dirty="0">
              <a:solidFill>
                <a:srgbClr val="FFFFFF"/>
              </a:solidFill>
              <a:latin typeface="Meiryo" charset="-128"/>
              <a:ea typeface="Meiryo" charset="-128"/>
              <a:cs typeface="Meiryo" charset="-128"/>
            </a:endParaRPr>
          </a:p>
        </p:txBody>
      </p:sp>
      <p:sp>
        <p:nvSpPr>
          <p:cNvPr id="46" name="テキスト ボックス 45"/>
          <p:cNvSpPr txBox="1"/>
          <p:nvPr/>
        </p:nvSpPr>
        <p:spPr>
          <a:xfrm>
            <a:off x="1907704" y="2274541"/>
            <a:ext cx="307777" cy="400110"/>
          </a:xfrm>
          <a:prstGeom prst="rect">
            <a:avLst/>
          </a:prstGeom>
          <a:noFill/>
        </p:spPr>
        <p:txBody>
          <a:bodyPr vert="eaVert" wrap="none" rtlCol="0">
            <a:spAutoFit/>
          </a:bodyPr>
          <a:lstStyle/>
          <a:p>
            <a:r>
              <a:rPr kumimoji="1" lang="ja-JP" altLang="en-US" sz="800" b="1">
                <a:solidFill>
                  <a:srgbClr val="0432FF"/>
                </a:solidFill>
                <a:latin typeface="Meiryo" charset="-128"/>
                <a:ea typeface="Meiryo" charset="-128"/>
                <a:cs typeface="Meiryo" charset="-128"/>
              </a:rPr>
              <a:t>・・・</a:t>
            </a:r>
          </a:p>
        </p:txBody>
      </p:sp>
      <p:sp>
        <p:nvSpPr>
          <p:cNvPr id="47" name="正方形/長方形 46"/>
          <p:cNvSpPr/>
          <p:nvPr/>
        </p:nvSpPr>
        <p:spPr>
          <a:xfrm>
            <a:off x="1331640" y="3711977"/>
            <a:ext cx="1440160" cy="36004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ナンス</a:t>
            </a:r>
            <a:endParaRPr kumimoji="1" lang="en-US" altLang="ja-JP" sz="800" dirty="0">
              <a:solidFill>
                <a:srgbClr val="FFFFFF"/>
              </a:solidFill>
              <a:latin typeface="Meiryo" charset="-128"/>
              <a:ea typeface="Meiryo" charset="-128"/>
              <a:cs typeface="Meiryo" charset="-128"/>
            </a:endParaRPr>
          </a:p>
        </p:txBody>
      </p:sp>
      <p:sp>
        <p:nvSpPr>
          <p:cNvPr id="48" name="左大かっこ 47"/>
          <p:cNvSpPr/>
          <p:nvPr/>
        </p:nvSpPr>
        <p:spPr>
          <a:xfrm>
            <a:off x="1187624" y="1176254"/>
            <a:ext cx="72008" cy="1121115"/>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9" name="カギ線コネクタ 48"/>
          <p:cNvCxnSpPr>
            <a:stCxn id="48" idx="1"/>
            <a:endCxn id="43" idx="1"/>
          </p:cNvCxnSpPr>
          <p:nvPr/>
        </p:nvCxnSpPr>
        <p:spPr>
          <a:xfrm rot="10800000" flipH="1" flipV="1">
            <a:off x="1187624" y="1736812"/>
            <a:ext cx="144016" cy="1300470"/>
          </a:xfrm>
          <a:prstGeom prst="bentConnector3">
            <a:avLst>
              <a:gd name="adj1" fmla="val -158732"/>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p:cNvSpPr txBox="1"/>
          <p:nvPr/>
        </p:nvSpPr>
        <p:spPr>
          <a:xfrm>
            <a:off x="1776898" y="2658361"/>
            <a:ext cx="569387" cy="246221"/>
          </a:xfrm>
          <a:prstGeom prst="rect">
            <a:avLst/>
          </a:prstGeom>
          <a:noFill/>
        </p:spPr>
        <p:txBody>
          <a:bodyPr wrap="none" rtlCol="0">
            <a:spAutoFit/>
          </a:bodyPr>
          <a:lstStyle/>
          <a:p>
            <a:pPr algn="ctr"/>
            <a:r>
              <a:rPr kumimoji="1" lang="ja-JP" altLang="en-US" sz="1000">
                <a:solidFill>
                  <a:schemeClr val="accent6">
                    <a:lumMod val="50000"/>
                  </a:schemeClr>
                </a:solidFill>
                <a:latin typeface="Meiryo" charset="-128"/>
                <a:ea typeface="Meiryo" charset="-128"/>
                <a:cs typeface="Meiryo" charset="-128"/>
              </a:rPr>
              <a:t>ヘッダ</a:t>
            </a:r>
          </a:p>
        </p:txBody>
      </p:sp>
      <p:sp>
        <p:nvSpPr>
          <p:cNvPr id="51" name="左大かっこ 50"/>
          <p:cNvSpPr/>
          <p:nvPr/>
        </p:nvSpPr>
        <p:spPr>
          <a:xfrm flipH="1">
            <a:off x="2880854" y="2701972"/>
            <a:ext cx="95277" cy="1502721"/>
          </a:xfrm>
          <a:prstGeom prst="leftBracket">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52" name="直線矢印コネクタ 51"/>
          <p:cNvCxnSpPr>
            <a:stCxn id="51" idx="1"/>
            <a:endCxn id="21" idx="1"/>
          </p:cNvCxnSpPr>
          <p:nvPr/>
        </p:nvCxnSpPr>
        <p:spPr>
          <a:xfrm>
            <a:off x="2976131" y="3453333"/>
            <a:ext cx="882801" cy="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endCxn id="45" idx="1"/>
          </p:cNvCxnSpPr>
          <p:nvPr/>
        </p:nvCxnSpPr>
        <p:spPr>
          <a:xfrm>
            <a:off x="745704" y="3459949"/>
            <a:ext cx="585936" cy="0"/>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6739252" y="814617"/>
            <a:ext cx="734496"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3" name="テキスト ボックス 62"/>
          <p:cNvSpPr txBox="1"/>
          <p:nvPr/>
        </p:nvSpPr>
        <p:spPr>
          <a:xfrm>
            <a:off x="4103814" y="814617"/>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n-1</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4" name="テキスト ボックス 63"/>
          <p:cNvSpPr txBox="1"/>
          <p:nvPr/>
        </p:nvSpPr>
        <p:spPr>
          <a:xfrm>
            <a:off x="1576522" y="811862"/>
            <a:ext cx="970138" cy="338554"/>
          </a:xfrm>
          <a:prstGeom prst="rect">
            <a:avLst/>
          </a:prstGeom>
          <a:noFill/>
        </p:spPr>
        <p:txBody>
          <a:bodyPr wrap="none" rtlCol="0">
            <a:spAutoFit/>
          </a:bodyPr>
          <a:lstStyle/>
          <a:p>
            <a:pPr algn="ctr"/>
            <a:r>
              <a:rPr lang="en-US" altLang="ja-JP" sz="1600" b="1" dirty="0">
                <a:solidFill>
                  <a:srgbClr val="0432FF"/>
                </a:solidFill>
                <a:latin typeface="Meiryo" charset="-128"/>
                <a:ea typeface="Meiryo" charset="-128"/>
                <a:cs typeface="Meiryo" charset="-128"/>
              </a:rPr>
              <a:t>n-2</a:t>
            </a:r>
            <a:r>
              <a:rPr lang="ja-JP" altLang="en-US" sz="1600" b="1" dirty="0">
                <a:solidFill>
                  <a:srgbClr val="0432FF"/>
                </a:solidFill>
                <a:latin typeface="Meiryo" charset="-128"/>
                <a:ea typeface="Meiryo" charset="-128"/>
                <a:cs typeface="Meiryo" charset="-128"/>
              </a:rPr>
              <a:t>番目</a:t>
            </a:r>
            <a:endParaRPr kumimoji="1" lang="ja-JP" altLang="en-US" sz="1600" b="1" dirty="0">
              <a:solidFill>
                <a:srgbClr val="0432FF"/>
              </a:solidFill>
              <a:latin typeface="Meiryo" charset="-128"/>
              <a:ea typeface="Meiryo" charset="-128"/>
              <a:cs typeface="Meiryo" charset="-128"/>
            </a:endParaRPr>
          </a:p>
        </p:txBody>
      </p:sp>
      <p:sp>
        <p:nvSpPr>
          <p:cNvPr id="65" name="テキスト ボックス 64"/>
          <p:cNvSpPr txBox="1"/>
          <p:nvPr/>
        </p:nvSpPr>
        <p:spPr>
          <a:xfrm>
            <a:off x="3079381" y="3465420"/>
            <a:ext cx="697627" cy="215444"/>
          </a:xfrm>
          <a:prstGeom prst="rect">
            <a:avLst/>
          </a:prstGeom>
          <a:noFill/>
        </p:spPr>
        <p:txBody>
          <a:bodyPr wrap="none" rtlCol="0">
            <a:spAutoFit/>
          </a:bodyPr>
          <a:lstStyle/>
          <a:p>
            <a:pPr algn="ctr"/>
            <a:r>
              <a:rPr kumimoji="1" lang="ja-JP" altLang="en-US" sz="800" dirty="0">
                <a:solidFill>
                  <a:srgbClr val="FF0000"/>
                </a:solidFill>
                <a:latin typeface="Meiryo" charset="-128"/>
                <a:ea typeface="Meiryo" charset="-128"/>
                <a:cs typeface="Meiryo" charset="-128"/>
              </a:rPr>
              <a:t>ハッシュ値</a:t>
            </a:r>
          </a:p>
        </p:txBody>
      </p:sp>
      <p:sp>
        <p:nvSpPr>
          <p:cNvPr id="66" name="テキスト ボックス 65"/>
          <p:cNvSpPr txBox="1"/>
          <p:nvPr/>
        </p:nvSpPr>
        <p:spPr>
          <a:xfrm>
            <a:off x="5609577" y="3459949"/>
            <a:ext cx="697627" cy="215444"/>
          </a:xfrm>
          <a:prstGeom prst="rect">
            <a:avLst/>
          </a:prstGeom>
          <a:noFill/>
        </p:spPr>
        <p:txBody>
          <a:bodyPr wrap="none" rtlCol="0">
            <a:spAutoFit/>
          </a:bodyPr>
          <a:lstStyle/>
          <a:p>
            <a:pPr algn="ctr"/>
            <a:r>
              <a:rPr kumimoji="1" lang="ja-JP" altLang="en-US" sz="800">
                <a:solidFill>
                  <a:srgbClr val="FF0000"/>
                </a:solidFill>
                <a:latin typeface="Meiryo" charset="-128"/>
                <a:ea typeface="Meiryo" charset="-128"/>
                <a:cs typeface="Meiryo" charset="-128"/>
              </a:rPr>
              <a:t>ハッシュ値</a:t>
            </a:r>
            <a:endParaRPr kumimoji="1" lang="ja-JP" altLang="en-US" sz="800" dirty="0">
              <a:solidFill>
                <a:srgbClr val="FF0000"/>
              </a:solidFill>
              <a:latin typeface="Meiryo" charset="-128"/>
              <a:ea typeface="Meiryo" charset="-128"/>
              <a:cs typeface="Meiryo" charset="-128"/>
            </a:endParaRPr>
          </a:p>
        </p:txBody>
      </p:sp>
      <p:sp>
        <p:nvSpPr>
          <p:cNvPr id="67" name="テキスト ボックス 66"/>
          <p:cNvSpPr txBox="1"/>
          <p:nvPr/>
        </p:nvSpPr>
        <p:spPr>
          <a:xfrm>
            <a:off x="550312" y="3465420"/>
            <a:ext cx="697627" cy="215444"/>
          </a:xfrm>
          <a:prstGeom prst="rect">
            <a:avLst/>
          </a:prstGeom>
          <a:noFill/>
        </p:spPr>
        <p:txBody>
          <a:bodyPr wrap="none" rtlCol="0">
            <a:spAutoFit/>
          </a:bodyPr>
          <a:lstStyle/>
          <a:p>
            <a:pPr algn="ctr"/>
            <a:r>
              <a:rPr kumimoji="1" lang="ja-JP" altLang="en-US" sz="800">
                <a:solidFill>
                  <a:schemeClr val="accent6">
                    <a:lumMod val="50000"/>
                  </a:schemeClr>
                </a:solidFill>
                <a:latin typeface="Meiryo" charset="-128"/>
                <a:ea typeface="Meiryo" charset="-128"/>
                <a:cs typeface="Meiryo" charset="-128"/>
              </a:rPr>
              <a:t>ハッシュ値</a:t>
            </a:r>
            <a:endParaRPr kumimoji="1" lang="ja-JP" altLang="en-US" sz="800" dirty="0">
              <a:solidFill>
                <a:schemeClr val="accent6">
                  <a:lumMod val="50000"/>
                </a:schemeClr>
              </a:solidFill>
              <a:latin typeface="Meiryo" charset="-128"/>
              <a:ea typeface="Meiryo" charset="-128"/>
              <a:cs typeface="Meiryo" charset="-128"/>
            </a:endParaRPr>
          </a:p>
        </p:txBody>
      </p:sp>
      <p:sp>
        <p:nvSpPr>
          <p:cNvPr id="68" name="テキスト ボックス 67"/>
          <p:cNvSpPr txBox="1"/>
          <p:nvPr/>
        </p:nvSpPr>
        <p:spPr>
          <a:xfrm>
            <a:off x="727627" y="2083937"/>
            <a:ext cx="307777" cy="605294"/>
          </a:xfrm>
          <a:prstGeom prst="rect">
            <a:avLst/>
          </a:prstGeom>
          <a:noFill/>
        </p:spPr>
        <p:txBody>
          <a:bodyPr vert="eaVert" wrap="none" rtlCol="0">
            <a:spAutoFit/>
          </a:bodyPr>
          <a:lstStyle/>
          <a:p>
            <a:pPr algn="ctr"/>
            <a:r>
              <a:rPr kumimoji="1" lang="ja-JP" altLang="en-US" sz="800" dirty="0">
                <a:solidFill>
                  <a:srgbClr val="FF0000"/>
                </a:solidFill>
                <a:latin typeface="Meiryo" charset="-128"/>
                <a:ea typeface="Meiryo" charset="-128"/>
                <a:cs typeface="Meiryo" charset="-128"/>
              </a:rPr>
              <a:t>ハッシュ値</a:t>
            </a:r>
          </a:p>
        </p:txBody>
      </p:sp>
      <p:sp>
        <p:nvSpPr>
          <p:cNvPr id="69" name="テキスト ボックス 68"/>
          <p:cNvSpPr txBox="1"/>
          <p:nvPr/>
        </p:nvSpPr>
        <p:spPr>
          <a:xfrm>
            <a:off x="3245351" y="2083937"/>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70" name="テキスト ボックス 69"/>
          <p:cNvSpPr txBox="1"/>
          <p:nvPr/>
        </p:nvSpPr>
        <p:spPr>
          <a:xfrm>
            <a:off x="5781583" y="2083936"/>
            <a:ext cx="307777" cy="605295"/>
          </a:xfrm>
          <a:prstGeom prst="rect">
            <a:avLst/>
          </a:prstGeom>
          <a:noFill/>
        </p:spPr>
        <p:txBody>
          <a:bodyPr vert="eaVert" wrap="none" rtlCol="0">
            <a:spAutoFit/>
          </a:bodyPr>
          <a:lstStyle/>
          <a:p>
            <a:pPr algn="ctr"/>
            <a:r>
              <a:rPr kumimoji="1" lang="ja-JP" altLang="en-US" sz="800">
                <a:solidFill>
                  <a:srgbClr val="0432FF"/>
                </a:solidFill>
                <a:latin typeface="Meiryo" charset="-128"/>
                <a:ea typeface="Meiryo" charset="-128"/>
                <a:cs typeface="Meiryo" charset="-128"/>
              </a:rPr>
              <a:t>ハッシュ値</a:t>
            </a:r>
            <a:endParaRPr kumimoji="1" lang="ja-JP" altLang="en-US" sz="800" dirty="0">
              <a:solidFill>
                <a:srgbClr val="0432FF"/>
              </a:solidFill>
              <a:latin typeface="Meiryo" charset="-128"/>
              <a:ea typeface="Meiryo" charset="-128"/>
              <a:cs typeface="Meiryo" charset="-128"/>
            </a:endParaRPr>
          </a:p>
        </p:txBody>
      </p:sp>
      <p:sp>
        <p:nvSpPr>
          <p:cNvPr id="13" name="星 10 12"/>
          <p:cNvSpPr/>
          <p:nvPr/>
        </p:nvSpPr>
        <p:spPr>
          <a:xfrm>
            <a:off x="708790" y="1402910"/>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grpSp>
        <p:nvGrpSpPr>
          <p:cNvPr id="15" name="図形グループ 14"/>
          <p:cNvGrpSpPr/>
          <p:nvPr/>
        </p:nvGrpSpPr>
        <p:grpSpPr>
          <a:xfrm>
            <a:off x="1153768" y="4770285"/>
            <a:ext cx="1311243" cy="1593521"/>
            <a:chOff x="604829" y="1412776"/>
            <a:chExt cx="1311243" cy="1593521"/>
          </a:xfrm>
        </p:grpSpPr>
        <p:grpSp>
          <p:nvGrpSpPr>
            <p:cNvPr id="103" name="図形グループ 102"/>
            <p:cNvGrpSpPr/>
            <p:nvPr/>
          </p:nvGrpSpPr>
          <p:grpSpPr>
            <a:xfrm flipH="1">
              <a:off x="1117263" y="1412776"/>
              <a:ext cx="144016" cy="272752"/>
              <a:chOff x="1946324" y="4125162"/>
              <a:chExt cx="969964" cy="2007872"/>
            </a:xfrm>
          </p:grpSpPr>
          <p:sp>
            <p:nvSpPr>
              <p:cNvPr id="104" name="円/楕円 10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 name="図形グループ 105"/>
            <p:cNvGrpSpPr/>
            <p:nvPr/>
          </p:nvGrpSpPr>
          <p:grpSpPr>
            <a:xfrm flipH="1">
              <a:off x="604829" y="1880885"/>
              <a:ext cx="144016" cy="272752"/>
              <a:chOff x="1946324" y="4125162"/>
              <a:chExt cx="969964" cy="2007872"/>
            </a:xfrm>
          </p:grpSpPr>
          <p:sp>
            <p:nvSpPr>
              <p:cNvPr id="107" name="円/楕円 10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フローチャート: 論理積ゲート 10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9" name="図形グループ 108"/>
            <p:cNvGrpSpPr/>
            <p:nvPr/>
          </p:nvGrpSpPr>
          <p:grpSpPr>
            <a:xfrm flipH="1">
              <a:off x="819942" y="2589296"/>
              <a:ext cx="144016" cy="272752"/>
              <a:chOff x="1946324" y="4125162"/>
              <a:chExt cx="969964" cy="2007872"/>
            </a:xfrm>
          </p:grpSpPr>
          <p:sp>
            <p:nvSpPr>
              <p:cNvPr id="110" name="円/楕円 10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フローチャート: 論理積ゲート 11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2" name="図形グループ 111"/>
            <p:cNvGrpSpPr/>
            <p:nvPr/>
          </p:nvGrpSpPr>
          <p:grpSpPr>
            <a:xfrm flipH="1">
              <a:off x="1403158" y="2589296"/>
              <a:ext cx="144016" cy="272752"/>
              <a:chOff x="1946324" y="4125162"/>
              <a:chExt cx="969964" cy="2007872"/>
            </a:xfrm>
          </p:grpSpPr>
          <p:sp>
            <p:nvSpPr>
              <p:cNvPr id="113" name="円/楕円 1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フローチャート: 論理積ゲート 1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5" name="図形グループ 114"/>
            <p:cNvGrpSpPr/>
            <p:nvPr/>
          </p:nvGrpSpPr>
          <p:grpSpPr>
            <a:xfrm flipH="1">
              <a:off x="1617045" y="1885713"/>
              <a:ext cx="144016" cy="272752"/>
              <a:chOff x="1946324" y="4125162"/>
              <a:chExt cx="969964" cy="2007872"/>
            </a:xfrm>
          </p:grpSpPr>
          <p:sp>
            <p:nvSpPr>
              <p:cNvPr id="116" name="円/楕円 1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フローチャート: 論理積ゲート 1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8" name="直線コネクタ 117"/>
            <p:cNvCxnSpPr>
              <a:stCxn id="107" idx="1"/>
              <a:endCxn id="112"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9" name="直線コネクタ 118"/>
            <p:cNvCxnSpPr>
              <a:stCxn id="110" idx="0"/>
              <a:endCxn id="107"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直線コネクタ 119"/>
            <p:cNvCxnSpPr>
              <a:stCxn id="110" idx="0"/>
              <a:endCxn id="119"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07" idx="1"/>
              <a:endCxn id="115"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07" idx="1"/>
              <a:endCxn id="119"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a:stCxn id="112" idx="0"/>
              <a:endCxn id="115"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10" idx="0"/>
              <a:endCxn id="112"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a:stCxn id="119" idx="2"/>
              <a:endCxn id="115"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10" idx="0"/>
              <a:endCxn id="115"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19" idx="2"/>
              <a:endCxn id="112"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28" name="フローチャート: 複数書類 127"/>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9" name="フローチャート: 複数書類 128"/>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0" name="フローチャート: 複数書類 129"/>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1" name="フローチャート: 複数書類 130"/>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フローチャート: 複数書類 131"/>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sp>
        <p:nvSpPr>
          <p:cNvPr id="26" name="テキスト ボックス 25"/>
          <p:cNvSpPr txBox="1"/>
          <p:nvPr/>
        </p:nvSpPr>
        <p:spPr>
          <a:xfrm>
            <a:off x="2448740" y="4765159"/>
            <a:ext cx="6282489" cy="761747"/>
          </a:xfrm>
          <a:prstGeom prst="rect">
            <a:avLst/>
          </a:prstGeom>
          <a:noFill/>
        </p:spPr>
        <p:txBody>
          <a:bodyPr wrap="none" rtlCol="0">
            <a:spAutoFit/>
          </a:bodyPr>
          <a:lstStyle/>
          <a:p>
            <a:r>
              <a:rPr lang="en-US" altLang="ja-JP" sz="1200" b="1" dirty="0">
                <a:latin typeface="Meiryo" charset="-128"/>
                <a:ea typeface="Meiryo" charset="-128"/>
                <a:cs typeface="Meiryo" charset="-128"/>
              </a:rPr>
              <a:t>n-2</a:t>
            </a:r>
            <a:r>
              <a:rPr lang="ja-JP" altLang="en-US" sz="1200" b="1" dirty="0">
                <a:latin typeface="Meiryo" charset="-128"/>
                <a:ea typeface="Meiryo" charset="-128"/>
                <a:cs typeface="Meiryo" charset="-128"/>
              </a:rPr>
              <a:t>番目の１つのトランザクションを</a:t>
            </a:r>
            <a:r>
              <a:rPr lang="ja-JP" altLang="en-US" sz="1200" b="1" dirty="0">
                <a:solidFill>
                  <a:srgbClr val="FF0000"/>
                </a:solidFill>
                <a:latin typeface="Meiryo" charset="-128"/>
                <a:ea typeface="Meiryo" charset="-128"/>
                <a:cs typeface="Meiryo" charset="-128"/>
              </a:rPr>
              <a:t>改竄しようとすると</a:t>
            </a:r>
            <a:endParaRPr lang="en-US" altLang="ja-JP" sz="1200" b="1" dirty="0">
              <a:solidFill>
                <a:srgbClr val="FF0000"/>
              </a:solidFill>
              <a:latin typeface="Meiryo" charset="-128"/>
              <a:ea typeface="Meiryo" charset="-128"/>
              <a:cs typeface="Meiryo" charset="-128"/>
            </a:endParaRPr>
          </a:p>
          <a:p>
            <a:pPr marL="171450" indent="-171450">
              <a:buFont typeface="Wingdings" charset="2"/>
              <a:buChar char="ü"/>
            </a:pPr>
            <a:r>
              <a:rPr lang="ja-JP" altLang="en-US" sz="1050" dirty="0">
                <a:latin typeface="Meiryo" charset="-128"/>
                <a:ea typeface="Meiryo" charset="-128"/>
                <a:cs typeface="Meiryo" charset="-128"/>
              </a:rPr>
              <a:t>それ以降に追加された全ブロックを改竄しなければならない。</a:t>
            </a:r>
            <a:endParaRPr lang="en-US" altLang="ja-JP" sz="1050" dirty="0">
              <a:latin typeface="Meiryo" charset="-128"/>
              <a:ea typeface="Meiryo" charset="-128"/>
              <a:cs typeface="Meiryo" charset="-128"/>
            </a:endParaRPr>
          </a:p>
          <a:p>
            <a:pPr marL="171450" indent="-171450">
              <a:buFont typeface="Wingdings" charset="2"/>
              <a:buChar char="ü"/>
            </a:pPr>
            <a:r>
              <a:rPr lang="ja-JP" altLang="en-US" sz="1050" dirty="0">
                <a:latin typeface="Meiryo" charset="-128"/>
                <a:ea typeface="Meiryo" charset="-128"/>
                <a:cs typeface="Meiryo" charset="-128"/>
              </a:rPr>
              <a:t>新しいブロックが追加されてゆくので、それを追い越して全ての計算をし直さなければならない。</a:t>
            </a:r>
            <a:endParaRPr lang="en-US" altLang="ja-JP" sz="1050" dirty="0">
              <a:latin typeface="Meiryo" charset="-128"/>
              <a:ea typeface="Meiryo" charset="-128"/>
              <a:cs typeface="Meiryo" charset="-128"/>
            </a:endParaRPr>
          </a:p>
          <a:p>
            <a:pPr marL="171450" indent="-171450">
              <a:buFont typeface="Wingdings" charset="2"/>
              <a:buChar char="ü"/>
            </a:pPr>
            <a:r>
              <a:rPr lang="en-US" altLang="ja-JP" sz="1050" dirty="0">
                <a:latin typeface="Meiryo" charset="-128"/>
                <a:ea typeface="Meiryo" charset="-128"/>
                <a:cs typeface="Meiryo" charset="-128"/>
              </a:rPr>
              <a:t>51%</a:t>
            </a:r>
            <a:r>
              <a:rPr lang="ja-JP" altLang="en-US" sz="1050" dirty="0">
                <a:latin typeface="Meiryo" charset="-128"/>
                <a:ea typeface="Meiryo" charset="-128"/>
                <a:cs typeface="Meiryo" charset="-128"/>
              </a:rPr>
              <a:t>以上の参加者の台帳に対して同時に実行しなければ、ブロックの追加は承認されない。</a:t>
            </a:r>
            <a:endParaRPr lang="en-US" altLang="ja-JP" sz="1200" dirty="0">
              <a:latin typeface="Meiryo" charset="-128"/>
              <a:ea typeface="Meiryo" charset="-128"/>
              <a:cs typeface="Meiryo" charset="-128"/>
            </a:endParaRPr>
          </a:p>
        </p:txBody>
      </p:sp>
      <p:sp>
        <p:nvSpPr>
          <p:cNvPr id="135" name="星 10 134"/>
          <p:cNvSpPr/>
          <p:nvPr/>
        </p:nvSpPr>
        <p:spPr>
          <a:xfrm>
            <a:off x="3241016" y="3043898"/>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sp>
        <p:nvSpPr>
          <p:cNvPr id="136" name="星 10 135"/>
          <p:cNvSpPr/>
          <p:nvPr/>
        </p:nvSpPr>
        <p:spPr>
          <a:xfrm>
            <a:off x="5657311" y="3047865"/>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cxnSp>
        <p:nvCxnSpPr>
          <p:cNvPr id="137" name="直線矢印コネクタ 136"/>
          <p:cNvCxnSpPr/>
          <p:nvPr/>
        </p:nvCxnSpPr>
        <p:spPr>
          <a:xfrm>
            <a:off x="7824563" y="3447860"/>
            <a:ext cx="885661" cy="0"/>
          </a:xfrm>
          <a:prstGeom prst="straightConnector1">
            <a:avLst/>
          </a:prstGeom>
          <a:ln>
            <a:solidFill>
              <a:srgbClr val="FF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38" name="テキスト ボックス 137"/>
          <p:cNvSpPr txBox="1"/>
          <p:nvPr/>
        </p:nvSpPr>
        <p:spPr>
          <a:xfrm>
            <a:off x="7930717" y="3454476"/>
            <a:ext cx="697627" cy="215444"/>
          </a:xfrm>
          <a:prstGeom prst="rect">
            <a:avLst/>
          </a:prstGeom>
          <a:noFill/>
        </p:spPr>
        <p:txBody>
          <a:bodyPr wrap="none" rtlCol="0">
            <a:spAutoFit/>
          </a:bodyPr>
          <a:lstStyle/>
          <a:p>
            <a:pPr algn="ctr"/>
            <a:r>
              <a:rPr kumimoji="1" lang="ja-JP" altLang="en-US" sz="800">
                <a:solidFill>
                  <a:srgbClr val="FF0000"/>
                </a:solidFill>
                <a:latin typeface="Meiryo" charset="-128"/>
                <a:ea typeface="Meiryo" charset="-128"/>
                <a:cs typeface="Meiryo" charset="-128"/>
              </a:rPr>
              <a:t>ハッシュ値</a:t>
            </a:r>
            <a:endParaRPr kumimoji="1" lang="ja-JP" altLang="en-US" sz="800" dirty="0">
              <a:solidFill>
                <a:srgbClr val="FF0000"/>
              </a:solidFill>
              <a:latin typeface="Meiryo" charset="-128"/>
              <a:ea typeface="Meiryo" charset="-128"/>
              <a:cs typeface="Meiryo" charset="-128"/>
            </a:endParaRPr>
          </a:p>
        </p:txBody>
      </p:sp>
      <p:sp>
        <p:nvSpPr>
          <p:cNvPr id="27" name="テキスト ボックス 26"/>
          <p:cNvSpPr txBox="1"/>
          <p:nvPr/>
        </p:nvSpPr>
        <p:spPr>
          <a:xfrm>
            <a:off x="2448740" y="5884109"/>
            <a:ext cx="6261484" cy="523220"/>
          </a:xfrm>
          <a:prstGeom prst="rect">
            <a:avLst/>
          </a:prstGeom>
          <a:noFill/>
        </p:spPr>
        <p:txBody>
          <a:bodyPr wrap="square" rtlCol="0">
            <a:spAutoFit/>
          </a:bodyPr>
          <a:lstStyle/>
          <a:p>
            <a:r>
              <a:rPr lang="ja-JP" altLang="en-US" sz="1400" b="1" u="sng" dirty="0">
                <a:solidFill>
                  <a:srgbClr val="FF0000"/>
                </a:solidFill>
                <a:latin typeface="Meiryo" charset="-128"/>
                <a:ea typeface="Meiryo" charset="-128"/>
                <a:cs typeface="Meiryo" charset="-128"/>
              </a:rPr>
              <a:t>実質的に改竄できない</a:t>
            </a:r>
            <a:r>
              <a:rPr lang="ja-JP" altLang="en-US" sz="1400" b="1" dirty="0">
                <a:solidFill>
                  <a:srgbClr val="FF0000"/>
                </a:solidFill>
                <a:latin typeface="Meiryo" charset="-128"/>
                <a:ea typeface="Meiryo" charset="-128"/>
                <a:cs typeface="Meiryo" charset="-128"/>
              </a:rPr>
              <a:t>　</a:t>
            </a:r>
            <a:r>
              <a:rPr kumimoji="1" lang="ja-JP" altLang="en-US" sz="1400" dirty="0">
                <a:latin typeface="Meiryo" charset="-128"/>
                <a:ea typeface="Meiryo" charset="-128"/>
                <a:cs typeface="Meiryo" charset="-128"/>
              </a:rPr>
              <a:t>改竄しようとすると膨大な計算処理（計算能力</a:t>
            </a:r>
            <a:r>
              <a:rPr kumimoji="1" lang="en-US" altLang="ja-JP" sz="1400" dirty="0">
                <a:latin typeface="Meiryo" charset="-128"/>
                <a:ea typeface="Meiryo" charset="-128"/>
                <a:cs typeface="Meiryo" charset="-128"/>
              </a:rPr>
              <a:t>×</a:t>
            </a:r>
            <a:r>
              <a:rPr lang="ja-JP" altLang="en-US" sz="1400" dirty="0">
                <a:latin typeface="Meiryo" charset="-128"/>
                <a:ea typeface="Meiryo" charset="-128"/>
                <a:cs typeface="Meiryo" charset="-128"/>
              </a:rPr>
              <a:t>電力</a:t>
            </a:r>
            <a:r>
              <a:rPr kumimoji="1" lang="ja-JP" altLang="en-US" sz="1400" dirty="0">
                <a:latin typeface="Meiryo" charset="-128"/>
                <a:ea typeface="Meiryo" charset="-128"/>
                <a:cs typeface="Meiryo" charset="-128"/>
              </a:rPr>
              <a:t>消費）を必要とし、実質的に改竄が不可能（＝改竄しても割が合わない）</a:t>
            </a:r>
          </a:p>
        </p:txBody>
      </p:sp>
      <p:sp>
        <p:nvSpPr>
          <p:cNvPr id="32" name="下矢印 31"/>
          <p:cNvSpPr/>
          <p:nvPr/>
        </p:nvSpPr>
        <p:spPr>
          <a:xfrm>
            <a:off x="4785274" y="5531742"/>
            <a:ext cx="808977" cy="347531"/>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星 10 138"/>
          <p:cNvSpPr/>
          <p:nvPr/>
        </p:nvSpPr>
        <p:spPr>
          <a:xfrm>
            <a:off x="884378" y="2587649"/>
            <a:ext cx="947797" cy="504056"/>
          </a:xfrm>
          <a:prstGeom prst="star10">
            <a:avLst>
              <a:gd name="adj" fmla="val 31174"/>
              <a:gd name="hf" fmla="val 105146"/>
            </a:avLst>
          </a:prstGeom>
          <a:solidFill>
            <a:schemeClr val="accent2">
              <a:lumMod val="75000"/>
              <a:alpha val="52941"/>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solidFill>
                  <a:srgbClr val="FFFFFF"/>
                </a:solidFill>
                <a:latin typeface="Meiryo" charset="-128"/>
                <a:ea typeface="Meiryo" charset="-128"/>
                <a:cs typeface="Meiryo" charset="-128"/>
              </a:rPr>
              <a:t>改竄</a:t>
            </a:r>
            <a:endParaRPr kumimoji="1" lang="ja-JP" altLang="en-US" sz="1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73826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668377" y="1628800"/>
            <a:ext cx="1755887" cy="4227492"/>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ブロックチェーンで使われる暗号技術（</a:t>
            </a:r>
            <a:r>
              <a:rPr kumimoji="1" lang="en-US" altLang="ja-JP" dirty="0"/>
              <a:t>1</a:t>
            </a:r>
            <a:r>
              <a:rPr kumimoji="1" lang="ja-JP" altLang="en-US" dirty="0"/>
              <a:t>）</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正方形/長方形 3"/>
          <p:cNvSpPr/>
          <p:nvPr/>
        </p:nvSpPr>
        <p:spPr>
          <a:xfrm>
            <a:off x="1074269" y="1737963"/>
            <a:ext cx="2448272" cy="84078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元データ</a:t>
            </a:r>
            <a:endParaRPr kumimoji="1" lang="en-US" altLang="ja-JP" sz="14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文字列や数値など</a:t>
            </a:r>
          </a:p>
        </p:txBody>
      </p:sp>
      <p:sp>
        <p:nvSpPr>
          <p:cNvPr id="6" name="正方形/長方形 5"/>
          <p:cNvSpPr/>
          <p:nvPr/>
        </p:nvSpPr>
        <p:spPr>
          <a:xfrm>
            <a:off x="1070043" y="5038144"/>
            <a:ext cx="2448272"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Meiryo" charset="-128"/>
                <a:ea typeface="Meiryo" charset="-128"/>
                <a:cs typeface="Meiryo" charset="-128"/>
              </a:rPr>
              <a:t>ハッシュ値</a:t>
            </a:r>
            <a:endParaRPr kumimoji="1" lang="en-US" altLang="ja-JP" sz="14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固定長の文字列</a:t>
            </a:r>
            <a:endParaRPr kumimoji="1" lang="en-US" altLang="ja-JP" sz="1050" dirty="0">
              <a:solidFill>
                <a:srgbClr val="FFFFFF"/>
              </a:solidFill>
              <a:latin typeface="Meiryo" charset="-128"/>
              <a:ea typeface="Meiryo" charset="-128"/>
              <a:cs typeface="Meiryo" charset="-128"/>
            </a:endParaRPr>
          </a:p>
          <a:p>
            <a:pPr algn="ctr"/>
            <a:r>
              <a:rPr lang="ja-JP" altLang="en-US" sz="800" dirty="0">
                <a:solidFill>
                  <a:srgbClr val="FFFFFF"/>
                </a:solidFill>
                <a:latin typeface="ＭＳ Ｐゴシック"/>
                <a:ea typeface="ＭＳ Ｐゴシック"/>
                <a:cs typeface="ＭＳ Ｐゴシック"/>
              </a:rPr>
              <a:t>例：</a:t>
            </a:r>
            <a:r>
              <a:rPr lang="en-US" altLang="ja-JP" sz="800" dirty="0">
                <a:solidFill>
                  <a:srgbClr val="FFFFFF"/>
                </a:solidFill>
                <a:latin typeface="ＭＳ Ｐゴシック"/>
                <a:ea typeface="ＭＳ Ｐゴシック"/>
                <a:cs typeface="ＭＳ Ｐゴシック"/>
              </a:rPr>
              <a:t>a6792c548921b62590f3e4920582163265a0b9c4</a:t>
            </a:r>
            <a:endParaRPr kumimoji="1" lang="en-US" altLang="ja-JP" sz="800" dirty="0">
              <a:solidFill>
                <a:srgbClr val="FFFFFF"/>
              </a:solidFill>
              <a:latin typeface="ＭＳ Ｐゴシック"/>
              <a:ea typeface="ＭＳ Ｐゴシック"/>
              <a:cs typeface="ＭＳ Ｐゴシック"/>
            </a:endParaRPr>
          </a:p>
        </p:txBody>
      </p:sp>
      <p:sp>
        <p:nvSpPr>
          <p:cNvPr id="7" name="下矢印 6"/>
          <p:cNvSpPr/>
          <p:nvPr/>
        </p:nvSpPr>
        <p:spPr>
          <a:xfrm>
            <a:off x="1470313" y="2420889"/>
            <a:ext cx="432048" cy="2637314"/>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下矢印 7"/>
          <p:cNvSpPr/>
          <p:nvPr/>
        </p:nvSpPr>
        <p:spPr>
          <a:xfrm rot="10800000">
            <a:off x="2667414" y="2420889"/>
            <a:ext cx="432048" cy="2637314"/>
          </a:xfrm>
          <a:prstGeom prst="down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禁止 8"/>
          <p:cNvSpPr/>
          <p:nvPr/>
        </p:nvSpPr>
        <p:spPr>
          <a:xfrm>
            <a:off x="2535414" y="3385447"/>
            <a:ext cx="720080" cy="683629"/>
          </a:xfrm>
          <a:prstGeom prst="noSmoking">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086286" y="3452880"/>
            <a:ext cx="1224136" cy="504056"/>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ＭＳ Ｐゴシック"/>
                <a:ea typeface="ＭＳ Ｐゴシック"/>
                <a:cs typeface="ＭＳ Ｐゴシック"/>
              </a:rPr>
              <a:t>ハッシュ関数</a:t>
            </a:r>
            <a:endParaRPr kumimoji="1" lang="en-US" altLang="ja-JP"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999677" y="5856292"/>
            <a:ext cx="2518638" cy="338554"/>
          </a:xfrm>
          <a:prstGeom prst="rect">
            <a:avLst/>
          </a:prstGeom>
          <a:noFill/>
        </p:spPr>
        <p:txBody>
          <a:bodyPr wrap="none" rtlCol="0">
            <a:spAutoFit/>
          </a:bodyPr>
          <a:lstStyle/>
          <a:p>
            <a:pPr marL="177800" indent="-177800">
              <a:buFont typeface="Wingdings" charset="2"/>
              <a:buChar char="ü"/>
            </a:pPr>
            <a:r>
              <a:rPr kumimoji="1" lang="ja-JP" altLang="en-US" sz="800" dirty="0">
                <a:latin typeface="Meiryo" charset="-128"/>
                <a:ea typeface="Meiryo" charset="-128"/>
                <a:cs typeface="Meiryo" charset="-128"/>
              </a:rPr>
              <a:t>同じデータからは必ず同じ文字列が生成される</a:t>
            </a:r>
            <a:endParaRPr kumimoji="1" lang="en-US" altLang="ja-JP" sz="800" dirty="0">
              <a:latin typeface="Meiryo" charset="-128"/>
              <a:ea typeface="Meiryo" charset="-128"/>
              <a:cs typeface="Meiryo" charset="-128"/>
            </a:endParaRPr>
          </a:p>
          <a:p>
            <a:pPr marL="177800" indent="-177800">
              <a:buFont typeface="Wingdings" charset="2"/>
              <a:buChar char="ü"/>
            </a:pPr>
            <a:r>
              <a:rPr lang="ja-JP" altLang="en-US" sz="800" dirty="0">
                <a:latin typeface="Meiryo" charset="-128"/>
                <a:ea typeface="Meiryo" charset="-128"/>
                <a:cs typeface="Meiryo" charset="-128"/>
              </a:rPr>
              <a:t>ハッシュ値から元のデータを復元できない</a:t>
            </a:r>
            <a:endParaRPr kumimoji="1" lang="ja-JP" altLang="en-US" sz="800" dirty="0">
              <a:latin typeface="Meiryo" charset="-128"/>
              <a:ea typeface="Meiryo" charset="-128"/>
              <a:cs typeface="Meiryo" charset="-128"/>
            </a:endParaRPr>
          </a:p>
        </p:txBody>
      </p:sp>
      <p:sp>
        <p:nvSpPr>
          <p:cNvPr id="22" name="テキスト ボックス 21"/>
          <p:cNvSpPr txBox="1"/>
          <p:nvPr/>
        </p:nvSpPr>
        <p:spPr>
          <a:xfrm>
            <a:off x="5668853" y="1718624"/>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sp>
        <p:nvSpPr>
          <p:cNvPr id="23" name="テキスト ボックス 22"/>
          <p:cNvSpPr txBox="1"/>
          <p:nvPr/>
        </p:nvSpPr>
        <p:spPr>
          <a:xfrm>
            <a:off x="5083261" y="1724093"/>
            <a:ext cx="588623" cy="253916"/>
          </a:xfrm>
          <a:prstGeom prst="rect">
            <a:avLst/>
          </a:prstGeom>
          <a:noFill/>
        </p:spPr>
        <p:txBody>
          <a:bodyPr wrap="none" rtlCol="0">
            <a:spAutoFit/>
          </a:bodyPr>
          <a:lstStyle/>
          <a:p>
            <a:r>
              <a:rPr kumimoji="1" lang="ja-JP" altLang="en-US" sz="1050" dirty="0">
                <a:latin typeface="Meiryo" charset="-128"/>
                <a:ea typeface="Meiryo" charset="-128"/>
                <a:cs typeface="Meiryo" charset="-128"/>
              </a:rPr>
              <a:t>秘密鍵</a:t>
            </a:r>
          </a:p>
        </p:txBody>
      </p:sp>
      <p:grpSp>
        <p:nvGrpSpPr>
          <p:cNvPr id="24" name="図形グループ 23"/>
          <p:cNvGrpSpPr/>
          <p:nvPr/>
        </p:nvGrpSpPr>
        <p:grpSpPr>
          <a:xfrm>
            <a:off x="7360040" y="1737963"/>
            <a:ext cx="163080" cy="345403"/>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7" name="図形グループ 26"/>
          <p:cNvGrpSpPr/>
          <p:nvPr/>
        </p:nvGrpSpPr>
        <p:grpSpPr>
          <a:xfrm>
            <a:off x="7573799" y="1728796"/>
            <a:ext cx="163080" cy="345403"/>
            <a:chOff x="1946324" y="4125162"/>
            <a:chExt cx="969964" cy="2007872"/>
          </a:xfrm>
        </p:grpSpPr>
        <p:sp>
          <p:nvSpPr>
            <p:cNvPr id="28" name="円/楕円 2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フローチャート: 論理積ゲート 2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 name="図形グループ 29"/>
          <p:cNvGrpSpPr/>
          <p:nvPr/>
        </p:nvGrpSpPr>
        <p:grpSpPr>
          <a:xfrm>
            <a:off x="7787558" y="1732207"/>
            <a:ext cx="163080" cy="345403"/>
            <a:chOff x="1946324" y="4125162"/>
            <a:chExt cx="969964" cy="2007872"/>
          </a:xfrm>
        </p:grpSpPr>
        <p:sp>
          <p:nvSpPr>
            <p:cNvPr id="31" name="円/楕円 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論理積ゲート 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7702165" y="1935878"/>
            <a:ext cx="163080" cy="345403"/>
            <a:chOff x="1946324" y="4125162"/>
            <a:chExt cx="969964" cy="2007872"/>
          </a:xfrm>
        </p:grpSpPr>
        <p:sp>
          <p:nvSpPr>
            <p:cNvPr id="34" name="円/楕円 3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フローチャート: 論理積ゲート 3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7462177" y="1935878"/>
            <a:ext cx="163080" cy="345403"/>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4" name="正方形/長方形 43"/>
          <p:cNvSpPr/>
          <p:nvPr/>
        </p:nvSpPr>
        <p:spPr>
          <a:xfrm>
            <a:off x="7225825" y="2331091"/>
            <a:ext cx="1358351" cy="34901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sp>
        <p:nvSpPr>
          <p:cNvPr id="47" name="正方形/長方形 46"/>
          <p:cNvSpPr/>
          <p:nvPr/>
        </p:nvSpPr>
        <p:spPr>
          <a:xfrm>
            <a:off x="7224076" y="3446996"/>
            <a:ext cx="1358351" cy="349017"/>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暗号化された</a:t>
            </a:r>
            <a:endParaRPr kumimoji="1" lang="en-US" altLang="ja-JP" sz="8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データ</a:t>
            </a:r>
          </a:p>
        </p:txBody>
      </p:sp>
      <p:grpSp>
        <p:nvGrpSpPr>
          <p:cNvPr id="48" name="図形グループ 47"/>
          <p:cNvGrpSpPr/>
          <p:nvPr/>
        </p:nvGrpSpPr>
        <p:grpSpPr>
          <a:xfrm>
            <a:off x="4864730" y="1737963"/>
            <a:ext cx="255874" cy="552485"/>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正方形/長方形 64"/>
          <p:cNvSpPr/>
          <p:nvPr/>
        </p:nvSpPr>
        <p:spPr>
          <a:xfrm>
            <a:off x="4860032" y="3446810"/>
            <a:ext cx="1358351" cy="34901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grpSp>
        <p:nvGrpSpPr>
          <p:cNvPr id="66" name="図形グループ 65"/>
          <p:cNvGrpSpPr/>
          <p:nvPr/>
        </p:nvGrpSpPr>
        <p:grpSpPr>
          <a:xfrm>
            <a:off x="5707947" y="1907424"/>
            <a:ext cx="510436" cy="257489"/>
            <a:chOff x="4932040" y="1772816"/>
            <a:chExt cx="864096" cy="432048"/>
          </a:xfrm>
          <a:solidFill>
            <a:schemeClr val="tx1">
              <a:lumMod val="65000"/>
              <a:lumOff val="35000"/>
            </a:schemeClr>
          </a:solidFill>
        </p:grpSpPr>
        <p:sp>
          <p:nvSpPr>
            <p:cNvPr id="67" name="正方形/長方形 66"/>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4983197" y="1916832"/>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図形グループ 70"/>
          <p:cNvGrpSpPr/>
          <p:nvPr/>
        </p:nvGrpSpPr>
        <p:grpSpPr>
          <a:xfrm>
            <a:off x="5178816" y="1913058"/>
            <a:ext cx="510117" cy="265553"/>
            <a:chOff x="4932040" y="2276872"/>
            <a:chExt cx="864096" cy="432048"/>
          </a:xfrm>
          <a:solidFill>
            <a:schemeClr val="tx1">
              <a:lumMod val="65000"/>
              <a:lumOff val="35000"/>
            </a:schemeClr>
          </a:solidFill>
        </p:grpSpPr>
        <p:sp>
          <p:nvSpPr>
            <p:cNvPr id="72" name="正方形/長方形 71"/>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角丸四角形 72"/>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7" name="テキスト ボックス 76"/>
          <p:cNvSpPr txBox="1"/>
          <p:nvPr/>
        </p:nvSpPr>
        <p:spPr>
          <a:xfrm>
            <a:off x="7959646" y="1718439"/>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grpSp>
        <p:nvGrpSpPr>
          <p:cNvPr id="78" name="図形グループ 77"/>
          <p:cNvGrpSpPr/>
          <p:nvPr/>
        </p:nvGrpSpPr>
        <p:grpSpPr>
          <a:xfrm>
            <a:off x="8031729" y="1906843"/>
            <a:ext cx="510436" cy="257489"/>
            <a:chOff x="4932040" y="1772816"/>
            <a:chExt cx="864096" cy="432048"/>
          </a:xfrm>
          <a:solidFill>
            <a:schemeClr val="tx1">
              <a:lumMod val="65000"/>
              <a:lumOff val="35000"/>
            </a:schemeClr>
          </a:solidFill>
        </p:grpSpPr>
        <p:sp>
          <p:nvSpPr>
            <p:cNvPr id="79" name="正方形/長方形 78"/>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4983197" y="1916832"/>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正方形/長方形 81"/>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91" name="正方形/長方形 90"/>
          <p:cNvSpPr/>
          <p:nvPr/>
        </p:nvSpPr>
        <p:spPr>
          <a:xfrm>
            <a:off x="4860032" y="4152554"/>
            <a:ext cx="1358351" cy="3490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sp>
        <p:nvSpPr>
          <p:cNvPr id="100" name="正方形/長方形 99"/>
          <p:cNvSpPr/>
          <p:nvPr/>
        </p:nvSpPr>
        <p:spPr>
          <a:xfrm>
            <a:off x="4860032" y="5300658"/>
            <a:ext cx="1358351" cy="34901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暗号化された</a:t>
            </a:r>
            <a:endParaRPr kumimoji="1" lang="en-US" altLang="ja-JP" sz="800" dirty="0">
              <a:solidFill>
                <a:srgbClr val="FFFFFF"/>
              </a:solidFill>
              <a:latin typeface="Meiryo" charset="-128"/>
              <a:ea typeface="Meiryo" charset="-128"/>
              <a:cs typeface="Meiryo" charset="-128"/>
            </a:endParaRPr>
          </a:p>
          <a:p>
            <a:pPr algn="ctr"/>
            <a:r>
              <a:rPr kumimoji="1" lang="ja-JP" altLang="en-US" sz="1050" dirty="0">
                <a:solidFill>
                  <a:srgbClr val="FFFFFF"/>
                </a:solidFill>
                <a:latin typeface="Meiryo" charset="-128"/>
                <a:ea typeface="Meiryo" charset="-128"/>
                <a:cs typeface="Meiryo" charset="-128"/>
              </a:rPr>
              <a:t>データ</a:t>
            </a:r>
          </a:p>
        </p:txBody>
      </p:sp>
      <p:sp>
        <p:nvSpPr>
          <p:cNvPr id="101" name="正方形/長方形 100"/>
          <p:cNvSpPr/>
          <p:nvPr/>
        </p:nvSpPr>
        <p:spPr>
          <a:xfrm>
            <a:off x="7224076" y="5300658"/>
            <a:ext cx="1358351" cy="3490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データ</a:t>
            </a:r>
            <a:endParaRPr kumimoji="1" lang="ja-JP" altLang="en-US" sz="1050" dirty="0">
              <a:solidFill>
                <a:srgbClr val="FFFFFF"/>
              </a:solidFill>
              <a:latin typeface="Meiryo" charset="-128"/>
              <a:ea typeface="Meiryo" charset="-128"/>
              <a:cs typeface="Meiryo" charset="-128"/>
            </a:endParaRPr>
          </a:p>
        </p:txBody>
      </p:sp>
      <p:cxnSp>
        <p:nvCxnSpPr>
          <p:cNvPr id="103" name="直線矢印コネクタ 102"/>
          <p:cNvCxnSpPr/>
          <p:nvPr/>
        </p:nvCxnSpPr>
        <p:spPr>
          <a:xfrm>
            <a:off x="6257476" y="2098852"/>
            <a:ext cx="1045976" cy="0"/>
          </a:xfrm>
          <a:prstGeom prst="straightConnector1">
            <a:avLst/>
          </a:prstGeom>
          <a:ln w="762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4" name="直線矢印コネクタ 103"/>
          <p:cNvCxnSpPr>
            <a:stCxn id="44" idx="2"/>
            <a:endCxn id="47" idx="0"/>
          </p:cNvCxnSpPr>
          <p:nvPr/>
        </p:nvCxnSpPr>
        <p:spPr>
          <a:xfrm flipH="1">
            <a:off x="7903252" y="2680108"/>
            <a:ext cx="1749" cy="766888"/>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5" name="正方形/長方形 44"/>
          <p:cNvSpPr/>
          <p:nvPr/>
        </p:nvSpPr>
        <p:spPr>
          <a:xfrm>
            <a:off x="7219661" y="2813659"/>
            <a:ext cx="1358351" cy="46457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grpSp>
        <p:nvGrpSpPr>
          <p:cNvPr id="39" name="図形グループ 38"/>
          <p:cNvGrpSpPr/>
          <p:nvPr/>
        </p:nvGrpSpPr>
        <p:grpSpPr>
          <a:xfrm>
            <a:off x="7271277" y="2905324"/>
            <a:ext cx="510436" cy="257489"/>
            <a:chOff x="4932040" y="1772816"/>
            <a:chExt cx="864096" cy="432048"/>
          </a:xfrm>
          <a:solidFill>
            <a:schemeClr val="tx1">
              <a:lumMod val="65000"/>
              <a:lumOff val="35000"/>
            </a:schemeClr>
          </a:solidFill>
        </p:grpSpPr>
        <p:sp>
          <p:nvSpPr>
            <p:cNvPr id="40" name="正方形/長方形 39"/>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4983197" y="1916832"/>
              <a:ext cx="144016" cy="144016"/>
            </a:xfrm>
            <a:prstGeom prst="ellipse">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6" name="テキスト ボックス 45"/>
          <p:cNvSpPr txBox="1"/>
          <p:nvPr/>
        </p:nvSpPr>
        <p:spPr>
          <a:xfrm>
            <a:off x="7795174" y="2896157"/>
            <a:ext cx="723275" cy="307777"/>
          </a:xfrm>
          <a:prstGeom prst="rect">
            <a:avLst/>
          </a:prstGeom>
          <a:noFill/>
        </p:spPr>
        <p:txBody>
          <a:bodyPr wrap="none" rtlCol="0">
            <a:spAutoFit/>
          </a:bodyPr>
          <a:lstStyle/>
          <a:p>
            <a:r>
              <a:rPr kumimoji="1" lang="ja-JP" altLang="en-US" sz="1400" dirty="0">
                <a:solidFill>
                  <a:schemeClr val="accent6">
                    <a:lumMod val="75000"/>
                  </a:schemeClr>
                </a:solidFill>
                <a:latin typeface="Meiryo" charset="-128"/>
                <a:ea typeface="Meiryo" charset="-128"/>
                <a:cs typeface="Meiryo" charset="-128"/>
              </a:rPr>
              <a:t>暗号化</a:t>
            </a:r>
          </a:p>
        </p:txBody>
      </p:sp>
      <p:cxnSp>
        <p:nvCxnSpPr>
          <p:cNvPr id="108" name="カギ線コネクタ 107"/>
          <p:cNvCxnSpPr>
            <a:stCxn id="47" idx="1"/>
            <a:endCxn id="65" idx="0"/>
          </p:cNvCxnSpPr>
          <p:nvPr/>
        </p:nvCxnSpPr>
        <p:spPr>
          <a:xfrm rot="10800000">
            <a:off x="5539208" y="3446811"/>
            <a:ext cx="1684868" cy="174695"/>
          </a:xfrm>
          <a:prstGeom prst="bentConnector4">
            <a:avLst>
              <a:gd name="adj1" fmla="val 29845"/>
              <a:gd name="adj2" fmla="val 329219"/>
            </a:avLst>
          </a:prstGeom>
          <a:ln w="381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57" name="正方形/長方形 56"/>
          <p:cNvSpPr/>
          <p:nvPr/>
        </p:nvSpPr>
        <p:spPr>
          <a:xfrm>
            <a:off x="4860032" y="2811943"/>
            <a:ext cx="1358351" cy="464571"/>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58" name="テキスト ボックス 57"/>
          <p:cNvSpPr txBox="1"/>
          <p:nvPr/>
        </p:nvSpPr>
        <p:spPr>
          <a:xfrm>
            <a:off x="5508104" y="2894441"/>
            <a:ext cx="604653" cy="307777"/>
          </a:xfrm>
          <a:prstGeom prst="rect">
            <a:avLst/>
          </a:prstGeom>
          <a:noFill/>
        </p:spPr>
        <p:txBody>
          <a:bodyPr wrap="none" rtlCol="0">
            <a:spAutoFit/>
          </a:bodyPr>
          <a:lstStyle/>
          <a:p>
            <a:r>
              <a:rPr kumimoji="1" lang="ja-JP" altLang="en-US" sz="1400" dirty="0">
                <a:solidFill>
                  <a:srgbClr val="009051"/>
                </a:solidFill>
                <a:latin typeface="Meiryo" charset="-128"/>
                <a:ea typeface="Meiryo" charset="-128"/>
                <a:cs typeface="Meiryo" charset="-128"/>
              </a:rPr>
              <a:t>復</a:t>
            </a:r>
            <a:r>
              <a:rPr kumimoji="1" lang="en-US" altLang="ja-JP" sz="1400" dirty="0">
                <a:solidFill>
                  <a:srgbClr val="009051"/>
                </a:solidFill>
                <a:latin typeface="Meiryo" charset="-128"/>
                <a:ea typeface="Meiryo" charset="-128"/>
                <a:cs typeface="Meiryo" charset="-128"/>
              </a:rPr>
              <a:t> </a:t>
            </a:r>
            <a:r>
              <a:rPr kumimoji="1" lang="ja-JP" altLang="en-US" sz="1400" dirty="0">
                <a:solidFill>
                  <a:srgbClr val="009051"/>
                </a:solidFill>
                <a:latin typeface="Meiryo" charset="-128"/>
                <a:ea typeface="Meiryo" charset="-128"/>
                <a:cs typeface="Meiryo" charset="-128"/>
              </a:rPr>
              <a:t>号</a:t>
            </a:r>
          </a:p>
        </p:txBody>
      </p:sp>
      <p:grpSp>
        <p:nvGrpSpPr>
          <p:cNvPr id="59" name="図形グループ 58"/>
          <p:cNvGrpSpPr/>
          <p:nvPr/>
        </p:nvGrpSpPr>
        <p:grpSpPr>
          <a:xfrm>
            <a:off x="4938538" y="2889857"/>
            <a:ext cx="510117" cy="265553"/>
            <a:chOff x="4932040" y="2276872"/>
            <a:chExt cx="864096" cy="432048"/>
          </a:xfrm>
          <a:solidFill>
            <a:schemeClr val="tx1">
              <a:lumMod val="65000"/>
              <a:lumOff val="35000"/>
            </a:schemeClr>
          </a:solidFill>
        </p:grpSpPr>
        <p:sp>
          <p:nvSpPr>
            <p:cNvPr id="60" name="正方形/長方形 59"/>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角丸四角形 60"/>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4983197" y="2420888"/>
              <a:ext cx="144016" cy="144016"/>
            </a:xfrm>
            <a:prstGeom prst="ellipse">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0" name="直線矢印コネクタ 109"/>
          <p:cNvCxnSpPr/>
          <p:nvPr/>
        </p:nvCxnSpPr>
        <p:spPr>
          <a:xfrm>
            <a:off x="5306345" y="2224538"/>
            <a:ext cx="0" cy="455570"/>
          </a:xfrm>
          <a:prstGeom prst="straightConnector1">
            <a:avLst/>
          </a:prstGeom>
          <a:ln w="762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14" name="テキスト ボックス 113"/>
          <p:cNvSpPr txBox="1"/>
          <p:nvPr/>
        </p:nvSpPr>
        <p:spPr>
          <a:xfrm>
            <a:off x="6141763" y="1823703"/>
            <a:ext cx="1208985" cy="215444"/>
          </a:xfrm>
          <a:prstGeom prst="rect">
            <a:avLst/>
          </a:prstGeom>
          <a:noFill/>
        </p:spPr>
        <p:txBody>
          <a:bodyPr wrap="none" rtlCol="0">
            <a:spAutoFit/>
          </a:bodyPr>
          <a:lstStyle/>
          <a:p>
            <a:r>
              <a:rPr kumimoji="1" lang="ja-JP" altLang="en-US" sz="800" dirty="0">
                <a:solidFill>
                  <a:schemeClr val="accent6">
                    <a:lumMod val="75000"/>
                  </a:schemeClr>
                </a:solidFill>
              </a:rPr>
              <a:t>誰でも使えるように公開</a:t>
            </a:r>
          </a:p>
        </p:txBody>
      </p:sp>
      <p:sp>
        <p:nvSpPr>
          <p:cNvPr id="115" name="テキスト ボックス 114"/>
          <p:cNvSpPr txBox="1"/>
          <p:nvPr/>
        </p:nvSpPr>
        <p:spPr>
          <a:xfrm>
            <a:off x="5354801" y="2276807"/>
            <a:ext cx="957313" cy="338554"/>
          </a:xfrm>
          <a:prstGeom prst="rect">
            <a:avLst/>
          </a:prstGeom>
          <a:noFill/>
        </p:spPr>
        <p:txBody>
          <a:bodyPr wrap="none" rtlCol="0">
            <a:spAutoFit/>
          </a:bodyPr>
          <a:lstStyle/>
          <a:p>
            <a:r>
              <a:rPr kumimoji="1" lang="ja-JP" altLang="en-US" sz="800">
                <a:solidFill>
                  <a:schemeClr val="accent3">
                    <a:lumMod val="75000"/>
                  </a:schemeClr>
                </a:solidFill>
              </a:rPr>
              <a:t>自分しか使えない</a:t>
            </a:r>
            <a:endParaRPr kumimoji="1" lang="en-US" altLang="ja-JP" sz="800" dirty="0">
              <a:solidFill>
                <a:schemeClr val="accent3">
                  <a:lumMod val="75000"/>
                </a:schemeClr>
              </a:solidFill>
            </a:endParaRPr>
          </a:p>
          <a:p>
            <a:r>
              <a:rPr kumimoji="1" lang="ja-JP" altLang="en-US" sz="800" dirty="0">
                <a:solidFill>
                  <a:schemeClr val="accent3">
                    <a:lumMod val="75000"/>
                  </a:schemeClr>
                </a:solidFill>
              </a:rPr>
              <a:t>ように秘匿</a:t>
            </a:r>
          </a:p>
        </p:txBody>
      </p:sp>
      <p:cxnSp>
        <p:nvCxnSpPr>
          <p:cNvPr id="116" name="直線矢印コネクタ 115"/>
          <p:cNvCxnSpPr>
            <a:stCxn id="91" idx="2"/>
            <a:endCxn id="100" idx="0"/>
          </p:cNvCxnSpPr>
          <p:nvPr/>
        </p:nvCxnSpPr>
        <p:spPr>
          <a:xfrm>
            <a:off x="5539208" y="4501571"/>
            <a:ext cx="0" cy="799087"/>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4860032" y="4668829"/>
            <a:ext cx="1358351" cy="46457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84" name="テキスト ボックス 83"/>
          <p:cNvSpPr txBox="1"/>
          <p:nvPr/>
        </p:nvSpPr>
        <p:spPr>
          <a:xfrm>
            <a:off x="5435545" y="4751327"/>
            <a:ext cx="723275" cy="307777"/>
          </a:xfrm>
          <a:prstGeom prst="rect">
            <a:avLst/>
          </a:prstGeom>
          <a:noFill/>
        </p:spPr>
        <p:txBody>
          <a:bodyPr wrap="none" rtlCol="0">
            <a:spAutoFit/>
          </a:bodyPr>
          <a:lstStyle/>
          <a:p>
            <a:r>
              <a:rPr kumimoji="1" lang="ja-JP" altLang="en-US" sz="1400" dirty="0">
                <a:solidFill>
                  <a:schemeClr val="accent6">
                    <a:lumMod val="75000"/>
                  </a:schemeClr>
                </a:solidFill>
                <a:latin typeface="Meiryo" charset="-128"/>
                <a:ea typeface="Meiryo" charset="-128"/>
                <a:cs typeface="Meiryo" charset="-128"/>
              </a:rPr>
              <a:t>暗号化</a:t>
            </a:r>
          </a:p>
        </p:txBody>
      </p:sp>
      <p:grpSp>
        <p:nvGrpSpPr>
          <p:cNvPr id="85" name="図形グループ 84"/>
          <p:cNvGrpSpPr/>
          <p:nvPr/>
        </p:nvGrpSpPr>
        <p:grpSpPr>
          <a:xfrm>
            <a:off x="4951204" y="4772590"/>
            <a:ext cx="510117" cy="265553"/>
            <a:chOff x="4932040" y="2276872"/>
            <a:chExt cx="864096" cy="432048"/>
          </a:xfrm>
          <a:solidFill>
            <a:schemeClr val="tx1">
              <a:lumMod val="65000"/>
              <a:lumOff val="35000"/>
            </a:schemeClr>
          </a:solidFill>
        </p:grpSpPr>
        <p:sp>
          <p:nvSpPr>
            <p:cNvPr id="86" name="正方形/長方形 85"/>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角丸四角形 86"/>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4983197" y="2420888"/>
              <a:ext cx="144016" cy="144016"/>
            </a:xfrm>
            <a:prstGeom prst="ellipse">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正方形/長方形 88"/>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正方形/長方形 89"/>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9" name="カギ線コネクタ 118"/>
          <p:cNvCxnSpPr>
            <a:stCxn id="100" idx="3"/>
            <a:endCxn id="101" idx="0"/>
          </p:cNvCxnSpPr>
          <p:nvPr/>
        </p:nvCxnSpPr>
        <p:spPr>
          <a:xfrm flipV="1">
            <a:off x="6218383" y="5300658"/>
            <a:ext cx="1684869" cy="174509"/>
          </a:xfrm>
          <a:prstGeom prst="bentConnector4">
            <a:avLst>
              <a:gd name="adj1" fmla="val 29845"/>
              <a:gd name="adj2" fmla="val 332979"/>
            </a:avLst>
          </a:prstGeom>
          <a:ln w="38100">
            <a:solidFill>
              <a:schemeClr val="accent3">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2" name="正方形/長方形 91"/>
          <p:cNvSpPr/>
          <p:nvPr/>
        </p:nvSpPr>
        <p:spPr>
          <a:xfrm>
            <a:off x="7216072" y="4667927"/>
            <a:ext cx="1358351" cy="464571"/>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93" name="テキスト ボックス 92"/>
          <p:cNvSpPr txBox="1"/>
          <p:nvPr/>
        </p:nvSpPr>
        <p:spPr>
          <a:xfrm>
            <a:off x="7864144" y="4750425"/>
            <a:ext cx="604653" cy="307777"/>
          </a:xfrm>
          <a:prstGeom prst="rect">
            <a:avLst/>
          </a:prstGeom>
          <a:noFill/>
        </p:spPr>
        <p:txBody>
          <a:bodyPr wrap="none" rtlCol="0">
            <a:spAutoFit/>
          </a:bodyPr>
          <a:lstStyle/>
          <a:p>
            <a:r>
              <a:rPr kumimoji="1" lang="ja-JP" altLang="en-US" sz="1400" dirty="0">
                <a:solidFill>
                  <a:srgbClr val="009051"/>
                </a:solidFill>
                <a:latin typeface="Meiryo" charset="-128"/>
                <a:ea typeface="Meiryo" charset="-128"/>
                <a:cs typeface="Meiryo" charset="-128"/>
              </a:rPr>
              <a:t>復</a:t>
            </a:r>
            <a:r>
              <a:rPr kumimoji="1" lang="en-US" altLang="ja-JP" sz="1400" dirty="0">
                <a:solidFill>
                  <a:srgbClr val="009051"/>
                </a:solidFill>
                <a:latin typeface="Meiryo" charset="-128"/>
                <a:ea typeface="Meiryo" charset="-128"/>
                <a:cs typeface="Meiryo" charset="-128"/>
              </a:rPr>
              <a:t> </a:t>
            </a:r>
            <a:r>
              <a:rPr kumimoji="1" lang="ja-JP" altLang="en-US" sz="1400" dirty="0">
                <a:solidFill>
                  <a:srgbClr val="009051"/>
                </a:solidFill>
                <a:latin typeface="Meiryo" charset="-128"/>
                <a:ea typeface="Meiryo" charset="-128"/>
                <a:cs typeface="Meiryo" charset="-128"/>
              </a:rPr>
              <a:t>号</a:t>
            </a:r>
          </a:p>
        </p:txBody>
      </p:sp>
      <p:grpSp>
        <p:nvGrpSpPr>
          <p:cNvPr id="94" name="図形グループ 93"/>
          <p:cNvGrpSpPr/>
          <p:nvPr/>
        </p:nvGrpSpPr>
        <p:grpSpPr>
          <a:xfrm>
            <a:off x="7294578" y="4745841"/>
            <a:ext cx="510117" cy="265553"/>
            <a:chOff x="4932040" y="2276872"/>
            <a:chExt cx="864096" cy="432048"/>
          </a:xfrm>
          <a:solidFill>
            <a:schemeClr val="tx1">
              <a:lumMod val="65000"/>
              <a:lumOff val="35000"/>
            </a:schemeClr>
          </a:solidFill>
        </p:grpSpPr>
        <p:sp>
          <p:nvSpPr>
            <p:cNvPr id="95" name="正方形/長方形 94"/>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4983197" y="2420888"/>
              <a:ext cx="144016" cy="144016"/>
            </a:xfrm>
            <a:prstGeom prst="ellipse">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3" name="図形グループ 122"/>
          <p:cNvGrpSpPr/>
          <p:nvPr/>
        </p:nvGrpSpPr>
        <p:grpSpPr>
          <a:xfrm>
            <a:off x="7228741" y="3845804"/>
            <a:ext cx="510436" cy="257489"/>
            <a:chOff x="4932040" y="1772816"/>
            <a:chExt cx="864096" cy="432048"/>
          </a:xfrm>
          <a:solidFill>
            <a:schemeClr val="tx1">
              <a:lumMod val="65000"/>
              <a:lumOff val="35000"/>
            </a:schemeClr>
          </a:solidFill>
        </p:grpSpPr>
        <p:sp>
          <p:nvSpPr>
            <p:cNvPr id="124" name="正方形/長方形 123"/>
            <p:cNvSpPr/>
            <p:nvPr/>
          </p:nvSpPr>
          <p:spPr>
            <a:xfrm>
              <a:off x="5292080" y="1916832"/>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4932040" y="1772816"/>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円/楕円 125"/>
            <p:cNvSpPr/>
            <p:nvPr/>
          </p:nvSpPr>
          <p:spPr>
            <a:xfrm>
              <a:off x="4983197" y="1916832"/>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5596864" y="2060848"/>
              <a:ext cx="199272"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28" name="テキスト ボックス 127"/>
          <p:cNvSpPr txBox="1"/>
          <p:nvPr/>
        </p:nvSpPr>
        <p:spPr>
          <a:xfrm>
            <a:off x="7736879" y="3834865"/>
            <a:ext cx="902811" cy="338554"/>
          </a:xfrm>
          <a:prstGeom prst="rect">
            <a:avLst/>
          </a:prstGeom>
          <a:noFill/>
        </p:spPr>
        <p:txBody>
          <a:bodyPr wrap="none" rtlCol="0">
            <a:spAutoFit/>
          </a:bodyPr>
          <a:lstStyle/>
          <a:p>
            <a:r>
              <a:rPr kumimoji="1" lang="ja-JP" altLang="en-US" sz="800" dirty="0">
                <a:solidFill>
                  <a:srgbClr val="FF0000"/>
                </a:solidFill>
                <a:latin typeface="Meiryo" charset="-128"/>
                <a:ea typeface="Meiryo" charset="-128"/>
                <a:cs typeface="Meiryo" charset="-128"/>
              </a:rPr>
              <a:t>公開鍵では</a:t>
            </a:r>
            <a:endParaRPr kumimoji="1" lang="en-US" altLang="ja-JP" sz="800" dirty="0">
              <a:solidFill>
                <a:srgbClr val="FF0000"/>
              </a:solidFill>
              <a:latin typeface="Meiryo" charset="-128"/>
              <a:ea typeface="Meiryo" charset="-128"/>
              <a:cs typeface="Meiryo" charset="-128"/>
            </a:endParaRPr>
          </a:p>
          <a:p>
            <a:r>
              <a:rPr kumimoji="1" lang="ja-JP" altLang="en-US" sz="800" dirty="0">
                <a:solidFill>
                  <a:srgbClr val="FF0000"/>
                </a:solidFill>
                <a:latin typeface="Meiryo" charset="-128"/>
                <a:ea typeface="Meiryo" charset="-128"/>
                <a:cs typeface="Meiryo" charset="-128"/>
              </a:rPr>
              <a:t>復号化できない</a:t>
            </a:r>
          </a:p>
        </p:txBody>
      </p:sp>
      <p:sp>
        <p:nvSpPr>
          <p:cNvPr id="129" name="禁止 128"/>
          <p:cNvSpPr/>
          <p:nvPr/>
        </p:nvSpPr>
        <p:spPr>
          <a:xfrm>
            <a:off x="7409797" y="3849928"/>
            <a:ext cx="250121" cy="253365"/>
          </a:xfrm>
          <a:prstGeom prst="noSmoking">
            <a:avLst/>
          </a:prstGeom>
          <a:solidFill>
            <a:srgbClr val="FF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1278516" y="990458"/>
            <a:ext cx="2031325" cy="461665"/>
          </a:xfrm>
          <a:prstGeom prst="rect">
            <a:avLst/>
          </a:prstGeom>
          <a:noFill/>
        </p:spPr>
        <p:txBody>
          <a:bodyPr wrap="none" rtlCol="0">
            <a:spAutoFit/>
          </a:bodyPr>
          <a:lstStyle/>
          <a:p>
            <a:pPr algn="ctr"/>
            <a:r>
              <a:rPr kumimoji="1" lang="ja-JP" altLang="en-US" sz="2400" b="1">
                <a:solidFill>
                  <a:srgbClr val="0432FF"/>
                </a:solidFill>
                <a:latin typeface="Meiryo" charset="-128"/>
                <a:ea typeface="Meiryo" charset="-128"/>
                <a:cs typeface="Meiryo" charset="-128"/>
              </a:rPr>
              <a:t>ハッシュ関数</a:t>
            </a:r>
          </a:p>
        </p:txBody>
      </p:sp>
      <p:sp>
        <p:nvSpPr>
          <p:cNvPr id="102" name="テキスト ボックス 101"/>
          <p:cNvSpPr txBox="1"/>
          <p:nvPr/>
        </p:nvSpPr>
        <p:spPr>
          <a:xfrm>
            <a:off x="5951072" y="990458"/>
            <a:ext cx="1723549" cy="461665"/>
          </a:xfrm>
          <a:prstGeom prst="rect">
            <a:avLst/>
          </a:prstGeom>
          <a:noFill/>
        </p:spPr>
        <p:txBody>
          <a:bodyPr wrap="none" rtlCol="0">
            <a:spAutoFit/>
          </a:bodyPr>
          <a:lstStyle/>
          <a:p>
            <a:pPr algn="ctr"/>
            <a:r>
              <a:rPr kumimoji="1" lang="ja-JP" altLang="en-US" sz="2400" b="1" dirty="0">
                <a:solidFill>
                  <a:srgbClr val="009051"/>
                </a:solidFill>
                <a:latin typeface="Meiryo" charset="-128"/>
                <a:ea typeface="Meiryo" charset="-128"/>
                <a:cs typeface="Meiryo" charset="-128"/>
              </a:rPr>
              <a:t>公開鍵暗号</a:t>
            </a:r>
          </a:p>
        </p:txBody>
      </p:sp>
    </p:spTree>
    <p:extLst>
      <p:ext uri="{BB962C8B-B14F-4D97-AF65-F5344CB8AC3E}">
        <p14:creationId xmlns:p14="http://schemas.microsoft.com/office/powerpoint/2010/main" val="112856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p:cNvSpPr/>
          <p:nvPr/>
        </p:nvSpPr>
        <p:spPr>
          <a:xfrm>
            <a:off x="467544" y="6047861"/>
            <a:ext cx="1800200" cy="4897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暗号化された</a:t>
            </a:r>
            <a:endParaRPr kumimoji="1" lang="en-US" altLang="ja-JP" sz="12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ハッシュ値</a:t>
            </a:r>
          </a:p>
        </p:txBody>
      </p:sp>
      <p:sp>
        <p:nvSpPr>
          <p:cNvPr id="159" name="正方形/長方形 158"/>
          <p:cNvSpPr/>
          <p:nvPr/>
        </p:nvSpPr>
        <p:spPr>
          <a:xfrm>
            <a:off x="4712230" y="1627793"/>
            <a:ext cx="4138885" cy="1436994"/>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正方形/長方形 157"/>
          <p:cNvSpPr/>
          <p:nvPr/>
        </p:nvSpPr>
        <p:spPr>
          <a:xfrm>
            <a:off x="282137" y="1627793"/>
            <a:ext cx="4138885" cy="1436994"/>
          </a:xfrm>
          <a:prstGeom prst="rect">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ブロックチェーンで使われる暗号技術（</a:t>
            </a:r>
            <a:r>
              <a:rPr kumimoji="1" lang="en-US" altLang="ja-JP" dirty="0"/>
              <a:t>2</a:t>
            </a:r>
            <a:r>
              <a:rPr kumimoji="1" lang="ja-JP" altLang="en-US" dirty="0"/>
              <a:t>）</a:t>
            </a:r>
          </a:p>
        </p:txBody>
      </p:sp>
      <p:sp>
        <p:nvSpPr>
          <p:cNvPr id="105" name="正方形/長方形 104"/>
          <p:cNvSpPr/>
          <p:nvPr/>
        </p:nvSpPr>
        <p:spPr>
          <a:xfrm>
            <a:off x="467544" y="1741304"/>
            <a:ext cx="1800200" cy="11379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データ</a:t>
            </a:r>
            <a:endParaRPr kumimoji="1" lang="en-US" altLang="ja-JP" sz="20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（文書など）</a:t>
            </a:r>
            <a:endParaRPr kumimoji="1" lang="en-US" altLang="ja-JP" sz="1600" dirty="0">
              <a:solidFill>
                <a:srgbClr val="FFFFFF"/>
              </a:solidFill>
              <a:latin typeface="Meiryo" charset="-128"/>
              <a:ea typeface="Meiryo" charset="-128"/>
              <a:cs typeface="Meiryo" charset="-128"/>
            </a:endParaRPr>
          </a:p>
        </p:txBody>
      </p:sp>
      <p:sp>
        <p:nvSpPr>
          <p:cNvPr id="107" name="正方形/長方形 106"/>
          <p:cNvSpPr/>
          <p:nvPr/>
        </p:nvSpPr>
        <p:spPr>
          <a:xfrm>
            <a:off x="467544" y="4292090"/>
            <a:ext cx="1800200"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ハッシュ値</a:t>
            </a:r>
            <a:endParaRPr kumimoji="1" lang="en-US" altLang="ja-JP" sz="2000" dirty="0">
              <a:solidFill>
                <a:srgbClr val="FFFFFF"/>
              </a:solidFill>
              <a:latin typeface="ＭＳ Ｐゴシック"/>
              <a:ea typeface="ＭＳ Ｐゴシック"/>
              <a:cs typeface="ＭＳ Ｐゴシック"/>
            </a:endParaRPr>
          </a:p>
        </p:txBody>
      </p:sp>
      <p:sp>
        <p:nvSpPr>
          <p:cNvPr id="131" name="正方形/長方形 130"/>
          <p:cNvSpPr/>
          <p:nvPr/>
        </p:nvSpPr>
        <p:spPr>
          <a:xfrm>
            <a:off x="2416836" y="2413402"/>
            <a:ext cx="1800200" cy="4897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暗号化された</a:t>
            </a:r>
            <a:endParaRPr kumimoji="1" lang="en-US" altLang="ja-JP" sz="12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ハッシュ値</a:t>
            </a:r>
          </a:p>
        </p:txBody>
      </p:sp>
      <p:sp>
        <p:nvSpPr>
          <p:cNvPr id="14" name="テキスト ボックス 13"/>
          <p:cNvSpPr txBox="1"/>
          <p:nvPr/>
        </p:nvSpPr>
        <p:spPr>
          <a:xfrm>
            <a:off x="2762938" y="2103050"/>
            <a:ext cx="1107996" cy="369332"/>
          </a:xfrm>
          <a:prstGeom prst="rect">
            <a:avLst/>
          </a:prstGeom>
          <a:noFill/>
        </p:spPr>
        <p:txBody>
          <a:bodyPr wrap="none" rtlCol="0">
            <a:spAutoFit/>
          </a:bodyPr>
          <a:lstStyle/>
          <a:p>
            <a:pPr algn="ctr"/>
            <a:r>
              <a:rPr kumimoji="1" lang="ja-JP" altLang="en-US">
                <a:latin typeface="Meiryo" charset="-128"/>
                <a:ea typeface="Meiryo" charset="-128"/>
                <a:cs typeface="Meiryo" charset="-128"/>
              </a:rPr>
              <a:t>電子署名</a:t>
            </a:r>
            <a:endParaRPr kumimoji="1" lang="ja-JP" altLang="en-US" dirty="0">
              <a:latin typeface="Meiryo" charset="-128"/>
              <a:ea typeface="Meiryo" charset="-128"/>
              <a:cs typeface="Meiryo" charset="-128"/>
            </a:endParaRPr>
          </a:p>
        </p:txBody>
      </p:sp>
      <p:sp>
        <p:nvSpPr>
          <p:cNvPr id="15" name="加算記号 14"/>
          <p:cNvSpPr/>
          <p:nvPr/>
        </p:nvSpPr>
        <p:spPr>
          <a:xfrm>
            <a:off x="2126266" y="2428958"/>
            <a:ext cx="432048" cy="415758"/>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921590" y="1741303"/>
            <a:ext cx="1800200" cy="11379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rgbClr val="FFFFFF"/>
                </a:solidFill>
                <a:latin typeface="Meiryo" charset="-128"/>
                <a:ea typeface="Meiryo" charset="-128"/>
                <a:cs typeface="Meiryo" charset="-128"/>
              </a:rPr>
              <a:t>データ</a:t>
            </a:r>
            <a:endParaRPr kumimoji="1" lang="en-US" altLang="ja-JP" sz="20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（文書など）</a:t>
            </a:r>
            <a:endParaRPr kumimoji="1" lang="en-US" altLang="ja-JP" sz="1600" dirty="0">
              <a:solidFill>
                <a:srgbClr val="FFFFFF"/>
              </a:solidFill>
              <a:latin typeface="Meiryo" charset="-128"/>
              <a:ea typeface="Meiryo" charset="-128"/>
              <a:cs typeface="Meiryo" charset="-128"/>
            </a:endParaRPr>
          </a:p>
        </p:txBody>
      </p:sp>
      <p:sp>
        <p:nvSpPr>
          <p:cNvPr id="134" name="正方形/長方形 133"/>
          <p:cNvSpPr/>
          <p:nvPr/>
        </p:nvSpPr>
        <p:spPr>
          <a:xfrm>
            <a:off x="4926964" y="4316027"/>
            <a:ext cx="1800200"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ハッシュ値</a:t>
            </a:r>
            <a:endParaRPr kumimoji="1" lang="en-US" altLang="ja-JP" sz="2000" dirty="0">
              <a:solidFill>
                <a:srgbClr val="FFFFFF"/>
              </a:solidFill>
              <a:latin typeface="ＭＳ Ｐゴシック"/>
              <a:ea typeface="ＭＳ Ｐゴシック"/>
              <a:cs typeface="ＭＳ Ｐゴシック"/>
            </a:endParaRPr>
          </a:p>
        </p:txBody>
      </p:sp>
      <p:sp>
        <p:nvSpPr>
          <p:cNvPr id="145" name="正方形/長方形 144"/>
          <p:cNvSpPr/>
          <p:nvPr/>
        </p:nvSpPr>
        <p:spPr>
          <a:xfrm>
            <a:off x="6876256" y="2413402"/>
            <a:ext cx="1800200" cy="489792"/>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Meiryo" charset="-128"/>
                <a:ea typeface="Meiryo" charset="-128"/>
                <a:cs typeface="Meiryo" charset="-128"/>
              </a:rPr>
              <a:t>暗号化された</a:t>
            </a:r>
            <a:endParaRPr kumimoji="1" lang="en-US" altLang="ja-JP" sz="1200" dirty="0">
              <a:solidFill>
                <a:srgbClr val="FFFFFF"/>
              </a:solidFill>
              <a:latin typeface="Meiryo" charset="-128"/>
              <a:ea typeface="Meiryo" charset="-128"/>
              <a:cs typeface="Meiryo" charset="-128"/>
            </a:endParaRPr>
          </a:p>
          <a:p>
            <a:pPr algn="ctr"/>
            <a:r>
              <a:rPr kumimoji="1" lang="ja-JP" altLang="en-US" sz="1600" dirty="0">
                <a:solidFill>
                  <a:srgbClr val="FFFFFF"/>
                </a:solidFill>
                <a:latin typeface="Meiryo" charset="-128"/>
                <a:ea typeface="Meiryo" charset="-128"/>
                <a:cs typeface="Meiryo" charset="-128"/>
              </a:rPr>
              <a:t>ハッシュ値</a:t>
            </a:r>
          </a:p>
        </p:txBody>
      </p:sp>
      <p:sp>
        <p:nvSpPr>
          <p:cNvPr id="146" name="テキスト ボックス 145"/>
          <p:cNvSpPr txBox="1"/>
          <p:nvPr/>
        </p:nvSpPr>
        <p:spPr>
          <a:xfrm>
            <a:off x="7222358" y="2126987"/>
            <a:ext cx="1107996" cy="369332"/>
          </a:xfrm>
          <a:prstGeom prst="rect">
            <a:avLst/>
          </a:prstGeom>
          <a:noFill/>
        </p:spPr>
        <p:txBody>
          <a:bodyPr wrap="none" rtlCol="0">
            <a:spAutoFit/>
          </a:bodyPr>
          <a:lstStyle/>
          <a:p>
            <a:pPr algn="ctr"/>
            <a:r>
              <a:rPr kumimoji="1" lang="ja-JP" altLang="en-US">
                <a:latin typeface="Meiryo" charset="-128"/>
                <a:ea typeface="Meiryo" charset="-128"/>
                <a:cs typeface="Meiryo" charset="-128"/>
              </a:rPr>
              <a:t>電子署名</a:t>
            </a:r>
            <a:endParaRPr kumimoji="1" lang="ja-JP" altLang="en-US" dirty="0">
              <a:latin typeface="Meiryo" charset="-128"/>
              <a:ea typeface="Meiryo" charset="-128"/>
              <a:cs typeface="Meiryo" charset="-128"/>
            </a:endParaRPr>
          </a:p>
        </p:txBody>
      </p:sp>
      <p:sp>
        <p:nvSpPr>
          <p:cNvPr id="147" name="加算記号 146"/>
          <p:cNvSpPr/>
          <p:nvPr/>
        </p:nvSpPr>
        <p:spPr>
          <a:xfrm>
            <a:off x="6582999" y="2428958"/>
            <a:ext cx="432048" cy="415758"/>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正方形/長方形 156"/>
          <p:cNvSpPr/>
          <p:nvPr/>
        </p:nvSpPr>
        <p:spPr>
          <a:xfrm>
            <a:off x="6876256" y="4316027"/>
            <a:ext cx="1800200" cy="61295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eiryo" charset="-128"/>
                <a:ea typeface="Meiryo" charset="-128"/>
                <a:cs typeface="Meiryo" charset="-128"/>
              </a:rPr>
              <a:t>ハッシュ値</a:t>
            </a:r>
            <a:endParaRPr kumimoji="1" lang="en-US" altLang="ja-JP" sz="2000" dirty="0">
              <a:solidFill>
                <a:srgbClr val="FFFFFF"/>
              </a:solidFill>
              <a:latin typeface="ＭＳ Ｐゴシック"/>
              <a:ea typeface="ＭＳ Ｐゴシック"/>
              <a:cs typeface="ＭＳ Ｐゴシック"/>
            </a:endParaRPr>
          </a:p>
        </p:txBody>
      </p:sp>
      <p:sp>
        <p:nvSpPr>
          <p:cNvPr id="16" name="右矢印 15"/>
          <p:cNvSpPr/>
          <p:nvPr/>
        </p:nvSpPr>
        <p:spPr>
          <a:xfrm>
            <a:off x="4293326" y="2042012"/>
            <a:ext cx="523584" cy="536533"/>
          </a:xfrm>
          <a:prstGeom prst="rightArrow">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下矢印 159"/>
          <p:cNvSpPr/>
          <p:nvPr/>
        </p:nvSpPr>
        <p:spPr>
          <a:xfrm>
            <a:off x="1141661" y="2826322"/>
            <a:ext cx="432048" cy="1529236"/>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647564" y="3235690"/>
            <a:ext cx="1440160" cy="758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ＭＳ Ｐゴシック"/>
                <a:ea typeface="ＭＳ Ｐゴシック"/>
                <a:cs typeface="ＭＳ Ｐゴシック"/>
              </a:rPr>
              <a:t>ハッシュ関数</a:t>
            </a:r>
            <a:endParaRPr kumimoji="1" lang="en-US" altLang="ja-JP" sz="1600" b="1" dirty="0">
              <a:solidFill>
                <a:srgbClr val="FFFFFF"/>
              </a:solidFill>
              <a:latin typeface="ＭＳ Ｐゴシック"/>
              <a:ea typeface="ＭＳ Ｐゴシック"/>
              <a:cs typeface="ＭＳ Ｐゴシック"/>
            </a:endParaRPr>
          </a:p>
        </p:txBody>
      </p:sp>
      <p:sp>
        <p:nvSpPr>
          <p:cNvPr id="161" name="下矢印 160"/>
          <p:cNvSpPr/>
          <p:nvPr/>
        </p:nvSpPr>
        <p:spPr>
          <a:xfrm>
            <a:off x="1141661" y="4832242"/>
            <a:ext cx="432048" cy="1215620"/>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637605" y="5023129"/>
            <a:ext cx="1440160" cy="6573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112" name="テキスト ボックス 111"/>
          <p:cNvSpPr txBox="1"/>
          <p:nvPr/>
        </p:nvSpPr>
        <p:spPr>
          <a:xfrm>
            <a:off x="1227846" y="5192959"/>
            <a:ext cx="800219" cy="338554"/>
          </a:xfrm>
          <a:prstGeom prst="rect">
            <a:avLst/>
          </a:prstGeom>
          <a:noFill/>
        </p:spPr>
        <p:txBody>
          <a:bodyPr wrap="none" rtlCol="0">
            <a:spAutoFit/>
          </a:bodyPr>
          <a:lstStyle/>
          <a:p>
            <a:r>
              <a:rPr kumimoji="1" lang="ja-JP" altLang="en-US" sz="1600" b="1" dirty="0">
                <a:solidFill>
                  <a:schemeClr val="accent6">
                    <a:lumMod val="75000"/>
                  </a:schemeClr>
                </a:solidFill>
                <a:latin typeface="Meiryo" charset="-128"/>
                <a:ea typeface="Meiryo" charset="-128"/>
                <a:cs typeface="Meiryo" charset="-128"/>
              </a:rPr>
              <a:t>暗号化</a:t>
            </a:r>
          </a:p>
        </p:txBody>
      </p:sp>
      <p:grpSp>
        <p:nvGrpSpPr>
          <p:cNvPr id="113" name="図形グループ 112"/>
          <p:cNvGrpSpPr/>
          <p:nvPr/>
        </p:nvGrpSpPr>
        <p:grpSpPr>
          <a:xfrm>
            <a:off x="770369" y="5315451"/>
            <a:ext cx="510117" cy="265553"/>
            <a:chOff x="4932040" y="2276872"/>
            <a:chExt cx="864096" cy="432048"/>
          </a:xfrm>
          <a:solidFill>
            <a:schemeClr val="tx1">
              <a:lumMod val="65000"/>
              <a:lumOff val="35000"/>
            </a:schemeClr>
          </a:solidFill>
        </p:grpSpPr>
        <p:sp>
          <p:nvSpPr>
            <p:cNvPr id="117" name="正方形/長方形 116"/>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角丸四角形 117"/>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4983197" y="2420888"/>
              <a:ext cx="144016" cy="144016"/>
            </a:xfrm>
            <a:prstGeom prst="ellipse">
              <a:avLst/>
            </a:prstGeom>
            <a:solidFill>
              <a:schemeClr val="accent6">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0" name="テキスト ボックス 129"/>
          <p:cNvSpPr txBox="1"/>
          <p:nvPr/>
        </p:nvSpPr>
        <p:spPr>
          <a:xfrm>
            <a:off x="707715" y="5106694"/>
            <a:ext cx="588623" cy="253916"/>
          </a:xfrm>
          <a:prstGeom prst="rect">
            <a:avLst/>
          </a:prstGeom>
          <a:noFill/>
        </p:spPr>
        <p:txBody>
          <a:bodyPr wrap="none" rtlCol="0">
            <a:spAutoFit/>
          </a:bodyPr>
          <a:lstStyle/>
          <a:p>
            <a:r>
              <a:rPr kumimoji="1" lang="ja-JP" altLang="en-US" sz="1050" dirty="0">
                <a:latin typeface="Meiryo" charset="-128"/>
                <a:ea typeface="Meiryo" charset="-128"/>
                <a:cs typeface="Meiryo" charset="-128"/>
              </a:rPr>
              <a:t>秘密鍵</a:t>
            </a:r>
          </a:p>
        </p:txBody>
      </p:sp>
      <p:cxnSp>
        <p:nvCxnSpPr>
          <p:cNvPr id="18" name="カギ線コネクタ 17"/>
          <p:cNvCxnSpPr>
            <a:stCxn id="109" idx="3"/>
            <a:endCxn id="131" idx="2"/>
          </p:cNvCxnSpPr>
          <p:nvPr/>
        </p:nvCxnSpPr>
        <p:spPr>
          <a:xfrm flipV="1">
            <a:off x="2267744" y="2903194"/>
            <a:ext cx="1049192" cy="3389563"/>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62" name="下矢印 161"/>
          <p:cNvSpPr/>
          <p:nvPr/>
        </p:nvSpPr>
        <p:spPr>
          <a:xfrm>
            <a:off x="5605666" y="2826322"/>
            <a:ext cx="432048" cy="1529236"/>
          </a:xfrm>
          <a:prstGeom prst="down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3" name="下矢印 162"/>
          <p:cNvSpPr/>
          <p:nvPr/>
        </p:nvSpPr>
        <p:spPr>
          <a:xfrm>
            <a:off x="7560332" y="2826322"/>
            <a:ext cx="432048" cy="1529236"/>
          </a:xfrm>
          <a:prstGeom prst="downArrow">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5106984" y="3259627"/>
            <a:ext cx="1440160" cy="758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rgbClr val="FFFFFF"/>
                </a:solidFill>
                <a:latin typeface="ＭＳ Ｐゴシック"/>
                <a:ea typeface="ＭＳ Ｐゴシック"/>
                <a:cs typeface="ＭＳ Ｐゴシック"/>
              </a:rPr>
              <a:t>ハッシュ関数</a:t>
            </a:r>
            <a:endParaRPr kumimoji="1" lang="en-US" altLang="ja-JP" sz="1600" b="1" dirty="0">
              <a:solidFill>
                <a:srgbClr val="FFFFFF"/>
              </a:solidFill>
              <a:latin typeface="ＭＳ Ｐゴシック"/>
              <a:ea typeface="ＭＳ Ｐゴシック"/>
              <a:cs typeface="ＭＳ Ｐゴシック"/>
            </a:endParaRPr>
          </a:p>
        </p:txBody>
      </p:sp>
      <p:sp>
        <p:nvSpPr>
          <p:cNvPr id="148" name="正方形/長方形 147"/>
          <p:cNvSpPr/>
          <p:nvPr/>
        </p:nvSpPr>
        <p:spPr>
          <a:xfrm>
            <a:off x="7086524" y="3259627"/>
            <a:ext cx="1358351" cy="734567"/>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050" dirty="0">
              <a:solidFill>
                <a:srgbClr val="FFFFFF"/>
              </a:solidFill>
              <a:latin typeface="Meiryo" charset="-128"/>
              <a:ea typeface="Meiryo" charset="-128"/>
              <a:cs typeface="Meiryo" charset="-128"/>
            </a:endParaRPr>
          </a:p>
        </p:txBody>
      </p:sp>
      <p:sp>
        <p:nvSpPr>
          <p:cNvPr id="149" name="テキスト ボックス 148"/>
          <p:cNvSpPr txBox="1"/>
          <p:nvPr/>
        </p:nvSpPr>
        <p:spPr>
          <a:xfrm>
            <a:off x="7724460" y="3484988"/>
            <a:ext cx="663964" cy="338554"/>
          </a:xfrm>
          <a:prstGeom prst="rect">
            <a:avLst/>
          </a:prstGeom>
          <a:noFill/>
        </p:spPr>
        <p:txBody>
          <a:bodyPr wrap="none" rtlCol="0">
            <a:spAutoFit/>
          </a:bodyPr>
          <a:lstStyle/>
          <a:p>
            <a:r>
              <a:rPr kumimoji="1" lang="ja-JP" altLang="en-US" sz="1600" b="1" dirty="0">
                <a:solidFill>
                  <a:srgbClr val="009051"/>
                </a:solidFill>
                <a:latin typeface="Meiryo" charset="-128"/>
                <a:ea typeface="Meiryo" charset="-128"/>
                <a:cs typeface="Meiryo" charset="-128"/>
              </a:rPr>
              <a:t>復</a:t>
            </a:r>
            <a:r>
              <a:rPr kumimoji="1" lang="en-US" altLang="ja-JP" sz="1600" b="1" dirty="0">
                <a:solidFill>
                  <a:srgbClr val="009051"/>
                </a:solidFill>
                <a:latin typeface="Meiryo" charset="-128"/>
                <a:ea typeface="Meiryo" charset="-128"/>
                <a:cs typeface="Meiryo" charset="-128"/>
              </a:rPr>
              <a:t> </a:t>
            </a:r>
            <a:r>
              <a:rPr kumimoji="1" lang="ja-JP" altLang="en-US" sz="1600" b="1" dirty="0">
                <a:solidFill>
                  <a:srgbClr val="009051"/>
                </a:solidFill>
                <a:latin typeface="Meiryo" charset="-128"/>
                <a:ea typeface="Meiryo" charset="-128"/>
                <a:cs typeface="Meiryo" charset="-128"/>
              </a:rPr>
              <a:t>号</a:t>
            </a:r>
          </a:p>
        </p:txBody>
      </p:sp>
      <p:grpSp>
        <p:nvGrpSpPr>
          <p:cNvPr id="150" name="図形グループ 149"/>
          <p:cNvGrpSpPr/>
          <p:nvPr/>
        </p:nvGrpSpPr>
        <p:grpSpPr>
          <a:xfrm>
            <a:off x="7159212" y="3550359"/>
            <a:ext cx="510117" cy="265553"/>
            <a:chOff x="4932040" y="2276872"/>
            <a:chExt cx="864096" cy="432048"/>
          </a:xfrm>
          <a:solidFill>
            <a:schemeClr val="tx1">
              <a:lumMod val="65000"/>
              <a:lumOff val="35000"/>
            </a:schemeClr>
          </a:solidFill>
        </p:grpSpPr>
        <p:sp>
          <p:nvSpPr>
            <p:cNvPr id="151" name="正方形/長方形 150"/>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4983197" y="2420888"/>
              <a:ext cx="144016" cy="144016"/>
            </a:xfrm>
            <a:prstGeom prst="ellipse">
              <a:avLst/>
            </a:prstGeom>
            <a:solidFill>
              <a:schemeClr val="accent3">
                <a:lumMod val="20000"/>
                <a:lumOff val="8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6" name="テキスト ボックス 155"/>
          <p:cNvSpPr txBox="1"/>
          <p:nvPr/>
        </p:nvSpPr>
        <p:spPr>
          <a:xfrm>
            <a:off x="7073220" y="3355829"/>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cxnSp>
        <p:nvCxnSpPr>
          <p:cNvPr id="20" name="カギ線コネクタ 19"/>
          <p:cNvCxnSpPr>
            <a:stCxn id="134" idx="2"/>
            <a:endCxn id="157" idx="2"/>
          </p:cNvCxnSpPr>
          <p:nvPr/>
        </p:nvCxnSpPr>
        <p:spPr>
          <a:xfrm rot="16200000" flipH="1">
            <a:off x="6801710" y="3954334"/>
            <a:ext cx="12700" cy="1949292"/>
          </a:xfrm>
          <a:prstGeom prst="bentConnector3">
            <a:avLst>
              <a:gd name="adj1" fmla="val 6336992"/>
            </a:avLst>
          </a:prstGeom>
          <a:ln w="76200">
            <a:solidFill>
              <a:srgbClr val="0432FF"/>
            </a:solidFill>
            <a:prstDash val="sysDot"/>
            <a:headEnd type="triangle"/>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6459246" y="5371694"/>
            <a:ext cx="697627" cy="400110"/>
          </a:xfrm>
          <a:prstGeom prst="rect">
            <a:avLst/>
          </a:prstGeom>
          <a:noFill/>
        </p:spPr>
        <p:txBody>
          <a:bodyPr wrap="none" rtlCol="0">
            <a:spAutoFit/>
          </a:bodyPr>
          <a:lstStyle/>
          <a:p>
            <a:pPr algn="ctr"/>
            <a:r>
              <a:rPr kumimoji="1" lang="ja-JP" altLang="en-US" sz="2000">
                <a:solidFill>
                  <a:srgbClr val="0432FF"/>
                </a:solidFill>
                <a:latin typeface="Meiryo" charset="-128"/>
                <a:ea typeface="Meiryo" charset="-128"/>
                <a:cs typeface="Meiryo" charset="-128"/>
              </a:rPr>
              <a:t>比較</a:t>
            </a:r>
            <a:endParaRPr kumimoji="1" lang="ja-JP" altLang="en-US" sz="2000" dirty="0">
              <a:solidFill>
                <a:srgbClr val="0432FF"/>
              </a:solidFill>
              <a:latin typeface="Meiryo" charset="-128"/>
              <a:ea typeface="Meiryo" charset="-128"/>
              <a:cs typeface="Meiryo" charset="-128"/>
            </a:endParaRPr>
          </a:p>
        </p:txBody>
      </p:sp>
      <p:sp>
        <p:nvSpPr>
          <p:cNvPr id="54" name="テキスト ボックス 53"/>
          <p:cNvSpPr txBox="1"/>
          <p:nvPr/>
        </p:nvSpPr>
        <p:spPr>
          <a:xfrm>
            <a:off x="5382111" y="6018231"/>
            <a:ext cx="2948243" cy="523220"/>
          </a:xfrm>
          <a:prstGeom prst="rect">
            <a:avLst/>
          </a:prstGeom>
          <a:noFill/>
        </p:spPr>
        <p:txBody>
          <a:bodyPr wrap="none" rtlCol="0">
            <a:spAutoFit/>
          </a:bodyPr>
          <a:lstStyle/>
          <a:p>
            <a:r>
              <a:rPr kumimoji="1" lang="ja-JP" altLang="en-US" sz="1400" dirty="0">
                <a:solidFill>
                  <a:srgbClr val="0432FF"/>
                </a:solidFill>
              </a:rPr>
              <a:t>両方のハッシュ値が同一であれば、</a:t>
            </a:r>
            <a:endParaRPr kumimoji="1" lang="en-US" altLang="ja-JP" sz="1400" dirty="0">
              <a:solidFill>
                <a:srgbClr val="0432FF"/>
              </a:solidFill>
            </a:endParaRPr>
          </a:p>
          <a:p>
            <a:r>
              <a:rPr kumimoji="1" lang="ja-JP" altLang="en-US" sz="1400" dirty="0">
                <a:solidFill>
                  <a:srgbClr val="0432FF"/>
                </a:solidFill>
              </a:rPr>
              <a:t>改竄されていないことが証明される。</a:t>
            </a:r>
          </a:p>
        </p:txBody>
      </p:sp>
      <p:grpSp>
        <p:nvGrpSpPr>
          <p:cNvPr id="164" name="図形グループ 163"/>
          <p:cNvGrpSpPr/>
          <p:nvPr/>
        </p:nvGrpSpPr>
        <p:grpSpPr>
          <a:xfrm>
            <a:off x="467544" y="1003640"/>
            <a:ext cx="255874" cy="552485"/>
            <a:chOff x="1946324" y="4125162"/>
            <a:chExt cx="969964" cy="2007872"/>
          </a:xfrm>
        </p:grpSpPr>
        <p:sp>
          <p:nvSpPr>
            <p:cNvPr id="165" name="円/楕円 16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6" name="テキスト ボックス 55"/>
          <p:cNvSpPr txBox="1"/>
          <p:nvPr/>
        </p:nvSpPr>
        <p:spPr>
          <a:xfrm>
            <a:off x="735256" y="1266376"/>
            <a:ext cx="877163" cy="369332"/>
          </a:xfrm>
          <a:prstGeom prst="rect">
            <a:avLst/>
          </a:prstGeom>
          <a:noFill/>
        </p:spPr>
        <p:txBody>
          <a:bodyPr wrap="none" rtlCol="0">
            <a:spAutoFit/>
          </a:bodyPr>
          <a:lstStyle/>
          <a:p>
            <a:r>
              <a:rPr kumimoji="1" lang="ja-JP" altLang="en-US" dirty="0">
                <a:latin typeface="Meiryo" charset="-128"/>
                <a:ea typeface="Meiryo" charset="-128"/>
                <a:cs typeface="Meiryo" charset="-128"/>
              </a:rPr>
              <a:t>送信者</a:t>
            </a:r>
          </a:p>
        </p:txBody>
      </p:sp>
      <p:grpSp>
        <p:nvGrpSpPr>
          <p:cNvPr id="167" name="図形グループ 166"/>
          <p:cNvGrpSpPr/>
          <p:nvPr/>
        </p:nvGrpSpPr>
        <p:grpSpPr>
          <a:xfrm>
            <a:off x="8420582" y="989062"/>
            <a:ext cx="255874" cy="552485"/>
            <a:chOff x="1946324" y="4125162"/>
            <a:chExt cx="969964" cy="2007872"/>
          </a:xfrm>
        </p:grpSpPr>
        <p:sp>
          <p:nvSpPr>
            <p:cNvPr id="168" name="円/楕円 16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ローチャート: 論理積ゲート 16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0" name="テキスト ボックス 169"/>
          <p:cNvSpPr txBox="1"/>
          <p:nvPr/>
        </p:nvSpPr>
        <p:spPr>
          <a:xfrm>
            <a:off x="7560464" y="1254269"/>
            <a:ext cx="877163" cy="369332"/>
          </a:xfrm>
          <a:prstGeom prst="rect">
            <a:avLst/>
          </a:prstGeom>
          <a:noFill/>
        </p:spPr>
        <p:txBody>
          <a:bodyPr wrap="none" rtlCol="0">
            <a:spAutoFit/>
          </a:bodyPr>
          <a:lstStyle/>
          <a:p>
            <a:r>
              <a:rPr kumimoji="1" lang="ja-JP" altLang="en-US" dirty="0">
                <a:latin typeface="Meiryo" charset="-128"/>
                <a:ea typeface="Meiryo" charset="-128"/>
                <a:cs typeface="Meiryo" charset="-128"/>
              </a:rPr>
              <a:t>受信者</a:t>
            </a:r>
          </a:p>
        </p:txBody>
      </p:sp>
      <p:sp>
        <p:nvSpPr>
          <p:cNvPr id="171" name="テキスト ボックス 170"/>
          <p:cNvSpPr txBox="1"/>
          <p:nvPr/>
        </p:nvSpPr>
        <p:spPr>
          <a:xfrm>
            <a:off x="3872707" y="742607"/>
            <a:ext cx="1415772" cy="461665"/>
          </a:xfrm>
          <a:prstGeom prst="rect">
            <a:avLst/>
          </a:prstGeom>
          <a:noFill/>
        </p:spPr>
        <p:txBody>
          <a:bodyPr wrap="none" rtlCol="0">
            <a:spAutoFit/>
          </a:bodyPr>
          <a:lstStyle/>
          <a:p>
            <a:pPr algn="ctr"/>
            <a:r>
              <a:rPr kumimoji="1" lang="ja-JP" altLang="en-US" sz="2400" b="1">
                <a:solidFill>
                  <a:schemeClr val="accent4">
                    <a:lumMod val="75000"/>
                  </a:schemeClr>
                </a:solidFill>
                <a:latin typeface="Meiryo" charset="-128"/>
                <a:ea typeface="Meiryo" charset="-128"/>
                <a:cs typeface="Meiryo" charset="-128"/>
              </a:rPr>
              <a:t>電子署名</a:t>
            </a:r>
            <a:endParaRPr kumimoji="1" lang="ja-JP" altLang="en-US" sz="2400" b="1" dirty="0">
              <a:solidFill>
                <a:schemeClr val="accent4">
                  <a:lumMod val="75000"/>
                </a:schemeClr>
              </a:solidFill>
              <a:latin typeface="Meiryo" charset="-128"/>
              <a:ea typeface="Meiryo" charset="-128"/>
              <a:cs typeface="Meiryo" charset="-128"/>
            </a:endParaRPr>
          </a:p>
        </p:txBody>
      </p:sp>
      <p:sp>
        <p:nvSpPr>
          <p:cNvPr id="172" name="テキスト ボックス 171"/>
          <p:cNvSpPr txBox="1"/>
          <p:nvPr/>
        </p:nvSpPr>
        <p:spPr>
          <a:xfrm>
            <a:off x="3466915" y="1658502"/>
            <a:ext cx="954107" cy="276999"/>
          </a:xfrm>
          <a:prstGeom prst="rect">
            <a:avLst/>
          </a:prstGeom>
          <a:noFill/>
        </p:spPr>
        <p:txBody>
          <a:bodyPr wrap="none" rtlCol="0">
            <a:spAutoFit/>
          </a:bodyPr>
          <a:lstStyle/>
          <a:p>
            <a:pPr algn="ctr"/>
            <a:r>
              <a:rPr kumimoji="1" lang="ja-JP" altLang="en-US" sz="1200">
                <a:solidFill>
                  <a:schemeClr val="accent6">
                    <a:lumMod val="50000"/>
                  </a:schemeClr>
                </a:solidFill>
                <a:latin typeface="Meiryo" charset="-128"/>
                <a:ea typeface="Meiryo" charset="-128"/>
                <a:cs typeface="Meiryo" charset="-128"/>
              </a:rPr>
              <a:t>送信データ</a:t>
            </a:r>
            <a:endParaRPr kumimoji="1" lang="ja-JP" altLang="en-US" sz="1200" dirty="0">
              <a:solidFill>
                <a:schemeClr val="accent6">
                  <a:lumMod val="50000"/>
                </a:schemeClr>
              </a:solidFill>
              <a:latin typeface="Meiryo" charset="-128"/>
              <a:ea typeface="Meiryo" charset="-128"/>
              <a:cs typeface="Meiryo" charset="-128"/>
            </a:endParaRPr>
          </a:p>
        </p:txBody>
      </p:sp>
      <p:sp>
        <p:nvSpPr>
          <p:cNvPr id="173" name="テキスト ボックス 172"/>
          <p:cNvSpPr txBox="1"/>
          <p:nvPr/>
        </p:nvSpPr>
        <p:spPr>
          <a:xfrm>
            <a:off x="7897008" y="1633017"/>
            <a:ext cx="954107" cy="276999"/>
          </a:xfrm>
          <a:prstGeom prst="rect">
            <a:avLst/>
          </a:prstGeom>
          <a:noFill/>
        </p:spPr>
        <p:txBody>
          <a:bodyPr wrap="none" rtlCol="0">
            <a:spAutoFit/>
          </a:bodyPr>
          <a:lstStyle/>
          <a:p>
            <a:pPr algn="ctr"/>
            <a:r>
              <a:rPr kumimoji="1" lang="ja-JP" altLang="en-US" sz="1200" dirty="0">
                <a:solidFill>
                  <a:schemeClr val="accent6">
                    <a:lumMod val="50000"/>
                  </a:schemeClr>
                </a:solidFill>
                <a:latin typeface="Meiryo" charset="-128"/>
                <a:ea typeface="Meiryo" charset="-128"/>
                <a:cs typeface="Meiryo" charset="-128"/>
              </a:rPr>
              <a:t>受信データ</a:t>
            </a:r>
          </a:p>
        </p:txBody>
      </p:sp>
      <p:grpSp>
        <p:nvGrpSpPr>
          <p:cNvPr id="58" name="図形グループ 57"/>
          <p:cNvGrpSpPr/>
          <p:nvPr/>
        </p:nvGrpSpPr>
        <p:grpSpPr>
          <a:xfrm>
            <a:off x="1654454" y="1258091"/>
            <a:ext cx="510117" cy="265553"/>
            <a:chOff x="4932040" y="2276872"/>
            <a:chExt cx="864096" cy="432048"/>
          </a:xfrm>
          <a:solidFill>
            <a:schemeClr val="tx1">
              <a:lumMod val="65000"/>
              <a:lumOff val="35000"/>
            </a:schemeClr>
          </a:solidFill>
        </p:grpSpPr>
        <p:sp>
          <p:nvSpPr>
            <p:cNvPr id="59" name="正方形/長方形 58"/>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角丸四角形 59"/>
            <p:cNvSpPr/>
            <p:nvPr/>
          </p:nvSpPr>
          <p:spPr>
            <a:xfrm>
              <a:off x="4932040" y="2276872"/>
              <a:ext cx="432048" cy="432048"/>
            </a:xfrm>
            <a:prstGeom prst="round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4" name="テキスト ボックス 63"/>
          <p:cNvSpPr txBox="1"/>
          <p:nvPr/>
        </p:nvSpPr>
        <p:spPr>
          <a:xfrm>
            <a:off x="1591800" y="1049334"/>
            <a:ext cx="588623" cy="253916"/>
          </a:xfrm>
          <a:prstGeom prst="rect">
            <a:avLst/>
          </a:prstGeom>
          <a:noFill/>
        </p:spPr>
        <p:txBody>
          <a:bodyPr wrap="none" rtlCol="0">
            <a:spAutoFit/>
          </a:bodyPr>
          <a:lstStyle/>
          <a:p>
            <a:r>
              <a:rPr kumimoji="1" lang="ja-JP" altLang="en-US" sz="1050" dirty="0">
                <a:latin typeface="Meiryo" charset="-128"/>
                <a:ea typeface="Meiryo" charset="-128"/>
                <a:cs typeface="Meiryo" charset="-128"/>
              </a:rPr>
              <a:t>秘密鍵</a:t>
            </a:r>
          </a:p>
        </p:txBody>
      </p:sp>
      <p:grpSp>
        <p:nvGrpSpPr>
          <p:cNvPr id="65" name="図形グループ 64"/>
          <p:cNvGrpSpPr/>
          <p:nvPr/>
        </p:nvGrpSpPr>
        <p:grpSpPr>
          <a:xfrm>
            <a:off x="7084082" y="1250077"/>
            <a:ext cx="510117" cy="265553"/>
            <a:chOff x="4932040" y="2276872"/>
            <a:chExt cx="864096" cy="432048"/>
          </a:xfrm>
          <a:solidFill>
            <a:schemeClr val="tx1">
              <a:lumMod val="65000"/>
              <a:lumOff val="35000"/>
            </a:schemeClr>
          </a:solidFill>
        </p:grpSpPr>
        <p:sp>
          <p:nvSpPr>
            <p:cNvPr id="66" name="正方形/長方形 65"/>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正方形/長方形 68"/>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正方形/長方形 69"/>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1" name="テキスト ボックス 70"/>
          <p:cNvSpPr txBox="1"/>
          <p:nvPr/>
        </p:nvSpPr>
        <p:spPr>
          <a:xfrm>
            <a:off x="6998090" y="1055547"/>
            <a:ext cx="588623" cy="253916"/>
          </a:xfrm>
          <a:prstGeom prst="rect">
            <a:avLst/>
          </a:prstGeom>
          <a:noFill/>
        </p:spPr>
        <p:txBody>
          <a:bodyPr wrap="none" rtlCol="0">
            <a:spAutoFit/>
          </a:bodyPr>
          <a:lstStyle/>
          <a:p>
            <a:r>
              <a:rPr kumimoji="1" lang="ja-JP" altLang="en-US" sz="1050">
                <a:latin typeface="Meiryo" charset="-128"/>
                <a:ea typeface="Meiryo" charset="-128"/>
                <a:cs typeface="Meiryo" charset="-128"/>
              </a:rPr>
              <a:t>公開鍵</a:t>
            </a:r>
            <a:endParaRPr kumimoji="1" lang="ja-JP" altLang="en-US" sz="1050" dirty="0">
              <a:latin typeface="Meiryo" charset="-128"/>
              <a:ea typeface="Meiryo" charset="-128"/>
              <a:cs typeface="Meiryo" charset="-128"/>
            </a:endParaRPr>
          </a:p>
        </p:txBody>
      </p:sp>
      <p:grpSp>
        <p:nvGrpSpPr>
          <p:cNvPr id="72" name="図形グループ 71"/>
          <p:cNvGrpSpPr/>
          <p:nvPr/>
        </p:nvGrpSpPr>
        <p:grpSpPr>
          <a:xfrm>
            <a:off x="2353857" y="1249623"/>
            <a:ext cx="510117" cy="265553"/>
            <a:chOff x="4932040" y="2276872"/>
            <a:chExt cx="864096" cy="432048"/>
          </a:xfrm>
          <a:solidFill>
            <a:schemeClr val="bg1">
              <a:lumMod val="75000"/>
            </a:schemeClr>
          </a:solidFill>
        </p:grpSpPr>
        <p:sp>
          <p:nvSpPr>
            <p:cNvPr id="73" name="正方形/長方形 72"/>
            <p:cNvSpPr/>
            <p:nvPr/>
          </p:nvSpPr>
          <p:spPr>
            <a:xfrm>
              <a:off x="5292080" y="2420888"/>
              <a:ext cx="504056" cy="144016"/>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4932040" y="2276872"/>
              <a:ext cx="432048" cy="432048"/>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4983197" y="242088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596864" y="2564904"/>
              <a:ext cx="55256"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正方形/長方形 76"/>
            <p:cNvSpPr/>
            <p:nvPr/>
          </p:nvSpPr>
          <p:spPr>
            <a:xfrm>
              <a:off x="5668872" y="2564904"/>
              <a:ext cx="127264" cy="72008"/>
            </a:xfrm>
            <a:prstGeom prst="rect">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8" name="テキスト ボックス 77"/>
          <p:cNvSpPr txBox="1"/>
          <p:nvPr/>
        </p:nvSpPr>
        <p:spPr>
          <a:xfrm>
            <a:off x="2267865" y="1055093"/>
            <a:ext cx="588623" cy="253916"/>
          </a:xfrm>
          <a:prstGeom prst="rect">
            <a:avLst/>
          </a:prstGeom>
          <a:noFill/>
        </p:spPr>
        <p:txBody>
          <a:bodyPr wrap="none" rtlCol="0">
            <a:spAutoFit/>
          </a:bodyPr>
          <a:lstStyle/>
          <a:p>
            <a:r>
              <a:rPr kumimoji="1" lang="ja-JP" altLang="en-US" sz="1050">
                <a:solidFill>
                  <a:schemeClr val="bg1">
                    <a:lumMod val="50000"/>
                  </a:schemeClr>
                </a:solidFill>
                <a:latin typeface="Meiryo" charset="-128"/>
                <a:ea typeface="Meiryo" charset="-128"/>
                <a:cs typeface="Meiryo" charset="-128"/>
              </a:rPr>
              <a:t>公開鍵</a:t>
            </a:r>
            <a:endParaRPr kumimoji="1" lang="ja-JP" altLang="en-US" sz="1050" dirty="0">
              <a:solidFill>
                <a:schemeClr val="bg1">
                  <a:lumMod val="50000"/>
                </a:schemeClr>
              </a:solidFill>
              <a:latin typeface="Meiryo" charset="-128"/>
              <a:ea typeface="Meiryo" charset="-128"/>
              <a:cs typeface="Meiryo" charset="-128"/>
            </a:endParaRPr>
          </a:p>
        </p:txBody>
      </p:sp>
      <p:cxnSp>
        <p:nvCxnSpPr>
          <p:cNvPr id="5" name="直線矢印コネクタ 4"/>
          <p:cNvCxnSpPr/>
          <p:nvPr/>
        </p:nvCxnSpPr>
        <p:spPr>
          <a:xfrm>
            <a:off x="2941930" y="1381131"/>
            <a:ext cx="4077395" cy="454"/>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5846533" y="1161308"/>
            <a:ext cx="1107996" cy="215444"/>
          </a:xfrm>
          <a:prstGeom prst="rect">
            <a:avLst/>
          </a:prstGeom>
          <a:noFill/>
        </p:spPr>
        <p:txBody>
          <a:bodyPr wrap="none" rtlCol="0">
            <a:spAutoFit/>
          </a:bodyPr>
          <a:lstStyle/>
          <a:p>
            <a:pPr algn="r"/>
            <a:r>
              <a:rPr kumimoji="1" lang="ja-JP" altLang="en-US" sz="800">
                <a:solidFill>
                  <a:schemeClr val="accent6">
                    <a:lumMod val="75000"/>
                  </a:schemeClr>
                </a:solidFill>
                <a:latin typeface="Meiryo" charset="-128"/>
                <a:ea typeface="Meiryo" charset="-128"/>
                <a:cs typeface="Meiryo" charset="-128"/>
              </a:rPr>
              <a:t>公開鍵を渡しておく</a:t>
            </a:r>
          </a:p>
        </p:txBody>
      </p:sp>
    </p:spTree>
    <p:extLst>
      <p:ext uri="{BB962C8B-B14F-4D97-AF65-F5344CB8AC3E}">
        <p14:creationId xmlns:p14="http://schemas.microsoft.com/office/powerpoint/2010/main" val="53110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パブリックとプライベートの違い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grpSp>
        <p:nvGrpSpPr>
          <p:cNvPr id="79" name="図形グループ 78"/>
          <p:cNvGrpSpPr/>
          <p:nvPr/>
        </p:nvGrpSpPr>
        <p:grpSpPr>
          <a:xfrm flipH="1">
            <a:off x="1117263" y="1412776"/>
            <a:ext cx="144016" cy="272752"/>
            <a:chOff x="1946324" y="4125162"/>
            <a:chExt cx="969964" cy="2007872"/>
          </a:xfrm>
        </p:grpSpPr>
        <p:sp>
          <p:nvSpPr>
            <p:cNvPr id="80" name="円/楕円 7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flipH="1">
            <a:off x="604829" y="1880885"/>
            <a:ext cx="144016" cy="272752"/>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flipH="1">
            <a:off x="819942" y="2589296"/>
            <a:ext cx="144016" cy="272752"/>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0" name="図形グループ 89"/>
          <p:cNvGrpSpPr/>
          <p:nvPr/>
        </p:nvGrpSpPr>
        <p:grpSpPr>
          <a:xfrm flipH="1">
            <a:off x="1403158" y="2589296"/>
            <a:ext cx="144016" cy="272752"/>
            <a:chOff x="1946324" y="4125162"/>
            <a:chExt cx="969964" cy="2007872"/>
          </a:xfrm>
        </p:grpSpPr>
        <p:sp>
          <p:nvSpPr>
            <p:cNvPr id="91" name="円/楕円 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3" name="図形グループ 92"/>
          <p:cNvGrpSpPr/>
          <p:nvPr/>
        </p:nvGrpSpPr>
        <p:grpSpPr>
          <a:xfrm flipH="1">
            <a:off x="1617045" y="1885713"/>
            <a:ext cx="144016" cy="272752"/>
            <a:chOff x="1946324" y="4125162"/>
            <a:chExt cx="969964" cy="2007872"/>
          </a:xfrm>
        </p:grpSpPr>
        <p:sp>
          <p:nvSpPr>
            <p:cNvPr id="94" name="円/楕円 9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フローチャート: 論理積ゲート 9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6" name="直線コネクタ 95"/>
          <p:cNvCxnSpPr>
            <a:stCxn id="87" idx="1"/>
            <a:endCxn id="92"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90" idx="0"/>
            <a:endCxn id="87"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90" idx="0"/>
            <a:endCxn id="99"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a:stCxn id="87" idx="1"/>
            <a:endCxn id="95"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a:stCxn id="87" idx="1"/>
            <a:endCxn id="99"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1" name="直線コネクタ 100"/>
          <p:cNvCxnSpPr>
            <a:stCxn id="92" idx="0"/>
            <a:endCxn id="95"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2" name="直線コネクタ 101"/>
          <p:cNvCxnSpPr>
            <a:stCxn id="90" idx="0"/>
            <a:endCxn id="92"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直線コネクタ 102"/>
          <p:cNvCxnSpPr>
            <a:stCxn id="99" idx="2"/>
            <a:endCxn id="95"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4" name="直線コネクタ 103"/>
          <p:cNvCxnSpPr>
            <a:stCxn id="90" idx="0"/>
            <a:endCxn id="95"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直線コネクタ 104"/>
          <p:cNvCxnSpPr>
            <a:stCxn id="99" idx="2"/>
            <a:endCxn id="92"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6" name="フローチャート: 複数書類 105"/>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7" name="フローチャート: 複数書類 106"/>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8" name="フローチャート: 複数書類 107"/>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9" name="フローチャート: 複数書類 108"/>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0" name="フローチャート: 複数書類 109"/>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3" name="テキスト ボックス 112"/>
          <p:cNvSpPr txBox="1"/>
          <p:nvPr/>
        </p:nvSpPr>
        <p:spPr>
          <a:xfrm>
            <a:off x="464964" y="944617"/>
            <a:ext cx="3416320" cy="369332"/>
          </a:xfrm>
          <a:prstGeom prst="rect">
            <a:avLst/>
          </a:prstGeom>
          <a:noFill/>
        </p:spPr>
        <p:txBody>
          <a:bodyPr wrap="none" rtlCol="0">
            <a:spAutoFit/>
          </a:bodyPr>
          <a:lstStyle/>
          <a:p>
            <a:r>
              <a:rPr lang="ja-JP" altLang="en-US" b="1" dirty="0">
                <a:solidFill>
                  <a:srgbClr val="0070C0"/>
                </a:solidFill>
                <a:latin typeface="Meiryo" charset="-128"/>
                <a:ea typeface="Meiryo" charset="-128"/>
                <a:cs typeface="Meiryo" charset="-128"/>
              </a:rPr>
              <a:t>パブリック型ブロックチェーン</a:t>
            </a:r>
            <a:endParaRPr kumimoji="1" lang="ja-JP" altLang="en-US" b="1" dirty="0">
              <a:solidFill>
                <a:srgbClr val="0070C0"/>
              </a:solidFill>
              <a:latin typeface="Meiryo" charset="-128"/>
              <a:ea typeface="Meiryo" charset="-128"/>
              <a:cs typeface="Meiryo" charset="-128"/>
            </a:endParaRPr>
          </a:p>
        </p:txBody>
      </p:sp>
      <p:sp>
        <p:nvSpPr>
          <p:cNvPr id="114" name="テキスト ボックス 113"/>
          <p:cNvSpPr txBox="1"/>
          <p:nvPr/>
        </p:nvSpPr>
        <p:spPr>
          <a:xfrm>
            <a:off x="1985901" y="1421186"/>
            <a:ext cx="6330515" cy="1692771"/>
          </a:xfrm>
          <a:prstGeom prst="rect">
            <a:avLst/>
          </a:prstGeom>
          <a:noFill/>
        </p:spPr>
        <p:txBody>
          <a:bodyPr wrap="square" rtlCol="0">
            <a:spAutoFit/>
          </a:bodyPr>
          <a:lstStyle/>
          <a:p>
            <a:r>
              <a:rPr lang="ja-JP" altLang="en-US" sz="1600" dirty="0">
                <a:solidFill>
                  <a:srgbClr val="0070C0"/>
                </a:solidFill>
                <a:latin typeface="Meiryo" charset="-128"/>
                <a:ea typeface="Meiryo" charset="-128"/>
                <a:cs typeface="Meiryo" charset="-128"/>
              </a:rPr>
              <a:t>ブロックが生成されるたびに全ての参加者によって取引記録の検証と正当性の担保が行われてる。</a:t>
            </a:r>
            <a:endParaRPr lang="en-US" altLang="ja-JP" sz="1600" dirty="0">
              <a:solidFill>
                <a:srgbClr val="0070C0"/>
              </a:solidFill>
              <a:latin typeface="Meiryo" charset="-128"/>
              <a:ea typeface="Meiryo" charset="-128"/>
              <a:cs typeface="Meiryo" charset="-128"/>
            </a:endParaRPr>
          </a:p>
          <a:p>
            <a:endParaRPr kumimoji="1" lang="en-US" altLang="ja-JP" sz="1600" dirty="0">
              <a:solidFill>
                <a:srgbClr val="0070C0"/>
              </a:solidFill>
              <a:latin typeface="Meiryo" charset="-128"/>
              <a:ea typeface="Meiryo" charset="-128"/>
              <a:cs typeface="Meiryo" charset="-128"/>
            </a:endParaRPr>
          </a:p>
          <a:p>
            <a:endParaRPr lang="en-US" altLang="ja-JP" sz="1400" dirty="0">
              <a:solidFill>
                <a:srgbClr val="0070C0"/>
              </a:solidFill>
              <a:latin typeface="Meiryo" charset="-128"/>
              <a:ea typeface="Meiryo" charset="-128"/>
              <a:cs typeface="Meiryo" charset="-128"/>
            </a:endParaRPr>
          </a:p>
          <a:p>
            <a:r>
              <a:rPr lang="ja-JP" altLang="en-US" sz="1400" dirty="0">
                <a:solidFill>
                  <a:srgbClr val="0070C0"/>
                </a:solidFill>
                <a:latin typeface="Meiryo" charset="-128"/>
                <a:ea typeface="Meiryo" charset="-128"/>
                <a:cs typeface="Meiryo" charset="-128"/>
              </a:rPr>
              <a:t>不特定多数による承認作業が取引の正当性の根拠となり、その数が多くなるほどに正当性が高まるとともに、特定の個人による操作や改竄が非常に困難になる一方で、ブロック追加（取引）の承認に時間がかかる。</a:t>
            </a:r>
            <a:endParaRPr kumimoji="1" lang="ja-JP" altLang="en-US" sz="1400" dirty="0">
              <a:solidFill>
                <a:srgbClr val="0070C0"/>
              </a:solidFill>
              <a:latin typeface="Meiryo" charset="-128"/>
              <a:ea typeface="Meiryo" charset="-128"/>
              <a:cs typeface="Meiryo" charset="-128"/>
            </a:endParaRPr>
          </a:p>
        </p:txBody>
      </p:sp>
      <p:sp>
        <p:nvSpPr>
          <p:cNvPr id="115" name="テキスト ボックス 114"/>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6" name="テキスト ボックス 115"/>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7" name="テキスト ボックス 116"/>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8" name="テキスト ボックス 117"/>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19" name="テキスト ボックス 118"/>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grpSp>
        <p:nvGrpSpPr>
          <p:cNvPr id="122" name="図形グループ 121"/>
          <p:cNvGrpSpPr/>
          <p:nvPr/>
        </p:nvGrpSpPr>
        <p:grpSpPr>
          <a:xfrm flipH="1">
            <a:off x="1123452" y="4041622"/>
            <a:ext cx="144016" cy="272752"/>
            <a:chOff x="1946324" y="4125162"/>
            <a:chExt cx="969964" cy="2007872"/>
          </a:xfrm>
          <a:solidFill>
            <a:schemeClr val="accent6">
              <a:lumMod val="75000"/>
            </a:schemeClr>
          </a:solidFill>
        </p:grpSpPr>
        <p:sp>
          <p:nvSpPr>
            <p:cNvPr id="123" name="円/楕円 1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フローチャート: 論理積ゲート 1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5" name="図形グループ 124"/>
          <p:cNvGrpSpPr/>
          <p:nvPr/>
        </p:nvGrpSpPr>
        <p:grpSpPr>
          <a:xfrm flipH="1">
            <a:off x="611018" y="4509731"/>
            <a:ext cx="144016" cy="272752"/>
            <a:chOff x="1946324" y="4125162"/>
            <a:chExt cx="969964" cy="2007872"/>
          </a:xfrm>
        </p:grpSpPr>
        <p:sp>
          <p:nvSpPr>
            <p:cNvPr id="126" name="円/楕円 1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フローチャート: 論理積ゲート 1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flipH="1">
            <a:off x="826131" y="5218142"/>
            <a:ext cx="144016" cy="272752"/>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flipH="1">
            <a:off x="1409347" y="5218142"/>
            <a:ext cx="144016" cy="272752"/>
            <a:chOff x="1946324" y="4125162"/>
            <a:chExt cx="969964" cy="2007872"/>
          </a:xfrm>
          <a:solidFill>
            <a:schemeClr val="accent6">
              <a:lumMod val="75000"/>
            </a:schemeClr>
          </a:solidFill>
        </p:grpSpPr>
        <p:sp>
          <p:nvSpPr>
            <p:cNvPr id="132" name="円/楕円 1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flipH="1">
            <a:off x="1623234" y="4514559"/>
            <a:ext cx="144016" cy="272752"/>
            <a:chOff x="1946324" y="4125162"/>
            <a:chExt cx="969964" cy="2007872"/>
          </a:xfrm>
        </p:grpSpPr>
        <p:sp>
          <p:nvSpPr>
            <p:cNvPr id="135" name="円/楕円 1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7" name="直線コネクタ 136"/>
          <p:cNvCxnSpPr>
            <a:stCxn id="128" idx="1"/>
            <a:endCxn id="133" idx="0"/>
          </p:cNvCxnSpPr>
          <p:nvPr/>
        </p:nvCxnSpPr>
        <p:spPr>
          <a:xfrm flipH="1">
            <a:off x="898139" y="4314374"/>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8" name="直線コネクタ 137"/>
          <p:cNvCxnSpPr>
            <a:stCxn id="131" idx="0"/>
            <a:endCxn id="128" idx="1"/>
          </p:cNvCxnSpPr>
          <p:nvPr/>
        </p:nvCxnSpPr>
        <p:spPr>
          <a:xfrm flipV="1">
            <a:off x="755034" y="4314374"/>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9" name="直線コネクタ 138"/>
          <p:cNvCxnSpPr>
            <a:stCxn id="131" idx="0"/>
            <a:endCxn id="140" idx="2"/>
          </p:cNvCxnSpPr>
          <p:nvPr/>
        </p:nvCxnSpPr>
        <p:spPr>
          <a:xfrm>
            <a:off x="755034" y="4708645"/>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0" name="直線コネクタ 139"/>
          <p:cNvCxnSpPr>
            <a:stCxn id="128" idx="1"/>
            <a:endCxn id="136" idx="0"/>
          </p:cNvCxnSpPr>
          <p:nvPr/>
        </p:nvCxnSpPr>
        <p:spPr>
          <a:xfrm>
            <a:off x="1195460" y="4314374"/>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1" name="直線コネクタ 140"/>
          <p:cNvCxnSpPr>
            <a:stCxn id="128" idx="1"/>
            <a:endCxn id="140" idx="2"/>
          </p:cNvCxnSpPr>
          <p:nvPr/>
        </p:nvCxnSpPr>
        <p:spPr>
          <a:xfrm>
            <a:off x="1195460" y="4314374"/>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2" name="直線コネクタ 141"/>
          <p:cNvCxnSpPr>
            <a:stCxn id="133" idx="0"/>
            <a:endCxn id="136" idx="0"/>
          </p:cNvCxnSpPr>
          <p:nvPr/>
        </p:nvCxnSpPr>
        <p:spPr>
          <a:xfrm>
            <a:off x="898139" y="5218142"/>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3" name="直線コネクタ 142"/>
          <p:cNvCxnSpPr>
            <a:stCxn id="131" idx="0"/>
            <a:endCxn id="133" idx="0"/>
          </p:cNvCxnSpPr>
          <p:nvPr/>
        </p:nvCxnSpPr>
        <p:spPr>
          <a:xfrm>
            <a:off x="755034" y="4708645"/>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4" name="直線コネクタ 143"/>
          <p:cNvCxnSpPr>
            <a:stCxn id="140" idx="2"/>
            <a:endCxn id="136" idx="0"/>
          </p:cNvCxnSpPr>
          <p:nvPr/>
        </p:nvCxnSpPr>
        <p:spPr>
          <a:xfrm flipH="1">
            <a:off x="1481355" y="4713473"/>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5" name="直線コネクタ 144"/>
          <p:cNvCxnSpPr>
            <a:stCxn id="131" idx="0"/>
            <a:endCxn id="136" idx="0"/>
          </p:cNvCxnSpPr>
          <p:nvPr/>
        </p:nvCxnSpPr>
        <p:spPr>
          <a:xfrm>
            <a:off x="755034" y="4708645"/>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6" name="直線コネクタ 145"/>
          <p:cNvCxnSpPr>
            <a:stCxn id="140" idx="2"/>
            <a:endCxn id="133" idx="0"/>
          </p:cNvCxnSpPr>
          <p:nvPr/>
        </p:nvCxnSpPr>
        <p:spPr>
          <a:xfrm flipH="1">
            <a:off x="898139" y="4713473"/>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47" name="フローチャート: 複数書類 146"/>
          <p:cNvSpPr/>
          <p:nvPr/>
        </p:nvSpPr>
        <p:spPr>
          <a:xfrm>
            <a:off x="1481355" y="542620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8" name="フローチャート: 複数書類 147"/>
          <p:cNvSpPr/>
          <p:nvPr/>
        </p:nvSpPr>
        <p:spPr>
          <a:xfrm>
            <a:off x="1688485" y="470344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49" name="フローチャート: 複数書類 148"/>
          <p:cNvSpPr/>
          <p:nvPr/>
        </p:nvSpPr>
        <p:spPr>
          <a:xfrm>
            <a:off x="875087" y="54261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0" name="フローチャート: 複数書類 149"/>
          <p:cNvSpPr/>
          <p:nvPr/>
        </p:nvSpPr>
        <p:spPr>
          <a:xfrm>
            <a:off x="672597" y="470864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1" name="フローチャート: 複数書類 150"/>
          <p:cNvSpPr/>
          <p:nvPr/>
        </p:nvSpPr>
        <p:spPr>
          <a:xfrm>
            <a:off x="1194537" y="424111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4" name="テキスト ボックス 153"/>
          <p:cNvSpPr txBox="1"/>
          <p:nvPr/>
        </p:nvSpPr>
        <p:spPr>
          <a:xfrm>
            <a:off x="471153" y="3573463"/>
            <a:ext cx="6878806" cy="369332"/>
          </a:xfrm>
          <a:prstGeom prst="rect">
            <a:avLst/>
          </a:prstGeom>
          <a:noFill/>
        </p:spPr>
        <p:txBody>
          <a:bodyPr wrap="none" rtlCol="0">
            <a:spAutoFit/>
          </a:bodyPr>
          <a:lstStyle/>
          <a:p>
            <a:r>
              <a:rPr lang="ja-JP" altLang="en-US" b="1" dirty="0">
                <a:solidFill>
                  <a:srgbClr val="0070C0"/>
                </a:solidFill>
                <a:latin typeface="Meiryo" charset="-128"/>
                <a:ea typeface="Meiryo" charset="-128"/>
                <a:cs typeface="Meiryo" charset="-128"/>
              </a:rPr>
              <a:t>プライベート型ブロックチェーン（許可型ブロックチェーン）</a:t>
            </a:r>
            <a:endParaRPr kumimoji="1" lang="ja-JP" altLang="en-US" b="1" dirty="0">
              <a:solidFill>
                <a:srgbClr val="0070C0"/>
              </a:solidFill>
              <a:latin typeface="Meiryo" charset="-128"/>
              <a:ea typeface="Meiryo" charset="-128"/>
              <a:cs typeface="Meiryo" charset="-128"/>
            </a:endParaRPr>
          </a:p>
        </p:txBody>
      </p:sp>
      <p:sp>
        <p:nvSpPr>
          <p:cNvPr id="156" name="テキスト ボックス 155"/>
          <p:cNvSpPr txBox="1"/>
          <p:nvPr/>
        </p:nvSpPr>
        <p:spPr>
          <a:xfrm>
            <a:off x="1623234" y="473062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57" name="テキスト ボックス 156"/>
          <p:cNvSpPr txBox="1"/>
          <p:nvPr/>
        </p:nvSpPr>
        <p:spPr>
          <a:xfrm>
            <a:off x="1132836" y="4260708"/>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58" name="テキスト ボックス 157"/>
          <p:cNvSpPr txBox="1"/>
          <p:nvPr/>
        </p:nvSpPr>
        <p:spPr>
          <a:xfrm>
            <a:off x="611018" y="4730533"/>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59" name="テキスト ボックス 158"/>
          <p:cNvSpPr txBox="1"/>
          <p:nvPr/>
        </p:nvSpPr>
        <p:spPr>
          <a:xfrm>
            <a:off x="817181" y="544258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60" name="テキスト ボックス 159"/>
          <p:cNvSpPr txBox="1"/>
          <p:nvPr/>
        </p:nvSpPr>
        <p:spPr>
          <a:xfrm>
            <a:off x="1417102" y="5442250"/>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163" name="テキスト ボックス 162"/>
          <p:cNvSpPr txBox="1"/>
          <p:nvPr/>
        </p:nvSpPr>
        <p:spPr>
          <a:xfrm>
            <a:off x="1985901" y="4000495"/>
            <a:ext cx="6330515" cy="1723549"/>
          </a:xfrm>
          <a:prstGeom prst="rect">
            <a:avLst/>
          </a:prstGeom>
          <a:noFill/>
        </p:spPr>
        <p:txBody>
          <a:bodyPr wrap="square" rtlCol="0">
            <a:spAutoFit/>
          </a:bodyPr>
          <a:lstStyle/>
          <a:p>
            <a:r>
              <a:rPr lang="ja-JP" altLang="en-US" sz="1600" dirty="0">
                <a:solidFill>
                  <a:srgbClr val="0070C0"/>
                </a:solidFill>
                <a:latin typeface="Meiryo" charset="-128"/>
                <a:ea typeface="Meiryo" charset="-128"/>
                <a:cs typeface="Meiryo" charset="-128"/>
              </a:rPr>
              <a:t>取引記録の生成（ブロックの追加）や承認を行うことができるのは一部の参加者（</a:t>
            </a:r>
            <a:r>
              <a:rPr lang="ja-JP" altLang="en-US" sz="1600" dirty="0">
                <a:solidFill>
                  <a:schemeClr val="accent6">
                    <a:lumMod val="75000"/>
                  </a:schemeClr>
                </a:solidFill>
                <a:latin typeface="Meiryo" charset="-128"/>
                <a:ea typeface="Meiryo" charset="-128"/>
                <a:cs typeface="Meiryo" charset="-128"/>
              </a:rPr>
              <a:t>信頼できる参加者</a:t>
            </a:r>
            <a:r>
              <a:rPr lang="ja-JP" altLang="en-US" sz="1600" dirty="0">
                <a:solidFill>
                  <a:srgbClr val="0070C0"/>
                </a:solidFill>
                <a:latin typeface="Meiryo" charset="-128"/>
                <a:ea typeface="Meiryo" charset="-128"/>
                <a:cs typeface="Meiryo" charset="-128"/>
              </a:rPr>
              <a:t>）に限定される。</a:t>
            </a:r>
            <a:endParaRPr lang="en-US" altLang="ja-JP" sz="1600" dirty="0">
              <a:solidFill>
                <a:srgbClr val="0070C0"/>
              </a:solidFill>
              <a:latin typeface="Meiryo" charset="-128"/>
              <a:ea typeface="Meiryo" charset="-128"/>
              <a:cs typeface="Meiryo" charset="-128"/>
            </a:endParaRPr>
          </a:p>
          <a:p>
            <a:endParaRPr lang="en-US" altLang="ja-JP" sz="1600" dirty="0">
              <a:solidFill>
                <a:srgbClr val="0070C0"/>
              </a:solidFill>
              <a:latin typeface="Meiryo" charset="-128"/>
              <a:ea typeface="Meiryo" charset="-128"/>
              <a:cs typeface="Meiryo" charset="-128"/>
            </a:endParaRPr>
          </a:p>
          <a:p>
            <a:endParaRPr lang="en-US" altLang="ja-JP" sz="1600" dirty="0">
              <a:solidFill>
                <a:srgbClr val="0070C0"/>
              </a:solidFill>
              <a:latin typeface="Meiryo" charset="-128"/>
              <a:ea typeface="Meiryo" charset="-128"/>
              <a:cs typeface="Meiryo" charset="-128"/>
            </a:endParaRPr>
          </a:p>
          <a:p>
            <a:r>
              <a:rPr lang="ja-JP" altLang="en-US" sz="1400" dirty="0">
                <a:solidFill>
                  <a:srgbClr val="0070C0"/>
                </a:solidFill>
                <a:latin typeface="Meiryo" charset="-128"/>
                <a:ea typeface="Meiryo" charset="-128"/>
                <a:cs typeface="Meiryo" charset="-128"/>
              </a:rPr>
              <a:t>「非中央集権化」という側面が弱くなる一方で、管理主体によってあらかじめ指定された信頼性が高くかつ少数の参加者に限定して取引の承認が完結するため、迅速かつ効率的な取引承認が可能になる。</a:t>
            </a:r>
            <a:endParaRPr kumimoji="1" lang="ja-JP" altLang="en-US" sz="1400" dirty="0">
              <a:solidFill>
                <a:srgbClr val="0070C0"/>
              </a:solidFill>
              <a:latin typeface="Meiryo" charset="-128"/>
              <a:ea typeface="Meiryo" charset="-128"/>
              <a:cs typeface="Meiryo" charset="-128"/>
            </a:endParaRPr>
          </a:p>
        </p:txBody>
      </p:sp>
      <p:sp>
        <p:nvSpPr>
          <p:cNvPr id="76" name="正方形/長方形 75"/>
          <p:cNvSpPr/>
          <p:nvPr/>
        </p:nvSpPr>
        <p:spPr>
          <a:xfrm>
            <a:off x="604829" y="5781415"/>
            <a:ext cx="7927611" cy="415498"/>
          </a:xfrm>
          <a:prstGeom prst="rect">
            <a:avLst/>
          </a:prstGeom>
        </p:spPr>
        <p:txBody>
          <a:bodyPr wrap="square">
            <a:spAutoFit/>
          </a:bodyPr>
          <a:lstStyle/>
          <a:p>
            <a:pPr marL="171450" indent="-171450">
              <a:buFont typeface="Wingdings" charset="2"/>
              <a:buChar char="ü"/>
            </a:pPr>
            <a:r>
              <a:rPr lang="ja-JP" altLang="en-US" sz="1050" dirty="0">
                <a:solidFill>
                  <a:schemeClr val="accent6">
                    <a:lumMod val="75000"/>
                  </a:schemeClr>
                </a:solidFill>
                <a:latin typeface="Meiryo" charset="-128"/>
                <a:ea typeface="Meiryo" charset="-128"/>
                <a:cs typeface="Meiryo" charset="-128"/>
              </a:rPr>
              <a:t>信頼できる参加者</a:t>
            </a:r>
            <a:r>
              <a:rPr lang="ja-JP" altLang="en-US" sz="1050" dirty="0">
                <a:solidFill>
                  <a:srgbClr val="0070C0"/>
                </a:solidFill>
                <a:latin typeface="Meiryo" charset="-128"/>
                <a:ea typeface="Meiryo" charset="-128"/>
                <a:cs typeface="Meiryo" charset="-128"/>
              </a:rPr>
              <a:t>を指定できる中央</a:t>
            </a:r>
            <a:r>
              <a:rPr lang="ja-JP" altLang="en-US" sz="1050">
                <a:solidFill>
                  <a:srgbClr val="0070C0"/>
                </a:solidFill>
                <a:latin typeface="Meiryo" charset="-128"/>
                <a:ea typeface="Meiryo" charset="-128"/>
                <a:cs typeface="Meiryo" charset="-128"/>
              </a:rPr>
              <a:t>管理者が単一</a:t>
            </a:r>
            <a:r>
              <a:rPr lang="ja-JP" altLang="en-US" sz="1050" dirty="0">
                <a:solidFill>
                  <a:srgbClr val="0070C0"/>
                </a:solidFill>
                <a:latin typeface="Meiryo" charset="-128"/>
                <a:ea typeface="Meiryo" charset="-128"/>
                <a:cs typeface="Meiryo" charset="-128"/>
              </a:rPr>
              <a:t>ではなく複数の主体からなるものは「コンソーシアム型ブロックチェーン」と分類されることもある。</a:t>
            </a:r>
          </a:p>
        </p:txBody>
      </p:sp>
      <p:sp>
        <p:nvSpPr>
          <p:cNvPr id="77" name="正方形/長方形 76"/>
          <p:cNvSpPr/>
          <p:nvPr/>
        </p:nvSpPr>
        <p:spPr>
          <a:xfrm>
            <a:off x="691796" y="3865560"/>
            <a:ext cx="697627" cy="338554"/>
          </a:xfrm>
          <a:prstGeom prst="rect">
            <a:avLst/>
          </a:prstGeom>
        </p:spPr>
        <p:txBody>
          <a:bodyPr wrap="none">
            <a:spAutoFit/>
          </a:bodyPr>
          <a:lstStyle/>
          <a:p>
            <a:r>
              <a:rPr lang="ja-JP" altLang="en-US" sz="800" dirty="0">
                <a:solidFill>
                  <a:schemeClr val="accent6">
                    <a:lumMod val="75000"/>
                  </a:schemeClr>
                </a:solidFill>
                <a:latin typeface="Meiryo" charset="-128"/>
                <a:ea typeface="Meiryo" charset="-128"/>
                <a:cs typeface="Meiryo" charset="-128"/>
              </a:rPr>
              <a:t>信頼できる</a:t>
            </a:r>
            <a:endParaRPr lang="en-US" altLang="ja-JP" sz="800" dirty="0">
              <a:solidFill>
                <a:schemeClr val="accent6">
                  <a:lumMod val="75000"/>
                </a:schemeClr>
              </a:solidFill>
              <a:latin typeface="Meiryo" charset="-128"/>
              <a:ea typeface="Meiryo" charset="-128"/>
              <a:cs typeface="Meiryo" charset="-128"/>
            </a:endParaRPr>
          </a:p>
          <a:p>
            <a:r>
              <a:rPr lang="ja-JP" altLang="en-US" sz="800" dirty="0">
                <a:solidFill>
                  <a:schemeClr val="accent6">
                    <a:lumMod val="75000"/>
                  </a:schemeClr>
                </a:solidFill>
                <a:latin typeface="Meiryo" charset="-128"/>
                <a:ea typeface="Meiryo" charset="-128"/>
                <a:cs typeface="Meiryo" charset="-128"/>
              </a:rPr>
              <a:t>参加者</a:t>
            </a:r>
            <a:endParaRPr lang="ja-JP" altLang="en-US" sz="800" dirty="0"/>
          </a:p>
        </p:txBody>
      </p:sp>
      <p:sp>
        <p:nvSpPr>
          <p:cNvPr id="165" name="正方形/長方形 164"/>
          <p:cNvSpPr/>
          <p:nvPr/>
        </p:nvSpPr>
        <p:spPr>
          <a:xfrm>
            <a:off x="1266139" y="5052431"/>
            <a:ext cx="697627" cy="338554"/>
          </a:xfrm>
          <a:prstGeom prst="rect">
            <a:avLst/>
          </a:prstGeom>
        </p:spPr>
        <p:txBody>
          <a:bodyPr wrap="none">
            <a:spAutoFit/>
          </a:bodyPr>
          <a:lstStyle/>
          <a:p>
            <a:pPr algn="r"/>
            <a:r>
              <a:rPr lang="ja-JP" altLang="en-US" sz="800" dirty="0">
                <a:solidFill>
                  <a:schemeClr val="accent6">
                    <a:lumMod val="75000"/>
                  </a:schemeClr>
                </a:solidFill>
                <a:latin typeface="Meiryo" charset="-128"/>
                <a:ea typeface="Meiryo" charset="-128"/>
                <a:cs typeface="Meiryo" charset="-128"/>
              </a:rPr>
              <a:t>信頼できる</a:t>
            </a:r>
            <a:endParaRPr lang="en-US" altLang="ja-JP" sz="800" dirty="0">
              <a:solidFill>
                <a:schemeClr val="accent6">
                  <a:lumMod val="75000"/>
                </a:schemeClr>
              </a:solidFill>
              <a:latin typeface="Meiryo" charset="-128"/>
              <a:ea typeface="Meiryo" charset="-128"/>
              <a:cs typeface="Meiryo" charset="-128"/>
            </a:endParaRPr>
          </a:p>
          <a:p>
            <a:pPr algn="r"/>
            <a:r>
              <a:rPr lang="ja-JP" altLang="en-US" sz="800" dirty="0">
                <a:solidFill>
                  <a:schemeClr val="accent6">
                    <a:lumMod val="75000"/>
                  </a:schemeClr>
                </a:solidFill>
                <a:latin typeface="Meiryo" charset="-128"/>
                <a:ea typeface="Meiryo" charset="-128"/>
                <a:cs typeface="Meiryo" charset="-128"/>
              </a:rPr>
              <a:t>参加者</a:t>
            </a:r>
            <a:endParaRPr lang="ja-JP" altLang="en-US" sz="800" dirty="0"/>
          </a:p>
        </p:txBody>
      </p:sp>
      <p:sp>
        <p:nvSpPr>
          <p:cNvPr id="166" name="正方形/長方形 165"/>
          <p:cNvSpPr/>
          <p:nvPr/>
        </p:nvSpPr>
        <p:spPr>
          <a:xfrm>
            <a:off x="1981323" y="2094495"/>
            <a:ext cx="4108817" cy="369332"/>
          </a:xfrm>
          <a:prstGeom prst="rect">
            <a:avLst/>
          </a:prstGeom>
        </p:spPr>
        <p:txBody>
          <a:bodyPr wrap="none">
            <a:spAutoFit/>
          </a:bodyPr>
          <a:lstStyle/>
          <a:p>
            <a:r>
              <a:rPr lang="ja-JP" altLang="en-US" b="1" u="sng">
                <a:solidFill>
                  <a:srgbClr val="0432FF"/>
                </a:solidFill>
                <a:latin typeface="Meiryo" charset="-128"/>
                <a:ea typeface="Meiryo" charset="-128"/>
                <a:cs typeface="Meiryo" charset="-128"/>
              </a:rPr>
              <a:t>完全に自律分散的なブロックチェーン</a:t>
            </a:r>
            <a:endParaRPr lang="ja-JP" altLang="en-US">
              <a:solidFill>
                <a:srgbClr val="0432FF"/>
              </a:solidFill>
              <a:latin typeface="Meiryo" charset="-128"/>
              <a:ea typeface="Meiryo" charset="-128"/>
              <a:cs typeface="Meiryo" charset="-128"/>
            </a:endParaRPr>
          </a:p>
        </p:txBody>
      </p:sp>
      <p:sp>
        <p:nvSpPr>
          <p:cNvPr id="167" name="正方形/長方形 166"/>
          <p:cNvSpPr/>
          <p:nvPr/>
        </p:nvSpPr>
        <p:spPr>
          <a:xfrm>
            <a:off x="1992090" y="4656170"/>
            <a:ext cx="3877985" cy="369332"/>
          </a:xfrm>
          <a:prstGeom prst="rect">
            <a:avLst/>
          </a:prstGeom>
        </p:spPr>
        <p:txBody>
          <a:bodyPr wrap="none">
            <a:spAutoFit/>
          </a:bodyPr>
          <a:lstStyle/>
          <a:p>
            <a:r>
              <a:rPr lang="ja-JP" altLang="en-US" b="1" u="sng" dirty="0">
                <a:solidFill>
                  <a:schemeClr val="accent6">
                    <a:lumMod val="75000"/>
                  </a:schemeClr>
                </a:solidFill>
                <a:latin typeface="Meiryo" charset="-128"/>
                <a:ea typeface="Meiryo" charset="-128"/>
                <a:cs typeface="Meiryo" charset="-128"/>
              </a:rPr>
              <a:t>中央管理に適したブロックチェーン</a:t>
            </a:r>
            <a:endParaRPr lang="ja-JP" altLang="en-US"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15469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正方形/長方形 562"/>
          <p:cNvSpPr/>
          <p:nvPr/>
        </p:nvSpPr>
        <p:spPr>
          <a:xfrm>
            <a:off x="5887496" y="4988470"/>
            <a:ext cx="2844282" cy="139285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383629" y="4988470"/>
            <a:ext cx="4915172" cy="1392858"/>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a:t>スマート</a:t>
            </a:r>
            <a:r>
              <a:rPr lang="ja-JP" altLang="en-US"/>
              <a:t>・</a:t>
            </a:r>
            <a:r>
              <a:rPr kumimoji="1" lang="ja-JP" altLang="en-US"/>
              <a:t>コントラクト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grpSp>
        <p:nvGrpSpPr>
          <p:cNvPr id="4" name="図形グループ 3"/>
          <p:cNvGrpSpPr/>
          <p:nvPr/>
        </p:nvGrpSpPr>
        <p:grpSpPr>
          <a:xfrm flipH="1">
            <a:off x="1117263" y="1412776"/>
            <a:ext cx="144016" cy="272752"/>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flipH="1">
            <a:off x="604829" y="1880885"/>
            <a:ext cx="144016" cy="272752"/>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flipH="1">
            <a:off x="819942" y="2589296"/>
            <a:ext cx="144016" cy="272752"/>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flipH="1">
            <a:off x="1403158" y="2589296"/>
            <a:ext cx="144016" cy="272752"/>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flipH="1">
            <a:off x="1617045" y="1885713"/>
            <a:ext cx="144016" cy="272752"/>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 name="直線コネクタ 19"/>
          <p:cNvCxnSpPr>
            <a:stCxn id="6" idx="1"/>
            <a:endCxn id="11"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9" idx="0"/>
            <a:endCxn id="6"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9" idx="0"/>
            <a:endCxn id="18"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6" idx="1"/>
            <a:endCxn id="14"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stCxn id="6" idx="1"/>
            <a:endCxn id="18"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a:stCxn id="11" idx="0"/>
            <a:endCxn id="14"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a:stCxn id="9" idx="0"/>
            <a:endCxn id="11"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18" idx="2"/>
            <a:endCxn id="14"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9" idx="0"/>
            <a:endCxn id="14"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a:stCxn id="18" idx="2"/>
            <a:endCxn id="11"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0" name="フローチャート: 複数書類 69"/>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1" name="フローチャート: 複数書類 70"/>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複数書類 71"/>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3" name="フローチャート: 複数書類 72"/>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flipH="1">
            <a:off x="2826519" y="1412776"/>
            <a:ext cx="144016" cy="272752"/>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77"/>
          <p:cNvGrpSpPr/>
          <p:nvPr/>
        </p:nvGrpSpPr>
        <p:grpSpPr>
          <a:xfrm flipH="1">
            <a:off x="2314085" y="1880885"/>
            <a:ext cx="144016" cy="272752"/>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flipH="1">
            <a:off x="2529198" y="2589296"/>
            <a:ext cx="144016" cy="272752"/>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flipH="1">
            <a:off x="3112414" y="2589296"/>
            <a:ext cx="144016" cy="272752"/>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flipH="1">
            <a:off x="3326301" y="1885713"/>
            <a:ext cx="144016" cy="272752"/>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0" name="直線コネクタ 89"/>
          <p:cNvCxnSpPr>
            <a:stCxn id="77" idx="1"/>
            <a:endCxn id="82" idx="0"/>
          </p:cNvCxnSpPr>
          <p:nvPr/>
        </p:nvCxnSpPr>
        <p:spPr>
          <a:xfrm flipH="1">
            <a:off x="260120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a:stCxn id="80" idx="0"/>
            <a:endCxn id="77" idx="1"/>
          </p:cNvCxnSpPr>
          <p:nvPr/>
        </p:nvCxnSpPr>
        <p:spPr>
          <a:xfrm flipV="1">
            <a:off x="245810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a:stCxn id="80" idx="0"/>
            <a:endCxn id="89" idx="2"/>
          </p:cNvCxnSpPr>
          <p:nvPr/>
        </p:nvCxnSpPr>
        <p:spPr>
          <a:xfrm>
            <a:off x="245810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stCxn id="77" idx="1"/>
            <a:endCxn id="85" idx="0"/>
          </p:cNvCxnSpPr>
          <p:nvPr/>
        </p:nvCxnSpPr>
        <p:spPr>
          <a:xfrm>
            <a:off x="289852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a:stCxn id="77" idx="1"/>
            <a:endCxn id="89" idx="2"/>
          </p:cNvCxnSpPr>
          <p:nvPr/>
        </p:nvCxnSpPr>
        <p:spPr>
          <a:xfrm>
            <a:off x="289852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a:stCxn id="82" idx="0"/>
            <a:endCxn id="85" idx="0"/>
          </p:cNvCxnSpPr>
          <p:nvPr/>
        </p:nvCxnSpPr>
        <p:spPr>
          <a:xfrm>
            <a:off x="260120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a:stCxn id="80" idx="0"/>
            <a:endCxn id="82" idx="0"/>
          </p:cNvCxnSpPr>
          <p:nvPr/>
        </p:nvCxnSpPr>
        <p:spPr>
          <a:xfrm>
            <a:off x="245810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89" idx="2"/>
            <a:endCxn id="85" idx="0"/>
          </p:cNvCxnSpPr>
          <p:nvPr/>
        </p:nvCxnSpPr>
        <p:spPr>
          <a:xfrm flipH="1">
            <a:off x="318442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80" idx="0"/>
            <a:endCxn id="85" idx="0"/>
          </p:cNvCxnSpPr>
          <p:nvPr/>
        </p:nvCxnSpPr>
        <p:spPr>
          <a:xfrm>
            <a:off x="245810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a:stCxn id="89" idx="2"/>
            <a:endCxn id="82" idx="0"/>
          </p:cNvCxnSpPr>
          <p:nvPr/>
        </p:nvCxnSpPr>
        <p:spPr>
          <a:xfrm flipH="1">
            <a:off x="260120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0" name="フローチャート: 複数書類 99"/>
          <p:cNvSpPr/>
          <p:nvPr/>
        </p:nvSpPr>
        <p:spPr>
          <a:xfrm>
            <a:off x="318442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フローチャート: 複数書類 100"/>
          <p:cNvSpPr/>
          <p:nvPr/>
        </p:nvSpPr>
        <p:spPr>
          <a:xfrm>
            <a:off x="339155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2" name="フローチャート: 複数書類 101"/>
          <p:cNvSpPr/>
          <p:nvPr/>
        </p:nvSpPr>
        <p:spPr>
          <a:xfrm>
            <a:off x="257815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3" name="フローチャート: 複数書類 102"/>
          <p:cNvSpPr/>
          <p:nvPr/>
        </p:nvSpPr>
        <p:spPr>
          <a:xfrm>
            <a:off x="237566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フローチャート: 複数書類 103"/>
          <p:cNvSpPr/>
          <p:nvPr/>
        </p:nvSpPr>
        <p:spPr>
          <a:xfrm>
            <a:off x="289760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05" name="図形グループ 104"/>
          <p:cNvGrpSpPr/>
          <p:nvPr/>
        </p:nvGrpSpPr>
        <p:grpSpPr>
          <a:xfrm flipH="1">
            <a:off x="4499992" y="1412776"/>
            <a:ext cx="144016" cy="272752"/>
            <a:chOff x="1946324" y="4125162"/>
            <a:chExt cx="969964" cy="2007872"/>
          </a:xfrm>
        </p:grpSpPr>
        <p:sp>
          <p:nvSpPr>
            <p:cNvPr id="106" name="円/楕円 10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flipH="1">
            <a:off x="3987558" y="1880885"/>
            <a:ext cx="144016" cy="272752"/>
            <a:chOff x="1946324" y="4125162"/>
            <a:chExt cx="969964" cy="2007872"/>
          </a:xfrm>
        </p:grpSpPr>
        <p:sp>
          <p:nvSpPr>
            <p:cNvPr id="109" name="円/楕円 1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flipH="1">
            <a:off x="4202671" y="2589296"/>
            <a:ext cx="144016" cy="272752"/>
            <a:chOff x="1946324" y="4125162"/>
            <a:chExt cx="969964" cy="2007872"/>
          </a:xfrm>
        </p:grpSpPr>
        <p:sp>
          <p:nvSpPr>
            <p:cNvPr id="112" name="円/楕円 1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flipH="1">
            <a:off x="4785887" y="2589296"/>
            <a:ext cx="144016" cy="272752"/>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flipH="1">
            <a:off x="4999774" y="1885713"/>
            <a:ext cx="144016" cy="272752"/>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0" name="直線コネクタ 119"/>
          <p:cNvCxnSpPr>
            <a:stCxn id="107" idx="1"/>
            <a:endCxn id="112" idx="0"/>
          </p:cNvCxnSpPr>
          <p:nvPr/>
        </p:nvCxnSpPr>
        <p:spPr>
          <a:xfrm flipH="1">
            <a:off x="4274679"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0" idx="0"/>
            <a:endCxn id="107" idx="1"/>
          </p:cNvCxnSpPr>
          <p:nvPr/>
        </p:nvCxnSpPr>
        <p:spPr>
          <a:xfrm flipV="1">
            <a:off x="4131574"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10" idx="0"/>
            <a:endCxn id="119" idx="2"/>
          </p:cNvCxnSpPr>
          <p:nvPr/>
        </p:nvCxnSpPr>
        <p:spPr>
          <a:xfrm>
            <a:off x="4131574"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a:stCxn id="107" idx="1"/>
            <a:endCxn id="115" idx="0"/>
          </p:cNvCxnSpPr>
          <p:nvPr/>
        </p:nvCxnSpPr>
        <p:spPr>
          <a:xfrm>
            <a:off x="4572000"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07" idx="1"/>
            <a:endCxn id="119" idx="2"/>
          </p:cNvCxnSpPr>
          <p:nvPr/>
        </p:nvCxnSpPr>
        <p:spPr>
          <a:xfrm>
            <a:off x="4572000"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a:stCxn id="112" idx="0"/>
            <a:endCxn id="115" idx="0"/>
          </p:cNvCxnSpPr>
          <p:nvPr/>
        </p:nvCxnSpPr>
        <p:spPr>
          <a:xfrm>
            <a:off x="4274679"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10" idx="0"/>
            <a:endCxn id="112" idx="0"/>
          </p:cNvCxnSpPr>
          <p:nvPr/>
        </p:nvCxnSpPr>
        <p:spPr>
          <a:xfrm>
            <a:off x="4131574"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19" idx="2"/>
            <a:endCxn id="115" idx="0"/>
          </p:cNvCxnSpPr>
          <p:nvPr/>
        </p:nvCxnSpPr>
        <p:spPr>
          <a:xfrm flipH="1">
            <a:off x="4857895"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a:stCxn id="110" idx="0"/>
            <a:endCxn id="115" idx="0"/>
          </p:cNvCxnSpPr>
          <p:nvPr/>
        </p:nvCxnSpPr>
        <p:spPr>
          <a:xfrm>
            <a:off x="4131574"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直線コネクタ 128"/>
          <p:cNvCxnSpPr>
            <a:stCxn id="119" idx="2"/>
            <a:endCxn id="112" idx="0"/>
          </p:cNvCxnSpPr>
          <p:nvPr/>
        </p:nvCxnSpPr>
        <p:spPr>
          <a:xfrm flipH="1">
            <a:off x="4274679"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0" name="フローチャート: 複数書類 129"/>
          <p:cNvSpPr/>
          <p:nvPr/>
        </p:nvSpPr>
        <p:spPr>
          <a:xfrm>
            <a:off x="4857895"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1" name="フローチャート: 複数書類 130"/>
          <p:cNvSpPr/>
          <p:nvPr/>
        </p:nvSpPr>
        <p:spPr>
          <a:xfrm>
            <a:off x="5065025"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フローチャート: 複数書類 131"/>
          <p:cNvSpPr/>
          <p:nvPr/>
        </p:nvSpPr>
        <p:spPr>
          <a:xfrm>
            <a:off x="4251627"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3" name="フローチャート: 複数書類 132"/>
          <p:cNvSpPr/>
          <p:nvPr/>
        </p:nvSpPr>
        <p:spPr>
          <a:xfrm>
            <a:off x="4049137"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フローチャート: 複数書類 133"/>
          <p:cNvSpPr/>
          <p:nvPr/>
        </p:nvSpPr>
        <p:spPr>
          <a:xfrm>
            <a:off x="4571077"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35" name="図形グループ 134"/>
          <p:cNvGrpSpPr/>
          <p:nvPr/>
        </p:nvGrpSpPr>
        <p:grpSpPr>
          <a:xfrm flipH="1">
            <a:off x="6221463" y="1412776"/>
            <a:ext cx="144016" cy="272752"/>
            <a:chOff x="1946324" y="4125162"/>
            <a:chExt cx="969964" cy="2007872"/>
          </a:xfrm>
        </p:grpSpPr>
        <p:sp>
          <p:nvSpPr>
            <p:cNvPr id="136" name="円/楕円 1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flipH="1">
            <a:off x="5709029" y="1880885"/>
            <a:ext cx="144016" cy="272752"/>
            <a:chOff x="1946324" y="4125162"/>
            <a:chExt cx="969964" cy="2007872"/>
          </a:xfrm>
        </p:grpSpPr>
        <p:sp>
          <p:nvSpPr>
            <p:cNvPr id="139" name="円/楕円 1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フローチャート: 論理積ゲート 1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flipH="1">
            <a:off x="5924142" y="2589296"/>
            <a:ext cx="144016" cy="272752"/>
            <a:chOff x="1946324" y="4125162"/>
            <a:chExt cx="969964" cy="2007872"/>
          </a:xfrm>
        </p:grpSpPr>
        <p:sp>
          <p:nvSpPr>
            <p:cNvPr id="142" name="円/楕円 1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flipH="1">
            <a:off x="6507358" y="2589296"/>
            <a:ext cx="144016" cy="272752"/>
            <a:chOff x="1946324" y="4125162"/>
            <a:chExt cx="969964" cy="2007872"/>
          </a:xfrm>
        </p:grpSpPr>
        <p:sp>
          <p:nvSpPr>
            <p:cNvPr id="145" name="円/楕円 1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フローチャート: 論理積ゲート 1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flipH="1">
            <a:off x="6721245" y="1885713"/>
            <a:ext cx="144016" cy="272752"/>
            <a:chOff x="1946324" y="4125162"/>
            <a:chExt cx="969964" cy="2007872"/>
          </a:xfrm>
        </p:grpSpPr>
        <p:sp>
          <p:nvSpPr>
            <p:cNvPr id="148" name="円/楕円 1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50" name="直線コネクタ 149"/>
          <p:cNvCxnSpPr>
            <a:stCxn id="137" idx="1"/>
            <a:endCxn id="142" idx="0"/>
          </p:cNvCxnSpPr>
          <p:nvPr/>
        </p:nvCxnSpPr>
        <p:spPr>
          <a:xfrm flipH="1">
            <a:off x="59961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a:stCxn id="140" idx="0"/>
            <a:endCxn id="137" idx="1"/>
          </p:cNvCxnSpPr>
          <p:nvPr/>
        </p:nvCxnSpPr>
        <p:spPr>
          <a:xfrm flipV="1">
            <a:off x="58530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2" name="直線コネクタ 151"/>
          <p:cNvCxnSpPr>
            <a:stCxn id="140" idx="0"/>
            <a:endCxn id="149" idx="2"/>
          </p:cNvCxnSpPr>
          <p:nvPr/>
        </p:nvCxnSpPr>
        <p:spPr>
          <a:xfrm>
            <a:off x="58530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直線コネクタ 152"/>
          <p:cNvCxnSpPr>
            <a:stCxn id="137" idx="1"/>
            <a:endCxn id="145" idx="0"/>
          </p:cNvCxnSpPr>
          <p:nvPr/>
        </p:nvCxnSpPr>
        <p:spPr>
          <a:xfrm>
            <a:off x="62934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4" name="直線コネクタ 153"/>
          <p:cNvCxnSpPr>
            <a:stCxn id="137" idx="1"/>
            <a:endCxn id="149" idx="2"/>
          </p:cNvCxnSpPr>
          <p:nvPr/>
        </p:nvCxnSpPr>
        <p:spPr>
          <a:xfrm>
            <a:off x="62934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142" idx="0"/>
            <a:endCxn id="145" idx="0"/>
          </p:cNvCxnSpPr>
          <p:nvPr/>
        </p:nvCxnSpPr>
        <p:spPr>
          <a:xfrm>
            <a:off x="59961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140" idx="0"/>
            <a:endCxn id="142" idx="0"/>
          </p:cNvCxnSpPr>
          <p:nvPr/>
        </p:nvCxnSpPr>
        <p:spPr>
          <a:xfrm>
            <a:off x="58530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149" idx="2"/>
            <a:endCxn id="145" idx="0"/>
          </p:cNvCxnSpPr>
          <p:nvPr/>
        </p:nvCxnSpPr>
        <p:spPr>
          <a:xfrm flipH="1">
            <a:off x="65793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140" idx="0"/>
            <a:endCxn id="145" idx="0"/>
          </p:cNvCxnSpPr>
          <p:nvPr/>
        </p:nvCxnSpPr>
        <p:spPr>
          <a:xfrm>
            <a:off x="58530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149" idx="2"/>
            <a:endCxn id="142" idx="0"/>
          </p:cNvCxnSpPr>
          <p:nvPr/>
        </p:nvCxnSpPr>
        <p:spPr>
          <a:xfrm flipH="1">
            <a:off x="59961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0" name="フローチャート: 複数書類 159"/>
          <p:cNvSpPr/>
          <p:nvPr/>
        </p:nvSpPr>
        <p:spPr>
          <a:xfrm>
            <a:off x="65793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フローチャート: 複数書類 160"/>
          <p:cNvSpPr/>
          <p:nvPr/>
        </p:nvSpPr>
        <p:spPr>
          <a:xfrm>
            <a:off x="67864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2" name="フローチャート: 複数書類 161"/>
          <p:cNvSpPr/>
          <p:nvPr/>
        </p:nvSpPr>
        <p:spPr>
          <a:xfrm>
            <a:off x="59730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フローチャート: 複数書類 162"/>
          <p:cNvSpPr/>
          <p:nvPr/>
        </p:nvSpPr>
        <p:spPr>
          <a:xfrm>
            <a:off x="57706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フローチャート: 複数書類 163"/>
          <p:cNvSpPr/>
          <p:nvPr/>
        </p:nvSpPr>
        <p:spPr>
          <a:xfrm>
            <a:off x="62925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65" name="図形グループ 164"/>
          <p:cNvGrpSpPr/>
          <p:nvPr/>
        </p:nvGrpSpPr>
        <p:grpSpPr>
          <a:xfrm flipH="1">
            <a:off x="7932969" y="1412776"/>
            <a:ext cx="144016" cy="272752"/>
            <a:chOff x="1946324" y="4125162"/>
            <a:chExt cx="969964" cy="2007872"/>
          </a:xfrm>
        </p:grpSpPr>
        <p:sp>
          <p:nvSpPr>
            <p:cNvPr id="166" name="円/楕円 1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フローチャート: 論理積ゲート 1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8" name="図形グループ 167"/>
          <p:cNvGrpSpPr/>
          <p:nvPr/>
        </p:nvGrpSpPr>
        <p:grpSpPr>
          <a:xfrm flipH="1">
            <a:off x="7420535" y="1880885"/>
            <a:ext cx="144016" cy="272752"/>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1" name="図形グループ 170"/>
          <p:cNvGrpSpPr/>
          <p:nvPr/>
        </p:nvGrpSpPr>
        <p:grpSpPr>
          <a:xfrm flipH="1">
            <a:off x="7635648" y="2589296"/>
            <a:ext cx="144016" cy="272752"/>
            <a:chOff x="1946324" y="4125162"/>
            <a:chExt cx="969964" cy="2007872"/>
          </a:xfrm>
        </p:grpSpPr>
        <p:sp>
          <p:nvSpPr>
            <p:cNvPr id="172" name="円/楕円 1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フローチャート: 論理積ゲート 1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4" name="図形グループ 173"/>
          <p:cNvGrpSpPr/>
          <p:nvPr/>
        </p:nvGrpSpPr>
        <p:grpSpPr>
          <a:xfrm flipH="1">
            <a:off x="8218864" y="2589296"/>
            <a:ext cx="144016" cy="272752"/>
            <a:chOff x="1946324" y="4125162"/>
            <a:chExt cx="969964" cy="2007872"/>
          </a:xfrm>
        </p:grpSpPr>
        <p:sp>
          <p:nvSpPr>
            <p:cNvPr id="175" name="円/楕円 1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フローチャート: 論理積ゲート 1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7" name="図形グループ 176"/>
          <p:cNvGrpSpPr/>
          <p:nvPr/>
        </p:nvGrpSpPr>
        <p:grpSpPr>
          <a:xfrm flipH="1">
            <a:off x="8432751" y="1885713"/>
            <a:ext cx="144016" cy="272752"/>
            <a:chOff x="1946324" y="4125162"/>
            <a:chExt cx="969964" cy="2007872"/>
          </a:xfrm>
        </p:grpSpPr>
        <p:sp>
          <p:nvSpPr>
            <p:cNvPr id="178" name="円/楕円 1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80" name="直線コネクタ 179"/>
          <p:cNvCxnSpPr>
            <a:stCxn id="167" idx="1"/>
            <a:endCxn id="172" idx="0"/>
          </p:cNvCxnSpPr>
          <p:nvPr/>
        </p:nvCxnSpPr>
        <p:spPr>
          <a:xfrm flipH="1">
            <a:off x="770765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直線コネクタ 180"/>
          <p:cNvCxnSpPr>
            <a:stCxn id="170" idx="0"/>
            <a:endCxn id="167" idx="1"/>
          </p:cNvCxnSpPr>
          <p:nvPr/>
        </p:nvCxnSpPr>
        <p:spPr>
          <a:xfrm flipV="1">
            <a:off x="756455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2" name="直線コネクタ 181"/>
          <p:cNvCxnSpPr>
            <a:stCxn id="170" idx="0"/>
            <a:endCxn id="179" idx="2"/>
          </p:cNvCxnSpPr>
          <p:nvPr/>
        </p:nvCxnSpPr>
        <p:spPr>
          <a:xfrm>
            <a:off x="756455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3" name="直線コネクタ 182"/>
          <p:cNvCxnSpPr>
            <a:stCxn id="167" idx="1"/>
            <a:endCxn id="175" idx="0"/>
          </p:cNvCxnSpPr>
          <p:nvPr/>
        </p:nvCxnSpPr>
        <p:spPr>
          <a:xfrm>
            <a:off x="800497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直線コネクタ 183"/>
          <p:cNvCxnSpPr>
            <a:stCxn id="167" idx="1"/>
            <a:endCxn id="179" idx="2"/>
          </p:cNvCxnSpPr>
          <p:nvPr/>
        </p:nvCxnSpPr>
        <p:spPr>
          <a:xfrm>
            <a:off x="800497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2" idx="0"/>
            <a:endCxn id="175" idx="0"/>
          </p:cNvCxnSpPr>
          <p:nvPr/>
        </p:nvCxnSpPr>
        <p:spPr>
          <a:xfrm>
            <a:off x="770765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70" idx="0"/>
            <a:endCxn id="172" idx="0"/>
          </p:cNvCxnSpPr>
          <p:nvPr/>
        </p:nvCxnSpPr>
        <p:spPr>
          <a:xfrm>
            <a:off x="756455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9" idx="2"/>
            <a:endCxn id="175" idx="0"/>
          </p:cNvCxnSpPr>
          <p:nvPr/>
        </p:nvCxnSpPr>
        <p:spPr>
          <a:xfrm flipH="1">
            <a:off x="829087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70" idx="0"/>
            <a:endCxn id="175" idx="0"/>
          </p:cNvCxnSpPr>
          <p:nvPr/>
        </p:nvCxnSpPr>
        <p:spPr>
          <a:xfrm>
            <a:off x="756455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9" idx="2"/>
            <a:endCxn id="172" idx="0"/>
          </p:cNvCxnSpPr>
          <p:nvPr/>
        </p:nvCxnSpPr>
        <p:spPr>
          <a:xfrm flipH="1">
            <a:off x="770765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0" name="フローチャート: 複数書類 189"/>
          <p:cNvSpPr/>
          <p:nvPr/>
        </p:nvSpPr>
        <p:spPr>
          <a:xfrm>
            <a:off x="829087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1" name="フローチャート: 複数書類 190"/>
          <p:cNvSpPr/>
          <p:nvPr/>
        </p:nvSpPr>
        <p:spPr>
          <a:xfrm>
            <a:off x="849800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2" name="フローチャート: 複数書類 191"/>
          <p:cNvSpPr/>
          <p:nvPr/>
        </p:nvSpPr>
        <p:spPr>
          <a:xfrm>
            <a:off x="768460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フローチャート: 複数書類 192"/>
          <p:cNvSpPr/>
          <p:nvPr/>
        </p:nvSpPr>
        <p:spPr>
          <a:xfrm>
            <a:off x="748211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4" name="フローチャート: 複数書類 193"/>
          <p:cNvSpPr/>
          <p:nvPr/>
        </p:nvSpPr>
        <p:spPr>
          <a:xfrm>
            <a:off x="800405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5" name="テキスト ボックス 194"/>
          <p:cNvSpPr txBox="1"/>
          <p:nvPr/>
        </p:nvSpPr>
        <p:spPr>
          <a:xfrm>
            <a:off x="1490072"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6" name="テキスト ボックス 195"/>
          <p:cNvSpPr txBox="1"/>
          <p:nvPr/>
        </p:nvSpPr>
        <p:spPr>
          <a:xfrm>
            <a:off x="494669"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7" name="テキスト ボックス 196"/>
          <p:cNvSpPr txBox="1"/>
          <p:nvPr/>
        </p:nvSpPr>
        <p:spPr>
          <a:xfrm>
            <a:off x="3208219"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8" name="テキスト ボックス 197"/>
          <p:cNvSpPr txBox="1"/>
          <p:nvPr/>
        </p:nvSpPr>
        <p:spPr>
          <a:xfrm>
            <a:off x="2189730" y="2555735"/>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9" name="テキスト ボックス 198"/>
          <p:cNvSpPr txBox="1"/>
          <p:nvPr/>
        </p:nvSpPr>
        <p:spPr>
          <a:xfrm>
            <a:off x="4873476"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0" name="テキスト ボックス 199"/>
          <p:cNvSpPr txBox="1"/>
          <p:nvPr/>
        </p:nvSpPr>
        <p:spPr>
          <a:xfrm>
            <a:off x="3878073"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1" name="テキスト ボックス 200"/>
          <p:cNvSpPr txBox="1"/>
          <p:nvPr/>
        </p:nvSpPr>
        <p:spPr>
          <a:xfrm>
            <a:off x="6615252"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2" name="テキスト ボックス 201"/>
          <p:cNvSpPr txBox="1"/>
          <p:nvPr/>
        </p:nvSpPr>
        <p:spPr>
          <a:xfrm>
            <a:off x="5622310" y="2558198"/>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3" name="テキスト ボックス 202"/>
          <p:cNvSpPr txBox="1"/>
          <p:nvPr/>
        </p:nvSpPr>
        <p:spPr>
          <a:xfrm>
            <a:off x="8303077"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4" name="テキスト ボックス 203"/>
          <p:cNvSpPr txBox="1"/>
          <p:nvPr/>
        </p:nvSpPr>
        <p:spPr>
          <a:xfrm>
            <a:off x="7307674" y="254949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cxnSp>
        <p:nvCxnSpPr>
          <p:cNvPr id="207" name="直線矢印コネクタ 206"/>
          <p:cNvCxnSpPr>
            <a:stCxn id="82" idx="0"/>
            <a:endCxn id="89" idx="2"/>
          </p:cNvCxnSpPr>
          <p:nvPr/>
        </p:nvCxnSpPr>
        <p:spPr>
          <a:xfrm flipV="1">
            <a:off x="2601206" y="2084627"/>
            <a:ext cx="725095" cy="504669"/>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8" name="直線矢印コネクタ 207"/>
          <p:cNvCxnSpPr>
            <a:stCxn id="82" idx="0"/>
            <a:endCxn id="80" idx="0"/>
          </p:cNvCxnSpPr>
          <p:nvPr/>
        </p:nvCxnSpPr>
        <p:spPr>
          <a:xfrm flipH="1" flipV="1">
            <a:off x="2458101" y="2079799"/>
            <a:ext cx="143105" cy="509497"/>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8" name="直線矢印コネクタ 217"/>
          <p:cNvCxnSpPr>
            <a:stCxn id="82" idx="0"/>
            <a:endCxn id="104" idx="1"/>
          </p:cNvCxnSpPr>
          <p:nvPr/>
        </p:nvCxnSpPr>
        <p:spPr>
          <a:xfrm flipV="1">
            <a:off x="2601206" y="1716736"/>
            <a:ext cx="296398" cy="87256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2" name="直線矢印コネクタ 221"/>
          <p:cNvCxnSpPr>
            <a:stCxn id="82" idx="1"/>
            <a:endCxn id="85" idx="7"/>
          </p:cNvCxnSpPr>
          <p:nvPr/>
        </p:nvCxnSpPr>
        <p:spPr>
          <a:xfrm>
            <a:off x="2652123" y="2607613"/>
            <a:ext cx="481382" cy="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59" name="テキスト ボックス 258"/>
          <p:cNvSpPr txBox="1"/>
          <p:nvPr/>
        </p:nvSpPr>
        <p:spPr>
          <a:xfrm>
            <a:off x="3915419" y="3236128"/>
            <a:ext cx="1313180"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全参加者の台帳に</a:t>
            </a:r>
            <a:endParaRPr kumimoji="1" lang="en-US" altLang="ja-JP" sz="800" dirty="0">
              <a:solidFill>
                <a:srgbClr val="0070C0"/>
              </a:solidFill>
              <a:latin typeface="Meiryo" charset="-128"/>
              <a:ea typeface="Meiryo" charset="-128"/>
              <a:cs typeface="Meiryo" charset="-128"/>
            </a:endParaRPr>
          </a:p>
          <a:p>
            <a:pPr algn="ctr"/>
            <a:r>
              <a:rPr kumimoji="1" lang="ja-JP" altLang="en-US" sz="800" u="sng" dirty="0">
                <a:solidFill>
                  <a:srgbClr val="7030A0"/>
                </a:solidFill>
                <a:latin typeface="Meiryo" charset="-128"/>
                <a:ea typeface="Meiryo" charset="-128"/>
                <a:cs typeface="Meiryo" charset="-128"/>
              </a:rPr>
              <a:t>プログラム</a:t>
            </a:r>
            <a:r>
              <a:rPr kumimoji="1" lang="ja-JP" altLang="en-US" sz="800" dirty="0">
                <a:solidFill>
                  <a:srgbClr val="0070C0"/>
                </a:solidFill>
                <a:latin typeface="Meiryo" charset="-128"/>
                <a:ea typeface="Meiryo" charset="-128"/>
                <a:cs typeface="Meiryo" charset="-128"/>
              </a:rPr>
              <a:t>が登録される</a:t>
            </a:r>
          </a:p>
        </p:txBody>
      </p:sp>
      <p:sp>
        <p:nvSpPr>
          <p:cNvPr id="260" name="テキスト ボックス 259"/>
          <p:cNvSpPr txBox="1"/>
          <p:nvPr/>
        </p:nvSpPr>
        <p:spPr>
          <a:xfrm>
            <a:off x="321175" y="3236128"/>
            <a:ext cx="1723549"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参加者（</a:t>
            </a:r>
            <a:r>
              <a:rPr lang="ja-JP" altLang="en-US" sz="800" dirty="0">
                <a:solidFill>
                  <a:srgbClr val="0070C0"/>
                </a:solidFill>
                <a:latin typeface="Meiryo" charset="-128"/>
                <a:ea typeface="Meiryo" charset="-128"/>
                <a:cs typeface="Meiryo" charset="-128"/>
              </a:rPr>
              <a:t>関係者</a:t>
            </a:r>
            <a:r>
              <a:rPr kumimoji="1" lang="ja-JP" altLang="en-US" sz="800" dirty="0">
                <a:solidFill>
                  <a:srgbClr val="0070C0"/>
                </a:solidFill>
                <a:latin typeface="Meiryo" charset="-128"/>
                <a:ea typeface="Meiryo" charset="-128"/>
                <a:cs typeface="Meiryo" charset="-128"/>
              </a:rPr>
              <a:t>）全員が同じ台帳</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（ブロックチェーン）を共有する</a:t>
            </a:r>
          </a:p>
        </p:txBody>
      </p:sp>
      <p:sp>
        <p:nvSpPr>
          <p:cNvPr id="261" name="テキスト ボックス 260"/>
          <p:cNvSpPr txBox="1"/>
          <p:nvPr/>
        </p:nvSpPr>
        <p:spPr>
          <a:xfrm>
            <a:off x="2030430" y="3230377"/>
            <a:ext cx="1723549"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花子が参加者全員に</a:t>
            </a:r>
            <a:r>
              <a:rPr lang="ja-JP" altLang="en-US" sz="800" dirty="0">
                <a:solidFill>
                  <a:srgbClr val="0070C0"/>
                </a:solidFill>
                <a:latin typeface="Meiryo" charset="-128"/>
                <a:ea typeface="Meiryo" charset="-128"/>
                <a:cs typeface="Meiryo" charset="-128"/>
              </a:rPr>
              <a:t>取引の条件や</a:t>
            </a:r>
            <a:endParaRPr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手順を記述した</a:t>
            </a:r>
            <a:r>
              <a:rPr kumimoji="1" lang="ja-JP" altLang="en-US" sz="800" u="sng" dirty="0">
                <a:solidFill>
                  <a:srgbClr val="7030A0"/>
                </a:solidFill>
                <a:latin typeface="Meiryo" charset="-128"/>
                <a:ea typeface="Meiryo" charset="-128"/>
                <a:cs typeface="Meiryo" charset="-128"/>
              </a:rPr>
              <a:t>プログラム</a:t>
            </a:r>
            <a:r>
              <a:rPr kumimoji="1" lang="ja-JP" altLang="en-US" sz="800" dirty="0">
                <a:solidFill>
                  <a:srgbClr val="0070C0"/>
                </a:solidFill>
                <a:latin typeface="Meiryo" charset="-128"/>
                <a:ea typeface="Meiryo" charset="-128"/>
                <a:cs typeface="Meiryo" charset="-128"/>
              </a:rPr>
              <a:t>を送る</a:t>
            </a:r>
          </a:p>
        </p:txBody>
      </p:sp>
      <p:sp>
        <p:nvSpPr>
          <p:cNvPr id="262" name="テキスト ボックス 261"/>
          <p:cNvSpPr txBox="1"/>
          <p:nvPr/>
        </p:nvSpPr>
        <p:spPr>
          <a:xfrm>
            <a:off x="5397149" y="3236128"/>
            <a:ext cx="1826141" cy="338554"/>
          </a:xfrm>
          <a:prstGeom prst="rect">
            <a:avLst/>
          </a:prstGeom>
          <a:noFill/>
        </p:spPr>
        <p:txBody>
          <a:bodyPr wrap="none" rtlCol="0">
            <a:spAutoFit/>
          </a:bodyPr>
          <a:lstStyle/>
          <a:p>
            <a:pPr algn="ctr"/>
            <a:r>
              <a:rPr kumimoji="1" lang="ja-JP" altLang="en-US" sz="800" u="sng" dirty="0">
                <a:solidFill>
                  <a:srgbClr val="7030A0"/>
                </a:solidFill>
                <a:latin typeface="Meiryo" charset="-128"/>
                <a:ea typeface="Meiryo" charset="-128"/>
                <a:cs typeface="Meiryo" charset="-128"/>
              </a:rPr>
              <a:t>プログラム</a:t>
            </a:r>
            <a:r>
              <a:rPr kumimoji="1" lang="ja-JP" altLang="en-US" sz="800" dirty="0">
                <a:solidFill>
                  <a:srgbClr val="0070C0"/>
                </a:solidFill>
                <a:latin typeface="Meiryo" charset="-128"/>
                <a:ea typeface="Meiryo" charset="-128"/>
                <a:cs typeface="Meiryo" charset="-128"/>
              </a:rPr>
              <a:t>実行の条件を満たした</a:t>
            </a:r>
            <a:endParaRPr kumimoji="1" lang="en-US" altLang="ja-JP" sz="800" dirty="0">
              <a:solidFill>
                <a:srgbClr val="0070C0"/>
              </a:solidFill>
              <a:latin typeface="Meiryo" charset="-128"/>
              <a:ea typeface="Meiryo" charset="-128"/>
              <a:cs typeface="Meiryo" charset="-128"/>
            </a:endParaRPr>
          </a:p>
          <a:p>
            <a:pPr algn="ctr"/>
            <a:r>
              <a:rPr lang="ja-JP" altLang="en-US" sz="800" u="sng" dirty="0">
                <a:solidFill>
                  <a:schemeClr val="accent6">
                    <a:lumMod val="75000"/>
                  </a:schemeClr>
                </a:solidFill>
                <a:latin typeface="Meiryo" charset="-128"/>
                <a:ea typeface="Meiryo" charset="-128"/>
                <a:cs typeface="Meiryo" charset="-128"/>
              </a:rPr>
              <a:t>情報</a:t>
            </a:r>
            <a:r>
              <a:rPr lang="ja-JP" altLang="en-US" sz="800" dirty="0">
                <a:solidFill>
                  <a:srgbClr val="0070C0"/>
                </a:solidFill>
                <a:latin typeface="Meiryo" charset="-128"/>
                <a:ea typeface="Meiryo" charset="-128"/>
                <a:cs typeface="Meiryo" charset="-128"/>
              </a:rPr>
              <a:t>が太郎から全参加者に送られる</a:t>
            </a:r>
            <a:endParaRPr kumimoji="1" lang="ja-JP" altLang="en-US" sz="800" dirty="0">
              <a:solidFill>
                <a:srgbClr val="0070C0"/>
              </a:solidFill>
              <a:latin typeface="Meiryo" charset="-128"/>
              <a:ea typeface="Meiryo" charset="-128"/>
              <a:cs typeface="Meiryo" charset="-128"/>
            </a:endParaRPr>
          </a:p>
        </p:txBody>
      </p:sp>
      <p:sp>
        <p:nvSpPr>
          <p:cNvPr id="263" name="正方形/長方形 262"/>
          <p:cNvSpPr/>
          <p:nvPr/>
        </p:nvSpPr>
        <p:spPr>
          <a:xfrm>
            <a:off x="2357674" y="2310018"/>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p:cNvSpPr/>
          <p:nvPr/>
        </p:nvSpPr>
        <p:spPr>
          <a:xfrm>
            <a:off x="2668614" y="1861912"/>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正方形/長方形 264"/>
          <p:cNvSpPr/>
          <p:nvPr/>
        </p:nvSpPr>
        <p:spPr>
          <a:xfrm>
            <a:off x="2929426" y="2236699"/>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2853882" y="265732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54" name="直線矢印コネクタ 353"/>
          <p:cNvCxnSpPr/>
          <p:nvPr/>
        </p:nvCxnSpPr>
        <p:spPr>
          <a:xfrm flipV="1">
            <a:off x="7721470" y="2075178"/>
            <a:ext cx="725095" cy="504669"/>
          </a:xfrm>
          <a:prstGeom prst="straightConnector1">
            <a:avLst/>
          </a:prstGeom>
          <a:ln w="76200">
            <a:solidFill>
              <a:srgbClr val="E46C0A">
                <a:alpha val="50196"/>
              </a:srgb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5" name="テキスト ボックス 354"/>
          <p:cNvSpPr txBox="1"/>
          <p:nvPr/>
        </p:nvSpPr>
        <p:spPr>
          <a:xfrm>
            <a:off x="7239468" y="3226093"/>
            <a:ext cx="1518364"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全員が</a:t>
            </a:r>
            <a:r>
              <a:rPr kumimoji="1" lang="ja-JP" altLang="en-US" sz="800" u="sng" dirty="0">
                <a:solidFill>
                  <a:schemeClr val="accent6">
                    <a:lumMod val="75000"/>
                  </a:schemeClr>
                </a:solidFill>
                <a:latin typeface="Meiryo" charset="-128"/>
                <a:ea typeface="Meiryo" charset="-128"/>
                <a:cs typeface="Meiryo" charset="-128"/>
              </a:rPr>
              <a:t>プログラム実行結果</a:t>
            </a:r>
            <a:r>
              <a:rPr kumimoji="1" lang="ja-JP" altLang="en-US" sz="800" dirty="0">
                <a:solidFill>
                  <a:srgbClr val="0070C0"/>
                </a:solidFill>
                <a:latin typeface="Meiryo" charset="-128"/>
                <a:ea typeface="Meiryo" charset="-128"/>
                <a:cs typeface="Meiryo" charset="-128"/>
              </a:rPr>
              <a:t>を</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確認し台帳に記録する</a:t>
            </a:r>
          </a:p>
        </p:txBody>
      </p:sp>
      <p:sp>
        <p:nvSpPr>
          <p:cNvPr id="540" name="テキスト ボックス 539"/>
          <p:cNvSpPr txBox="1"/>
          <p:nvPr/>
        </p:nvSpPr>
        <p:spPr>
          <a:xfrm>
            <a:off x="464964" y="944617"/>
            <a:ext cx="3416320" cy="369332"/>
          </a:xfrm>
          <a:prstGeom prst="rect">
            <a:avLst/>
          </a:prstGeom>
          <a:noFill/>
        </p:spPr>
        <p:txBody>
          <a:bodyPr wrap="none" rtlCol="0">
            <a:spAutoFit/>
          </a:bodyPr>
          <a:lstStyle/>
          <a:p>
            <a:r>
              <a:rPr kumimoji="1" lang="ja-JP" altLang="en-US" b="1" dirty="0">
                <a:solidFill>
                  <a:schemeClr val="accent6">
                    <a:lumMod val="75000"/>
                  </a:schemeClr>
                </a:solidFill>
                <a:latin typeface="Meiryo" charset="-128"/>
                <a:ea typeface="Meiryo" charset="-128"/>
                <a:cs typeface="Meiryo" charset="-128"/>
              </a:rPr>
              <a:t>スマート・コントラクトの手順</a:t>
            </a:r>
          </a:p>
        </p:txBody>
      </p:sp>
      <p:sp>
        <p:nvSpPr>
          <p:cNvPr id="554" name="テキスト ボックス 553"/>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6" name="テキスト ボックス 555"/>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7" name="テキスト ボックス 556"/>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8" name="テキスト ボックス 557"/>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9" name="テキスト ボックス 558"/>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428" name="正方形/長方形 427"/>
          <p:cNvSpPr/>
          <p:nvPr/>
        </p:nvSpPr>
        <p:spPr>
          <a:xfrm>
            <a:off x="3984475" y="217157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9" name="正方形/長方形 428"/>
          <p:cNvSpPr/>
          <p:nvPr/>
        </p:nvSpPr>
        <p:spPr>
          <a:xfrm>
            <a:off x="4503819" y="1713196"/>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0" name="正方形/長方形 429"/>
          <p:cNvSpPr/>
          <p:nvPr/>
        </p:nvSpPr>
        <p:spPr>
          <a:xfrm>
            <a:off x="5007573" y="217157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1" name="正方形/長方形 430"/>
          <p:cNvSpPr/>
          <p:nvPr/>
        </p:nvSpPr>
        <p:spPr>
          <a:xfrm>
            <a:off x="4195802" y="2883891"/>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2" name="正方形/長方形 431"/>
          <p:cNvSpPr/>
          <p:nvPr/>
        </p:nvSpPr>
        <p:spPr>
          <a:xfrm>
            <a:off x="4784834" y="2883891"/>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1" name="正方形/長方形 460"/>
          <p:cNvSpPr/>
          <p:nvPr/>
        </p:nvSpPr>
        <p:spPr>
          <a:xfrm>
            <a:off x="5703204" y="2177062"/>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3" name="正方形/長方形 462"/>
          <p:cNvSpPr/>
          <p:nvPr/>
        </p:nvSpPr>
        <p:spPr>
          <a:xfrm>
            <a:off x="6726302" y="2177062"/>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4" name="正方形/長方形 463"/>
          <p:cNvSpPr/>
          <p:nvPr/>
        </p:nvSpPr>
        <p:spPr>
          <a:xfrm>
            <a:off x="5914531" y="2889380"/>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2" name="正方形/長方形 491"/>
          <p:cNvSpPr/>
          <p:nvPr/>
        </p:nvSpPr>
        <p:spPr>
          <a:xfrm>
            <a:off x="6503563" y="2889380"/>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3" name="正方形/長方形 492"/>
          <p:cNvSpPr/>
          <p:nvPr/>
        </p:nvSpPr>
        <p:spPr>
          <a:xfrm>
            <a:off x="6221463" y="1702629"/>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4" name="直線矢印コネクタ 493"/>
          <p:cNvCxnSpPr>
            <a:stCxn id="149" idx="2"/>
            <a:endCxn id="137" idx="1"/>
          </p:cNvCxnSpPr>
          <p:nvPr/>
        </p:nvCxnSpPr>
        <p:spPr>
          <a:xfrm flipH="1" flipV="1">
            <a:off x="6293471" y="1685528"/>
            <a:ext cx="427774" cy="399099"/>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5" name="直線矢印コネクタ 494"/>
          <p:cNvCxnSpPr>
            <a:stCxn id="149" idx="2"/>
            <a:endCxn id="140" idx="0"/>
          </p:cNvCxnSpPr>
          <p:nvPr/>
        </p:nvCxnSpPr>
        <p:spPr>
          <a:xfrm flipH="1" flipV="1">
            <a:off x="5853045" y="2079799"/>
            <a:ext cx="868200" cy="4828"/>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6" name="直線矢印コネクタ 495"/>
          <p:cNvCxnSpPr>
            <a:stCxn id="149" idx="2"/>
            <a:endCxn id="142" idx="0"/>
          </p:cNvCxnSpPr>
          <p:nvPr/>
        </p:nvCxnSpPr>
        <p:spPr>
          <a:xfrm flipH="1">
            <a:off x="5996150" y="2084627"/>
            <a:ext cx="725095" cy="504669"/>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497" name="直線矢印コネクタ 496"/>
          <p:cNvCxnSpPr>
            <a:stCxn id="149" idx="2"/>
            <a:endCxn id="145" idx="0"/>
          </p:cNvCxnSpPr>
          <p:nvPr/>
        </p:nvCxnSpPr>
        <p:spPr>
          <a:xfrm flipH="1">
            <a:off x="6579366" y="2084627"/>
            <a:ext cx="141879" cy="504669"/>
          </a:xfrm>
          <a:prstGeom prst="straightConnector1">
            <a:avLst/>
          </a:prstGeom>
          <a:ln>
            <a:solidFill>
              <a:srgbClr val="E46C0A"/>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499" name="正方形/長方形 498"/>
          <p:cNvSpPr/>
          <p:nvPr/>
        </p:nvSpPr>
        <p:spPr>
          <a:xfrm>
            <a:off x="7411837" y="2175707"/>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0" name="正方形/長方形 499"/>
          <p:cNvSpPr/>
          <p:nvPr/>
        </p:nvSpPr>
        <p:spPr>
          <a:xfrm>
            <a:off x="8434935" y="2175707"/>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1" name="正方形/長方形 500"/>
          <p:cNvSpPr/>
          <p:nvPr/>
        </p:nvSpPr>
        <p:spPr>
          <a:xfrm>
            <a:off x="7623164" y="288802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2" name="正方形/長方形 501"/>
          <p:cNvSpPr/>
          <p:nvPr/>
        </p:nvSpPr>
        <p:spPr>
          <a:xfrm>
            <a:off x="8212196" y="288802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3" name="正方形/長方形 502"/>
          <p:cNvSpPr/>
          <p:nvPr/>
        </p:nvSpPr>
        <p:spPr>
          <a:xfrm>
            <a:off x="7930096" y="1701274"/>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3" name="正方形/長方形 532"/>
          <p:cNvSpPr/>
          <p:nvPr/>
        </p:nvSpPr>
        <p:spPr>
          <a:xfrm>
            <a:off x="7410780" y="2268640"/>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4" name="正方形/長方形 533"/>
          <p:cNvSpPr/>
          <p:nvPr/>
        </p:nvSpPr>
        <p:spPr>
          <a:xfrm>
            <a:off x="8433878" y="2268640"/>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5" name="正方形/長方形 534"/>
          <p:cNvSpPr/>
          <p:nvPr/>
        </p:nvSpPr>
        <p:spPr>
          <a:xfrm>
            <a:off x="7622107" y="2980958"/>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8" name="正方形/長方形 537"/>
          <p:cNvSpPr/>
          <p:nvPr/>
        </p:nvSpPr>
        <p:spPr>
          <a:xfrm>
            <a:off x="8211139" y="2980958"/>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9" name="正方形/長方形 538"/>
          <p:cNvSpPr/>
          <p:nvPr/>
        </p:nvSpPr>
        <p:spPr>
          <a:xfrm>
            <a:off x="7929039" y="1794207"/>
            <a:ext cx="207646" cy="720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549572" y="4183634"/>
            <a:ext cx="6878806" cy="646331"/>
          </a:xfrm>
          <a:prstGeom prst="rect">
            <a:avLst/>
          </a:prstGeom>
          <a:noFill/>
        </p:spPr>
        <p:txBody>
          <a:bodyPr wrap="none" rtlCol="0">
            <a:spAutoFit/>
          </a:bodyPr>
          <a:lstStyle/>
          <a:p>
            <a:pPr marL="228600" indent="-228600">
              <a:buFont typeface="+mj-lt"/>
              <a:buAutoNum type="arabicPeriod"/>
            </a:pPr>
            <a:r>
              <a:rPr kumimoji="1" lang="ja-JP" altLang="en-US" sz="1200" dirty="0">
                <a:solidFill>
                  <a:srgbClr val="0070C0"/>
                </a:solidFill>
                <a:latin typeface="Meiryo" charset="-128"/>
                <a:ea typeface="Meiryo" charset="-128"/>
                <a:cs typeface="Meiryo" charset="-128"/>
              </a:rPr>
              <a:t>「関係者間で合意した処理手順」</a:t>
            </a:r>
            <a:r>
              <a:rPr kumimoji="1" lang="ja-JP" altLang="en-US" sz="1200">
                <a:solidFill>
                  <a:srgbClr val="0070C0"/>
                </a:solidFill>
                <a:latin typeface="Meiryo" charset="-128"/>
                <a:ea typeface="Meiryo" charset="-128"/>
                <a:cs typeface="Meiryo" charset="-128"/>
              </a:rPr>
              <a:t>をコンピューターで処理</a:t>
            </a:r>
            <a:r>
              <a:rPr kumimoji="1" lang="ja-JP" altLang="en-US" sz="1200" dirty="0">
                <a:solidFill>
                  <a:srgbClr val="0070C0"/>
                </a:solidFill>
                <a:latin typeface="Meiryo" charset="-128"/>
                <a:ea typeface="Meiryo" charset="-128"/>
                <a:cs typeface="Meiryo" charset="-128"/>
              </a:rPr>
              <a:t>できるプログラムとして記述する。</a:t>
            </a:r>
            <a:endParaRPr kumimoji="1" lang="en-US" altLang="ja-JP" sz="1200" dirty="0">
              <a:solidFill>
                <a:srgbClr val="0070C0"/>
              </a:solidFill>
              <a:latin typeface="Meiryo" charset="-128"/>
              <a:ea typeface="Meiryo" charset="-128"/>
              <a:cs typeface="Meiryo" charset="-128"/>
            </a:endParaRPr>
          </a:p>
          <a:p>
            <a:pPr marL="228600" indent="-228600">
              <a:buFont typeface="+mj-lt"/>
              <a:buAutoNum type="arabicPeriod"/>
            </a:pPr>
            <a:r>
              <a:rPr kumimoji="1" lang="ja-JP" altLang="en-US" sz="1200" dirty="0">
                <a:solidFill>
                  <a:srgbClr val="0070C0"/>
                </a:solidFill>
                <a:latin typeface="Meiryo" charset="-128"/>
                <a:ea typeface="Meiryo" charset="-128"/>
                <a:cs typeface="Meiryo" charset="-128"/>
              </a:rPr>
              <a:t>契約プログラムを事前に参加者全員のブロックチェーンに登録しておく。</a:t>
            </a:r>
            <a:endParaRPr kumimoji="1" lang="en-US" altLang="ja-JP" sz="1200" dirty="0">
              <a:solidFill>
                <a:srgbClr val="0070C0"/>
              </a:solidFill>
              <a:latin typeface="Meiryo" charset="-128"/>
              <a:ea typeface="Meiryo" charset="-128"/>
              <a:cs typeface="Meiryo" charset="-128"/>
            </a:endParaRPr>
          </a:p>
          <a:p>
            <a:pPr marL="228600" indent="-228600">
              <a:buFont typeface="+mj-lt"/>
              <a:buAutoNum type="arabicPeriod"/>
            </a:pPr>
            <a:r>
              <a:rPr lang="ja-JP" altLang="en-US" sz="1200" dirty="0">
                <a:solidFill>
                  <a:srgbClr val="0070C0"/>
                </a:solidFill>
                <a:latin typeface="Meiryo" charset="-128"/>
                <a:ea typeface="Meiryo" charset="-128"/>
                <a:cs typeface="Meiryo" charset="-128"/>
              </a:rPr>
              <a:t>契約の条件を満たしたことをプログラムが全参加者に通知し契約が成立する。</a:t>
            </a:r>
            <a:endParaRPr kumimoji="1" lang="ja-JP" altLang="en-US" sz="1200" dirty="0">
              <a:solidFill>
                <a:srgbClr val="0070C0"/>
              </a:solidFill>
              <a:latin typeface="Meiryo" charset="-128"/>
              <a:ea typeface="Meiryo" charset="-128"/>
              <a:cs typeface="Meiryo" charset="-128"/>
            </a:endParaRPr>
          </a:p>
        </p:txBody>
      </p:sp>
      <p:sp>
        <p:nvSpPr>
          <p:cNvPr id="35" name="テキスト ボックス 34"/>
          <p:cNvSpPr txBox="1"/>
          <p:nvPr/>
        </p:nvSpPr>
        <p:spPr>
          <a:xfrm>
            <a:off x="383629" y="3743915"/>
            <a:ext cx="8648521" cy="276999"/>
          </a:xfrm>
          <a:prstGeom prst="rect">
            <a:avLst/>
          </a:prstGeom>
          <a:noFill/>
        </p:spPr>
        <p:txBody>
          <a:bodyPr wrap="none" rtlCol="0">
            <a:spAutoFit/>
          </a:bodyPr>
          <a:lstStyle/>
          <a:p>
            <a:r>
              <a:rPr kumimoji="1" lang="ja-JP" altLang="en-US" sz="1200" b="1" dirty="0">
                <a:solidFill>
                  <a:srgbClr val="7030A0"/>
                </a:solidFill>
                <a:latin typeface="Meiryo" charset="-128"/>
                <a:ea typeface="Meiryo" charset="-128"/>
                <a:cs typeface="Meiryo" charset="-128"/>
              </a:rPr>
              <a:t>契約条件をプログラムとして記述しておき、ある条件が満たされたときに自動的に決められた処理がおこなわれる仕組み。</a:t>
            </a:r>
          </a:p>
        </p:txBody>
      </p:sp>
      <p:sp>
        <p:nvSpPr>
          <p:cNvPr id="553" name="テキスト ボックス 552"/>
          <p:cNvSpPr txBox="1"/>
          <p:nvPr/>
        </p:nvSpPr>
        <p:spPr>
          <a:xfrm>
            <a:off x="457200" y="5673890"/>
            <a:ext cx="4747087" cy="646331"/>
          </a:xfrm>
          <a:prstGeom prst="rect">
            <a:avLst/>
          </a:prstGeom>
          <a:noFill/>
        </p:spPr>
        <p:txBody>
          <a:bodyPr wrap="square" rtlCol="0">
            <a:spAutoFit/>
          </a:bodyPr>
          <a:lstStyle/>
          <a:p>
            <a:pPr marL="285750" indent="-285750">
              <a:buFont typeface="Wingdings" charset="2"/>
              <a:buChar char="ü"/>
            </a:pPr>
            <a:r>
              <a:rPr lang="ja-JP" altLang="en-US" sz="1200" dirty="0">
                <a:solidFill>
                  <a:srgbClr val="0070C0"/>
                </a:solidFill>
                <a:latin typeface="Meiryo" charset="-128"/>
                <a:ea typeface="Meiryo" charset="-128"/>
                <a:cs typeface="Meiryo" charset="-128"/>
              </a:rPr>
              <a:t>取引を仲介する中央の管理者が</a:t>
            </a:r>
            <a:r>
              <a:rPr lang="ja-JP" altLang="en-US" sz="1200">
                <a:solidFill>
                  <a:srgbClr val="0070C0"/>
                </a:solidFill>
                <a:latin typeface="Meiryo" charset="-128"/>
                <a:ea typeface="Meiryo" charset="-128"/>
                <a:cs typeface="Meiryo" charset="-128"/>
              </a:rPr>
              <a:t>存在せず全員</a:t>
            </a:r>
            <a:r>
              <a:rPr lang="ja-JP" altLang="en-US" sz="1200" dirty="0">
                <a:solidFill>
                  <a:srgbClr val="0070C0"/>
                </a:solidFill>
                <a:latin typeface="Meiryo" charset="-128"/>
                <a:ea typeface="Meiryo" charset="-128"/>
                <a:cs typeface="Meiryo" charset="-128"/>
              </a:rPr>
              <a:t>が管理者となる。</a:t>
            </a:r>
            <a:endParaRPr lang="en-US" altLang="ja-JP" sz="1200" dirty="0">
              <a:solidFill>
                <a:srgbClr val="0070C0"/>
              </a:solidFill>
              <a:latin typeface="Meiryo" charset="-128"/>
              <a:ea typeface="Meiryo" charset="-128"/>
              <a:cs typeface="Meiryo" charset="-128"/>
            </a:endParaRPr>
          </a:p>
          <a:p>
            <a:pPr marL="285750" indent="-285750">
              <a:buFont typeface="Wingdings" charset="2"/>
              <a:buChar char="ü"/>
            </a:pPr>
            <a:r>
              <a:rPr kumimoji="1" lang="ja-JP" altLang="en-US" sz="1200" dirty="0">
                <a:solidFill>
                  <a:srgbClr val="0070C0"/>
                </a:solidFill>
                <a:latin typeface="Meiryo" charset="-128"/>
                <a:ea typeface="Meiryo" charset="-128"/>
                <a:cs typeface="Meiryo" charset="-128"/>
              </a:rPr>
              <a:t>取引の履歴と正当性は仕組みによって保証される。</a:t>
            </a:r>
            <a:endParaRPr kumimoji="1" lang="en-US" altLang="ja-JP" sz="1200" dirty="0">
              <a:solidFill>
                <a:srgbClr val="0070C0"/>
              </a:solidFill>
              <a:latin typeface="Meiryo" charset="-128"/>
              <a:ea typeface="Meiryo" charset="-128"/>
              <a:cs typeface="Meiryo" charset="-128"/>
            </a:endParaRPr>
          </a:p>
          <a:p>
            <a:pPr marL="285750" indent="-285750">
              <a:buFont typeface="Wingdings" charset="2"/>
              <a:buChar char="ü"/>
            </a:pPr>
            <a:r>
              <a:rPr lang="ja-JP" altLang="en-US" sz="1200" dirty="0">
                <a:solidFill>
                  <a:srgbClr val="0070C0"/>
                </a:solidFill>
                <a:latin typeface="Meiryo" charset="-128"/>
                <a:ea typeface="Meiryo" charset="-128"/>
                <a:cs typeface="Meiryo" charset="-128"/>
              </a:rPr>
              <a:t>信頼性を維持・保証するための仕組みにコストがかからない。</a:t>
            </a:r>
            <a:endParaRPr kumimoji="1" lang="ja-JP" altLang="en-US" sz="1200" dirty="0">
              <a:solidFill>
                <a:srgbClr val="0070C0"/>
              </a:solidFill>
              <a:latin typeface="Meiryo" charset="-128"/>
              <a:ea typeface="Meiryo" charset="-128"/>
              <a:cs typeface="Meiryo" charset="-128"/>
            </a:endParaRPr>
          </a:p>
        </p:txBody>
      </p:sp>
      <p:sp>
        <p:nvSpPr>
          <p:cNvPr id="560" name="テキスト ボックス 559"/>
          <p:cNvSpPr txBox="1"/>
          <p:nvPr/>
        </p:nvSpPr>
        <p:spPr>
          <a:xfrm>
            <a:off x="769173" y="5369115"/>
            <a:ext cx="4144083" cy="307777"/>
          </a:xfrm>
          <a:prstGeom prst="rect">
            <a:avLst/>
          </a:prstGeom>
          <a:noFill/>
        </p:spPr>
        <p:txBody>
          <a:bodyPr wrap="none" rtlCol="0">
            <a:spAutoFit/>
          </a:bodyPr>
          <a:lstStyle/>
          <a:p>
            <a:r>
              <a:rPr kumimoji="1" lang="en-US" altLang="ja-JP" sz="1400" b="1" dirty="0">
                <a:solidFill>
                  <a:srgbClr val="0070C0"/>
                </a:solidFill>
                <a:latin typeface="Meiryo" charset="-128"/>
                <a:ea typeface="Meiryo" charset="-128"/>
                <a:cs typeface="Meiryo" charset="-128"/>
              </a:rPr>
              <a:t>P2P</a:t>
            </a:r>
            <a:r>
              <a:rPr kumimoji="1" lang="ja-JP" altLang="en-US" sz="1400" b="1" dirty="0">
                <a:solidFill>
                  <a:srgbClr val="0070C0"/>
                </a:solidFill>
                <a:latin typeface="Meiryo" charset="-128"/>
                <a:ea typeface="Meiryo" charset="-128"/>
                <a:cs typeface="Meiryo" charset="-128"/>
              </a:rPr>
              <a:t>方式</a:t>
            </a:r>
            <a:r>
              <a:rPr kumimoji="1" lang="ja-JP" altLang="en-US" sz="1400" dirty="0">
                <a:solidFill>
                  <a:srgbClr val="0070C0"/>
                </a:solidFill>
                <a:latin typeface="Meiryo" charset="-128"/>
                <a:ea typeface="Meiryo" charset="-128"/>
                <a:cs typeface="Meiryo" charset="-128"/>
              </a:rPr>
              <a:t>：取引は取引する者同士が直接おこなう</a:t>
            </a:r>
            <a:endParaRPr kumimoji="1" lang="ja-JP" altLang="en-US" sz="1600" dirty="0">
              <a:solidFill>
                <a:srgbClr val="0070C0"/>
              </a:solidFill>
              <a:latin typeface="Meiryo" charset="-128"/>
              <a:ea typeface="Meiryo" charset="-128"/>
              <a:cs typeface="Meiryo" charset="-128"/>
            </a:endParaRPr>
          </a:p>
        </p:txBody>
      </p:sp>
      <p:sp>
        <p:nvSpPr>
          <p:cNvPr id="37" name="加算記号 36"/>
          <p:cNvSpPr/>
          <p:nvPr/>
        </p:nvSpPr>
        <p:spPr>
          <a:xfrm>
            <a:off x="5346458" y="5460554"/>
            <a:ext cx="499867" cy="523098"/>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1" name="テキスト ボックス 560"/>
          <p:cNvSpPr txBox="1"/>
          <p:nvPr/>
        </p:nvSpPr>
        <p:spPr>
          <a:xfrm>
            <a:off x="5924142" y="5660487"/>
            <a:ext cx="2781531" cy="646331"/>
          </a:xfrm>
          <a:prstGeom prst="rect">
            <a:avLst/>
          </a:prstGeom>
          <a:noFill/>
        </p:spPr>
        <p:txBody>
          <a:bodyPr wrap="none" rtlCol="0">
            <a:spAutoFit/>
          </a:bodyPr>
          <a:lstStyle/>
          <a:p>
            <a:pPr marL="285750" indent="-285750">
              <a:buFont typeface="Wingdings" charset="2"/>
              <a:buChar char="ü"/>
            </a:pPr>
            <a:r>
              <a:rPr lang="ja-JP" altLang="en-US" sz="1200" dirty="0">
                <a:solidFill>
                  <a:schemeClr val="accent6">
                    <a:lumMod val="75000"/>
                  </a:schemeClr>
                </a:solidFill>
                <a:latin typeface="Meiryo" charset="-128"/>
                <a:ea typeface="Meiryo" charset="-128"/>
                <a:cs typeface="Meiryo" charset="-128"/>
              </a:rPr>
              <a:t>取引の透明性を保証する。</a:t>
            </a:r>
            <a:endParaRPr lang="en-US" altLang="ja-JP" sz="1200" dirty="0">
              <a:solidFill>
                <a:schemeClr val="accent6">
                  <a:lumMod val="75000"/>
                </a:schemeClr>
              </a:solidFill>
              <a:latin typeface="Meiryo" charset="-128"/>
              <a:ea typeface="Meiryo" charset="-128"/>
              <a:cs typeface="Meiryo" charset="-128"/>
            </a:endParaRPr>
          </a:p>
          <a:p>
            <a:pPr marL="285750" indent="-285750">
              <a:buFont typeface="Wingdings" charset="2"/>
              <a:buChar char="ü"/>
            </a:pPr>
            <a:r>
              <a:rPr kumimoji="1" lang="ja-JP" altLang="en-US" sz="1200" dirty="0">
                <a:solidFill>
                  <a:schemeClr val="accent6">
                    <a:lumMod val="75000"/>
                  </a:schemeClr>
                </a:solidFill>
                <a:latin typeface="Meiryo" charset="-128"/>
                <a:ea typeface="Meiryo" charset="-128"/>
                <a:cs typeface="Meiryo" charset="-128"/>
              </a:rPr>
              <a:t>取引記録喪失のリスクを無くす。</a:t>
            </a:r>
            <a:endParaRPr kumimoji="1" lang="en-US" altLang="ja-JP" sz="1200" dirty="0">
              <a:solidFill>
                <a:schemeClr val="accent6">
                  <a:lumMod val="75000"/>
                </a:schemeClr>
              </a:solidFill>
              <a:latin typeface="Meiryo" charset="-128"/>
              <a:ea typeface="Meiryo" charset="-128"/>
              <a:cs typeface="Meiryo" charset="-128"/>
            </a:endParaRPr>
          </a:p>
          <a:p>
            <a:pPr marL="285750" indent="-285750">
              <a:buFont typeface="Wingdings" charset="2"/>
              <a:buChar char="ü"/>
            </a:pPr>
            <a:r>
              <a:rPr lang="ja-JP" altLang="en-US" sz="1200" dirty="0">
                <a:solidFill>
                  <a:schemeClr val="accent6">
                    <a:lumMod val="75000"/>
                  </a:schemeClr>
                </a:solidFill>
                <a:latin typeface="Meiryo" charset="-128"/>
                <a:ea typeface="Meiryo" charset="-128"/>
                <a:cs typeface="Meiryo" charset="-128"/>
              </a:rPr>
              <a:t>機械同士の自動取引も実現する。</a:t>
            </a:r>
            <a:endParaRPr kumimoji="1" lang="ja-JP" altLang="en-US" sz="1200" dirty="0">
              <a:solidFill>
                <a:schemeClr val="accent6">
                  <a:lumMod val="75000"/>
                </a:schemeClr>
              </a:solidFill>
              <a:latin typeface="Meiryo" charset="-128"/>
              <a:ea typeface="Meiryo" charset="-128"/>
              <a:cs typeface="Meiryo" charset="-128"/>
            </a:endParaRPr>
          </a:p>
        </p:txBody>
      </p:sp>
      <p:sp>
        <p:nvSpPr>
          <p:cNvPr id="562" name="テキスト ボックス 561"/>
          <p:cNvSpPr txBox="1"/>
          <p:nvPr/>
        </p:nvSpPr>
        <p:spPr>
          <a:xfrm>
            <a:off x="6235123" y="5366113"/>
            <a:ext cx="2159566" cy="307777"/>
          </a:xfrm>
          <a:prstGeom prst="rect">
            <a:avLst/>
          </a:prstGeom>
          <a:noFill/>
        </p:spPr>
        <p:txBody>
          <a:bodyPr wrap="none" rtlCol="0">
            <a:spAutoFit/>
          </a:bodyPr>
          <a:lstStyle/>
          <a:p>
            <a:r>
              <a:rPr kumimoji="1" lang="ja-JP" altLang="en-US" sz="1400" b="1" dirty="0">
                <a:solidFill>
                  <a:schemeClr val="accent6">
                    <a:lumMod val="75000"/>
                  </a:schemeClr>
                </a:solidFill>
                <a:latin typeface="Meiryo" charset="-128"/>
                <a:ea typeface="Meiryo" charset="-128"/>
                <a:cs typeface="Meiryo" charset="-128"/>
              </a:rPr>
              <a:t>取引の自動化を実現する</a:t>
            </a:r>
            <a:endParaRPr kumimoji="1" lang="ja-JP" altLang="en-US" sz="1600" dirty="0">
              <a:solidFill>
                <a:schemeClr val="accent6">
                  <a:lumMod val="75000"/>
                </a:schemeClr>
              </a:solidFill>
              <a:latin typeface="Meiryo" charset="-128"/>
              <a:ea typeface="Meiryo" charset="-128"/>
              <a:cs typeface="Meiryo" charset="-128"/>
            </a:endParaRPr>
          </a:p>
        </p:txBody>
      </p:sp>
      <p:sp>
        <p:nvSpPr>
          <p:cNvPr id="564" name="テキスト ボックス 563"/>
          <p:cNvSpPr txBox="1"/>
          <p:nvPr/>
        </p:nvSpPr>
        <p:spPr>
          <a:xfrm>
            <a:off x="6086827" y="5022414"/>
            <a:ext cx="2441695" cy="338554"/>
          </a:xfrm>
          <a:prstGeom prst="rect">
            <a:avLst/>
          </a:prstGeom>
          <a:noFill/>
        </p:spPr>
        <p:txBody>
          <a:bodyPr wrap="none" rtlCol="0">
            <a:spAutoFit/>
          </a:bodyPr>
          <a:lstStyle/>
          <a:p>
            <a:pPr algn="ctr"/>
            <a:r>
              <a:rPr kumimoji="1" lang="ja-JP" altLang="en-US" sz="1600" b="1">
                <a:solidFill>
                  <a:schemeClr val="accent6">
                    <a:lumMod val="75000"/>
                  </a:schemeClr>
                </a:solidFill>
                <a:latin typeface="Meiryo" charset="-128"/>
                <a:ea typeface="Meiryo" charset="-128"/>
                <a:cs typeface="Meiryo" charset="-128"/>
              </a:rPr>
              <a:t>スマート・コントラクト</a:t>
            </a:r>
            <a:endParaRPr kumimoji="1" lang="ja-JP" altLang="en-US" sz="1600" dirty="0">
              <a:solidFill>
                <a:schemeClr val="accent6">
                  <a:lumMod val="75000"/>
                </a:schemeClr>
              </a:solidFill>
              <a:latin typeface="Meiryo" charset="-128"/>
              <a:ea typeface="Meiryo" charset="-128"/>
              <a:cs typeface="Meiryo" charset="-128"/>
            </a:endParaRPr>
          </a:p>
        </p:txBody>
      </p:sp>
      <p:sp>
        <p:nvSpPr>
          <p:cNvPr id="565" name="テキスト ボックス 564"/>
          <p:cNvSpPr txBox="1"/>
          <p:nvPr/>
        </p:nvSpPr>
        <p:spPr>
          <a:xfrm>
            <a:off x="1825551" y="5018800"/>
            <a:ext cx="2031326" cy="338554"/>
          </a:xfrm>
          <a:prstGeom prst="rect">
            <a:avLst/>
          </a:prstGeom>
          <a:noFill/>
        </p:spPr>
        <p:txBody>
          <a:bodyPr wrap="none" rtlCol="0">
            <a:spAutoFit/>
          </a:bodyPr>
          <a:lstStyle/>
          <a:p>
            <a:pPr algn="ctr"/>
            <a:r>
              <a:rPr kumimoji="1" lang="ja-JP" altLang="en-US" sz="1600" b="1">
                <a:solidFill>
                  <a:srgbClr val="0070C0"/>
                </a:solidFill>
                <a:latin typeface="Meiryo" charset="-128"/>
                <a:ea typeface="Meiryo" charset="-128"/>
                <a:cs typeface="Meiryo" charset="-128"/>
              </a:rPr>
              <a:t>ブロック・チェーン</a:t>
            </a:r>
            <a:endParaRPr kumimoji="1" lang="ja-JP" altLang="en-US" sz="1600" dirty="0">
              <a:solidFill>
                <a:srgbClr val="0070C0"/>
              </a:solidFill>
              <a:latin typeface="Meiryo" charset="-128"/>
              <a:ea typeface="Meiryo" charset="-128"/>
              <a:cs typeface="Meiryo" charset="-128"/>
            </a:endParaRPr>
          </a:p>
        </p:txBody>
      </p:sp>
    </p:spTree>
    <p:extLst>
      <p:ext uri="{BB962C8B-B14F-4D97-AF65-F5344CB8AC3E}">
        <p14:creationId xmlns:p14="http://schemas.microsoft.com/office/powerpoint/2010/main" val="422659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片側の 2 つの角を切り取った四角形 28"/>
          <p:cNvSpPr/>
          <p:nvPr/>
        </p:nvSpPr>
        <p:spPr>
          <a:xfrm>
            <a:off x="5619742" y="1457739"/>
            <a:ext cx="3134350" cy="5067605"/>
          </a:xfrm>
          <a:prstGeom prst="snip2SameRect">
            <a:avLst>
              <a:gd name="adj1" fmla="val 0"/>
              <a:gd name="adj2" fmla="val 0"/>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a:t>スマート・コントラクト</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grpSp>
        <p:nvGrpSpPr>
          <p:cNvPr id="15" name="図形グループ 14"/>
          <p:cNvGrpSpPr/>
          <p:nvPr/>
        </p:nvGrpSpPr>
        <p:grpSpPr>
          <a:xfrm>
            <a:off x="6086374" y="2341617"/>
            <a:ext cx="2199172" cy="2801743"/>
            <a:chOff x="-1908720" y="1124744"/>
            <a:chExt cx="2664296" cy="3654583"/>
          </a:xfrm>
        </p:grpSpPr>
        <p:grpSp>
          <p:nvGrpSpPr>
            <p:cNvPr id="77" name="図形グループ 76"/>
            <p:cNvGrpSpPr/>
            <p:nvPr/>
          </p:nvGrpSpPr>
          <p:grpSpPr>
            <a:xfrm>
              <a:off x="-1908720" y="1124744"/>
              <a:ext cx="2664296" cy="3654583"/>
              <a:chOff x="5496643" y="1700808"/>
              <a:chExt cx="1314326" cy="1593521"/>
            </a:xfrm>
          </p:grpSpPr>
          <p:grpSp>
            <p:nvGrpSpPr>
              <p:cNvPr id="40" name="図形グループ 39"/>
              <p:cNvGrpSpPr/>
              <p:nvPr/>
            </p:nvGrpSpPr>
            <p:grpSpPr>
              <a:xfrm flipH="1">
                <a:off x="6012160" y="1700808"/>
                <a:ext cx="144016" cy="272752"/>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flipH="1">
                <a:off x="5499726" y="2168917"/>
                <a:ext cx="144016" cy="272752"/>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flipH="1">
                <a:off x="5714839" y="2877328"/>
                <a:ext cx="144016" cy="272752"/>
                <a:chOff x="1946324" y="4125162"/>
                <a:chExt cx="969964" cy="2007872"/>
              </a:xfrm>
            </p:grpSpPr>
            <p:sp>
              <p:nvSpPr>
                <p:cNvPr id="47" name="円/楕円 46"/>
                <p:cNvSpPr/>
                <p:nvPr/>
              </p:nvSpPr>
              <p:spPr>
                <a:xfrm>
                  <a:off x="1946324" y="4125162"/>
                  <a:ext cx="969962" cy="920750"/>
                </a:xfrm>
                <a:prstGeom prst="ellips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図形グループ 48"/>
              <p:cNvGrpSpPr/>
              <p:nvPr/>
            </p:nvGrpSpPr>
            <p:grpSpPr>
              <a:xfrm flipH="1">
                <a:off x="6298055" y="2877328"/>
                <a:ext cx="144016" cy="272752"/>
                <a:chOff x="1946324" y="4125162"/>
                <a:chExt cx="969964" cy="2007872"/>
              </a:xfrm>
            </p:grpSpPr>
            <p:sp>
              <p:nvSpPr>
                <p:cNvPr id="50" name="円/楕円 49"/>
                <p:cNvSpPr/>
                <p:nvPr/>
              </p:nvSpPr>
              <p:spPr>
                <a:xfrm>
                  <a:off x="1946324" y="4125162"/>
                  <a:ext cx="969962" cy="920750"/>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887746" y="5104491"/>
                  <a:ext cx="1087122" cy="969963"/>
                </a:xfrm>
                <a:prstGeom prst="flowChartDelay">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flipH="1">
                <a:off x="6511942" y="2173745"/>
                <a:ext cx="144016" cy="272752"/>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5" name="直線コネクタ 54"/>
              <p:cNvCxnSpPr/>
              <p:nvPr/>
            </p:nvCxnSpPr>
            <p:spPr>
              <a:xfrm flipH="1">
                <a:off x="5786847" y="1973560"/>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flipV="1">
                <a:off x="5643742" y="1973560"/>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a:off x="5643742" y="2367831"/>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6084168" y="1973560"/>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6084168" y="1973560"/>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5786847" y="2877328"/>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5643742" y="2367831"/>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flipH="1">
                <a:off x="6370063" y="2372659"/>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5643742" y="2367831"/>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flipH="1">
                <a:off x="5786847" y="2372659"/>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5" name="フローチャート: 複数書類 64"/>
              <p:cNvSpPr/>
              <p:nvPr/>
            </p:nvSpPr>
            <p:spPr>
              <a:xfrm>
                <a:off x="6370063" y="308538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フローチャート: 複数書類 65"/>
              <p:cNvSpPr/>
              <p:nvPr/>
            </p:nvSpPr>
            <p:spPr>
              <a:xfrm>
                <a:off x="6577193" y="2362630"/>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複数書類 66"/>
              <p:cNvSpPr/>
              <p:nvPr/>
            </p:nvSpPr>
            <p:spPr>
              <a:xfrm>
                <a:off x="5763795" y="3085385"/>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複数書類 67"/>
              <p:cNvSpPr/>
              <p:nvPr/>
            </p:nvSpPr>
            <p:spPr>
              <a:xfrm>
                <a:off x="5561305" y="2367831"/>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複数書類 68"/>
              <p:cNvSpPr/>
              <p:nvPr/>
            </p:nvSpPr>
            <p:spPr>
              <a:xfrm>
                <a:off x="6083245" y="1900296"/>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5496643" y="245960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6015987" y="2001228"/>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6519741" y="2459605"/>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5707970" y="317192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6297002" y="3171923"/>
                <a:ext cx="207646" cy="7200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9" name="テキスト ボックス 78"/>
            <p:cNvSpPr txBox="1"/>
            <p:nvPr/>
          </p:nvSpPr>
          <p:spPr>
            <a:xfrm>
              <a:off x="-1819962" y="3511431"/>
              <a:ext cx="2287537" cy="301864"/>
            </a:xfrm>
            <a:prstGeom prst="rect">
              <a:avLst/>
            </a:prstGeom>
            <a:noFill/>
          </p:spPr>
          <p:txBody>
            <a:bodyPr wrap="none" rtlCol="0">
              <a:spAutoFit/>
            </a:bodyPr>
            <a:lstStyle/>
            <a:p>
              <a:r>
                <a:rPr lang="ja-JP" altLang="en-US" sz="800" b="1" dirty="0">
                  <a:solidFill>
                    <a:srgbClr val="7030A0"/>
                  </a:solidFill>
                  <a:latin typeface="Meiryo" charset="-128"/>
                  <a:ea typeface="Meiryo" charset="-128"/>
                  <a:cs typeface="Meiryo" charset="-128"/>
                </a:rPr>
                <a:t>自動実行</a:t>
              </a:r>
              <a:r>
                <a:rPr lang="ja-JP" altLang="en-US" sz="800" dirty="0">
                  <a:solidFill>
                    <a:srgbClr val="7030A0"/>
                  </a:solidFill>
                  <a:latin typeface="Meiryo" charset="-128"/>
                  <a:ea typeface="Meiryo" charset="-128"/>
                  <a:cs typeface="Meiryo" charset="-128"/>
                </a:rPr>
                <a:t>：代金支払い</a:t>
              </a:r>
              <a:r>
                <a:rPr lang="en-US" altLang="ja-JP" sz="800" dirty="0">
                  <a:solidFill>
                    <a:srgbClr val="7030A0"/>
                  </a:solidFill>
                  <a:latin typeface="Meiryo" charset="-128"/>
                  <a:ea typeface="Meiryo" charset="-128"/>
                  <a:cs typeface="Meiryo" charset="-128"/>
                </a:rPr>
                <a:t>+</a:t>
              </a:r>
              <a:r>
                <a:rPr lang="ja-JP" altLang="en-US" sz="800" dirty="0">
                  <a:solidFill>
                    <a:srgbClr val="7030A0"/>
                  </a:solidFill>
                  <a:latin typeface="Meiryo" charset="-128"/>
                  <a:ea typeface="Meiryo" charset="-128"/>
                  <a:cs typeface="Meiryo" charset="-128"/>
                </a:rPr>
                <a:t>商品送付</a:t>
              </a:r>
              <a:endParaRPr kumimoji="1" lang="ja-JP" altLang="en-US" sz="800" dirty="0">
                <a:solidFill>
                  <a:srgbClr val="7030A0"/>
                </a:solidFill>
                <a:latin typeface="Meiryo" charset="-128"/>
                <a:ea typeface="Meiryo" charset="-128"/>
                <a:cs typeface="Meiryo" charset="-128"/>
              </a:endParaRPr>
            </a:p>
          </p:txBody>
        </p:sp>
        <p:cxnSp>
          <p:nvCxnSpPr>
            <p:cNvPr id="82" name="直線矢印コネクタ 81"/>
            <p:cNvCxnSpPr/>
            <p:nvPr/>
          </p:nvCxnSpPr>
          <p:spPr>
            <a:xfrm>
              <a:off x="-1174473" y="4214849"/>
              <a:ext cx="890311" cy="0"/>
            </a:xfrm>
            <a:prstGeom prst="straightConnector1">
              <a:avLst/>
            </a:prstGeom>
            <a:ln>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5" name="テキスト ボックス 84"/>
            <p:cNvSpPr txBox="1"/>
            <p:nvPr/>
          </p:nvSpPr>
          <p:spPr>
            <a:xfrm>
              <a:off x="-1227899" y="3979498"/>
              <a:ext cx="1015654" cy="474356"/>
            </a:xfrm>
            <a:prstGeom prst="rect">
              <a:avLst/>
            </a:prstGeom>
            <a:noFill/>
          </p:spPr>
          <p:txBody>
            <a:bodyPr wrap="square" rtlCol="0">
              <a:spAutoFit/>
            </a:bodyPr>
            <a:lstStyle/>
            <a:p>
              <a:r>
                <a:rPr kumimoji="1" lang="en-US" altLang="ja-JP" sz="800" dirty="0">
                  <a:solidFill>
                    <a:schemeClr val="accent3">
                      <a:lumMod val="50000"/>
                    </a:schemeClr>
                  </a:solidFill>
                  <a:latin typeface="Meiryo" charset="-128"/>
                  <a:ea typeface="Meiryo" charset="-128"/>
                  <a:cs typeface="Meiryo" charset="-128"/>
                </a:rPr>
                <a:t>1.</a:t>
              </a:r>
              <a:r>
                <a:rPr kumimoji="1" lang="ja-JP" altLang="en-US" sz="800" dirty="0">
                  <a:solidFill>
                    <a:schemeClr val="accent3">
                      <a:lumMod val="50000"/>
                    </a:schemeClr>
                  </a:solidFill>
                  <a:latin typeface="Meiryo" charset="-128"/>
                  <a:ea typeface="Meiryo" charset="-128"/>
                  <a:cs typeface="Meiryo" charset="-128"/>
                </a:rPr>
                <a:t>商品を注文</a:t>
              </a:r>
            </a:p>
          </p:txBody>
        </p:sp>
        <p:cxnSp>
          <p:nvCxnSpPr>
            <p:cNvPr id="86" name="直線矢印コネクタ 85"/>
            <p:cNvCxnSpPr/>
            <p:nvPr/>
          </p:nvCxnSpPr>
          <p:spPr>
            <a:xfrm>
              <a:off x="-1165228" y="3764405"/>
              <a:ext cx="890311" cy="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flipH="1">
              <a:off x="-1164135" y="3879114"/>
              <a:ext cx="890311" cy="0"/>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0" name="正方形/長方形 89"/>
            <p:cNvSpPr/>
            <p:nvPr/>
          </p:nvSpPr>
          <p:spPr>
            <a:xfrm>
              <a:off x="-1464350" y="2144246"/>
              <a:ext cx="1488557" cy="646850"/>
            </a:xfrm>
            <a:prstGeom prst="rect">
              <a:avLst/>
            </a:prstGeom>
          </p:spPr>
          <p:txBody>
            <a:bodyPr wrap="none">
              <a:spAutoFit/>
            </a:bodyPr>
            <a:lstStyle/>
            <a:p>
              <a:pPr algn="ctr"/>
              <a:r>
                <a:rPr lang="ja-JP" altLang="en-US" sz="1200" b="1" dirty="0">
                  <a:solidFill>
                    <a:srgbClr val="7030A0"/>
                  </a:solidFill>
                  <a:latin typeface="Meiryo" charset="-128"/>
                  <a:ea typeface="Meiryo" charset="-128"/>
                  <a:cs typeface="Meiryo" charset="-128"/>
                </a:rPr>
                <a:t>スマート</a:t>
              </a:r>
              <a:endParaRPr lang="en-US" altLang="ja-JP" sz="1200" b="1" dirty="0">
                <a:solidFill>
                  <a:srgbClr val="7030A0"/>
                </a:solidFill>
                <a:latin typeface="Meiryo" charset="-128"/>
                <a:ea typeface="Meiryo" charset="-128"/>
                <a:cs typeface="Meiryo" charset="-128"/>
              </a:endParaRPr>
            </a:p>
            <a:p>
              <a:pPr algn="ctr"/>
              <a:r>
                <a:rPr lang="ja-JP" altLang="en-US" sz="1200" b="1" dirty="0">
                  <a:solidFill>
                    <a:srgbClr val="7030A0"/>
                  </a:solidFill>
                  <a:latin typeface="Meiryo" charset="-128"/>
                  <a:ea typeface="Meiryo" charset="-128"/>
                  <a:cs typeface="Meiryo" charset="-128"/>
                </a:rPr>
                <a:t>コントラクト</a:t>
              </a:r>
              <a:endParaRPr lang="en-US" altLang="ja-JP" sz="1200" b="1" dirty="0">
                <a:solidFill>
                  <a:srgbClr val="7030A0"/>
                </a:solidFill>
                <a:latin typeface="Meiryo" charset="-128"/>
                <a:ea typeface="Meiryo" charset="-128"/>
                <a:cs typeface="Meiryo" charset="-128"/>
              </a:endParaRPr>
            </a:p>
          </p:txBody>
        </p:sp>
      </p:grpSp>
      <p:sp>
        <p:nvSpPr>
          <p:cNvPr id="11" name="テキスト ボックス 10"/>
          <p:cNvSpPr txBox="1"/>
          <p:nvPr/>
        </p:nvSpPr>
        <p:spPr>
          <a:xfrm>
            <a:off x="441351" y="872964"/>
            <a:ext cx="8307362" cy="584775"/>
          </a:xfrm>
          <a:prstGeom prst="rect">
            <a:avLst/>
          </a:prstGeom>
          <a:noFill/>
        </p:spPr>
        <p:txBody>
          <a:bodyPr wrap="square" rtlCol="0">
            <a:spAutoFit/>
          </a:bodyPr>
          <a:lstStyle/>
          <a:p>
            <a:r>
              <a:rPr kumimoji="1" lang="ja-JP" altLang="en-US" dirty="0">
                <a:latin typeface="Meiryo" charset="-128"/>
                <a:ea typeface="Meiryo" charset="-128"/>
                <a:cs typeface="Meiryo" charset="-128"/>
              </a:rPr>
              <a:t>スマート･コントラクト</a:t>
            </a:r>
            <a:r>
              <a:rPr kumimoji="1" lang="en-US" altLang="ja-JP" dirty="0">
                <a:latin typeface="Meiryo" charset="-128"/>
                <a:ea typeface="Meiryo" charset="-128"/>
                <a:cs typeface="Meiryo" charset="-128"/>
              </a:rPr>
              <a:t> </a:t>
            </a:r>
            <a:r>
              <a:rPr kumimoji="1" lang="ja-JP" altLang="en-US" dirty="0">
                <a:latin typeface="Meiryo" charset="-128"/>
                <a:ea typeface="Meiryo" charset="-128"/>
                <a:cs typeface="Meiryo" charset="-128"/>
              </a:rPr>
              <a:t>＝</a:t>
            </a:r>
            <a:r>
              <a:rPr kumimoji="1" lang="en-US" altLang="ja-JP" dirty="0">
                <a:latin typeface="Meiryo" charset="-128"/>
                <a:ea typeface="Meiryo" charset="-128"/>
                <a:cs typeface="Meiryo" charset="-128"/>
              </a:rPr>
              <a:t> </a:t>
            </a:r>
            <a:r>
              <a:rPr kumimoji="1" lang="ja-JP" altLang="en-US" dirty="0">
                <a:latin typeface="Meiryo" charset="-128"/>
                <a:ea typeface="Meiryo" charset="-128"/>
                <a:cs typeface="Meiryo" charset="-128"/>
              </a:rPr>
              <a:t>自動実行される契約</a:t>
            </a:r>
            <a:endParaRPr kumimoji="1" lang="en-US" altLang="ja-JP" dirty="0">
              <a:latin typeface="Meiryo" charset="-128"/>
              <a:ea typeface="Meiryo" charset="-128"/>
              <a:cs typeface="Meiryo" charset="-128"/>
            </a:endParaRPr>
          </a:p>
          <a:p>
            <a:r>
              <a:rPr lang="ja-JP" altLang="en-US" sz="1400" dirty="0">
                <a:latin typeface="Meiryo" charset="-128"/>
                <a:ea typeface="Meiryo" charset="-128"/>
                <a:cs typeface="Meiryo" charset="-128"/>
              </a:rPr>
              <a:t>契約の条件確認や履行までを自動的に実行させる仕組み</a:t>
            </a:r>
            <a:endParaRPr kumimoji="1" lang="ja-JP" altLang="en-US" sz="1400" dirty="0">
              <a:latin typeface="Meiryo" charset="-128"/>
              <a:ea typeface="Meiryo" charset="-128"/>
              <a:cs typeface="Meiryo" charset="-128"/>
            </a:endParaRPr>
          </a:p>
        </p:txBody>
      </p:sp>
      <p:sp>
        <p:nvSpPr>
          <p:cNvPr id="12" name="正方形/長方形 11"/>
          <p:cNvSpPr/>
          <p:nvPr/>
        </p:nvSpPr>
        <p:spPr>
          <a:xfrm>
            <a:off x="2297875" y="1591150"/>
            <a:ext cx="2972917" cy="1785104"/>
          </a:xfrm>
          <a:prstGeom prst="rect">
            <a:avLst/>
          </a:prstGeom>
        </p:spPr>
        <p:txBody>
          <a:bodyPr wrap="square">
            <a:spAutoFit/>
          </a:bodyPr>
          <a:lstStyle/>
          <a:p>
            <a:r>
              <a:rPr lang="ja-JP" altLang="en-US" sz="1400" dirty="0">
                <a:solidFill>
                  <a:srgbClr val="666666"/>
                </a:solidFill>
                <a:latin typeface="Meiryo" charset="-128"/>
                <a:ea typeface="Meiryo" charset="-128"/>
                <a:cs typeface="Meiryo" charset="-128"/>
              </a:rPr>
              <a:t>例：自動販売機</a:t>
            </a:r>
            <a:endParaRPr lang="en-US" altLang="ja-JP" sz="1400" dirty="0">
              <a:solidFill>
                <a:srgbClr val="666666"/>
              </a:solidFill>
              <a:latin typeface="Meiryo" charset="-128"/>
              <a:ea typeface="Meiryo" charset="-128"/>
              <a:cs typeface="Meiryo" charset="-128"/>
            </a:endParaRPr>
          </a:p>
          <a:p>
            <a:endParaRPr lang="en-US" altLang="ja-JP" sz="800" dirty="0">
              <a:solidFill>
                <a:srgbClr val="666666"/>
              </a:solidFill>
              <a:latin typeface="Meiryo" charset="-128"/>
              <a:ea typeface="Meiryo" charset="-128"/>
              <a:cs typeface="Meiryo" charset="-128"/>
            </a:endParaRPr>
          </a:p>
          <a:p>
            <a:r>
              <a:rPr lang="ja-JP" altLang="en-US" sz="1400" dirty="0">
                <a:solidFill>
                  <a:srgbClr val="666666"/>
                </a:solidFill>
                <a:latin typeface="Meiryo" charset="-128"/>
                <a:ea typeface="Meiryo" charset="-128"/>
                <a:cs typeface="Meiryo" charset="-128"/>
              </a:rPr>
              <a:t>　予め定められた契約条件</a:t>
            </a:r>
            <a:endParaRPr lang="en-US" altLang="ja-JP" sz="1400" dirty="0">
              <a:solidFill>
                <a:srgbClr val="666666"/>
              </a:solidFill>
              <a:latin typeface="Meiryo" charset="-128"/>
              <a:ea typeface="Meiryo" charset="-128"/>
              <a:cs typeface="Meiryo" charset="-128"/>
            </a:endParaRPr>
          </a:p>
          <a:p>
            <a:pPr marL="628650" lvl="1" indent="-171450">
              <a:buFont typeface="Wingdings" charset="2"/>
              <a:buChar char="l"/>
            </a:pPr>
            <a:r>
              <a:rPr lang="ja-JP" altLang="en-US" sz="1200" dirty="0">
                <a:solidFill>
                  <a:srgbClr val="666666"/>
                </a:solidFill>
                <a:latin typeface="Meiryo" charset="-128"/>
                <a:ea typeface="Meiryo" charset="-128"/>
                <a:cs typeface="Meiryo" charset="-128"/>
              </a:rPr>
              <a:t>利用者が必要な金額を投入する</a:t>
            </a:r>
            <a:endParaRPr lang="en-US" altLang="ja-JP" sz="1200" dirty="0">
              <a:solidFill>
                <a:srgbClr val="666666"/>
              </a:solidFill>
              <a:latin typeface="Meiryo" charset="-128"/>
              <a:ea typeface="Meiryo" charset="-128"/>
              <a:cs typeface="Meiryo" charset="-128"/>
            </a:endParaRPr>
          </a:p>
          <a:p>
            <a:pPr marL="628650" lvl="1" indent="-171450">
              <a:buFont typeface="Wingdings" charset="2"/>
              <a:buChar char="l"/>
            </a:pPr>
            <a:r>
              <a:rPr lang="ja-JP" altLang="en-US" sz="1200" dirty="0">
                <a:solidFill>
                  <a:srgbClr val="666666"/>
                </a:solidFill>
                <a:latin typeface="Meiryo" charset="-128"/>
                <a:ea typeface="Meiryo" charset="-128"/>
                <a:cs typeface="Meiryo" charset="-128"/>
              </a:rPr>
              <a:t>特定の飲料のボタンを押す</a:t>
            </a:r>
            <a:endParaRPr lang="en-US" altLang="ja-JP" sz="1200" dirty="0">
              <a:solidFill>
                <a:srgbClr val="666666"/>
              </a:solidFill>
              <a:latin typeface="Meiryo" charset="-128"/>
              <a:ea typeface="Meiryo" charset="-128"/>
              <a:cs typeface="Meiryo" charset="-128"/>
            </a:endParaRPr>
          </a:p>
          <a:p>
            <a:pPr marL="628650" lvl="1" indent="-171450">
              <a:buFont typeface="Wingdings" charset="2"/>
              <a:buChar char="l"/>
            </a:pPr>
            <a:endParaRPr lang="en-US" altLang="ja-JP" sz="800" dirty="0">
              <a:solidFill>
                <a:srgbClr val="666666"/>
              </a:solidFill>
              <a:latin typeface="Meiryo" charset="-128"/>
              <a:ea typeface="Meiryo" charset="-128"/>
              <a:cs typeface="Meiryo" charset="-128"/>
            </a:endParaRPr>
          </a:p>
          <a:p>
            <a:r>
              <a:rPr lang="ja-JP" altLang="en-US" sz="1400" dirty="0">
                <a:solidFill>
                  <a:srgbClr val="666666"/>
                </a:solidFill>
                <a:latin typeface="Meiryo" charset="-128"/>
                <a:ea typeface="Meiryo" charset="-128"/>
                <a:cs typeface="Meiryo" charset="-128"/>
              </a:rPr>
              <a:t>　上記条件が満たされたとき</a:t>
            </a:r>
            <a:endParaRPr lang="en-US" altLang="ja-JP" sz="1400" dirty="0">
              <a:solidFill>
                <a:srgbClr val="666666"/>
              </a:solidFill>
              <a:latin typeface="Meiryo" charset="-128"/>
              <a:ea typeface="Meiryo" charset="-128"/>
              <a:cs typeface="Meiryo" charset="-128"/>
            </a:endParaRPr>
          </a:p>
          <a:p>
            <a:pPr lvl="1"/>
            <a:r>
              <a:rPr lang="ja-JP" altLang="en-US" sz="1200" dirty="0">
                <a:solidFill>
                  <a:srgbClr val="666666"/>
                </a:solidFill>
                <a:latin typeface="Meiryo" charset="-128"/>
                <a:ea typeface="Meiryo" charset="-128"/>
                <a:cs typeface="Meiryo" charset="-128"/>
              </a:rPr>
              <a:t>自動的に特定の飲料を利用者に提供するという契約が実行される</a:t>
            </a:r>
            <a:endParaRPr lang="en-US" altLang="ja-JP" sz="1200" dirty="0">
              <a:solidFill>
                <a:srgbClr val="666666"/>
              </a:solidFill>
              <a:latin typeface="Meiryo" charset="-128"/>
              <a:ea typeface="Meiryo" charset="-128"/>
              <a:cs typeface="Meiryo" charset="-128"/>
            </a:endParaRPr>
          </a:p>
        </p:txBody>
      </p:sp>
      <p:pic>
        <p:nvPicPr>
          <p:cNvPr id="13" name="図 12"/>
          <p:cNvPicPr>
            <a:picLocks noChangeAspect="1"/>
          </p:cNvPicPr>
          <p:nvPr/>
        </p:nvPicPr>
        <p:blipFill>
          <a:blip r:embed="rId2"/>
          <a:stretch>
            <a:fillRect/>
          </a:stretch>
        </p:blipFill>
        <p:spPr>
          <a:xfrm>
            <a:off x="423201" y="1539798"/>
            <a:ext cx="1701241" cy="1844163"/>
          </a:xfrm>
          <a:prstGeom prst="rect">
            <a:avLst/>
          </a:prstGeom>
        </p:spPr>
      </p:pic>
      <p:sp>
        <p:nvSpPr>
          <p:cNvPr id="16" name="ホームベース 15"/>
          <p:cNvSpPr/>
          <p:nvPr/>
        </p:nvSpPr>
        <p:spPr>
          <a:xfrm>
            <a:off x="544884" y="3583876"/>
            <a:ext cx="1152128" cy="792089"/>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80" name="ホームベース 79"/>
          <p:cNvSpPr/>
          <p:nvPr/>
        </p:nvSpPr>
        <p:spPr>
          <a:xfrm>
            <a:off x="1710061" y="3581682"/>
            <a:ext cx="1152128" cy="792089"/>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81" name="ホームベース 80"/>
          <p:cNvSpPr/>
          <p:nvPr/>
        </p:nvSpPr>
        <p:spPr>
          <a:xfrm>
            <a:off x="2862189" y="3581682"/>
            <a:ext cx="1152128" cy="792089"/>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83" name="ホームベース 82"/>
          <p:cNvSpPr/>
          <p:nvPr/>
        </p:nvSpPr>
        <p:spPr>
          <a:xfrm>
            <a:off x="4014317" y="3573193"/>
            <a:ext cx="1152128" cy="792089"/>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8" name="テキスト ボックス 17"/>
          <p:cNvSpPr txBox="1"/>
          <p:nvPr/>
        </p:nvSpPr>
        <p:spPr>
          <a:xfrm>
            <a:off x="592360" y="3729610"/>
            <a:ext cx="800219" cy="461665"/>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契約の</a:t>
            </a:r>
            <a:endParaRPr kumimoji="1" lang="en-US" altLang="ja-JP" sz="1200" dirty="0">
              <a:solidFill>
                <a:schemeClr val="bg1"/>
              </a:solidFill>
              <a:latin typeface="Meiryo" charset="-128"/>
              <a:ea typeface="Meiryo" charset="-128"/>
              <a:cs typeface="Meiryo" charset="-128"/>
            </a:endParaRPr>
          </a:p>
          <a:p>
            <a:r>
              <a:rPr kumimoji="1" lang="ja-JP" altLang="en-US" sz="1200" dirty="0">
                <a:solidFill>
                  <a:schemeClr val="bg1"/>
                </a:solidFill>
                <a:latin typeface="Meiryo" charset="-128"/>
                <a:ea typeface="Meiryo" charset="-128"/>
                <a:cs typeface="Meiryo" charset="-128"/>
              </a:rPr>
              <a:t>事前定義</a:t>
            </a:r>
          </a:p>
        </p:txBody>
      </p:sp>
      <p:sp>
        <p:nvSpPr>
          <p:cNvPr id="84" name="テキスト ボックス 83"/>
          <p:cNvSpPr txBox="1"/>
          <p:nvPr/>
        </p:nvSpPr>
        <p:spPr>
          <a:xfrm>
            <a:off x="1753497" y="3745504"/>
            <a:ext cx="800219" cy="461665"/>
          </a:xfrm>
          <a:prstGeom prst="rect">
            <a:avLst/>
          </a:prstGeom>
          <a:noFill/>
        </p:spPr>
        <p:txBody>
          <a:bodyPr wrap="none" rtlCol="0">
            <a:spAutoFit/>
          </a:bodyPr>
          <a:lstStyle/>
          <a:p>
            <a:r>
              <a:rPr kumimoji="1" lang="ja-JP" altLang="en-US" sz="1200">
                <a:solidFill>
                  <a:schemeClr val="bg1"/>
                </a:solidFill>
                <a:latin typeface="Meiryo" charset="-128"/>
                <a:ea typeface="Meiryo" charset="-128"/>
                <a:cs typeface="Meiryo" charset="-128"/>
              </a:rPr>
              <a:t>イベント</a:t>
            </a:r>
            <a:endParaRPr kumimoji="1" lang="en-US" altLang="ja-JP" sz="1200" dirty="0">
              <a:solidFill>
                <a:schemeClr val="bg1"/>
              </a:solidFill>
              <a:latin typeface="Meiryo" charset="-128"/>
              <a:ea typeface="Meiryo" charset="-128"/>
              <a:cs typeface="Meiryo" charset="-128"/>
            </a:endParaRPr>
          </a:p>
          <a:p>
            <a:r>
              <a:rPr lang="ja-JP" altLang="en-US" sz="1200" dirty="0">
                <a:solidFill>
                  <a:schemeClr val="bg1"/>
                </a:solidFill>
                <a:latin typeface="Meiryo" charset="-128"/>
                <a:ea typeface="Meiryo" charset="-128"/>
                <a:cs typeface="Meiryo" charset="-128"/>
              </a:rPr>
              <a:t>発生</a:t>
            </a:r>
            <a:endParaRPr kumimoji="1" lang="ja-JP" altLang="en-US" sz="1200" dirty="0">
              <a:solidFill>
                <a:schemeClr val="bg1"/>
              </a:solidFill>
              <a:latin typeface="Meiryo" charset="-128"/>
              <a:ea typeface="Meiryo" charset="-128"/>
              <a:cs typeface="Meiryo" charset="-128"/>
            </a:endParaRPr>
          </a:p>
        </p:txBody>
      </p:sp>
      <p:sp>
        <p:nvSpPr>
          <p:cNvPr id="87" name="テキスト ボックス 86"/>
          <p:cNvSpPr txBox="1"/>
          <p:nvPr/>
        </p:nvSpPr>
        <p:spPr>
          <a:xfrm>
            <a:off x="2920824" y="3753124"/>
            <a:ext cx="800219" cy="461665"/>
          </a:xfrm>
          <a:prstGeom prst="rect">
            <a:avLst/>
          </a:prstGeom>
          <a:noFill/>
        </p:spPr>
        <p:txBody>
          <a:bodyPr wrap="none" rtlCol="0">
            <a:spAutoFit/>
          </a:bodyPr>
          <a:lstStyle/>
          <a:p>
            <a:r>
              <a:rPr kumimoji="1" lang="ja-JP" altLang="en-US" sz="1200" dirty="0">
                <a:solidFill>
                  <a:schemeClr val="bg1"/>
                </a:solidFill>
                <a:latin typeface="Meiryo" charset="-128"/>
                <a:ea typeface="Meiryo" charset="-128"/>
                <a:cs typeface="Meiryo" charset="-128"/>
              </a:rPr>
              <a:t>契約実行</a:t>
            </a:r>
            <a:endParaRPr kumimoji="1" lang="en-US" altLang="ja-JP" sz="1200" dirty="0">
              <a:solidFill>
                <a:schemeClr val="bg1"/>
              </a:solidFill>
              <a:latin typeface="Meiryo" charset="-128"/>
              <a:ea typeface="Meiryo" charset="-128"/>
              <a:cs typeface="Meiryo" charset="-128"/>
            </a:endParaRPr>
          </a:p>
          <a:p>
            <a:r>
              <a:rPr lang="ja-JP" altLang="en-US" sz="1200" dirty="0">
                <a:solidFill>
                  <a:schemeClr val="bg1"/>
                </a:solidFill>
                <a:latin typeface="Meiryo" charset="-128"/>
                <a:ea typeface="Meiryo" charset="-128"/>
                <a:cs typeface="Meiryo" charset="-128"/>
              </a:rPr>
              <a:t>価値移転</a:t>
            </a:r>
            <a:endParaRPr kumimoji="1" lang="ja-JP" altLang="en-US" sz="1200" dirty="0">
              <a:solidFill>
                <a:schemeClr val="bg1"/>
              </a:solidFill>
              <a:latin typeface="Meiryo" charset="-128"/>
              <a:ea typeface="Meiryo" charset="-128"/>
              <a:cs typeface="Meiryo" charset="-128"/>
            </a:endParaRPr>
          </a:p>
        </p:txBody>
      </p:sp>
      <p:sp>
        <p:nvSpPr>
          <p:cNvPr id="88" name="テキスト ボックス 87"/>
          <p:cNvSpPr txBox="1"/>
          <p:nvPr/>
        </p:nvSpPr>
        <p:spPr>
          <a:xfrm>
            <a:off x="4192141" y="3838052"/>
            <a:ext cx="646331" cy="276999"/>
          </a:xfrm>
          <a:prstGeom prst="rect">
            <a:avLst/>
          </a:prstGeom>
          <a:noFill/>
        </p:spPr>
        <p:txBody>
          <a:bodyPr wrap="none" rtlCol="0">
            <a:spAutoFit/>
          </a:bodyPr>
          <a:lstStyle/>
          <a:p>
            <a:r>
              <a:rPr kumimoji="1" lang="ja-JP" altLang="en-US" sz="1200">
                <a:solidFill>
                  <a:schemeClr val="bg1"/>
                </a:solidFill>
                <a:latin typeface="Meiryo" charset="-128"/>
                <a:ea typeface="Meiryo" charset="-128"/>
                <a:cs typeface="Meiryo" charset="-128"/>
              </a:rPr>
              <a:t>決　済</a:t>
            </a:r>
            <a:endParaRPr kumimoji="1" lang="ja-JP" altLang="en-US" sz="1200" dirty="0">
              <a:solidFill>
                <a:schemeClr val="bg1"/>
              </a:solidFill>
              <a:latin typeface="Meiryo" charset="-128"/>
              <a:ea typeface="Meiryo" charset="-128"/>
              <a:cs typeface="Meiryo" charset="-128"/>
            </a:endParaRPr>
          </a:p>
        </p:txBody>
      </p:sp>
      <p:sp>
        <p:nvSpPr>
          <p:cNvPr id="21" name="左右矢印 20"/>
          <p:cNvSpPr/>
          <p:nvPr/>
        </p:nvSpPr>
        <p:spPr>
          <a:xfrm>
            <a:off x="1697012" y="4552029"/>
            <a:ext cx="3482481" cy="576064"/>
          </a:xfrm>
          <a:prstGeom prst="leftRight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chemeClr val="bg1"/>
                </a:solidFill>
                <a:latin typeface="Meiryo" charset="-128"/>
                <a:ea typeface="Meiryo" charset="-128"/>
                <a:cs typeface="Meiryo" charset="-128"/>
              </a:rPr>
              <a:t>プログラムにより自動実行</a:t>
            </a:r>
            <a:endParaRPr kumimoji="1" lang="ja-JP" altLang="en-US" sz="1050" dirty="0">
              <a:solidFill>
                <a:schemeClr val="bg1"/>
              </a:solidFill>
              <a:latin typeface="Meiryo" charset="-128"/>
              <a:ea typeface="Meiryo" charset="-128"/>
              <a:cs typeface="Meiryo" charset="-128"/>
            </a:endParaRPr>
          </a:p>
        </p:txBody>
      </p:sp>
      <p:sp>
        <p:nvSpPr>
          <p:cNvPr id="22" name="上矢印吹き出し 21"/>
          <p:cNvSpPr/>
          <p:nvPr/>
        </p:nvSpPr>
        <p:spPr>
          <a:xfrm>
            <a:off x="620163" y="4396883"/>
            <a:ext cx="744612" cy="680859"/>
          </a:xfrm>
          <a:prstGeom prst="upArrowCallou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solidFill>
                <a:latin typeface="Meiryo" charset="-128"/>
                <a:ea typeface="Meiryo" charset="-128"/>
                <a:cs typeface="Meiryo" charset="-128"/>
              </a:rPr>
              <a:t>管理者</a:t>
            </a:r>
            <a:endParaRPr kumimoji="1" lang="en-US" altLang="ja-JP" sz="1200" dirty="0">
              <a:solidFill>
                <a:schemeClr val="bg1"/>
              </a:solidFill>
              <a:latin typeface="Meiryo" charset="-128"/>
              <a:ea typeface="Meiryo" charset="-128"/>
              <a:cs typeface="Meiryo" charset="-128"/>
            </a:endParaRPr>
          </a:p>
          <a:p>
            <a:pPr algn="ctr"/>
            <a:r>
              <a:rPr lang="ja-JP" altLang="en-US" sz="1200" dirty="0">
                <a:solidFill>
                  <a:schemeClr val="bg1"/>
                </a:solidFill>
                <a:latin typeface="Meiryo" charset="-128"/>
                <a:ea typeface="Meiryo" charset="-128"/>
                <a:cs typeface="Meiryo" charset="-128"/>
              </a:rPr>
              <a:t>が定義</a:t>
            </a:r>
            <a:endParaRPr kumimoji="1" lang="ja-JP" altLang="en-US" sz="1200" dirty="0">
              <a:solidFill>
                <a:schemeClr val="bg1"/>
              </a:solidFill>
              <a:latin typeface="Meiryo" charset="-128"/>
              <a:ea typeface="Meiryo" charset="-128"/>
              <a:cs typeface="Meiryo" charset="-128"/>
            </a:endParaRPr>
          </a:p>
        </p:txBody>
      </p:sp>
      <p:sp>
        <p:nvSpPr>
          <p:cNvPr id="92" name="テキスト ボックス 91"/>
          <p:cNvSpPr txBox="1"/>
          <p:nvPr/>
        </p:nvSpPr>
        <p:spPr>
          <a:xfrm>
            <a:off x="5733807" y="1608416"/>
            <a:ext cx="2916039" cy="646331"/>
          </a:xfrm>
          <a:prstGeom prst="rect">
            <a:avLst/>
          </a:prstGeom>
          <a:noFill/>
        </p:spPr>
        <p:txBody>
          <a:bodyPr wrap="square" rtlCol="0">
            <a:spAutoFit/>
          </a:bodyPr>
          <a:lstStyle/>
          <a:p>
            <a:r>
              <a:rPr kumimoji="1" lang="ja-JP" altLang="en-US" sz="1200" dirty="0">
                <a:solidFill>
                  <a:srgbClr val="7030A0"/>
                </a:solidFill>
                <a:latin typeface="Meiryo" charset="-128"/>
                <a:ea typeface="Meiryo" charset="-128"/>
                <a:cs typeface="Meiryo" charset="-128"/>
              </a:rPr>
              <a:t>契約条件をプログラムとして記述しておき、ある条件が満たされたときに自動的に決められた処理がおこなわれる。</a:t>
            </a:r>
          </a:p>
        </p:txBody>
      </p:sp>
      <p:pic>
        <p:nvPicPr>
          <p:cNvPr id="30" name="図 29"/>
          <p:cNvPicPr>
            <a:picLocks noChangeAspect="1"/>
          </p:cNvPicPr>
          <p:nvPr/>
        </p:nvPicPr>
        <p:blipFill>
          <a:blip r:embed="rId3">
            <a:clrChange>
              <a:clrFrom>
                <a:srgbClr val="FFFFFF"/>
              </a:clrFrom>
              <a:clrTo>
                <a:srgbClr val="FFFFFF">
                  <a:alpha val="0"/>
                </a:srgbClr>
              </a:clrTo>
            </a:clrChange>
          </a:blip>
          <a:stretch>
            <a:fillRect/>
          </a:stretch>
        </p:blipFill>
        <p:spPr>
          <a:xfrm>
            <a:off x="5796136" y="5515566"/>
            <a:ext cx="254700" cy="254700"/>
          </a:xfrm>
          <a:prstGeom prst="rect">
            <a:avLst/>
          </a:prstGeom>
        </p:spPr>
      </p:pic>
      <p:pic>
        <p:nvPicPr>
          <p:cNvPr id="31" name="図 30"/>
          <p:cNvPicPr>
            <a:picLocks noChangeAspect="1"/>
          </p:cNvPicPr>
          <p:nvPr/>
        </p:nvPicPr>
        <p:blipFill>
          <a:blip r:embed="rId4">
            <a:clrChange>
              <a:clrFrom>
                <a:srgbClr val="FFFFFF"/>
              </a:clrFrom>
              <a:clrTo>
                <a:srgbClr val="FFFFFF">
                  <a:alpha val="0"/>
                </a:srgbClr>
              </a:clrTo>
            </a:clrChange>
          </a:blip>
          <a:stretch>
            <a:fillRect/>
          </a:stretch>
        </p:blipFill>
        <p:spPr>
          <a:xfrm>
            <a:off x="5816085" y="5880839"/>
            <a:ext cx="202745" cy="202745"/>
          </a:xfrm>
          <a:prstGeom prst="rect">
            <a:avLst/>
          </a:prstGeom>
        </p:spPr>
      </p:pic>
      <p:pic>
        <p:nvPicPr>
          <p:cNvPr id="32" name="図 31"/>
          <p:cNvPicPr>
            <a:picLocks noChangeAspect="1"/>
          </p:cNvPicPr>
          <p:nvPr/>
        </p:nvPicPr>
        <p:blipFill>
          <a:blip r:embed="rId5">
            <a:clrChange>
              <a:clrFrom>
                <a:srgbClr val="FFFFFF"/>
              </a:clrFrom>
              <a:clrTo>
                <a:srgbClr val="FFFFFF">
                  <a:alpha val="0"/>
                </a:srgbClr>
              </a:clrTo>
            </a:clrChange>
          </a:blip>
          <a:stretch>
            <a:fillRect/>
          </a:stretch>
        </p:blipFill>
        <p:spPr>
          <a:xfrm>
            <a:off x="5801528" y="6182442"/>
            <a:ext cx="240823" cy="240823"/>
          </a:xfrm>
          <a:prstGeom prst="rect">
            <a:avLst/>
          </a:prstGeom>
        </p:spPr>
      </p:pic>
      <p:sp>
        <p:nvSpPr>
          <p:cNvPr id="34" name="正方形/長方形 33"/>
          <p:cNvSpPr/>
          <p:nvPr/>
        </p:nvSpPr>
        <p:spPr>
          <a:xfrm>
            <a:off x="6034129" y="5476175"/>
            <a:ext cx="1378904" cy="369332"/>
          </a:xfrm>
          <a:prstGeom prst="rect">
            <a:avLst/>
          </a:prstGeom>
        </p:spPr>
        <p:txBody>
          <a:bodyPr wrap="none">
            <a:spAutoFit/>
          </a:bodyPr>
          <a:lstStyle/>
          <a:p>
            <a:r>
              <a:rPr lang="en-US" altLang="ja-JP" b="1" dirty="0" err="1">
                <a:solidFill>
                  <a:schemeClr val="accent2">
                    <a:lumMod val="75000"/>
                  </a:schemeClr>
                </a:solidFill>
                <a:latin typeface="Meiryo" charset="-128"/>
              </a:rPr>
              <a:t>Ethereum</a:t>
            </a:r>
            <a:endParaRPr lang="en-US" altLang="ja-JP" b="1" i="0" dirty="0">
              <a:solidFill>
                <a:schemeClr val="accent2">
                  <a:lumMod val="75000"/>
                </a:schemeClr>
              </a:solidFill>
              <a:effectLst/>
              <a:latin typeface="Meiryo" charset="-128"/>
            </a:endParaRPr>
          </a:p>
        </p:txBody>
      </p:sp>
      <p:sp>
        <p:nvSpPr>
          <p:cNvPr id="35" name="正方形/長方形 34"/>
          <p:cNvSpPr/>
          <p:nvPr/>
        </p:nvSpPr>
        <p:spPr>
          <a:xfrm>
            <a:off x="6024830" y="5827921"/>
            <a:ext cx="2507610" cy="369332"/>
          </a:xfrm>
          <a:prstGeom prst="rect">
            <a:avLst/>
          </a:prstGeom>
        </p:spPr>
        <p:txBody>
          <a:bodyPr wrap="none">
            <a:spAutoFit/>
          </a:bodyPr>
          <a:lstStyle/>
          <a:p>
            <a:r>
              <a:rPr lang="en-US" altLang="ja-JP" b="1" dirty="0" err="1">
                <a:solidFill>
                  <a:schemeClr val="accent2">
                    <a:lumMod val="75000"/>
                  </a:schemeClr>
                </a:solidFill>
                <a:latin typeface="Meiryo" charset="-128"/>
              </a:rPr>
              <a:t>Hyperledger</a:t>
            </a:r>
            <a:r>
              <a:rPr lang="en-US" altLang="ja-JP" b="1" dirty="0">
                <a:solidFill>
                  <a:schemeClr val="accent2">
                    <a:lumMod val="75000"/>
                  </a:schemeClr>
                </a:solidFill>
                <a:latin typeface="Meiryo" charset="-128"/>
              </a:rPr>
              <a:t> Fabric</a:t>
            </a:r>
            <a:endParaRPr lang="en-US" altLang="ja-JP" b="1" i="0" dirty="0">
              <a:solidFill>
                <a:schemeClr val="accent2">
                  <a:lumMod val="75000"/>
                </a:schemeClr>
              </a:solidFill>
              <a:effectLst/>
              <a:latin typeface="Meiryo" charset="-128"/>
            </a:endParaRPr>
          </a:p>
        </p:txBody>
      </p:sp>
      <p:sp>
        <p:nvSpPr>
          <p:cNvPr id="37" name="正方形/長方形 36"/>
          <p:cNvSpPr/>
          <p:nvPr/>
        </p:nvSpPr>
        <p:spPr>
          <a:xfrm>
            <a:off x="6031112" y="6156012"/>
            <a:ext cx="1308371" cy="369332"/>
          </a:xfrm>
          <a:prstGeom prst="rect">
            <a:avLst/>
          </a:prstGeom>
        </p:spPr>
        <p:txBody>
          <a:bodyPr wrap="none">
            <a:spAutoFit/>
          </a:bodyPr>
          <a:lstStyle/>
          <a:p>
            <a:r>
              <a:rPr lang="en-US" altLang="ja-JP" b="1">
                <a:solidFill>
                  <a:schemeClr val="accent2">
                    <a:lumMod val="75000"/>
                  </a:schemeClr>
                </a:solidFill>
                <a:latin typeface="Meiryo" charset="-128"/>
              </a:rPr>
              <a:t>R3 Corda</a:t>
            </a:r>
            <a:endParaRPr lang="en-US" altLang="ja-JP" b="1" i="0">
              <a:solidFill>
                <a:schemeClr val="accent2">
                  <a:lumMod val="75000"/>
                </a:schemeClr>
              </a:solidFill>
              <a:effectLst/>
              <a:latin typeface="Meiryo" charset="-128"/>
            </a:endParaRPr>
          </a:p>
        </p:txBody>
      </p:sp>
      <p:sp>
        <p:nvSpPr>
          <p:cNvPr id="38" name="テキスト ボックス 37"/>
          <p:cNvSpPr txBox="1"/>
          <p:nvPr/>
        </p:nvSpPr>
        <p:spPr>
          <a:xfrm>
            <a:off x="5762536" y="5262947"/>
            <a:ext cx="2749471" cy="246221"/>
          </a:xfrm>
          <a:prstGeom prst="rect">
            <a:avLst/>
          </a:prstGeom>
          <a:noFill/>
        </p:spPr>
        <p:txBody>
          <a:bodyPr wrap="none" rtlCol="0">
            <a:spAutoFit/>
          </a:bodyPr>
          <a:lstStyle/>
          <a:p>
            <a:r>
              <a:rPr lang="ja-JP" altLang="en-US" sz="1000" dirty="0">
                <a:solidFill>
                  <a:schemeClr val="accent6">
                    <a:lumMod val="50000"/>
                  </a:schemeClr>
                </a:solidFill>
                <a:latin typeface="Meiryo" charset="-128"/>
                <a:ea typeface="Meiryo" charset="-128"/>
                <a:cs typeface="Meiryo" charset="-128"/>
              </a:rPr>
              <a:t>ブロックチェーン・プラットフォームとして</a:t>
            </a:r>
            <a:endParaRPr kumimoji="1" lang="ja-JP" altLang="en-US" sz="1000" dirty="0">
              <a:solidFill>
                <a:schemeClr val="accent6">
                  <a:lumMod val="50000"/>
                </a:schemeClr>
              </a:solidFill>
              <a:latin typeface="Meiryo" charset="-128"/>
              <a:ea typeface="Meiryo" charset="-128"/>
              <a:cs typeface="Meiryo" charset="-128"/>
            </a:endParaRPr>
          </a:p>
        </p:txBody>
      </p:sp>
      <p:sp>
        <p:nvSpPr>
          <p:cNvPr id="93" name="正方形/長方形 92"/>
          <p:cNvSpPr/>
          <p:nvPr/>
        </p:nvSpPr>
        <p:spPr>
          <a:xfrm>
            <a:off x="486317" y="5180739"/>
            <a:ext cx="5088167" cy="1415772"/>
          </a:xfrm>
          <a:prstGeom prst="rect">
            <a:avLst/>
          </a:prstGeom>
        </p:spPr>
        <p:txBody>
          <a:bodyPr wrap="square">
            <a:spAutoFit/>
          </a:bodyPr>
          <a:lstStyle/>
          <a:p>
            <a:r>
              <a:rPr lang="ja-JP" altLang="en-US" sz="800" dirty="0">
                <a:solidFill>
                  <a:srgbClr val="7030A0"/>
                </a:solidFill>
                <a:latin typeface="Meiryo" charset="-128"/>
                <a:ea typeface="Meiryo" charset="-128"/>
                <a:cs typeface="Meiryo" charset="-128"/>
              </a:rPr>
              <a:t>スマートコントラクトを用いた活用例</a:t>
            </a:r>
            <a:endParaRPr lang="en-US" altLang="ja-JP" sz="800" dirty="0">
              <a:solidFill>
                <a:srgbClr val="7030A0"/>
              </a:solidFill>
              <a:latin typeface="Meiryo" charset="-128"/>
              <a:ea typeface="Meiryo" charset="-128"/>
              <a:cs typeface="Meiryo" charset="-128"/>
            </a:endParaRPr>
          </a:p>
          <a:p>
            <a:endParaRPr lang="en-US" altLang="ja-JP" sz="400" dirty="0">
              <a:solidFill>
                <a:srgbClr val="7030A0"/>
              </a:solidFill>
              <a:latin typeface="Meiryo" charset="-128"/>
              <a:ea typeface="Meiryo" charset="-128"/>
              <a:cs typeface="Meiryo" charset="-128"/>
            </a:endParaRPr>
          </a:p>
          <a:p>
            <a:r>
              <a:rPr lang="ja-JP" altLang="en-US" sz="1050" b="1" dirty="0">
                <a:solidFill>
                  <a:srgbClr val="7030A0"/>
                </a:solidFill>
                <a:latin typeface="Meiryo" charset="-128"/>
                <a:ea typeface="Meiryo" charset="-128"/>
                <a:cs typeface="Meiryo" charset="-128"/>
              </a:rPr>
              <a:t>DApps（自律分散型アプリケーション）</a:t>
            </a:r>
            <a:r>
              <a:rPr lang="ja-JP" altLang="en-US" sz="1050" dirty="0">
                <a:solidFill>
                  <a:srgbClr val="0070C0"/>
                </a:solidFill>
                <a:latin typeface="Meiryo" charset="-128"/>
                <a:ea typeface="Meiryo" charset="-128"/>
                <a:cs typeface="Meiryo" charset="-128"/>
              </a:rPr>
              <a:t>：</a:t>
            </a:r>
            <a:r>
              <a:rPr lang="ja-JP" altLang="en-US" sz="900" dirty="0">
                <a:solidFill>
                  <a:srgbClr val="0070C0"/>
                </a:solidFill>
                <a:latin typeface="Meiryo" charset="-128"/>
                <a:ea typeface="Meiryo" charset="-128"/>
                <a:cs typeface="Meiryo" charset="-128"/>
              </a:rPr>
              <a:t>スマートコントラクトを用い全てをコードに従って自動的に処理するアプリケーション。仲介コストの低下や中央管理者によるコントロールの排除、内部での改ざんや外部からの攻撃リスクの抑制などの様々なメリットが期待される。</a:t>
            </a:r>
            <a:endParaRPr lang="en-US" altLang="ja-JP" sz="900" dirty="0">
              <a:solidFill>
                <a:srgbClr val="0070C0"/>
              </a:solidFill>
              <a:latin typeface="Meiryo" charset="-128"/>
              <a:ea typeface="Meiryo" charset="-128"/>
              <a:cs typeface="Meiryo" charset="-128"/>
            </a:endParaRPr>
          </a:p>
          <a:p>
            <a:endParaRPr lang="en-US" altLang="ja-JP" sz="800" dirty="0">
              <a:solidFill>
                <a:srgbClr val="0070C0"/>
              </a:solidFill>
              <a:latin typeface="Meiryo" charset="-128"/>
              <a:ea typeface="Meiryo" charset="-128"/>
              <a:cs typeface="Meiryo" charset="-128"/>
            </a:endParaRPr>
          </a:p>
          <a:p>
            <a:r>
              <a:rPr lang="ja-JP" altLang="en-US" sz="1050" b="1" dirty="0">
                <a:solidFill>
                  <a:srgbClr val="7030A0"/>
                </a:solidFill>
                <a:latin typeface="Meiryo" charset="-128"/>
                <a:ea typeface="Meiryo" charset="-128"/>
                <a:cs typeface="Meiryo" charset="-128"/>
              </a:rPr>
              <a:t>DAO（自律分散型組織）</a:t>
            </a:r>
            <a:r>
              <a:rPr lang="ja-JP" altLang="en-US" sz="1050" dirty="0">
                <a:solidFill>
                  <a:srgbClr val="0070C0"/>
                </a:solidFill>
                <a:latin typeface="Meiryo" charset="-128"/>
                <a:ea typeface="Meiryo" charset="-128"/>
                <a:cs typeface="Meiryo" charset="-128"/>
              </a:rPr>
              <a:t>：</a:t>
            </a:r>
            <a:r>
              <a:rPr lang="ja-JP" altLang="en-US" sz="900" dirty="0">
                <a:solidFill>
                  <a:srgbClr val="0070C0"/>
                </a:solidFill>
                <a:latin typeface="Meiryo" charset="-128"/>
                <a:ea typeface="Meiryo" charset="-128"/>
                <a:cs typeface="Meiryo" charset="-128"/>
              </a:rPr>
              <a:t>組織の意思決定やその実行などのガバナンスを全てスマート・コントラクトに従って行う企業や組織。通常の企業では取締役会など中央管理者によって意志決定されているのに対し、中央管理者が存在せず給与からマネジメントに至るまで全てがスマート・コントラクトによって実行される。</a:t>
            </a:r>
          </a:p>
        </p:txBody>
      </p:sp>
    </p:spTree>
    <p:extLst>
      <p:ext uri="{BB962C8B-B14F-4D97-AF65-F5344CB8AC3E}">
        <p14:creationId xmlns:p14="http://schemas.microsoft.com/office/powerpoint/2010/main" val="3246001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代表的なブロックチェーン・プロジェクト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7" name="正方形/長方形 6"/>
          <p:cNvSpPr/>
          <p:nvPr/>
        </p:nvSpPr>
        <p:spPr>
          <a:xfrm>
            <a:off x="3635896" y="6381328"/>
            <a:ext cx="4992355" cy="215444"/>
          </a:xfrm>
          <a:prstGeom prst="rect">
            <a:avLst/>
          </a:prstGeom>
        </p:spPr>
        <p:txBody>
          <a:bodyPr wrap="square">
            <a:spAutoFit/>
          </a:bodyPr>
          <a:lstStyle/>
          <a:p>
            <a:pPr algn="r"/>
            <a:r>
              <a:rPr lang="ja-JP" altLang="en-US" sz="800" dirty="0">
                <a:latin typeface="Meiryo" charset="-128"/>
                <a:ea typeface="Meiryo" charset="-128"/>
                <a:cs typeface="Meiryo" charset="-128"/>
              </a:rPr>
              <a:t>『ブロックチェーン　仕組みと理論』，2016年，リックテレコム，104ページを参考に作成</a:t>
            </a:r>
          </a:p>
        </p:txBody>
      </p:sp>
      <p:pic>
        <p:nvPicPr>
          <p:cNvPr id="9" name="図 8"/>
          <p:cNvPicPr>
            <a:picLocks noChangeAspect="1"/>
          </p:cNvPicPr>
          <p:nvPr/>
        </p:nvPicPr>
        <p:blipFill>
          <a:blip r:embed="rId2"/>
          <a:stretch>
            <a:fillRect/>
          </a:stretch>
        </p:blipFill>
        <p:spPr>
          <a:xfrm>
            <a:off x="575556" y="919574"/>
            <a:ext cx="7992888" cy="5447144"/>
          </a:xfrm>
          <a:prstGeom prst="rect">
            <a:avLst/>
          </a:prstGeom>
        </p:spPr>
      </p:pic>
    </p:spTree>
    <p:extLst>
      <p:ext uri="{BB962C8B-B14F-4D97-AF65-F5344CB8AC3E}">
        <p14:creationId xmlns:p14="http://schemas.microsoft.com/office/powerpoint/2010/main" val="304058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195884" y="804875"/>
            <a:ext cx="8784976" cy="5732811"/>
          </a:xfrm>
          <a:prstGeom prst="rect">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a:t>取引やデータの正当性を保証する手段</a:t>
            </a:r>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pic>
        <p:nvPicPr>
          <p:cNvPr id="6" name="図 5"/>
          <p:cNvPicPr>
            <a:picLocks noChangeAspect="1"/>
          </p:cNvPicPr>
          <p:nvPr/>
        </p:nvPicPr>
        <p:blipFill>
          <a:blip r:embed="rId2">
            <a:clrChange>
              <a:clrFrom>
                <a:srgbClr val="FEFEFE"/>
              </a:clrFrom>
              <a:clrTo>
                <a:srgbClr val="FEFEFE">
                  <a:alpha val="0"/>
                </a:srgbClr>
              </a:clrTo>
            </a:clrChange>
          </a:blip>
          <a:stretch>
            <a:fillRect/>
          </a:stretch>
        </p:blipFill>
        <p:spPr>
          <a:xfrm>
            <a:off x="1124472" y="991627"/>
            <a:ext cx="1412079" cy="1368726"/>
          </a:xfrm>
          <a:prstGeom prst="rect">
            <a:avLst/>
          </a:prstGeom>
        </p:spPr>
      </p:pic>
      <p:pic>
        <p:nvPicPr>
          <p:cNvPr id="7" name="図 6"/>
          <p:cNvPicPr>
            <a:picLocks noChangeAspect="1"/>
          </p:cNvPicPr>
          <p:nvPr/>
        </p:nvPicPr>
        <p:blipFill>
          <a:blip r:embed="rId3">
            <a:clrChange>
              <a:clrFrom>
                <a:srgbClr val="F3F3F3"/>
              </a:clrFrom>
              <a:clrTo>
                <a:srgbClr val="F3F3F3">
                  <a:alpha val="0"/>
                </a:srgbClr>
              </a:clrTo>
            </a:clrChange>
          </a:blip>
          <a:stretch>
            <a:fillRect/>
          </a:stretch>
        </p:blipFill>
        <p:spPr>
          <a:xfrm>
            <a:off x="3228350" y="1161762"/>
            <a:ext cx="2182304" cy="1211179"/>
          </a:xfrm>
          <a:prstGeom prst="rect">
            <a:avLst/>
          </a:prstGeom>
        </p:spPr>
      </p:pic>
      <p:pic>
        <p:nvPicPr>
          <p:cNvPr id="10" name="図 9"/>
          <p:cNvPicPr>
            <a:picLocks noChangeAspect="1"/>
          </p:cNvPicPr>
          <p:nvPr/>
        </p:nvPicPr>
        <p:blipFill>
          <a:blip r:embed="rId4"/>
          <a:stretch>
            <a:fillRect/>
          </a:stretch>
        </p:blipFill>
        <p:spPr>
          <a:xfrm>
            <a:off x="6012913" y="944298"/>
            <a:ext cx="2093691" cy="1443924"/>
          </a:xfrm>
          <a:prstGeom prst="rect">
            <a:avLst/>
          </a:prstGeom>
          <a:ln>
            <a:noFill/>
          </a:ln>
          <a:effectLst>
            <a:softEdge rad="112500"/>
          </a:effectLst>
        </p:spPr>
      </p:pic>
      <p:sp>
        <p:nvSpPr>
          <p:cNvPr id="11" name="テキスト ボックス 10"/>
          <p:cNvSpPr txBox="1"/>
          <p:nvPr/>
        </p:nvSpPr>
        <p:spPr>
          <a:xfrm>
            <a:off x="560689" y="2377648"/>
            <a:ext cx="7930376" cy="769441"/>
          </a:xfrm>
          <a:prstGeom prst="rect">
            <a:avLst/>
          </a:prstGeom>
          <a:noFill/>
        </p:spPr>
        <p:txBody>
          <a:bodyPr wrap="none" rtlCol="0">
            <a:spAutoFit/>
          </a:bodyPr>
          <a:lstStyle/>
          <a:p>
            <a:pPr algn="ctr"/>
            <a:r>
              <a:rPr lang="ja-JP" altLang="en-US" sz="2000" dirty="0">
                <a:solidFill>
                  <a:schemeClr val="tx1">
                    <a:lumMod val="50000"/>
                    <a:lumOff val="50000"/>
                  </a:schemeClr>
                </a:solidFill>
                <a:latin typeface="Meiryo" charset="-128"/>
                <a:ea typeface="Meiryo" charset="-128"/>
                <a:cs typeface="Meiryo" charset="-128"/>
              </a:rPr>
              <a:t>第三者の</a:t>
            </a:r>
            <a:r>
              <a:rPr lang="ja-JP" altLang="en-US" sz="2400" b="1" u="sng" dirty="0">
                <a:solidFill>
                  <a:schemeClr val="accent6">
                    <a:lumMod val="75000"/>
                  </a:schemeClr>
                </a:solidFill>
                <a:latin typeface="Meiryo" charset="-128"/>
                <a:ea typeface="Meiryo" charset="-128"/>
                <a:cs typeface="Meiryo" charset="-128"/>
              </a:rPr>
              <a:t>信頼できる機関や組織</a:t>
            </a:r>
            <a:r>
              <a:rPr lang="ja-JP" altLang="en-US" sz="2000" dirty="0">
                <a:solidFill>
                  <a:schemeClr val="tx1">
                    <a:lumMod val="50000"/>
                    <a:lumOff val="50000"/>
                  </a:schemeClr>
                </a:solidFill>
                <a:latin typeface="Meiryo" charset="-128"/>
                <a:ea typeface="Meiryo" charset="-128"/>
                <a:cs typeface="Meiryo" charset="-128"/>
              </a:rPr>
              <a:t>が</a:t>
            </a:r>
            <a:r>
              <a:rPr lang="ja-JP" altLang="en-US" sz="2400" b="1" dirty="0">
                <a:solidFill>
                  <a:srgbClr val="0432FF"/>
                </a:solidFill>
                <a:latin typeface="Meiryo" charset="-128"/>
                <a:ea typeface="Meiryo" charset="-128"/>
                <a:cs typeface="Meiryo" charset="-128"/>
              </a:rPr>
              <a:t>台帳</a:t>
            </a:r>
            <a:r>
              <a:rPr lang="ja-JP" altLang="en-US" sz="2000" dirty="0">
                <a:solidFill>
                  <a:schemeClr val="tx1">
                    <a:lumMod val="50000"/>
                    <a:lumOff val="50000"/>
                  </a:schemeClr>
                </a:solidFill>
                <a:latin typeface="Meiryo" charset="-128"/>
                <a:ea typeface="Meiryo" charset="-128"/>
                <a:cs typeface="Meiryo" charset="-128"/>
              </a:rPr>
              <a:t>に取引の</a:t>
            </a:r>
            <a:r>
              <a:rPr lang="ja-JP" altLang="en-US" sz="2400" b="1" dirty="0">
                <a:solidFill>
                  <a:srgbClr val="0432FF"/>
                </a:solidFill>
                <a:latin typeface="Meiryo" charset="-128"/>
                <a:ea typeface="Meiryo" charset="-128"/>
                <a:cs typeface="Meiryo" charset="-128"/>
              </a:rPr>
              <a:t>記録を残す</a:t>
            </a:r>
            <a:endParaRPr lang="en-US" altLang="ja-JP" sz="2400" b="1" dirty="0">
              <a:solidFill>
                <a:srgbClr val="0432FF"/>
              </a:solidFill>
              <a:latin typeface="Meiryo" charset="-128"/>
              <a:ea typeface="Meiryo" charset="-128"/>
              <a:cs typeface="Meiryo" charset="-128"/>
            </a:endParaRPr>
          </a:p>
          <a:p>
            <a:pPr algn="ctr"/>
            <a:r>
              <a:rPr lang="ja-JP" altLang="en-US" sz="2000" dirty="0">
                <a:solidFill>
                  <a:schemeClr val="tx1">
                    <a:lumMod val="50000"/>
                    <a:lumOff val="50000"/>
                  </a:schemeClr>
                </a:solidFill>
                <a:latin typeface="Meiryo" charset="-128"/>
                <a:ea typeface="Meiryo" charset="-128"/>
                <a:cs typeface="Meiryo" charset="-128"/>
              </a:rPr>
              <a:t>ことで取引やデータの正当性を保証する</a:t>
            </a:r>
            <a:endParaRPr lang="en-US" altLang="ja-JP" sz="2000" dirty="0">
              <a:solidFill>
                <a:schemeClr val="tx1">
                  <a:lumMod val="50000"/>
                  <a:lumOff val="50000"/>
                </a:schemeClr>
              </a:solidFill>
              <a:latin typeface="Meiryo" charset="-128"/>
              <a:ea typeface="Meiryo" charset="-128"/>
              <a:cs typeface="Meiryo" charset="-128"/>
            </a:endParaRPr>
          </a:p>
        </p:txBody>
      </p:sp>
      <p:sp>
        <p:nvSpPr>
          <p:cNvPr id="12" name="テキスト ボックス 11"/>
          <p:cNvSpPr txBox="1"/>
          <p:nvPr/>
        </p:nvSpPr>
        <p:spPr>
          <a:xfrm>
            <a:off x="1413431" y="3100898"/>
            <a:ext cx="1723549"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不正をしない</a:t>
            </a:r>
          </a:p>
        </p:txBody>
      </p:sp>
      <p:sp>
        <p:nvSpPr>
          <p:cNvPr id="13" name="テキスト ボックス 12"/>
          <p:cNvSpPr txBox="1"/>
          <p:nvPr/>
        </p:nvSpPr>
        <p:spPr>
          <a:xfrm>
            <a:off x="3838465" y="3100370"/>
            <a:ext cx="1467068"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正確である</a:t>
            </a:r>
          </a:p>
        </p:txBody>
      </p:sp>
      <p:sp>
        <p:nvSpPr>
          <p:cNvPr id="14" name="テキスト ボックス 13"/>
          <p:cNvSpPr txBox="1"/>
          <p:nvPr/>
        </p:nvSpPr>
        <p:spPr>
          <a:xfrm>
            <a:off x="6198712" y="3100370"/>
            <a:ext cx="1467068" cy="400110"/>
          </a:xfrm>
          <a:prstGeom prst="rect">
            <a:avLst/>
          </a:prstGeom>
          <a:noFill/>
        </p:spPr>
        <p:txBody>
          <a:bodyPr wrap="none" rtlCol="0">
            <a:spAutoFit/>
          </a:bodyPr>
          <a:lstStyle/>
          <a:p>
            <a:r>
              <a:rPr lang="ja-JP" altLang="en-US" sz="2000" b="1" dirty="0">
                <a:solidFill>
                  <a:schemeClr val="accent6">
                    <a:lumMod val="75000"/>
                  </a:schemeClr>
                </a:solidFill>
                <a:latin typeface="Meiryo" charset="-128"/>
                <a:ea typeface="Meiryo" charset="-128"/>
                <a:cs typeface="Meiryo" charset="-128"/>
              </a:rPr>
              <a:t>公正である</a:t>
            </a:r>
            <a:endParaRPr kumimoji="1" lang="ja-JP" altLang="en-US" sz="2000" b="1" dirty="0">
              <a:solidFill>
                <a:schemeClr val="accent6">
                  <a:lumMod val="75000"/>
                </a:schemeClr>
              </a:solidFill>
              <a:latin typeface="Meiryo" charset="-128"/>
              <a:ea typeface="Meiryo" charset="-128"/>
              <a:cs typeface="Meiryo" charset="-128"/>
            </a:endParaRPr>
          </a:p>
        </p:txBody>
      </p:sp>
      <p:sp>
        <p:nvSpPr>
          <p:cNvPr id="15" name="テキスト ボックス 14"/>
          <p:cNvSpPr txBox="1"/>
          <p:nvPr/>
        </p:nvSpPr>
        <p:spPr>
          <a:xfrm>
            <a:off x="760771" y="3462260"/>
            <a:ext cx="902811"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中央銀行</a:t>
            </a:r>
          </a:p>
        </p:txBody>
      </p:sp>
      <p:sp>
        <p:nvSpPr>
          <p:cNvPr id="16" name="テキスト ボックス 15"/>
          <p:cNvSpPr txBox="1"/>
          <p:nvPr/>
        </p:nvSpPr>
        <p:spPr>
          <a:xfrm>
            <a:off x="2377798" y="3458415"/>
            <a:ext cx="902811"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民間銀行</a:t>
            </a:r>
          </a:p>
        </p:txBody>
      </p:sp>
      <p:sp>
        <p:nvSpPr>
          <p:cNvPr id="17" name="テキスト ボックス 16"/>
          <p:cNvSpPr txBox="1"/>
          <p:nvPr/>
        </p:nvSpPr>
        <p:spPr>
          <a:xfrm>
            <a:off x="4036457" y="3458498"/>
            <a:ext cx="1082348"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証券取引所</a:t>
            </a:r>
          </a:p>
        </p:txBody>
      </p:sp>
      <p:sp>
        <p:nvSpPr>
          <p:cNvPr id="18" name="テキスト ボックス 17"/>
          <p:cNvSpPr txBox="1"/>
          <p:nvPr/>
        </p:nvSpPr>
        <p:spPr>
          <a:xfrm>
            <a:off x="5928806" y="3458415"/>
            <a:ext cx="723275"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登記所</a:t>
            </a:r>
          </a:p>
        </p:txBody>
      </p:sp>
      <p:pic>
        <p:nvPicPr>
          <p:cNvPr id="20" name="図 19"/>
          <p:cNvPicPr>
            <a:picLocks noChangeAspect="1"/>
          </p:cNvPicPr>
          <p:nvPr/>
        </p:nvPicPr>
        <p:blipFill>
          <a:blip r:embed="rId5"/>
          <a:stretch>
            <a:fillRect/>
          </a:stretch>
        </p:blipFill>
        <p:spPr>
          <a:xfrm>
            <a:off x="553568" y="3763028"/>
            <a:ext cx="1276944" cy="718281"/>
          </a:xfrm>
          <a:prstGeom prst="rect">
            <a:avLst/>
          </a:prstGeom>
        </p:spPr>
      </p:pic>
      <p:pic>
        <p:nvPicPr>
          <p:cNvPr id="21" name="図 20"/>
          <p:cNvPicPr>
            <a:picLocks noChangeAspect="1"/>
          </p:cNvPicPr>
          <p:nvPr/>
        </p:nvPicPr>
        <p:blipFill>
          <a:blip r:embed="rId6"/>
          <a:stretch>
            <a:fillRect/>
          </a:stretch>
        </p:blipFill>
        <p:spPr>
          <a:xfrm>
            <a:off x="2244426" y="3763028"/>
            <a:ext cx="1152128" cy="729681"/>
          </a:xfrm>
          <a:prstGeom prst="rect">
            <a:avLst/>
          </a:prstGeom>
        </p:spPr>
      </p:pic>
      <p:pic>
        <p:nvPicPr>
          <p:cNvPr id="22" name="図 21"/>
          <p:cNvPicPr>
            <a:picLocks noChangeAspect="1"/>
          </p:cNvPicPr>
          <p:nvPr/>
        </p:nvPicPr>
        <p:blipFill>
          <a:blip r:embed="rId7"/>
          <a:stretch>
            <a:fillRect/>
          </a:stretch>
        </p:blipFill>
        <p:spPr>
          <a:xfrm>
            <a:off x="4022049" y="3763027"/>
            <a:ext cx="1099901" cy="742433"/>
          </a:xfrm>
          <a:prstGeom prst="rect">
            <a:avLst/>
          </a:prstGeom>
        </p:spPr>
      </p:pic>
      <p:pic>
        <p:nvPicPr>
          <p:cNvPr id="23" name="図 22"/>
          <p:cNvPicPr>
            <a:picLocks noChangeAspect="1"/>
          </p:cNvPicPr>
          <p:nvPr/>
        </p:nvPicPr>
        <p:blipFill>
          <a:blip r:embed="rId8"/>
          <a:stretch>
            <a:fillRect/>
          </a:stretch>
        </p:blipFill>
        <p:spPr>
          <a:xfrm>
            <a:off x="5796136" y="3763027"/>
            <a:ext cx="988616" cy="718281"/>
          </a:xfrm>
          <a:prstGeom prst="rect">
            <a:avLst/>
          </a:prstGeom>
        </p:spPr>
      </p:pic>
      <p:sp>
        <p:nvSpPr>
          <p:cNvPr id="24" name="テキスト ボックス 23"/>
          <p:cNvSpPr txBox="1"/>
          <p:nvPr/>
        </p:nvSpPr>
        <p:spPr>
          <a:xfrm>
            <a:off x="7449258" y="3458415"/>
            <a:ext cx="902811"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物流会社</a:t>
            </a:r>
          </a:p>
        </p:txBody>
      </p:sp>
      <p:pic>
        <p:nvPicPr>
          <p:cNvPr id="25" name="図 24"/>
          <p:cNvPicPr>
            <a:picLocks noChangeAspect="1"/>
          </p:cNvPicPr>
          <p:nvPr/>
        </p:nvPicPr>
        <p:blipFill>
          <a:blip r:embed="rId9">
            <a:clrChange>
              <a:clrFrom>
                <a:srgbClr val="FFFFFF"/>
              </a:clrFrom>
              <a:clrTo>
                <a:srgbClr val="FFFFFF">
                  <a:alpha val="0"/>
                </a:srgbClr>
              </a:clrTo>
            </a:clrChange>
          </a:blip>
          <a:stretch>
            <a:fillRect/>
          </a:stretch>
        </p:blipFill>
        <p:spPr>
          <a:xfrm>
            <a:off x="7314300" y="3757512"/>
            <a:ext cx="1175310" cy="783540"/>
          </a:xfrm>
          <a:prstGeom prst="rect">
            <a:avLst/>
          </a:prstGeom>
        </p:spPr>
      </p:pic>
      <p:sp>
        <p:nvSpPr>
          <p:cNvPr id="26" name="テキスト ボックス 25"/>
          <p:cNvSpPr txBox="1"/>
          <p:nvPr/>
        </p:nvSpPr>
        <p:spPr>
          <a:xfrm>
            <a:off x="929954" y="448557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通貨</a:t>
            </a:r>
          </a:p>
        </p:txBody>
      </p:sp>
      <p:sp>
        <p:nvSpPr>
          <p:cNvPr id="27" name="テキスト ボックス 26"/>
          <p:cNvSpPr txBox="1"/>
          <p:nvPr/>
        </p:nvSpPr>
        <p:spPr>
          <a:xfrm>
            <a:off x="2288030" y="4485579"/>
            <a:ext cx="1082348"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預金・送金</a:t>
            </a:r>
          </a:p>
        </p:txBody>
      </p:sp>
      <p:sp>
        <p:nvSpPr>
          <p:cNvPr id="28" name="テキスト ボックス 27"/>
          <p:cNvSpPr txBox="1"/>
          <p:nvPr/>
        </p:nvSpPr>
        <p:spPr>
          <a:xfrm>
            <a:off x="4300130" y="4489375"/>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株式</a:t>
            </a:r>
          </a:p>
        </p:txBody>
      </p:sp>
      <p:sp>
        <p:nvSpPr>
          <p:cNvPr id="29" name="テキスト ボックス 28"/>
          <p:cNvSpPr txBox="1"/>
          <p:nvPr/>
        </p:nvSpPr>
        <p:spPr>
          <a:xfrm>
            <a:off x="6028358" y="448557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土地</a:t>
            </a:r>
          </a:p>
        </p:txBody>
      </p:sp>
      <p:sp>
        <p:nvSpPr>
          <p:cNvPr id="30" name="テキスト ボックス 29"/>
          <p:cNvSpPr txBox="1"/>
          <p:nvPr/>
        </p:nvSpPr>
        <p:spPr>
          <a:xfrm>
            <a:off x="7638881" y="448557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商品</a:t>
            </a:r>
          </a:p>
        </p:txBody>
      </p:sp>
      <p:grpSp>
        <p:nvGrpSpPr>
          <p:cNvPr id="2" name="図形グループ 1"/>
          <p:cNvGrpSpPr/>
          <p:nvPr/>
        </p:nvGrpSpPr>
        <p:grpSpPr>
          <a:xfrm>
            <a:off x="544470" y="4788443"/>
            <a:ext cx="8131985" cy="1646121"/>
            <a:chOff x="544470" y="4788443"/>
            <a:chExt cx="8131985" cy="1646121"/>
          </a:xfrm>
        </p:grpSpPr>
        <p:sp>
          <p:nvSpPr>
            <p:cNvPr id="42" name="正方形/長方形 41"/>
            <p:cNvSpPr/>
            <p:nvPr/>
          </p:nvSpPr>
          <p:spPr>
            <a:xfrm>
              <a:off x="3838464" y="4788443"/>
              <a:ext cx="4837991" cy="16461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2" name="図 31"/>
            <p:cNvPicPr>
              <a:picLocks noChangeAspect="1"/>
            </p:cNvPicPr>
            <p:nvPr/>
          </p:nvPicPr>
          <p:blipFill>
            <a:blip r:embed="rId10"/>
            <a:stretch>
              <a:fillRect/>
            </a:stretch>
          </p:blipFill>
          <p:spPr>
            <a:xfrm>
              <a:off x="5966968" y="5135225"/>
              <a:ext cx="613149" cy="86619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3" name="図 32"/>
            <p:cNvPicPr>
              <a:picLocks noChangeAspect="1"/>
            </p:cNvPicPr>
            <p:nvPr/>
          </p:nvPicPr>
          <p:blipFill>
            <a:blip r:embed="rId11"/>
            <a:stretch>
              <a:fillRect/>
            </a:stretch>
          </p:blipFill>
          <p:spPr>
            <a:xfrm>
              <a:off x="4278775" y="5135225"/>
              <a:ext cx="619194" cy="86619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34" name="図 33"/>
            <p:cNvPicPr>
              <a:picLocks noChangeAspect="1"/>
            </p:cNvPicPr>
            <p:nvPr/>
          </p:nvPicPr>
          <p:blipFill>
            <a:blip r:embed="rId12"/>
            <a:stretch>
              <a:fillRect/>
            </a:stretch>
          </p:blipFill>
          <p:spPr>
            <a:xfrm>
              <a:off x="7563286" y="5144481"/>
              <a:ext cx="707000" cy="89981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5" name="テキスト ボックス 34"/>
            <p:cNvSpPr txBox="1"/>
            <p:nvPr/>
          </p:nvSpPr>
          <p:spPr>
            <a:xfrm>
              <a:off x="5549801" y="4836704"/>
              <a:ext cx="1441420"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病院・医療機関</a:t>
              </a:r>
            </a:p>
          </p:txBody>
        </p:sp>
        <p:sp>
          <p:nvSpPr>
            <p:cNvPr id="36" name="テキスト ボックス 35"/>
            <p:cNvSpPr txBox="1"/>
            <p:nvPr/>
          </p:nvSpPr>
          <p:spPr>
            <a:xfrm>
              <a:off x="4308689" y="4836705"/>
              <a:ext cx="543739"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役所</a:t>
              </a:r>
            </a:p>
          </p:txBody>
        </p:sp>
        <p:sp>
          <p:nvSpPr>
            <p:cNvPr id="37" name="テキスト ボックス 36"/>
            <p:cNvSpPr txBox="1"/>
            <p:nvPr/>
          </p:nvSpPr>
          <p:spPr>
            <a:xfrm>
              <a:off x="7289270" y="4857716"/>
              <a:ext cx="1261884" cy="307777"/>
            </a:xfrm>
            <a:prstGeom prst="rect">
              <a:avLst/>
            </a:prstGeom>
            <a:noFill/>
          </p:spPr>
          <p:txBody>
            <a:bodyPr wrap="none" rtlCol="0">
              <a:spAutoFit/>
            </a:bodyPr>
            <a:lstStyle/>
            <a:p>
              <a:pPr algn="ctr"/>
              <a:r>
                <a:rPr kumimoji="1" lang="ja-JP" altLang="en-US" sz="1400" b="1" dirty="0">
                  <a:solidFill>
                    <a:schemeClr val="tx1">
                      <a:lumMod val="50000"/>
                      <a:lumOff val="50000"/>
                    </a:schemeClr>
                  </a:solidFill>
                  <a:latin typeface="Meiryo" charset="-128"/>
                  <a:ea typeface="Meiryo" charset="-128"/>
                  <a:cs typeface="Meiryo" charset="-128"/>
                </a:rPr>
                <a:t>法律・裁判所</a:t>
              </a:r>
            </a:p>
          </p:txBody>
        </p:sp>
        <p:sp>
          <p:nvSpPr>
            <p:cNvPr id="38" name="テキスト ボックス 37"/>
            <p:cNvSpPr txBox="1"/>
            <p:nvPr/>
          </p:nvSpPr>
          <p:spPr>
            <a:xfrm>
              <a:off x="5470848" y="6043117"/>
              <a:ext cx="1620957"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カルテ・医療記録</a:t>
              </a:r>
            </a:p>
          </p:txBody>
        </p:sp>
        <p:sp>
          <p:nvSpPr>
            <p:cNvPr id="39" name="テキスト ボックス 38"/>
            <p:cNvSpPr txBox="1"/>
            <p:nvPr/>
          </p:nvSpPr>
          <p:spPr>
            <a:xfrm>
              <a:off x="4319502" y="6043118"/>
              <a:ext cx="543739" cy="307777"/>
            </a:xfrm>
            <a:prstGeom prst="rect">
              <a:avLst/>
            </a:prstGeom>
            <a:noFill/>
          </p:spPr>
          <p:txBody>
            <a:bodyPr wrap="none" rtlCol="0">
              <a:spAutoFit/>
            </a:bodyPr>
            <a:lstStyle/>
            <a:p>
              <a:pPr algn="ctr"/>
              <a:r>
                <a:rPr lang="ja-JP" altLang="en-US" sz="1400" dirty="0">
                  <a:solidFill>
                    <a:schemeClr val="tx1">
                      <a:lumMod val="50000"/>
                      <a:lumOff val="50000"/>
                    </a:schemeClr>
                  </a:solidFill>
                  <a:latin typeface="Meiryo" charset="-128"/>
                  <a:ea typeface="Meiryo" charset="-128"/>
                  <a:cs typeface="Meiryo" charset="-128"/>
                </a:rPr>
                <a:t>戸籍</a:t>
              </a:r>
              <a:endParaRPr kumimoji="1" lang="ja-JP" altLang="en-US" sz="1400" dirty="0">
                <a:solidFill>
                  <a:schemeClr val="tx1">
                    <a:lumMod val="50000"/>
                    <a:lumOff val="50000"/>
                  </a:schemeClr>
                </a:solidFill>
                <a:latin typeface="Meiryo" charset="-128"/>
                <a:ea typeface="Meiryo" charset="-128"/>
                <a:cs typeface="Meiryo" charset="-128"/>
              </a:endParaRPr>
            </a:p>
          </p:txBody>
        </p:sp>
        <p:sp>
          <p:nvSpPr>
            <p:cNvPr id="40" name="テキスト ボックス 39"/>
            <p:cNvSpPr txBox="1"/>
            <p:nvPr/>
          </p:nvSpPr>
          <p:spPr>
            <a:xfrm>
              <a:off x="7659152" y="6064129"/>
              <a:ext cx="543739" cy="307777"/>
            </a:xfrm>
            <a:prstGeom prst="rect">
              <a:avLst/>
            </a:prstGeom>
            <a:noFill/>
          </p:spPr>
          <p:txBody>
            <a:bodyPr wrap="none" rtlCol="0">
              <a:spAutoFit/>
            </a:bodyPr>
            <a:lstStyle/>
            <a:p>
              <a:pPr algn="ctr"/>
              <a:r>
                <a:rPr kumimoji="1" lang="ja-JP" altLang="en-US" sz="1400" dirty="0">
                  <a:solidFill>
                    <a:schemeClr val="tx1">
                      <a:lumMod val="50000"/>
                      <a:lumOff val="50000"/>
                    </a:schemeClr>
                  </a:solidFill>
                  <a:latin typeface="Meiryo" charset="-128"/>
                  <a:ea typeface="Meiryo" charset="-128"/>
                  <a:cs typeface="Meiryo" charset="-128"/>
                </a:rPr>
                <a:t>契約</a:t>
              </a:r>
            </a:p>
          </p:txBody>
        </p:sp>
        <p:sp>
          <p:nvSpPr>
            <p:cNvPr id="43" name="テキスト ボックス 42"/>
            <p:cNvSpPr txBox="1"/>
            <p:nvPr/>
          </p:nvSpPr>
          <p:spPr>
            <a:xfrm>
              <a:off x="544470" y="5416765"/>
              <a:ext cx="2492990"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いつでも参照できる</a:t>
              </a:r>
            </a:p>
          </p:txBody>
        </p:sp>
        <p:sp>
          <p:nvSpPr>
            <p:cNvPr id="44" name="テキスト ボックス 43"/>
            <p:cNvSpPr txBox="1"/>
            <p:nvPr/>
          </p:nvSpPr>
          <p:spPr>
            <a:xfrm>
              <a:off x="547666" y="4982626"/>
              <a:ext cx="1980029" cy="400110"/>
            </a:xfrm>
            <a:prstGeom prst="rect">
              <a:avLst/>
            </a:prstGeom>
            <a:noFill/>
          </p:spPr>
          <p:txBody>
            <a:bodyPr wrap="none" rtlCol="0">
              <a:spAutoFit/>
            </a:bodyPr>
            <a:lstStyle/>
            <a:p>
              <a:r>
                <a:rPr kumimoji="1" lang="ja-JP" altLang="en-US" sz="2000" b="1" dirty="0">
                  <a:solidFill>
                    <a:schemeClr val="accent6">
                      <a:lumMod val="75000"/>
                    </a:schemeClr>
                  </a:solidFill>
                  <a:latin typeface="Meiryo" charset="-128"/>
                  <a:ea typeface="Meiryo" charset="-128"/>
                  <a:cs typeface="Meiryo" charset="-128"/>
                </a:rPr>
                <a:t>秘密が守られる</a:t>
              </a:r>
            </a:p>
          </p:txBody>
        </p:sp>
        <p:sp>
          <p:nvSpPr>
            <p:cNvPr id="45" name="テキスト ボックス 44"/>
            <p:cNvSpPr txBox="1"/>
            <p:nvPr/>
          </p:nvSpPr>
          <p:spPr>
            <a:xfrm>
              <a:off x="561531" y="5856485"/>
              <a:ext cx="1723549" cy="400110"/>
            </a:xfrm>
            <a:prstGeom prst="rect">
              <a:avLst/>
            </a:prstGeom>
            <a:noFill/>
          </p:spPr>
          <p:txBody>
            <a:bodyPr wrap="none" rtlCol="0">
              <a:spAutoFit/>
            </a:bodyPr>
            <a:lstStyle>
              <a:defPPr>
                <a:defRPr lang="ja-JP"/>
              </a:defPPr>
              <a:lvl1pPr>
                <a:defRPr sz="2000">
                  <a:latin typeface="Meiryo" charset="-128"/>
                  <a:ea typeface="Meiryo" charset="-128"/>
                  <a:cs typeface="Meiryo" charset="-128"/>
                </a:defRPr>
              </a:lvl1pPr>
            </a:lstStyle>
            <a:p>
              <a:r>
                <a:rPr lang="ja-JP" altLang="en-US" b="1" dirty="0">
                  <a:solidFill>
                    <a:schemeClr val="accent6">
                      <a:lumMod val="75000"/>
                    </a:schemeClr>
                  </a:solidFill>
                </a:rPr>
                <a:t>改竄されない</a:t>
              </a:r>
            </a:p>
          </p:txBody>
        </p:sp>
      </p:grpSp>
    </p:spTree>
    <p:extLst>
      <p:ext uri="{BB962C8B-B14F-4D97-AF65-F5344CB8AC3E}">
        <p14:creationId xmlns:p14="http://schemas.microsoft.com/office/powerpoint/2010/main" val="34226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a:t>ブロックチェーン技術を利用したサービスに関する国内外動向調査 </a:t>
            </a:r>
            <a:endParaRPr kumimoji="1" lang="ja-JP" altLang="en-US" sz="2000"/>
          </a:p>
        </p:txBody>
      </p:sp>
      <p:pic>
        <p:nvPicPr>
          <p:cNvPr id="4" name="図 3"/>
          <p:cNvPicPr>
            <a:picLocks noChangeAspect="1"/>
          </p:cNvPicPr>
          <p:nvPr/>
        </p:nvPicPr>
        <p:blipFill>
          <a:blip r:embed="rId3"/>
          <a:stretch>
            <a:fillRect/>
          </a:stretch>
        </p:blipFill>
        <p:spPr>
          <a:xfrm>
            <a:off x="717550" y="945218"/>
            <a:ext cx="7708900" cy="5486400"/>
          </a:xfrm>
          <a:prstGeom prst="rect">
            <a:avLst/>
          </a:prstGeom>
        </p:spPr>
      </p:pic>
    </p:spTree>
    <p:extLst>
      <p:ext uri="{BB962C8B-B14F-4D97-AF65-F5344CB8AC3E}">
        <p14:creationId xmlns:p14="http://schemas.microsoft.com/office/powerpoint/2010/main" val="28186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845852" y="2759585"/>
            <a:ext cx="1103772" cy="98402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従来の方法（集中台帳）とブロックチェーン（分散台帳）</a:t>
            </a:r>
            <a:endParaRPr kumimoji="1" lang="ja-JP" altLang="en-US" dirty="0"/>
          </a:p>
        </p:txBody>
      </p:sp>
      <p:grpSp>
        <p:nvGrpSpPr>
          <p:cNvPr id="40" name="図形グループ 39"/>
          <p:cNvGrpSpPr/>
          <p:nvPr/>
        </p:nvGrpSpPr>
        <p:grpSpPr>
          <a:xfrm flipH="1">
            <a:off x="6409103" y="1700808"/>
            <a:ext cx="291938" cy="625530"/>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 name="図形グループ 42"/>
          <p:cNvGrpSpPr/>
          <p:nvPr/>
        </p:nvGrpSpPr>
        <p:grpSpPr>
          <a:xfrm flipH="1">
            <a:off x="5238065" y="2785442"/>
            <a:ext cx="291938" cy="625530"/>
            <a:chOff x="1946324" y="4125162"/>
            <a:chExt cx="969964" cy="2007872"/>
          </a:xfrm>
        </p:grpSpPr>
        <p:sp>
          <p:nvSpPr>
            <p:cNvPr id="44" name="円/楕円 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フローチャート: 論理積ゲート 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 name="図形グループ 45"/>
          <p:cNvGrpSpPr/>
          <p:nvPr/>
        </p:nvGrpSpPr>
        <p:grpSpPr>
          <a:xfrm flipH="1">
            <a:off x="5806397" y="4399040"/>
            <a:ext cx="291938" cy="625530"/>
            <a:chOff x="1946324" y="4125162"/>
            <a:chExt cx="969964" cy="2007872"/>
          </a:xfrm>
        </p:grpSpPr>
        <p:sp>
          <p:nvSpPr>
            <p:cNvPr id="47" name="円/楕円 46"/>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フローチャート: 論理積ゲート 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9" name="図形グループ 48"/>
          <p:cNvGrpSpPr/>
          <p:nvPr/>
        </p:nvGrpSpPr>
        <p:grpSpPr>
          <a:xfrm flipH="1">
            <a:off x="6988646" y="4399040"/>
            <a:ext cx="291938" cy="625530"/>
            <a:chOff x="1946324" y="4125162"/>
            <a:chExt cx="969964" cy="2007872"/>
          </a:xfrm>
        </p:grpSpPr>
        <p:sp>
          <p:nvSpPr>
            <p:cNvPr id="50" name="円/楕円 49"/>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2" name="図形グループ 51"/>
          <p:cNvGrpSpPr/>
          <p:nvPr/>
        </p:nvGrpSpPr>
        <p:grpSpPr>
          <a:xfrm flipH="1">
            <a:off x="7562717" y="2788430"/>
            <a:ext cx="291938" cy="625530"/>
            <a:chOff x="1946324" y="4125162"/>
            <a:chExt cx="969964" cy="2007872"/>
          </a:xfrm>
        </p:grpSpPr>
        <p:sp>
          <p:nvSpPr>
            <p:cNvPr id="53" name="円/楕円 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フローチャート: 論理積ゲート 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5" name="直線コネクタ 54"/>
          <p:cNvCxnSpPr/>
          <p:nvPr/>
        </p:nvCxnSpPr>
        <p:spPr>
          <a:xfrm flipH="1">
            <a:off x="5952366" y="2326338"/>
            <a:ext cx="602705" cy="207270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a:stCxn id="45" idx="0"/>
          </p:cNvCxnSpPr>
          <p:nvPr/>
        </p:nvCxnSpPr>
        <p:spPr>
          <a:xfrm flipV="1">
            <a:off x="5530003" y="2326339"/>
            <a:ext cx="1025068" cy="91529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a:stCxn id="45" idx="0"/>
            <a:endCxn id="54" idx="2"/>
          </p:cNvCxnSpPr>
          <p:nvPr/>
        </p:nvCxnSpPr>
        <p:spPr>
          <a:xfrm>
            <a:off x="5530003" y="3241632"/>
            <a:ext cx="2032714" cy="298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6555071" y="2326338"/>
            <a:ext cx="579543" cy="207270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a:endCxn id="54" idx="2"/>
          </p:cNvCxnSpPr>
          <p:nvPr/>
        </p:nvCxnSpPr>
        <p:spPr>
          <a:xfrm>
            <a:off x="6563296" y="2288192"/>
            <a:ext cx="999421" cy="9564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5952366" y="4399040"/>
            <a:ext cx="118224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a:stCxn id="45" idx="0"/>
          </p:cNvCxnSpPr>
          <p:nvPr/>
        </p:nvCxnSpPr>
        <p:spPr>
          <a:xfrm>
            <a:off x="5530003" y="3241632"/>
            <a:ext cx="422363" cy="115740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a:stCxn id="54" idx="2"/>
          </p:cNvCxnSpPr>
          <p:nvPr/>
        </p:nvCxnSpPr>
        <p:spPr>
          <a:xfrm flipH="1">
            <a:off x="7142840" y="3244620"/>
            <a:ext cx="419877" cy="1116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a:stCxn id="45" idx="0"/>
          </p:cNvCxnSpPr>
          <p:nvPr/>
        </p:nvCxnSpPr>
        <p:spPr>
          <a:xfrm>
            <a:off x="5530003" y="3241632"/>
            <a:ext cx="1604612" cy="115740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a:stCxn id="54" idx="2"/>
          </p:cNvCxnSpPr>
          <p:nvPr/>
        </p:nvCxnSpPr>
        <p:spPr>
          <a:xfrm flipH="1">
            <a:off x="5960591" y="3244620"/>
            <a:ext cx="1602126" cy="1116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5" name="フローチャート: 複数書類 64"/>
          <p:cNvSpPr/>
          <p:nvPr/>
        </p:nvSpPr>
        <p:spPr>
          <a:xfrm>
            <a:off x="7134615" y="4876201"/>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フローチャート: 複数書類 65"/>
          <p:cNvSpPr/>
          <p:nvPr/>
        </p:nvSpPr>
        <p:spPr>
          <a:xfrm>
            <a:off x="7694988" y="3221619"/>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7" name="フローチャート: 複数書類 66"/>
          <p:cNvSpPr/>
          <p:nvPr/>
        </p:nvSpPr>
        <p:spPr>
          <a:xfrm>
            <a:off x="5905637" y="4876199"/>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8" name="フローチャート: 複数書類 67"/>
          <p:cNvSpPr/>
          <p:nvPr/>
        </p:nvSpPr>
        <p:spPr>
          <a:xfrm>
            <a:off x="5362893" y="3241631"/>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9" name="フローチャート: 複数書類 68"/>
          <p:cNvSpPr/>
          <p:nvPr/>
        </p:nvSpPr>
        <p:spPr>
          <a:xfrm>
            <a:off x="6553200" y="2158314"/>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正方形/長方形 71"/>
          <p:cNvSpPr/>
          <p:nvPr/>
        </p:nvSpPr>
        <p:spPr>
          <a:xfrm>
            <a:off x="5231815" y="3452106"/>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正方形/長方形 72"/>
          <p:cNvSpPr/>
          <p:nvPr/>
        </p:nvSpPr>
        <p:spPr>
          <a:xfrm>
            <a:off x="6416860" y="2389792"/>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正方形/長方形 73"/>
          <p:cNvSpPr/>
          <p:nvPr/>
        </p:nvSpPr>
        <p:spPr>
          <a:xfrm>
            <a:off x="7578526" y="3444022"/>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正方形/長方形 74"/>
          <p:cNvSpPr/>
          <p:nvPr/>
        </p:nvSpPr>
        <p:spPr>
          <a:xfrm>
            <a:off x="5792473" y="5074665"/>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6986511" y="5074665"/>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1" name="図形グループ 70"/>
          <p:cNvGrpSpPr/>
          <p:nvPr/>
        </p:nvGrpSpPr>
        <p:grpSpPr>
          <a:xfrm flipH="1">
            <a:off x="2250731" y="1700808"/>
            <a:ext cx="291938" cy="625530"/>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flipH="1">
            <a:off x="1131551" y="2794441"/>
            <a:ext cx="291938" cy="625530"/>
            <a:chOff x="1946324" y="4125162"/>
            <a:chExt cx="969964" cy="2007872"/>
          </a:xfrm>
        </p:grpSpPr>
        <p:sp>
          <p:nvSpPr>
            <p:cNvPr id="116" name="円/楕円 1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フローチャート: 論理積ゲート 1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flipH="1">
            <a:off x="1648025" y="4399040"/>
            <a:ext cx="291938" cy="625530"/>
            <a:chOff x="1946324" y="4125162"/>
            <a:chExt cx="969964" cy="2007872"/>
          </a:xfrm>
        </p:grpSpPr>
        <p:sp>
          <p:nvSpPr>
            <p:cNvPr id="114" name="円/楕円 113"/>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フローチャート: 論理積ゲート 1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3" name="図形グループ 82"/>
          <p:cNvGrpSpPr/>
          <p:nvPr/>
        </p:nvGrpSpPr>
        <p:grpSpPr>
          <a:xfrm flipH="1">
            <a:off x="2830274" y="4399040"/>
            <a:ext cx="291938" cy="625530"/>
            <a:chOff x="1946324" y="4125162"/>
            <a:chExt cx="969964" cy="2007872"/>
          </a:xfrm>
        </p:grpSpPr>
        <p:sp>
          <p:nvSpPr>
            <p:cNvPr id="112" name="円/楕円 111"/>
            <p:cNvSpPr/>
            <p:nvPr/>
          </p:nvSpPr>
          <p:spPr>
            <a:xfrm>
              <a:off x="1946324" y="4125162"/>
              <a:ext cx="969962" cy="92075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sp>
          <p:nvSpPr>
            <p:cNvPr id="113" name="フローチャート: 論理積ゲート 1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tx1">
                    <a:lumMod val="50000"/>
                    <a:lumOff val="50000"/>
                  </a:schemeClr>
                </a:solidFill>
                <a:latin typeface="ＭＳ Ｐゴシック"/>
                <a:ea typeface="ＭＳ Ｐゴシック"/>
                <a:cs typeface="ＭＳ Ｐゴシック"/>
              </a:endParaRPr>
            </a:p>
          </p:txBody>
        </p:sp>
      </p:grpSp>
      <p:grpSp>
        <p:nvGrpSpPr>
          <p:cNvPr id="84" name="図形グループ 83"/>
          <p:cNvGrpSpPr/>
          <p:nvPr/>
        </p:nvGrpSpPr>
        <p:grpSpPr>
          <a:xfrm flipH="1">
            <a:off x="3371986" y="2794441"/>
            <a:ext cx="291938" cy="625530"/>
            <a:chOff x="1946324" y="4125162"/>
            <a:chExt cx="969964" cy="2007872"/>
          </a:xfrm>
        </p:grpSpPr>
        <p:sp>
          <p:nvSpPr>
            <p:cNvPr id="110" name="円/楕円 10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フローチャート: 論理積ゲート 11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4" name="直線コネクタ 93"/>
          <p:cNvCxnSpPr>
            <a:stCxn id="11" idx="3"/>
            <a:endCxn id="111" idx="2"/>
          </p:cNvCxnSpPr>
          <p:nvPr/>
        </p:nvCxnSpPr>
        <p:spPr>
          <a:xfrm flipV="1">
            <a:off x="2949624" y="3250631"/>
            <a:ext cx="422362" cy="96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11" idx="2"/>
          </p:cNvCxnSpPr>
          <p:nvPr/>
        </p:nvCxnSpPr>
        <p:spPr>
          <a:xfrm>
            <a:off x="2397738" y="3743606"/>
            <a:ext cx="496572" cy="68399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4" name="フローチャート: 複数書類 103"/>
          <p:cNvSpPr/>
          <p:nvPr/>
        </p:nvSpPr>
        <p:spPr>
          <a:xfrm>
            <a:off x="2223901" y="3212976"/>
            <a:ext cx="473892" cy="479190"/>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087561" y="3444454"/>
            <a:ext cx="420923" cy="16514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テキスト ボックス 11"/>
          <p:cNvSpPr txBox="1"/>
          <p:nvPr/>
        </p:nvSpPr>
        <p:spPr>
          <a:xfrm>
            <a:off x="1866093" y="2775776"/>
            <a:ext cx="1082348" cy="461665"/>
          </a:xfrm>
          <a:prstGeom prst="rect">
            <a:avLst/>
          </a:prstGeom>
          <a:noFill/>
        </p:spPr>
        <p:txBody>
          <a:bodyPr wrap="none" rtlCol="0">
            <a:spAutoFit/>
          </a:bodyPr>
          <a:lstStyle/>
          <a:p>
            <a:pPr algn="ctr"/>
            <a:r>
              <a:rPr kumimoji="1" lang="ja-JP" altLang="en-US" sz="1000" dirty="0">
                <a:latin typeface="Meiryo" charset="-128"/>
                <a:ea typeface="Meiryo" charset="-128"/>
                <a:cs typeface="Meiryo" charset="-128"/>
              </a:rPr>
              <a:t>信頼されている</a:t>
            </a:r>
            <a:endParaRPr kumimoji="1" lang="en-US" altLang="ja-JP" sz="1000" dirty="0">
              <a:latin typeface="Meiryo" charset="-128"/>
              <a:ea typeface="Meiryo" charset="-128"/>
              <a:cs typeface="Meiryo" charset="-128"/>
            </a:endParaRPr>
          </a:p>
          <a:p>
            <a:pPr algn="ctr"/>
            <a:r>
              <a:rPr kumimoji="1" lang="ja-JP" altLang="en-US" sz="1400" dirty="0">
                <a:latin typeface="Meiryo" charset="-128"/>
                <a:ea typeface="Meiryo" charset="-128"/>
                <a:cs typeface="Meiryo" charset="-128"/>
              </a:rPr>
              <a:t>第三者機関</a:t>
            </a:r>
          </a:p>
        </p:txBody>
      </p:sp>
      <p:cxnSp>
        <p:nvCxnSpPr>
          <p:cNvPr id="120" name="直線コネクタ 119"/>
          <p:cNvCxnSpPr>
            <a:stCxn id="11" idx="2"/>
            <a:endCxn id="114" idx="0"/>
          </p:cNvCxnSpPr>
          <p:nvPr/>
        </p:nvCxnSpPr>
        <p:spPr>
          <a:xfrm flipH="1">
            <a:off x="1793994" y="3743606"/>
            <a:ext cx="603744" cy="65543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 idx="1"/>
            <a:endCxn id="117" idx="0"/>
          </p:cNvCxnSpPr>
          <p:nvPr/>
        </p:nvCxnSpPr>
        <p:spPr>
          <a:xfrm flipH="1" flipV="1">
            <a:off x="1423489" y="3250631"/>
            <a:ext cx="422363" cy="96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19" idx="1"/>
            <a:endCxn id="11" idx="0"/>
          </p:cNvCxnSpPr>
          <p:nvPr/>
        </p:nvCxnSpPr>
        <p:spPr>
          <a:xfrm>
            <a:off x="2396700" y="2326339"/>
            <a:ext cx="1038" cy="433246"/>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2" name="四角形吹き出し 191"/>
          <p:cNvSpPr/>
          <p:nvPr/>
        </p:nvSpPr>
        <p:spPr>
          <a:xfrm>
            <a:off x="2727820" y="2090238"/>
            <a:ext cx="936104" cy="566767"/>
          </a:xfrm>
          <a:prstGeom prst="wedgeRectCallout">
            <a:avLst>
              <a:gd name="adj1" fmla="val -39348"/>
              <a:gd name="adj2" fmla="val 7515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solidFill>
                  <a:srgbClr val="FFFFFF"/>
                </a:solidFill>
                <a:latin typeface="Meiryo" charset="-128"/>
                <a:ea typeface="Meiryo" charset="-128"/>
                <a:cs typeface="Meiryo" charset="-128"/>
              </a:rPr>
              <a:t>銀行や政府機関など</a:t>
            </a:r>
            <a:endParaRPr kumimoji="1" lang="ja-JP" altLang="en-US" sz="1050" dirty="0">
              <a:solidFill>
                <a:srgbClr val="FFFFFF"/>
              </a:solidFill>
              <a:latin typeface="Meiryo" charset="-128"/>
              <a:ea typeface="Meiryo" charset="-128"/>
              <a:cs typeface="Meiryo" charset="-128"/>
            </a:endParaRPr>
          </a:p>
        </p:txBody>
      </p:sp>
      <p:sp>
        <p:nvSpPr>
          <p:cNvPr id="193" name="四角形吹き出し 192"/>
          <p:cNvSpPr/>
          <p:nvPr/>
        </p:nvSpPr>
        <p:spPr>
          <a:xfrm>
            <a:off x="7209796" y="2086574"/>
            <a:ext cx="936104" cy="566767"/>
          </a:xfrm>
          <a:prstGeom prst="wedgeRectCallout">
            <a:avLst>
              <a:gd name="adj1" fmla="val -11257"/>
              <a:gd name="adj2" fmla="val 68827"/>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a:solidFill>
                  <a:srgbClr val="FFFFFF"/>
                </a:solidFill>
                <a:latin typeface="Meiryo" charset="-128"/>
                <a:ea typeface="Meiryo" charset="-128"/>
                <a:cs typeface="Meiryo" charset="-128"/>
              </a:rPr>
              <a:t>一般の個人や組織など</a:t>
            </a:r>
          </a:p>
        </p:txBody>
      </p:sp>
      <p:sp>
        <p:nvSpPr>
          <p:cNvPr id="194" name="正方形/長方形 193"/>
          <p:cNvSpPr/>
          <p:nvPr/>
        </p:nvSpPr>
        <p:spPr>
          <a:xfrm>
            <a:off x="355039" y="5641062"/>
            <a:ext cx="4104456" cy="584775"/>
          </a:xfrm>
          <a:prstGeom prst="rect">
            <a:avLst/>
          </a:prstGeom>
        </p:spPr>
        <p:txBody>
          <a:bodyPr wrap="square">
            <a:spAutoFit/>
          </a:bodyPr>
          <a:lstStyle/>
          <a:p>
            <a:pPr algn="ctr"/>
            <a:r>
              <a:rPr lang="ja-JP" altLang="en-US" sz="1600" dirty="0">
                <a:solidFill>
                  <a:schemeClr val="accent6">
                    <a:lumMod val="50000"/>
                  </a:schemeClr>
                </a:solidFill>
                <a:latin typeface="Meiryo" charset="-128"/>
                <a:ea typeface="Meiryo" charset="-128"/>
                <a:cs typeface="Meiryo" charset="-128"/>
              </a:rPr>
              <a:t>信頼・権限を持つ機関や組織に台帳を預け</a:t>
            </a:r>
            <a:endParaRPr lang="en-US" altLang="ja-JP" sz="1600" dirty="0">
              <a:solidFill>
                <a:schemeClr val="accent6">
                  <a:lumMod val="50000"/>
                </a:schemeClr>
              </a:solidFill>
              <a:latin typeface="Meiryo" charset="-128"/>
              <a:ea typeface="Meiryo" charset="-128"/>
              <a:cs typeface="Meiryo" charset="-128"/>
            </a:endParaRPr>
          </a:p>
          <a:p>
            <a:pPr algn="ctr"/>
            <a:r>
              <a:rPr lang="ja-JP" altLang="en-US" sz="1600" dirty="0">
                <a:solidFill>
                  <a:schemeClr val="accent6">
                    <a:lumMod val="50000"/>
                  </a:schemeClr>
                </a:solidFill>
                <a:latin typeface="Meiryo" charset="-128"/>
                <a:ea typeface="Meiryo" charset="-128"/>
                <a:cs typeface="Meiryo" charset="-128"/>
              </a:rPr>
              <a:t>取引の正当性を保証する</a:t>
            </a:r>
          </a:p>
        </p:txBody>
      </p:sp>
      <p:sp>
        <p:nvSpPr>
          <p:cNvPr id="195" name="正方形/長方形 194"/>
          <p:cNvSpPr/>
          <p:nvPr/>
        </p:nvSpPr>
        <p:spPr>
          <a:xfrm>
            <a:off x="4874668" y="5623064"/>
            <a:ext cx="3830956" cy="584775"/>
          </a:xfrm>
          <a:prstGeom prst="rect">
            <a:avLst/>
          </a:prstGeom>
        </p:spPr>
        <p:txBody>
          <a:bodyPr wrap="square">
            <a:spAutoFit/>
          </a:bodyPr>
          <a:lstStyle/>
          <a:p>
            <a:pPr algn="ctr"/>
            <a:r>
              <a:rPr lang="ja-JP" altLang="en-US" sz="1600" dirty="0">
                <a:solidFill>
                  <a:schemeClr val="accent3">
                    <a:lumMod val="50000"/>
                  </a:schemeClr>
                </a:solidFill>
                <a:latin typeface="Meiryo" charset="-128"/>
                <a:ea typeface="Meiryo" charset="-128"/>
                <a:cs typeface="Meiryo" charset="-128"/>
              </a:rPr>
              <a:t>取引に関わる全員が同じ台帳を保有し</a:t>
            </a:r>
            <a:endParaRPr lang="en-US" altLang="ja-JP" sz="1600" dirty="0">
              <a:solidFill>
                <a:schemeClr val="accent3">
                  <a:lumMod val="50000"/>
                </a:schemeClr>
              </a:solidFill>
              <a:latin typeface="Meiryo" charset="-128"/>
              <a:ea typeface="Meiryo" charset="-128"/>
              <a:cs typeface="Meiryo" charset="-128"/>
            </a:endParaRPr>
          </a:p>
          <a:p>
            <a:pPr algn="ctr"/>
            <a:r>
              <a:rPr lang="ja-JP" altLang="en-US" sz="1600" dirty="0">
                <a:solidFill>
                  <a:schemeClr val="accent3">
                    <a:lumMod val="50000"/>
                  </a:schemeClr>
                </a:solidFill>
                <a:latin typeface="Meiryo" charset="-128"/>
                <a:ea typeface="Meiryo" charset="-128"/>
                <a:cs typeface="Meiryo" charset="-128"/>
              </a:rPr>
              <a:t>取引の正当性を全員・相互に保証する</a:t>
            </a:r>
          </a:p>
        </p:txBody>
      </p:sp>
      <p:sp>
        <p:nvSpPr>
          <p:cNvPr id="196" name="テキスト ボックス 195"/>
          <p:cNvSpPr txBox="1"/>
          <p:nvPr/>
        </p:nvSpPr>
        <p:spPr>
          <a:xfrm>
            <a:off x="647459" y="1018281"/>
            <a:ext cx="3578939" cy="400110"/>
          </a:xfrm>
          <a:prstGeom prst="rect">
            <a:avLst/>
          </a:prstGeom>
          <a:noFill/>
        </p:spPr>
        <p:txBody>
          <a:bodyPr wrap="square" rtlCol="0">
            <a:spAutoFit/>
          </a:bodyPr>
          <a:lstStyle/>
          <a:p>
            <a:pPr algn="ctr"/>
            <a:r>
              <a:rPr lang="ja-JP" altLang="en-US" sz="2000" dirty="0">
                <a:solidFill>
                  <a:schemeClr val="tx1">
                    <a:lumMod val="65000"/>
                    <a:lumOff val="35000"/>
                  </a:schemeClr>
                </a:solidFill>
                <a:latin typeface="Meiryo" charset="-128"/>
                <a:ea typeface="Meiryo" charset="-128"/>
                <a:cs typeface="Meiryo" charset="-128"/>
              </a:rPr>
              <a:t>従来の方法（集中台帳）</a:t>
            </a:r>
            <a:endParaRPr kumimoji="1" lang="ja-JP" altLang="en-US" sz="2000" dirty="0">
              <a:solidFill>
                <a:schemeClr val="tx1">
                  <a:lumMod val="65000"/>
                  <a:lumOff val="35000"/>
                </a:schemeClr>
              </a:solidFill>
              <a:latin typeface="Meiryo" charset="-128"/>
              <a:ea typeface="Meiryo" charset="-128"/>
              <a:cs typeface="Meiryo" charset="-128"/>
            </a:endParaRPr>
          </a:p>
        </p:txBody>
      </p:sp>
      <p:sp>
        <p:nvSpPr>
          <p:cNvPr id="197" name="テキスト ボックス 196"/>
          <p:cNvSpPr txBox="1"/>
          <p:nvPr/>
        </p:nvSpPr>
        <p:spPr>
          <a:xfrm>
            <a:off x="4744123" y="1022775"/>
            <a:ext cx="3877701" cy="400110"/>
          </a:xfrm>
          <a:prstGeom prst="rect">
            <a:avLst/>
          </a:prstGeom>
          <a:noFill/>
        </p:spPr>
        <p:txBody>
          <a:bodyPr wrap="square" rtlCol="0">
            <a:spAutoFit/>
          </a:bodyPr>
          <a:lstStyle/>
          <a:p>
            <a:pPr algn="ctr"/>
            <a:r>
              <a:rPr lang="ja-JP" altLang="en-US" sz="2000" dirty="0">
                <a:solidFill>
                  <a:schemeClr val="accent3">
                    <a:lumMod val="50000"/>
                  </a:schemeClr>
                </a:solidFill>
                <a:latin typeface="Meiryo" charset="-128"/>
                <a:ea typeface="Meiryo" charset="-128"/>
                <a:cs typeface="Meiryo" charset="-128"/>
              </a:rPr>
              <a:t>ブロックチェーン（分散台帳）</a:t>
            </a:r>
            <a:endParaRPr kumimoji="1" lang="ja-JP" altLang="en-US" sz="2000" dirty="0">
              <a:solidFill>
                <a:schemeClr val="accent3">
                  <a:lumMod val="50000"/>
                </a:schemeClr>
              </a:solidFill>
              <a:latin typeface="Meiryo" charset="-128"/>
              <a:ea typeface="Meiryo" charset="-128"/>
              <a:cs typeface="Meiryo" charset="-128"/>
            </a:endParaRPr>
          </a:p>
        </p:txBody>
      </p:sp>
    </p:spTree>
    <p:extLst>
      <p:ext uri="{BB962C8B-B14F-4D97-AF65-F5344CB8AC3E}">
        <p14:creationId xmlns:p14="http://schemas.microsoft.com/office/powerpoint/2010/main" val="361396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直線コネクタ 81"/>
          <p:cNvCxnSpPr/>
          <p:nvPr/>
        </p:nvCxnSpPr>
        <p:spPr>
          <a:xfrm flipH="1">
            <a:off x="8489828" y="4154294"/>
            <a:ext cx="226827" cy="581409"/>
          </a:xfrm>
          <a:prstGeom prst="line">
            <a:avLst/>
          </a:prstGeom>
          <a:ln w="9525">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395537" y="3407182"/>
            <a:ext cx="8136905" cy="1435631"/>
          </a:xfrm>
          <a:prstGeom prst="roundRect">
            <a:avLst>
              <a:gd name="adj" fmla="val 17244"/>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009051"/>
              </a:solidFill>
              <a:latin typeface="Meiryo" charset="-128"/>
              <a:ea typeface="Meiryo" charset="-128"/>
              <a:cs typeface="Meiryo" charset="-128"/>
            </a:endParaRPr>
          </a:p>
        </p:txBody>
      </p:sp>
      <p:cxnSp>
        <p:nvCxnSpPr>
          <p:cNvPr id="70" name="直線コネクタ 69"/>
          <p:cNvCxnSpPr/>
          <p:nvPr/>
        </p:nvCxnSpPr>
        <p:spPr>
          <a:xfrm flipH="1">
            <a:off x="477733" y="4199101"/>
            <a:ext cx="226827" cy="581409"/>
          </a:xfrm>
          <a:prstGeom prst="line">
            <a:avLst/>
          </a:prstGeom>
          <a:ln w="9525">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flipH="1">
            <a:off x="455103" y="2979913"/>
            <a:ext cx="212850" cy="522482"/>
          </a:xfrm>
          <a:prstGeom prst="line">
            <a:avLst/>
          </a:prstGeom>
          <a:ln w="9525">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a:t>ブロックチェーンとは何か</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6" name="正方形/長方形 5"/>
          <p:cNvSpPr/>
          <p:nvPr/>
        </p:nvSpPr>
        <p:spPr>
          <a:xfrm>
            <a:off x="3238240" y="3105363"/>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5504208" y="3099400"/>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371702" y="3105363"/>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6637670" y="3105363"/>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7767781" y="3105363"/>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2813964" y="4570449"/>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5079932" y="4564486"/>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947426" y="4570449"/>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6213394" y="4570449"/>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7343505" y="4570449"/>
            <a:ext cx="432048" cy="43204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角丸四角形 28"/>
          <p:cNvSpPr/>
          <p:nvPr/>
        </p:nvSpPr>
        <p:spPr>
          <a:xfrm>
            <a:off x="611560" y="2855647"/>
            <a:ext cx="8136905" cy="1435631"/>
          </a:xfrm>
          <a:prstGeom prst="roundRect">
            <a:avLst>
              <a:gd name="adj" fmla="val 19764"/>
            </a:avLst>
          </a:prstGeom>
          <a:solidFill>
            <a:srgbClr val="C6D9F1">
              <a:alpha val="38039"/>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0432FF"/>
              </a:solidFill>
              <a:latin typeface="Meiryo" charset="-128"/>
              <a:ea typeface="Meiryo" charset="-128"/>
              <a:cs typeface="Meiryo" charset="-128"/>
            </a:endParaRPr>
          </a:p>
        </p:txBody>
      </p:sp>
      <p:sp>
        <p:nvSpPr>
          <p:cNvPr id="30" name="正方形/長方形 29"/>
          <p:cNvSpPr/>
          <p:nvPr/>
        </p:nvSpPr>
        <p:spPr>
          <a:xfrm>
            <a:off x="3454263" y="2553828"/>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正方形/長方形 31"/>
          <p:cNvSpPr/>
          <p:nvPr/>
        </p:nvSpPr>
        <p:spPr>
          <a:xfrm>
            <a:off x="5720231" y="2547865"/>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正方形/長方形 33"/>
          <p:cNvSpPr/>
          <p:nvPr/>
        </p:nvSpPr>
        <p:spPr>
          <a:xfrm>
            <a:off x="4587725" y="2553828"/>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6" name="正方形/長方形 35"/>
          <p:cNvSpPr/>
          <p:nvPr/>
        </p:nvSpPr>
        <p:spPr>
          <a:xfrm>
            <a:off x="6853693" y="2553828"/>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7983804" y="2553828"/>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3029987" y="4018914"/>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5295955" y="4012951"/>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4163449" y="4018914"/>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p:cNvSpPr/>
          <p:nvPr/>
        </p:nvSpPr>
        <p:spPr>
          <a:xfrm>
            <a:off x="6429417" y="4018914"/>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7559528" y="4018914"/>
            <a:ext cx="432048" cy="432048"/>
          </a:xfrm>
          <a:prstGeom prst="rect">
            <a:avLst/>
          </a:prstGeom>
          <a:solidFill>
            <a:srgbClr val="0070C0">
              <a:alpha val="5372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48" name="図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227" y="2186228"/>
            <a:ext cx="320120" cy="302336"/>
          </a:xfrm>
          <a:prstGeom prst="rect">
            <a:avLst/>
          </a:prstGeom>
        </p:spPr>
      </p:pic>
      <p:pic>
        <p:nvPicPr>
          <p:cNvPr id="49" name="図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444" y="2203268"/>
            <a:ext cx="386396" cy="288821"/>
          </a:xfrm>
          <a:prstGeom prst="rect">
            <a:avLst/>
          </a:prstGeom>
        </p:spPr>
      </p:pic>
      <p:pic>
        <p:nvPicPr>
          <p:cNvPr id="50" name="図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060" y="2165380"/>
            <a:ext cx="282655" cy="333388"/>
          </a:xfrm>
          <a:prstGeom prst="rect">
            <a:avLst/>
          </a:prstGeom>
        </p:spPr>
      </p:pic>
      <p:pic>
        <p:nvPicPr>
          <p:cNvPr id="52" name="図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9516" y="2186228"/>
            <a:ext cx="380401" cy="335115"/>
          </a:xfrm>
          <a:prstGeom prst="rect">
            <a:avLst/>
          </a:prstGeom>
        </p:spPr>
      </p:pic>
      <p:pic>
        <p:nvPicPr>
          <p:cNvPr id="53" name="図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718" y="2157334"/>
            <a:ext cx="268220" cy="330416"/>
          </a:xfrm>
          <a:prstGeom prst="rect">
            <a:avLst/>
          </a:prstGeom>
        </p:spPr>
      </p:pic>
      <p:cxnSp>
        <p:nvCxnSpPr>
          <p:cNvPr id="55" name="直線矢印コネクタ 54"/>
          <p:cNvCxnSpPr>
            <a:stCxn id="45" idx="0"/>
            <a:endCxn id="30" idx="2"/>
          </p:cNvCxnSpPr>
          <p:nvPr/>
        </p:nvCxnSpPr>
        <p:spPr>
          <a:xfrm flipH="1" flipV="1">
            <a:off x="3670287" y="2985876"/>
            <a:ext cx="2975154" cy="1033038"/>
          </a:xfrm>
          <a:prstGeom prst="straightConnector1">
            <a:avLst/>
          </a:prstGeom>
          <a:ln w="38100">
            <a:solidFill>
              <a:srgbClr val="0070C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36" idx="2"/>
            <a:endCxn id="43" idx="0"/>
          </p:cNvCxnSpPr>
          <p:nvPr/>
        </p:nvCxnSpPr>
        <p:spPr>
          <a:xfrm flipH="1">
            <a:off x="4379473" y="2985876"/>
            <a:ext cx="2690244" cy="1033038"/>
          </a:xfrm>
          <a:prstGeom prst="straightConnector1">
            <a:avLst/>
          </a:prstGeom>
          <a:ln w="38100">
            <a:prstDash val="sysDash"/>
            <a:tailEnd type="triangle"/>
          </a:ln>
        </p:spPr>
        <p:style>
          <a:lnRef idx="2">
            <a:schemeClr val="accent1"/>
          </a:lnRef>
          <a:fillRef idx="0">
            <a:schemeClr val="accent1"/>
          </a:fillRef>
          <a:effectRef idx="1">
            <a:schemeClr val="accent1"/>
          </a:effectRef>
          <a:fontRef idx="minor">
            <a:schemeClr val="tx1"/>
          </a:fontRef>
        </p:style>
      </p:cxnSp>
      <p:sp>
        <p:nvSpPr>
          <p:cNvPr id="63" name="テキスト ボックス 62"/>
          <p:cNvSpPr txBox="1"/>
          <p:nvPr/>
        </p:nvSpPr>
        <p:spPr>
          <a:xfrm rot="1091113">
            <a:off x="3966706" y="3311986"/>
            <a:ext cx="1210588" cy="246221"/>
          </a:xfrm>
          <a:prstGeom prst="rect">
            <a:avLst/>
          </a:prstGeom>
          <a:noFill/>
        </p:spPr>
        <p:txBody>
          <a:bodyPr wrap="none" rtlCol="0">
            <a:spAutoFit/>
          </a:bodyPr>
          <a:lstStyle/>
          <a:p>
            <a:r>
              <a:rPr kumimoji="1" lang="ja-JP" altLang="en-US" sz="1000">
                <a:solidFill>
                  <a:srgbClr val="0432FF"/>
                </a:solidFill>
                <a:latin typeface="Meiryo" charset="-128"/>
                <a:ea typeface="Meiryo" charset="-128"/>
                <a:cs typeface="Meiryo" charset="-128"/>
              </a:rPr>
              <a:t>価値交換（取引）</a:t>
            </a:r>
          </a:p>
        </p:txBody>
      </p:sp>
      <p:sp>
        <p:nvSpPr>
          <p:cNvPr id="64" name="テキスト ボックス 63"/>
          <p:cNvSpPr txBox="1"/>
          <p:nvPr/>
        </p:nvSpPr>
        <p:spPr>
          <a:xfrm rot="20266963">
            <a:off x="5728855" y="3306246"/>
            <a:ext cx="1210588" cy="246221"/>
          </a:xfrm>
          <a:prstGeom prst="rect">
            <a:avLst/>
          </a:prstGeom>
          <a:noFill/>
        </p:spPr>
        <p:txBody>
          <a:bodyPr wrap="none" rtlCol="0">
            <a:spAutoFit/>
          </a:bodyPr>
          <a:lstStyle/>
          <a:p>
            <a:r>
              <a:rPr kumimoji="1" lang="ja-JP" altLang="en-US" sz="1000">
                <a:solidFill>
                  <a:srgbClr val="0432FF"/>
                </a:solidFill>
                <a:latin typeface="Meiryo" charset="-128"/>
                <a:ea typeface="Meiryo" charset="-128"/>
                <a:cs typeface="Meiryo" charset="-128"/>
              </a:rPr>
              <a:t>価値交換（取引）</a:t>
            </a:r>
          </a:p>
        </p:txBody>
      </p:sp>
      <p:sp>
        <p:nvSpPr>
          <p:cNvPr id="65" name="テキスト ボックス 64"/>
          <p:cNvSpPr txBox="1"/>
          <p:nvPr/>
        </p:nvSpPr>
        <p:spPr>
          <a:xfrm>
            <a:off x="934862" y="2887285"/>
            <a:ext cx="2194631" cy="553998"/>
          </a:xfrm>
          <a:prstGeom prst="rect">
            <a:avLst/>
          </a:prstGeom>
          <a:noFill/>
        </p:spPr>
        <p:txBody>
          <a:bodyPr wrap="square" rtlCol="0">
            <a:spAutoFit/>
          </a:bodyPr>
          <a:lstStyle/>
          <a:p>
            <a:pPr algn="dist"/>
            <a:r>
              <a:rPr kumimoji="1" lang="ja-JP" altLang="en-US" b="1" dirty="0">
                <a:solidFill>
                  <a:srgbClr val="0432FF"/>
                </a:solidFill>
                <a:latin typeface="Meiryo" charset="-128"/>
                <a:ea typeface="Meiryo" charset="-128"/>
                <a:cs typeface="Meiryo" charset="-128"/>
              </a:rPr>
              <a:t>ブロックチェーン</a:t>
            </a:r>
            <a:endParaRPr kumimoji="1" lang="en-US" altLang="ja-JP" b="1" dirty="0">
              <a:solidFill>
                <a:srgbClr val="0432FF"/>
              </a:solidFill>
              <a:latin typeface="Meiryo" charset="-128"/>
              <a:ea typeface="Meiryo" charset="-128"/>
              <a:cs typeface="Meiryo" charset="-128"/>
            </a:endParaRPr>
          </a:p>
          <a:p>
            <a:pPr algn="dist"/>
            <a:r>
              <a:rPr lang="ja-JP" altLang="en-US" sz="1200" dirty="0">
                <a:solidFill>
                  <a:srgbClr val="0432FF"/>
                </a:solidFill>
                <a:latin typeface="Meiryo" charset="-128"/>
                <a:ea typeface="Meiryo" charset="-128"/>
                <a:cs typeface="Meiryo" charset="-128"/>
              </a:rPr>
              <a:t>価値交換のネットワーク</a:t>
            </a:r>
            <a:endParaRPr kumimoji="1" lang="ja-JP" altLang="en-US" sz="1200" dirty="0">
              <a:solidFill>
                <a:srgbClr val="0432FF"/>
              </a:solidFill>
              <a:latin typeface="Meiryo" charset="-128"/>
              <a:ea typeface="Meiryo" charset="-128"/>
              <a:cs typeface="Meiryo" charset="-128"/>
            </a:endParaRPr>
          </a:p>
        </p:txBody>
      </p:sp>
      <p:sp>
        <p:nvSpPr>
          <p:cNvPr id="66" name="テキスト ボックス 65"/>
          <p:cNvSpPr txBox="1"/>
          <p:nvPr/>
        </p:nvSpPr>
        <p:spPr>
          <a:xfrm>
            <a:off x="548533" y="4312824"/>
            <a:ext cx="2194631" cy="553998"/>
          </a:xfrm>
          <a:prstGeom prst="rect">
            <a:avLst/>
          </a:prstGeom>
          <a:noFill/>
        </p:spPr>
        <p:txBody>
          <a:bodyPr wrap="square" rtlCol="0">
            <a:spAutoFit/>
          </a:bodyPr>
          <a:lstStyle/>
          <a:p>
            <a:pPr algn="dist"/>
            <a:r>
              <a:rPr kumimoji="1" lang="ja-JP" altLang="en-US" b="1" dirty="0">
                <a:solidFill>
                  <a:srgbClr val="009051"/>
                </a:solidFill>
                <a:latin typeface="Meiryo" charset="-128"/>
                <a:ea typeface="Meiryo" charset="-128"/>
                <a:cs typeface="Meiryo" charset="-128"/>
              </a:rPr>
              <a:t>インターネット</a:t>
            </a:r>
            <a:endParaRPr kumimoji="1" lang="en-US" altLang="ja-JP" b="1" dirty="0">
              <a:solidFill>
                <a:srgbClr val="009051"/>
              </a:solidFill>
              <a:latin typeface="Meiryo" charset="-128"/>
              <a:ea typeface="Meiryo" charset="-128"/>
              <a:cs typeface="Meiryo" charset="-128"/>
            </a:endParaRPr>
          </a:p>
          <a:p>
            <a:pPr algn="dist"/>
            <a:r>
              <a:rPr lang="ja-JP" altLang="en-US" sz="1200" dirty="0">
                <a:solidFill>
                  <a:srgbClr val="009051"/>
                </a:solidFill>
                <a:latin typeface="Meiryo" charset="-128"/>
                <a:ea typeface="Meiryo" charset="-128"/>
                <a:cs typeface="Meiryo" charset="-128"/>
              </a:rPr>
              <a:t>情報交換のネットワーク</a:t>
            </a:r>
            <a:endParaRPr kumimoji="1" lang="ja-JP" altLang="en-US" sz="1200" dirty="0">
              <a:solidFill>
                <a:srgbClr val="009051"/>
              </a:solidFill>
              <a:latin typeface="Meiryo" charset="-128"/>
              <a:ea typeface="Meiryo" charset="-128"/>
              <a:cs typeface="Meiryo" charset="-128"/>
            </a:endParaRPr>
          </a:p>
        </p:txBody>
      </p:sp>
      <p:sp>
        <p:nvSpPr>
          <p:cNvPr id="67" name="テキスト ボックス 66"/>
          <p:cNvSpPr txBox="1"/>
          <p:nvPr/>
        </p:nvSpPr>
        <p:spPr>
          <a:xfrm>
            <a:off x="478571" y="1477488"/>
            <a:ext cx="8186858" cy="461665"/>
          </a:xfrm>
          <a:prstGeom prst="rect">
            <a:avLst/>
          </a:prstGeom>
          <a:noFill/>
        </p:spPr>
        <p:txBody>
          <a:bodyPr wrap="none" rtlCol="0">
            <a:spAutoFit/>
          </a:bodyPr>
          <a:lstStyle/>
          <a:p>
            <a:pPr algn="ctr"/>
            <a:r>
              <a:rPr kumimoji="1" lang="ja-JP" altLang="en-US" sz="2400" b="1" dirty="0">
                <a:solidFill>
                  <a:srgbClr val="0432FF"/>
                </a:solidFill>
                <a:latin typeface="Meiryo" charset="-128"/>
                <a:ea typeface="Meiryo" charset="-128"/>
                <a:cs typeface="Meiryo" charset="-128"/>
              </a:rPr>
              <a:t>インターネット上に構築された価値交換の</a:t>
            </a:r>
            <a:r>
              <a:rPr kumimoji="1" lang="ja-JP" altLang="en-US" sz="2400" b="1">
                <a:solidFill>
                  <a:srgbClr val="0432FF"/>
                </a:solidFill>
                <a:latin typeface="Meiryo" charset="-128"/>
                <a:ea typeface="Meiryo" charset="-128"/>
                <a:cs typeface="Meiryo" charset="-128"/>
              </a:rPr>
              <a:t>ための基盤技術</a:t>
            </a:r>
            <a:endParaRPr kumimoji="1" lang="ja-JP" altLang="en-US" sz="2400" b="1" dirty="0">
              <a:solidFill>
                <a:srgbClr val="0432FF"/>
              </a:solidFill>
              <a:latin typeface="Meiryo" charset="-128"/>
              <a:ea typeface="Meiryo" charset="-128"/>
              <a:cs typeface="Meiryo" charset="-128"/>
            </a:endParaRPr>
          </a:p>
        </p:txBody>
      </p:sp>
      <p:sp>
        <p:nvSpPr>
          <p:cNvPr id="68" name="テキスト ボックス 67"/>
          <p:cNvSpPr txBox="1"/>
          <p:nvPr/>
        </p:nvSpPr>
        <p:spPr>
          <a:xfrm>
            <a:off x="440099" y="5409557"/>
            <a:ext cx="8263801" cy="646331"/>
          </a:xfrm>
          <a:prstGeom prst="rect">
            <a:avLst/>
          </a:prstGeom>
          <a:noFill/>
        </p:spPr>
        <p:txBody>
          <a:bodyPr wrap="none" rtlCol="0">
            <a:spAutoFit/>
          </a:bodyPr>
          <a:lstStyle/>
          <a:p>
            <a:pPr algn="ctr"/>
            <a:r>
              <a:rPr kumimoji="1" lang="ja-JP" altLang="en-US" dirty="0">
                <a:solidFill>
                  <a:srgbClr val="0432FF"/>
                </a:solidFill>
                <a:latin typeface="Meiryo" charset="-128"/>
                <a:ea typeface="Meiryo" charset="-128"/>
                <a:cs typeface="Meiryo" charset="-128"/>
              </a:rPr>
              <a:t>通貨や不動産、株式やライセンスなどの価値（資産）をインターネット上で</a:t>
            </a:r>
            <a:endParaRPr kumimoji="1" lang="en-US" altLang="ja-JP" dirty="0">
              <a:solidFill>
                <a:srgbClr val="0432FF"/>
              </a:solidFill>
              <a:latin typeface="Meiryo" charset="-128"/>
              <a:ea typeface="Meiryo" charset="-128"/>
              <a:cs typeface="Meiryo" charset="-128"/>
            </a:endParaRPr>
          </a:p>
          <a:p>
            <a:pPr algn="ctr"/>
            <a:r>
              <a:rPr lang="ja-JP" altLang="en-US" dirty="0">
                <a:solidFill>
                  <a:srgbClr val="0432FF"/>
                </a:solidFill>
                <a:latin typeface="Meiryo" charset="-128"/>
                <a:ea typeface="Meiryo" charset="-128"/>
                <a:cs typeface="Meiryo" charset="-128"/>
              </a:rPr>
              <a:t>特定の管理者を介することなく安全かつ安価に</a:t>
            </a:r>
            <a:r>
              <a:rPr kumimoji="1" lang="ja-JP" altLang="en-US" dirty="0">
                <a:solidFill>
                  <a:srgbClr val="0432FF"/>
                </a:solidFill>
                <a:latin typeface="Meiryo" charset="-128"/>
                <a:ea typeface="Meiryo" charset="-128"/>
                <a:cs typeface="Meiryo" charset="-128"/>
              </a:rPr>
              <a:t>取引できるようにする仕組み</a:t>
            </a:r>
          </a:p>
        </p:txBody>
      </p:sp>
    </p:spTree>
    <p:extLst>
      <p:ext uri="{BB962C8B-B14F-4D97-AF65-F5344CB8AC3E}">
        <p14:creationId xmlns:p14="http://schemas.microsoft.com/office/powerpoint/2010/main" val="2993817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3239526"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296413" y="2833308"/>
            <a:ext cx="2529854" cy="1872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44774"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395537" y="2833308"/>
            <a:ext cx="2529854" cy="1872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6134278"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ブロックチェーンの</a:t>
            </a:r>
            <a:r>
              <a:rPr lang="en-US" altLang="ja-JP" dirty="0"/>
              <a:t>3</a:t>
            </a:r>
            <a:r>
              <a:rPr lang="ja-JP" altLang="en-US" dirty="0"/>
              <a:t>つの特徴</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p:cNvSpPr/>
          <p:nvPr/>
        </p:nvSpPr>
        <p:spPr>
          <a:xfrm>
            <a:off x="811777" y="1159717"/>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576275"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40773"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84164" y="1264649"/>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48662"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513160"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a:stCxn id="7" idx="3"/>
            <a:endCxn id="8" idx="1"/>
          </p:cNvCxnSpPr>
          <p:nvPr/>
        </p:nvCxnSpPr>
        <p:spPr>
          <a:xfrm flipV="1">
            <a:off x="1224007"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8" idx="3"/>
            <a:endCxn id="9" idx="1"/>
          </p:cNvCxnSpPr>
          <p:nvPr/>
        </p:nvCxnSpPr>
        <p:spPr>
          <a:xfrm>
            <a:off x="1988505" y="1377074"/>
            <a:ext cx="52465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81993"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3554977"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3667406" y="1489500"/>
            <a:ext cx="367258" cy="19487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5098966" y="1159717"/>
            <a:ext cx="509665" cy="652072"/>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矢印コネクタ 22"/>
          <p:cNvCxnSpPr>
            <a:stCxn id="20" idx="3"/>
          </p:cNvCxnSpPr>
          <p:nvPr/>
        </p:nvCxnSpPr>
        <p:spPr>
          <a:xfrm flipV="1">
            <a:off x="4034664" y="1586936"/>
            <a:ext cx="1064302" cy="1"/>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369383" y="1272142"/>
            <a:ext cx="2106117" cy="314792"/>
          </a:xfrm>
          <a:prstGeom prst="round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42560" y="1069773"/>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568003"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917118"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7767" y="150074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602325" y="1504489"/>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628056" y="3064261"/>
            <a:ext cx="2031325" cy="646331"/>
          </a:xfrm>
          <a:prstGeom prst="rect">
            <a:avLst/>
          </a:prstGeom>
          <a:noFill/>
        </p:spPr>
        <p:txBody>
          <a:bodyPr wrap="none" rtlCol="0">
            <a:spAutoFit/>
          </a:bodyPr>
          <a:lstStyle/>
          <a:p>
            <a:pPr algn="ctr"/>
            <a:r>
              <a:rPr lang="ja-JP" altLang="en-US" dirty="0">
                <a:solidFill>
                  <a:schemeClr val="bg1"/>
                </a:solidFill>
                <a:latin typeface="Meiryo" charset="-128"/>
                <a:ea typeface="Meiryo" charset="-128"/>
                <a:cs typeface="Meiryo" charset="-128"/>
              </a:rPr>
              <a:t>データの改竄を</a:t>
            </a:r>
            <a:endParaRPr lang="en-US" altLang="ja-JP" dirty="0">
              <a:solidFill>
                <a:schemeClr val="bg1"/>
              </a:solidFill>
              <a:latin typeface="Meiryo" charset="-128"/>
              <a:ea typeface="Meiryo" charset="-128"/>
              <a:cs typeface="Meiryo" charset="-128"/>
            </a:endParaRPr>
          </a:p>
          <a:p>
            <a:pPr algn="ctr"/>
            <a:r>
              <a:rPr lang="ja-JP" altLang="en-US" dirty="0">
                <a:solidFill>
                  <a:schemeClr val="bg1"/>
                </a:solidFill>
                <a:latin typeface="Meiryo" charset="-128"/>
                <a:ea typeface="Meiryo" charset="-128"/>
                <a:cs typeface="Meiryo" charset="-128"/>
              </a:rPr>
              <a:t>実質不可能にする</a:t>
            </a:r>
            <a:endParaRPr kumimoji="1" lang="ja-JP" altLang="en-US" dirty="0">
              <a:solidFill>
                <a:schemeClr val="bg1"/>
              </a:solidFill>
              <a:latin typeface="Meiryo" charset="-128"/>
              <a:ea typeface="Meiryo" charset="-128"/>
              <a:cs typeface="Meiryo" charset="-128"/>
            </a:endParaRPr>
          </a:p>
        </p:txBody>
      </p:sp>
      <p:sp>
        <p:nvSpPr>
          <p:cNvPr id="35" name="テキスト ボックス 34"/>
          <p:cNvSpPr txBox="1"/>
          <p:nvPr/>
        </p:nvSpPr>
        <p:spPr>
          <a:xfrm>
            <a:off x="3556338" y="3066651"/>
            <a:ext cx="2031325" cy="646331"/>
          </a:xfrm>
          <a:prstGeom prst="rect">
            <a:avLst/>
          </a:prstGeom>
          <a:noFill/>
        </p:spPr>
        <p:txBody>
          <a:bodyPr wrap="none" rtlCol="0">
            <a:spAutoFit/>
          </a:bodyPr>
          <a:lstStyle/>
          <a:p>
            <a:pPr algn="ctr"/>
            <a:r>
              <a:rPr lang="ja-JP" altLang="en-US" dirty="0">
                <a:solidFill>
                  <a:schemeClr val="bg1"/>
                </a:solidFill>
                <a:latin typeface="Meiryo" charset="-128"/>
                <a:ea typeface="Meiryo" charset="-128"/>
                <a:cs typeface="Meiryo" charset="-128"/>
              </a:rPr>
              <a:t>情報の所有・流通</a:t>
            </a:r>
            <a:endParaRPr lang="en-US" altLang="ja-JP" dirty="0">
              <a:solidFill>
                <a:schemeClr val="bg1"/>
              </a:solidFill>
              <a:latin typeface="Meiryo" charset="-128"/>
              <a:ea typeface="Meiryo" charset="-128"/>
              <a:cs typeface="Meiryo" charset="-128"/>
            </a:endParaRPr>
          </a:p>
          <a:p>
            <a:pPr algn="ctr"/>
            <a:r>
              <a:rPr lang="ja-JP" altLang="en-US" dirty="0">
                <a:solidFill>
                  <a:schemeClr val="bg1"/>
                </a:solidFill>
                <a:latin typeface="Meiryo" charset="-128"/>
                <a:ea typeface="Meiryo" charset="-128"/>
                <a:cs typeface="Meiryo" charset="-128"/>
              </a:rPr>
              <a:t>や用途</a:t>
            </a:r>
            <a:r>
              <a:rPr kumimoji="1" lang="ja-JP" altLang="en-US" dirty="0">
                <a:solidFill>
                  <a:schemeClr val="bg1"/>
                </a:solidFill>
                <a:latin typeface="Meiryo" charset="-128"/>
                <a:ea typeface="Meiryo" charset="-128"/>
                <a:cs typeface="Meiryo" charset="-128"/>
              </a:rPr>
              <a:t>を管理する</a:t>
            </a:r>
          </a:p>
        </p:txBody>
      </p:sp>
      <p:sp>
        <p:nvSpPr>
          <p:cNvPr id="40" name="正方形/長方形 39"/>
          <p:cNvSpPr/>
          <p:nvPr/>
        </p:nvSpPr>
        <p:spPr>
          <a:xfrm>
            <a:off x="393269" y="5229200"/>
            <a:ext cx="8338410" cy="1060704"/>
          </a:xfrm>
          <a:prstGeom prst="rect">
            <a:avLst/>
          </a:prstGeom>
          <a:solidFill>
            <a:srgbClr val="0432FF">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コスト</a:t>
            </a:r>
            <a:r>
              <a:rPr lang="ja-JP" altLang="en-US" dirty="0">
                <a:solidFill>
                  <a:srgbClr val="FFFFFF"/>
                </a:solidFill>
                <a:latin typeface="ＭＳ Ｐゴシック"/>
                <a:ea typeface="ＭＳ Ｐゴシック"/>
                <a:cs typeface="ＭＳ Ｐゴシック"/>
              </a:rPr>
              <a:t>をかけずに</a:t>
            </a:r>
            <a:endParaRPr kumimoji="1" lang="en-US" altLang="ja-JP" dirty="0">
              <a:solidFill>
                <a:srgbClr val="FFFFFF"/>
              </a:solidFill>
              <a:latin typeface="ＭＳ Ｐゴシック"/>
              <a:ea typeface="ＭＳ Ｐゴシック"/>
              <a:cs typeface="ＭＳ Ｐゴシック"/>
            </a:endParaRPr>
          </a:p>
          <a:p>
            <a:pPr algn="ctr"/>
            <a:r>
              <a:rPr lang="ja-JP" altLang="en-US" sz="2800" dirty="0">
                <a:solidFill>
                  <a:srgbClr val="FFFFFF"/>
                </a:solidFill>
                <a:latin typeface="ＭＳ Ｐゴシック"/>
                <a:ea typeface="ＭＳ Ｐゴシック"/>
                <a:cs typeface="ＭＳ Ｐゴシック"/>
              </a:rPr>
              <a:t>取引の正当性・信頼性・公平性を</a:t>
            </a:r>
            <a:endParaRPr lang="en-US" altLang="ja-JP" sz="2800"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保証する</a:t>
            </a:r>
          </a:p>
        </p:txBody>
      </p:sp>
      <p:sp>
        <p:nvSpPr>
          <p:cNvPr id="10" name="テキスト ボックス 9"/>
          <p:cNvSpPr txBox="1"/>
          <p:nvPr/>
        </p:nvSpPr>
        <p:spPr>
          <a:xfrm>
            <a:off x="501286" y="3832709"/>
            <a:ext cx="2307042" cy="584775"/>
          </a:xfrm>
          <a:prstGeom prst="rect">
            <a:avLst/>
          </a:prstGeom>
          <a:noFill/>
        </p:spPr>
        <p:txBody>
          <a:bodyPr wrap="none" rtlCol="0">
            <a:spAutoFit/>
          </a:bodyPr>
          <a:lstStyle/>
          <a:p>
            <a:r>
              <a:rPr kumimoji="1" lang="ja-JP" altLang="en-US" sz="800" dirty="0">
                <a:solidFill>
                  <a:schemeClr val="bg1"/>
                </a:solidFill>
                <a:latin typeface="Meiryo" charset="-128"/>
                <a:ea typeface="Meiryo" charset="-128"/>
                <a:cs typeface="Meiryo" charset="-128"/>
              </a:rPr>
              <a:t>過去のデータを改竄しようとするとすると</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ü"/>
            </a:pPr>
            <a:r>
              <a:rPr kumimoji="1" lang="ja-JP" altLang="en-US" sz="800" dirty="0">
                <a:solidFill>
                  <a:schemeClr val="bg1"/>
                </a:solidFill>
                <a:latin typeface="Meiryo" charset="-128"/>
                <a:ea typeface="Meiryo" charset="-128"/>
                <a:cs typeface="Meiryo" charset="-128"/>
              </a:rPr>
              <a:t>続く全ての新しいブロックも改竄が必要</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ü"/>
            </a:pPr>
            <a:r>
              <a:rPr kumimoji="1" lang="ja-JP" altLang="en-US" sz="800" dirty="0">
                <a:solidFill>
                  <a:schemeClr val="bg1"/>
                </a:solidFill>
                <a:latin typeface="Meiryo" charset="-128"/>
                <a:ea typeface="Meiryo" charset="-128"/>
                <a:cs typeface="Meiryo" charset="-128"/>
              </a:rPr>
              <a:t>大量にある全ノードで同時に改竄が必要</a:t>
            </a:r>
            <a:endParaRPr kumimoji="1" lang="en-US" altLang="ja-JP" sz="800" dirty="0">
              <a:solidFill>
                <a:schemeClr val="bg1"/>
              </a:solidFill>
              <a:latin typeface="Meiryo" charset="-128"/>
              <a:ea typeface="Meiryo" charset="-128"/>
              <a:cs typeface="Meiryo" charset="-128"/>
            </a:endParaRPr>
          </a:p>
          <a:p>
            <a:pPr marL="171450" indent="-171450">
              <a:buFont typeface="Wingdings" charset="2"/>
              <a:buChar char="ü"/>
            </a:pPr>
            <a:r>
              <a:rPr kumimoji="1" lang="ja-JP" altLang="en-US" sz="800" dirty="0">
                <a:solidFill>
                  <a:schemeClr val="bg1"/>
                </a:solidFill>
                <a:latin typeface="Meiryo" charset="-128"/>
                <a:ea typeface="Meiryo" charset="-128"/>
                <a:cs typeface="Meiryo" charset="-128"/>
              </a:rPr>
              <a:t>手間がかかりすぎ処理能力を確保できない</a:t>
            </a:r>
          </a:p>
        </p:txBody>
      </p:sp>
      <p:sp>
        <p:nvSpPr>
          <p:cNvPr id="41" name="テキスト ボックス 40"/>
          <p:cNvSpPr txBox="1"/>
          <p:nvPr/>
        </p:nvSpPr>
        <p:spPr>
          <a:xfrm>
            <a:off x="3411397" y="3894264"/>
            <a:ext cx="2310835" cy="461665"/>
          </a:xfrm>
          <a:prstGeom prst="rect">
            <a:avLst/>
          </a:prstGeom>
          <a:noFill/>
        </p:spPr>
        <p:txBody>
          <a:bodyPr wrap="square" rtlCol="0">
            <a:spAutoFit/>
          </a:bodyPr>
          <a:lstStyle/>
          <a:p>
            <a:r>
              <a:rPr kumimoji="1" lang="ja-JP" altLang="en-US" sz="800" dirty="0">
                <a:solidFill>
                  <a:schemeClr val="bg1"/>
                </a:solidFill>
                <a:latin typeface="Meiryo" charset="-128"/>
                <a:ea typeface="Meiryo" charset="-128"/>
                <a:cs typeface="Meiryo" charset="-128"/>
              </a:rPr>
              <a:t>情報資産に付与された公開鍵と所有者の秘密鍵によって、匿名性を維持しながら、両者の関係を紐付け</a:t>
            </a:r>
            <a:r>
              <a:rPr kumimoji="1" lang="ja-JP" altLang="en-US" sz="800">
                <a:solidFill>
                  <a:schemeClr val="bg1"/>
                </a:solidFill>
                <a:latin typeface="Meiryo" charset="-128"/>
                <a:ea typeface="Meiryo" charset="-128"/>
                <a:cs typeface="Meiryo" charset="-128"/>
              </a:rPr>
              <a:t>できる。</a:t>
            </a:r>
            <a:endParaRPr kumimoji="1" lang="en-US" altLang="ja-JP" sz="800" dirty="0">
              <a:solidFill>
                <a:schemeClr val="bg1"/>
              </a:solidFill>
              <a:latin typeface="Meiryo" charset="-128"/>
              <a:ea typeface="Meiryo" charset="-128"/>
              <a:cs typeface="Meiryo" charset="-128"/>
            </a:endParaRPr>
          </a:p>
        </p:txBody>
      </p:sp>
      <p:sp>
        <p:nvSpPr>
          <p:cNvPr id="44" name="正方形/長方形 43"/>
          <p:cNvSpPr/>
          <p:nvPr/>
        </p:nvSpPr>
        <p:spPr>
          <a:xfrm>
            <a:off x="6201825" y="2833308"/>
            <a:ext cx="2529854" cy="1872208"/>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テキスト ボックス 35"/>
          <p:cNvSpPr txBox="1"/>
          <p:nvPr/>
        </p:nvSpPr>
        <p:spPr>
          <a:xfrm>
            <a:off x="6257746" y="3065301"/>
            <a:ext cx="2262158" cy="646331"/>
          </a:xfrm>
          <a:prstGeom prst="rect">
            <a:avLst/>
          </a:prstGeom>
          <a:noFill/>
        </p:spPr>
        <p:txBody>
          <a:bodyPr wrap="none" rtlCol="0">
            <a:spAutoFit/>
          </a:bodyPr>
          <a:lstStyle/>
          <a:p>
            <a:pPr algn="ctr"/>
            <a:r>
              <a:rPr lang="ja-JP" altLang="en-US" dirty="0">
                <a:solidFill>
                  <a:schemeClr val="bg1"/>
                </a:solidFill>
                <a:latin typeface="Meiryo" charset="-128"/>
                <a:ea typeface="Meiryo" charset="-128"/>
                <a:cs typeface="Meiryo" charset="-128"/>
              </a:rPr>
              <a:t>中央管理者を置かず</a:t>
            </a:r>
            <a:endParaRPr lang="en-US" altLang="ja-JP" dirty="0">
              <a:solidFill>
                <a:schemeClr val="bg1"/>
              </a:solidFill>
              <a:latin typeface="Meiryo" charset="-128"/>
              <a:ea typeface="Meiryo" charset="-128"/>
              <a:cs typeface="Meiryo" charset="-128"/>
            </a:endParaRPr>
          </a:p>
          <a:p>
            <a:pPr algn="ctr"/>
            <a:r>
              <a:rPr kumimoji="1" lang="ja-JP" altLang="en-US" dirty="0">
                <a:solidFill>
                  <a:schemeClr val="bg1"/>
                </a:solidFill>
                <a:latin typeface="Meiryo" charset="-128"/>
                <a:ea typeface="Meiryo" charset="-128"/>
                <a:cs typeface="Meiryo" charset="-128"/>
              </a:rPr>
              <a:t>取引を管理する</a:t>
            </a:r>
          </a:p>
        </p:txBody>
      </p:sp>
      <p:sp>
        <p:nvSpPr>
          <p:cNvPr id="42" name="テキスト ボックス 41"/>
          <p:cNvSpPr txBox="1"/>
          <p:nvPr/>
        </p:nvSpPr>
        <p:spPr>
          <a:xfrm>
            <a:off x="6257746" y="3822147"/>
            <a:ext cx="2393985" cy="584775"/>
          </a:xfrm>
          <a:prstGeom prst="rect">
            <a:avLst/>
          </a:prstGeom>
          <a:noFill/>
        </p:spPr>
        <p:txBody>
          <a:bodyPr wrap="square" rtlCol="0">
            <a:spAutoFit/>
          </a:bodyPr>
          <a:lstStyle/>
          <a:p>
            <a:r>
              <a:rPr kumimoji="1" lang="ja-JP" altLang="en-US" sz="800" dirty="0">
                <a:solidFill>
                  <a:schemeClr val="bg1"/>
                </a:solidFill>
                <a:latin typeface="Meiryo" charset="-128"/>
                <a:ea typeface="Meiryo" charset="-128"/>
                <a:cs typeface="Meiryo" charset="-128"/>
              </a:rPr>
              <a:t>多数のコンピュータで同じデータを持ちあい分散して管理。そのため特定の大規模なコンピュータが不要で、どこか</a:t>
            </a:r>
            <a:r>
              <a:rPr kumimoji="1" lang="en-US" altLang="ja-JP" sz="800" dirty="0">
                <a:solidFill>
                  <a:schemeClr val="bg1"/>
                </a:solidFill>
                <a:latin typeface="Meiryo" charset="-128"/>
                <a:ea typeface="Meiryo" charset="-128"/>
                <a:cs typeface="Meiryo" charset="-128"/>
              </a:rPr>
              <a:t>1</a:t>
            </a:r>
            <a:r>
              <a:rPr kumimoji="1" lang="ja-JP" altLang="en-US" sz="800" dirty="0">
                <a:solidFill>
                  <a:schemeClr val="bg1"/>
                </a:solidFill>
                <a:latin typeface="Meiryo" charset="-128"/>
                <a:ea typeface="Meiryo" charset="-128"/>
                <a:cs typeface="Meiryo" charset="-128"/>
              </a:rPr>
              <a:t>カ所のデータが失われても他が動いていればシステム全体を維持。</a:t>
            </a:r>
            <a:endParaRPr kumimoji="1" lang="en-US" altLang="ja-JP" sz="800" dirty="0">
              <a:solidFill>
                <a:schemeClr val="bg1"/>
              </a:solidFill>
              <a:latin typeface="Meiryo" charset="-128"/>
              <a:ea typeface="Meiryo" charset="-128"/>
              <a:cs typeface="Meiryo" charset="-128"/>
            </a:endParaRPr>
          </a:p>
        </p:txBody>
      </p:sp>
      <p:sp>
        <p:nvSpPr>
          <p:cNvPr id="45" name="テキスト ボックス 44"/>
          <p:cNvSpPr txBox="1"/>
          <p:nvPr/>
        </p:nvSpPr>
        <p:spPr>
          <a:xfrm>
            <a:off x="668037" y="2178434"/>
            <a:ext cx="2031325" cy="338554"/>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データの連結・連続</a:t>
            </a:r>
            <a:endParaRPr kumimoji="1" lang="ja-JP" altLang="en-US" sz="1600" b="1" dirty="0">
              <a:solidFill>
                <a:srgbClr val="0432FF"/>
              </a:solidFill>
              <a:latin typeface="Meiryo" charset="-128"/>
              <a:ea typeface="Meiryo" charset="-128"/>
              <a:cs typeface="Meiryo" charset="-128"/>
            </a:endParaRPr>
          </a:p>
        </p:txBody>
      </p:sp>
      <p:sp>
        <p:nvSpPr>
          <p:cNvPr id="46" name="テキスト ボックス 45"/>
          <p:cNvSpPr txBox="1"/>
          <p:nvPr/>
        </p:nvSpPr>
        <p:spPr>
          <a:xfrm>
            <a:off x="3462724" y="2051076"/>
            <a:ext cx="2236510"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情報資産</a:t>
            </a:r>
            <a:r>
              <a:rPr lang="ja-JP" altLang="en-US" sz="1600" b="1">
                <a:solidFill>
                  <a:srgbClr val="0432FF"/>
                </a:solidFill>
                <a:latin typeface="Meiryo" charset="-128"/>
                <a:ea typeface="Meiryo" charset="-128"/>
                <a:cs typeface="Meiryo" charset="-128"/>
              </a:rPr>
              <a:t>と資産所有者</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との紐付け</a:t>
            </a:r>
            <a:endParaRPr kumimoji="1" lang="ja-JP" altLang="en-US" sz="1600" b="1" dirty="0">
              <a:solidFill>
                <a:srgbClr val="0432FF"/>
              </a:solidFill>
              <a:latin typeface="Meiryo" charset="-128"/>
              <a:ea typeface="Meiryo" charset="-128"/>
              <a:cs typeface="Meiryo" charset="-128"/>
            </a:endParaRPr>
          </a:p>
        </p:txBody>
      </p:sp>
      <p:sp>
        <p:nvSpPr>
          <p:cNvPr id="47" name="テキスト ボックス 46"/>
          <p:cNvSpPr txBox="1"/>
          <p:nvPr/>
        </p:nvSpPr>
        <p:spPr>
          <a:xfrm>
            <a:off x="6134278" y="2052137"/>
            <a:ext cx="2646878"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中央管理者なしで</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データと運用を維持・管理</a:t>
            </a:r>
            <a:endParaRPr kumimoji="1" lang="ja-JP" altLang="en-US" sz="1600" b="1"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54816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6134278"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角丸四角形 146"/>
          <p:cNvSpPr/>
          <p:nvPr/>
        </p:nvSpPr>
        <p:spPr>
          <a:xfrm>
            <a:off x="6221529" y="3453507"/>
            <a:ext cx="2510150" cy="1023914"/>
          </a:xfrm>
          <a:prstGeom prst="roundRect">
            <a:avLst>
              <a:gd name="adj" fmla="val 16436"/>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p:cNvSpPr/>
          <p:nvPr/>
        </p:nvSpPr>
        <p:spPr>
          <a:xfrm>
            <a:off x="3239526"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287346" y="3012539"/>
            <a:ext cx="882947" cy="4749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4135338" y="3399736"/>
            <a:ext cx="882947" cy="4749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4956741" y="3834418"/>
            <a:ext cx="882947" cy="47498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44774"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ブロックチェーンの</a:t>
            </a:r>
            <a:r>
              <a:rPr lang="en-US" altLang="ja-JP" dirty="0"/>
              <a:t>3</a:t>
            </a:r>
            <a:r>
              <a:rPr lang="ja-JP" altLang="en-US" dirty="0"/>
              <a:t>つの特徴／実現手法</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4" name="正方形/長方形 3"/>
          <p:cNvSpPr/>
          <p:nvPr/>
        </p:nvSpPr>
        <p:spPr>
          <a:xfrm>
            <a:off x="811777" y="1159717"/>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576275"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40773"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84164" y="1264649"/>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48662"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513160"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a:stCxn id="7" idx="3"/>
            <a:endCxn id="8" idx="1"/>
          </p:cNvCxnSpPr>
          <p:nvPr/>
        </p:nvCxnSpPr>
        <p:spPr>
          <a:xfrm flipV="1">
            <a:off x="1224007"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8" idx="3"/>
            <a:endCxn id="9" idx="1"/>
          </p:cNvCxnSpPr>
          <p:nvPr/>
        </p:nvCxnSpPr>
        <p:spPr>
          <a:xfrm>
            <a:off x="1988505" y="1377074"/>
            <a:ext cx="52465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81993"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3554977"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3667406" y="1489500"/>
            <a:ext cx="367258" cy="19487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5098966" y="1159717"/>
            <a:ext cx="509665" cy="652072"/>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矢印コネクタ 22"/>
          <p:cNvCxnSpPr>
            <a:stCxn id="20" idx="3"/>
          </p:cNvCxnSpPr>
          <p:nvPr/>
        </p:nvCxnSpPr>
        <p:spPr>
          <a:xfrm flipV="1">
            <a:off x="4034664" y="1586936"/>
            <a:ext cx="1064302" cy="1"/>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369383" y="1272142"/>
            <a:ext cx="2106117" cy="314792"/>
          </a:xfrm>
          <a:prstGeom prst="round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42560" y="1069773"/>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568003"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917118"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7767" y="150074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602325" y="1504489"/>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668037" y="2178434"/>
            <a:ext cx="2031325" cy="338554"/>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データの連結・連続</a:t>
            </a:r>
            <a:endParaRPr kumimoji="1" lang="ja-JP" altLang="en-US" sz="1600" b="1" dirty="0">
              <a:solidFill>
                <a:srgbClr val="0432FF"/>
              </a:solidFill>
              <a:latin typeface="Meiryo" charset="-128"/>
              <a:ea typeface="Meiryo" charset="-128"/>
              <a:cs typeface="Meiryo" charset="-128"/>
            </a:endParaRPr>
          </a:p>
        </p:txBody>
      </p:sp>
      <p:sp>
        <p:nvSpPr>
          <p:cNvPr id="32" name="テキスト ボックス 31"/>
          <p:cNvSpPr txBox="1"/>
          <p:nvPr/>
        </p:nvSpPr>
        <p:spPr>
          <a:xfrm>
            <a:off x="3462724" y="2051076"/>
            <a:ext cx="2236510"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情報資産</a:t>
            </a:r>
            <a:r>
              <a:rPr lang="ja-JP" altLang="en-US" sz="1600" b="1">
                <a:solidFill>
                  <a:srgbClr val="0432FF"/>
                </a:solidFill>
                <a:latin typeface="Meiryo" charset="-128"/>
                <a:ea typeface="Meiryo" charset="-128"/>
                <a:cs typeface="Meiryo" charset="-128"/>
              </a:rPr>
              <a:t>と資産所有者</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との紐付け</a:t>
            </a:r>
            <a:endParaRPr kumimoji="1" lang="ja-JP" altLang="en-US" sz="1600" b="1" dirty="0">
              <a:solidFill>
                <a:srgbClr val="0432FF"/>
              </a:solidFill>
              <a:latin typeface="Meiryo" charset="-128"/>
              <a:ea typeface="Meiryo" charset="-128"/>
              <a:cs typeface="Meiryo" charset="-128"/>
            </a:endParaRPr>
          </a:p>
        </p:txBody>
      </p:sp>
      <p:sp>
        <p:nvSpPr>
          <p:cNvPr id="33" name="テキスト ボックス 32"/>
          <p:cNvSpPr txBox="1"/>
          <p:nvPr/>
        </p:nvSpPr>
        <p:spPr>
          <a:xfrm>
            <a:off x="6134278" y="2052137"/>
            <a:ext cx="2646878"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中央管理者なしで</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データと運用を維持・管理</a:t>
            </a:r>
            <a:endParaRPr kumimoji="1" lang="ja-JP" altLang="en-US" sz="1600" b="1" dirty="0">
              <a:solidFill>
                <a:srgbClr val="0432FF"/>
              </a:solidFill>
              <a:latin typeface="Meiryo" charset="-128"/>
              <a:ea typeface="Meiryo" charset="-128"/>
              <a:cs typeface="Meiryo" charset="-128"/>
            </a:endParaRPr>
          </a:p>
        </p:txBody>
      </p:sp>
      <p:sp>
        <p:nvSpPr>
          <p:cNvPr id="46" name="正方形/長方形 45"/>
          <p:cNvSpPr/>
          <p:nvPr/>
        </p:nvSpPr>
        <p:spPr>
          <a:xfrm>
            <a:off x="625929" y="2996319"/>
            <a:ext cx="962550" cy="158507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83568" y="3173891"/>
            <a:ext cx="864096" cy="3710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59" name="正方形/長方形 58"/>
          <p:cNvSpPr/>
          <p:nvPr/>
        </p:nvSpPr>
        <p:spPr>
          <a:xfrm>
            <a:off x="675156" y="3745533"/>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60" name="正方形/長方形 59"/>
          <p:cNvSpPr/>
          <p:nvPr/>
        </p:nvSpPr>
        <p:spPr>
          <a:xfrm>
            <a:off x="675156" y="394609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61" name="正方形/長方形 60"/>
          <p:cNvSpPr/>
          <p:nvPr/>
        </p:nvSpPr>
        <p:spPr>
          <a:xfrm>
            <a:off x="675156" y="4153748"/>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17" name="テキスト ボックス 16"/>
          <p:cNvSpPr txBox="1"/>
          <p:nvPr/>
        </p:nvSpPr>
        <p:spPr>
          <a:xfrm>
            <a:off x="915572" y="4326485"/>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62" name="正方形/長方形 61"/>
          <p:cNvSpPr/>
          <p:nvPr/>
        </p:nvSpPr>
        <p:spPr>
          <a:xfrm>
            <a:off x="1817825" y="3007645"/>
            <a:ext cx="962550" cy="158507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1875464" y="3185217"/>
            <a:ext cx="864096" cy="3710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前ブロックの</a:t>
            </a:r>
            <a:endParaRPr kumimoji="1" lang="en-US" altLang="ja-JP" sz="800" dirty="0">
              <a:solidFill>
                <a:srgbClr val="FFFFFF"/>
              </a:solidFill>
              <a:latin typeface="Meiryo" charset="-128"/>
              <a:ea typeface="Meiryo" charset="-128"/>
              <a:cs typeface="Meiryo" charset="-128"/>
            </a:endParaRPr>
          </a:p>
          <a:p>
            <a:pPr algn="ctr"/>
            <a:r>
              <a:rPr kumimoji="1" lang="ja-JP" altLang="en-US" sz="800" dirty="0">
                <a:solidFill>
                  <a:srgbClr val="FFFFFF"/>
                </a:solidFill>
                <a:latin typeface="Meiryo" charset="-128"/>
                <a:ea typeface="Meiryo" charset="-128"/>
                <a:cs typeface="Meiryo" charset="-128"/>
              </a:rPr>
              <a:t>ハッシュ値</a:t>
            </a:r>
          </a:p>
        </p:txBody>
      </p:sp>
      <p:sp>
        <p:nvSpPr>
          <p:cNvPr id="64" name="正方形/長方形 63"/>
          <p:cNvSpPr/>
          <p:nvPr/>
        </p:nvSpPr>
        <p:spPr>
          <a:xfrm>
            <a:off x="1867052" y="3756859"/>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a</a:t>
            </a:r>
            <a:endParaRPr kumimoji="1" lang="ja-JP" altLang="en-US" sz="800" dirty="0">
              <a:solidFill>
                <a:srgbClr val="FFFFFF"/>
              </a:solidFill>
              <a:latin typeface="Meiryo" charset="-128"/>
              <a:ea typeface="Meiryo" charset="-128"/>
              <a:cs typeface="Meiryo" charset="-128"/>
            </a:endParaRPr>
          </a:p>
        </p:txBody>
      </p:sp>
      <p:sp>
        <p:nvSpPr>
          <p:cNvPr id="65" name="正方形/長方形 64"/>
          <p:cNvSpPr/>
          <p:nvPr/>
        </p:nvSpPr>
        <p:spPr>
          <a:xfrm>
            <a:off x="1867052" y="3957425"/>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b</a:t>
            </a:r>
            <a:endParaRPr kumimoji="1" lang="ja-JP" altLang="en-US" sz="800" dirty="0">
              <a:solidFill>
                <a:srgbClr val="FFFFFF"/>
              </a:solidFill>
              <a:latin typeface="Meiryo" charset="-128"/>
              <a:ea typeface="Meiryo" charset="-128"/>
              <a:cs typeface="Meiryo" charset="-128"/>
            </a:endParaRPr>
          </a:p>
        </p:txBody>
      </p:sp>
      <p:sp>
        <p:nvSpPr>
          <p:cNvPr id="66" name="正方形/長方形 65"/>
          <p:cNvSpPr/>
          <p:nvPr/>
        </p:nvSpPr>
        <p:spPr>
          <a:xfrm>
            <a:off x="1867052" y="4165074"/>
            <a:ext cx="864096" cy="17432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取引</a:t>
            </a:r>
            <a:r>
              <a:rPr kumimoji="1" lang="en-US" altLang="ja-JP" sz="800" dirty="0">
                <a:solidFill>
                  <a:srgbClr val="FFFFFF"/>
                </a:solidFill>
                <a:latin typeface="Meiryo" charset="-128"/>
                <a:ea typeface="Meiryo" charset="-128"/>
                <a:cs typeface="Meiryo" charset="-128"/>
              </a:rPr>
              <a:t> c</a:t>
            </a:r>
            <a:endParaRPr kumimoji="1" lang="ja-JP" altLang="en-US" sz="800" dirty="0">
              <a:solidFill>
                <a:srgbClr val="FFFFFF"/>
              </a:solidFill>
              <a:latin typeface="Meiryo" charset="-128"/>
              <a:ea typeface="Meiryo" charset="-128"/>
              <a:cs typeface="Meiryo" charset="-128"/>
            </a:endParaRPr>
          </a:p>
        </p:txBody>
      </p:sp>
      <p:sp>
        <p:nvSpPr>
          <p:cNvPr id="67" name="テキスト ボックス 66"/>
          <p:cNvSpPr txBox="1"/>
          <p:nvPr/>
        </p:nvSpPr>
        <p:spPr>
          <a:xfrm>
            <a:off x="2107468" y="4337811"/>
            <a:ext cx="377026" cy="246221"/>
          </a:xfrm>
          <a:prstGeom prst="rect">
            <a:avLst/>
          </a:prstGeom>
          <a:noFill/>
        </p:spPr>
        <p:txBody>
          <a:bodyPr wrap="none" rtlCol="0">
            <a:spAutoFit/>
          </a:bodyPr>
          <a:lstStyle/>
          <a:p>
            <a:r>
              <a:rPr kumimoji="1" lang="ja-JP" altLang="en-US" sz="1000">
                <a:solidFill>
                  <a:srgbClr val="0070C0"/>
                </a:solidFill>
              </a:rPr>
              <a:t>・・・</a:t>
            </a:r>
          </a:p>
        </p:txBody>
      </p:sp>
      <p:sp>
        <p:nvSpPr>
          <p:cNvPr id="19" name="右中かっこ 18"/>
          <p:cNvSpPr/>
          <p:nvPr/>
        </p:nvSpPr>
        <p:spPr>
          <a:xfrm>
            <a:off x="1619671" y="3068960"/>
            <a:ext cx="128059" cy="1528417"/>
          </a:xfrm>
          <a:prstGeom prst="rightBrace">
            <a:avLst>
              <a:gd name="adj1" fmla="val 8333"/>
              <a:gd name="adj2" fmla="val 19484"/>
            </a:avLst>
          </a:prstGeom>
          <a:ln w="952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24" name="直線矢印コネクタ 23"/>
          <p:cNvCxnSpPr>
            <a:endCxn id="63" idx="1"/>
          </p:cNvCxnSpPr>
          <p:nvPr/>
        </p:nvCxnSpPr>
        <p:spPr>
          <a:xfrm>
            <a:off x="1692514" y="3361916"/>
            <a:ext cx="182950" cy="8839"/>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p:nvPr/>
        </p:nvCxnSpPr>
        <p:spPr>
          <a:xfrm>
            <a:off x="503262" y="3366335"/>
            <a:ext cx="182950" cy="8839"/>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70" name="正方形/長方形 69"/>
          <p:cNvSpPr/>
          <p:nvPr/>
        </p:nvSpPr>
        <p:spPr>
          <a:xfrm>
            <a:off x="4170293" y="3470280"/>
            <a:ext cx="279786" cy="35388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eiryo" charset="-128"/>
                <a:ea typeface="Meiryo" charset="-128"/>
                <a:cs typeface="Meiryo" charset="-128"/>
              </a:rPr>
              <a:t>出元</a:t>
            </a:r>
            <a:endParaRPr kumimoji="1" lang="en-US" altLang="ja-JP" sz="800" dirty="0">
              <a:solidFill>
                <a:srgbClr val="FFFFFF"/>
              </a:solidFill>
              <a:latin typeface="Meiryo" charset="-128"/>
              <a:ea typeface="Meiryo" charset="-128"/>
              <a:cs typeface="Meiryo" charset="-128"/>
            </a:endParaRPr>
          </a:p>
        </p:txBody>
      </p:sp>
      <p:sp>
        <p:nvSpPr>
          <p:cNvPr id="71" name="正方形/長方形 70"/>
          <p:cNvSpPr/>
          <p:nvPr/>
        </p:nvSpPr>
        <p:spPr>
          <a:xfrm>
            <a:off x="4444186" y="3470279"/>
            <a:ext cx="279786" cy="35388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資産</a:t>
            </a:r>
            <a:endParaRPr kumimoji="1" lang="ja-JP" altLang="en-US" sz="800" dirty="0">
              <a:solidFill>
                <a:srgbClr val="FFFFFF"/>
              </a:solidFill>
              <a:latin typeface="Meiryo" charset="-128"/>
              <a:ea typeface="Meiryo" charset="-128"/>
              <a:cs typeface="Meiryo" charset="-128"/>
            </a:endParaRPr>
          </a:p>
        </p:txBody>
      </p:sp>
      <p:sp>
        <p:nvSpPr>
          <p:cNvPr id="72" name="正方形/長方形 71"/>
          <p:cNvSpPr/>
          <p:nvPr/>
        </p:nvSpPr>
        <p:spPr>
          <a:xfrm>
            <a:off x="4718079" y="3470278"/>
            <a:ext cx="279786" cy="353888"/>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行先</a:t>
            </a:r>
          </a:p>
        </p:txBody>
      </p:sp>
      <p:sp>
        <p:nvSpPr>
          <p:cNvPr id="73" name="正方形/長方形 72"/>
          <p:cNvSpPr/>
          <p:nvPr/>
        </p:nvSpPr>
        <p:spPr>
          <a:xfrm>
            <a:off x="3312022" y="3080288"/>
            <a:ext cx="279786" cy="35388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eiryo" charset="-128"/>
                <a:ea typeface="Meiryo" charset="-128"/>
                <a:cs typeface="Meiryo" charset="-128"/>
              </a:rPr>
              <a:t>出元</a:t>
            </a:r>
            <a:endParaRPr kumimoji="1" lang="en-US" altLang="ja-JP" sz="800" dirty="0">
              <a:solidFill>
                <a:srgbClr val="FFFFFF"/>
              </a:solidFill>
              <a:latin typeface="Meiryo" charset="-128"/>
              <a:ea typeface="Meiryo" charset="-128"/>
              <a:cs typeface="Meiryo" charset="-128"/>
            </a:endParaRPr>
          </a:p>
        </p:txBody>
      </p:sp>
      <p:sp>
        <p:nvSpPr>
          <p:cNvPr id="74" name="正方形/長方形 73"/>
          <p:cNvSpPr/>
          <p:nvPr/>
        </p:nvSpPr>
        <p:spPr>
          <a:xfrm>
            <a:off x="3585915" y="3080287"/>
            <a:ext cx="279786" cy="35388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資産</a:t>
            </a:r>
          </a:p>
        </p:txBody>
      </p:sp>
      <p:sp>
        <p:nvSpPr>
          <p:cNvPr id="75" name="正方形/長方形 74"/>
          <p:cNvSpPr/>
          <p:nvPr/>
        </p:nvSpPr>
        <p:spPr>
          <a:xfrm>
            <a:off x="3859808" y="3080286"/>
            <a:ext cx="279786" cy="353888"/>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行先</a:t>
            </a:r>
          </a:p>
        </p:txBody>
      </p:sp>
      <p:sp>
        <p:nvSpPr>
          <p:cNvPr id="76" name="正方形/長方形 75"/>
          <p:cNvSpPr/>
          <p:nvPr/>
        </p:nvSpPr>
        <p:spPr>
          <a:xfrm>
            <a:off x="4999903" y="3905935"/>
            <a:ext cx="279786" cy="353888"/>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a:solidFill>
                  <a:srgbClr val="FFFFFF"/>
                </a:solidFill>
                <a:latin typeface="Meiryo" charset="-128"/>
                <a:ea typeface="Meiryo" charset="-128"/>
                <a:cs typeface="Meiryo" charset="-128"/>
              </a:rPr>
              <a:t>出元</a:t>
            </a:r>
            <a:endParaRPr kumimoji="1" lang="en-US" altLang="ja-JP" sz="800" dirty="0">
              <a:solidFill>
                <a:srgbClr val="FFFFFF"/>
              </a:solidFill>
              <a:latin typeface="Meiryo" charset="-128"/>
              <a:ea typeface="Meiryo" charset="-128"/>
              <a:cs typeface="Meiryo" charset="-128"/>
            </a:endParaRPr>
          </a:p>
        </p:txBody>
      </p:sp>
      <p:sp>
        <p:nvSpPr>
          <p:cNvPr id="77" name="正方形/長方形 76"/>
          <p:cNvSpPr/>
          <p:nvPr/>
        </p:nvSpPr>
        <p:spPr>
          <a:xfrm>
            <a:off x="5273796" y="3905934"/>
            <a:ext cx="279786" cy="35388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資産</a:t>
            </a:r>
            <a:endParaRPr kumimoji="1" lang="ja-JP" altLang="en-US" sz="800" dirty="0">
              <a:solidFill>
                <a:srgbClr val="FFFFFF"/>
              </a:solidFill>
              <a:latin typeface="Meiryo" charset="-128"/>
              <a:ea typeface="Meiryo" charset="-128"/>
              <a:cs typeface="Meiryo" charset="-128"/>
            </a:endParaRPr>
          </a:p>
        </p:txBody>
      </p:sp>
      <p:sp>
        <p:nvSpPr>
          <p:cNvPr id="78" name="正方形/長方形 77"/>
          <p:cNvSpPr/>
          <p:nvPr/>
        </p:nvSpPr>
        <p:spPr>
          <a:xfrm>
            <a:off x="5547689" y="3905933"/>
            <a:ext cx="279786" cy="353888"/>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a:solidFill>
                  <a:srgbClr val="FFFFFF"/>
                </a:solidFill>
                <a:latin typeface="Meiryo" charset="-128"/>
                <a:ea typeface="Meiryo" charset="-128"/>
                <a:cs typeface="Meiryo" charset="-128"/>
              </a:rPr>
              <a:t>行先</a:t>
            </a:r>
          </a:p>
        </p:txBody>
      </p:sp>
      <p:cxnSp>
        <p:nvCxnSpPr>
          <p:cNvPr id="80" name="カギ線コネクタ 79"/>
          <p:cNvCxnSpPr>
            <a:endCxn id="73" idx="0"/>
          </p:cNvCxnSpPr>
          <p:nvPr/>
        </p:nvCxnSpPr>
        <p:spPr>
          <a:xfrm rot="16200000" flipH="1">
            <a:off x="3260857" y="2889229"/>
            <a:ext cx="213281" cy="168835"/>
          </a:xfrm>
          <a:prstGeom prst="bentConnector3">
            <a:avLst>
              <a:gd name="adj1" fmla="val 6839"/>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カギ線コネクタ 81"/>
          <p:cNvCxnSpPr>
            <a:stCxn id="75" idx="3"/>
            <a:endCxn id="70" idx="0"/>
          </p:cNvCxnSpPr>
          <p:nvPr/>
        </p:nvCxnSpPr>
        <p:spPr>
          <a:xfrm>
            <a:off x="4139594" y="3257230"/>
            <a:ext cx="170592" cy="213050"/>
          </a:xfrm>
          <a:prstGeom prst="bentConnector2">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カギ線コネクタ 84"/>
          <p:cNvCxnSpPr>
            <a:stCxn id="72" idx="3"/>
            <a:endCxn id="77" idx="0"/>
          </p:cNvCxnSpPr>
          <p:nvPr/>
        </p:nvCxnSpPr>
        <p:spPr>
          <a:xfrm>
            <a:off x="4997865" y="3647222"/>
            <a:ext cx="415824" cy="258712"/>
          </a:xfrm>
          <a:prstGeom prst="bentConnector2">
            <a:avLst/>
          </a:prstGeom>
          <a:ln>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a:stCxn id="71" idx="2"/>
          </p:cNvCxnSpPr>
          <p:nvPr/>
        </p:nvCxnSpPr>
        <p:spPr>
          <a:xfrm flipH="1">
            <a:off x="4574520" y="3824167"/>
            <a:ext cx="9559" cy="204645"/>
          </a:xfrm>
          <a:prstGeom prst="straightConnector1">
            <a:avLst/>
          </a:prstGeom>
          <a:ln w="6350">
            <a:solidFill>
              <a:srgbClr val="0432FF"/>
            </a:solidFill>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stCxn id="77" idx="2"/>
          </p:cNvCxnSpPr>
          <p:nvPr/>
        </p:nvCxnSpPr>
        <p:spPr>
          <a:xfrm>
            <a:off x="5413689" y="4259822"/>
            <a:ext cx="0" cy="217087"/>
          </a:xfrm>
          <a:prstGeom prst="straightConnector1">
            <a:avLst/>
          </a:prstGeom>
          <a:ln w="6350">
            <a:solidFill>
              <a:srgbClr val="0432FF"/>
            </a:solidFill>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4" name="角丸四角形 93"/>
          <p:cNvSpPr/>
          <p:nvPr/>
        </p:nvSpPr>
        <p:spPr>
          <a:xfrm>
            <a:off x="3501456" y="3664780"/>
            <a:ext cx="440589" cy="269826"/>
          </a:xfrm>
          <a:prstGeom prst="roundRect">
            <a:avLst>
              <a:gd name="adj" fmla="val 5100"/>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資産</a:t>
            </a:r>
            <a:endParaRPr kumimoji="1" lang="en-US" altLang="ja-JP" sz="600" dirty="0">
              <a:solidFill>
                <a:srgbClr val="FFFFFF"/>
              </a:solidFill>
              <a:latin typeface="Meiryo" charset="-128"/>
              <a:ea typeface="Meiryo" charset="-128"/>
              <a:cs typeface="Meiryo" charset="-128"/>
            </a:endParaRPr>
          </a:p>
          <a:p>
            <a:pPr algn="ctr"/>
            <a:r>
              <a:rPr kumimoji="1" lang="ja-JP" altLang="en-US" sz="600" dirty="0">
                <a:solidFill>
                  <a:srgbClr val="FFFFFF"/>
                </a:solidFill>
                <a:latin typeface="Meiryo" charset="-128"/>
                <a:ea typeface="Meiryo" charset="-128"/>
                <a:cs typeface="Meiryo" charset="-128"/>
              </a:rPr>
              <a:t>所有者</a:t>
            </a:r>
          </a:p>
        </p:txBody>
      </p:sp>
      <p:cxnSp>
        <p:nvCxnSpPr>
          <p:cNvPr id="95" name="直線矢印コネクタ 94"/>
          <p:cNvCxnSpPr>
            <a:stCxn id="74" idx="2"/>
            <a:endCxn id="94" idx="0"/>
          </p:cNvCxnSpPr>
          <p:nvPr/>
        </p:nvCxnSpPr>
        <p:spPr>
          <a:xfrm flipH="1">
            <a:off x="3721751" y="3434175"/>
            <a:ext cx="4057" cy="230605"/>
          </a:xfrm>
          <a:prstGeom prst="straightConnector1">
            <a:avLst/>
          </a:prstGeom>
          <a:ln w="6350">
            <a:solidFill>
              <a:srgbClr val="0432FF"/>
            </a:solidFill>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99" name="テキスト ボックス 98"/>
          <p:cNvSpPr txBox="1"/>
          <p:nvPr/>
        </p:nvSpPr>
        <p:spPr>
          <a:xfrm>
            <a:off x="621944" y="4658650"/>
            <a:ext cx="2204450" cy="415498"/>
          </a:xfrm>
          <a:prstGeom prst="rect">
            <a:avLst/>
          </a:prstGeom>
          <a:noFill/>
        </p:spPr>
        <p:txBody>
          <a:bodyPr wrap="none" rtlCol="0">
            <a:spAutoFit/>
          </a:bodyPr>
          <a:lstStyle/>
          <a:p>
            <a:pPr algn="ctr"/>
            <a:r>
              <a:rPr kumimoji="1" lang="ja-JP" altLang="en-US" sz="1050" dirty="0">
                <a:solidFill>
                  <a:schemeClr val="accent6">
                    <a:lumMod val="75000"/>
                  </a:schemeClr>
                </a:solidFill>
                <a:latin typeface="Meiryo" charset="-128"/>
                <a:ea typeface="Meiryo" charset="-128"/>
                <a:cs typeface="Meiryo" charset="-128"/>
              </a:rPr>
              <a:t>前ブロックをハッシュ値に変換し</a:t>
            </a:r>
            <a:endParaRPr kumimoji="1" lang="en-US" altLang="ja-JP" sz="1050" dirty="0">
              <a:solidFill>
                <a:schemeClr val="accent6">
                  <a:lumMod val="75000"/>
                </a:schemeClr>
              </a:solidFill>
              <a:latin typeface="Meiryo" charset="-128"/>
              <a:ea typeface="Meiryo" charset="-128"/>
              <a:cs typeface="Meiryo" charset="-128"/>
            </a:endParaRPr>
          </a:p>
          <a:p>
            <a:pPr algn="ctr"/>
            <a:r>
              <a:rPr kumimoji="1" lang="ja-JP" altLang="en-US" sz="1050" dirty="0">
                <a:solidFill>
                  <a:schemeClr val="accent6">
                    <a:lumMod val="75000"/>
                  </a:schemeClr>
                </a:solidFill>
                <a:latin typeface="Meiryo" charset="-128"/>
                <a:ea typeface="Meiryo" charset="-128"/>
                <a:cs typeface="Meiryo" charset="-128"/>
              </a:rPr>
              <a:t>次ブロックの中に組み入れる</a:t>
            </a:r>
          </a:p>
        </p:txBody>
      </p:sp>
      <p:sp>
        <p:nvSpPr>
          <p:cNvPr id="100" name="テキスト ボックス 99"/>
          <p:cNvSpPr txBox="1"/>
          <p:nvPr/>
        </p:nvSpPr>
        <p:spPr>
          <a:xfrm>
            <a:off x="3275287" y="4658650"/>
            <a:ext cx="2069797" cy="415498"/>
          </a:xfrm>
          <a:prstGeom prst="rect">
            <a:avLst/>
          </a:prstGeom>
          <a:noFill/>
        </p:spPr>
        <p:txBody>
          <a:bodyPr wrap="none" rtlCol="0">
            <a:spAutoFit/>
          </a:bodyPr>
          <a:lstStyle/>
          <a:p>
            <a:r>
              <a:rPr kumimoji="1" lang="ja-JP" altLang="en-US" sz="1050" dirty="0">
                <a:solidFill>
                  <a:schemeClr val="accent6">
                    <a:lumMod val="75000"/>
                  </a:schemeClr>
                </a:solidFill>
                <a:latin typeface="Meiryo" charset="-128"/>
                <a:ea typeface="Meiryo" charset="-128"/>
                <a:cs typeface="Meiryo" charset="-128"/>
              </a:rPr>
              <a:t>出元</a:t>
            </a:r>
            <a:r>
              <a:rPr kumimoji="1" lang="en-US" altLang="ja-JP" sz="1050" dirty="0">
                <a:solidFill>
                  <a:schemeClr val="accent6">
                    <a:lumMod val="75000"/>
                  </a:schemeClr>
                </a:solidFill>
                <a:latin typeface="Meiryo" charset="-128"/>
                <a:ea typeface="Meiryo" charset="-128"/>
                <a:cs typeface="Meiryo" charset="-128"/>
              </a:rPr>
              <a:t>-</a:t>
            </a:r>
            <a:r>
              <a:rPr kumimoji="1" lang="ja-JP" altLang="en-US" sz="1050" dirty="0">
                <a:solidFill>
                  <a:schemeClr val="accent6">
                    <a:lumMod val="75000"/>
                  </a:schemeClr>
                </a:solidFill>
                <a:latin typeface="Meiryo" charset="-128"/>
                <a:ea typeface="Meiryo" charset="-128"/>
                <a:cs typeface="Meiryo" charset="-128"/>
              </a:rPr>
              <a:t>資産</a:t>
            </a:r>
            <a:r>
              <a:rPr kumimoji="1" lang="en-US" altLang="ja-JP" sz="1050" dirty="0">
                <a:solidFill>
                  <a:schemeClr val="accent6">
                    <a:lumMod val="75000"/>
                  </a:schemeClr>
                </a:solidFill>
                <a:latin typeface="Meiryo" charset="-128"/>
                <a:ea typeface="Meiryo" charset="-128"/>
                <a:cs typeface="Meiryo" charset="-128"/>
              </a:rPr>
              <a:t>-</a:t>
            </a:r>
            <a:r>
              <a:rPr kumimoji="1" lang="ja-JP" altLang="en-US" sz="1050" dirty="0">
                <a:solidFill>
                  <a:schemeClr val="accent6">
                    <a:lumMod val="75000"/>
                  </a:schemeClr>
                </a:solidFill>
                <a:latin typeface="Meiryo" charset="-128"/>
                <a:ea typeface="Meiryo" charset="-128"/>
                <a:cs typeface="Meiryo" charset="-128"/>
              </a:rPr>
              <a:t>行先の関係</a:t>
            </a:r>
            <a:endParaRPr kumimoji="1" lang="en-US" altLang="ja-JP" sz="1050" dirty="0">
              <a:solidFill>
                <a:schemeClr val="accent6">
                  <a:lumMod val="75000"/>
                </a:schemeClr>
              </a:solidFill>
              <a:latin typeface="Meiryo" charset="-128"/>
              <a:ea typeface="Meiryo" charset="-128"/>
              <a:cs typeface="Meiryo" charset="-128"/>
            </a:endParaRPr>
          </a:p>
          <a:p>
            <a:r>
              <a:rPr kumimoji="1" lang="ja-JP" altLang="en-US" sz="1050" dirty="0">
                <a:solidFill>
                  <a:schemeClr val="accent6">
                    <a:lumMod val="75000"/>
                  </a:schemeClr>
                </a:solidFill>
                <a:latin typeface="Meiryo" charset="-128"/>
                <a:ea typeface="Meiryo" charset="-128"/>
                <a:cs typeface="Meiryo" charset="-128"/>
              </a:rPr>
              <a:t>（取引履歴）が全て保持される</a:t>
            </a:r>
          </a:p>
        </p:txBody>
      </p:sp>
      <p:sp>
        <p:nvSpPr>
          <p:cNvPr id="114" name="角丸四角形 113"/>
          <p:cNvSpPr/>
          <p:nvPr/>
        </p:nvSpPr>
        <p:spPr>
          <a:xfrm>
            <a:off x="4351705" y="4036017"/>
            <a:ext cx="440589" cy="269826"/>
          </a:xfrm>
          <a:prstGeom prst="roundRect">
            <a:avLst>
              <a:gd name="adj" fmla="val 5100"/>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資産</a:t>
            </a:r>
            <a:endParaRPr kumimoji="1" lang="en-US" altLang="ja-JP" sz="600" dirty="0">
              <a:solidFill>
                <a:srgbClr val="FFFFFF"/>
              </a:solidFill>
              <a:latin typeface="Meiryo" charset="-128"/>
              <a:ea typeface="Meiryo" charset="-128"/>
              <a:cs typeface="Meiryo" charset="-128"/>
            </a:endParaRPr>
          </a:p>
          <a:p>
            <a:pPr algn="ctr"/>
            <a:r>
              <a:rPr kumimoji="1" lang="ja-JP" altLang="en-US" sz="600" dirty="0">
                <a:solidFill>
                  <a:srgbClr val="FFFFFF"/>
                </a:solidFill>
                <a:latin typeface="Meiryo" charset="-128"/>
                <a:ea typeface="Meiryo" charset="-128"/>
                <a:cs typeface="Meiryo" charset="-128"/>
              </a:rPr>
              <a:t>所有者</a:t>
            </a:r>
          </a:p>
        </p:txBody>
      </p:sp>
      <p:sp>
        <p:nvSpPr>
          <p:cNvPr id="115" name="角丸四角形 114"/>
          <p:cNvSpPr/>
          <p:nvPr/>
        </p:nvSpPr>
        <p:spPr>
          <a:xfrm>
            <a:off x="5193394" y="4475761"/>
            <a:ext cx="440589" cy="269826"/>
          </a:xfrm>
          <a:prstGeom prst="roundRect">
            <a:avLst>
              <a:gd name="adj" fmla="val 5100"/>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dirty="0">
                <a:solidFill>
                  <a:srgbClr val="FFFFFF"/>
                </a:solidFill>
                <a:latin typeface="Meiryo" charset="-128"/>
                <a:ea typeface="Meiryo" charset="-128"/>
                <a:cs typeface="Meiryo" charset="-128"/>
              </a:rPr>
              <a:t>資産</a:t>
            </a:r>
            <a:endParaRPr kumimoji="1" lang="en-US" altLang="ja-JP" sz="600" dirty="0">
              <a:solidFill>
                <a:srgbClr val="FFFFFF"/>
              </a:solidFill>
              <a:latin typeface="Meiryo" charset="-128"/>
              <a:ea typeface="Meiryo" charset="-128"/>
              <a:cs typeface="Meiryo" charset="-128"/>
            </a:endParaRPr>
          </a:p>
          <a:p>
            <a:pPr algn="ctr"/>
            <a:r>
              <a:rPr kumimoji="1" lang="ja-JP" altLang="en-US" sz="600" dirty="0">
                <a:solidFill>
                  <a:srgbClr val="FFFFFF"/>
                </a:solidFill>
                <a:latin typeface="Meiryo" charset="-128"/>
                <a:ea typeface="Meiryo" charset="-128"/>
                <a:cs typeface="Meiryo" charset="-128"/>
              </a:rPr>
              <a:t>所有者</a:t>
            </a:r>
          </a:p>
        </p:txBody>
      </p:sp>
      <p:sp>
        <p:nvSpPr>
          <p:cNvPr id="117" name="正方形/長方形 116"/>
          <p:cNvSpPr/>
          <p:nvPr/>
        </p:nvSpPr>
        <p:spPr>
          <a:xfrm>
            <a:off x="6620988" y="2894641"/>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p:cNvSpPr/>
          <p:nvPr/>
        </p:nvSpPr>
        <p:spPr>
          <a:xfrm>
            <a:off x="6576082" y="2948117"/>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p:cNvSpPr/>
          <p:nvPr/>
        </p:nvSpPr>
        <p:spPr>
          <a:xfrm>
            <a:off x="6529625" y="2998706"/>
            <a:ext cx="507947" cy="41160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6448004" y="3231672"/>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1" name="テキスト ボックス 120"/>
          <p:cNvSpPr txBox="1"/>
          <p:nvPr/>
        </p:nvSpPr>
        <p:spPr>
          <a:xfrm>
            <a:off x="6520573" y="3074372"/>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32" name="正方形/長方形 131"/>
          <p:cNvSpPr/>
          <p:nvPr/>
        </p:nvSpPr>
        <p:spPr>
          <a:xfrm>
            <a:off x="7911699" y="2894641"/>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7866793" y="2948117"/>
            <a:ext cx="507947" cy="411601"/>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7820336" y="2998706"/>
            <a:ext cx="507947" cy="41160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7737236" y="3231380"/>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テキスト ボックス 135"/>
          <p:cNvSpPr txBox="1"/>
          <p:nvPr/>
        </p:nvSpPr>
        <p:spPr>
          <a:xfrm>
            <a:off x="7811284" y="3074372"/>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37" name="正方形/長方形 136"/>
          <p:cNvSpPr/>
          <p:nvPr/>
        </p:nvSpPr>
        <p:spPr>
          <a:xfrm>
            <a:off x="6620988" y="4460368"/>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6576082" y="4513844"/>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6529625" y="4564433"/>
            <a:ext cx="507947" cy="37673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6448113" y="4403084"/>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テキスト ボックス 140"/>
          <p:cNvSpPr txBox="1"/>
          <p:nvPr/>
        </p:nvSpPr>
        <p:spPr>
          <a:xfrm>
            <a:off x="6520573" y="4705291"/>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42" name="正方形/長方形 141"/>
          <p:cNvSpPr/>
          <p:nvPr/>
        </p:nvSpPr>
        <p:spPr>
          <a:xfrm>
            <a:off x="7911699" y="4460368"/>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7866793" y="4513844"/>
            <a:ext cx="507947" cy="376735"/>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7820336" y="4564433"/>
            <a:ext cx="507947" cy="376735"/>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7731817" y="4398989"/>
            <a:ext cx="359764" cy="303396"/>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テキスト ボックス 145"/>
          <p:cNvSpPr txBox="1"/>
          <p:nvPr/>
        </p:nvSpPr>
        <p:spPr>
          <a:xfrm>
            <a:off x="7811284" y="4705291"/>
            <a:ext cx="516999" cy="184666"/>
          </a:xfrm>
          <a:prstGeom prst="rect">
            <a:avLst/>
          </a:prstGeom>
          <a:noFill/>
        </p:spPr>
        <p:txBody>
          <a:bodyPr wrap="square" rtlCol="0">
            <a:spAutoFit/>
          </a:bodyPr>
          <a:lstStyle/>
          <a:p>
            <a:r>
              <a:rPr kumimoji="1" lang="ja-JP" altLang="en-US" sz="600" dirty="0">
                <a:solidFill>
                  <a:schemeClr val="accent6">
                    <a:lumMod val="75000"/>
                  </a:schemeClr>
                </a:solidFill>
                <a:latin typeface="Meiryo" charset="-128"/>
                <a:ea typeface="Meiryo" charset="-128"/>
                <a:cs typeface="Meiryo" charset="-128"/>
              </a:rPr>
              <a:t>ブロック</a:t>
            </a:r>
          </a:p>
        </p:txBody>
      </p:sp>
      <p:sp>
        <p:nvSpPr>
          <p:cNvPr id="148" name="テキスト ボックス 147"/>
          <p:cNvSpPr txBox="1"/>
          <p:nvPr/>
        </p:nvSpPr>
        <p:spPr>
          <a:xfrm>
            <a:off x="6358349" y="3544606"/>
            <a:ext cx="2236510" cy="377026"/>
          </a:xfrm>
          <a:prstGeom prst="rect">
            <a:avLst/>
          </a:prstGeom>
          <a:noFill/>
        </p:spPr>
        <p:txBody>
          <a:bodyPr wrap="none" rtlCol="0">
            <a:spAutoFit/>
          </a:bodyPr>
          <a:lstStyle/>
          <a:p>
            <a:pPr algn="ctr"/>
            <a:r>
              <a:rPr kumimoji="1" lang="ja-JP" altLang="en-US" sz="1050" b="1" dirty="0">
                <a:solidFill>
                  <a:schemeClr val="accent6">
                    <a:lumMod val="75000"/>
                  </a:schemeClr>
                </a:solidFill>
                <a:latin typeface="Meiryo" charset="-128"/>
                <a:ea typeface="Meiryo" charset="-128"/>
                <a:cs typeface="Meiryo" charset="-128"/>
              </a:rPr>
              <a:t>コンセンサス・アルゴリズム</a:t>
            </a:r>
            <a:endParaRPr kumimoji="1" lang="en-US" altLang="ja-JP" sz="1050" b="1" dirty="0">
              <a:solidFill>
                <a:schemeClr val="accent6">
                  <a:lumMod val="75000"/>
                </a:schemeClr>
              </a:solidFill>
              <a:latin typeface="Meiryo" charset="-128"/>
              <a:ea typeface="Meiryo" charset="-128"/>
              <a:cs typeface="Meiryo" charset="-128"/>
            </a:endParaRPr>
          </a:p>
          <a:p>
            <a:pPr algn="ctr"/>
            <a:r>
              <a:rPr lang="ja-JP" altLang="en-US" sz="800" dirty="0">
                <a:solidFill>
                  <a:schemeClr val="accent6">
                    <a:lumMod val="75000"/>
                  </a:schemeClr>
                </a:solidFill>
                <a:latin typeface="Meiryo" charset="-128"/>
                <a:ea typeface="Meiryo" charset="-128"/>
                <a:cs typeface="Meiryo" charset="-128"/>
              </a:rPr>
              <a:t>新ブロックを追加するノードを決定する方法</a:t>
            </a:r>
            <a:endParaRPr kumimoji="1" lang="ja-JP" altLang="en-US" sz="800" dirty="0">
              <a:solidFill>
                <a:schemeClr val="accent6">
                  <a:lumMod val="75000"/>
                </a:schemeClr>
              </a:solidFill>
              <a:latin typeface="Meiryo" charset="-128"/>
              <a:ea typeface="Meiryo" charset="-128"/>
              <a:cs typeface="Meiryo" charset="-128"/>
            </a:endParaRPr>
          </a:p>
        </p:txBody>
      </p:sp>
      <p:sp>
        <p:nvSpPr>
          <p:cNvPr id="149" name="テキスト ボックス 148"/>
          <p:cNvSpPr txBox="1"/>
          <p:nvPr/>
        </p:nvSpPr>
        <p:spPr>
          <a:xfrm>
            <a:off x="6273130" y="3897302"/>
            <a:ext cx="2467342" cy="461665"/>
          </a:xfrm>
          <a:prstGeom prst="rect">
            <a:avLst/>
          </a:prstGeom>
          <a:noFill/>
        </p:spPr>
        <p:txBody>
          <a:bodyPr wrap="none" rtlCol="0">
            <a:spAutoFit/>
          </a:bodyPr>
          <a:lstStyle/>
          <a:p>
            <a:r>
              <a:rPr kumimoji="1" lang="en-US" altLang="ja-JP" sz="800" b="1" dirty="0">
                <a:solidFill>
                  <a:schemeClr val="accent6">
                    <a:lumMod val="75000"/>
                  </a:schemeClr>
                </a:solidFill>
                <a:latin typeface="Meiryo" charset="-128"/>
                <a:ea typeface="Meiryo" charset="-128"/>
                <a:cs typeface="Meiryo" charset="-128"/>
              </a:rPr>
              <a:t>Proof of Work</a:t>
            </a:r>
            <a:r>
              <a:rPr kumimoji="1" lang="en-US" altLang="ja-JP" sz="800" dirty="0">
                <a:solidFill>
                  <a:schemeClr val="accent6">
                    <a:lumMod val="75000"/>
                  </a:schemeClr>
                </a:solidFill>
                <a:latin typeface="Meiryo" charset="-128"/>
                <a:ea typeface="Meiryo" charset="-128"/>
                <a:cs typeface="Meiryo" charset="-128"/>
              </a:rPr>
              <a:t>:</a:t>
            </a:r>
            <a:r>
              <a:rPr kumimoji="1" lang="ja-JP" altLang="en-US" sz="800" dirty="0">
                <a:solidFill>
                  <a:schemeClr val="accent6">
                    <a:lumMod val="75000"/>
                  </a:schemeClr>
                </a:solidFill>
                <a:latin typeface="Meiryo" charset="-128"/>
                <a:ea typeface="Meiryo" charset="-128"/>
                <a:cs typeface="Meiryo" charset="-128"/>
              </a:rPr>
              <a:t>大量の計算をいち早く解く</a:t>
            </a:r>
            <a:endParaRPr kumimoji="1" lang="en-US" altLang="ja-JP" sz="800" dirty="0">
              <a:solidFill>
                <a:schemeClr val="accent6">
                  <a:lumMod val="75000"/>
                </a:schemeClr>
              </a:solidFill>
              <a:latin typeface="Meiryo" charset="-128"/>
              <a:ea typeface="Meiryo" charset="-128"/>
              <a:cs typeface="Meiryo" charset="-128"/>
            </a:endParaRPr>
          </a:p>
          <a:p>
            <a:r>
              <a:rPr lang="en-US" altLang="ja-JP" sz="800" b="1" dirty="0">
                <a:solidFill>
                  <a:schemeClr val="accent6">
                    <a:lumMod val="75000"/>
                  </a:schemeClr>
                </a:solidFill>
                <a:latin typeface="Meiryo" charset="-128"/>
                <a:ea typeface="Meiryo" charset="-128"/>
                <a:cs typeface="Meiryo" charset="-128"/>
              </a:rPr>
              <a:t>Proof of Stake</a:t>
            </a:r>
            <a:r>
              <a:rPr lang="en-US" altLang="ja-JP" sz="800" dirty="0">
                <a:solidFill>
                  <a:schemeClr val="accent6">
                    <a:lumMod val="75000"/>
                  </a:schemeClr>
                </a:solidFill>
                <a:latin typeface="Meiryo" charset="-128"/>
                <a:ea typeface="Meiryo" charset="-128"/>
                <a:cs typeface="Meiryo" charset="-128"/>
              </a:rPr>
              <a:t>:</a:t>
            </a:r>
            <a:r>
              <a:rPr lang="ja-JP" altLang="en-US" sz="800" dirty="0">
                <a:solidFill>
                  <a:schemeClr val="accent6">
                    <a:lumMod val="75000"/>
                  </a:schemeClr>
                </a:solidFill>
                <a:latin typeface="Meiryo" charset="-128"/>
                <a:ea typeface="Meiryo" charset="-128"/>
                <a:cs typeface="Meiryo" charset="-128"/>
              </a:rPr>
              <a:t>利害関係を多く持っている</a:t>
            </a:r>
            <a:endParaRPr lang="en-US" altLang="ja-JP" sz="800" dirty="0">
              <a:solidFill>
                <a:schemeClr val="accent6">
                  <a:lumMod val="75000"/>
                </a:schemeClr>
              </a:solidFill>
              <a:latin typeface="Meiryo" charset="-128"/>
              <a:ea typeface="Meiryo" charset="-128"/>
              <a:cs typeface="Meiryo" charset="-128"/>
            </a:endParaRPr>
          </a:p>
          <a:p>
            <a:r>
              <a:rPr kumimoji="1" lang="en-US" altLang="ja-JP" sz="800" b="1" dirty="0">
                <a:solidFill>
                  <a:schemeClr val="accent6">
                    <a:lumMod val="75000"/>
                  </a:schemeClr>
                </a:solidFill>
                <a:latin typeface="Meiryo" charset="-128"/>
                <a:ea typeface="Meiryo" charset="-128"/>
                <a:cs typeface="Meiryo" charset="-128"/>
              </a:rPr>
              <a:t>Proof of Importance</a:t>
            </a:r>
            <a:r>
              <a:rPr kumimoji="1" lang="en-US" altLang="ja-JP" sz="800" dirty="0">
                <a:solidFill>
                  <a:schemeClr val="accent6">
                    <a:lumMod val="75000"/>
                  </a:schemeClr>
                </a:solidFill>
                <a:latin typeface="Meiryo" charset="-128"/>
                <a:ea typeface="Meiryo" charset="-128"/>
                <a:cs typeface="Meiryo" charset="-128"/>
              </a:rPr>
              <a:t>:</a:t>
            </a:r>
            <a:r>
              <a:rPr kumimoji="1" lang="ja-JP" altLang="en-US" sz="800" dirty="0">
                <a:solidFill>
                  <a:schemeClr val="accent6">
                    <a:lumMod val="75000"/>
                  </a:schemeClr>
                </a:solidFill>
                <a:latin typeface="Meiryo" charset="-128"/>
                <a:ea typeface="Meiryo" charset="-128"/>
                <a:cs typeface="Meiryo" charset="-128"/>
              </a:rPr>
              <a:t>沢山の取引を行っている</a:t>
            </a:r>
          </a:p>
        </p:txBody>
      </p:sp>
      <p:sp>
        <p:nvSpPr>
          <p:cNvPr id="150" name="テキスト ボックス 149"/>
          <p:cNvSpPr txBox="1"/>
          <p:nvPr/>
        </p:nvSpPr>
        <p:spPr>
          <a:xfrm>
            <a:off x="6434583" y="3300348"/>
            <a:ext cx="415498" cy="184666"/>
          </a:xfrm>
          <a:prstGeom prst="rect">
            <a:avLst/>
          </a:prstGeom>
          <a:noFill/>
        </p:spPr>
        <p:txBody>
          <a:bodyPr wrap="none" rtlCol="0">
            <a:spAutoFit/>
          </a:bodyPr>
          <a:lstStyle/>
          <a:p>
            <a:r>
              <a:rPr kumimoji="1" lang="ja-JP" altLang="en-US" sz="600">
                <a:solidFill>
                  <a:schemeClr val="bg1"/>
                </a:solidFill>
                <a:latin typeface="Meiryo" charset="-128"/>
                <a:ea typeface="Meiryo" charset="-128"/>
                <a:cs typeface="Meiryo" charset="-128"/>
              </a:rPr>
              <a:t>ノード</a:t>
            </a:r>
          </a:p>
        </p:txBody>
      </p:sp>
      <p:sp>
        <p:nvSpPr>
          <p:cNvPr id="92" name="正方形/長方形 91"/>
          <p:cNvSpPr/>
          <p:nvPr/>
        </p:nvSpPr>
        <p:spPr>
          <a:xfrm>
            <a:off x="4564279" y="2833176"/>
            <a:ext cx="611355" cy="240285"/>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a:solidFill>
                  <a:srgbClr val="FFFFFF"/>
                </a:solidFill>
                <a:latin typeface="Meiryo" charset="-128"/>
                <a:ea typeface="Meiryo" charset="-128"/>
                <a:cs typeface="Meiryo" charset="-128"/>
              </a:rPr>
              <a:t>電子署名</a:t>
            </a:r>
            <a:endParaRPr kumimoji="1" lang="ja-JP" altLang="en-US" sz="800" dirty="0">
              <a:solidFill>
                <a:srgbClr val="FFFFFF"/>
              </a:solidFill>
              <a:latin typeface="Meiryo" charset="-128"/>
              <a:ea typeface="Meiryo" charset="-128"/>
              <a:cs typeface="Meiryo" charset="-128"/>
            </a:endParaRPr>
          </a:p>
        </p:txBody>
      </p:sp>
      <p:cxnSp>
        <p:nvCxnSpPr>
          <p:cNvPr id="14" name="直線矢印コネクタ 13"/>
          <p:cNvCxnSpPr>
            <a:stCxn id="92" idx="2"/>
          </p:cNvCxnSpPr>
          <p:nvPr/>
        </p:nvCxnSpPr>
        <p:spPr>
          <a:xfrm flipH="1">
            <a:off x="4359985" y="3073461"/>
            <a:ext cx="509972" cy="446388"/>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02" name="直線矢印コネクタ 101"/>
          <p:cNvCxnSpPr>
            <a:stCxn id="92" idx="1"/>
          </p:cNvCxnSpPr>
          <p:nvPr/>
        </p:nvCxnSpPr>
        <p:spPr>
          <a:xfrm flipH="1">
            <a:off x="4040672" y="2953319"/>
            <a:ext cx="523607" cy="148113"/>
          </a:xfrm>
          <a:prstGeom prst="straightConnector1">
            <a:avLst/>
          </a:prstGeom>
          <a:ln>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5188714" y="2780928"/>
            <a:ext cx="751438" cy="553998"/>
          </a:xfrm>
          <a:prstGeom prst="rect">
            <a:avLst/>
          </a:prstGeom>
          <a:noFill/>
        </p:spPr>
        <p:txBody>
          <a:bodyPr wrap="square" rtlCol="0">
            <a:spAutoFit/>
          </a:bodyPr>
          <a:lstStyle/>
          <a:p>
            <a:r>
              <a:rPr kumimoji="1" lang="ja-JP" altLang="en-US" sz="600" dirty="0">
                <a:solidFill>
                  <a:srgbClr val="7030A0"/>
                </a:solidFill>
                <a:latin typeface="Meiryo" charset="-128"/>
                <a:ea typeface="Meiryo" charset="-128"/>
                <a:cs typeface="Meiryo" charset="-128"/>
              </a:rPr>
              <a:t>両方の電子署名が一致すれば正しい取引が行われたとが証明される。</a:t>
            </a:r>
          </a:p>
        </p:txBody>
      </p:sp>
      <p:sp>
        <p:nvSpPr>
          <p:cNvPr id="96" name="正方形/長方形 95"/>
          <p:cNvSpPr/>
          <p:nvPr/>
        </p:nvSpPr>
        <p:spPr>
          <a:xfrm>
            <a:off x="393269" y="5229200"/>
            <a:ext cx="8338410" cy="1060704"/>
          </a:xfrm>
          <a:prstGeom prst="rect">
            <a:avLst/>
          </a:prstGeom>
          <a:solidFill>
            <a:srgbClr val="0432FF">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コスト</a:t>
            </a:r>
            <a:r>
              <a:rPr lang="ja-JP" altLang="en-US" dirty="0">
                <a:solidFill>
                  <a:srgbClr val="FFFFFF"/>
                </a:solidFill>
                <a:latin typeface="ＭＳ Ｐゴシック"/>
                <a:ea typeface="ＭＳ Ｐゴシック"/>
                <a:cs typeface="ＭＳ Ｐゴシック"/>
              </a:rPr>
              <a:t>をかけずに</a:t>
            </a:r>
            <a:endParaRPr kumimoji="1" lang="en-US" altLang="ja-JP" dirty="0">
              <a:solidFill>
                <a:srgbClr val="FFFFFF"/>
              </a:solidFill>
              <a:latin typeface="ＭＳ Ｐゴシック"/>
              <a:ea typeface="ＭＳ Ｐゴシック"/>
              <a:cs typeface="ＭＳ Ｐゴシック"/>
            </a:endParaRPr>
          </a:p>
          <a:p>
            <a:pPr algn="ctr"/>
            <a:r>
              <a:rPr lang="ja-JP" altLang="en-US" sz="2800" dirty="0">
                <a:solidFill>
                  <a:srgbClr val="FFFFFF"/>
                </a:solidFill>
                <a:latin typeface="ＭＳ Ｐゴシック"/>
                <a:ea typeface="ＭＳ Ｐゴシック"/>
                <a:cs typeface="ＭＳ Ｐゴシック"/>
              </a:rPr>
              <a:t>取引の正当性・信頼性・公平性を</a:t>
            </a:r>
            <a:endParaRPr lang="en-US" altLang="ja-JP" sz="2800"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保証する</a:t>
            </a:r>
          </a:p>
        </p:txBody>
      </p:sp>
    </p:spTree>
    <p:extLst>
      <p:ext uri="{BB962C8B-B14F-4D97-AF65-F5344CB8AC3E}">
        <p14:creationId xmlns:p14="http://schemas.microsoft.com/office/powerpoint/2010/main" val="216999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3239526"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344774"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6134278" y="884420"/>
            <a:ext cx="2664948" cy="547141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t>ブロックチェーンの</a:t>
            </a:r>
            <a:r>
              <a:rPr lang="en-US" altLang="ja-JP" dirty="0"/>
              <a:t>3</a:t>
            </a:r>
            <a:r>
              <a:rPr lang="ja-JP" altLang="en-US" dirty="0"/>
              <a:t>つの特徴／用途</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正方形/長方形 3"/>
          <p:cNvSpPr/>
          <p:nvPr/>
        </p:nvSpPr>
        <p:spPr>
          <a:xfrm>
            <a:off x="811777" y="1159717"/>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1576275"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2340773"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84164" y="1264649"/>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48662"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2513160" y="1264648"/>
            <a:ext cx="239843" cy="22485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 name="直線コネクタ 10"/>
          <p:cNvCxnSpPr>
            <a:stCxn id="7" idx="3"/>
            <a:endCxn id="8" idx="1"/>
          </p:cNvCxnSpPr>
          <p:nvPr/>
        </p:nvCxnSpPr>
        <p:spPr>
          <a:xfrm flipV="1">
            <a:off x="1224007"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a:stCxn id="8" idx="3"/>
            <a:endCxn id="9" idx="1"/>
          </p:cNvCxnSpPr>
          <p:nvPr/>
        </p:nvCxnSpPr>
        <p:spPr>
          <a:xfrm>
            <a:off x="1988505" y="1377074"/>
            <a:ext cx="524655"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p:cNvCxnSpPr/>
          <p:nvPr/>
        </p:nvCxnSpPr>
        <p:spPr>
          <a:xfrm flipV="1">
            <a:off x="481993" y="1377074"/>
            <a:ext cx="524655" cy="1"/>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8" name="正方形/長方形 17"/>
          <p:cNvSpPr/>
          <p:nvPr/>
        </p:nvSpPr>
        <p:spPr>
          <a:xfrm>
            <a:off x="3554977" y="1159716"/>
            <a:ext cx="584617" cy="644577"/>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3667406" y="1489500"/>
            <a:ext cx="367258" cy="19487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角丸四角形 20"/>
          <p:cNvSpPr/>
          <p:nvPr/>
        </p:nvSpPr>
        <p:spPr>
          <a:xfrm>
            <a:off x="5098966" y="1159717"/>
            <a:ext cx="509665" cy="652072"/>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 name="直線矢印コネクタ 22"/>
          <p:cNvCxnSpPr>
            <a:stCxn id="20" idx="3"/>
          </p:cNvCxnSpPr>
          <p:nvPr/>
        </p:nvCxnSpPr>
        <p:spPr>
          <a:xfrm flipV="1">
            <a:off x="4034664" y="1586936"/>
            <a:ext cx="1064302" cy="1"/>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5" name="角丸四角形 24"/>
          <p:cNvSpPr/>
          <p:nvPr/>
        </p:nvSpPr>
        <p:spPr>
          <a:xfrm>
            <a:off x="6369383" y="1272142"/>
            <a:ext cx="2106117" cy="314792"/>
          </a:xfrm>
          <a:prstGeom prst="roundRect">
            <a:avLst>
              <a:gd name="adj" fmla="val 50000"/>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7242560" y="1069773"/>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568003"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917118" y="107352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927767" y="1500741"/>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602325" y="1504489"/>
            <a:ext cx="359764" cy="32978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344775" y="2717593"/>
            <a:ext cx="2664947" cy="523220"/>
          </a:xfrm>
          <a:prstGeom prst="rect">
            <a:avLst/>
          </a:prstGeom>
          <a:noFill/>
        </p:spPr>
        <p:txBody>
          <a:bodyPr wrap="square" rtlCol="0">
            <a:spAutoFit/>
          </a:bodyPr>
          <a:lstStyle/>
          <a:p>
            <a:pPr algn="ctr"/>
            <a:r>
              <a:rPr kumimoji="1" lang="ja-JP" altLang="en-US" sz="1400" dirty="0">
                <a:solidFill>
                  <a:srgbClr val="009051"/>
                </a:solidFill>
                <a:latin typeface="Meiryo" charset="-128"/>
                <a:ea typeface="Meiryo" charset="-128"/>
                <a:cs typeface="Meiryo" charset="-128"/>
              </a:rPr>
              <a:t>秘匿性は求められないが</a:t>
            </a:r>
            <a:endParaRPr kumimoji="1"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偽造されては困る</a:t>
            </a:r>
            <a:r>
              <a:rPr kumimoji="1" lang="ja-JP" altLang="en-US" sz="1400" dirty="0">
                <a:solidFill>
                  <a:srgbClr val="009051"/>
                </a:solidFill>
                <a:latin typeface="Meiryo" charset="-128"/>
                <a:ea typeface="Meiryo" charset="-128"/>
                <a:cs typeface="Meiryo" charset="-128"/>
              </a:rPr>
              <a:t>もの</a:t>
            </a:r>
          </a:p>
        </p:txBody>
      </p:sp>
      <p:sp>
        <p:nvSpPr>
          <p:cNvPr id="45" name="テキスト ボックス 44"/>
          <p:cNvSpPr txBox="1"/>
          <p:nvPr/>
        </p:nvSpPr>
        <p:spPr>
          <a:xfrm>
            <a:off x="344773" y="3260742"/>
            <a:ext cx="2664947" cy="523220"/>
          </a:xfrm>
          <a:prstGeom prst="rect">
            <a:avLst/>
          </a:prstGeom>
          <a:noFill/>
        </p:spPr>
        <p:txBody>
          <a:bodyPr wrap="square" rtlCol="0">
            <a:spAutoFit/>
          </a:bodyPr>
          <a:lstStyle/>
          <a:p>
            <a:pPr algn="ctr"/>
            <a:r>
              <a:rPr kumimoji="1" lang="ja-JP" altLang="en-US" sz="1400" dirty="0">
                <a:solidFill>
                  <a:srgbClr val="009051"/>
                </a:solidFill>
                <a:latin typeface="Meiryo" charset="-128"/>
                <a:ea typeface="Meiryo" charset="-128"/>
                <a:cs typeface="Meiryo" charset="-128"/>
              </a:rPr>
              <a:t>第三者による</a:t>
            </a:r>
            <a:endParaRPr kumimoji="1"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確認・検証が求められる</a:t>
            </a:r>
            <a:r>
              <a:rPr kumimoji="1" lang="ja-JP" altLang="en-US" sz="1400" dirty="0">
                <a:solidFill>
                  <a:srgbClr val="009051"/>
                </a:solidFill>
                <a:latin typeface="Meiryo" charset="-128"/>
                <a:ea typeface="Meiryo" charset="-128"/>
                <a:cs typeface="Meiryo" charset="-128"/>
              </a:rPr>
              <a:t>もの</a:t>
            </a:r>
          </a:p>
        </p:txBody>
      </p:sp>
      <p:sp>
        <p:nvSpPr>
          <p:cNvPr id="46" name="テキスト ボックス 45"/>
          <p:cNvSpPr txBox="1"/>
          <p:nvPr/>
        </p:nvSpPr>
        <p:spPr>
          <a:xfrm>
            <a:off x="395537" y="3845552"/>
            <a:ext cx="2568993" cy="1015663"/>
          </a:xfrm>
          <a:prstGeom prst="rect">
            <a:avLst/>
          </a:prstGeom>
          <a:noFill/>
        </p:spPr>
        <p:txBody>
          <a:bodyPr wrap="square" rtlCol="0">
            <a:spAutoFit/>
          </a:bodyPr>
          <a:lstStyle/>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不動産や動産の登記情報</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建築工事中の建物データ</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自動車の試験データ</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契約内容</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決算内容　など</a:t>
            </a:r>
          </a:p>
        </p:txBody>
      </p:sp>
      <p:sp>
        <p:nvSpPr>
          <p:cNvPr id="47" name="テキスト ボックス 46"/>
          <p:cNvSpPr txBox="1"/>
          <p:nvPr/>
        </p:nvSpPr>
        <p:spPr>
          <a:xfrm>
            <a:off x="3239527" y="2722671"/>
            <a:ext cx="2664947" cy="523220"/>
          </a:xfrm>
          <a:prstGeom prst="rect">
            <a:avLst/>
          </a:prstGeom>
          <a:noFill/>
        </p:spPr>
        <p:txBody>
          <a:bodyPr wrap="square" rtlCol="0">
            <a:spAutoFit/>
          </a:bodyPr>
          <a:lstStyle/>
          <a:p>
            <a:pPr algn="ctr"/>
            <a:r>
              <a:rPr kumimoji="1" lang="ja-JP" altLang="en-US" sz="1400" b="1" dirty="0">
                <a:solidFill>
                  <a:srgbClr val="009051"/>
                </a:solidFill>
                <a:latin typeface="Meiryo" charset="-128"/>
                <a:ea typeface="Meiryo" charset="-128"/>
                <a:cs typeface="Meiryo" charset="-128"/>
              </a:rPr>
              <a:t>所有者と資産との関係が</a:t>
            </a:r>
            <a:endParaRPr kumimoji="1" lang="en-US" altLang="ja-JP" sz="1400" b="1"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明確</a:t>
            </a:r>
            <a:r>
              <a:rPr kumimoji="1" lang="ja-JP" altLang="en-US" sz="1400" dirty="0">
                <a:solidFill>
                  <a:srgbClr val="009051"/>
                </a:solidFill>
                <a:latin typeface="Meiryo" charset="-128"/>
                <a:ea typeface="Meiryo" charset="-128"/>
                <a:cs typeface="Meiryo" charset="-128"/>
              </a:rPr>
              <a:t>でなくてはならないもの</a:t>
            </a:r>
          </a:p>
        </p:txBody>
      </p:sp>
      <p:sp>
        <p:nvSpPr>
          <p:cNvPr id="48" name="テキスト ボックス 47"/>
          <p:cNvSpPr txBox="1"/>
          <p:nvPr/>
        </p:nvSpPr>
        <p:spPr>
          <a:xfrm>
            <a:off x="3239525" y="3265820"/>
            <a:ext cx="2664947" cy="523220"/>
          </a:xfrm>
          <a:prstGeom prst="rect">
            <a:avLst/>
          </a:prstGeom>
          <a:noFill/>
        </p:spPr>
        <p:txBody>
          <a:bodyPr wrap="square" rtlCol="0">
            <a:spAutoFit/>
          </a:bodyPr>
          <a:lstStyle/>
          <a:p>
            <a:pPr algn="ctr"/>
            <a:r>
              <a:rPr kumimoji="1" lang="ja-JP" altLang="en-US" sz="1400" b="1" dirty="0">
                <a:solidFill>
                  <a:srgbClr val="009051"/>
                </a:solidFill>
                <a:latin typeface="Meiryo" charset="-128"/>
                <a:ea typeface="Meiryo" charset="-128"/>
                <a:cs typeface="Meiryo" charset="-128"/>
              </a:rPr>
              <a:t>取引履歴</a:t>
            </a:r>
            <a:r>
              <a:rPr kumimoji="1" lang="ja-JP" altLang="en-US" sz="1400" dirty="0">
                <a:solidFill>
                  <a:srgbClr val="009051"/>
                </a:solidFill>
                <a:latin typeface="Meiryo" charset="-128"/>
                <a:ea typeface="Meiryo" charset="-128"/>
                <a:cs typeface="Meiryo" charset="-128"/>
              </a:rPr>
              <a:t>が失われることなく</a:t>
            </a:r>
            <a:endParaRPr kumimoji="1"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保持</a:t>
            </a:r>
            <a:r>
              <a:rPr kumimoji="1" lang="ja-JP" altLang="en-US" sz="1400" dirty="0">
                <a:solidFill>
                  <a:srgbClr val="009051"/>
                </a:solidFill>
                <a:latin typeface="Meiryo" charset="-128"/>
                <a:ea typeface="Meiryo" charset="-128"/>
                <a:cs typeface="Meiryo" charset="-128"/>
              </a:rPr>
              <a:t>されるもの</a:t>
            </a:r>
          </a:p>
        </p:txBody>
      </p:sp>
      <p:sp>
        <p:nvSpPr>
          <p:cNvPr id="49" name="テキスト ボックス 48"/>
          <p:cNvSpPr txBox="1"/>
          <p:nvPr/>
        </p:nvSpPr>
        <p:spPr>
          <a:xfrm>
            <a:off x="3472071" y="3845552"/>
            <a:ext cx="2217815" cy="1015663"/>
          </a:xfrm>
          <a:prstGeom prst="rect">
            <a:avLst/>
          </a:prstGeom>
          <a:noFill/>
        </p:spPr>
        <p:txBody>
          <a:bodyPr wrap="square" rtlCol="0">
            <a:spAutoFit/>
          </a:bodyPr>
          <a:lstStyle/>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不動産や動産の登記情報</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株取引やレンタルの情報</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動画や音楽などの著作権</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個人の履歴や資格、与信</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en-US" altLang="ja-JP" sz="1200" dirty="0" err="1">
                <a:solidFill>
                  <a:srgbClr val="009051"/>
                </a:solidFill>
                <a:latin typeface="Meiryo" charset="-128"/>
                <a:ea typeface="Meiryo" charset="-128"/>
                <a:cs typeface="Meiryo" charset="-128"/>
              </a:rPr>
              <a:t>IoT</a:t>
            </a:r>
            <a:r>
              <a:rPr kumimoji="1" lang="ja-JP" altLang="en-US" sz="1200" dirty="0">
                <a:solidFill>
                  <a:srgbClr val="009051"/>
                </a:solidFill>
                <a:latin typeface="Meiryo" charset="-128"/>
                <a:ea typeface="Meiryo" charset="-128"/>
                <a:cs typeface="Meiryo" charset="-128"/>
              </a:rPr>
              <a:t>デバイス　など</a:t>
            </a:r>
          </a:p>
        </p:txBody>
      </p:sp>
      <p:sp>
        <p:nvSpPr>
          <p:cNvPr id="50" name="テキスト ボックス 49"/>
          <p:cNvSpPr txBox="1"/>
          <p:nvPr/>
        </p:nvSpPr>
        <p:spPr>
          <a:xfrm>
            <a:off x="6134279" y="2717593"/>
            <a:ext cx="2664947" cy="523220"/>
          </a:xfrm>
          <a:prstGeom prst="rect">
            <a:avLst/>
          </a:prstGeom>
          <a:noFill/>
        </p:spPr>
        <p:txBody>
          <a:bodyPr wrap="square" rtlCol="0">
            <a:spAutoFit/>
          </a:bodyPr>
          <a:lstStyle/>
          <a:p>
            <a:pPr algn="ctr"/>
            <a:r>
              <a:rPr kumimoji="1" lang="ja-JP" altLang="en-US" sz="1400" dirty="0">
                <a:solidFill>
                  <a:srgbClr val="009051"/>
                </a:solidFill>
                <a:latin typeface="Meiryo" charset="-128"/>
                <a:ea typeface="Meiryo" charset="-128"/>
                <a:cs typeface="Meiryo" charset="-128"/>
              </a:rPr>
              <a:t>万が一でも</a:t>
            </a:r>
            <a:r>
              <a:rPr kumimoji="1" lang="ja-JP" altLang="en-US" sz="1400" b="1" dirty="0">
                <a:solidFill>
                  <a:srgbClr val="009051"/>
                </a:solidFill>
                <a:latin typeface="Meiryo" charset="-128"/>
                <a:ea typeface="Meiryo" charset="-128"/>
                <a:cs typeface="Meiryo" charset="-128"/>
              </a:rPr>
              <a:t>停止すると</a:t>
            </a:r>
            <a:endParaRPr kumimoji="1" lang="en-US" altLang="ja-JP" sz="1400" b="1"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影響の大きい</a:t>
            </a:r>
            <a:r>
              <a:rPr kumimoji="1" lang="ja-JP" altLang="en-US" sz="1400" dirty="0">
                <a:solidFill>
                  <a:srgbClr val="009051"/>
                </a:solidFill>
                <a:latin typeface="Meiryo" charset="-128"/>
                <a:ea typeface="Meiryo" charset="-128"/>
                <a:cs typeface="Meiryo" charset="-128"/>
              </a:rPr>
              <a:t>システム</a:t>
            </a:r>
          </a:p>
        </p:txBody>
      </p:sp>
      <p:sp>
        <p:nvSpPr>
          <p:cNvPr id="51" name="テキスト ボックス 50"/>
          <p:cNvSpPr txBox="1"/>
          <p:nvPr/>
        </p:nvSpPr>
        <p:spPr>
          <a:xfrm>
            <a:off x="6134277" y="3260742"/>
            <a:ext cx="2664947" cy="523220"/>
          </a:xfrm>
          <a:prstGeom prst="rect">
            <a:avLst/>
          </a:prstGeom>
          <a:noFill/>
        </p:spPr>
        <p:txBody>
          <a:bodyPr wrap="square" rtlCol="0">
            <a:spAutoFit/>
          </a:bodyPr>
          <a:lstStyle/>
          <a:p>
            <a:pPr algn="ctr"/>
            <a:r>
              <a:rPr lang="ja-JP" altLang="en-US" sz="1400" dirty="0">
                <a:solidFill>
                  <a:srgbClr val="009051"/>
                </a:solidFill>
                <a:latin typeface="Meiryo" charset="-128"/>
                <a:ea typeface="Meiryo" charset="-128"/>
                <a:cs typeface="Meiryo" charset="-128"/>
              </a:rPr>
              <a:t>特定の組織や権力に</a:t>
            </a:r>
            <a:endParaRPr lang="en-US" altLang="ja-JP" sz="1400" dirty="0">
              <a:solidFill>
                <a:srgbClr val="009051"/>
              </a:solidFill>
              <a:latin typeface="Meiryo" charset="-128"/>
              <a:ea typeface="Meiryo" charset="-128"/>
              <a:cs typeface="Meiryo" charset="-128"/>
            </a:endParaRPr>
          </a:p>
          <a:p>
            <a:pPr algn="ctr"/>
            <a:r>
              <a:rPr kumimoji="1" lang="ja-JP" altLang="en-US" sz="1400" b="1" dirty="0">
                <a:solidFill>
                  <a:srgbClr val="009051"/>
                </a:solidFill>
                <a:latin typeface="Meiryo" charset="-128"/>
                <a:ea typeface="Meiryo" charset="-128"/>
                <a:cs typeface="Meiryo" charset="-128"/>
              </a:rPr>
              <a:t>支配・統制されると困る</a:t>
            </a:r>
            <a:r>
              <a:rPr kumimoji="1" lang="ja-JP" altLang="en-US" sz="1400" dirty="0">
                <a:solidFill>
                  <a:srgbClr val="009051"/>
                </a:solidFill>
                <a:latin typeface="Meiryo" charset="-128"/>
                <a:ea typeface="Meiryo" charset="-128"/>
                <a:cs typeface="Meiryo" charset="-128"/>
              </a:rPr>
              <a:t>もの</a:t>
            </a:r>
            <a:endParaRPr kumimoji="1" lang="en-US" altLang="ja-JP" sz="1400" dirty="0">
              <a:solidFill>
                <a:srgbClr val="009051"/>
              </a:solidFill>
              <a:latin typeface="Meiryo" charset="-128"/>
              <a:ea typeface="Meiryo" charset="-128"/>
              <a:cs typeface="Meiryo" charset="-128"/>
            </a:endParaRPr>
          </a:p>
        </p:txBody>
      </p:sp>
      <p:sp>
        <p:nvSpPr>
          <p:cNvPr id="52" name="テキスト ボックス 51"/>
          <p:cNvSpPr txBox="1"/>
          <p:nvPr/>
        </p:nvSpPr>
        <p:spPr>
          <a:xfrm>
            <a:off x="6366823" y="3840474"/>
            <a:ext cx="2217815" cy="1015663"/>
          </a:xfrm>
          <a:prstGeom prst="rect">
            <a:avLst/>
          </a:prstGeom>
          <a:noFill/>
        </p:spPr>
        <p:txBody>
          <a:bodyPr wrap="square" rtlCol="0">
            <a:spAutoFit/>
          </a:bodyPr>
          <a:lstStyle/>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航空機や鉄道の発券予約</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マーケットプレイス</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クラウド・ソーシング</a:t>
            </a:r>
            <a:endParaRPr kumimoji="1"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lang="ja-JP" altLang="en-US" sz="1200" dirty="0">
                <a:solidFill>
                  <a:srgbClr val="009051"/>
                </a:solidFill>
                <a:latin typeface="Meiryo" charset="-128"/>
                <a:ea typeface="Meiryo" charset="-128"/>
                <a:cs typeface="Meiryo" charset="-128"/>
              </a:rPr>
              <a:t>ライドシェア</a:t>
            </a:r>
            <a:endParaRPr lang="en-US" altLang="ja-JP" sz="1200" dirty="0">
              <a:solidFill>
                <a:srgbClr val="009051"/>
              </a:solidFill>
              <a:latin typeface="Meiryo" charset="-128"/>
              <a:ea typeface="Meiryo" charset="-128"/>
              <a:cs typeface="Meiryo" charset="-128"/>
            </a:endParaRPr>
          </a:p>
          <a:p>
            <a:pPr marL="171450" indent="-171450">
              <a:buFont typeface="Wingdings" charset="2"/>
              <a:buChar char="ü"/>
            </a:pPr>
            <a:r>
              <a:rPr kumimoji="1" lang="ja-JP" altLang="en-US" sz="1200" dirty="0">
                <a:solidFill>
                  <a:srgbClr val="009051"/>
                </a:solidFill>
                <a:latin typeface="Meiryo" charset="-128"/>
                <a:ea typeface="Meiryo" charset="-128"/>
                <a:cs typeface="Meiryo" charset="-128"/>
              </a:rPr>
              <a:t>電力や農産物の取引　など</a:t>
            </a:r>
          </a:p>
        </p:txBody>
      </p:sp>
      <p:sp>
        <p:nvSpPr>
          <p:cNvPr id="54" name="テキスト ボックス 53"/>
          <p:cNvSpPr txBox="1"/>
          <p:nvPr/>
        </p:nvSpPr>
        <p:spPr>
          <a:xfrm>
            <a:off x="668037" y="2178434"/>
            <a:ext cx="2031325" cy="338554"/>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データの連結・連続</a:t>
            </a:r>
            <a:endParaRPr kumimoji="1" lang="ja-JP" altLang="en-US" sz="1600" b="1" dirty="0">
              <a:solidFill>
                <a:srgbClr val="0432FF"/>
              </a:solidFill>
              <a:latin typeface="Meiryo" charset="-128"/>
              <a:ea typeface="Meiryo" charset="-128"/>
              <a:cs typeface="Meiryo" charset="-128"/>
            </a:endParaRPr>
          </a:p>
        </p:txBody>
      </p:sp>
      <p:sp>
        <p:nvSpPr>
          <p:cNvPr id="55" name="テキスト ボックス 54"/>
          <p:cNvSpPr txBox="1"/>
          <p:nvPr/>
        </p:nvSpPr>
        <p:spPr>
          <a:xfrm>
            <a:off x="3462724" y="2051076"/>
            <a:ext cx="2236510"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情報資産</a:t>
            </a:r>
            <a:r>
              <a:rPr lang="ja-JP" altLang="en-US" sz="1600" b="1">
                <a:solidFill>
                  <a:srgbClr val="0432FF"/>
                </a:solidFill>
                <a:latin typeface="Meiryo" charset="-128"/>
                <a:ea typeface="Meiryo" charset="-128"/>
                <a:cs typeface="Meiryo" charset="-128"/>
              </a:rPr>
              <a:t>と資産所有者</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との紐付け</a:t>
            </a:r>
            <a:endParaRPr kumimoji="1" lang="ja-JP" altLang="en-US" sz="1600" b="1" dirty="0">
              <a:solidFill>
                <a:srgbClr val="0432FF"/>
              </a:solidFill>
              <a:latin typeface="Meiryo" charset="-128"/>
              <a:ea typeface="Meiryo" charset="-128"/>
              <a:cs typeface="Meiryo" charset="-128"/>
            </a:endParaRPr>
          </a:p>
        </p:txBody>
      </p:sp>
      <p:sp>
        <p:nvSpPr>
          <p:cNvPr id="56" name="テキスト ボックス 55"/>
          <p:cNvSpPr txBox="1"/>
          <p:nvPr/>
        </p:nvSpPr>
        <p:spPr>
          <a:xfrm>
            <a:off x="6134278" y="2052137"/>
            <a:ext cx="2646878" cy="584775"/>
          </a:xfrm>
          <a:prstGeom prst="rect">
            <a:avLst/>
          </a:prstGeom>
          <a:noFill/>
        </p:spPr>
        <p:txBody>
          <a:bodyPr wrap="none" rtlCol="0">
            <a:spAutoFit/>
          </a:bodyPr>
          <a:lstStyle/>
          <a:p>
            <a:pPr algn="ctr"/>
            <a:r>
              <a:rPr lang="ja-JP" altLang="en-US" sz="1600" b="1" dirty="0">
                <a:solidFill>
                  <a:srgbClr val="0432FF"/>
                </a:solidFill>
                <a:latin typeface="Meiryo" charset="-128"/>
                <a:ea typeface="Meiryo" charset="-128"/>
                <a:cs typeface="Meiryo" charset="-128"/>
              </a:rPr>
              <a:t>中央管理者なしで</a:t>
            </a:r>
            <a:endParaRPr lang="en-US" altLang="ja-JP" sz="1600" b="1" dirty="0">
              <a:solidFill>
                <a:srgbClr val="0432FF"/>
              </a:solidFill>
              <a:latin typeface="Meiryo" charset="-128"/>
              <a:ea typeface="Meiryo" charset="-128"/>
              <a:cs typeface="Meiryo" charset="-128"/>
            </a:endParaRPr>
          </a:p>
          <a:p>
            <a:pPr algn="ctr"/>
            <a:r>
              <a:rPr lang="ja-JP" altLang="en-US" sz="1600" b="1" dirty="0">
                <a:solidFill>
                  <a:srgbClr val="0432FF"/>
                </a:solidFill>
                <a:latin typeface="Meiryo" charset="-128"/>
                <a:ea typeface="Meiryo" charset="-128"/>
                <a:cs typeface="Meiryo" charset="-128"/>
              </a:rPr>
              <a:t>データと運用を維持・管理</a:t>
            </a:r>
            <a:endParaRPr kumimoji="1" lang="ja-JP" altLang="en-US" sz="1600" b="1" dirty="0">
              <a:solidFill>
                <a:srgbClr val="0432FF"/>
              </a:solidFill>
              <a:latin typeface="Meiryo" charset="-128"/>
              <a:ea typeface="Meiryo" charset="-128"/>
              <a:cs typeface="Meiryo" charset="-128"/>
            </a:endParaRPr>
          </a:p>
        </p:txBody>
      </p:sp>
      <p:sp>
        <p:nvSpPr>
          <p:cNvPr id="40" name="正方形/長方形 39"/>
          <p:cNvSpPr/>
          <p:nvPr/>
        </p:nvSpPr>
        <p:spPr>
          <a:xfrm>
            <a:off x="393269" y="5229200"/>
            <a:ext cx="8338410" cy="1060704"/>
          </a:xfrm>
          <a:prstGeom prst="rect">
            <a:avLst/>
          </a:prstGeom>
          <a:solidFill>
            <a:srgbClr val="0432FF">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solidFill>
                  <a:srgbClr val="FFFFFF"/>
                </a:solidFill>
                <a:latin typeface="ＭＳ Ｐゴシック"/>
                <a:ea typeface="ＭＳ Ｐゴシック"/>
                <a:cs typeface="ＭＳ Ｐゴシック"/>
              </a:rPr>
              <a:t>コスト</a:t>
            </a:r>
            <a:r>
              <a:rPr lang="ja-JP" altLang="en-US" dirty="0">
                <a:solidFill>
                  <a:srgbClr val="FFFFFF"/>
                </a:solidFill>
                <a:latin typeface="ＭＳ Ｐゴシック"/>
                <a:ea typeface="ＭＳ Ｐゴシック"/>
                <a:cs typeface="ＭＳ Ｐゴシック"/>
              </a:rPr>
              <a:t>をかけずに</a:t>
            </a:r>
            <a:endParaRPr kumimoji="1" lang="en-US" altLang="ja-JP" dirty="0">
              <a:solidFill>
                <a:srgbClr val="FFFFFF"/>
              </a:solidFill>
              <a:latin typeface="ＭＳ Ｐゴシック"/>
              <a:ea typeface="ＭＳ Ｐゴシック"/>
              <a:cs typeface="ＭＳ Ｐゴシック"/>
            </a:endParaRPr>
          </a:p>
          <a:p>
            <a:pPr algn="ctr"/>
            <a:r>
              <a:rPr lang="ja-JP" altLang="en-US" sz="2800" dirty="0">
                <a:solidFill>
                  <a:srgbClr val="FFFFFF"/>
                </a:solidFill>
                <a:latin typeface="ＭＳ Ｐゴシック"/>
                <a:ea typeface="ＭＳ Ｐゴシック"/>
                <a:cs typeface="ＭＳ Ｐゴシック"/>
              </a:rPr>
              <a:t>取引の正当性・信頼性・公平性を</a:t>
            </a:r>
            <a:endParaRPr lang="en-US" altLang="ja-JP" sz="2800" dirty="0">
              <a:solidFill>
                <a:srgbClr val="FFFFFF"/>
              </a:solidFill>
              <a:latin typeface="ＭＳ Ｐゴシック"/>
              <a:ea typeface="ＭＳ Ｐゴシック"/>
              <a:cs typeface="ＭＳ Ｐゴシック"/>
            </a:endParaRPr>
          </a:p>
          <a:p>
            <a:pPr algn="ctr"/>
            <a:r>
              <a:rPr kumimoji="1" lang="ja-JP" altLang="en-US" dirty="0">
                <a:solidFill>
                  <a:srgbClr val="FFFFFF"/>
                </a:solidFill>
                <a:latin typeface="ＭＳ Ｐゴシック"/>
                <a:ea typeface="ＭＳ Ｐゴシック"/>
                <a:cs typeface="ＭＳ Ｐゴシック"/>
              </a:rPr>
              <a:t>保証する</a:t>
            </a:r>
          </a:p>
        </p:txBody>
      </p:sp>
      <p:sp>
        <p:nvSpPr>
          <p:cNvPr id="15" name="四角形吹き出し 14"/>
          <p:cNvSpPr/>
          <p:nvPr/>
        </p:nvSpPr>
        <p:spPr>
          <a:xfrm>
            <a:off x="6790945" y="4945714"/>
            <a:ext cx="1974507" cy="435119"/>
          </a:xfrm>
          <a:prstGeom prst="wedgeRectCallout">
            <a:avLst>
              <a:gd name="adj1" fmla="val -55954"/>
              <a:gd name="adj2" fmla="val -4469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DAO</a:t>
            </a:r>
            <a:r>
              <a:rPr kumimoji="1" lang="ja-JP" altLang="en-US" sz="1200" dirty="0">
                <a:solidFill>
                  <a:srgbClr val="FFFFFF"/>
                </a:solidFill>
                <a:latin typeface="ＭＳ Ｐゴシック"/>
                <a:ea typeface="ＭＳ Ｐゴシック"/>
                <a:cs typeface="ＭＳ Ｐゴシック"/>
              </a:rPr>
              <a:t>（自律分散型組織）</a:t>
            </a:r>
            <a:endParaRPr kumimoji="1" lang="en-US" altLang="ja-JP" sz="1200" dirty="0">
              <a:solidFill>
                <a:srgbClr val="FFFFFF"/>
              </a:solidFill>
              <a:latin typeface="ＭＳ Ｐゴシック"/>
              <a:ea typeface="ＭＳ Ｐゴシック"/>
              <a:cs typeface="ＭＳ Ｐゴシック"/>
            </a:endParaRPr>
          </a:p>
          <a:p>
            <a:pPr algn="ctr"/>
            <a:r>
              <a:rPr lang="en-US" altLang="ja-JP" sz="800" dirty="0">
                <a:solidFill>
                  <a:srgbClr val="FFFFFF"/>
                </a:solidFill>
                <a:latin typeface="ＭＳ Ｐゴシック"/>
                <a:ea typeface="ＭＳ Ｐゴシック"/>
                <a:cs typeface="ＭＳ Ｐゴシック"/>
              </a:rPr>
              <a:t>Decentralized Autonomous </a:t>
            </a:r>
            <a:r>
              <a:rPr kumimoji="1" lang="en-US" altLang="ja-JP" sz="800" dirty="0">
                <a:solidFill>
                  <a:srgbClr val="FFFFFF"/>
                </a:solidFill>
                <a:latin typeface="ＭＳ Ｐゴシック"/>
                <a:ea typeface="ＭＳ Ｐゴシック"/>
                <a:cs typeface="ＭＳ Ｐゴシック"/>
              </a:rPr>
              <a:t>Organization</a:t>
            </a:r>
            <a:endParaRPr kumimoji="1" lang="ja-JP" altLang="en-US" sz="8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9154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ブロックチェーン取引と一般的な取引の違い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grpSp>
        <p:nvGrpSpPr>
          <p:cNvPr id="4" name="図形グループ 3"/>
          <p:cNvGrpSpPr/>
          <p:nvPr/>
        </p:nvGrpSpPr>
        <p:grpSpPr>
          <a:xfrm flipH="1">
            <a:off x="1117263" y="1412776"/>
            <a:ext cx="144016" cy="272752"/>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flipH="1">
            <a:off x="604829" y="1880885"/>
            <a:ext cx="144016" cy="272752"/>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flipH="1">
            <a:off x="819942" y="2589296"/>
            <a:ext cx="144016" cy="272752"/>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flipH="1">
            <a:off x="1403158" y="2589296"/>
            <a:ext cx="144016" cy="272752"/>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flipH="1">
            <a:off x="1617045" y="1885713"/>
            <a:ext cx="144016" cy="272752"/>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9" name="直線コネクタ 18"/>
          <p:cNvCxnSpPr>
            <a:stCxn id="8" idx="1"/>
            <a:endCxn id="13"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a:stCxn id="11" idx="0"/>
            <a:endCxn id="8"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11" idx="0"/>
            <a:endCxn id="20"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a:stCxn id="8" idx="1"/>
            <a:endCxn id="16"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a:stCxn id="8" idx="1"/>
            <a:endCxn id="20"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13" idx="0"/>
            <a:endCxn id="16"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a:stCxn id="11" idx="0"/>
            <a:endCxn id="13"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a:stCxn id="20" idx="2"/>
            <a:endCxn id="16"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11" idx="0"/>
            <a:endCxn id="16"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a:stCxn id="20" idx="2"/>
            <a:endCxn id="13"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9" name="フローチャート: 複数書類 28"/>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0" name="フローチャート: 複数書類 29"/>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1" name="フローチャート: 複数書類 30"/>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2" name="フローチャート: 複数書類 31"/>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3" name="フローチャート: 複数書類 32"/>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490072"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35" name="テキスト ボックス 34"/>
          <p:cNvSpPr txBox="1"/>
          <p:nvPr/>
        </p:nvSpPr>
        <p:spPr>
          <a:xfrm>
            <a:off x="494669"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36" name="図形グループ 35"/>
          <p:cNvGrpSpPr/>
          <p:nvPr/>
        </p:nvGrpSpPr>
        <p:grpSpPr>
          <a:xfrm flipH="1">
            <a:off x="1259142" y="4215829"/>
            <a:ext cx="144016" cy="272752"/>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9" name="図形グループ 38"/>
          <p:cNvGrpSpPr/>
          <p:nvPr/>
        </p:nvGrpSpPr>
        <p:grpSpPr>
          <a:xfrm flipH="1">
            <a:off x="746708" y="4683938"/>
            <a:ext cx="144016" cy="272752"/>
            <a:chOff x="1946324" y="4125162"/>
            <a:chExt cx="969964" cy="2007872"/>
          </a:xfrm>
        </p:grpSpPr>
        <p:sp>
          <p:nvSpPr>
            <p:cNvPr id="40" name="円/楕円 3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フローチャート: 論理積ゲート 4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flipH="1">
            <a:off x="961821" y="5392349"/>
            <a:ext cx="144016" cy="272752"/>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flipH="1">
            <a:off x="1545037" y="5392349"/>
            <a:ext cx="144016" cy="272752"/>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flipH="1">
            <a:off x="1758924" y="4688766"/>
            <a:ext cx="144016" cy="272752"/>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1" name="直線コネクタ 50"/>
          <p:cNvCxnSpPr/>
          <p:nvPr/>
        </p:nvCxnSpPr>
        <p:spPr>
          <a:xfrm>
            <a:off x="1331150" y="4488581"/>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flipV="1">
            <a:off x="1405295" y="4887680"/>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1405295" y="5029075"/>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890724" y="4882852"/>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flipH="1">
            <a:off x="1033829" y="5029075"/>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6" name="テキスト ボックス 55"/>
          <p:cNvSpPr txBox="1"/>
          <p:nvPr/>
        </p:nvSpPr>
        <p:spPr>
          <a:xfrm>
            <a:off x="1631951" y="4510184"/>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57" name="テキスト ボックス 56"/>
          <p:cNvSpPr txBox="1"/>
          <p:nvPr/>
        </p:nvSpPr>
        <p:spPr>
          <a:xfrm>
            <a:off x="636548" y="5356793"/>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58" name="図形グループ 57"/>
          <p:cNvGrpSpPr/>
          <p:nvPr/>
        </p:nvGrpSpPr>
        <p:grpSpPr>
          <a:xfrm flipH="1">
            <a:off x="1261279" y="4830161"/>
            <a:ext cx="144016" cy="272752"/>
            <a:chOff x="1946324" y="4125162"/>
            <a:chExt cx="969964" cy="2007872"/>
          </a:xfrm>
          <a:solidFill>
            <a:schemeClr val="accent6">
              <a:lumMod val="50000"/>
            </a:schemeClr>
          </a:solidFill>
        </p:grpSpPr>
        <p:sp>
          <p:nvSpPr>
            <p:cNvPr id="59" name="円/楕円 5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フローチャート: 論理積ゲート 5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1" name="フローチャート: 複数書類 60"/>
          <p:cNvSpPr/>
          <p:nvPr/>
        </p:nvSpPr>
        <p:spPr>
          <a:xfrm>
            <a:off x="1311261" y="5016397"/>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2" name="テキスト ボックス 61"/>
          <p:cNvSpPr txBox="1"/>
          <p:nvPr/>
        </p:nvSpPr>
        <p:spPr>
          <a:xfrm>
            <a:off x="926689" y="4680057"/>
            <a:ext cx="492443" cy="215444"/>
          </a:xfrm>
          <a:prstGeom prst="rect">
            <a:avLst/>
          </a:prstGeom>
          <a:noFill/>
        </p:spPr>
        <p:txBody>
          <a:bodyPr wrap="none" rtlCol="0">
            <a:spAutoFit/>
          </a:bodyPr>
          <a:lstStyle/>
          <a:p>
            <a:r>
              <a:rPr kumimoji="1" lang="ja-JP" altLang="en-US" sz="800">
                <a:solidFill>
                  <a:schemeClr val="accent6">
                    <a:lumMod val="50000"/>
                  </a:schemeClr>
                </a:solidFill>
                <a:latin typeface="Meiryo" charset="-128"/>
                <a:ea typeface="Meiryo" charset="-128"/>
                <a:cs typeface="Meiryo" charset="-128"/>
              </a:rPr>
              <a:t>管理者</a:t>
            </a:r>
            <a:endParaRPr kumimoji="1" lang="ja-JP" altLang="en-US" sz="800" dirty="0">
              <a:solidFill>
                <a:schemeClr val="accent6">
                  <a:lumMod val="50000"/>
                </a:schemeClr>
              </a:solidFill>
              <a:latin typeface="Meiryo" charset="-128"/>
              <a:ea typeface="Meiryo" charset="-128"/>
              <a:cs typeface="Meiryo" charset="-128"/>
            </a:endParaRPr>
          </a:p>
        </p:txBody>
      </p:sp>
      <p:sp>
        <p:nvSpPr>
          <p:cNvPr id="63" name="テキスト ボックス 62"/>
          <p:cNvSpPr txBox="1"/>
          <p:nvPr/>
        </p:nvSpPr>
        <p:spPr>
          <a:xfrm>
            <a:off x="464964" y="944617"/>
            <a:ext cx="3185487" cy="369332"/>
          </a:xfrm>
          <a:prstGeom prst="rect">
            <a:avLst/>
          </a:prstGeom>
          <a:noFill/>
        </p:spPr>
        <p:txBody>
          <a:bodyPr wrap="none" rtlCol="0">
            <a:spAutoFit/>
          </a:bodyPr>
          <a:lstStyle/>
          <a:p>
            <a:r>
              <a:rPr lang="ja-JP" altLang="en-US" b="1" dirty="0">
                <a:solidFill>
                  <a:srgbClr val="0070C0"/>
                </a:solidFill>
                <a:latin typeface="Meiryo" charset="-128"/>
                <a:ea typeface="Meiryo" charset="-128"/>
                <a:cs typeface="Meiryo" charset="-128"/>
              </a:rPr>
              <a:t>ブロックチェーン</a:t>
            </a:r>
            <a:r>
              <a:rPr kumimoji="1" lang="ja-JP" altLang="en-US" b="1" dirty="0">
                <a:solidFill>
                  <a:srgbClr val="0070C0"/>
                </a:solidFill>
                <a:latin typeface="Meiryo" charset="-128"/>
                <a:ea typeface="Meiryo" charset="-128"/>
                <a:cs typeface="Meiryo" charset="-128"/>
              </a:rPr>
              <a:t>取引の場合</a:t>
            </a:r>
          </a:p>
        </p:txBody>
      </p:sp>
      <p:sp>
        <p:nvSpPr>
          <p:cNvPr id="64" name="テキスト ボックス 63"/>
          <p:cNvSpPr txBox="1"/>
          <p:nvPr/>
        </p:nvSpPr>
        <p:spPr>
          <a:xfrm>
            <a:off x="462447" y="3800231"/>
            <a:ext cx="2262158" cy="369332"/>
          </a:xfrm>
          <a:prstGeom prst="rect">
            <a:avLst/>
          </a:prstGeom>
          <a:noFill/>
        </p:spPr>
        <p:txBody>
          <a:bodyPr wrap="none" rtlCol="0">
            <a:spAutoFit/>
          </a:bodyPr>
          <a:lstStyle/>
          <a:p>
            <a:r>
              <a:rPr kumimoji="1" lang="ja-JP" altLang="en-US" b="1" dirty="0">
                <a:solidFill>
                  <a:schemeClr val="accent3">
                    <a:lumMod val="50000"/>
                  </a:schemeClr>
                </a:solidFill>
                <a:latin typeface="Meiryo" charset="-128"/>
                <a:ea typeface="Meiryo" charset="-128"/>
                <a:cs typeface="Meiryo" charset="-128"/>
              </a:rPr>
              <a:t>一般的な取引の場合</a:t>
            </a:r>
          </a:p>
        </p:txBody>
      </p:sp>
      <p:sp>
        <p:nvSpPr>
          <p:cNvPr id="65" name="テキスト ボックス 64"/>
          <p:cNvSpPr txBox="1"/>
          <p:nvPr/>
        </p:nvSpPr>
        <p:spPr>
          <a:xfrm>
            <a:off x="1997505" y="4686235"/>
            <a:ext cx="7449475" cy="830997"/>
          </a:xfrm>
          <a:prstGeom prst="rect">
            <a:avLst/>
          </a:prstGeom>
          <a:noFill/>
        </p:spPr>
        <p:txBody>
          <a:bodyPr wrap="none" rtlCol="0">
            <a:spAutoFit/>
          </a:bodyPr>
          <a:lstStyle/>
          <a:p>
            <a:pPr marL="285750" indent="-285750">
              <a:buFont typeface="Wingdings" charset="2"/>
              <a:buChar char="ü"/>
            </a:pPr>
            <a:r>
              <a:rPr lang="ja-JP" altLang="en-US" sz="1600" dirty="0">
                <a:solidFill>
                  <a:schemeClr val="accent3">
                    <a:lumMod val="50000"/>
                  </a:schemeClr>
                </a:solidFill>
                <a:latin typeface="Meiryo" charset="-128"/>
                <a:ea typeface="Meiryo" charset="-128"/>
                <a:cs typeface="Meiryo" charset="-128"/>
              </a:rPr>
              <a:t>取引を仲介する中央の管理者が存在する。</a:t>
            </a:r>
            <a:endParaRPr lang="en-US" altLang="ja-JP" sz="1600" dirty="0">
              <a:solidFill>
                <a:schemeClr val="accent3">
                  <a:lumMod val="50000"/>
                </a:schemeClr>
              </a:solidFill>
              <a:latin typeface="Meiryo" charset="-128"/>
              <a:ea typeface="Meiryo" charset="-128"/>
              <a:cs typeface="Meiryo" charset="-128"/>
            </a:endParaRPr>
          </a:p>
          <a:p>
            <a:pPr marL="285750" indent="-285750">
              <a:buFont typeface="Wingdings" charset="2"/>
              <a:buChar char="ü"/>
            </a:pPr>
            <a:r>
              <a:rPr kumimoji="1" lang="ja-JP" altLang="en-US" sz="1600" dirty="0">
                <a:solidFill>
                  <a:schemeClr val="accent3">
                    <a:lumMod val="50000"/>
                  </a:schemeClr>
                </a:solidFill>
                <a:latin typeface="Meiryo" charset="-128"/>
                <a:ea typeface="Meiryo" charset="-128"/>
                <a:cs typeface="Meiryo" charset="-128"/>
              </a:rPr>
              <a:t>管理者には取引の履歴と正当性の信頼して任せられる</a:t>
            </a:r>
            <a:r>
              <a:rPr lang="ja-JP" altLang="en-US" sz="1600" dirty="0">
                <a:solidFill>
                  <a:schemeClr val="accent3">
                    <a:lumMod val="50000"/>
                  </a:schemeClr>
                </a:solidFill>
                <a:latin typeface="Meiryo" charset="-128"/>
                <a:ea typeface="Meiryo" charset="-128"/>
                <a:cs typeface="Meiryo" charset="-128"/>
              </a:rPr>
              <a:t>権威</a:t>
            </a:r>
            <a:r>
              <a:rPr kumimoji="1" lang="ja-JP" altLang="en-US" sz="1600" dirty="0">
                <a:solidFill>
                  <a:schemeClr val="accent3">
                    <a:lumMod val="50000"/>
                  </a:schemeClr>
                </a:solidFill>
                <a:latin typeface="Meiryo" charset="-128"/>
                <a:ea typeface="Meiryo" charset="-128"/>
                <a:cs typeface="Meiryo" charset="-128"/>
              </a:rPr>
              <a:t>が必要となる。</a:t>
            </a:r>
            <a:endParaRPr kumimoji="1" lang="en-US" altLang="ja-JP" sz="1600" dirty="0">
              <a:solidFill>
                <a:schemeClr val="accent3">
                  <a:lumMod val="50000"/>
                </a:schemeClr>
              </a:solidFill>
              <a:latin typeface="Meiryo" charset="-128"/>
              <a:ea typeface="Meiryo" charset="-128"/>
              <a:cs typeface="Meiryo" charset="-128"/>
            </a:endParaRPr>
          </a:p>
          <a:p>
            <a:pPr marL="285750" indent="-285750">
              <a:buFont typeface="Wingdings" charset="2"/>
              <a:buChar char="ü"/>
            </a:pPr>
            <a:r>
              <a:rPr lang="ja-JP" altLang="en-US" sz="1600" dirty="0">
                <a:solidFill>
                  <a:schemeClr val="accent3">
                    <a:lumMod val="50000"/>
                  </a:schemeClr>
                </a:solidFill>
                <a:latin typeface="Meiryo" charset="-128"/>
                <a:ea typeface="Meiryo" charset="-128"/>
                <a:cs typeface="Meiryo" charset="-128"/>
              </a:rPr>
              <a:t>信頼を維持・保証するために膨大なコストがかかる。</a:t>
            </a:r>
            <a:endParaRPr kumimoji="1" lang="ja-JP" altLang="en-US" sz="1600" dirty="0">
              <a:solidFill>
                <a:schemeClr val="accent3">
                  <a:lumMod val="50000"/>
                </a:schemeClr>
              </a:solidFill>
              <a:latin typeface="Meiryo" charset="-128"/>
              <a:ea typeface="Meiryo" charset="-128"/>
              <a:cs typeface="Meiryo" charset="-128"/>
            </a:endParaRPr>
          </a:p>
        </p:txBody>
      </p:sp>
      <p:sp>
        <p:nvSpPr>
          <p:cNvPr id="66" name="テキスト ボックス 65"/>
          <p:cNvSpPr txBox="1"/>
          <p:nvPr/>
        </p:nvSpPr>
        <p:spPr>
          <a:xfrm>
            <a:off x="1982880" y="1893553"/>
            <a:ext cx="6423553" cy="830997"/>
          </a:xfrm>
          <a:prstGeom prst="rect">
            <a:avLst/>
          </a:prstGeom>
          <a:noFill/>
        </p:spPr>
        <p:txBody>
          <a:bodyPr wrap="none" rtlCol="0">
            <a:spAutoFit/>
          </a:bodyPr>
          <a:lstStyle/>
          <a:p>
            <a:pPr marL="285750" indent="-285750">
              <a:buFont typeface="Wingdings" charset="2"/>
              <a:buChar char="ü"/>
            </a:pPr>
            <a:r>
              <a:rPr lang="ja-JP" altLang="en-US" sz="1600" dirty="0">
                <a:solidFill>
                  <a:srgbClr val="0070C0"/>
                </a:solidFill>
                <a:latin typeface="Meiryo" charset="-128"/>
                <a:ea typeface="Meiryo" charset="-128"/>
                <a:cs typeface="Meiryo" charset="-128"/>
              </a:rPr>
              <a:t>取引を仲介する中央の管理者が存在せず、全員が管理者となる。</a:t>
            </a:r>
            <a:endParaRPr lang="en-US" altLang="ja-JP" sz="1600" dirty="0">
              <a:solidFill>
                <a:srgbClr val="0070C0"/>
              </a:solidFill>
              <a:latin typeface="Meiryo" charset="-128"/>
              <a:ea typeface="Meiryo" charset="-128"/>
              <a:cs typeface="Meiryo" charset="-128"/>
            </a:endParaRPr>
          </a:p>
          <a:p>
            <a:pPr marL="285750" indent="-285750">
              <a:buFont typeface="Wingdings" charset="2"/>
              <a:buChar char="ü"/>
            </a:pPr>
            <a:r>
              <a:rPr kumimoji="1" lang="ja-JP" altLang="en-US" sz="1600" dirty="0">
                <a:solidFill>
                  <a:srgbClr val="0070C0"/>
                </a:solidFill>
                <a:latin typeface="Meiryo" charset="-128"/>
                <a:ea typeface="Meiryo" charset="-128"/>
                <a:cs typeface="Meiryo" charset="-128"/>
              </a:rPr>
              <a:t>取引の履歴と正当性は仕組みによって保証される。</a:t>
            </a:r>
            <a:endParaRPr kumimoji="1" lang="en-US" altLang="ja-JP" sz="1600" dirty="0">
              <a:solidFill>
                <a:srgbClr val="0070C0"/>
              </a:solidFill>
              <a:latin typeface="Meiryo" charset="-128"/>
              <a:ea typeface="Meiryo" charset="-128"/>
              <a:cs typeface="Meiryo" charset="-128"/>
            </a:endParaRPr>
          </a:p>
          <a:p>
            <a:pPr marL="285750" indent="-285750">
              <a:buFont typeface="Wingdings" charset="2"/>
              <a:buChar char="ü"/>
            </a:pPr>
            <a:r>
              <a:rPr lang="ja-JP" altLang="en-US" sz="1600" dirty="0">
                <a:solidFill>
                  <a:srgbClr val="0070C0"/>
                </a:solidFill>
                <a:latin typeface="Meiryo" charset="-128"/>
                <a:ea typeface="Meiryo" charset="-128"/>
                <a:cs typeface="Meiryo" charset="-128"/>
              </a:rPr>
              <a:t>信頼性を維持・保証するための仕組みにコストがかからない。</a:t>
            </a:r>
            <a:endParaRPr kumimoji="1" lang="ja-JP" altLang="en-US" sz="1600" dirty="0">
              <a:solidFill>
                <a:srgbClr val="0070C0"/>
              </a:solidFill>
              <a:latin typeface="Meiryo" charset="-128"/>
              <a:ea typeface="Meiryo" charset="-128"/>
              <a:cs typeface="Meiryo" charset="-128"/>
            </a:endParaRPr>
          </a:p>
        </p:txBody>
      </p:sp>
      <p:sp>
        <p:nvSpPr>
          <p:cNvPr id="67" name="テキスト ボックス 66"/>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68" name="テキスト ボックス 67"/>
          <p:cNvSpPr txBox="1"/>
          <p:nvPr/>
        </p:nvSpPr>
        <p:spPr>
          <a:xfrm>
            <a:off x="1253500" y="5042614"/>
            <a:ext cx="338554" cy="184666"/>
          </a:xfrm>
          <a:prstGeom prst="rect">
            <a:avLst/>
          </a:prstGeom>
          <a:noFill/>
        </p:spPr>
        <p:txBody>
          <a:bodyPr wrap="none" rtlCol="0">
            <a:spAutoFit/>
          </a:bodyPr>
          <a:lstStyle/>
          <a:p>
            <a:r>
              <a:rPr kumimoji="1" lang="ja-JP" altLang="en-US" sz="600">
                <a:solidFill>
                  <a:schemeClr val="bg1"/>
                </a:solidFill>
                <a:latin typeface="Meiryo" charset="-128"/>
                <a:ea typeface="Meiryo" charset="-128"/>
                <a:cs typeface="Meiryo" charset="-128"/>
              </a:rPr>
              <a:t>台帳</a:t>
            </a:r>
            <a:endParaRPr kumimoji="1" lang="ja-JP" altLang="en-US" sz="600" dirty="0">
              <a:solidFill>
                <a:schemeClr val="bg1"/>
              </a:solidFill>
              <a:latin typeface="Meiryo" charset="-128"/>
              <a:ea typeface="Meiryo" charset="-128"/>
              <a:cs typeface="Meiryo" charset="-128"/>
            </a:endParaRPr>
          </a:p>
        </p:txBody>
      </p:sp>
      <p:sp>
        <p:nvSpPr>
          <p:cNvPr id="69" name="テキスト ボックス 68"/>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70" name="テキスト ボックス 69"/>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71" name="テキスト ボックス 70"/>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72" name="テキスト ボックス 71"/>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cxnSp>
        <p:nvCxnSpPr>
          <p:cNvPr id="73" name="直線矢印コネクタ 72"/>
          <p:cNvCxnSpPr/>
          <p:nvPr/>
        </p:nvCxnSpPr>
        <p:spPr>
          <a:xfrm flipV="1">
            <a:off x="917674" y="2074921"/>
            <a:ext cx="725095" cy="504669"/>
          </a:xfrm>
          <a:prstGeom prst="straightConnector1">
            <a:avLst/>
          </a:prstGeom>
          <a:ln w="76200">
            <a:solidFill>
              <a:srgbClr val="E46C0A">
                <a:alpha val="50196"/>
              </a:srgb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endCxn id="50" idx="2"/>
          </p:cNvCxnSpPr>
          <p:nvPr/>
        </p:nvCxnSpPr>
        <p:spPr>
          <a:xfrm flipV="1">
            <a:off x="1396196" y="4887680"/>
            <a:ext cx="362728" cy="133785"/>
          </a:xfrm>
          <a:prstGeom prst="straightConnector1">
            <a:avLst/>
          </a:prstGeom>
          <a:ln w="38100">
            <a:solidFill>
              <a:schemeClr val="accent3">
                <a:lumMod val="50000"/>
                <a:alpha val="50196"/>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43" idx="0"/>
            <a:endCxn id="60" idx="2"/>
          </p:cNvCxnSpPr>
          <p:nvPr/>
        </p:nvCxnSpPr>
        <p:spPr>
          <a:xfrm flipV="1">
            <a:off x="1033829" y="5029075"/>
            <a:ext cx="227450" cy="363274"/>
          </a:xfrm>
          <a:prstGeom prst="straightConnector1">
            <a:avLst/>
          </a:prstGeom>
          <a:ln w="38100">
            <a:solidFill>
              <a:schemeClr val="accent3">
                <a:lumMod val="50000"/>
                <a:alpha val="50196"/>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1" name="テキスト ボックス 80"/>
          <p:cNvSpPr txBox="1"/>
          <p:nvPr/>
        </p:nvSpPr>
        <p:spPr>
          <a:xfrm>
            <a:off x="1979712" y="1412776"/>
            <a:ext cx="4915128" cy="338554"/>
          </a:xfrm>
          <a:prstGeom prst="rect">
            <a:avLst/>
          </a:prstGeom>
          <a:noFill/>
        </p:spPr>
        <p:txBody>
          <a:bodyPr wrap="none" rtlCol="0">
            <a:spAutoFit/>
          </a:bodyPr>
          <a:lstStyle/>
          <a:p>
            <a:r>
              <a:rPr kumimoji="1" lang="en-US" altLang="ja-JP" sz="1600" b="1" dirty="0">
                <a:solidFill>
                  <a:srgbClr val="0070C0"/>
                </a:solidFill>
                <a:latin typeface="Meiryo" charset="-128"/>
                <a:ea typeface="Meiryo" charset="-128"/>
                <a:cs typeface="Meiryo" charset="-128"/>
              </a:rPr>
              <a:t>P2P</a:t>
            </a:r>
            <a:r>
              <a:rPr kumimoji="1" lang="ja-JP" altLang="en-US" sz="1600" b="1" dirty="0">
                <a:solidFill>
                  <a:srgbClr val="0070C0"/>
                </a:solidFill>
                <a:latin typeface="Meiryo" charset="-128"/>
                <a:ea typeface="Meiryo" charset="-128"/>
                <a:cs typeface="Meiryo" charset="-128"/>
              </a:rPr>
              <a:t>方式</a:t>
            </a:r>
            <a:r>
              <a:rPr kumimoji="1" lang="ja-JP" altLang="en-US" sz="1600" dirty="0">
                <a:solidFill>
                  <a:srgbClr val="0070C0"/>
                </a:solidFill>
                <a:latin typeface="Meiryo" charset="-128"/>
                <a:ea typeface="Meiryo" charset="-128"/>
                <a:cs typeface="Meiryo" charset="-128"/>
              </a:rPr>
              <a:t>：取引は取引する者同士が直接おこなう。</a:t>
            </a:r>
          </a:p>
        </p:txBody>
      </p:sp>
      <p:sp>
        <p:nvSpPr>
          <p:cNvPr id="82" name="テキスト ボックス 81"/>
          <p:cNvSpPr txBox="1"/>
          <p:nvPr/>
        </p:nvSpPr>
        <p:spPr>
          <a:xfrm>
            <a:off x="1979712" y="4215829"/>
            <a:ext cx="6545382" cy="338554"/>
          </a:xfrm>
          <a:prstGeom prst="rect">
            <a:avLst/>
          </a:prstGeom>
          <a:noFill/>
        </p:spPr>
        <p:txBody>
          <a:bodyPr wrap="none" rtlCol="0">
            <a:spAutoFit/>
          </a:bodyPr>
          <a:lstStyle/>
          <a:p>
            <a:r>
              <a:rPr kumimoji="1" lang="ja-JP" altLang="en-US" sz="1600" b="1" dirty="0">
                <a:solidFill>
                  <a:schemeClr val="accent3">
                    <a:lumMod val="50000"/>
                  </a:schemeClr>
                </a:solidFill>
                <a:latin typeface="Meiryo" charset="-128"/>
                <a:ea typeface="Meiryo" charset="-128"/>
                <a:cs typeface="Meiryo" charset="-128"/>
              </a:rPr>
              <a:t>中央管理者方式</a:t>
            </a:r>
            <a:r>
              <a:rPr kumimoji="1" lang="ja-JP" altLang="en-US" sz="1600" dirty="0">
                <a:solidFill>
                  <a:schemeClr val="accent3">
                    <a:lumMod val="50000"/>
                  </a:schemeClr>
                </a:solidFill>
                <a:latin typeface="Meiryo" charset="-128"/>
                <a:ea typeface="Meiryo" charset="-128"/>
                <a:cs typeface="Meiryo" charset="-128"/>
              </a:rPr>
              <a:t>：取引は権威ある仲介者を介して間接的におこなう。</a:t>
            </a:r>
          </a:p>
        </p:txBody>
      </p:sp>
    </p:spTree>
    <p:extLst>
      <p:ext uri="{BB962C8B-B14F-4D97-AF65-F5344CB8AC3E}">
        <p14:creationId xmlns:p14="http://schemas.microsoft.com/office/powerpoint/2010/main" val="208542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ビットコインと銀行取引（送金）の違い</a:t>
            </a:r>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grpSp>
        <p:nvGrpSpPr>
          <p:cNvPr id="4" name="図形グループ 3"/>
          <p:cNvGrpSpPr/>
          <p:nvPr/>
        </p:nvGrpSpPr>
        <p:grpSpPr>
          <a:xfrm flipH="1">
            <a:off x="1117263" y="1412776"/>
            <a:ext cx="144016" cy="272752"/>
            <a:chOff x="1946324" y="4125162"/>
            <a:chExt cx="969964" cy="2007872"/>
          </a:xfrm>
        </p:grpSpPr>
        <p:sp>
          <p:nvSpPr>
            <p:cNvPr id="5" name="円/楕円 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フローチャート: 論理積ゲート 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flipH="1">
            <a:off x="604829" y="1880885"/>
            <a:ext cx="144016" cy="272752"/>
            <a:chOff x="1946324" y="4125162"/>
            <a:chExt cx="969964" cy="2007872"/>
          </a:xfrm>
        </p:grpSpPr>
        <p:sp>
          <p:nvSpPr>
            <p:cNvPr id="8" name="円/楕円 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フローチャート: 論理積ゲート 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flipH="1">
            <a:off x="819942" y="2589296"/>
            <a:ext cx="144016" cy="272752"/>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 name="図形グループ 12"/>
          <p:cNvGrpSpPr/>
          <p:nvPr/>
        </p:nvGrpSpPr>
        <p:grpSpPr>
          <a:xfrm flipH="1">
            <a:off x="1403158" y="2589296"/>
            <a:ext cx="144016" cy="272752"/>
            <a:chOff x="1946324" y="4125162"/>
            <a:chExt cx="969964" cy="2007872"/>
          </a:xfrm>
        </p:grpSpPr>
        <p:sp>
          <p:nvSpPr>
            <p:cNvPr id="14" name="円/楕円 1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フローチャート: 論理積ゲート 1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flipH="1">
            <a:off x="1617045" y="1885713"/>
            <a:ext cx="144016" cy="272752"/>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0" name="直線コネクタ 19"/>
          <p:cNvCxnSpPr>
            <a:stCxn id="6" idx="1"/>
            <a:endCxn id="11" idx="0"/>
          </p:cNvCxnSpPr>
          <p:nvPr/>
        </p:nvCxnSpPr>
        <p:spPr>
          <a:xfrm flipH="1">
            <a:off x="8919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a:stCxn id="9" idx="0"/>
            <a:endCxn id="6" idx="1"/>
          </p:cNvCxnSpPr>
          <p:nvPr/>
        </p:nvCxnSpPr>
        <p:spPr>
          <a:xfrm flipV="1">
            <a:off x="7488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a:stCxn id="9" idx="0"/>
            <a:endCxn id="18" idx="2"/>
          </p:cNvCxnSpPr>
          <p:nvPr/>
        </p:nvCxnSpPr>
        <p:spPr>
          <a:xfrm>
            <a:off x="7488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stCxn id="6" idx="1"/>
            <a:endCxn id="14" idx="0"/>
          </p:cNvCxnSpPr>
          <p:nvPr/>
        </p:nvCxnSpPr>
        <p:spPr>
          <a:xfrm>
            <a:off x="11892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a:stCxn id="6" idx="1"/>
            <a:endCxn id="18" idx="2"/>
          </p:cNvCxnSpPr>
          <p:nvPr/>
        </p:nvCxnSpPr>
        <p:spPr>
          <a:xfrm>
            <a:off x="11892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a:stCxn id="11" idx="0"/>
            <a:endCxn id="14" idx="0"/>
          </p:cNvCxnSpPr>
          <p:nvPr/>
        </p:nvCxnSpPr>
        <p:spPr>
          <a:xfrm>
            <a:off x="8919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直線コネクタ 35"/>
          <p:cNvCxnSpPr>
            <a:stCxn id="9" idx="0"/>
            <a:endCxn id="11" idx="0"/>
          </p:cNvCxnSpPr>
          <p:nvPr/>
        </p:nvCxnSpPr>
        <p:spPr>
          <a:xfrm>
            <a:off x="7488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p:cNvCxnSpPr>
            <a:stCxn id="18" idx="2"/>
            <a:endCxn id="14" idx="0"/>
          </p:cNvCxnSpPr>
          <p:nvPr/>
        </p:nvCxnSpPr>
        <p:spPr>
          <a:xfrm flipH="1">
            <a:off x="14751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a:stCxn id="9" idx="0"/>
            <a:endCxn id="14" idx="0"/>
          </p:cNvCxnSpPr>
          <p:nvPr/>
        </p:nvCxnSpPr>
        <p:spPr>
          <a:xfrm>
            <a:off x="7488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a:stCxn id="18" idx="2"/>
            <a:endCxn id="11" idx="0"/>
          </p:cNvCxnSpPr>
          <p:nvPr/>
        </p:nvCxnSpPr>
        <p:spPr>
          <a:xfrm flipH="1">
            <a:off x="8919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70" name="フローチャート: 複数書類 69"/>
          <p:cNvSpPr/>
          <p:nvPr/>
        </p:nvSpPr>
        <p:spPr>
          <a:xfrm>
            <a:off x="14751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1" name="フローチャート: 複数書類 70"/>
          <p:cNvSpPr/>
          <p:nvPr/>
        </p:nvSpPr>
        <p:spPr>
          <a:xfrm>
            <a:off x="16822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2" name="フローチャート: 複数書類 71"/>
          <p:cNvSpPr/>
          <p:nvPr/>
        </p:nvSpPr>
        <p:spPr>
          <a:xfrm>
            <a:off x="8688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3" name="フローチャート: 複数書類 72"/>
          <p:cNvSpPr/>
          <p:nvPr/>
        </p:nvSpPr>
        <p:spPr>
          <a:xfrm>
            <a:off x="6664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4" name="フローチャート: 複数書類 73"/>
          <p:cNvSpPr/>
          <p:nvPr/>
        </p:nvSpPr>
        <p:spPr>
          <a:xfrm>
            <a:off x="11883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5" name="図形グループ 74"/>
          <p:cNvGrpSpPr/>
          <p:nvPr/>
        </p:nvGrpSpPr>
        <p:grpSpPr>
          <a:xfrm flipH="1">
            <a:off x="2826519" y="1412776"/>
            <a:ext cx="144016" cy="272752"/>
            <a:chOff x="1946324" y="4125162"/>
            <a:chExt cx="969964" cy="2007872"/>
          </a:xfrm>
        </p:grpSpPr>
        <p:sp>
          <p:nvSpPr>
            <p:cNvPr id="76" name="円/楕円 7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フローチャート: 論理積ゲート 7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8" name="図形グループ 77"/>
          <p:cNvGrpSpPr/>
          <p:nvPr/>
        </p:nvGrpSpPr>
        <p:grpSpPr>
          <a:xfrm flipH="1">
            <a:off x="2314085" y="1880885"/>
            <a:ext cx="144016" cy="272752"/>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1" name="図形グループ 80"/>
          <p:cNvGrpSpPr/>
          <p:nvPr/>
        </p:nvGrpSpPr>
        <p:grpSpPr>
          <a:xfrm flipH="1">
            <a:off x="2529198" y="2589296"/>
            <a:ext cx="144016" cy="272752"/>
            <a:chOff x="1946324" y="4125162"/>
            <a:chExt cx="969964" cy="2007872"/>
          </a:xfrm>
        </p:grpSpPr>
        <p:sp>
          <p:nvSpPr>
            <p:cNvPr id="82" name="円/楕円 8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フローチャート: 論理積ゲート 8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4" name="図形グループ 83"/>
          <p:cNvGrpSpPr/>
          <p:nvPr/>
        </p:nvGrpSpPr>
        <p:grpSpPr>
          <a:xfrm flipH="1">
            <a:off x="3112414" y="2589296"/>
            <a:ext cx="144016" cy="272752"/>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7" name="図形グループ 86"/>
          <p:cNvGrpSpPr/>
          <p:nvPr/>
        </p:nvGrpSpPr>
        <p:grpSpPr>
          <a:xfrm flipH="1">
            <a:off x="3326301" y="1885713"/>
            <a:ext cx="144016" cy="272752"/>
            <a:chOff x="1946324" y="4125162"/>
            <a:chExt cx="969964" cy="2007872"/>
          </a:xfrm>
        </p:grpSpPr>
        <p:sp>
          <p:nvSpPr>
            <p:cNvPr id="88" name="円/楕円 8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フローチャート: 論理積ゲート 8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0" name="直線コネクタ 89"/>
          <p:cNvCxnSpPr>
            <a:stCxn id="77" idx="1"/>
            <a:endCxn id="82" idx="0"/>
          </p:cNvCxnSpPr>
          <p:nvPr/>
        </p:nvCxnSpPr>
        <p:spPr>
          <a:xfrm flipH="1">
            <a:off x="260120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a:stCxn id="80" idx="0"/>
            <a:endCxn id="77" idx="1"/>
          </p:cNvCxnSpPr>
          <p:nvPr/>
        </p:nvCxnSpPr>
        <p:spPr>
          <a:xfrm flipV="1">
            <a:off x="245810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a:stCxn id="80" idx="0"/>
            <a:endCxn id="89" idx="2"/>
          </p:cNvCxnSpPr>
          <p:nvPr/>
        </p:nvCxnSpPr>
        <p:spPr>
          <a:xfrm>
            <a:off x="245810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stCxn id="77" idx="1"/>
            <a:endCxn id="85" idx="0"/>
          </p:cNvCxnSpPr>
          <p:nvPr/>
        </p:nvCxnSpPr>
        <p:spPr>
          <a:xfrm>
            <a:off x="289852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a:stCxn id="77" idx="1"/>
            <a:endCxn id="89" idx="2"/>
          </p:cNvCxnSpPr>
          <p:nvPr/>
        </p:nvCxnSpPr>
        <p:spPr>
          <a:xfrm>
            <a:off x="289852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a:stCxn id="82" idx="0"/>
            <a:endCxn id="85" idx="0"/>
          </p:cNvCxnSpPr>
          <p:nvPr/>
        </p:nvCxnSpPr>
        <p:spPr>
          <a:xfrm>
            <a:off x="260120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a:stCxn id="80" idx="0"/>
            <a:endCxn id="82" idx="0"/>
          </p:cNvCxnSpPr>
          <p:nvPr/>
        </p:nvCxnSpPr>
        <p:spPr>
          <a:xfrm>
            <a:off x="245810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a:stCxn id="89" idx="2"/>
            <a:endCxn id="85" idx="0"/>
          </p:cNvCxnSpPr>
          <p:nvPr/>
        </p:nvCxnSpPr>
        <p:spPr>
          <a:xfrm flipH="1">
            <a:off x="318442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a:stCxn id="80" idx="0"/>
            <a:endCxn id="85" idx="0"/>
          </p:cNvCxnSpPr>
          <p:nvPr/>
        </p:nvCxnSpPr>
        <p:spPr>
          <a:xfrm>
            <a:off x="245810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a:stCxn id="89" idx="2"/>
            <a:endCxn id="82" idx="0"/>
          </p:cNvCxnSpPr>
          <p:nvPr/>
        </p:nvCxnSpPr>
        <p:spPr>
          <a:xfrm flipH="1">
            <a:off x="260120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0" name="フローチャート: 複数書類 99"/>
          <p:cNvSpPr/>
          <p:nvPr/>
        </p:nvSpPr>
        <p:spPr>
          <a:xfrm>
            <a:off x="318442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1" name="フローチャート: 複数書類 100"/>
          <p:cNvSpPr/>
          <p:nvPr/>
        </p:nvSpPr>
        <p:spPr>
          <a:xfrm>
            <a:off x="339155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2" name="フローチャート: 複数書類 101"/>
          <p:cNvSpPr/>
          <p:nvPr/>
        </p:nvSpPr>
        <p:spPr>
          <a:xfrm>
            <a:off x="257815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3" name="フローチャート: 複数書類 102"/>
          <p:cNvSpPr/>
          <p:nvPr/>
        </p:nvSpPr>
        <p:spPr>
          <a:xfrm>
            <a:off x="237566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04" name="フローチャート: 複数書類 103"/>
          <p:cNvSpPr/>
          <p:nvPr/>
        </p:nvSpPr>
        <p:spPr>
          <a:xfrm>
            <a:off x="289760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05" name="図形グループ 104"/>
          <p:cNvGrpSpPr/>
          <p:nvPr/>
        </p:nvGrpSpPr>
        <p:grpSpPr>
          <a:xfrm flipH="1">
            <a:off x="4499992" y="1412776"/>
            <a:ext cx="144016" cy="272752"/>
            <a:chOff x="1946324" y="4125162"/>
            <a:chExt cx="969964" cy="2007872"/>
          </a:xfrm>
        </p:grpSpPr>
        <p:sp>
          <p:nvSpPr>
            <p:cNvPr id="106" name="円/楕円 10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flipH="1">
            <a:off x="3987558" y="1880885"/>
            <a:ext cx="144016" cy="272752"/>
            <a:chOff x="1946324" y="4125162"/>
            <a:chExt cx="969964" cy="2007872"/>
          </a:xfrm>
        </p:grpSpPr>
        <p:sp>
          <p:nvSpPr>
            <p:cNvPr id="109" name="円/楕円 1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flipH="1">
            <a:off x="4202671" y="2589296"/>
            <a:ext cx="144016" cy="272752"/>
            <a:chOff x="1946324" y="4125162"/>
            <a:chExt cx="969964" cy="2007872"/>
          </a:xfrm>
        </p:grpSpPr>
        <p:sp>
          <p:nvSpPr>
            <p:cNvPr id="112" name="円/楕円 1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flipH="1">
            <a:off x="4785887" y="2589296"/>
            <a:ext cx="144016" cy="272752"/>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7" name="図形グループ 116"/>
          <p:cNvGrpSpPr/>
          <p:nvPr/>
        </p:nvGrpSpPr>
        <p:grpSpPr>
          <a:xfrm flipH="1">
            <a:off x="4999774" y="1885713"/>
            <a:ext cx="144016" cy="272752"/>
            <a:chOff x="1946324" y="4125162"/>
            <a:chExt cx="969964" cy="2007872"/>
          </a:xfrm>
        </p:grpSpPr>
        <p:sp>
          <p:nvSpPr>
            <p:cNvPr id="118" name="円/楕円 11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20" name="直線コネクタ 119"/>
          <p:cNvCxnSpPr>
            <a:stCxn id="107" idx="1"/>
            <a:endCxn id="112" idx="0"/>
          </p:cNvCxnSpPr>
          <p:nvPr/>
        </p:nvCxnSpPr>
        <p:spPr>
          <a:xfrm flipH="1">
            <a:off x="4274679"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a:stCxn id="110" idx="0"/>
            <a:endCxn id="107" idx="1"/>
          </p:cNvCxnSpPr>
          <p:nvPr/>
        </p:nvCxnSpPr>
        <p:spPr>
          <a:xfrm flipV="1">
            <a:off x="4131574"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stCxn id="110" idx="0"/>
            <a:endCxn id="119" idx="2"/>
          </p:cNvCxnSpPr>
          <p:nvPr/>
        </p:nvCxnSpPr>
        <p:spPr>
          <a:xfrm>
            <a:off x="4131574"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a:stCxn id="107" idx="1"/>
            <a:endCxn id="115" idx="0"/>
          </p:cNvCxnSpPr>
          <p:nvPr/>
        </p:nvCxnSpPr>
        <p:spPr>
          <a:xfrm>
            <a:off x="4572000"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a:stCxn id="107" idx="1"/>
            <a:endCxn id="119" idx="2"/>
          </p:cNvCxnSpPr>
          <p:nvPr/>
        </p:nvCxnSpPr>
        <p:spPr>
          <a:xfrm>
            <a:off x="4572000"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a:stCxn id="112" idx="0"/>
            <a:endCxn id="115" idx="0"/>
          </p:cNvCxnSpPr>
          <p:nvPr/>
        </p:nvCxnSpPr>
        <p:spPr>
          <a:xfrm>
            <a:off x="4274679"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a:stCxn id="110" idx="0"/>
            <a:endCxn id="112" idx="0"/>
          </p:cNvCxnSpPr>
          <p:nvPr/>
        </p:nvCxnSpPr>
        <p:spPr>
          <a:xfrm>
            <a:off x="4131574"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a:stCxn id="119" idx="2"/>
            <a:endCxn id="115" idx="0"/>
          </p:cNvCxnSpPr>
          <p:nvPr/>
        </p:nvCxnSpPr>
        <p:spPr>
          <a:xfrm flipH="1">
            <a:off x="4857895"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a:stCxn id="110" idx="0"/>
            <a:endCxn id="115" idx="0"/>
          </p:cNvCxnSpPr>
          <p:nvPr/>
        </p:nvCxnSpPr>
        <p:spPr>
          <a:xfrm>
            <a:off x="4131574"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9" name="直線コネクタ 128"/>
          <p:cNvCxnSpPr>
            <a:stCxn id="119" idx="2"/>
            <a:endCxn id="112" idx="0"/>
          </p:cNvCxnSpPr>
          <p:nvPr/>
        </p:nvCxnSpPr>
        <p:spPr>
          <a:xfrm flipH="1">
            <a:off x="4274679"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0" name="フローチャート: 複数書類 129"/>
          <p:cNvSpPr/>
          <p:nvPr/>
        </p:nvSpPr>
        <p:spPr>
          <a:xfrm>
            <a:off x="4857895"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1" name="フローチャート: 複数書類 130"/>
          <p:cNvSpPr/>
          <p:nvPr/>
        </p:nvSpPr>
        <p:spPr>
          <a:xfrm>
            <a:off x="5065025"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2" name="フローチャート: 複数書類 131"/>
          <p:cNvSpPr/>
          <p:nvPr/>
        </p:nvSpPr>
        <p:spPr>
          <a:xfrm>
            <a:off x="4251627"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3" name="フローチャート: 複数書類 132"/>
          <p:cNvSpPr/>
          <p:nvPr/>
        </p:nvSpPr>
        <p:spPr>
          <a:xfrm>
            <a:off x="4049137"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34" name="フローチャート: 複数書類 133"/>
          <p:cNvSpPr/>
          <p:nvPr/>
        </p:nvSpPr>
        <p:spPr>
          <a:xfrm>
            <a:off x="4571077"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35" name="図形グループ 134"/>
          <p:cNvGrpSpPr/>
          <p:nvPr/>
        </p:nvGrpSpPr>
        <p:grpSpPr>
          <a:xfrm flipH="1">
            <a:off x="6221463" y="1412776"/>
            <a:ext cx="144016" cy="272752"/>
            <a:chOff x="1946324" y="4125162"/>
            <a:chExt cx="969964" cy="2007872"/>
          </a:xfrm>
        </p:grpSpPr>
        <p:sp>
          <p:nvSpPr>
            <p:cNvPr id="136" name="円/楕円 1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8" name="図形グループ 137"/>
          <p:cNvGrpSpPr/>
          <p:nvPr/>
        </p:nvGrpSpPr>
        <p:grpSpPr>
          <a:xfrm flipH="1">
            <a:off x="5709029" y="1880885"/>
            <a:ext cx="144016" cy="272752"/>
            <a:chOff x="1946324" y="4125162"/>
            <a:chExt cx="969964" cy="2007872"/>
          </a:xfrm>
        </p:grpSpPr>
        <p:sp>
          <p:nvSpPr>
            <p:cNvPr id="139" name="円/楕円 13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フローチャート: 論理積ゲート 13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flipH="1">
            <a:off x="5924142" y="2589296"/>
            <a:ext cx="144016" cy="272752"/>
            <a:chOff x="1946324" y="4125162"/>
            <a:chExt cx="969964" cy="2007872"/>
          </a:xfrm>
        </p:grpSpPr>
        <p:sp>
          <p:nvSpPr>
            <p:cNvPr id="142" name="円/楕円 14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flipH="1">
            <a:off x="6507358" y="2589296"/>
            <a:ext cx="144016" cy="272752"/>
            <a:chOff x="1946324" y="4125162"/>
            <a:chExt cx="969964" cy="2007872"/>
          </a:xfrm>
        </p:grpSpPr>
        <p:sp>
          <p:nvSpPr>
            <p:cNvPr id="145" name="円/楕円 14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フローチャート: 論理積ゲート 14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flipH="1">
            <a:off x="6721245" y="1885713"/>
            <a:ext cx="144016" cy="272752"/>
            <a:chOff x="1946324" y="4125162"/>
            <a:chExt cx="969964" cy="2007872"/>
          </a:xfrm>
        </p:grpSpPr>
        <p:sp>
          <p:nvSpPr>
            <p:cNvPr id="148" name="円/楕円 14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50" name="直線コネクタ 149"/>
          <p:cNvCxnSpPr>
            <a:stCxn id="137" idx="1"/>
            <a:endCxn id="142" idx="0"/>
          </p:cNvCxnSpPr>
          <p:nvPr/>
        </p:nvCxnSpPr>
        <p:spPr>
          <a:xfrm flipH="1">
            <a:off x="5996150"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a:stCxn id="140" idx="0"/>
            <a:endCxn id="137" idx="1"/>
          </p:cNvCxnSpPr>
          <p:nvPr/>
        </p:nvCxnSpPr>
        <p:spPr>
          <a:xfrm flipV="1">
            <a:off x="5853045"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2" name="直線コネクタ 151"/>
          <p:cNvCxnSpPr>
            <a:stCxn id="140" idx="0"/>
            <a:endCxn id="149" idx="2"/>
          </p:cNvCxnSpPr>
          <p:nvPr/>
        </p:nvCxnSpPr>
        <p:spPr>
          <a:xfrm>
            <a:off x="5853045"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直線コネクタ 152"/>
          <p:cNvCxnSpPr>
            <a:stCxn id="137" idx="1"/>
            <a:endCxn id="145" idx="0"/>
          </p:cNvCxnSpPr>
          <p:nvPr/>
        </p:nvCxnSpPr>
        <p:spPr>
          <a:xfrm>
            <a:off x="6293471"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4" name="直線コネクタ 153"/>
          <p:cNvCxnSpPr>
            <a:stCxn id="137" idx="1"/>
            <a:endCxn id="149" idx="2"/>
          </p:cNvCxnSpPr>
          <p:nvPr/>
        </p:nvCxnSpPr>
        <p:spPr>
          <a:xfrm>
            <a:off x="6293471"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a:stCxn id="142" idx="0"/>
            <a:endCxn id="145" idx="0"/>
          </p:cNvCxnSpPr>
          <p:nvPr/>
        </p:nvCxnSpPr>
        <p:spPr>
          <a:xfrm>
            <a:off x="5996150"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a:stCxn id="140" idx="0"/>
            <a:endCxn id="142" idx="0"/>
          </p:cNvCxnSpPr>
          <p:nvPr/>
        </p:nvCxnSpPr>
        <p:spPr>
          <a:xfrm>
            <a:off x="5853045"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a:stCxn id="149" idx="2"/>
            <a:endCxn id="145" idx="0"/>
          </p:cNvCxnSpPr>
          <p:nvPr/>
        </p:nvCxnSpPr>
        <p:spPr>
          <a:xfrm flipH="1">
            <a:off x="6579366"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8" name="直線コネクタ 157"/>
          <p:cNvCxnSpPr>
            <a:stCxn id="140" idx="0"/>
            <a:endCxn id="145" idx="0"/>
          </p:cNvCxnSpPr>
          <p:nvPr/>
        </p:nvCxnSpPr>
        <p:spPr>
          <a:xfrm>
            <a:off x="5853045"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a:stCxn id="149" idx="2"/>
            <a:endCxn id="142" idx="0"/>
          </p:cNvCxnSpPr>
          <p:nvPr/>
        </p:nvCxnSpPr>
        <p:spPr>
          <a:xfrm flipH="1">
            <a:off x="5996150"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0" name="フローチャート: 複数書類 159"/>
          <p:cNvSpPr/>
          <p:nvPr/>
        </p:nvSpPr>
        <p:spPr>
          <a:xfrm>
            <a:off x="6579366"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1" name="フローチャート: 複数書類 160"/>
          <p:cNvSpPr/>
          <p:nvPr/>
        </p:nvSpPr>
        <p:spPr>
          <a:xfrm>
            <a:off x="6786496"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2" name="フローチャート: 複数書類 161"/>
          <p:cNvSpPr/>
          <p:nvPr/>
        </p:nvSpPr>
        <p:spPr>
          <a:xfrm>
            <a:off x="5973098"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3" name="フローチャート: 複数書類 162"/>
          <p:cNvSpPr/>
          <p:nvPr/>
        </p:nvSpPr>
        <p:spPr>
          <a:xfrm>
            <a:off x="5770608"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64" name="フローチャート: 複数書類 163"/>
          <p:cNvSpPr/>
          <p:nvPr/>
        </p:nvSpPr>
        <p:spPr>
          <a:xfrm>
            <a:off x="6292548"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165" name="図形グループ 164"/>
          <p:cNvGrpSpPr/>
          <p:nvPr/>
        </p:nvGrpSpPr>
        <p:grpSpPr>
          <a:xfrm flipH="1">
            <a:off x="7932969" y="1412776"/>
            <a:ext cx="144016" cy="272752"/>
            <a:chOff x="1946324" y="4125162"/>
            <a:chExt cx="969964" cy="2007872"/>
          </a:xfrm>
        </p:grpSpPr>
        <p:sp>
          <p:nvSpPr>
            <p:cNvPr id="166" name="円/楕円 1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フローチャート: 論理積ゲート 1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8" name="図形グループ 167"/>
          <p:cNvGrpSpPr/>
          <p:nvPr/>
        </p:nvGrpSpPr>
        <p:grpSpPr>
          <a:xfrm flipH="1">
            <a:off x="7420535" y="1880885"/>
            <a:ext cx="144016" cy="272752"/>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1" name="図形グループ 170"/>
          <p:cNvGrpSpPr/>
          <p:nvPr/>
        </p:nvGrpSpPr>
        <p:grpSpPr>
          <a:xfrm flipH="1">
            <a:off x="7635648" y="2589296"/>
            <a:ext cx="144016" cy="272752"/>
            <a:chOff x="1946324" y="4125162"/>
            <a:chExt cx="969964" cy="2007872"/>
          </a:xfrm>
        </p:grpSpPr>
        <p:sp>
          <p:nvSpPr>
            <p:cNvPr id="172" name="円/楕円 1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フローチャート: 論理積ゲート 1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4" name="図形グループ 173"/>
          <p:cNvGrpSpPr/>
          <p:nvPr/>
        </p:nvGrpSpPr>
        <p:grpSpPr>
          <a:xfrm flipH="1">
            <a:off x="8218864" y="2589296"/>
            <a:ext cx="144016" cy="272752"/>
            <a:chOff x="1946324" y="4125162"/>
            <a:chExt cx="969964" cy="2007872"/>
          </a:xfrm>
        </p:grpSpPr>
        <p:sp>
          <p:nvSpPr>
            <p:cNvPr id="175" name="円/楕円 1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フローチャート: 論理積ゲート 1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7" name="図形グループ 176"/>
          <p:cNvGrpSpPr/>
          <p:nvPr/>
        </p:nvGrpSpPr>
        <p:grpSpPr>
          <a:xfrm flipH="1">
            <a:off x="8432751" y="1885713"/>
            <a:ext cx="144016" cy="272752"/>
            <a:chOff x="1946324" y="4125162"/>
            <a:chExt cx="969964" cy="2007872"/>
          </a:xfrm>
        </p:grpSpPr>
        <p:sp>
          <p:nvSpPr>
            <p:cNvPr id="178" name="円/楕円 1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80" name="直線コネクタ 179"/>
          <p:cNvCxnSpPr>
            <a:stCxn id="167" idx="1"/>
            <a:endCxn id="172" idx="0"/>
          </p:cNvCxnSpPr>
          <p:nvPr/>
        </p:nvCxnSpPr>
        <p:spPr>
          <a:xfrm flipH="1">
            <a:off x="7707656" y="1685528"/>
            <a:ext cx="297321"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直線コネクタ 180"/>
          <p:cNvCxnSpPr>
            <a:stCxn id="170" idx="0"/>
            <a:endCxn id="167" idx="1"/>
          </p:cNvCxnSpPr>
          <p:nvPr/>
        </p:nvCxnSpPr>
        <p:spPr>
          <a:xfrm flipV="1">
            <a:off x="7564551" y="1685528"/>
            <a:ext cx="440426" cy="394271"/>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2" name="直線コネクタ 181"/>
          <p:cNvCxnSpPr>
            <a:stCxn id="170" idx="0"/>
            <a:endCxn id="179" idx="2"/>
          </p:cNvCxnSpPr>
          <p:nvPr/>
        </p:nvCxnSpPr>
        <p:spPr>
          <a:xfrm>
            <a:off x="7564551" y="2079799"/>
            <a:ext cx="868200" cy="482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3" name="直線コネクタ 182"/>
          <p:cNvCxnSpPr>
            <a:stCxn id="167" idx="1"/>
            <a:endCxn id="175" idx="0"/>
          </p:cNvCxnSpPr>
          <p:nvPr/>
        </p:nvCxnSpPr>
        <p:spPr>
          <a:xfrm>
            <a:off x="8004977" y="1685528"/>
            <a:ext cx="285895" cy="903768"/>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4" name="直線コネクタ 183"/>
          <p:cNvCxnSpPr>
            <a:stCxn id="167" idx="1"/>
            <a:endCxn id="179" idx="2"/>
          </p:cNvCxnSpPr>
          <p:nvPr/>
        </p:nvCxnSpPr>
        <p:spPr>
          <a:xfrm>
            <a:off x="8004977" y="1685528"/>
            <a:ext cx="427774" cy="39909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5" name="直線コネクタ 184"/>
          <p:cNvCxnSpPr>
            <a:stCxn id="172" idx="0"/>
            <a:endCxn id="175" idx="0"/>
          </p:cNvCxnSpPr>
          <p:nvPr/>
        </p:nvCxnSpPr>
        <p:spPr>
          <a:xfrm>
            <a:off x="7707656" y="2589296"/>
            <a:ext cx="583216"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6" name="直線コネクタ 185"/>
          <p:cNvCxnSpPr>
            <a:stCxn id="170" idx="0"/>
            <a:endCxn id="172" idx="0"/>
          </p:cNvCxnSpPr>
          <p:nvPr/>
        </p:nvCxnSpPr>
        <p:spPr>
          <a:xfrm>
            <a:off x="7564551" y="2079799"/>
            <a:ext cx="143105"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直線コネクタ 186"/>
          <p:cNvCxnSpPr>
            <a:stCxn id="179" idx="2"/>
            <a:endCxn id="175" idx="0"/>
          </p:cNvCxnSpPr>
          <p:nvPr/>
        </p:nvCxnSpPr>
        <p:spPr>
          <a:xfrm flipH="1">
            <a:off x="8290872" y="2084627"/>
            <a:ext cx="141879"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直線コネクタ 187"/>
          <p:cNvCxnSpPr>
            <a:stCxn id="170" idx="0"/>
            <a:endCxn id="175" idx="0"/>
          </p:cNvCxnSpPr>
          <p:nvPr/>
        </p:nvCxnSpPr>
        <p:spPr>
          <a:xfrm>
            <a:off x="7564551" y="2079799"/>
            <a:ext cx="726321" cy="509497"/>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直線コネクタ 188"/>
          <p:cNvCxnSpPr>
            <a:stCxn id="179" idx="2"/>
            <a:endCxn id="172" idx="0"/>
          </p:cNvCxnSpPr>
          <p:nvPr/>
        </p:nvCxnSpPr>
        <p:spPr>
          <a:xfrm flipH="1">
            <a:off x="7707656" y="2084627"/>
            <a:ext cx="725095" cy="504669"/>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90" name="フローチャート: 複数書類 189"/>
          <p:cNvSpPr/>
          <p:nvPr/>
        </p:nvSpPr>
        <p:spPr>
          <a:xfrm>
            <a:off x="8290872" y="279735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1" name="フローチャート: 複数書類 190"/>
          <p:cNvSpPr/>
          <p:nvPr/>
        </p:nvSpPr>
        <p:spPr>
          <a:xfrm>
            <a:off x="8498002" y="2074598"/>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2" name="フローチャート: 複数書類 191"/>
          <p:cNvSpPr/>
          <p:nvPr/>
        </p:nvSpPr>
        <p:spPr>
          <a:xfrm>
            <a:off x="7684604" y="2797353"/>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フローチャート: 複数書類 192"/>
          <p:cNvSpPr/>
          <p:nvPr/>
        </p:nvSpPr>
        <p:spPr>
          <a:xfrm>
            <a:off x="7482114" y="2079799"/>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4" name="フローチャート: 複数書類 193"/>
          <p:cNvSpPr/>
          <p:nvPr/>
        </p:nvSpPr>
        <p:spPr>
          <a:xfrm>
            <a:off x="8004054" y="1612264"/>
            <a:ext cx="233776" cy="208943"/>
          </a:xfrm>
          <a:prstGeom prst="flowChartMultidocument">
            <a:avLst/>
          </a:prstGeom>
          <a:solidFill>
            <a:srgbClr val="0070C0">
              <a:alpha val="52549"/>
            </a:srgb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5" name="テキスト ボックス 194"/>
          <p:cNvSpPr txBox="1"/>
          <p:nvPr/>
        </p:nvSpPr>
        <p:spPr>
          <a:xfrm>
            <a:off x="1490072"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6" name="テキスト ボックス 195"/>
          <p:cNvSpPr txBox="1"/>
          <p:nvPr/>
        </p:nvSpPr>
        <p:spPr>
          <a:xfrm>
            <a:off x="494669"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7" name="テキスト ボックス 196"/>
          <p:cNvSpPr txBox="1"/>
          <p:nvPr/>
        </p:nvSpPr>
        <p:spPr>
          <a:xfrm>
            <a:off x="3208219"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198" name="テキスト ボックス 197"/>
          <p:cNvSpPr txBox="1"/>
          <p:nvPr/>
        </p:nvSpPr>
        <p:spPr>
          <a:xfrm>
            <a:off x="2189730" y="2555735"/>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199" name="テキスト ボックス 198"/>
          <p:cNvSpPr txBox="1"/>
          <p:nvPr/>
        </p:nvSpPr>
        <p:spPr>
          <a:xfrm>
            <a:off x="4873476" y="170713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0" name="テキスト ボックス 199"/>
          <p:cNvSpPr txBox="1"/>
          <p:nvPr/>
        </p:nvSpPr>
        <p:spPr>
          <a:xfrm>
            <a:off x="3878073" y="255374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1" name="テキスト ボックス 200"/>
          <p:cNvSpPr txBox="1"/>
          <p:nvPr/>
        </p:nvSpPr>
        <p:spPr>
          <a:xfrm>
            <a:off x="6615252"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2" name="テキスト ボックス 201"/>
          <p:cNvSpPr txBox="1"/>
          <p:nvPr/>
        </p:nvSpPr>
        <p:spPr>
          <a:xfrm>
            <a:off x="5614534" y="2558198"/>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203" name="テキスト ボックス 202"/>
          <p:cNvSpPr txBox="1"/>
          <p:nvPr/>
        </p:nvSpPr>
        <p:spPr>
          <a:xfrm>
            <a:off x="8303077" y="1702881"/>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204" name="テキスト ボックス 203"/>
          <p:cNvSpPr txBox="1"/>
          <p:nvPr/>
        </p:nvSpPr>
        <p:spPr>
          <a:xfrm>
            <a:off x="7307674" y="2549490"/>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cxnSp>
        <p:nvCxnSpPr>
          <p:cNvPr id="206" name="直線矢印コネクタ 205"/>
          <p:cNvCxnSpPr>
            <a:stCxn id="82" idx="0"/>
            <a:endCxn id="89" idx="2"/>
          </p:cNvCxnSpPr>
          <p:nvPr/>
        </p:nvCxnSpPr>
        <p:spPr>
          <a:xfrm flipV="1">
            <a:off x="2601206" y="2084627"/>
            <a:ext cx="725095" cy="504669"/>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207" name="直線矢印コネクタ 206"/>
          <p:cNvCxnSpPr>
            <a:stCxn id="82" idx="0"/>
            <a:endCxn id="89" idx="2"/>
          </p:cNvCxnSpPr>
          <p:nvPr/>
        </p:nvCxnSpPr>
        <p:spPr>
          <a:xfrm flipV="1">
            <a:off x="2601206" y="2084627"/>
            <a:ext cx="725095" cy="504669"/>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08" name="直線矢印コネクタ 207"/>
          <p:cNvCxnSpPr>
            <a:stCxn id="82" idx="0"/>
            <a:endCxn id="80" idx="0"/>
          </p:cNvCxnSpPr>
          <p:nvPr/>
        </p:nvCxnSpPr>
        <p:spPr>
          <a:xfrm flipH="1" flipV="1">
            <a:off x="2458101" y="2079799"/>
            <a:ext cx="143105" cy="509497"/>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8" name="直線矢印コネクタ 217"/>
          <p:cNvCxnSpPr>
            <a:stCxn id="82" idx="0"/>
            <a:endCxn id="104" idx="1"/>
          </p:cNvCxnSpPr>
          <p:nvPr/>
        </p:nvCxnSpPr>
        <p:spPr>
          <a:xfrm flipV="1">
            <a:off x="2601206" y="1716736"/>
            <a:ext cx="296398" cy="87256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22" name="直線矢印コネクタ 221"/>
          <p:cNvCxnSpPr>
            <a:stCxn id="82" idx="1"/>
            <a:endCxn id="85" idx="7"/>
          </p:cNvCxnSpPr>
          <p:nvPr/>
        </p:nvCxnSpPr>
        <p:spPr>
          <a:xfrm>
            <a:off x="2652123" y="2607613"/>
            <a:ext cx="481382" cy="0"/>
          </a:xfrm>
          <a:prstGeom prst="straightConnector1">
            <a:avLst/>
          </a:prstGeom>
          <a:ln>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36" name="直線矢印コネクタ 235"/>
          <p:cNvCxnSpPr>
            <a:stCxn id="115" idx="0"/>
            <a:endCxn id="110" idx="0"/>
          </p:cNvCxnSpPr>
          <p:nvPr/>
        </p:nvCxnSpPr>
        <p:spPr>
          <a:xfrm flipH="1" flipV="1">
            <a:off x="4131574" y="2079799"/>
            <a:ext cx="726321" cy="509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43" name="直線矢印コネクタ 242"/>
          <p:cNvCxnSpPr>
            <a:stCxn id="115" idx="0"/>
            <a:endCxn id="107" idx="1"/>
          </p:cNvCxnSpPr>
          <p:nvPr/>
        </p:nvCxnSpPr>
        <p:spPr>
          <a:xfrm flipH="1" flipV="1">
            <a:off x="4572000" y="1685528"/>
            <a:ext cx="285895" cy="90376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47" name="直線矢印コネクタ 246"/>
          <p:cNvCxnSpPr>
            <a:stCxn id="115" idx="0"/>
            <a:endCxn id="112" idx="1"/>
          </p:cNvCxnSpPr>
          <p:nvPr/>
        </p:nvCxnSpPr>
        <p:spPr>
          <a:xfrm flipH="1">
            <a:off x="4325596" y="2589296"/>
            <a:ext cx="532299" cy="1831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50" name="直線矢印コネクタ 249"/>
          <p:cNvCxnSpPr>
            <a:stCxn id="115" idx="0"/>
            <a:endCxn id="119" idx="2"/>
          </p:cNvCxnSpPr>
          <p:nvPr/>
        </p:nvCxnSpPr>
        <p:spPr>
          <a:xfrm flipV="1">
            <a:off x="4857895" y="2084627"/>
            <a:ext cx="141879" cy="504669"/>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53" name="テキスト ボックス 252"/>
          <p:cNvSpPr txBox="1"/>
          <p:nvPr/>
        </p:nvSpPr>
        <p:spPr>
          <a:xfrm>
            <a:off x="4825378" y="2487935"/>
            <a:ext cx="697627" cy="338554"/>
          </a:xfrm>
          <a:prstGeom prst="rect">
            <a:avLst/>
          </a:prstGeom>
          <a:noFill/>
        </p:spPr>
        <p:txBody>
          <a:bodyPr wrap="none" rtlCol="0">
            <a:spAutoFit/>
          </a:bodyPr>
          <a:lstStyle/>
          <a:p>
            <a:r>
              <a:rPr kumimoji="1" lang="ja-JP" altLang="en-US" sz="800" dirty="0">
                <a:solidFill>
                  <a:srgbClr val="0070C0"/>
                </a:solidFill>
                <a:latin typeface="Meiryo" charset="-128"/>
                <a:ea typeface="Meiryo" charset="-128"/>
                <a:cs typeface="Meiryo" charset="-128"/>
              </a:rPr>
              <a:t>マイナー</a:t>
            </a:r>
            <a:endParaRPr kumimoji="1" lang="en-US" altLang="ja-JP" sz="800" dirty="0">
              <a:solidFill>
                <a:srgbClr val="0070C0"/>
              </a:solidFill>
              <a:latin typeface="Meiryo" charset="-128"/>
              <a:ea typeface="Meiryo" charset="-128"/>
              <a:cs typeface="Meiryo" charset="-128"/>
            </a:endParaRPr>
          </a:p>
          <a:p>
            <a:r>
              <a:rPr kumimoji="1" lang="ja-JP" altLang="en-US" sz="800" dirty="0">
                <a:solidFill>
                  <a:srgbClr val="0070C0"/>
                </a:solidFill>
                <a:latin typeface="Meiryo" charset="-128"/>
                <a:ea typeface="Meiryo" charset="-128"/>
                <a:cs typeface="Meiryo" charset="-128"/>
              </a:rPr>
              <a:t>（採掘者）</a:t>
            </a:r>
          </a:p>
        </p:txBody>
      </p:sp>
      <p:sp>
        <p:nvSpPr>
          <p:cNvPr id="254" name="正方形/長方形 253"/>
          <p:cNvSpPr/>
          <p:nvPr/>
        </p:nvSpPr>
        <p:spPr>
          <a:xfrm>
            <a:off x="5107245" y="2824130"/>
            <a:ext cx="285895" cy="39946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5" name="正方形/長方形 254"/>
          <p:cNvSpPr/>
          <p:nvPr/>
        </p:nvSpPr>
        <p:spPr>
          <a:xfrm>
            <a:off x="5145301" y="2871362"/>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5145301" y="2951347"/>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145301" y="3026945"/>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8" name="テキスト ボックス 257"/>
          <p:cNvSpPr txBox="1"/>
          <p:nvPr/>
        </p:nvSpPr>
        <p:spPr>
          <a:xfrm>
            <a:off x="5054199" y="3082696"/>
            <a:ext cx="389850" cy="153888"/>
          </a:xfrm>
          <a:prstGeom prst="rect">
            <a:avLst/>
          </a:prstGeom>
          <a:noFill/>
        </p:spPr>
        <p:txBody>
          <a:bodyPr wrap="none" rtlCol="0">
            <a:spAutoFit/>
          </a:bodyPr>
          <a:lstStyle/>
          <a:p>
            <a:pPr algn="ctr"/>
            <a:r>
              <a:rPr kumimoji="1" lang="ja-JP" altLang="en-US" sz="400" dirty="0">
                <a:solidFill>
                  <a:srgbClr val="0070C0"/>
                </a:solidFill>
                <a:latin typeface="Meiryo" charset="-128"/>
                <a:ea typeface="Meiryo" charset="-128"/>
                <a:cs typeface="Meiryo" charset="-128"/>
              </a:rPr>
              <a:t>ブロック</a:t>
            </a:r>
          </a:p>
        </p:txBody>
      </p:sp>
      <p:sp>
        <p:nvSpPr>
          <p:cNvPr id="259" name="テキスト ボックス 258"/>
          <p:cNvSpPr txBox="1"/>
          <p:nvPr/>
        </p:nvSpPr>
        <p:spPr>
          <a:xfrm>
            <a:off x="3864117" y="3236128"/>
            <a:ext cx="1415772"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マイナーが参加者全員に</a:t>
            </a:r>
            <a:endParaRPr kumimoji="1"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新しいブロックを送信する</a:t>
            </a:r>
            <a:endParaRPr kumimoji="1" lang="ja-JP" altLang="en-US" sz="800" dirty="0">
              <a:solidFill>
                <a:srgbClr val="0070C0"/>
              </a:solidFill>
              <a:latin typeface="Meiryo" charset="-128"/>
              <a:ea typeface="Meiryo" charset="-128"/>
              <a:cs typeface="Meiryo" charset="-128"/>
            </a:endParaRPr>
          </a:p>
        </p:txBody>
      </p:sp>
      <p:sp>
        <p:nvSpPr>
          <p:cNvPr id="260" name="テキスト ボックス 259"/>
          <p:cNvSpPr txBox="1"/>
          <p:nvPr/>
        </p:nvSpPr>
        <p:spPr>
          <a:xfrm>
            <a:off x="321173" y="3236128"/>
            <a:ext cx="1723549"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参加者全員が同じ台帳</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（ブロックチェーン）を共有する</a:t>
            </a:r>
          </a:p>
        </p:txBody>
      </p:sp>
      <p:sp>
        <p:nvSpPr>
          <p:cNvPr id="261" name="テキスト ボックス 260"/>
          <p:cNvSpPr txBox="1"/>
          <p:nvPr/>
        </p:nvSpPr>
        <p:spPr>
          <a:xfrm>
            <a:off x="2133019" y="3230377"/>
            <a:ext cx="1518364"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花子が太郎に</a:t>
            </a:r>
            <a:r>
              <a:rPr kumimoji="1" lang="ja-JP" altLang="en-US" sz="800" u="sng" dirty="0">
                <a:solidFill>
                  <a:srgbClr val="0432FF"/>
                </a:solidFill>
                <a:latin typeface="Meiryo" charset="-128"/>
                <a:ea typeface="Meiryo" charset="-128"/>
                <a:cs typeface="Meiryo" charset="-128"/>
              </a:rPr>
              <a:t>送金すること</a:t>
            </a:r>
            <a:r>
              <a:rPr kumimoji="1" lang="ja-JP" altLang="en-US" sz="800" dirty="0">
                <a:solidFill>
                  <a:srgbClr val="0070C0"/>
                </a:solidFill>
                <a:latin typeface="Meiryo" charset="-128"/>
                <a:ea typeface="Meiryo" charset="-128"/>
                <a:cs typeface="Meiryo" charset="-128"/>
              </a:rPr>
              <a:t>を</a:t>
            </a:r>
            <a:endParaRPr kumimoji="1" lang="en-US" altLang="ja-JP" sz="800" dirty="0">
              <a:solidFill>
                <a:srgbClr val="0070C0"/>
              </a:solidFill>
              <a:latin typeface="Meiryo" charset="-128"/>
              <a:ea typeface="Meiryo" charset="-128"/>
              <a:cs typeface="Meiryo" charset="-128"/>
            </a:endParaRPr>
          </a:p>
          <a:p>
            <a:pPr algn="ctr"/>
            <a:r>
              <a:rPr kumimoji="1" lang="ja-JP" altLang="en-US" sz="800" dirty="0">
                <a:solidFill>
                  <a:srgbClr val="0070C0"/>
                </a:solidFill>
                <a:latin typeface="Meiryo" charset="-128"/>
                <a:ea typeface="Meiryo" charset="-128"/>
                <a:cs typeface="Meiryo" charset="-128"/>
              </a:rPr>
              <a:t>参加者全員に通知する</a:t>
            </a:r>
          </a:p>
        </p:txBody>
      </p:sp>
      <p:sp>
        <p:nvSpPr>
          <p:cNvPr id="262" name="テキスト ボックス 261"/>
          <p:cNvSpPr txBox="1"/>
          <p:nvPr/>
        </p:nvSpPr>
        <p:spPr>
          <a:xfrm>
            <a:off x="5448441" y="3236128"/>
            <a:ext cx="1723550"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参加者は自分の台帳に</a:t>
            </a:r>
            <a:endParaRPr kumimoji="1"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新しい</a:t>
            </a:r>
            <a:r>
              <a:rPr kumimoji="1" lang="ja-JP" altLang="en-US" sz="800" dirty="0">
                <a:solidFill>
                  <a:srgbClr val="0070C0"/>
                </a:solidFill>
                <a:latin typeface="Meiryo" charset="-128"/>
                <a:ea typeface="Meiryo" charset="-128"/>
                <a:cs typeface="Meiryo" charset="-128"/>
              </a:rPr>
              <a:t>ブロックを承認・追加する</a:t>
            </a:r>
          </a:p>
        </p:txBody>
      </p:sp>
      <p:sp>
        <p:nvSpPr>
          <p:cNvPr id="263" name="正方形/長方形 262"/>
          <p:cNvSpPr/>
          <p:nvPr/>
        </p:nvSpPr>
        <p:spPr>
          <a:xfrm>
            <a:off x="2357674" y="2310018"/>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4" name="正方形/長方形 263"/>
          <p:cNvSpPr/>
          <p:nvPr/>
        </p:nvSpPr>
        <p:spPr>
          <a:xfrm>
            <a:off x="2668614" y="1861912"/>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5" name="正方形/長方形 264"/>
          <p:cNvSpPr/>
          <p:nvPr/>
        </p:nvSpPr>
        <p:spPr>
          <a:xfrm>
            <a:off x="2929426" y="2236699"/>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6" name="正方形/長方形 265"/>
          <p:cNvSpPr/>
          <p:nvPr/>
        </p:nvSpPr>
        <p:spPr>
          <a:xfrm>
            <a:off x="2853882" y="2657323"/>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9" name="直線矢印コネクタ 268"/>
          <p:cNvCxnSpPr>
            <a:stCxn id="274" idx="3"/>
            <a:endCxn id="257" idx="1"/>
          </p:cNvCxnSpPr>
          <p:nvPr/>
        </p:nvCxnSpPr>
        <p:spPr>
          <a:xfrm flipV="1">
            <a:off x="4422164" y="3062949"/>
            <a:ext cx="723137" cy="80611"/>
          </a:xfrm>
          <a:prstGeom prst="straightConnector1">
            <a:avLst/>
          </a:prstGeom>
          <a:ln w="3175">
            <a:solidFill>
              <a:srgbClr val="0432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2" name="直線矢印コネクタ 271"/>
          <p:cNvCxnSpPr>
            <a:stCxn id="274" idx="1"/>
            <a:endCxn id="266" idx="2"/>
          </p:cNvCxnSpPr>
          <p:nvPr/>
        </p:nvCxnSpPr>
        <p:spPr>
          <a:xfrm flipH="1" flipV="1">
            <a:off x="2957705" y="2729331"/>
            <a:ext cx="433408" cy="414229"/>
          </a:xfrm>
          <a:prstGeom prst="straightConnector1">
            <a:avLst/>
          </a:prstGeom>
          <a:ln w="3175">
            <a:solidFill>
              <a:srgbClr val="0432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3391113" y="3005060"/>
            <a:ext cx="1031051" cy="276999"/>
          </a:xfrm>
          <a:prstGeom prst="rect">
            <a:avLst/>
          </a:prstGeom>
          <a:noFill/>
        </p:spPr>
        <p:txBody>
          <a:bodyPr wrap="none" rtlCol="0">
            <a:spAutoFit/>
          </a:bodyPr>
          <a:lstStyle/>
          <a:p>
            <a:pPr algn="ctr"/>
            <a:r>
              <a:rPr kumimoji="1" lang="ja-JP" altLang="en-US" sz="600" dirty="0">
                <a:solidFill>
                  <a:srgbClr val="0432FF"/>
                </a:solidFill>
                <a:latin typeface="Meiryo" charset="-128"/>
                <a:ea typeface="Meiryo" charset="-128"/>
                <a:cs typeface="Meiryo" charset="-128"/>
              </a:rPr>
              <a:t>花子が太郎に送金する</a:t>
            </a:r>
            <a:endParaRPr kumimoji="1" lang="en-US" altLang="ja-JP" sz="600" dirty="0">
              <a:solidFill>
                <a:srgbClr val="0432FF"/>
              </a:solidFill>
              <a:latin typeface="Meiryo" charset="-128"/>
              <a:ea typeface="Meiryo" charset="-128"/>
              <a:cs typeface="Meiryo" charset="-128"/>
            </a:endParaRPr>
          </a:p>
          <a:p>
            <a:pPr algn="ctr"/>
            <a:r>
              <a:rPr kumimoji="1" lang="ja-JP" altLang="en-US" sz="600" dirty="0">
                <a:solidFill>
                  <a:srgbClr val="0432FF"/>
                </a:solidFill>
                <a:latin typeface="Meiryo" charset="-128"/>
                <a:ea typeface="Meiryo" charset="-128"/>
                <a:cs typeface="Meiryo" charset="-128"/>
              </a:rPr>
              <a:t>というトランザクション</a:t>
            </a:r>
          </a:p>
        </p:txBody>
      </p:sp>
      <p:grpSp>
        <p:nvGrpSpPr>
          <p:cNvPr id="290" name="図形グループ 289"/>
          <p:cNvGrpSpPr/>
          <p:nvPr/>
        </p:nvGrpSpPr>
        <p:grpSpPr>
          <a:xfrm>
            <a:off x="6663370" y="2900962"/>
            <a:ext cx="258409" cy="219307"/>
            <a:chOff x="6903384" y="2599114"/>
            <a:chExt cx="258409" cy="219307"/>
          </a:xfrm>
        </p:grpSpPr>
        <p:grpSp>
          <p:nvGrpSpPr>
            <p:cNvPr id="288" name="図形グループ 287"/>
            <p:cNvGrpSpPr/>
            <p:nvPr/>
          </p:nvGrpSpPr>
          <p:grpSpPr>
            <a:xfrm>
              <a:off x="6987634" y="2599114"/>
              <a:ext cx="174159" cy="219307"/>
              <a:chOff x="6855221" y="2502142"/>
              <a:chExt cx="285895" cy="307004"/>
            </a:xfrm>
          </p:grpSpPr>
          <p:sp>
            <p:nvSpPr>
              <p:cNvPr id="284" name="正方形/長方形 283"/>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5" name="正方形/長方形 284"/>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6" name="正方形/長方形 285"/>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7" name="正方形/長方形 286"/>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89" name="加算記号 288"/>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1" name="図形グループ 290"/>
          <p:cNvGrpSpPr/>
          <p:nvPr/>
        </p:nvGrpSpPr>
        <p:grpSpPr>
          <a:xfrm>
            <a:off x="6874986" y="2173887"/>
            <a:ext cx="258409" cy="219307"/>
            <a:chOff x="6903384" y="2599114"/>
            <a:chExt cx="258409" cy="219307"/>
          </a:xfrm>
        </p:grpSpPr>
        <p:grpSp>
          <p:nvGrpSpPr>
            <p:cNvPr id="292" name="図形グループ 291"/>
            <p:cNvGrpSpPr/>
            <p:nvPr/>
          </p:nvGrpSpPr>
          <p:grpSpPr>
            <a:xfrm>
              <a:off x="6987634" y="2599114"/>
              <a:ext cx="174159" cy="219307"/>
              <a:chOff x="6855221" y="2502142"/>
              <a:chExt cx="285895" cy="307004"/>
            </a:xfrm>
          </p:grpSpPr>
          <p:sp>
            <p:nvSpPr>
              <p:cNvPr id="294" name="正方形/長方形 293"/>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5" name="正方形/長方形 294"/>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6" name="正方形/長方形 295"/>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7" name="正方形/長方形 296"/>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93" name="加算記号 292"/>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98" name="図形グループ 297"/>
          <p:cNvGrpSpPr/>
          <p:nvPr/>
        </p:nvGrpSpPr>
        <p:grpSpPr>
          <a:xfrm>
            <a:off x="6374858" y="1723158"/>
            <a:ext cx="258409" cy="219307"/>
            <a:chOff x="6903384" y="2599114"/>
            <a:chExt cx="258409" cy="219307"/>
          </a:xfrm>
        </p:grpSpPr>
        <p:grpSp>
          <p:nvGrpSpPr>
            <p:cNvPr id="299" name="図形グループ 298"/>
            <p:cNvGrpSpPr/>
            <p:nvPr/>
          </p:nvGrpSpPr>
          <p:grpSpPr>
            <a:xfrm>
              <a:off x="6987634" y="2599114"/>
              <a:ext cx="174159" cy="219307"/>
              <a:chOff x="6855221" y="2502142"/>
              <a:chExt cx="285895" cy="307004"/>
            </a:xfrm>
          </p:grpSpPr>
          <p:sp>
            <p:nvSpPr>
              <p:cNvPr id="301" name="正方形/長方形 300"/>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2" name="正方形/長方形 301"/>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3" name="正方形/長方形 302"/>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4" name="正方形/長方形 303"/>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0" name="加算記号 299"/>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05" name="図形グループ 304"/>
          <p:cNvGrpSpPr/>
          <p:nvPr/>
        </p:nvGrpSpPr>
        <p:grpSpPr>
          <a:xfrm>
            <a:off x="5861880" y="2188614"/>
            <a:ext cx="258409" cy="219307"/>
            <a:chOff x="6903384" y="2599114"/>
            <a:chExt cx="258409" cy="219307"/>
          </a:xfrm>
        </p:grpSpPr>
        <p:grpSp>
          <p:nvGrpSpPr>
            <p:cNvPr id="306" name="図形グループ 305"/>
            <p:cNvGrpSpPr/>
            <p:nvPr/>
          </p:nvGrpSpPr>
          <p:grpSpPr>
            <a:xfrm>
              <a:off x="6987634" y="2599114"/>
              <a:ext cx="174159" cy="219307"/>
              <a:chOff x="6855221" y="2502142"/>
              <a:chExt cx="285895" cy="307004"/>
            </a:xfrm>
          </p:grpSpPr>
          <p:sp>
            <p:nvSpPr>
              <p:cNvPr id="308" name="正方形/長方形 307"/>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9" name="正方形/長方形 308"/>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0" name="正方形/長方形 309"/>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1" name="正方形/長方形 310"/>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07" name="加算記号 306"/>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2" name="図形グループ 311"/>
          <p:cNvGrpSpPr/>
          <p:nvPr/>
        </p:nvGrpSpPr>
        <p:grpSpPr>
          <a:xfrm>
            <a:off x="6047147" y="2903978"/>
            <a:ext cx="258409" cy="219307"/>
            <a:chOff x="6903384" y="2599114"/>
            <a:chExt cx="258409" cy="219307"/>
          </a:xfrm>
        </p:grpSpPr>
        <p:grpSp>
          <p:nvGrpSpPr>
            <p:cNvPr id="313" name="図形グループ 312"/>
            <p:cNvGrpSpPr/>
            <p:nvPr/>
          </p:nvGrpSpPr>
          <p:grpSpPr>
            <a:xfrm>
              <a:off x="6987634" y="2599114"/>
              <a:ext cx="174159" cy="219307"/>
              <a:chOff x="6855221" y="2502142"/>
              <a:chExt cx="285895" cy="307004"/>
            </a:xfrm>
          </p:grpSpPr>
          <p:sp>
            <p:nvSpPr>
              <p:cNvPr id="315" name="正方形/長方形 314"/>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6" name="正方形/長方形 315"/>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7" name="正方形/長方形 316"/>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8" name="正方形/長方形 317"/>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14" name="加算記号 313"/>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9" name="図形グループ 318"/>
          <p:cNvGrpSpPr/>
          <p:nvPr/>
        </p:nvGrpSpPr>
        <p:grpSpPr>
          <a:xfrm>
            <a:off x="8371250" y="2896650"/>
            <a:ext cx="258409" cy="219307"/>
            <a:chOff x="6903384" y="2599114"/>
            <a:chExt cx="258409" cy="219307"/>
          </a:xfrm>
        </p:grpSpPr>
        <p:grpSp>
          <p:nvGrpSpPr>
            <p:cNvPr id="320" name="図形グループ 319"/>
            <p:cNvGrpSpPr/>
            <p:nvPr/>
          </p:nvGrpSpPr>
          <p:grpSpPr>
            <a:xfrm>
              <a:off x="6987634" y="2599114"/>
              <a:ext cx="174159" cy="219307"/>
              <a:chOff x="6855221" y="2502142"/>
              <a:chExt cx="285895" cy="307004"/>
            </a:xfrm>
          </p:grpSpPr>
          <p:sp>
            <p:nvSpPr>
              <p:cNvPr id="322" name="正方形/長方形 321"/>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3" name="正方形/長方形 322"/>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4" name="正方形/長方形 323"/>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5" name="正方形/長方形 324"/>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21" name="加算記号 320"/>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26" name="図形グループ 325"/>
          <p:cNvGrpSpPr/>
          <p:nvPr/>
        </p:nvGrpSpPr>
        <p:grpSpPr>
          <a:xfrm>
            <a:off x="8582866" y="2169575"/>
            <a:ext cx="258409" cy="219307"/>
            <a:chOff x="6903384" y="2599114"/>
            <a:chExt cx="258409" cy="219307"/>
          </a:xfrm>
        </p:grpSpPr>
        <p:grpSp>
          <p:nvGrpSpPr>
            <p:cNvPr id="327" name="図形グループ 326"/>
            <p:cNvGrpSpPr/>
            <p:nvPr/>
          </p:nvGrpSpPr>
          <p:grpSpPr>
            <a:xfrm>
              <a:off x="6987634" y="2599114"/>
              <a:ext cx="174159" cy="219307"/>
              <a:chOff x="6855221" y="2502142"/>
              <a:chExt cx="285895" cy="307004"/>
            </a:xfrm>
          </p:grpSpPr>
          <p:sp>
            <p:nvSpPr>
              <p:cNvPr id="329" name="正方形/長方形 328"/>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0" name="正方形/長方形 329"/>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1" name="正方形/長方形 330"/>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2" name="正方形/長方形 331"/>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28" name="加算記号 327"/>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3" name="図形グループ 332"/>
          <p:cNvGrpSpPr/>
          <p:nvPr/>
        </p:nvGrpSpPr>
        <p:grpSpPr>
          <a:xfrm>
            <a:off x="8082738" y="1718846"/>
            <a:ext cx="258409" cy="219307"/>
            <a:chOff x="6903384" y="2599114"/>
            <a:chExt cx="258409" cy="219307"/>
          </a:xfrm>
        </p:grpSpPr>
        <p:grpSp>
          <p:nvGrpSpPr>
            <p:cNvPr id="334" name="図形グループ 333"/>
            <p:cNvGrpSpPr/>
            <p:nvPr/>
          </p:nvGrpSpPr>
          <p:grpSpPr>
            <a:xfrm>
              <a:off x="6987634" y="2599114"/>
              <a:ext cx="174159" cy="219307"/>
              <a:chOff x="6855221" y="2502142"/>
              <a:chExt cx="285895" cy="307004"/>
            </a:xfrm>
          </p:grpSpPr>
          <p:sp>
            <p:nvSpPr>
              <p:cNvPr id="336" name="正方形/長方形 335"/>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7" name="正方形/長方形 336"/>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8" name="正方形/長方形 337"/>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9" name="正方形/長方形 338"/>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35" name="加算記号 334"/>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0" name="図形グループ 339"/>
          <p:cNvGrpSpPr/>
          <p:nvPr/>
        </p:nvGrpSpPr>
        <p:grpSpPr>
          <a:xfrm>
            <a:off x="7569760" y="2184302"/>
            <a:ext cx="258409" cy="219307"/>
            <a:chOff x="6903384" y="2599114"/>
            <a:chExt cx="258409" cy="219307"/>
          </a:xfrm>
        </p:grpSpPr>
        <p:grpSp>
          <p:nvGrpSpPr>
            <p:cNvPr id="341" name="図形グループ 340"/>
            <p:cNvGrpSpPr/>
            <p:nvPr/>
          </p:nvGrpSpPr>
          <p:grpSpPr>
            <a:xfrm>
              <a:off x="6987634" y="2599114"/>
              <a:ext cx="174159" cy="219307"/>
              <a:chOff x="6855221" y="2502142"/>
              <a:chExt cx="285895" cy="307004"/>
            </a:xfrm>
          </p:grpSpPr>
          <p:sp>
            <p:nvSpPr>
              <p:cNvPr id="343" name="正方形/長方形 342"/>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4" name="正方形/長方形 343"/>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5" name="正方形/長方形 344"/>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6" name="正方形/長方形 345"/>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42" name="加算記号 341"/>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7" name="図形グループ 346"/>
          <p:cNvGrpSpPr/>
          <p:nvPr/>
        </p:nvGrpSpPr>
        <p:grpSpPr>
          <a:xfrm>
            <a:off x="7755027" y="2899666"/>
            <a:ext cx="258409" cy="219307"/>
            <a:chOff x="6903384" y="2599114"/>
            <a:chExt cx="258409" cy="219307"/>
          </a:xfrm>
        </p:grpSpPr>
        <p:grpSp>
          <p:nvGrpSpPr>
            <p:cNvPr id="348" name="図形グループ 347"/>
            <p:cNvGrpSpPr/>
            <p:nvPr/>
          </p:nvGrpSpPr>
          <p:grpSpPr>
            <a:xfrm>
              <a:off x="6987634" y="2599114"/>
              <a:ext cx="174159" cy="219307"/>
              <a:chOff x="6855221" y="2502142"/>
              <a:chExt cx="285895" cy="307004"/>
            </a:xfrm>
          </p:grpSpPr>
          <p:sp>
            <p:nvSpPr>
              <p:cNvPr id="350" name="正方形/長方形 349"/>
              <p:cNvSpPr/>
              <p:nvPr/>
            </p:nvSpPr>
            <p:spPr>
              <a:xfrm>
                <a:off x="6855221" y="2502142"/>
                <a:ext cx="285895" cy="30700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1" name="正方形/長方形 350"/>
              <p:cNvSpPr/>
              <p:nvPr/>
            </p:nvSpPr>
            <p:spPr>
              <a:xfrm>
                <a:off x="6893277" y="254937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2" name="正方形/長方形 351"/>
              <p:cNvSpPr/>
              <p:nvPr/>
            </p:nvSpPr>
            <p:spPr>
              <a:xfrm>
                <a:off x="6893277" y="262935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3" name="正方形/長方形 352"/>
              <p:cNvSpPr/>
              <p:nvPr/>
            </p:nvSpPr>
            <p:spPr>
              <a:xfrm>
                <a:off x="6893277" y="2704957"/>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49" name="加算記号 348"/>
            <p:cNvSpPr/>
            <p:nvPr/>
          </p:nvSpPr>
          <p:spPr>
            <a:xfrm>
              <a:off x="6903384" y="2674467"/>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354" name="直線矢印コネクタ 353"/>
          <p:cNvCxnSpPr/>
          <p:nvPr/>
        </p:nvCxnSpPr>
        <p:spPr>
          <a:xfrm flipV="1">
            <a:off x="7721470" y="2075178"/>
            <a:ext cx="725095" cy="504669"/>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sp>
        <p:nvSpPr>
          <p:cNvPr id="355" name="テキスト ボックス 354"/>
          <p:cNvSpPr txBox="1"/>
          <p:nvPr/>
        </p:nvSpPr>
        <p:spPr>
          <a:xfrm>
            <a:off x="7337449" y="3226188"/>
            <a:ext cx="1620957" cy="338554"/>
          </a:xfrm>
          <a:prstGeom prst="rect">
            <a:avLst/>
          </a:prstGeom>
          <a:noFill/>
        </p:spPr>
        <p:txBody>
          <a:bodyPr wrap="none" rtlCol="0">
            <a:spAutoFit/>
          </a:bodyPr>
          <a:lstStyle/>
          <a:p>
            <a:pPr algn="ctr"/>
            <a:r>
              <a:rPr kumimoji="1" lang="ja-JP" altLang="en-US" sz="800" dirty="0">
                <a:solidFill>
                  <a:srgbClr val="0070C0"/>
                </a:solidFill>
                <a:latin typeface="Meiryo" charset="-128"/>
                <a:ea typeface="Meiryo" charset="-128"/>
                <a:cs typeface="Meiryo" charset="-128"/>
              </a:rPr>
              <a:t>花子から太郎への送金が</a:t>
            </a:r>
            <a:endParaRPr kumimoji="1" lang="en-US" altLang="ja-JP" sz="800" dirty="0">
              <a:solidFill>
                <a:srgbClr val="0070C0"/>
              </a:solidFill>
              <a:latin typeface="Meiryo" charset="-128"/>
              <a:ea typeface="Meiryo" charset="-128"/>
              <a:cs typeface="Meiryo" charset="-128"/>
            </a:endParaRPr>
          </a:p>
          <a:p>
            <a:pPr algn="ctr"/>
            <a:r>
              <a:rPr lang="ja-JP" altLang="en-US" sz="800" dirty="0">
                <a:solidFill>
                  <a:srgbClr val="0070C0"/>
                </a:solidFill>
                <a:latin typeface="Meiryo" charset="-128"/>
                <a:ea typeface="Meiryo" charset="-128"/>
                <a:cs typeface="Meiryo" charset="-128"/>
              </a:rPr>
              <a:t>全員に確認され送金が完了する</a:t>
            </a:r>
            <a:endParaRPr kumimoji="1" lang="ja-JP" altLang="en-US" sz="800" dirty="0">
              <a:solidFill>
                <a:srgbClr val="0070C0"/>
              </a:solidFill>
              <a:latin typeface="Meiryo" charset="-128"/>
              <a:ea typeface="Meiryo" charset="-128"/>
              <a:cs typeface="Meiryo" charset="-128"/>
            </a:endParaRPr>
          </a:p>
        </p:txBody>
      </p:sp>
      <p:grpSp>
        <p:nvGrpSpPr>
          <p:cNvPr id="356" name="図形グループ 355"/>
          <p:cNvGrpSpPr/>
          <p:nvPr/>
        </p:nvGrpSpPr>
        <p:grpSpPr>
          <a:xfrm flipH="1">
            <a:off x="1259142" y="4215829"/>
            <a:ext cx="144016" cy="272752"/>
            <a:chOff x="1946324" y="4125162"/>
            <a:chExt cx="969964" cy="2007872"/>
          </a:xfrm>
        </p:grpSpPr>
        <p:sp>
          <p:nvSpPr>
            <p:cNvPr id="357" name="円/楕円 3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8" name="フローチャート: 論理積ゲート 3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59" name="図形グループ 358"/>
          <p:cNvGrpSpPr/>
          <p:nvPr/>
        </p:nvGrpSpPr>
        <p:grpSpPr>
          <a:xfrm flipH="1">
            <a:off x="746708" y="4683938"/>
            <a:ext cx="144016" cy="272752"/>
            <a:chOff x="1946324" y="4125162"/>
            <a:chExt cx="969964" cy="2007872"/>
          </a:xfrm>
        </p:grpSpPr>
        <p:sp>
          <p:nvSpPr>
            <p:cNvPr id="360" name="円/楕円 35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1" name="フローチャート: 論理積ゲート 36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2" name="図形グループ 361"/>
          <p:cNvGrpSpPr/>
          <p:nvPr/>
        </p:nvGrpSpPr>
        <p:grpSpPr>
          <a:xfrm flipH="1">
            <a:off x="961821" y="5392349"/>
            <a:ext cx="144016" cy="272752"/>
            <a:chOff x="1946324" y="4125162"/>
            <a:chExt cx="969964" cy="2007872"/>
          </a:xfrm>
        </p:grpSpPr>
        <p:sp>
          <p:nvSpPr>
            <p:cNvPr id="363" name="円/楕円 3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4" name="フローチャート: 論理積ゲート 3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5" name="図形グループ 364"/>
          <p:cNvGrpSpPr/>
          <p:nvPr/>
        </p:nvGrpSpPr>
        <p:grpSpPr>
          <a:xfrm flipH="1">
            <a:off x="1545037" y="5392349"/>
            <a:ext cx="144016" cy="272752"/>
            <a:chOff x="1946324" y="4125162"/>
            <a:chExt cx="969964" cy="2007872"/>
          </a:xfrm>
        </p:grpSpPr>
        <p:sp>
          <p:nvSpPr>
            <p:cNvPr id="366" name="円/楕円 3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7" name="フローチャート: 論理積ゲート 3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8" name="図形グループ 367"/>
          <p:cNvGrpSpPr/>
          <p:nvPr/>
        </p:nvGrpSpPr>
        <p:grpSpPr>
          <a:xfrm flipH="1">
            <a:off x="1758924" y="4688766"/>
            <a:ext cx="144016" cy="272752"/>
            <a:chOff x="1946324" y="4125162"/>
            <a:chExt cx="969964" cy="2007872"/>
          </a:xfrm>
        </p:grpSpPr>
        <p:sp>
          <p:nvSpPr>
            <p:cNvPr id="369" name="円/楕円 3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0" name="フローチャート: 論理積ゲート 3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371" name="直線コネクタ 370"/>
          <p:cNvCxnSpPr>
            <a:stCxn id="358" idx="1"/>
            <a:endCxn id="390" idx="0"/>
          </p:cNvCxnSpPr>
          <p:nvPr/>
        </p:nvCxnSpPr>
        <p:spPr>
          <a:xfrm>
            <a:off x="1331150" y="4488581"/>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3" name="直線コネクタ 372"/>
          <p:cNvCxnSpPr>
            <a:stCxn id="391" idx="0"/>
            <a:endCxn id="370" idx="2"/>
          </p:cNvCxnSpPr>
          <p:nvPr/>
        </p:nvCxnSpPr>
        <p:spPr>
          <a:xfrm flipV="1">
            <a:off x="1405295" y="4887680"/>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6" name="直線コネクタ 375"/>
          <p:cNvCxnSpPr>
            <a:stCxn id="391" idx="0"/>
            <a:endCxn id="366" idx="0"/>
          </p:cNvCxnSpPr>
          <p:nvPr/>
        </p:nvCxnSpPr>
        <p:spPr>
          <a:xfrm>
            <a:off x="1405295" y="5029075"/>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9" name="直線コネクタ 378"/>
          <p:cNvCxnSpPr>
            <a:stCxn id="361" idx="0"/>
            <a:endCxn id="391" idx="2"/>
          </p:cNvCxnSpPr>
          <p:nvPr/>
        </p:nvCxnSpPr>
        <p:spPr>
          <a:xfrm>
            <a:off x="890724" y="4882852"/>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80" name="直線コネクタ 379"/>
          <p:cNvCxnSpPr>
            <a:stCxn id="391" idx="2"/>
            <a:endCxn id="363" idx="0"/>
          </p:cNvCxnSpPr>
          <p:nvPr/>
        </p:nvCxnSpPr>
        <p:spPr>
          <a:xfrm flipH="1">
            <a:off x="1033829" y="5029075"/>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6" name="テキスト ボックス 385"/>
          <p:cNvSpPr txBox="1"/>
          <p:nvPr/>
        </p:nvSpPr>
        <p:spPr>
          <a:xfrm>
            <a:off x="1631951" y="4510184"/>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387" name="テキスト ボックス 386"/>
          <p:cNvSpPr txBox="1"/>
          <p:nvPr/>
        </p:nvSpPr>
        <p:spPr>
          <a:xfrm>
            <a:off x="636548" y="5356793"/>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388" name="テキスト ボックス 387"/>
          <p:cNvSpPr txBox="1"/>
          <p:nvPr/>
        </p:nvSpPr>
        <p:spPr>
          <a:xfrm>
            <a:off x="514350" y="6039181"/>
            <a:ext cx="1620957" cy="338554"/>
          </a:xfrm>
          <a:prstGeom prst="rect">
            <a:avLst/>
          </a:prstGeom>
          <a:noFill/>
        </p:spPr>
        <p:txBody>
          <a:bodyPr wrap="none" rtlCol="0">
            <a:spAutoFit/>
          </a:bodyPr>
          <a:lstStyle/>
          <a:p>
            <a:pPr algn="ctr"/>
            <a:r>
              <a:rPr kumimoji="1" lang="ja-JP" altLang="en-US" sz="800" dirty="0">
                <a:solidFill>
                  <a:schemeClr val="accent3">
                    <a:lumMod val="50000"/>
                  </a:schemeClr>
                </a:solidFill>
                <a:latin typeface="Meiryo" charset="-128"/>
                <a:ea typeface="Meiryo" charset="-128"/>
                <a:cs typeface="Meiryo" charset="-128"/>
              </a:rPr>
              <a:t>社会的権威や信頼のある</a:t>
            </a:r>
            <a:r>
              <a:rPr kumimoji="1" lang="ja-JP" altLang="en-US" sz="800" dirty="0">
                <a:solidFill>
                  <a:schemeClr val="accent6">
                    <a:lumMod val="50000"/>
                  </a:schemeClr>
                </a:solidFill>
                <a:latin typeface="Meiryo" charset="-128"/>
                <a:ea typeface="Meiryo" charset="-128"/>
                <a:cs typeface="Meiryo" charset="-128"/>
              </a:rPr>
              <a:t>管理者</a:t>
            </a:r>
            <a:endParaRPr kumimoji="1" lang="en-US" altLang="ja-JP" sz="800" dirty="0">
              <a:solidFill>
                <a:schemeClr val="accent6">
                  <a:lumMod val="50000"/>
                </a:schemeClr>
              </a:solidFill>
              <a:latin typeface="Meiryo" charset="-128"/>
              <a:ea typeface="Meiryo" charset="-128"/>
              <a:cs typeface="Meiryo" charset="-128"/>
            </a:endParaRPr>
          </a:p>
          <a:p>
            <a:pPr algn="ctr"/>
            <a:r>
              <a:rPr kumimoji="1" lang="ja-JP" altLang="en-US" sz="800" dirty="0">
                <a:solidFill>
                  <a:schemeClr val="accent3">
                    <a:lumMod val="50000"/>
                  </a:schemeClr>
                </a:solidFill>
                <a:latin typeface="Meiryo" charset="-128"/>
                <a:ea typeface="Meiryo" charset="-128"/>
                <a:cs typeface="Meiryo" charset="-128"/>
              </a:rPr>
              <a:t>が台帳を一元管理する</a:t>
            </a:r>
          </a:p>
        </p:txBody>
      </p:sp>
      <p:grpSp>
        <p:nvGrpSpPr>
          <p:cNvPr id="389" name="図形グループ 388"/>
          <p:cNvGrpSpPr/>
          <p:nvPr/>
        </p:nvGrpSpPr>
        <p:grpSpPr>
          <a:xfrm flipH="1">
            <a:off x="1261279" y="4830161"/>
            <a:ext cx="144016" cy="272752"/>
            <a:chOff x="1946324" y="4125162"/>
            <a:chExt cx="969964" cy="2007872"/>
          </a:xfrm>
          <a:solidFill>
            <a:schemeClr val="accent6">
              <a:lumMod val="50000"/>
            </a:schemeClr>
          </a:solidFill>
        </p:grpSpPr>
        <p:sp>
          <p:nvSpPr>
            <p:cNvPr id="390" name="円/楕円 38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1" name="フローチャート: 論理積ゲート 39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7" name="フローチャート: 複数書類 396"/>
          <p:cNvSpPr/>
          <p:nvPr/>
        </p:nvSpPr>
        <p:spPr>
          <a:xfrm>
            <a:off x="1311261" y="5016397"/>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8" name="テキスト ボックス 397"/>
          <p:cNvSpPr txBox="1"/>
          <p:nvPr/>
        </p:nvSpPr>
        <p:spPr>
          <a:xfrm>
            <a:off x="926689" y="4680057"/>
            <a:ext cx="492443" cy="215444"/>
          </a:xfrm>
          <a:prstGeom prst="rect">
            <a:avLst/>
          </a:prstGeom>
          <a:noFill/>
        </p:spPr>
        <p:txBody>
          <a:bodyPr wrap="none" rtlCol="0">
            <a:spAutoFit/>
          </a:bodyPr>
          <a:lstStyle/>
          <a:p>
            <a:r>
              <a:rPr kumimoji="1" lang="ja-JP" altLang="en-US" sz="800">
                <a:solidFill>
                  <a:schemeClr val="accent6">
                    <a:lumMod val="50000"/>
                  </a:schemeClr>
                </a:solidFill>
                <a:latin typeface="Meiryo" charset="-128"/>
                <a:ea typeface="Meiryo" charset="-128"/>
                <a:cs typeface="Meiryo" charset="-128"/>
              </a:rPr>
              <a:t>管理者</a:t>
            </a:r>
            <a:endParaRPr kumimoji="1" lang="ja-JP" altLang="en-US" sz="800" dirty="0">
              <a:solidFill>
                <a:schemeClr val="accent6">
                  <a:lumMod val="50000"/>
                </a:schemeClr>
              </a:solidFill>
              <a:latin typeface="Meiryo" charset="-128"/>
              <a:ea typeface="Meiryo" charset="-128"/>
              <a:cs typeface="Meiryo" charset="-128"/>
            </a:endParaRPr>
          </a:p>
        </p:txBody>
      </p:sp>
      <p:grpSp>
        <p:nvGrpSpPr>
          <p:cNvPr id="399" name="図形グループ 398"/>
          <p:cNvGrpSpPr/>
          <p:nvPr/>
        </p:nvGrpSpPr>
        <p:grpSpPr>
          <a:xfrm flipH="1">
            <a:off x="2826519" y="4214063"/>
            <a:ext cx="144016" cy="272752"/>
            <a:chOff x="1946324" y="4125162"/>
            <a:chExt cx="969964" cy="2007872"/>
          </a:xfrm>
        </p:grpSpPr>
        <p:sp>
          <p:nvSpPr>
            <p:cNvPr id="400" name="円/楕円 39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1" name="フローチャート: 論理積ゲート 40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2" name="図形グループ 401"/>
          <p:cNvGrpSpPr/>
          <p:nvPr/>
        </p:nvGrpSpPr>
        <p:grpSpPr>
          <a:xfrm flipH="1">
            <a:off x="2314085" y="4682172"/>
            <a:ext cx="144016" cy="272752"/>
            <a:chOff x="1946324" y="4125162"/>
            <a:chExt cx="969964" cy="2007872"/>
          </a:xfrm>
        </p:grpSpPr>
        <p:sp>
          <p:nvSpPr>
            <p:cNvPr id="403" name="円/楕円 40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4" name="フローチャート: 論理積ゲート 40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5" name="図形グループ 404"/>
          <p:cNvGrpSpPr/>
          <p:nvPr/>
        </p:nvGrpSpPr>
        <p:grpSpPr>
          <a:xfrm flipH="1">
            <a:off x="2529198" y="5390583"/>
            <a:ext cx="144016" cy="272752"/>
            <a:chOff x="1946324" y="4125162"/>
            <a:chExt cx="969964" cy="2007872"/>
          </a:xfrm>
        </p:grpSpPr>
        <p:sp>
          <p:nvSpPr>
            <p:cNvPr id="406" name="円/楕円 40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7" name="フローチャート: 論理積ゲート 40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08" name="図形グループ 407"/>
          <p:cNvGrpSpPr/>
          <p:nvPr/>
        </p:nvGrpSpPr>
        <p:grpSpPr>
          <a:xfrm flipH="1">
            <a:off x="3112414" y="5390583"/>
            <a:ext cx="144016" cy="272752"/>
            <a:chOff x="1946324" y="4125162"/>
            <a:chExt cx="969964" cy="2007872"/>
          </a:xfrm>
        </p:grpSpPr>
        <p:sp>
          <p:nvSpPr>
            <p:cNvPr id="409" name="円/楕円 40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0" name="フローチャート: 論理積ゲート 40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1" name="図形グループ 410"/>
          <p:cNvGrpSpPr/>
          <p:nvPr/>
        </p:nvGrpSpPr>
        <p:grpSpPr>
          <a:xfrm flipH="1">
            <a:off x="3326301" y="4687000"/>
            <a:ext cx="144016" cy="272752"/>
            <a:chOff x="1946324" y="4125162"/>
            <a:chExt cx="969964" cy="2007872"/>
          </a:xfrm>
        </p:grpSpPr>
        <p:sp>
          <p:nvSpPr>
            <p:cNvPr id="412" name="円/楕円 41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3" name="フローチャート: 論理積ゲート 41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414" name="直線コネクタ 413"/>
          <p:cNvCxnSpPr>
            <a:stCxn id="401" idx="1"/>
            <a:endCxn id="423" idx="0"/>
          </p:cNvCxnSpPr>
          <p:nvPr/>
        </p:nvCxnSpPr>
        <p:spPr>
          <a:xfrm>
            <a:off x="2898527" y="4486815"/>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5" name="直線コネクタ 414"/>
          <p:cNvCxnSpPr>
            <a:stCxn id="424" idx="0"/>
            <a:endCxn id="413" idx="2"/>
          </p:cNvCxnSpPr>
          <p:nvPr/>
        </p:nvCxnSpPr>
        <p:spPr>
          <a:xfrm flipV="1">
            <a:off x="2972672" y="4885914"/>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6" name="直線コネクタ 415"/>
          <p:cNvCxnSpPr>
            <a:stCxn id="424" idx="0"/>
            <a:endCxn id="409" idx="0"/>
          </p:cNvCxnSpPr>
          <p:nvPr/>
        </p:nvCxnSpPr>
        <p:spPr>
          <a:xfrm>
            <a:off x="2972672" y="5027309"/>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7" name="直線コネクタ 416"/>
          <p:cNvCxnSpPr>
            <a:stCxn id="404" idx="0"/>
            <a:endCxn id="424" idx="2"/>
          </p:cNvCxnSpPr>
          <p:nvPr/>
        </p:nvCxnSpPr>
        <p:spPr>
          <a:xfrm>
            <a:off x="2458101" y="4881086"/>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8" name="直線コネクタ 417"/>
          <p:cNvCxnSpPr>
            <a:stCxn id="424" idx="2"/>
            <a:endCxn id="406" idx="0"/>
          </p:cNvCxnSpPr>
          <p:nvPr/>
        </p:nvCxnSpPr>
        <p:spPr>
          <a:xfrm flipH="1">
            <a:off x="2601206" y="5027309"/>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19" name="テキスト ボックス 418"/>
          <p:cNvSpPr txBox="1"/>
          <p:nvPr/>
        </p:nvSpPr>
        <p:spPr>
          <a:xfrm>
            <a:off x="3199328" y="4508418"/>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420" name="テキスト ボックス 419"/>
          <p:cNvSpPr txBox="1"/>
          <p:nvPr/>
        </p:nvSpPr>
        <p:spPr>
          <a:xfrm>
            <a:off x="2203925" y="5355027"/>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sp>
        <p:nvSpPr>
          <p:cNvPr id="421" name="テキスト ボックス 420"/>
          <p:cNvSpPr txBox="1"/>
          <p:nvPr/>
        </p:nvSpPr>
        <p:spPr>
          <a:xfrm>
            <a:off x="2133026" y="6037415"/>
            <a:ext cx="1518364" cy="338554"/>
          </a:xfrm>
          <a:prstGeom prst="rect">
            <a:avLst/>
          </a:prstGeom>
          <a:noFill/>
        </p:spPr>
        <p:txBody>
          <a:bodyPr wrap="none" rtlCol="0">
            <a:spAutoFit/>
          </a:bodyPr>
          <a:lstStyle/>
          <a:p>
            <a:pPr algn="ctr"/>
            <a:r>
              <a:rPr kumimoji="1" lang="ja-JP" altLang="en-US" sz="800" dirty="0">
                <a:solidFill>
                  <a:schemeClr val="accent3">
                    <a:lumMod val="50000"/>
                  </a:schemeClr>
                </a:solidFill>
                <a:latin typeface="Meiryo" charset="-128"/>
                <a:ea typeface="Meiryo" charset="-128"/>
                <a:cs typeface="Meiryo" charset="-128"/>
              </a:rPr>
              <a:t>花子が太郎に</a:t>
            </a:r>
            <a:r>
              <a:rPr kumimoji="1" lang="ja-JP" altLang="en-US" sz="800" u="sng" dirty="0">
                <a:solidFill>
                  <a:srgbClr val="0432FF"/>
                </a:solidFill>
                <a:latin typeface="Meiryo" charset="-128"/>
                <a:ea typeface="Meiryo" charset="-128"/>
                <a:cs typeface="Meiryo" charset="-128"/>
              </a:rPr>
              <a:t>送金すること</a:t>
            </a:r>
            <a:r>
              <a:rPr kumimoji="1" lang="ja-JP" altLang="en-US" sz="800" dirty="0">
                <a:solidFill>
                  <a:schemeClr val="accent3">
                    <a:lumMod val="50000"/>
                  </a:schemeClr>
                </a:solidFill>
                <a:latin typeface="Meiryo" charset="-128"/>
                <a:ea typeface="Meiryo" charset="-128"/>
                <a:cs typeface="Meiryo" charset="-128"/>
              </a:rPr>
              <a:t>を</a:t>
            </a:r>
            <a:endParaRPr kumimoji="1"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6">
                    <a:lumMod val="50000"/>
                  </a:schemeClr>
                </a:solidFill>
                <a:latin typeface="Meiryo" charset="-128"/>
                <a:ea typeface="Meiryo" charset="-128"/>
                <a:cs typeface="Meiryo" charset="-128"/>
              </a:rPr>
              <a:t>管理者</a:t>
            </a:r>
            <a:r>
              <a:rPr lang="ja-JP" altLang="en-US" sz="800" dirty="0">
                <a:solidFill>
                  <a:schemeClr val="accent3">
                    <a:lumMod val="50000"/>
                  </a:schemeClr>
                </a:solidFill>
                <a:latin typeface="Meiryo" charset="-128"/>
                <a:ea typeface="Meiryo" charset="-128"/>
                <a:cs typeface="Meiryo" charset="-128"/>
              </a:rPr>
              <a:t>に通知する</a:t>
            </a:r>
            <a:endParaRPr kumimoji="1" lang="ja-JP" altLang="en-US" sz="800" dirty="0">
              <a:solidFill>
                <a:schemeClr val="accent3">
                  <a:lumMod val="50000"/>
                </a:schemeClr>
              </a:solidFill>
              <a:latin typeface="Meiryo" charset="-128"/>
              <a:ea typeface="Meiryo" charset="-128"/>
              <a:cs typeface="Meiryo" charset="-128"/>
            </a:endParaRPr>
          </a:p>
        </p:txBody>
      </p:sp>
      <p:grpSp>
        <p:nvGrpSpPr>
          <p:cNvPr id="422" name="図形グループ 421"/>
          <p:cNvGrpSpPr/>
          <p:nvPr/>
        </p:nvGrpSpPr>
        <p:grpSpPr>
          <a:xfrm flipH="1">
            <a:off x="2828656" y="4828395"/>
            <a:ext cx="144016" cy="272752"/>
            <a:chOff x="1946324" y="4125162"/>
            <a:chExt cx="969964" cy="2007872"/>
          </a:xfrm>
          <a:solidFill>
            <a:schemeClr val="accent6">
              <a:lumMod val="50000"/>
            </a:schemeClr>
          </a:solidFill>
        </p:grpSpPr>
        <p:sp>
          <p:nvSpPr>
            <p:cNvPr id="423" name="円/楕円 4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4" name="フローチャート: 論理積ゲート 42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25" name="フローチャート: 複数書類 424"/>
          <p:cNvSpPr/>
          <p:nvPr/>
        </p:nvSpPr>
        <p:spPr>
          <a:xfrm>
            <a:off x="2878638" y="5014631"/>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26" name="テキスト ボックス 425"/>
          <p:cNvSpPr txBox="1"/>
          <p:nvPr/>
        </p:nvSpPr>
        <p:spPr>
          <a:xfrm>
            <a:off x="2494066" y="4678291"/>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cxnSp>
        <p:nvCxnSpPr>
          <p:cNvPr id="427" name="直線矢印コネクタ 426"/>
          <p:cNvCxnSpPr>
            <a:stCxn id="406" idx="0"/>
            <a:endCxn id="424" idx="2"/>
          </p:cNvCxnSpPr>
          <p:nvPr/>
        </p:nvCxnSpPr>
        <p:spPr>
          <a:xfrm flipV="1">
            <a:off x="2601206" y="5027309"/>
            <a:ext cx="227450" cy="363274"/>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sp>
        <p:nvSpPr>
          <p:cNvPr id="433" name="正方形/長方形 432"/>
          <p:cNvSpPr/>
          <p:nvPr/>
        </p:nvSpPr>
        <p:spPr>
          <a:xfrm>
            <a:off x="2678314" y="5285611"/>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34" name="図形グループ 433"/>
          <p:cNvGrpSpPr/>
          <p:nvPr/>
        </p:nvGrpSpPr>
        <p:grpSpPr>
          <a:xfrm flipH="1">
            <a:off x="4499069" y="4215829"/>
            <a:ext cx="144016" cy="272752"/>
            <a:chOff x="1946324" y="4125162"/>
            <a:chExt cx="969964" cy="2007872"/>
          </a:xfrm>
        </p:grpSpPr>
        <p:sp>
          <p:nvSpPr>
            <p:cNvPr id="435" name="円/楕円 43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6" name="フローチャート: 論理積ゲート 43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37" name="図形グループ 436"/>
          <p:cNvGrpSpPr/>
          <p:nvPr/>
        </p:nvGrpSpPr>
        <p:grpSpPr>
          <a:xfrm flipH="1">
            <a:off x="3986635" y="4683938"/>
            <a:ext cx="144016" cy="272752"/>
            <a:chOff x="1946324" y="4125162"/>
            <a:chExt cx="969964" cy="2007872"/>
          </a:xfrm>
        </p:grpSpPr>
        <p:sp>
          <p:nvSpPr>
            <p:cNvPr id="438" name="円/楕円 43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9" name="フローチャート: 論理積ゲート 43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0" name="図形グループ 439"/>
          <p:cNvGrpSpPr/>
          <p:nvPr/>
        </p:nvGrpSpPr>
        <p:grpSpPr>
          <a:xfrm flipH="1">
            <a:off x="4201748" y="5392349"/>
            <a:ext cx="144016" cy="272752"/>
            <a:chOff x="1946324" y="4125162"/>
            <a:chExt cx="969964" cy="2007872"/>
          </a:xfrm>
        </p:grpSpPr>
        <p:sp>
          <p:nvSpPr>
            <p:cNvPr id="441" name="円/楕円 4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2" name="フローチャート: 論理積ゲート 4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3" name="図形グループ 442"/>
          <p:cNvGrpSpPr/>
          <p:nvPr/>
        </p:nvGrpSpPr>
        <p:grpSpPr>
          <a:xfrm flipH="1">
            <a:off x="4784964" y="5392349"/>
            <a:ext cx="144016" cy="272752"/>
            <a:chOff x="1946324" y="4125162"/>
            <a:chExt cx="969964" cy="2007872"/>
          </a:xfrm>
        </p:grpSpPr>
        <p:sp>
          <p:nvSpPr>
            <p:cNvPr id="444" name="円/楕円 4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5" name="フローチャート: 論理積ゲート 4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6" name="図形グループ 445"/>
          <p:cNvGrpSpPr/>
          <p:nvPr/>
        </p:nvGrpSpPr>
        <p:grpSpPr>
          <a:xfrm flipH="1">
            <a:off x="4998851" y="4688766"/>
            <a:ext cx="144016" cy="272752"/>
            <a:chOff x="1946324" y="4125162"/>
            <a:chExt cx="969964" cy="2007872"/>
          </a:xfrm>
        </p:grpSpPr>
        <p:sp>
          <p:nvSpPr>
            <p:cNvPr id="447" name="円/楕円 44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8" name="フローチャート: 論理積ゲート 44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449" name="直線コネクタ 448"/>
          <p:cNvCxnSpPr>
            <a:stCxn id="436" idx="1"/>
            <a:endCxn id="457" idx="0"/>
          </p:cNvCxnSpPr>
          <p:nvPr/>
        </p:nvCxnSpPr>
        <p:spPr>
          <a:xfrm>
            <a:off x="4571077" y="4488581"/>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0" name="直線コネクタ 449"/>
          <p:cNvCxnSpPr>
            <a:stCxn id="458" idx="0"/>
            <a:endCxn id="448" idx="2"/>
          </p:cNvCxnSpPr>
          <p:nvPr/>
        </p:nvCxnSpPr>
        <p:spPr>
          <a:xfrm flipV="1">
            <a:off x="4645222" y="4887680"/>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1" name="直線コネクタ 450"/>
          <p:cNvCxnSpPr>
            <a:stCxn id="458" idx="0"/>
            <a:endCxn id="444" idx="0"/>
          </p:cNvCxnSpPr>
          <p:nvPr/>
        </p:nvCxnSpPr>
        <p:spPr>
          <a:xfrm>
            <a:off x="4645222" y="5029075"/>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2" name="直線コネクタ 451"/>
          <p:cNvCxnSpPr>
            <a:stCxn id="439" idx="0"/>
            <a:endCxn id="458" idx="2"/>
          </p:cNvCxnSpPr>
          <p:nvPr/>
        </p:nvCxnSpPr>
        <p:spPr>
          <a:xfrm>
            <a:off x="4130651" y="4882852"/>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3" name="直線コネクタ 452"/>
          <p:cNvCxnSpPr>
            <a:stCxn id="458" idx="2"/>
            <a:endCxn id="441" idx="0"/>
          </p:cNvCxnSpPr>
          <p:nvPr/>
        </p:nvCxnSpPr>
        <p:spPr>
          <a:xfrm flipH="1">
            <a:off x="4273756" y="5029075"/>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54" name="テキスト ボックス 453"/>
          <p:cNvSpPr txBox="1"/>
          <p:nvPr/>
        </p:nvSpPr>
        <p:spPr>
          <a:xfrm>
            <a:off x="4871878" y="4510184"/>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455" name="テキスト ボックス 454"/>
          <p:cNvSpPr txBox="1"/>
          <p:nvPr/>
        </p:nvSpPr>
        <p:spPr>
          <a:xfrm>
            <a:off x="3876475" y="5356793"/>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456" name="図形グループ 455"/>
          <p:cNvGrpSpPr/>
          <p:nvPr/>
        </p:nvGrpSpPr>
        <p:grpSpPr>
          <a:xfrm flipH="1">
            <a:off x="4501206" y="4830161"/>
            <a:ext cx="144016" cy="272752"/>
            <a:chOff x="1946324" y="4125162"/>
            <a:chExt cx="969964" cy="2007872"/>
          </a:xfrm>
          <a:solidFill>
            <a:schemeClr val="accent6">
              <a:lumMod val="50000"/>
            </a:schemeClr>
          </a:solidFill>
        </p:grpSpPr>
        <p:sp>
          <p:nvSpPr>
            <p:cNvPr id="457" name="円/楕円 456"/>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8" name="フローチャート: 論理積ゲート 457"/>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59" name="フローチャート: 複数書類 458"/>
          <p:cNvSpPr/>
          <p:nvPr/>
        </p:nvSpPr>
        <p:spPr>
          <a:xfrm>
            <a:off x="4551188" y="5016397"/>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60" name="テキスト ボックス 459"/>
          <p:cNvSpPr txBox="1"/>
          <p:nvPr/>
        </p:nvSpPr>
        <p:spPr>
          <a:xfrm>
            <a:off x="4166616" y="4680057"/>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sp>
        <p:nvSpPr>
          <p:cNvPr id="462" name="正方形/長方形 461"/>
          <p:cNvSpPr/>
          <p:nvPr/>
        </p:nvSpPr>
        <p:spPr>
          <a:xfrm>
            <a:off x="4485639" y="5447014"/>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65" name="図形グループ 464"/>
          <p:cNvGrpSpPr/>
          <p:nvPr/>
        </p:nvGrpSpPr>
        <p:grpSpPr>
          <a:xfrm flipH="1">
            <a:off x="6217504" y="4215577"/>
            <a:ext cx="144016" cy="272752"/>
            <a:chOff x="1946324" y="4125162"/>
            <a:chExt cx="969964" cy="2007872"/>
          </a:xfrm>
        </p:grpSpPr>
        <p:sp>
          <p:nvSpPr>
            <p:cNvPr id="466" name="円/楕円 46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7" name="フローチャート: 論理積ゲート 46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68" name="図形グループ 467"/>
          <p:cNvGrpSpPr/>
          <p:nvPr/>
        </p:nvGrpSpPr>
        <p:grpSpPr>
          <a:xfrm flipH="1">
            <a:off x="5705070" y="4683686"/>
            <a:ext cx="144016" cy="272752"/>
            <a:chOff x="1946324" y="4125162"/>
            <a:chExt cx="969964" cy="2007872"/>
          </a:xfrm>
        </p:grpSpPr>
        <p:sp>
          <p:nvSpPr>
            <p:cNvPr id="469" name="円/楕円 4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0" name="フローチャート: 論理積ゲート 4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1" name="図形グループ 470"/>
          <p:cNvGrpSpPr/>
          <p:nvPr/>
        </p:nvGrpSpPr>
        <p:grpSpPr>
          <a:xfrm flipH="1">
            <a:off x="5920183" y="5392097"/>
            <a:ext cx="144016" cy="272752"/>
            <a:chOff x="1946324" y="4125162"/>
            <a:chExt cx="969964" cy="2007872"/>
          </a:xfrm>
        </p:grpSpPr>
        <p:sp>
          <p:nvSpPr>
            <p:cNvPr id="472" name="円/楕円 47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3" name="フローチャート: 論理積ゲート 47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4" name="図形グループ 473"/>
          <p:cNvGrpSpPr/>
          <p:nvPr/>
        </p:nvGrpSpPr>
        <p:grpSpPr>
          <a:xfrm flipH="1">
            <a:off x="6503399" y="5392097"/>
            <a:ext cx="144016" cy="272752"/>
            <a:chOff x="1946324" y="4125162"/>
            <a:chExt cx="969964" cy="2007872"/>
          </a:xfrm>
        </p:grpSpPr>
        <p:sp>
          <p:nvSpPr>
            <p:cNvPr id="475" name="円/楕円 47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6" name="フローチャート: 論理積ゲート 47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7" name="図形グループ 476"/>
          <p:cNvGrpSpPr/>
          <p:nvPr/>
        </p:nvGrpSpPr>
        <p:grpSpPr>
          <a:xfrm flipH="1">
            <a:off x="6717286" y="4688514"/>
            <a:ext cx="144016" cy="272752"/>
            <a:chOff x="1946324" y="4125162"/>
            <a:chExt cx="969964" cy="2007872"/>
          </a:xfrm>
        </p:grpSpPr>
        <p:sp>
          <p:nvSpPr>
            <p:cNvPr id="478" name="円/楕円 47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9" name="フローチャート: 論理積ゲート 47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480" name="直線コネクタ 479"/>
          <p:cNvCxnSpPr>
            <a:stCxn id="467" idx="1"/>
            <a:endCxn id="488" idx="0"/>
          </p:cNvCxnSpPr>
          <p:nvPr/>
        </p:nvCxnSpPr>
        <p:spPr>
          <a:xfrm>
            <a:off x="6289512" y="4488329"/>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1" name="直線コネクタ 480"/>
          <p:cNvCxnSpPr>
            <a:stCxn id="489" idx="0"/>
            <a:endCxn id="479" idx="2"/>
          </p:cNvCxnSpPr>
          <p:nvPr/>
        </p:nvCxnSpPr>
        <p:spPr>
          <a:xfrm flipV="1">
            <a:off x="6363657" y="4887428"/>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2" name="直線コネクタ 481"/>
          <p:cNvCxnSpPr>
            <a:stCxn id="489" idx="0"/>
            <a:endCxn id="475" idx="0"/>
          </p:cNvCxnSpPr>
          <p:nvPr/>
        </p:nvCxnSpPr>
        <p:spPr>
          <a:xfrm>
            <a:off x="6363657" y="5028823"/>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3" name="直線コネクタ 482"/>
          <p:cNvCxnSpPr>
            <a:stCxn id="470" idx="0"/>
            <a:endCxn id="489" idx="2"/>
          </p:cNvCxnSpPr>
          <p:nvPr/>
        </p:nvCxnSpPr>
        <p:spPr>
          <a:xfrm>
            <a:off x="5849086" y="4882600"/>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84" name="直線コネクタ 483"/>
          <p:cNvCxnSpPr>
            <a:stCxn id="489" idx="2"/>
            <a:endCxn id="472" idx="0"/>
          </p:cNvCxnSpPr>
          <p:nvPr/>
        </p:nvCxnSpPr>
        <p:spPr>
          <a:xfrm flipH="1">
            <a:off x="5992191" y="5028823"/>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85" name="テキスト ボックス 484"/>
          <p:cNvSpPr txBox="1"/>
          <p:nvPr/>
        </p:nvSpPr>
        <p:spPr>
          <a:xfrm>
            <a:off x="6590313" y="4509932"/>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486" name="テキスト ボックス 485"/>
          <p:cNvSpPr txBox="1"/>
          <p:nvPr/>
        </p:nvSpPr>
        <p:spPr>
          <a:xfrm>
            <a:off x="5594910" y="5356541"/>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487" name="図形グループ 486"/>
          <p:cNvGrpSpPr/>
          <p:nvPr/>
        </p:nvGrpSpPr>
        <p:grpSpPr>
          <a:xfrm flipH="1">
            <a:off x="6219641" y="4829909"/>
            <a:ext cx="144016" cy="272752"/>
            <a:chOff x="1946324" y="4125162"/>
            <a:chExt cx="969964" cy="2007872"/>
          </a:xfrm>
          <a:solidFill>
            <a:schemeClr val="accent6">
              <a:lumMod val="50000"/>
            </a:schemeClr>
          </a:solidFill>
        </p:grpSpPr>
        <p:sp>
          <p:nvSpPr>
            <p:cNvPr id="488" name="円/楕円 48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9" name="フローチャート: 論理積ゲート 48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90" name="フローチャート: 複数書類 489"/>
          <p:cNvSpPr/>
          <p:nvPr/>
        </p:nvSpPr>
        <p:spPr>
          <a:xfrm>
            <a:off x="6269623" y="5016145"/>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91" name="テキスト ボックス 490"/>
          <p:cNvSpPr txBox="1"/>
          <p:nvPr/>
        </p:nvSpPr>
        <p:spPr>
          <a:xfrm>
            <a:off x="5885051" y="4679805"/>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sp>
        <p:nvSpPr>
          <p:cNvPr id="498" name="テキスト ボックス 497"/>
          <p:cNvSpPr txBox="1"/>
          <p:nvPr/>
        </p:nvSpPr>
        <p:spPr>
          <a:xfrm>
            <a:off x="3857791" y="6038369"/>
            <a:ext cx="1415772" cy="338554"/>
          </a:xfrm>
          <a:prstGeom prst="rect">
            <a:avLst/>
          </a:prstGeom>
          <a:noFill/>
        </p:spPr>
        <p:txBody>
          <a:bodyPr wrap="none" rtlCol="0">
            <a:spAutoFit/>
          </a:bodyPr>
          <a:lstStyle/>
          <a:p>
            <a:pPr algn="ctr"/>
            <a:r>
              <a:rPr lang="ja-JP" altLang="en-US" sz="800" dirty="0">
                <a:solidFill>
                  <a:schemeClr val="accent6">
                    <a:lumMod val="50000"/>
                  </a:schemeClr>
                </a:solidFill>
                <a:latin typeface="Meiryo" charset="-128"/>
                <a:ea typeface="Meiryo" charset="-128"/>
                <a:cs typeface="Meiryo" charset="-128"/>
              </a:rPr>
              <a:t>管理者</a:t>
            </a:r>
            <a:r>
              <a:rPr lang="ja-JP" altLang="en-US" sz="800" dirty="0">
                <a:solidFill>
                  <a:schemeClr val="accent3">
                    <a:lumMod val="50000"/>
                  </a:schemeClr>
                </a:solidFill>
                <a:latin typeface="Meiryo" charset="-128"/>
                <a:ea typeface="Meiryo" charset="-128"/>
                <a:cs typeface="Meiryo" charset="-128"/>
              </a:rPr>
              <a:t>は他送金情報も含め</a:t>
            </a:r>
            <a:endParaRPr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3">
                    <a:lumMod val="50000"/>
                  </a:schemeClr>
                </a:solidFill>
                <a:latin typeface="Meiryo" charset="-128"/>
                <a:ea typeface="Meiryo" charset="-128"/>
                <a:cs typeface="Meiryo" charset="-128"/>
              </a:rPr>
              <a:t>とりまとめる</a:t>
            </a:r>
            <a:endParaRPr lang="en-US" altLang="ja-JP" sz="800" dirty="0">
              <a:solidFill>
                <a:schemeClr val="accent3">
                  <a:lumMod val="50000"/>
                </a:schemeClr>
              </a:solidFill>
              <a:latin typeface="Meiryo" charset="-128"/>
              <a:ea typeface="Meiryo" charset="-128"/>
              <a:cs typeface="Meiryo" charset="-128"/>
            </a:endParaRPr>
          </a:p>
        </p:txBody>
      </p:sp>
      <p:sp>
        <p:nvSpPr>
          <p:cNvPr id="504" name="加算記号 503"/>
          <p:cNvSpPr/>
          <p:nvPr/>
        </p:nvSpPr>
        <p:spPr>
          <a:xfrm>
            <a:off x="6284162" y="5235174"/>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5" name="テキスト ボックス 504"/>
          <p:cNvSpPr txBox="1"/>
          <p:nvPr/>
        </p:nvSpPr>
        <p:spPr>
          <a:xfrm>
            <a:off x="5490315" y="6045233"/>
            <a:ext cx="1620957" cy="338554"/>
          </a:xfrm>
          <a:prstGeom prst="rect">
            <a:avLst/>
          </a:prstGeom>
          <a:noFill/>
        </p:spPr>
        <p:txBody>
          <a:bodyPr wrap="none" rtlCol="0">
            <a:spAutoFit/>
          </a:bodyPr>
          <a:lstStyle/>
          <a:p>
            <a:pPr algn="ctr"/>
            <a:r>
              <a:rPr lang="ja-JP" altLang="en-US" sz="800" dirty="0">
                <a:solidFill>
                  <a:schemeClr val="accent6">
                    <a:lumMod val="50000"/>
                  </a:schemeClr>
                </a:solidFill>
                <a:latin typeface="Meiryo" charset="-128"/>
                <a:ea typeface="Meiryo" charset="-128"/>
                <a:cs typeface="Meiryo" charset="-128"/>
              </a:rPr>
              <a:t>管理者</a:t>
            </a:r>
            <a:r>
              <a:rPr lang="ja-JP" altLang="en-US" sz="800" dirty="0">
                <a:solidFill>
                  <a:schemeClr val="accent3">
                    <a:lumMod val="50000"/>
                  </a:schemeClr>
                </a:solidFill>
                <a:latin typeface="Meiryo" charset="-128"/>
                <a:ea typeface="Meiryo" charset="-128"/>
                <a:cs typeface="Meiryo" charset="-128"/>
              </a:rPr>
              <a:t>が管理する台帳に</a:t>
            </a:r>
            <a:endParaRPr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3">
                    <a:lumMod val="50000"/>
                  </a:schemeClr>
                </a:solidFill>
                <a:latin typeface="Meiryo" charset="-128"/>
                <a:ea typeface="Meiryo" charset="-128"/>
                <a:cs typeface="Meiryo" charset="-128"/>
              </a:rPr>
              <a:t>送金情報のまとまりを追加する</a:t>
            </a:r>
            <a:endParaRPr kumimoji="1" lang="ja-JP" altLang="en-US" sz="800" dirty="0">
              <a:solidFill>
                <a:schemeClr val="accent3">
                  <a:lumMod val="50000"/>
                </a:schemeClr>
              </a:solidFill>
              <a:latin typeface="Meiryo" charset="-128"/>
              <a:ea typeface="Meiryo" charset="-128"/>
              <a:cs typeface="Meiryo" charset="-128"/>
            </a:endParaRPr>
          </a:p>
        </p:txBody>
      </p:sp>
      <p:grpSp>
        <p:nvGrpSpPr>
          <p:cNvPr id="506" name="図形グループ 505"/>
          <p:cNvGrpSpPr/>
          <p:nvPr/>
        </p:nvGrpSpPr>
        <p:grpSpPr>
          <a:xfrm flipH="1">
            <a:off x="7941428" y="4218443"/>
            <a:ext cx="144016" cy="272752"/>
            <a:chOff x="1946324" y="4125162"/>
            <a:chExt cx="969964" cy="2007872"/>
          </a:xfrm>
        </p:grpSpPr>
        <p:sp>
          <p:nvSpPr>
            <p:cNvPr id="507" name="円/楕円 50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8" name="フローチャート: 論理積ゲート 50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9" name="図形グループ 508"/>
          <p:cNvGrpSpPr/>
          <p:nvPr/>
        </p:nvGrpSpPr>
        <p:grpSpPr>
          <a:xfrm flipH="1">
            <a:off x="7428994" y="4686552"/>
            <a:ext cx="144016" cy="272752"/>
            <a:chOff x="1946324" y="4125162"/>
            <a:chExt cx="969964" cy="2007872"/>
          </a:xfrm>
        </p:grpSpPr>
        <p:sp>
          <p:nvSpPr>
            <p:cNvPr id="510" name="円/楕円 50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1" name="フローチャート: 論理積ゲート 51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2" name="図形グループ 511"/>
          <p:cNvGrpSpPr/>
          <p:nvPr/>
        </p:nvGrpSpPr>
        <p:grpSpPr>
          <a:xfrm flipH="1">
            <a:off x="7644107" y="5394963"/>
            <a:ext cx="144016" cy="272752"/>
            <a:chOff x="1946324" y="4125162"/>
            <a:chExt cx="969964" cy="2007872"/>
          </a:xfrm>
        </p:grpSpPr>
        <p:sp>
          <p:nvSpPr>
            <p:cNvPr id="513" name="円/楕円 5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4" name="フローチャート: 論理積ゲート 5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5" name="図形グループ 514"/>
          <p:cNvGrpSpPr/>
          <p:nvPr/>
        </p:nvGrpSpPr>
        <p:grpSpPr>
          <a:xfrm flipH="1">
            <a:off x="8227323" y="5394963"/>
            <a:ext cx="144016" cy="272752"/>
            <a:chOff x="1946324" y="4125162"/>
            <a:chExt cx="969964" cy="2007872"/>
          </a:xfrm>
        </p:grpSpPr>
        <p:sp>
          <p:nvSpPr>
            <p:cNvPr id="516" name="円/楕円 51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7" name="フローチャート: 論理積ゲート 51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8" name="図形グループ 517"/>
          <p:cNvGrpSpPr/>
          <p:nvPr/>
        </p:nvGrpSpPr>
        <p:grpSpPr>
          <a:xfrm flipH="1">
            <a:off x="8441210" y="4691380"/>
            <a:ext cx="144016" cy="272752"/>
            <a:chOff x="1946324" y="4125162"/>
            <a:chExt cx="969964" cy="2007872"/>
          </a:xfrm>
        </p:grpSpPr>
        <p:sp>
          <p:nvSpPr>
            <p:cNvPr id="519" name="円/楕円 5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0" name="フローチャート: 論理積ゲート 5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21" name="直線コネクタ 520"/>
          <p:cNvCxnSpPr>
            <a:stCxn id="508" idx="1"/>
            <a:endCxn id="529" idx="0"/>
          </p:cNvCxnSpPr>
          <p:nvPr/>
        </p:nvCxnSpPr>
        <p:spPr>
          <a:xfrm>
            <a:off x="8013436" y="4491195"/>
            <a:ext cx="2137" cy="34158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2" name="直線コネクタ 521"/>
          <p:cNvCxnSpPr>
            <a:stCxn id="530" idx="0"/>
            <a:endCxn id="520" idx="2"/>
          </p:cNvCxnSpPr>
          <p:nvPr/>
        </p:nvCxnSpPr>
        <p:spPr>
          <a:xfrm flipV="1">
            <a:off x="8087581" y="4890294"/>
            <a:ext cx="353629" cy="141395"/>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3" name="直線コネクタ 522"/>
          <p:cNvCxnSpPr>
            <a:stCxn id="530" idx="0"/>
            <a:endCxn id="516" idx="0"/>
          </p:cNvCxnSpPr>
          <p:nvPr/>
        </p:nvCxnSpPr>
        <p:spPr>
          <a:xfrm>
            <a:off x="8087581" y="5031689"/>
            <a:ext cx="2117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直線コネクタ 523"/>
          <p:cNvCxnSpPr>
            <a:stCxn id="511" idx="0"/>
            <a:endCxn id="530" idx="2"/>
          </p:cNvCxnSpPr>
          <p:nvPr/>
        </p:nvCxnSpPr>
        <p:spPr>
          <a:xfrm>
            <a:off x="7573010" y="4885466"/>
            <a:ext cx="370555" cy="146223"/>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25" name="直線コネクタ 524"/>
          <p:cNvCxnSpPr>
            <a:stCxn id="530" idx="2"/>
            <a:endCxn id="513" idx="0"/>
          </p:cNvCxnSpPr>
          <p:nvPr/>
        </p:nvCxnSpPr>
        <p:spPr>
          <a:xfrm flipH="1">
            <a:off x="7716115" y="5031689"/>
            <a:ext cx="227450" cy="363274"/>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526" name="テキスト ボックス 525"/>
          <p:cNvSpPr txBox="1"/>
          <p:nvPr/>
        </p:nvSpPr>
        <p:spPr>
          <a:xfrm>
            <a:off x="8314237" y="4512798"/>
            <a:ext cx="389850" cy="215444"/>
          </a:xfrm>
          <a:prstGeom prst="rect">
            <a:avLst/>
          </a:prstGeom>
          <a:noFill/>
        </p:spPr>
        <p:txBody>
          <a:bodyPr wrap="none" rtlCol="0">
            <a:spAutoFit/>
          </a:bodyPr>
          <a:lstStyle/>
          <a:p>
            <a:r>
              <a:rPr kumimoji="1" lang="ja-JP" altLang="en-US" sz="800">
                <a:latin typeface="Meiryo" charset="-128"/>
                <a:ea typeface="Meiryo" charset="-128"/>
                <a:cs typeface="Meiryo" charset="-128"/>
              </a:rPr>
              <a:t>太郎</a:t>
            </a:r>
            <a:endParaRPr kumimoji="1" lang="ja-JP" altLang="en-US" sz="800" dirty="0">
              <a:latin typeface="Meiryo" charset="-128"/>
              <a:ea typeface="Meiryo" charset="-128"/>
              <a:cs typeface="Meiryo" charset="-128"/>
            </a:endParaRPr>
          </a:p>
        </p:txBody>
      </p:sp>
      <p:sp>
        <p:nvSpPr>
          <p:cNvPr id="527" name="テキスト ボックス 526"/>
          <p:cNvSpPr txBox="1"/>
          <p:nvPr/>
        </p:nvSpPr>
        <p:spPr>
          <a:xfrm>
            <a:off x="7318834" y="5359407"/>
            <a:ext cx="389850" cy="215444"/>
          </a:xfrm>
          <a:prstGeom prst="rect">
            <a:avLst/>
          </a:prstGeom>
          <a:noFill/>
        </p:spPr>
        <p:txBody>
          <a:bodyPr wrap="none" rtlCol="0">
            <a:spAutoFit/>
          </a:bodyPr>
          <a:lstStyle/>
          <a:p>
            <a:r>
              <a:rPr kumimoji="1" lang="ja-JP" altLang="en-US" sz="800" dirty="0">
                <a:latin typeface="Meiryo" charset="-128"/>
                <a:ea typeface="Meiryo" charset="-128"/>
                <a:cs typeface="Meiryo" charset="-128"/>
              </a:rPr>
              <a:t>花子</a:t>
            </a:r>
          </a:p>
        </p:txBody>
      </p:sp>
      <p:grpSp>
        <p:nvGrpSpPr>
          <p:cNvPr id="528" name="図形グループ 527"/>
          <p:cNvGrpSpPr/>
          <p:nvPr/>
        </p:nvGrpSpPr>
        <p:grpSpPr>
          <a:xfrm flipH="1">
            <a:off x="7943565" y="4832775"/>
            <a:ext cx="144016" cy="272752"/>
            <a:chOff x="1946324" y="4125162"/>
            <a:chExt cx="969964" cy="2007872"/>
          </a:xfrm>
          <a:solidFill>
            <a:schemeClr val="accent6">
              <a:lumMod val="50000"/>
            </a:schemeClr>
          </a:solidFill>
        </p:grpSpPr>
        <p:sp>
          <p:nvSpPr>
            <p:cNvPr id="529" name="円/楕円 52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0" name="フローチャート: 論理積ゲート 52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531" name="フローチャート: 複数書類 530"/>
          <p:cNvSpPr/>
          <p:nvPr/>
        </p:nvSpPr>
        <p:spPr>
          <a:xfrm>
            <a:off x="7993547" y="5019011"/>
            <a:ext cx="233776" cy="208943"/>
          </a:xfrm>
          <a:prstGeom prst="flowChartMultidocument">
            <a:avLst/>
          </a:prstGeom>
          <a:solidFill>
            <a:schemeClr val="accent3">
              <a:lumMod val="50000"/>
              <a:alpha val="52549"/>
            </a:schemeClr>
          </a:solidFill>
          <a:ln w="3175">
            <a:solidFill>
              <a:schemeClr val="bg1">
                <a:lumMod val="8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2" name="テキスト ボックス 531"/>
          <p:cNvSpPr txBox="1"/>
          <p:nvPr/>
        </p:nvSpPr>
        <p:spPr>
          <a:xfrm>
            <a:off x="7608975" y="4682671"/>
            <a:ext cx="492443" cy="215444"/>
          </a:xfrm>
          <a:prstGeom prst="rect">
            <a:avLst/>
          </a:prstGeom>
          <a:noFill/>
        </p:spPr>
        <p:txBody>
          <a:bodyPr wrap="none" rtlCol="0">
            <a:spAutoFit/>
          </a:bodyPr>
          <a:lstStyle/>
          <a:p>
            <a:r>
              <a:rPr kumimoji="1" lang="ja-JP" altLang="en-US" sz="800" dirty="0">
                <a:solidFill>
                  <a:schemeClr val="accent6">
                    <a:lumMod val="50000"/>
                  </a:schemeClr>
                </a:solidFill>
                <a:latin typeface="Meiryo" charset="-128"/>
                <a:ea typeface="Meiryo" charset="-128"/>
                <a:cs typeface="Meiryo" charset="-128"/>
              </a:rPr>
              <a:t>管理者</a:t>
            </a:r>
          </a:p>
        </p:txBody>
      </p:sp>
      <p:sp>
        <p:nvSpPr>
          <p:cNvPr id="536" name="テキスト ボックス 535"/>
          <p:cNvSpPr txBox="1"/>
          <p:nvPr/>
        </p:nvSpPr>
        <p:spPr>
          <a:xfrm>
            <a:off x="7214238" y="6048099"/>
            <a:ext cx="1620958" cy="338554"/>
          </a:xfrm>
          <a:prstGeom prst="rect">
            <a:avLst/>
          </a:prstGeom>
          <a:noFill/>
        </p:spPr>
        <p:txBody>
          <a:bodyPr wrap="none" rtlCol="0">
            <a:spAutoFit/>
          </a:bodyPr>
          <a:lstStyle/>
          <a:p>
            <a:pPr algn="ctr"/>
            <a:r>
              <a:rPr lang="ja-JP" altLang="en-US" sz="800" dirty="0">
                <a:solidFill>
                  <a:schemeClr val="accent3">
                    <a:lumMod val="50000"/>
                  </a:schemeClr>
                </a:solidFill>
                <a:latin typeface="Meiryo" charset="-128"/>
                <a:ea typeface="Meiryo" charset="-128"/>
                <a:cs typeface="Meiryo" charset="-128"/>
              </a:rPr>
              <a:t>台帳が書き換えられたことを</a:t>
            </a:r>
            <a:endParaRPr lang="en-US" altLang="ja-JP" sz="800" dirty="0">
              <a:solidFill>
                <a:schemeClr val="accent3">
                  <a:lumMod val="50000"/>
                </a:schemeClr>
              </a:solidFill>
              <a:latin typeface="Meiryo" charset="-128"/>
              <a:ea typeface="Meiryo" charset="-128"/>
              <a:cs typeface="Meiryo" charset="-128"/>
            </a:endParaRPr>
          </a:p>
          <a:p>
            <a:pPr algn="ctr"/>
            <a:r>
              <a:rPr lang="ja-JP" altLang="en-US" sz="800" dirty="0">
                <a:solidFill>
                  <a:schemeClr val="accent3">
                    <a:lumMod val="50000"/>
                  </a:schemeClr>
                </a:solidFill>
                <a:latin typeface="Meiryo" charset="-128"/>
                <a:ea typeface="Meiryo" charset="-128"/>
                <a:cs typeface="Meiryo" charset="-128"/>
              </a:rPr>
              <a:t>太郎が確認でき送金が完了する</a:t>
            </a:r>
            <a:endParaRPr lang="en-US" altLang="ja-JP" sz="800" dirty="0">
              <a:solidFill>
                <a:schemeClr val="accent3">
                  <a:lumMod val="50000"/>
                </a:schemeClr>
              </a:solidFill>
              <a:latin typeface="Meiryo" charset="-128"/>
              <a:ea typeface="Meiryo" charset="-128"/>
              <a:cs typeface="Meiryo" charset="-128"/>
            </a:endParaRPr>
          </a:p>
        </p:txBody>
      </p:sp>
      <p:cxnSp>
        <p:nvCxnSpPr>
          <p:cNvPr id="537" name="直線矢印コネクタ 536"/>
          <p:cNvCxnSpPr>
            <a:stCxn id="513" idx="0"/>
            <a:endCxn id="520" idx="2"/>
          </p:cNvCxnSpPr>
          <p:nvPr/>
        </p:nvCxnSpPr>
        <p:spPr>
          <a:xfrm flipV="1">
            <a:off x="7716115" y="4890294"/>
            <a:ext cx="725095" cy="504669"/>
          </a:xfrm>
          <a:prstGeom prst="straightConnector1">
            <a:avLst/>
          </a:prstGeom>
          <a:ln w="76200">
            <a:solidFill>
              <a:srgbClr val="E46C0A">
                <a:alpha val="50196"/>
              </a:srgbClr>
            </a:solidFill>
            <a:tailEnd type="triangle"/>
          </a:ln>
        </p:spPr>
        <p:style>
          <a:lnRef idx="2">
            <a:schemeClr val="accent1"/>
          </a:lnRef>
          <a:fillRef idx="0">
            <a:schemeClr val="accent1"/>
          </a:fillRef>
          <a:effectRef idx="1">
            <a:schemeClr val="accent1"/>
          </a:effectRef>
          <a:fontRef idx="minor">
            <a:schemeClr val="tx1"/>
          </a:fontRef>
        </p:style>
      </p:cxnSp>
      <p:sp>
        <p:nvSpPr>
          <p:cNvPr id="540" name="テキスト ボックス 539"/>
          <p:cNvSpPr txBox="1"/>
          <p:nvPr/>
        </p:nvSpPr>
        <p:spPr>
          <a:xfrm>
            <a:off x="464964" y="944617"/>
            <a:ext cx="2723823" cy="369332"/>
          </a:xfrm>
          <a:prstGeom prst="rect">
            <a:avLst/>
          </a:prstGeom>
          <a:noFill/>
        </p:spPr>
        <p:txBody>
          <a:bodyPr wrap="none" rtlCol="0">
            <a:spAutoFit/>
          </a:bodyPr>
          <a:lstStyle/>
          <a:p>
            <a:r>
              <a:rPr kumimoji="1" lang="ja-JP" altLang="en-US" b="1" dirty="0">
                <a:solidFill>
                  <a:srgbClr val="0070C0"/>
                </a:solidFill>
                <a:latin typeface="Meiryo" charset="-128"/>
                <a:ea typeface="Meiryo" charset="-128"/>
                <a:cs typeface="Meiryo" charset="-128"/>
              </a:rPr>
              <a:t>ビットコイン取引の場合</a:t>
            </a:r>
          </a:p>
        </p:txBody>
      </p:sp>
      <p:sp>
        <p:nvSpPr>
          <p:cNvPr id="541" name="テキスト ボックス 540"/>
          <p:cNvSpPr txBox="1"/>
          <p:nvPr/>
        </p:nvSpPr>
        <p:spPr>
          <a:xfrm>
            <a:off x="462447" y="3800231"/>
            <a:ext cx="2492990" cy="369332"/>
          </a:xfrm>
          <a:prstGeom prst="rect">
            <a:avLst/>
          </a:prstGeom>
          <a:noFill/>
        </p:spPr>
        <p:txBody>
          <a:bodyPr wrap="none" rtlCol="0">
            <a:spAutoFit/>
          </a:bodyPr>
          <a:lstStyle/>
          <a:p>
            <a:r>
              <a:rPr kumimoji="1" lang="ja-JP" altLang="en-US" b="1" dirty="0">
                <a:solidFill>
                  <a:schemeClr val="accent3">
                    <a:lumMod val="50000"/>
                  </a:schemeClr>
                </a:solidFill>
                <a:latin typeface="Meiryo" charset="-128"/>
                <a:ea typeface="Meiryo" charset="-128"/>
                <a:cs typeface="Meiryo" charset="-128"/>
              </a:rPr>
              <a:t>銀行（間）取引の場合</a:t>
            </a:r>
          </a:p>
        </p:txBody>
      </p:sp>
      <p:cxnSp>
        <p:nvCxnSpPr>
          <p:cNvPr id="542" name="直線矢印コネクタ 541"/>
          <p:cNvCxnSpPr/>
          <p:nvPr/>
        </p:nvCxnSpPr>
        <p:spPr>
          <a:xfrm flipV="1">
            <a:off x="8126517" y="4904601"/>
            <a:ext cx="314692" cy="128717"/>
          </a:xfrm>
          <a:prstGeom prst="straightConnector1">
            <a:avLst/>
          </a:prstGeom>
          <a:ln w="28575">
            <a:solidFill>
              <a:srgbClr val="0432FF">
                <a:alpha val="50196"/>
              </a:srgb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43" name="正方形/長方形 542"/>
          <p:cNvSpPr/>
          <p:nvPr/>
        </p:nvSpPr>
        <p:spPr>
          <a:xfrm>
            <a:off x="4485639" y="5286354"/>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4" name="正方形/長方形 543"/>
          <p:cNvSpPr/>
          <p:nvPr/>
        </p:nvSpPr>
        <p:spPr>
          <a:xfrm>
            <a:off x="4485639" y="5366339"/>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5" name="正方形/長方形 544"/>
          <p:cNvSpPr/>
          <p:nvPr/>
        </p:nvSpPr>
        <p:spPr>
          <a:xfrm>
            <a:off x="6222464" y="5517232"/>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6" name="正方形/長方形 545"/>
          <p:cNvSpPr/>
          <p:nvPr/>
        </p:nvSpPr>
        <p:spPr>
          <a:xfrm>
            <a:off x="6222464" y="5356572"/>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7" name="正方形/長方形 546"/>
          <p:cNvSpPr/>
          <p:nvPr/>
        </p:nvSpPr>
        <p:spPr>
          <a:xfrm>
            <a:off x="6222464" y="5436557"/>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8" name="加算記号 547"/>
          <p:cNvSpPr/>
          <p:nvPr/>
        </p:nvSpPr>
        <p:spPr>
          <a:xfrm>
            <a:off x="8012694" y="5239548"/>
            <a:ext cx="84250" cy="89119"/>
          </a:xfrm>
          <a:prstGeom prst="mathPlus">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9" name="正方形/長方形 548"/>
          <p:cNvSpPr/>
          <p:nvPr/>
        </p:nvSpPr>
        <p:spPr>
          <a:xfrm>
            <a:off x="7950996" y="5521606"/>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0" name="正方形/長方形 549"/>
          <p:cNvSpPr/>
          <p:nvPr/>
        </p:nvSpPr>
        <p:spPr>
          <a:xfrm>
            <a:off x="7950996" y="5360946"/>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1" name="正方形/長方形 550"/>
          <p:cNvSpPr/>
          <p:nvPr/>
        </p:nvSpPr>
        <p:spPr>
          <a:xfrm>
            <a:off x="7950996" y="5440931"/>
            <a:ext cx="207646" cy="72008"/>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2" name="正方形/長方形 551"/>
          <p:cNvSpPr/>
          <p:nvPr/>
        </p:nvSpPr>
        <p:spPr>
          <a:xfrm>
            <a:off x="8316045" y="5001966"/>
            <a:ext cx="207646" cy="7200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4" name="テキスト ボックス 553"/>
          <p:cNvSpPr txBox="1"/>
          <p:nvPr/>
        </p:nvSpPr>
        <p:spPr>
          <a:xfrm>
            <a:off x="1617045" y="210177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5" name="テキスト ボックス 554"/>
          <p:cNvSpPr txBox="1"/>
          <p:nvPr/>
        </p:nvSpPr>
        <p:spPr>
          <a:xfrm>
            <a:off x="1253500" y="5042614"/>
            <a:ext cx="338554" cy="184666"/>
          </a:xfrm>
          <a:prstGeom prst="rect">
            <a:avLst/>
          </a:prstGeom>
          <a:noFill/>
        </p:spPr>
        <p:txBody>
          <a:bodyPr wrap="none" rtlCol="0">
            <a:spAutoFit/>
          </a:bodyPr>
          <a:lstStyle/>
          <a:p>
            <a:r>
              <a:rPr kumimoji="1" lang="ja-JP" altLang="en-US" sz="600">
                <a:solidFill>
                  <a:schemeClr val="bg1"/>
                </a:solidFill>
                <a:latin typeface="Meiryo" charset="-128"/>
                <a:ea typeface="Meiryo" charset="-128"/>
                <a:cs typeface="Meiryo" charset="-128"/>
              </a:rPr>
              <a:t>台帳</a:t>
            </a:r>
            <a:endParaRPr kumimoji="1" lang="ja-JP" altLang="en-US" sz="600" dirty="0">
              <a:solidFill>
                <a:schemeClr val="bg1"/>
              </a:solidFill>
              <a:latin typeface="Meiryo" charset="-128"/>
              <a:ea typeface="Meiryo" charset="-128"/>
              <a:cs typeface="Meiryo" charset="-128"/>
            </a:endParaRPr>
          </a:p>
        </p:txBody>
      </p:sp>
      <p:sp>
        <p:nvSpPr>
          <p:cNvPr id="556" name="テキスト ボックス 555"/>
          <p:cNvSpPr txBox="1"/>
          <p:nvPr/>
        </p:nvSpPr>
        <p:spPr>
          <a:xfrm>
            <a:off x="1126647" y="1631862"/>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7" name="テキスト ボックス 556"/>
          <p:cNvSpPr txBox="1"/>
          <p:nvPr/>
        </p:nvSpPr>
        <p:spPr>
          <a:xfrm>
            <a:off x="604829" y="2101687"/>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8" name="テキスト ボックス 557"/>
          <p:cNvSpPr txBox="1"/>
          <p:nvPr/>
        </p:nvSpPr>
        <p:spPr>
          <a:xfrm>
            <a:off x="810992" y="2813736"/>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
        <p:nvSpPr>
          <p:cNvPr id="559" name="テキスト ボックス 558"/>
          <p:cNvSpPr txBox="1"/>
          <p:nvPr/>
        </p:nvSpPr>
        <p:spPr>
          <a:xfrm>
            <a:off x="1410913" y="2813404"/>
            <a:ext cx="338554" cy="184666"/>
          </a:xfrm>
          <a:prstGeom prst="rect">
            <a:avLst/>
          </a:prstGeom>
          <a:noFill/>
        </p:spPr>
        <p:txBody>
          <a:bodyPr wrap="none" rtlCol="0">
            <a:spAutoFit/>
          </a:bodyPr>
          <a:lstStyle/>
          <a:p>
            <a:r>
              <a:rPr kumimoji="1" lang="ja-JP" altLang="en-US" sz="600" dirty="0">
                <a:solidFill>
                  <a:schemeClr val="bg1"/>
                </a:solidFill>
                <a:latin typeface="Meiryo" charset="-128"/>
                <a:ea typeface="Meiryo" charset="-128"/>
                <a:cs typeface="Meiryo" charset="-128"/>
              </a:rPr>
              <a:t>台帳</a:t>
            </a:r>
          </a:p>
        </p:txBody>
      </p:sp>
    </p:spTree>
    <p:extLst>
      <p:ext uri="{BB962C8B-B14F-4D97-AF65-F5344CB8AC3E}">
        <p14:creationId xmlns:p14="http://schemas.microsoft.com/office/powerpoint/2010/main" val="2246963487"/>
      </p:ext>
    </p:extLst>
  </p:cSld>
  <p:clrMapOvr>
    <a:masterClrMapping/>
  </p:clrMapOvr>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7462</TotalTime>
  <Words>3444</Words>
  <Application>Microsoft Macintosh PowerPoint</Application>
  <PresentationFormat>画面に合わせる (4:3)</PresentationFormat>
  <Paragraphs>603</Paragraphs>
  <Slides>20</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ＭＳ Ｐゴシック</vt:lpstr>
      <vt:lpstr>Meiryo</vt:lpstr>
      <vt:lpstr>Meiryo</vt:lpstr>
      <vt:lpstr>American Typewriter</vt:lpstr>
      <vt:lpstr>Arial</vt:lpstr>
      <vt:lpstr>Calibri</vt:lpstr>
      <vt:lpstr>Wingdings</vt:lpstr>
      <vt:lpstr>NC標準テンプレート</vt:lpstr>
      <vt:lpstr>ブロックチェーン</vt:lpstr>
      <vt:lpstr>取引やデータの正当性を保証する手段</vt:lpstr>
      <vt:lpstr>従来の方法（集中台帳）とブロックチェーン（分散台帳）</vt:lpstr>
      <vt:lpstr>ブロックチェーンとは何か</vt:lpstr>
      <vt:lpstr>ブロックチェーンの3つの特徴</vt:lpstr>
      <vt:lpstr>ブロックチェーンの3つの特徴／実現手法</vt:lpstr>
      <vt:lpstr>ブロックチェーンの3つの特徴／用途</vt:lpstr>
      <vt:lpstr>ブロックチェーン取引と一般的な取引の違い</vt:lpstr>
      <vt:lpstr>ビットコインと銀行取引（送金）の違い</vt:lpstr>
      <vt:lpstr>ブロックチェーンの構造</vt:lpstr>
      <vt:lpstr>ブロック追加の仕組み</vt:lpstr>
      <vt:lpstr>同時にブロックが作られた場合</vt:lpstr>
      <vt:lpstr>ブロックチェーンの構造／改竄ができない理由</vt:lpstr>
      <vt:lpstr>ブロックチェーンで使われる暗号技術（1）</vt:lpstr>
      <vt:lpstr>ブロックチェーンで使われる暗号技術（2）</vt:lpstr>
      <vt:lpstr>パブリックとプライベートの違い</vt:lpstr>
      <vt:lpstr>スマート・コントラクト</vt:lpstr>
      <vt:lpstr>スマート・コントラクト</vt:lpstr>
      <vt:lpstr>代表的なブロックチェーン・プロジェクト</vt:lpstr>
      <vt:lpstr>ブロックチェーン技術を利用したサービスに関する国内外動向調査 </vt:lpstr>
    </vt:vector>
  </TitlesOfParts>
  <Company>NetCommerce</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353</cp:revision>
  <dcterms:created xsi:type="dcterms:W3CDTF">2014-04-30T01:58:06Z</dcterms:created>
  <dcterms:modified xsi:type="dcterms:W3CDTF">2018-03-20T00:54:11Z</dcterms:modified>
</cp:coreProperties>
</file>