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963" r:id="rId2"/>
    <p:sldId id="966" r:id="rId3"/>
    <p:sldId id="967" r:id="rId4"/>
    <p:sldId id="968" r:id="rId5"/>
    <p:sldId id="969" r:id="rId6"/>
    <p:sldId id="932" r:id="rId7"/>
    <p:sldId id="933" r:id="rId8"/>
    <p:sldId id="934" r:id="rId9"/>
    <p:sldId id="935" r:id="rId10"/>
    <p:sldId id="936" r:id="rId11"/>
    <p:sldId id="937" r:id="rId12"/>
    <p:sldId id="938" r:id="rId13"/>
    <p:sldId id="939" r:id="rId14"/>
    <p:sldId id="971" r:id="rId15"/>
    <p:sldId id="1440" r:id="rId16"/>
    <p:sldId id="972" r:id="rId17"/>
    <p:sldId id="940" r:id="rId18"/>
    <p:sldId id="1389" r:id="rId19"/>
    <p:sldId id="1388" r:id="rId20"/>
    <p:sldId id="942" r:id="rId21"/>
    <p:sldId id="943" r:id="rId22"/>
    <p:sldId id="944" r:id="rId23"/>
    <p:sldId id="945" r:id="rId24"/>
    <p:sldId id="946" r:id="rId25"/>
    <p:sldId id="948" r:id="rId26"/>
    <p:sldId id="1210" r:id="rId27"/>
    <p:sldId id="1207" r:id="rId28"/>
    <p:sldId id="1431" r:id="rId29"/>
    <p:sldId id="1432" r:id="rId30"/>
    <p:sldId id="1433" r:id="rId31"/>
    <p:sldId id="1208" r:id="rId32"/>
    <p:sldId id="1361" r:id="rId33"/>
    <p:sldId id="1211" r:id="rId34"/>
    <p:sldId id="1438" r:id="rId35"/>
    <p:sldId id="1214" r:id="rId36"/>
    <p:sldId id="1215" r:id="rId37"/>
    <p:sldId id="1434" r:id="rId38"/>
    <p:sldId id="1219" r:id="rId39"/>
    <p:sldId id="1221" r:id="rId40"/>
    <p:sldId id="1398" r:id="rId41"/>
    <p:sldId id="1399" r:id="rId42"/>
    <p:sldId id="1400" r:id="rId43"/>
    <p:sldId id="1401" r:id="rId44"/>
    <p:sldId id="1402" r:id="rId45"/>
    <p:sldId id="1403" r:id="rId46"/>
    <p:sldId id="1404" r:id="rId47"/>
    <p:sldId id="1406" r:id="rId48"/>
    <p:sldId id="1408" r:id="rId49"/>
    <p:sldId id="1409" r:id="rId50"/>
    <p:sldId id="1410" r:id="rId51"/>
    <p:sldId id="1411" r:id="rId52"/>
    <p:sldId id="869" r:id="rId53"/>
    <p:sldId id="1437" r:id="rId54"/>
    <p:sldId id="1364" r:id="rId55"/>
    <p:sldId id="1379" r:id="rId56"/>
    <p:sldId id="1430" r:id="rId57"/>
    <p:sldId id="1435" r:id="rId58"/>
    <p:sldId id="1225" r:id="rId59"/>
    <p:sldId id="1226" r:id="rId60"/>
    <p:sldId id="1227" r:id="rId61"/>
    <p:sldId id="1228" r:id="rId62"/>
    <p:sldId id="1436" r:id="rId63"/>
    <p:sldId id="1415" r:id="rId64"/>
    <p:sldId id="1441" r:id="rId65"/>
    <p:sldId id="1442" r:id="rId66"/>
    <p:sldId id="718" r:id="rId6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6C0A"/>
    <a:srgbClr val="FF6666"/>
    <a:srgbClr val="FFFBD2"/>
    <a:srgbClr val="FF7E79"/>
    <a:srgbClr val="0052FF"/>
    <a:srgbClr val="984807"/>
    <a:srgbClr val="FF8000"/>
    <a:srgbClr val="00B050"/>
    <a:srgbClr val="558ED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91"/>
    <p:restoredTop sz="97871" autoAdjust="0"/>
  </p:normalViewPr>
  <p:slideViewPr>
    <p:cSldViewPr snapToGrid="0" snapToObjects="1" showGuides="1">
      <p:cViewPr varScale="1">
        <p:scale>
          <a:sx n="121" d="100"/>
          <a:sy n="121" d="100"/>
        </p:scale>
        <p:origin x="360" y="168"/>
      </p:cViewPr>
      <p:guideLst>
        <p:guide orient="horz" pos="4065"/>
        <p:guide pos="2880"/>
      </p:guideLst>
    </p:cSldViewPr>
  </p:slideViewPr>
  <p:notesTextViewPr>
    <p:cViewPr>
      <p:scale>
        <a:sx n="100" d="100"/>
        <a:sy n="100" d="100"/>
      </p:scale>
      <p:origin x="0" y="0"/>
    </p:cViewPr>
  </p:notesTextViewPr>
  <p:sorterViewPr>
    <p:cViewPr>
      <p:scale>
        <a:sx n="105" d="100"/>
        <a:sy n="105" d="100"/>
      </p:scale>
      <p:origin x="0" y="167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2018/4/20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2018/4/20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log.livedoor.jp/lalha/archives/50524676.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etcommerce.co.jp/blog/2016/09/19/10182"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www.netcommerce.co.jp/blog/2016/09/10/10157" TargetMode="External"/><Relationship Id="rId4" Type="http://schemas.openxmlformats.org/officeDocument/2006/relationships/hyperlink" Target="http://www.netcommerce.co.jp/blog/2017/04/02/1071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48555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br>
              <a:rPr lang="ja-JP" altLang="en-US" b="1" dirty="0">
                <a:effectLst/>
              </a:rPr>
            </a:br>
            <a:r>
              <a:rPr lang="ja-JP" altLang="en-US" b="1" dirty="0">
                <a:effectLst/>
              </a:rPr>
              <a:t>「デジタル・トランスフォーメーション（</a:t>
            </a:r>
            <a:r>
              <a:rPr lang="en-US" altLang="ja-JP" b="1" dirty="0">
                <a:effectLst/>
              </a:rPr>
              <a:t>Digital Transformation</a:t>
            </a:r>
            <a:r>
              <a:rPr lang="ja-JP" altLang="en-US" b="1" dirty="0">
                <a:effectLst/>
              </a:rPr>
              <a:t>／</a:t>
            </a:r>
            <a:r>
              <a:rPr lang="en-US" altLang="ja-JP" b="1" dirty="0">
                <a:effectLst/>
              </a:rPr>
              <a:t>DX</a:t>
            </a:r>
            <a:r>
              <a:rPr lang="ja-JP" altLang="en-US" b="1" dirty="0">
                <a:effectLst/>
              </a:rPr>
              <a:t>）」</a:t>
            </a:r>
            <a:endParaRPr lang="en-US" altLang="ja-JP" dirty="0">
              <a:effectLst/>
            </a:endParaRPr>
          </a:p>
          <a:p>
            <a:pPr fontAlgn="base"/>
            <a:r>
              <a:rPr kumimoji="1" lang="ja-JP" altLang="en-US" sz="1200" b="0" i="0" kern="1200" dirty="0">
                <a:solidFill>
                  <a:schemeClr val="tx1"/>
                </a:solidFill>
                <a:effectLst/>
                <a:latin typeface="+mn-lt"/>
                <a:ea typeface="+mn-ea"/>
                <a:cs typeface="+mn-cs"/>
              </a:rPr>
              <a:t>そんな言葉をあちらこちらで目にするようになりました。これまでのような何パーセント、あるいは十数パーセントの改善ではなく、何倍、何十倍の成果を、</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（デジタル･テクノロジー）を駆使して手にする取り組みが、デジタル・トランスフォーメーションの目指していることです。</a:t>
            </a:r>
          </a:p>
          <a:p>
            <a:pPr fontAlgn="base"/>
            <a:r>
              <a:rPr kumimoji="1" lang="ja-JP" altLang="en-US" sz="1200" b="0" i="0" kern="1200" dirty="0">
                <a:solidFill>
                  <a:schemeClr val="tx1"/>
                </a:solidFill>
                <a:effectLst/>
                <a:latin typeface="+mn-lt"/>
                <a:ea typeface="+mn-ea"/>
                <a:cs typeface="+mn-cs"/>
              </a:rPr>
              <a:t>これによりビジネスの価値基準、例えば、価格、期間、生産性などの常識を劇的に転換し、圧倒的な競争優位を手に入れようというわけです。そのために、</a:t>
            </a:r>
            <a:r>
              <a:rPr kumimoji="1" lang="en-US" altLang="ja-JP" sz="1200" b="0" i="0" kern="1200" dirty="0">
                <a:solidFill>
                  <a:schemeClr val="tx1"/>
                </a:solidFill>
                <a:effectLst/>
                <a:latin typeface="+mn-lt"/>
                <a:ea typeface="+mn-ea"/>
                <a:cs typeface="+mn-cs"/>
              </a:rPr>
              <a:t>AI</a:t>
            </a:r>
            <a:r>
              <a:rPr kumimoji="1" lang="ja-JP" altLang="en-US" sz="1200" b="0" i="0" kern="1200" dirty="0">
                <a:solidFill>
                  <a:schemeClr val="tx1"/>
                </a:solidFill>
                <a:effectLst/>
                <a:latin typeface="+mn-lt"/>
                <a:ea typeface="+mn-ea"/>
                <a:cs typeface="+mn-cs"/>
              </a:rPr>
              <a:t>やロボット、センサーやネットワークなどのデジタル･テクノロジーを駆使しして、ビジネスの仕組みを根本的に作り替えてしまおうというわけです。</a:t>
            </a:r>
          </a:p>
          <a:p>
            <a:pPr fontAlgn="base"/>
            <a:r>
              <a:rPr kumimoji="1" lang="ja-JP" altLang="en-US" sz="1200" b="0" i="0" kern="1200" dirty="0">
                <a:solidFill>
                  <a:schemeClr val="tx1"/>
                </a:solidFill>
                <a:effectLst/>
                <a:latin typeface="+mn-lt"/>
                <a:ea typeface="+mn-ea"/>
                <a:cs typeface="+mn-cs"/>
              </a:rPr>
              <a:t>このようなデジタル・トランスフォーメーションの時代に、旧態依然としたテクノロジーを引きずり、お客様に対するテクノロジー･リーダーシップを発揮できない</a:t>
            </a:r>
            <a:r>
              <a:rPr kumimoji="1" lang="en-US" altLang="ja-JP" sz="1200" b="0" i="0" kern="1200" dirty="0">
                <a:solidFill>
                  <a:schemeClr val="tx1"/>
                </a:solidFill>
                <a:effectLst/>
                <a:latin typeface="+mn-lt"/>
                <a:ea typeface="+mn-ea"/>
                <a:cs typeface="+mn-cs"/>
              </a:rPr>
              <a:t>SI</a:t>
            </a:r>
            <a:r>
              <a:rPr kumimoji="1" lang="ja-JP" altLang="en-US" sz="1200" b="0" i="0" kern="1200" dirty="0">
                <a:solidFill>
                  <a:schemeClr val="tx1"/>
                </a:solidFill>
                <a:effectLst/>
                <a:latin typeface="+mn-lt"/>
                <a:ea typeface="+mn-ea"/>
                <a:cs typeface="+mn-cs"/>
              </a:rPr>
              <a:t>事業者は、その存在価値を失ってしまうことを覚悟すべきです。</a:t>
            </a:r>
          </a:p>
          <a:p>
            <a:pPr fontAlgn="base"/>
            <a:r>
              <a:rPr kumimoji="1" lang="ja-JP" altLang="en-US" sz="1200" b="0" i="0" kern="1200" dirty="0">
                <a:solidFill>
                  <a:schemeClr val="tx1"/>
                </a:solidFill>
                <a:effectLst/>
                <a:latin typeface="+mn-lt"/>
                <a:ea typeface="+mn-ea"/>
                <a:cs typeface="+mn-cs"/>
              </a:rPr>
              <a:t>いまだ、オンプレミスの物理システムを仮想化しクラウドの</a:t>
            </a:r>
            <a:r>
              <a:rPr kumimoji="1" lang="en-US" altLang="ja-JP" sz="1200" b="0" i="0" kern="1200" dirty="0">
                <a:solidFill>
                  <a:schemeClr val="tx1"/>
                </a:solidFill>
                <a:effectLst/>
                <a:latin typeface="+mn-lt"/>
                <a:ea typeface="+mn-ea"/>
                <a:cs typeface="+mn-cs"/>
              </a:rPr>
              <a:t>IaaS</a:t>
            </a:r>
            <a:r>
              <a:rPr kumimoji="1" lang="ja-JP" altLang="en-US" sz="1200" b="0" i="0" kern="1200" dirty="0">
                <a:solidFill>
                  <a:schemeClr val="tx1"/>
                </a:solidFill>
                <a:effectLst/>
                <a:latin typeface="+mn-lt"/>
                <a:ea typeface="+mn-ea"/>
                <a:cs typeface="+mn-cs"/>
              </a:rPr>
              <a:t>に移行して工数を稼ぐことを「クラウド･インテグレーション・ビジネス」と言ってはばからず、センサーを組み込んだモノのデータを取得、処理するシステムを受託開発して「</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ビジネス」とアピールしているようでは、テクノロジー･リーダーシップなど、とても無理な話です。</a:t>
            </a:r>
          </a:p>
          <a:p>
            <a:pPr fontAlgn="base"/>
            <a:r>
              <a:rPr kumimoji="1" lang="ja-JP" altLang="en-US" sz="1200" b="0" i="0" kern="1200" dirty="0">
                <a:solidFill>
                  <a:schemeClr val="tx1"/>
                </a:solidFill>
                <a:effectLst/>
                <a:latin typeface="+mn-lt"/>
                <a:ea typeface="+mn-ea"/>
                <a:cs typeface="+mn-cs"/>
              </a:rPr>
              <a:t>テクノロジー･リーダーシップとは、一歩先の未来にお客様を導くために、テクノロジーの価値を正しく理解し、そのビジネスへの実装を支援することです。</a:t>
            </a:r>
          </a:p>
          <a:p>
            <a:pPr fontAlgn="base"/>
            <a:r>
              <a:rPr kumimoji="1" lang="ja-JP" altLang="en-US" sz="1200" b="0" i="0" kern="1200" dirty="0">
                <a:solidFill>
                  <a:schemeClr val="tx1"/>
                </a:solidFill>
                <a:effectLst/>
                <a:latin typeface="+mn-lt"/>
                <a:ea typeface="+mn-ea"/>
                <a:cs typeface="+mn-cs"/>
              </a:rPr>
              <a:t>そのためには、一歩先の未来に求められるテクノロジーを目利きし、見識を持たなければなりません。また、それを実装するノウハウもまた必要になるでしょう。</a:t>
            </a:r>
          </a:p>
          <a:p>
            <a:pPr fontAlgn="base"/>
            <a:r>
              <a:rPr kumimoji="1" lang="ja-JP" altLang="en-US" sz="1200" b="0" i="0" kern="1200" dirty="0">
                <a:solidFill>
                  <a:schemeClr val="tx1"/>
                </a:solidFill>
                <a:effectLst/>
                <a:latin typeface="+mn-lt"/>
                <a:ea typeface="+mn-ea"/>
                <a:cs typeface="+mn-cs"/>
              </a:rPr>
              <a:t>では、どのようなテクノロジーが一歩先の未来を創る力を持つようになるのでしょうか。アプリケーション、プラットフォーム、インフラストラクチャーとデバイスという</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つのカテゴリーに分け、基本となるテクノロジーについて整理してみました。</a:t>
            </a:r>
          </a:p>
          <a:p>
            <a:pPr fontAlgn="base"/>
            <a:r>
              <a:rPr kumimoji="1" lang="ja-JP" altLang="en-US" sz="1200" b="0" i="0" kern="1200" dirty="0">
                <a:solidFill>
                  <a:schemeClr val="tx1"/>
                </a:solidFill>
                <a:effectLst/>
                <a:latin typeface="+mn-lt"/>
                <a:ea typeface="+mn-ea"/>
                <a:cs typeface="+mn-cs"/>
              </a:rPr>
              <a:t>なお、ここに紹介した以外のテクノロジーについても、注目すべきキーワードはまだまだありますが、特にその中でも</a:t>
            </a:r>
            <a:r>
              <a:rPr kumimoji="1" lang="en-US" altLang="ja-JP" sz="1200" b="0" i="0" kern="1200" dirty="0">
                <a:solidFill>
                  <a:schemeClr val="tx1"/>
                </a:solidFill>
                <a:effectLst/>
                <a:latin typeface="+mn-lt"/>
                <a:ea typeface="+mn-ea"/>
                <a:cs typeface="+mn-cs"/>
              </a:rPr>
              <a:t>SI</a:t>
            </a:r>
            <a:r>
              <a:rPr kumimoji="1" lang="ja-JP" altLang="en-US" sz="1200" b="0" i="0" kern="1200" dirty="0">
                <a:solidFill>
                  <a:schemeClr val="tx1"/>
                </a:solidFill>
                <a:effectLst/>
                <a:latin typeface="+mn-lt"/>
                <a:ea typeface="+mn-ea"/>
                <a:cs typeface="+mn-cs"/>
              </a:rPr>
              <a:t>ビジネスへの影響が大きいものについて紹介をさせて頂きます。</a:t>
            </a:r>
          </a:p>
          <a:p>
            <a:pPr fontAlgn="base"/>
            <a:r>
              <a:rPr kumimoji="1" lang="ja-JP" altLang="en-US" sz="1200" b="1" i="0" kern="1200" dirty="0">
                <a:solidFill>
                  <a:schemeClr val="tx1"/>
                </a:solidFill>
                <a:effectLst/>
                <a:latin typeface="+mn-lt"/>
                <a:ea typeface="+mn-ea"/>
                <a:cs typeface="+mn-cs"/>
              </a:rPr>
              <a:t>アプリケーション</a:t>
            </a:r>
          </a:p>
          <a:p>
            <a:pPr fontAlgn="base"/>
            <a:r>
              <a:rPr kumimoji="1" lang="en-US" altLang="ja-JP" sz="1200" b="1" i="0" kern="1200" dirty="0">
                <a:solidFill>
                  <a:schemeClr val="tx1"/>
                </a:solidFill>
                <a:effectLst/>
                <a:latin typeface="+mn-lt"/>
                <a:ea typeface="+mn-ea"/>
                <a:cs typeface="+mn-cs"/>
              </a:rPr>
              <a:t>VR</a:t>
            </a:r>
            <a:r>
              <a:rPr kumimoji="1" lang="ja-JP" altLang="en-US" sz="1200" b="1" i="0" kern="1200" dirty="0">
                <a:solidFill>
                  <a:schemeClr val="tx1"/>
                </a:solidFill>
                <a:effectLst/>
                <a:latin typeface="+mn-lt"/>
                <a:ea typeface="+mn-ea"/>
                <a:cs typeface="+mn-cs"/>
              </a:rPr>
              <a:t>（仮想現実）</a:t>
            </a:r>
            <a:r>
              <a:rPr kumimoji="1" lang="en-US" altLang="ja-JP" sz="1200" b="1" i="0" kern="1200" dirty="0">
                <a:solidFill>
                  <a:schemeClr val="tx1"/>
                </a:solidFill>
                <a:effectLst/>
                <a:latin typeface="+mn-lt"/>
                <a:ea typeface="+mn-ea"/>
                <a:cs typeface="+mn-cs"/>
              </a:rPr>
              <a:t>/ AR</a:t>
            </a:r>
            <a:r>
              <a:rPr kumimoji="1" lang="ja-JP" altLang="en-US" sz="1200" b="1" i="0" kern="1200" dirty="0">
                <a:solidFill>
                  <a:schemeClr val="tx1"/>
                </a:solidFill>
                <a:effectLst/>
                <a:latin typeface="+mn-lt"/>
                <a:ea typeface="+mn-ea"/>
                <a:cs typeface="+mn-cs"/>
              </a:rPr>
              <a:t>（拡張現実）</a:t>
            </a:r>
            <a:r>
              <a:rPr kumimoji="1" lang="en-US" altLang="ja-JP" sz="1200" b="1" i="0" kern="1200" dirty="0">
                <a:solidFill>
                  <a:schemeClr val="tx1"/>
                </a:solidFill>
                <a:effectLst/>
                <a:latin typeface="+mn-lt"/>
                <a:ea typeface="+mn-ea"/>
                <a:cs typeface="+mn-cs"/>
              </a:rPr>
              <a:t>/ MR</a:t>
            </a:r>
            <a:r>
              <a:rPr kumimoji="1" lang="ja-JP" altLang="en-US" sz="1200" b="1" i="0" kern="1200" dirty="0">
                <a:solidFill>
                  <a:schemeClr val="tx1"/>
                </a:solidFill>
                <a:effectLst/>
                <a:latin typeface="+mn-lt"/>
                <a:ea typeface="+mn-ea"/>
                <a:cs typeface="+mn-cs"/>
              </a:rPr>
              <a:t>（複合現実）</a:t>
            </a:r>
          </a:p>
          <a:p>
            <a:pPr fontAlgn="base"/>
            <a:r>
              <a:rPr kumimoji="1" lang="ja-JP" altLang="en-US" sz="1200" b="0" i="0" kern="1200" dirty="0">
                <a:solidFill>
                  <a:schemeClr val="tx1"/>
                </a:solidFill>
                <a:effectLst/>
                <a:latin typeface="+mn-lt"/>
                <a:ea typeface="+mn-ea"/>
                <a:cs typeface="+mn-cs"/>
              </a:rPr>
              <a:t>コンピュータと人間が視覚を介してつながる技術です。</a:t>
            </a:r>
          </a:p>
          <a:p>
            <a:pPr fontAlgn="base"/>
            <a:r>
              <a:rPr kumimoji="1" lang="en-US" altLang="ja-JP" sz="1200" b="1" i="0" kern="1200" dirty="0">
                <a:solidFill>
                  <a:schemeClr val="tx1"/>
                </a:solidFill>
                <a:effectLst/>
                <a:latin typeface="+mn-lt"/>
                <a:ea typeface="+mn-ea"/>
                <a:cs typeface="+mn-cs"/>
              </a:rPr>
              <a:t>VR</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Virtual Reality :</a:t>
            </a:r>
            <a:r>
              <a:rPr kumimoji="1" lang="ja-JP" altLang="en-US" sz="1200" b="1" i="0" kern="1200" dirty="0">
                <a:solidFill>
                  <a:schemeClr val="tx1"/>
                </a:solidFill>
                <a:effectLst/>
                <a:latin typeface="+mn-lt"/>
                <a:ea typeface="+mn-ea"/>
                <a:cs typeface="+mn-cs"/>
              </a:rPr>
              <a:t>仮想現実）</a:t>
            </a:r>
            <a:endParaRPr kumimoji="1" lang="ja-JP" altLang="en-US"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ゴーグルを被るとコンピュータ・グラフィックスで描かれた世界が目の前に拡がります。顔の動きや身体の動きに合わせて映像も動き、ヘッドフォンを被れば音響効果もそれに加わり、まるで自分がそこにいるかのような感覚を体験できます。これが</a:t>
            </a:r>
            <a:r>
              <a:rPr kumimoji="1" lang="en-US" altLang="ja-JP" sz="1200" b="0" i="0" kern="1200" dirty="0">
                <a:solidFill>
                  <a:schemeClr val="tx1"/>
                </a:solidFill>
                <a:effectLst/>
                <a:latin typeface="+mn-lt"/>
                <a:ea typeface="+mn-ea"/>
                <a:cs typeface="+mn-cs"/>
              </a:rPr>
              <a:t>VR</a:t>
            </a:r>
            <a:r>
              <a:rPr kumimoji="1" lang="ja-JP" altLang="en-US" sz="1200" b="0" i="0" kern="1200" dirty="0">
                <a:solidFill>
                  <a:schemeClr val="tx1"/>
                </a:solidFill>
                <a:effectLst/>
                <a:latin typeface="+mn-lt"/>
                <a:ea typeface="+mn-ea"/>
                <a:cs typeface="+mn-cs"/>
              </a:rPr>
              <a:t>です。コンピュータで作られた人工的な世界に自分自身が飛び込み、まるでそれが現実であるかのように体験できる技術です。</a:t>
            </a:r>
          </a:p>
          <a:p>
            <a:pPr fontAlgn="base"/>
            <a:r>
              <a:rPr kumimoji="1" lang="ja-JP" altLang="en-US" sz="1200" b="0" i="0" kern="1200" dirty="0">
                <a:solidFill>
                  <a:schemeClr val="tx1"/>
                </a:solidFill>
                <a:effectLst/>
                <a:latin typeface="+mn-lt"/>
                <a:ea typeface="+mn-ea"/>
                <a:cs typeface="+mn-cs"/>
              </a:rPr>
              <a:t>代表的な製品としては、</a:t>
            </a:r>
            <a:r>
              <a:rPr kumimoji="1" lang="en-US" altLang="ja-JP" sz="1200" b="0" i="0" kern="1200" dirty="0">
                <a:solidFill>
                  <a:schemeClr val="tx1"/>
                </a:solidFill>
                <a:effectLst/>
                <a:latin typeface="+mn-lt"/>
                <a:ea typeface="+mn-ea"/>
                <a:cs typeface="+mn-cs"/>
              </a:rPr>
              <a:t>Oculus Rift</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HTC Vive</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PlayStation VR</a:t>
            </a:r>
            <a:r>
              <a:rPr kumimoji="1" lang="ja-JP" altLang="en-US" sz="1200" b="0" i="0" kern="1200" dirty="0">
                <a:solidFill>
                  <a:schemeClr val="tx1"/>
                </a:solidFill>
                <a:effectLst/>
                <a:latin typeface="+mn-lt"/>
                <a:ea typeface="+mn-ea"/>
                <a:cs typeface="+mn-cs"/>
              </a:rPr>
              <a:t>などがあります。次のような用途に使われています。</a:t>
            </a:r>
          </a:p>
          <a:p>
            <a:pPr fontAlgn="base"/>
            <a:r>
              <a:rPr kumimoji="1" lang="ja-JP" altLang="en-US" sz="1200" b="0" i="0" kern="1200" dirty="0">
                <a:solidFill>
                  <a:schemeClr val="tx1"/>
                </a:solidFill>
                <a:effectLst/>
                <a:latin typeface="+mn-lt"/>
                <a:ea typeface="+mn-ea"/>
                <a:cs typeface="+mn-cs"/>
              </a:rPr>
              <a:t>没入感を体感できるゲーム</a:t>
            </a:r>
          </a:p>
          <a:p>
            <a:pPr fontAlgn="base"/>
            <a:r>
              <a:rPr kumimoji="1" lang="ja-JP" altLang="en-US" sz="1200" b="0" i="0" kern="1200" dirty="0">
                <a:solidFill>
                  <a:schemeClr val="tx1"/>
                </a:solidFill>
                <a:effectLst/>
                <a:latin typeface="+mn-lt"/>
                <a:ea typeface="+mn-ea"/>
                <a:cs typeface="+mn-cs"/>
              </a:rPr>
              <a:t>航空機の操縦シミュレーション</a:t>
            </a:r>
          </a:p>
          <a:p>
            <a:pPr fontAlgn="base"/>
            <a:r>
              <a:rPr kumimoji="1" lang="en-US" altLang="ja-JP" sz="1200" b="0" i="0" kern="1200" dirty="0">
                <a:solidFill>
                  <a:schemeClr val="tx1"/>
                </a:solidFill>
                <a:effectLst/>
                <a:latin typeface="+mn-lt"/>
                <a:ea typeface="+mn-ea"/>
                <a:cs typeface="+mn-cs"/>
              </a:rPr>
              <a:t>3D</a:t>
            </a:r>
            <a:r>
              <a:rPr kumimoji="1" lang="ja-JP" altLang="en-US" sz="1200" b="0" i="0" kern="1200" dirty="0">
                <a:solidFill>
                  <a:schemeClr val="tx1"/>
                </a:solidFill>
                <a:effectLst/>
                <a:latin typeface="+mn-lt"/>
                <a:ea typeface="+mn-ea"/>
                <a:cs typeface="+mn-cs"/>
              </a:rPr>
              <a:t>映像で作られた住宅の中にシステムキッチンなどの住宅設備を設置してみせるデモンストレーションなど</a:t>
            </a:r>
          </a:p>
          <a:p>
            <a:pPr fontAlgn="base"/>
            <a:r>
              <a:rPr kumimoji="1" lang="en-US" altLang="ja-JP" sz="1200" b="1" i="0" kern="1200" dirty="0">
                <a:solidFill>
                  <a:schemeClr val="tx1"/>
                </a:solidFill>
                <a:effectLst/>
                <a:latin typeface="+mn-lt"/>
                <a:ea typeface="+mn-ea"/>
                <a:cs typeface="+mn-cs"/>
              </a:rPr>
              <a:t>AR</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Augmented Reality</a:t>
            </a:r>
            <a:r>
              <a:rPr kumimoji="1" lang="ja-JP" altLang="en-US" sz="1200" b="1" i="0" kern="1200" dirty="0">
                <a:solidFill>
                  <a:schemeClr val="tx1"/>
                </a:solidFill>
                <a:effectLst/>
                <a:latin typeface="+mn-lt"/>
                <a:ea typeface="+mn-ea"/>
                <a:cs typeface="+mn-cs"/>
              </a:rPr>
              <a:t>：拡張現実）</a:t>
            </a:r>
            <a:endParaRPr kumimoji="1" lang="ja-JP" altLang="en-US"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ゴーグルやスマートフォン越しに見ている現実の建物や設備に、それが何かを説明する「別の情報」が重なるように表示されます。自分が見ている室内の光景や風景に、実際にはそこにないモノや建物が表示され、まるでそこに実物があるかのようです。身体を動かしても位置が変わりません。これが</a:t>
            </a:r>
            <a:r>
              <a:rPr kumimoji="1" lang="en-US" altLang="ja-JP" sz="1200" b="0" i="0" kern="1200" dirty="0">
                <a:solidFill>
                  <a:schemeClr val="tx1"/>
                </a:solidFill>
                <a:effectLst/>
                <a:latin typeface="+mn-lt"/>
                <a:ea typeface="+mn-ea"/>
                <a:cs typeface="+mn-cs"/>
              </a:rPr>
              <a:t>AR</a:t>
            </a:r>
            <a:r>
              <a:rPr kumimoji="1" lang="ja-JP" altLang="en-US" sz="1200" b="0" i="0" kern="1200" dirty="0">
                <a:solidFill>
                  <a:schemeClr val="tx1"/>
                </a:solidFill>
                <a:effectLst/>
                <a:latin typeface="+mn-lt"/>
                <a:ea typeface="+mn-ea"/>
                <a:cs typeface="+mn-cs"/>
              </a:rPr>
              <a:t>技術です。現実に見ている視覚空間に情報を重ね合わせて表示させ、現実世界を拡張する技術です。</a:t>
            </a:r>
          </a:p>
          <a:p>
            <a:pPr fontAlgn="base"/>
            <a:r>
              <a:rPr kumimoji="1" lang="ja-JP" altLang="en-US" sz="1200" b="0" i="0" kern="1200" dirty="0">
                <a:solidFill>
                  <a:schemeClr val="tx1"/>
                </a:solidFill>
                <a:effectLst/>
                <a:latin typeface="+mn-lt"/>
                <a:ea typeface="+mn-ea"/>
                <a:cs typeface="+mn-cs"/>
              </a:rPr>
              <a:t>ポケモン</a:t>
            </a:r>
            <a:r>
              <a:rPr kumimoji="1" lang="en-US" altLang="ja-JP" sz="1200" b="0" i="0" kern="1200" dirty="0">
                <a:solidFill>
                  <a:schemeClr val="tx1"/>
                </a:solidFill>
                <a:effectLst/>
                <a:latin typeface="+mn-lt"/>
                <a:ea typeface="+mn-ea"/>
                <a:cs typeface="+mn-cs"/>
              </a:rPr>
              <a:t>Go</a:t>
            </a:r>
            <a:r>
              <a:rPr kumimoji="1" lang="ja-JP" altLang="en-US" sz="1200" b="0" i="0" kern="1200" dirty="0">
                <a:solidFill>
                  <a:schemeClr val="tx1"/>
                </a:solidFill>
                <a:effectLst/>
                <a:latin typeface="+mn-lt"/>
                <a:ea typeface="+mn-ea"/>
                <a:cs typeface="+mn-cs"/>
              </a:rPr>
              <a:t>のようにスマートフォンやタブレットを風景にかざし、背面カメラで映し出された映像に情報を付加するソフトウェア製品も数多く登場しています。次のような用途に使われています。</a:t>
            </a:r>
          </a:p>
          <a:p>
            <a:pPr fontAlgn="base"/>
            <a:r>
              <a:rPr kumimoji="1" lang="ja-JP" altLang="en-US" sz="1200" b="0" i="0" kern="1200" dirty="0">
                <a:solidFill>
                  <a:schemeClr val="tx1"/>
                </a:solidFill>
                <a:effectLst/>
                <a:latin typeface="+mn-lt"/>
                <a:ea typeface="+mn-ea"/>
                <a:cs typeface="+mn-cs"/>
              </a:rPr>
              <a:t>設備点検の時に見ている箇所についての情報を表示させる</a:t>
            </a:r>
          </a:p>
          <a:p>
            <a:pPr fontAlgn="base"/>
            <a:r>
              <a:rPr kumimoji="1" lang="ja-JP" altLang="en-US" sz="1200" b="0" i="0" kern="1200" dirty="0">
                <a:solidFill>
                  <a:schemeClr val="tx1"/>
                </a:solidFill>
                <a:effectLst/>
                <a:latin typeface="+mn-lt"/>
                <a:ea typeface="+mn-ea"/>
                <a:cs typeface="+mn-cs"/>
              </a:rPr>
              <a:t>機械の操作パネルの映像上にスイッチやレバーの説明や操作方法を表示させる</a:t>
            </a:r>
          </a:p>
          <a:p>
            <a:pPr fontAlgn="base"/>
            <a:r>
              <a:rPr kumimoji="1" lang="ja-JP" altLang="en-US" sz="1200" b="0" i="0" kern="1200" dirty="0">
                <a:solidFill>
                  <a:schemeClr val="tx1"/>
                </a:solidFill>
                <a:effectLst/>
                <a:latin typeface="+mn-lt"/>
                <a:ea typeface="+mn-ea"/>
                <a:cs typeface="+mn-cs"/>
              </a:rPr>
              <a:t>現実の空間にモノを表示して製品の検討や教育などに使う</a:t>
            </a:r>
          </a:p>
          <a:p>
            <a:pPr fontAlgn="base"/>
            <a:r>
              <a:rPr kumimoji="1" lang="ja-JP" altLang="en-US" sz="1200" b="0" i="0" kern="1200" dirty="0">
                <a:solidFill>
                  <a:schemeClr val="tx1"/>
                </a:solidFill>
                <a:effectLst/>
                <a:latin typeface="+mn-lt"/>
                <a:ea typeface="+mn-ea"/>
                <a:cs typeface="+mn-cs"/>
              </a:rPr>
              <a:t>スマートフォン越しに映し出された建物や風景に説明情報を重ねるように表示して観光案内をする　など</a:t>
            </a:r>
          </a:p>
          <a:p>
            <a:pPr fontAlgn="base"/>
            <a:r>
              <a:rPr kumimoji="1" lang="en-US" altLang="ja-JP" sz="1200" b="1" i="0" kern="1200" dirty="0">
                <a:solidFill>
                  <a:schemeClr val="tx1"/>
                </a:solidFill>
                <a:effectLst/>
                <a:latin typeface="+mn-lt"/>
                <a:ea typeface="+mn-ea"/>
                <a:cs typeface="+mn-cs"/>
              </a:rPr>
              <a:t>MR</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Mixed Reality</a:t>
            </a:r>
            <a:r>
              <a:rPr kumimoji="1" lang="ja-JP" altLang="en-US" sz="1200" b="1" i="0" kern="1200" dirty="0">
                <a:solidFill>
                  <a:schemeClr val="tx1"/>
                </a:solidFill>
                <a:effectLst/>
                <a:latin typeface="+mn-lt"/>
                <a:ea typeface="+mn-ea"/>
                <a:cs typeface="+mn-cs"/>
              </a:rPr>
              <a:t>：複合現実）</a:t>
            </a:r>
            <a:endParaRPr kumimoji="1" lang="ja-JP" altLang="en-US"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ゴーグルの向こうに見える現実世界に投影された</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次元映像をさわり、それを動かすことができます。あるいは、現実世界にあるアイテムに触れるとその説明が文字や映像で表示されます。</a:t>
            </a:r>
          </a:p>
          <a:p>
            <a:pPr fontAlgn="base"/>
            <a:r>
              <a:rPr kumimoji="1" lang="en-US" altLang="ja-JP" sz="1200" b="0" i="0" kern="1200" dirty="0">
                <a:solidFill>
                  <a:schemeClr val="tx1"/>
                </a:solidFill>
                <a:effectLst/>
                <a:latin typeface="+mn-lt"/>
                <a:ea typeface="+mn-ea"/>
                <a:cs typeface="+mn-cs"/>
              </a:rPr>
              <a:t>AR</a:t>
            </a:r>
            <a:r>
              <a:rPr kumimoji="1" lang="ja-JP" altLang="en-US" sz="1200" b="0" i="0" kern="1200" dirty="0">
                <a:solidFill>
                  <a:schemeClr val="tx1"/>
                </a:solidFill>
                <a:effectLst/>
                <a:latin typeface="+mn-lt"/>
                <a:ea typeface="+mn-ea"/>
                <a:cs typeface="+mn-cs"/>
              </a:rPr>
              <a:t>とも似た概念ですが、</a:t>
            </a:r>
            <a:r>
              <a:rPr kumimoji="1" lang="en-US" altLang="ja-JP" sz="1200" b="0" i="0" kern="1200" dirty="0">
                <a:solidFill>
                  <a:schemeClr val="tx1"/>
                </a:solidFill>
                <a:effectLst/>
                <a:latin typeface="+mn-lt"/>
                <a:ea typeface="+mn-ea"/>
                <a:cs typeface="+mn-cs"/>
              </a:rPr>
              <a:t>AR</a:t>
            </a:r>
            <a:r>
              <a:rPr kumimoji="1" lang="ja-JP" altLang="en-US" sz="1200" b="0" i="0" kern="1200" dirty="0">
                <a:solidFill>
                  <a:schemeClr val="tx1"/>
                </a:solidFill>
                <a:effectLst/>
                <a:latin typeface="+mn-lt"/>
                <a:ea typeface="+mn-ea"/>
                <a:cs typeface="+mn-cs"/>
              </a:rPr>
              <a:t>が現実世界にコンピュータの作り出した情報を投影させる技術であるのに対して、</a:t>
            </a:r>
            <a:r>
              <a:rPr kumimoji="1" lang="en-US" altLang="ja-JP" sz="1200" b="0" i="0" kern="1200" dirty="0">
                <a:solidFill>
                  <a:schemeClr val="tx1"/>
                </a:solidFill>
                <a:effectLst/>
                <a:latin typeface="+mn-lt"/>
                <a:ea typeface="+mn-ea"/>
                <a:cs typeface="+mn-cs"/>
              </a:rPr>
              <a:t>MR</a:t>
            </a:r>
            <a:r>
              <a:rPr kumimoji="1" lang="ja-JP" altLang="en-US" sz="1200" b="0" i="0" kern="1200" dirty="0">
                <a:solidFill>
                  <a:schemeClr val="tx1"/>
                </a:solidFill>
                <a:effectLst/>
                <a:latin typeface="+mn-lt"/>
                <a:ea typeface="+mn-ea"/>
                <a:cs typeface="+mn-cs"/>
              </a:rPr>
              <a:t>は現実世界とコンピュータで作り出されたデジタル世界を重ね、そのデジタル世界に触れて操作したり作用をおよぼしたりできる技術です。</a:t>
            </a:r>
          </a:p>
          <a:p>
            <a:pPr fontAlgn="base"/>
            <a:r>
              <a:rPr kumimoji="1" lang="en-US" altLang="ja-JP" sz="1200" b="0" i="0" kern="1200" dirty="0">
                <a:solidFill>
                  <a:schemeClr val="tx1"/>
                </a:solidFill>
                <a:effectLst/>
                <a:latin typeface="+mn-lt"/>
                <a:ea typeface="+mn-ea"/>
                <a:cs typeface="+mn-cs"/>
              </a:rPr>
              <a:t>VR</a:t>
            </a:r>
            <a:r>
              <a:rPr kumimoji="1" lang="ja-JP" altLang="en-US" sz="1200" b="0" i="0" kern="1200" dirty="0">
                <a:solidFill>
                  <a:schemeClr val="tx1"/>
                </a:solidFill>
                <a:effectLst/>
                <a:latin typeface="+mn-lt"/>
                <a:ea typeface="+mn-ea"/>
                <a:cs typeface="+mn-cs"/>
              </a:rPr>
              <a:t>ではコンピュータが作り出した</a:t>
            </a:r>
            <a:r>
              <a:rPr kumimoji="1" lang="en-US" altLang="ja-JP" sz="1200" b="0" i="0" kern="1200" dirty="0">
                <a:solidFill>
                  <a:schemeClr val="tx1"/>
                </a:solidFill>
                <a:effectLst/>
                <a:latin typeface="+mn-lt"/>
                <a:ea typeface="+mn-ea"/>
                <a:cs typeface="+mn-cs"/>
              </a:rPr>
              <a:t>CG</a:t>
            </a:r>
            <a:r>
              <a:rPr kumimoji="1" lang="ja-JP" altLang="en-US" sz="1200" b="0" i="0" kern="1200" dirty="0">
                <a:solidFill>
                  <a:schemeClr val="tx1"/>
                </a:solidFill>
                <a:effectLst/>
                <a:latin typeface="+mn-lt"/>
                <a:ea typeface="+mn-ea"/>
                <a:cs typeface="+mn-cs"/>
              </a:rPr>
              <a:t>に没入しその中で動いたり触れたり感じたりする相互作用を得ることができますが、</a:t>
            </a:r>
            <a:r>
              <a:rPr kumimoji="1" lang="en-US" altLang="ja-JP" sz="1200" b="0" i="0" kern="1200" dirty="0">
                <a:solidFill>
                  <a:schemeClr val="tx1"/>
                </a:solidFill>
                <a:effectLst/>
                <a:latin typeface="+mn-lt"/>
                <a:ea typeface="+mn-ea"/>
                <a:cs typeface="+mn-cs"/>
              </a:rPr>
              <a:t>MR</a:t>
            </a:r>
            <a:r>
              <a:rPr kumimoji="1" lang="ja-JP" altLang="en-US" sz="1200" b="0" i="0" kern="1200" dirty="0">
                <a:solidFill>
                  <a:schemeClr val="tx1"/>
                </a:solidFill>
                <a:effectLst/>
                <a:latin typeface="+mn-lt"/>
                <a:ea typeface="+mn-ea"/>
                <a:cs typeface="+mn-cs"/>
              </a:rPr>
              <a:t>はそんな</a:t>
            </a:r>
            <a:r>
              <a:rPr kumimoji="1" lang="en-US" altLang="ja-JP" sz="1200" b="0" i="0" kern="1200" dirty="0">
                <a:solidFill>
                  <a:schemeClr val="tx1"/>
                </a:solidFill>
                <a:effectLst/>
                <a:latin typeface="+mn-lt"/>
                <a:ea typeface="+mn-ea"/>
                <a:cs typeface="+mn-cs"/>
              </a:rPr>
              <a:t>VR</a:t>
            </a:r>
            <a:r>
              <a:rPr kumimoji="1" lang="ja-JP" altLang="en-US" sz="1200" b="0" i="0" kern="1200" dirty="0">
                <a:solidFill>
                  <a:schemeClr val="tx1"/>
                </a:solidFill>
                <a:effectLst/>
                <a:latin typeface="+mn-lt"/>
                <a:ea typeface="+mn-ea"/>
                <a:cs typeface="+mn-cs"/>
              </a:rPr>
              <a:t>の世界を現実世界に重ね合わせ、そこに表示された</a:t>
            </a:r>
            <a:r>
              <a:rPr kumimoji="1" lang="en-US" altLang="ja-JP" sz="1200" b="0" i="0" kern="1200" dirty="0">
                <a:solidFill>
                  <a:schemeClr val="tx1"/>
                </a:solidFill>
                <a:effectLst/>
                <a:latin typeface="+mn-lt"/>
                <a:ea typeface="+mn-ea"/>
                <a:cs typeface="+mn-cs"/>
              </a:rPr>
              <a:t>3D</a:t>
            </a:r>
            <a:r>
              <a:rPr kumimoji="1" lang="ja-JP" altLang="en-US" sz="1200" b="0" i="0" kern="1200" dirty="0">
                <a:solidFill>
                  <a:schemeClr val="tx1"/>
                </a:solidFill>
                <a:effectLst/>
                <a:latin typeface="+mn-lt"/>
                <a:ea typeface="+mn-ea"/>
                <a:cs typeface="+mn-cs"/>
              </a:rPr>
              <a:t>映像に触れて動かしたり、アイコンに触れて情報を呼び出すなどができるようになります。</a:t>
            </a:r>
          </a:p>
          <a:p>
            <a:pPr fontAlgn="base"/>
            <a:r>
              <a:rPr kumimoji="1" lang="ja-JP" altLang="en-US" sz="1200" b="0" i="0" kern="1200" dirty="0">
                <a:solidFill>
                  <a:schemeClr val="tx1"/>
                </a:solidFill>
                <a:effectLst/>
                <a:latin typeface="+mn-lt"/>
                <a:ea typeface="+mn-ea"/>
                <a:cs typeface="+mn-cs"/>
              </a:rPr>
              <a:t>マイクロソフトの「</a:t>
            </a:r>
            <a:r>
              <a:rPr kumimoji="1" lang="en-US" altLang="ja-JP" sz="1200" b="0" i="0" kern="1200" dirty="0">
                <a:solidFill>
                  <a:schemeClr val="tx1"/>
                </a:solidFill>
                <a:effectLst/>
                <a:latin typeface="+mn-lt"/>
                <a:ea typeface="+mn-ea"/>
                <a:cs typeface="+mn-cs"/>
              </a:rPr>
              <a:t>HoloLens</a:t>
            </a:r>
            <a:r>
              <a:rPr kumimoji="1" lang="ja-JP" altLang="en-US" sz="1200" b="0" i="0" kern="1200" dirty="0">
                <a:solidFill>
                  <a:schemeClr val="tx1"/>
                </a:solidFill>
                <a:effectLst/>
                <a:latin typeface="+mn-lt"/>
                <a:ea typeface="+mn-ea"/>
                <a:cs typeface="+mn-cs"/>
              </a:rPr>
              <a:t>」を含む「</a:t>
            </a:r>
            <a:r>
              <a:rPr kumimoji="1" lang="en-US" altLang="ja-JP" sz="1200" b="0" i="0" kern="1200" dirty="0">
                <a:solidFill>
                  <a:schemeClr val="tx1"/>
                </a:solidFill>
                <a:effectLst/>
                <a:latin typeface="+mn-lt"/>
                <a:ea typeface="+mn-ea"/>
                <a:cs typeface="+mn-cs"/>
              </a:rPr>
              <a:t>Windows Mixed Reality</a:t>
            </a:r>
            <a:r>
              <a:rPr kumimoji="1" lang="ja-JP" altLang="en-US" sz="1200" b="0" i="0" kern="1200" dirty="0">
                <a:solidFill>
                  <a:schemeClr val="tx1"/>
                </a:solidFill>
                <a:effectLst/>
                <a:latin typeface="+mn-lt"/>
                <a:ea typeface="+mn-ea"/>
                <a:cs typeface="+mn-cs"/>
              </a:rPr>
              <a:t>」が代表的な製品と言えるでしょう。</a:t>
            </a:r>
          </a:p>
          <a:p>
            <a:pPr fontAlgn="base"/>
            <a:r>
              <a:rPr kumimoji="1" lang="ja-JP" altLang="en-US" sz="1200" b="0" i="0" kern="1200" dirty="0">
                <a:solidFill>
                  <a:schemeClr val="tx1"/>
                </a:solidFill>
                <a:effectLst/>
                <a:latin typeface="+mn-lt"/>
                <a:ea typeface="+mn-ea"/>
                <a:cs typeface="+mn-cs"/>
              </a:rPr>
              <a:t>世界最大級の投資銀行であるゴールドマン・サックスは、世界の</a:t>
            </a:r>
            <a:r>
              <a:rPr kumimoji="1" lang="en-US" altLang="ja-JP" sz="1200" b="0" i="0" kern="1200" dirty="0">
                <a:solidFill>
                  <a:schemeClr val="tx1"/>
                </a:solidFill>
                <a:effectLst/>
                <a:latin typeface="+mn-lt"/>
                <a:ea typeface="+mn-ea"/>
                <a:cs typeface="+mn-cs"/>
              </a:rPr>
              <a:t>VR/AR</a:t>
            </a:r>
            <a:r>
              <a:rPr kumimoji="1" lang="ja-JP" altLang="en-US" sz="1200" b="0" i="0" kern="1200" dirty="0">
                <a:solidFill>
                  <a:schemeClr val="tx1"/>
                </a:solidFill>
                <a:effectLst/>
                <a:latin typeface="+mn-lt"/>
                <a:ea typeface="+mn-ea"/>
                <a:cs typeface="+mn-cs"/>
              </a:rPr>
              <a:t>に関連した市場は</a:t>
            </a:r>
            <a:r>
              <a:rPr kumimoji="1" lang="en-US" altLang="ja-JP" sz="1200" b="0" i="0" kern="1200" dirty="0">
                <a:solidFill>
                  <a:schemeClr val="tx1"/>
                </a:solidFill>
                <a:effectLst/>
                <a:latin typeface="+mn-lt"/>
                <a:ea typeface="+mn-ea"/>
                <a:cs typeface="+mn-cs"/>
              </a:rPr>
              <a:t>2025</a:t>
            </a:r>
            <a:r>
              <a:rPr kumimoji="1" lang="ja-JP" altLang="en-US" sz="1200" b="0" i="0" kern="1200" dirty="0">
                <a:solidFill>
                  <a:schemeClr val="tx1"/>
                </a:solidFill>
                <a:effectLst/>
                <a:latin typeface="+mn-lt"/>
                <a:ea typeface="+mn-ea"/>
                <a:cs typeface="+mn-cs"/>
              </a:rPr>
              <a:t>年までにおよそ</a:t>
            </a:r>
            <a:r>
              <a:rPr kumimoji="1" lang="en-US" altLang="ja-JP" sz="1200" b="0" i="0" kern="1200" dirty="0">
                <a:solidFill>
                  <a:schemeClr val="tx1"/>
                </a:solidFill>
                <a:effectLst/>
                <a:latin typeface="+mn-lt"/>
                <a:ea typeface="+mn-ea"/>
                <a:cs typeface="+mn-cs"/>
              </a:rPr>
              <a:t>800</a:t>
            </a:r>
            <a:r>
              <a:rPr kumimoji="1" lang="ja-JP" altLang="en-US" sz="1200" b="0" i="0" kern="1200" dirty="0">
                <a:solidFill>
                  <a:schemeClr val="tx1"/>
                </a:solidFill>
                <a:effectLst/>
                <a:latin typeface="+mn-lt"/>
                <a:ea typeface="+mn-ea"/>
                <a:cs typeface="+mn-cs"/>
              </a:rPr>
              <a:t>億ドル（約</a:t>
            </a:r>
            <a:r>
              <a:rPr kumimoji="1" lang="en-US" altLang="ja-JP" sz="1200" b="0" i="0" kern="1200" dirty="0">
                <a:solidFill>
                  <a:schemeClr val="tx1"/>
                </a:solidFill>
                <a:effectLst/>
                <a:latin typeface="+mn-lt"/>
                <a:ea typeface="+mn-ea"/>
                <a:cs typeface="+mn-cs"/>
              </a:rPr>
              <a:t>9</a:t>
            </a:r>
            <a:r>
              <a:rPr kumimoji="1" lang="ja-JP" altLang="en-US" sz="1200" b="0" i="0" kern="1200" dirty="0">
                <a:solidFill>
                  <a:schemeClr val="tx1"/>
                </a:solidFill>
                <a:effectLst/>
                <a:latin typeface="+mn-lt"/>
                <a:ea typeface="+mn-ea"/>
                <a:cs typeface="+mn-cs"/>
              </a:rPr>
              <a:t>兆円）に達すると予測しています。これは、現在のデスクトップ</a:t>
            </a:r>
            <a:r>
              <a:rPr kumimoji="1" lang="en-US" altLang="ja-JP" sz="1200" b="0" i="0" kern="1200" dirty="0">
                <a:solidFill>
                  <a:schemeClr val="tx1"/>
                </a:solidFill>
                <a:effectLst/>
                <a:latin typeface="+mn-lt"/>
                <a:ea typeface="+mn-ea"/>
                <a:cs typeface="+mn-cs"/>
              </a:rPr>
              <a:t>PC</a:t>
            </a:r>
            <a:r>
              <a:rPr kumimoji="1" lang="ja-JP" altLang="en-US" sz="1200" b="0" i="0" kern="1200" dirty="0">
                <a:solidFill>
                  <a:schemeClr val="tx1"/>
                </a:solidFill>
                <a:effectLst/>
                <a:latin typeface="+mn-lt"/>
                <a:ea typeface="+mn-ea"/>
                <a:cs typeface="+mn-cs"/>
              </a:rPr>
              <a:t>市場にほぼ匹敵する規模です。その市場は、現在盛り上がりつつあるゲームやエンターテイメント分野だけではなく、医療分野や産業分野、小売市場など様々な業界で使われるようになるだろうと予測しています。</a:t>
            </a:r>
          </a:p>
          <a:p>
            <a:pPr fontAlgn="base"/>
            <a:r>
              <a:rPr kumimoji="1" lang="ja-JP" altLang="en-US" sz="1200" b="1" i="0" kern="1200" dirty="0">
                <a:solidFill>
                  <a:schemeClr val="tx1"/>
                </a:solidFill>
                <a:effectLst/>
                <a:latin typeface="+mn-lt"/>
                <a:ea typeface="+mn-ea"/>
                <a:cs typeface="+mn-cs"/>
              </a:rPr>
              <a:t>ディープラーニング（深層学習）と関連技術</a:t>
            </a:r>
          </a:p>
          <a:p>
            <a:pPr fontAlgn="base"/>
            <a:r>
              <a:rPr lang="ja-JP" altLang="en-US" b="1" dirty="0">
                <a:effectLst/>
              </a:rPr>
              <a:t>人間が教えなくても森羅万象の中からパターンを見つけ、世界を分類整理する</a:t>
            </a:r>
            <a:endParaRPr lang="ja-JP" altLang="en-US" dirty="0">
              <a:effectLst/>
            </a:endParaRPr>
          </a:p>
          <a:p>
            <a:pPr fontAlgn="base"/>
            <a:r>
              <a:rPr kumimoji="1" lang="ja-JP" altLang="en-US" sz="1200" b="0" i="0" kern="1200" dirty="0">
                <a:solidFill>
                  <a:schemeClr val="tx1"/>
                </a:solidFill>
                <a:effectLst/>
                <a:latin typeface="+mn-lt"/>
                <a:ea typeface="+mn-ea"/>
                <a:cs typeface="+mn-cs"/>
              </a:rPr>
              <a:t>ディープラーニングが注目されるのは、まさにこの点にあります。</a:t>
            </a:r>
          </a:p>
          <a:p>
            <a:pPr fontAlgn="base"/>
            <a:r>
              <a:rPr kumimoji="1" lang="ja-JP" altLang="en-US" sz="1200" b="0" i="0" kern="1200" dirty="0">
                <a:solidFill>
                  <a:schemeClr val="tx1"/>
                </a:solidFill>
                <a:effectLst/>
                <a:latin typeface="+mn-lt"/>
                <a:ea typeface="+mn-ea"/>
                <a:cs typeface="+mn-cs"/>
              </a:rPr>
              <a:t>データを分析し、その中に潜む規則性、すなわち「パターン」を見つけ出すことが機械学習のやろうとしていることです。それを使って、ものごとを分類整理し、推論や判断をおこなうための基準やルールを見つけ出そうというわけです。</a:t>
            </a:r>
          </a:p>
          <a:p>
            <a:pPr fontAlgn="base"/>
            <a:r>
              <a:rPr kumimoji="1" lang="ja-JP" altLang="en-US" sz="1200" b="0" i="0" kern="1200" dirty="0">
                <a:solidFill>
                  <a:schemeClr val="tx1"/>
                </a:solidFill>
                <a:effectLst/>
                <a:latin typeface="+mn-lt"/>
                <a:ea typeface="+mn-ea"/>
                <a:cs typeface="+mn-cs"/>
              </a:rPr>
              <a:t>これまでの機械学習は、このパターンを見つけるために、どのような特徴に基づいてパターンを見つけ出せばいいのかといった着目点、すなわち「特徴量」を予め人間が決めていました。しかし、ディープラーニングには、その必要がありません。データを分析することで特徴量を自ら見つけ出すことができるのです。</a:t>
            </a:r>
          </a:p>
          <a:p>
            <a:pPr fontAlgn="base"/>
            <a:r>
              <a:rPr kumimoji="1" lang="ja-JP" altLang="en-US" sz="1200" b="0" i="0" kern="1200" dirty="0">
                <a:solidFill>
                  <a:schemeClr val="tx1"/>
                </a:solidFill>
                <a:effectLst/>
                <a:latin typeface="+mn-lt"/>
                <a:ea typeface="+mn-ea"/>
                <a:cs typeface="+mn-cs"/>
              </a:rPr>
              <a:t>例えば、ベテランの職人がものづくりをする現場を想像してください。私たちは、道具の使い方、力加減、タイミングといった目に見える道具の使い方に着目し、その匠の技に感動するでしょう。しかし、本当にそれだけでしょうか。たぶん見た目には分からない他の「何か」がもっとあるかもしれません。その職人に、その説明を求めても、たぶんうまく説明することはできないでしょう。そんな説明できない知識のことを「暗黙知」と呼んでいます。</a:t>
            </a:r>
          </a:p>
          <a:p>
            <a:pPr fontAlgn="base"/>
            <a:r>
              <a:rPr kumimoji="1" lang="ja-JP" altLang="en-US" sz="1200" b="0" i="0" kern="1200" dirty="0">
                <a:solidFill>
                  <a:schemeClr val="tx1"/>
                </a:solidFill>
                <a:effectLst/>
                <a:latin typeface="+mn-lt"/>
                <a:ea typeface="+mn-ea"/>
                <a:cs typeface="+mn-cs"/>
              </a:rPr>
              <a:t>ディープラーニングはそんな「暗黙知」をパターンとしてデータの中から見つけ出し再現してくれるかもしれません。それをロボットに搭載すれば、匠の技を持つロボットが実現するかもしれません。他にも、</a:t>
            </a:r>
          </a:p>
          <a:p>
            <a:pPr fontAlgn="base"/>
            <a:r>
              <a:rPr kumimoji="1" lang="ja-JP" altLang="en-US" sz="1200" b="0" i="0" kern="1200" dirty="0">
                <a:solidFill>
                  <a:schemeClr val="tx1"/>
                </a:solidFill>
                <a:effectLst/>
                <a:latin typeface="+mn-lt"/>
                <a:ea typeface="+mn-ea"/>
                <a:cs typeface="+mn-cs"/>
              </a:rPr>
              <a:t>品質検査は、素人には気付か些細な不良を確実に見つけ出す</a:t>
            </a:r>
          </a:p>
          <a:p>
            <a:pPr fontAlgn="base"/>
            <a:r>
              <a:rPr kumimoji="1" lang="ja-JP" altLang="en-US" sz="1200" b="0" i="0" kern="1200" dirty="0">
                <a:solidFill>
                  <a:schemeClr val="tx1"/>
                </a:solidFill>
                <a:effectLst/>
                <a:latin typeface="+mn-lt"/>
                <a:ea typeface="+mn-ea"/>
                <a:cs typeface="+mn-cs"/>
              </a:rPr>
              <a:t>保守技術者は、機械の運転データから異常に気付き故障を未然に防ぐ</a:t>
            </a:r>
          </a:p>
          <a:p>
            <a:pPr fontAlgn="base"/>
            <a:r>
              <a:rPr kumimoji="1" lang="ja-JP" altLang="en-US" sz="1200" b="0" i="0" kern="1200" dirty="0">
                <a:solidFill>
                  <a:schemeClr val="tx1"/>
                </a:solidFill>
                <a:effectLst/>
                <a:latin typeface="+mn-lt"/>
                <a:ea typeface="+mn-ea"/>
                <a:cs typeface="+mn-cs"/>
              </a:rPr>
              <a:t>警察官は、犯罪の発生場所やタイミングを長年の経験や勘で予想する</a:t>
            </a:r>
          </a:p>
          <a:p>
            <a:pPr fontAlgn="base"/>
            <a:r>
              <a:rPr kumimoji="1" lang="ja-JP" altLang="en-US" sz="1200" b="0" i="0" kern="1200" dirty="0">
                <a:solidFill>
                  <a:schemeClr val="tx1"/>
                </a:solidFill>
                <a:effectLst/>
                <a:latin typeface="+mn-lt"/>
                <a:ea typeface="+mn-ea"/>
                <a:cs typeface="+mn-cs"/>
              </a:rPr>
              <a:t>など、世の中にはうまく説明できない「暗黙知」が少なくありません。ディープラーニングは、そんな見た目には分からない、あるいは気付くことの難しいパターンを、人間が特徴量を教えなくてもデータを分析することで自ら見つけ出し、そのパターンを教えてくれるところが、画期的なところなのです。</a:t>
            </a:r>
          </a:p>
          <a:p>
            <a:pPr fontAlgn="base"/>
            <a:r>
              <a:rPr kumimoji="1" lang="ja-JP" altLang="en-US" sz="1200" b="0" i="0" kern="1200" dirty="0">
                <a:solidFill>
                  <a:schemeClr val="tx1"/>
                </a:solidFill>
                <a:effectLst/>
                <a:latin typeface="+mn-lt"/>
                <a:ea typeface="+mn-ea"/>
                <a:cs typeface="+mn-cs"/>
              </a:rPr>
              <a:t>ディープラーニングだけが機械学習というわけではありませんが、その機能や性能は急速に向上し、それに合わせて実用範囲も拡大しつつあります。</a:t>
            </a:r>
          </a:p>
          <a:p>
            <a:pPr fontAlgn="base"/>
            <a:r>
              <a:rPr kumimoji="1" lang="ja-JP" altLang="en-US" sz="1200" b="0" i="0" kern="1200" dirty="0">
                <a:solidFill>
                  <a:schemeClr val="tx1"/>
                </a:solidFill>
                <a:effectLst/>
                <a:latin typeface="+mn-lt"/>
                <a:ea typeface="+mn-ea"/>
                <a:cs typeface="+mn-cs"/>
              </a:rPr>
              <a:t>また、ディープラーニングを発展させた技術も数多く登場しています。例えば、大量の学習データを必要とせず自分で学習し能力を高めてゆく深層強化学習（</a:t>
            </a:r>
            <a:r>
              <a:rPr kumimoji="1" lang="en-US" altLang="ja-JP" sz="1200" b="0" i="0" kern="1200" dirty="0">
                <a:solidFill>
                  <a:schemeClr val="tx1"/>
                </a:solidFill>
                <a:effectLst/>
                <a:latin typeface="+mn-lt"/>
                <a:ea typeface="+mn-ea"/>
                <a:cs typeface="+mn-cs"/>
              </a:rPr>
              <a:t>deep reinforcement learning</a:t>
            </a:r>
            <a:r>
              <a:rPr kumimoji="1" lang="ja-JP" altLang="en-US" sz="1200" b="0" i="0" kern="1200" dirty="0">
                <a:solidFill>
                  <a:schemeClr val="tx1"/>
                </a:solidFill>
                <a:effectLst/>
                <a:latin typeface="+mn-lt"/>
                <a:ea typeface="+mn-ea"/>
                <a:cs typeface="+mn-cs"/>
              </a:rPr>
              <a:t>）や「認識」ではなく「生成」においても大きな進化を遂げつつある敵対的生成ネットワーク（</a:t>
            </a:r>
            <a:r>
              <a:rPr kumimoji="1" lang="en-US" altLang="ja-JP" sz="1200" b="0" i="0" kern="1200" dirty="0">
                <a:solidFill>
                  <a:schemeClr val="tx1"/>
                </a:solidFill>
                <a:effectLst/>
                <a:latin typeface="+mn-lt"/>
                <a:ea typeface="+mn-ea"/>
                <a:cs typeface="+mn-cs"/>
              </a:rPr>
              <a:t>Generative Adversarial Network</a:t>
            </a:r>
            <a:r>
              <a:rPr kumimoji="1" lang="ja-JP" altLang="en-US" sz="1200" b="0" i="0" kern="1200" dirty="0">
                <a:solidFill>
                  <a:schemeClr val="tx1"/>
                </a:solidFill>
                <a:effectLst/>
                <a:latin typeface="+mn-lt"/>
                <a:ea typeface="+mn-ea"/>
                <a:cs typeface="+mn-cs"/>
              </a:rPr>
              <a:t>）にも注目しておくといいでしょう。</a:t>
            </a:r>
          </a:p>
          <a:p>
            <a:pPr fontAlgn="base"/>
            <a:r>
              <a:rPr kumimoji="1" lang="ja-JP" altLang="en-US" sz="1200" b="1" i="0" kern="1200" dirty="0">
                <a:solidFill>
                  <a:schemeClr val="tx1"/>
                </a:solidFill>
                <a:effectLst/>
                <a:latin typeface="+mn-lt"/>
                <a:ea typeface="+mn-ea"/>
                <a:cs typeface="+mn-cs"/>
              </a:rPr>
              <a:t>プラットフォーム</a:t>
            </a:r>
          </a:p>
          <a:p>
            <a:pPr fontAlgn="base"/>
            <a:r>
              <a:rPr kumimoji="1" lang="ja-JP" altLang="en-US" sz="1200" b="1" i="0" kern="1200" dirty="0">
                <a:solidFill>
                  <a:schemeClr val="tx1"/>
                </a:solidFill>
                <a:effectLst/>
                <a:latin typeface="+mn-lt"/>
                <a:ea typeface="+mn-ea"/>
                <a:cs typeface="+mn-cs"/>
              </a:rPr>
              <a:t>ブロックチェーン</a:t>
            </a:r>
          </a:p>
          <a:p>
            <a:pPr fontAlgn="base"/>
            <a:r>
              <a:rPr kumimoji="1" lang="ja-JP" altLang="en-US" sz="1200" b="0" i="0" kern="1200" dirty="0">
                <a:solidFill>
                  <a:schemeClr val="tx1"/>
                </a:solidFill>
                <a:effectLst/>
                <a:latin typeface="+mn-lt"/>
                <a:ea typeface="+mn-ea"/>
                <a:cs typeface="+mn-cs"/>
              </a:rPr>
              <a:t>ブロックチェーン（</a:t>
            </a:r>
            <a:r>
              <a:rPr kumimoji="1" lang="en-US" altLang="ja-JP" sz="1200" b="0" i="0" kern="1200" dirty="0" err="1">
                <a:solidFill>
                  <a:schemeClr val="tx1"/>
                </a:solidFill>
                <a:effectLst/>
                <a:latin typeface="+mn-lt"/>
                <a:ea typeface="+mn-ea"/>
                <a:cs typeface="+mn-cs"/>
              </a:rPr>
              <a:t>blockchain</a:t>
            </a:r>
            <a:r>
              <a:rPr kumimoji="1" lang="ja-JP" altLang="en-US" sz="1200" b="0" i="0" kern="1200" dirty="0">
                <a:solidFill>
                  <a:schemeClr val="tx1"/>
                </a:solidFill>
                <a:effectLst/>
                <a:latin typeface="+mn-lt"/>
                <a:ea typeface="+mn-ea"/>
                <a:cs typeface="+mn-cs"/>
              </a:rPr>
              <a:t>）とは、複数のシステムで取引履歴を分散管理する技術のことです。これには暗号技術と</a:t>
            </a:r>
            <a:r>
              <a:rPr kumimoji="1" lang="en-US" altLang="ja-JP" sz="1200" b="0" i="0" kern="1200" dirty="0">
                <a:solidFill>
                  <a:schemeClr val="tx1"/>
                </a:solidFill>
                <a:effectLst/>
                <a:latin typeface="+mn-lt"/>
                <a:ea typeface="+mn-ea"/>
                <a:cs typeface="+mn-cs"/>
              </a:rPr>
              <a:t>P2P</a:t>
            </a:r>
            <a:r>
              <a:rPr kumimoji="1" lang="ja-JP" altLang="en-US" sz="1200" b="0" i="0" kern="1200" dirty="0">
                <a:solidFill>
                  <a:schemeClr val="tx1"/>
                </a:solidFill>
                <a:effectLst/>
                <a:latin typeface="+mn-lt"/>
                <a:ea typeface="+mn-ea"/>
                <a:cs typeface="+mn-cs"/>
              </a:rPr>
              <a:t>ネットワーク（通信ノード間で中継を介さず直接通信する）技術が使われており、第三者機関による証明がなくても取引の正当性を証明でき、データの改ざんを困難にしています。</a:t>
            </a:r>
          </a:p>
          <a:p>
            <a:pPr fontAlgn="base"/>
            <a:r>
              <a:rPr kumimoji="1" lang="ja-JP" altLang="en-US" sz="1200" b="0" i="0" kern="1200" dirty="0">
                <a:solidFill>
                  <a:schemeClr val="tx1"/>
                </a:solidFill>
                <a:effectLst/>
                <a:latin typeface="+mn-lt"/>
                <a:ea typeface="+mn-ea"/>
                <a:cs typeface="+mn-cs"/>
              </a:rPr>
              <a:t>ブロックチェーンは、もともと「政府や中央銀行による規制や管理を受けることなく、誰もが自由に取引でき、改ざんなどの不正ができないインターネット上の通貨」として開発されたビットコイン（</a:t>
            </a:r>
            <a:r>
              <a:rPr kumimoji="1" lang="en-US" altLang="ja-JP" sz="1200" b="0" i="0" kern="1200" dirty="0">
                <a:solidFill>
                  <a:schemeClr val="tx1"/>
                </a:solidFill>
                <a:effectLst/>
                <a:latin typeface="+mn-lt"/>
                <a:ea typeface="+mn-ea"/>
                <a:cs typeface="+mn-cs"/>
              </a:rPr>
              <a:t>Bitcoin</a:t>
            </a:r>
            <a:r>
              <a:rPr kumimoji="1" lang="ja-JP" altLang="en-US" sz="1200" b="0" i="0" kern="1200" dirty="0">
                <a:solidFill>
                  <a:schemeClr val="tx1"/>
                </a:solidFill>
                <a:effectLst/>
                <a:latin typeface="+mn-lt"/>
                <a:ea typeface="+mn-ea"/>
                <a:cs typeface="+mn-cs"/>
              </a:rPr>
              <a:t>）の信頼性を担保するための基盤技術として、サトシ・ナカモトと名乗る人物が論文中で初めて原理を示したことが誕生の切っ掛けとなっています。</a:t>
            </a:r>
          </a:p>
          <a:p>
            <a:pPr fontAlgn="base"/>
            <a:r>
              <a:rPr kumimoji="1" lang="ja-JP" altLang="en-US" sz="1200" b="0" i="0" kern="1200" dirty="0">
                <a:solidFill>
                  <a:schemeClr val="tx1"/>
                </a:solidFill>
                <a:effectLst/>
                <a:latin typeface="+mn-lt"/>
                <a:ea typeface="+mn-ea"/>
                <a:cs typeface="+mn-cs"/>
              </a:rPr>
              <a:t>この論文に基づいて有志の協力によりオープン・ソース・ソフトウエア（</a:t>
            </a:r>
            <a:r>
              <a:rPr kumimoji="1" lang="en-US" altLang="ja-JP" sz="1200" b="0" i="0" kern="1200" dirty="0">
                <a:solidFill>
                  <a:schemeClr val="tx1"/>
                </a:solidFill>
                <a:effectLst/>
                <a:latin typeface="+mn-lt"/>
                <a:ea typeface="+mn-ea"/>
                <a:cs typeface="+mn-cs"/>
              </a:rPr>
              <a:t>OSS</a:t>
            </a:r>
            <a:r>
              <a:rPr kumimoji="1" lang="ja-JP" altLang="en-US" sz="1200" b="0" i="0" kern="1200" dirty="0">
                <a:solidFill>
                  <a:schemeClr val="tx1"/>
                </a:solidFill>
                <a:effectLst/>
                <a:latin typeface="+mn-lt"/>
                <a:ea typeface="+mn-ea"/>
                <a:cs typeface="+mn-cs"/>
              </a:rPr>
              <a:t>）としてビットコインが開発され、</a:t>
            </a:r>
            <a:r>
              <a:rPr kumimoji="1" lang="en-US" altLang="ja-JP" sz="1200" b="0" i="0" kern="1200" dirty="0">
                <a:solidFill>
                  <a:schemeClr val="tx1"/>
                </a:solidFill>
                <a:effectLst/>
                <a:latin typeface="+mn-lt"/>
                <a:ea typeface="+mn-ea"/>
                <a:cs typeface="+mn-cs"/>
              </a:rPr>
              <a:t>2009</a:t>
            </a:r>
            <a:r>
              <a:rPr kumimoji="1" lang="ja-JP" altLang="en-US" sz="1200" b="0" i="0" kern="1200" dirty="0">
                <a:solidFill>
                  <a:schemeClr val="tx1"/>
                </a:solidFill>
                <a:effectLst/>
                <a:latin typeface="+mn-lt"/>
                <a:ea typeface="+mn-ea"/>
                <a:cs typeface="+mn-cs"/>
              </a:rPr>
              <a:t>年より運用が始まっています。運用が開始されて以降、改ざんなどの被害を受けることなく取引が継続されており、その仕組みの有効性・信頼性については認められつつあります。なお、日本にあったビットコインの取引所</a:t>
            </a:r>
            <a:r>
              <a:rPr kumimoji="1" lang="en-US" altLang="ja-JP" sz="1200" b="0" i="0" kern="1200" dirty="0" err="1">
                <a:solidFill>
                  <a:schemeClr val="tx1"/>
                </a:solidFill>
                <a:effectLst/>
                <a:latin typeface="+mn-lt"/>
                <a:ea typeface="+mn-ea"/>
                <a:cs typeface="+mn-cs"/>
              </a:rPr>
              <a:t>Mt.Gox</a:t>
            </a:r>
            <a:r>
              <a:rPr kumimoji="1" lang="ja-JP" altLang="en-US" sz="1200" b="0" i="0" kern="1200" dirty="0">
                <a:solidFill>
                  <a:schemeClr val="tx1"/>
                </a:solidFill>
                <a:effectLst/>
                <a:latin typeface="+mn-lt"/>
                <a:ea typeface="+mn-ea"/>
                <a:cs typeface="+mn-cs"/>
              </a:rPr>
              <a:t>のシステムが</a:t>
            </a:r>
            <a:r>
              <a:rPr kumimoji="1" lang="en-US" altLang="ja-JP" sz="1200" b="0" i="0" kern="1200" dirty="0">
                <a:solidFill>
                  <a:schemeClr val="tx1"/>
                </a:solidFill>
                <a:effectLst/>
                <a:latin typeface="+mn-lt"/>
                <a:ea typeface="+mn-ea"/>
                <a:cs typeface="+mn-cs"/>
              </a:rPr>
              <a:t>2014</a:t>
            </a:r>
            <a:r>
              <a:rPr kumimoji="1" lang="ja-JP" altLang="en-US" sz="1200" b="0" i="0" kern="1200" dirty="0">
                <a:solidFill>
                  <a:schemeClr val="tx1"/>
                </a:solidFill>
                <a:effectLst/>
                <a:latin typeface="+mn-lt"/>
                <a:ea typeface="+mn-ea"/>
                <a:cs typeface="+mn-cs"/>
              </a:rPr>
              <a:t>年に外部からの不正侵害による窃盗行為によるものとして取引が停止され大きな社会問題になりましたが、これはビットコインそのものの問題ではなく、ビットコインの取引を仲介するシステムの問題であり、これによってビットコインそのものの信頼性が侵害されたわけではなく、両者は分けて考えなくてはなりません。</a:t>
            </a:r>
          </a:p>
          <a:p>
            <a:pPr fontAlgn="base"/>
            <a:r>
              <a:rPr kumimoji="1" lang="ja-JP" altLang="en-US" sz="1200" b="0" i="0" kern="1200" dirty="0">
                <a:solidFill>
                  <a:schemeClr val="tx1"/>
                </a:solidFill>
                <a:effectLst/>
                <a:latin typeface="+mn-lt"/>
                <a:ea typeface="+mn-ea"/>
                <a:cs typeface="+mn-cs"/>
              </a:rPr>
              <a:t>さて、このビットコインの信頼性を担保する基盤となったブロックチェーンは、「複数のシステムで取引（トランザクション）の履歴を分散共有し監視し合うことで、取引の正当性を担保する仕組み」といえるでしょう。</a:t>
            </a:r>
          </a:p>
          <a:p>
            <a:pPr fontAlgn="base"/>
            <a:r>
              <a:rPr kumimoji="1" lang="ja-JP" altLang="en-US" sz="1200" b="0" i="0" kern="1200" dirty="0">
                <a:solidFill>
                  <a:schemeClr val="tx1"/>
                </a:solidFill>
                <a:effectLst/>
                <a:latin typeface="+mn-lt"/>
                <a:ea typeface="+mn-ea"/>
                <a:cs typeface="+mn-cs"/>
              </a:rPr>
              <a:t>一般的な取引では、法律や規制、あるいは実績によって信頼される第三者機関／組織が取引の正当性を保証し、その取引の履歴を一元的に管理することで、信頼性が担保されていました。</a:t>
            </a:r>
          </a:p>
          <a:p>
            <a:pPr fontAlgn="base"/>
            <a:r>
              <a:rPr kumimoji="1" lang="ja-JP" altLang="en-US" sz="1200" b="0" i="0" kern="1200" dirty="0">
                <a:solidFill>
                  <a:schemeClr val="tx1"/>
                </a:solidFill>
                <a:effectLst/>
                <a:latin typeface="+mn-lt"/>
                <a:ea typeface="+mn-ea"/>
                <a:cs typeface="+mn-cs"/>
              </a:rPr>
              <a:t>ブロックチェーンの技術を使うと、</a:t>
            </a:r>
          </a:p>
          <a:p>
            <a:pPr fontAlgn="base"/>
            <a:r>
              <a:rPr kumimoji="1" lang="ja-JP" altLang="en-US" sz="1200" b="0" i="0" kern="1200" dirty="0">
                <a:solidFill>
                  <a:schemeClr val="tx1"/>
                </a:solidFill>
                <a:effectLst/>
                <a:latin typeface="+mn-lt"/>
                <a:ea typeface="+mn-ea"/>
                <a:cs typeface="+mn-cs"/>
              </a:rPr>
              <a:t>ブロックチェーンのネットワークに参加する全てのノードに取引が通知され、だれもがその取引の内容を知ることができます。</a:t>
            </a:r>
          </a:p>
          <a:p>
            <a:pPr fontAlgn="base"/>
            <a:r>
              <a:rPr kumimoji="1" lang="ja-JP" altLang="en-US" sz="1200" b="0" i="0" kern="1200" dirty="0">
                <a:solidFill>
                  <a:schemeClr val="tx1"/>
                </a:solidFill>
                <a:effectLst/>
                <a:latin typeface="+mn-lt"/>
                <a:ea typeface="+mn-ea"/>
                <a:cs typeface="+mn-cs"/>
              </a:rPr>
              <a:t>定められたルール（コンセンサス</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合意</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するための手順）に従って特定のノードが取引のまとまりである「ブロック」を分散共有された台帳に登録することが許され、登録します。ここでいう台帳とは、取引のまとまりである「ブロック」を時間軸に沿ってチェーンのようにつないだもので、これが「ブロックチェーン」と呼ばれる所以です。</a:t>
            </a:r>
          </a:p>
          <a:p>
            <a:pPr fontAlgn="base"/>
            <a:r>
              <a:rPr kumimoji="1" lang="ja-JP" altLang="en-US" sz="1200" b="0" i="0" kern="1200" dirty="0">
                <a:solidFill>
                  <a:schemeClr val="tx1"/>
                </a:solidFill>
                <a:effectLst/>
                <a:latin typeface="+mn-lt"/>
                <a:ea typeface="+mn-ea"/>
                <a:cs typeface="+mn-cs"/>
              </a:rPr>
              <a:t>この台帳に取引記録が追加されると（＝ブロックチェーンに新たなブロックが追加されると）、これに参加する全てのノードで新しいブロックチェーンが共有されます。</a:t>
            </a:r>
          </a:p>
          <a:p>
            <a:pPr fontAlgn="base"/>
            <a:r>
              <a:rPr kumimoji="1" lang="ja-JP" altLang="en-US" sz="1200" b="0" i="0" kern="1200" dirty="0">
                <a:solidFill>
                  <a:schemeClr val="tx1"/>
                </a:solidFill>
                <a:effectLst/>
                <a:latin typeface="+mn-lt"/>
                <a:ea typeface="+mn-ea"/>
                <a:cs typeface="+mn-cs"/>
              </a:rPr>
              <a:t>この一連の仕組みにより、膨大な複数のノードにより取引の履歴は分散共有され、取引の存在と正当性が特定の第三者に頼らなくても証明されるのです。また改ざんしようとしても、分散共有された膨大な数のブロックチェーンの特定のブロックをほぼ同時に改ざんしなければならず、結果として改ざんが不可能になっているのです。例えば、ビットコインの場合は、膨大な数のノードが四六時中ブロックチェーンの更新を行っており、この全てのノードの</a:t>
            </a:r>
            <a:r>
              <a:rPr kumimoji="1" lang="en-US" altLang="ja-JP" sz="1200" b="0" i="0" kern="1200" dirty="0">
                <a:solidFill>
                  <a:schemeClr val="tx1"/>
                </a:solidFill>
                <a:effectLst/>
                <a:latin typeface="+mn-lt"/>
                <a:ea typeface="+mn-ea"/>
                <a:cs typeface="+mn-cs"/>
              </a:rPr>
              <a:t>51%</a:t>
            </a:r>
            <a:r>
              <a:rPr kumimoji="1" lang="ja-JP" altLang="en-US" sz="1200" b="0" i="0" kern="1200" dirty="0">
                <a:solidFill>
                  <a:schemeClr val="tx1"/>
                </a:solidFill>
                <a:effectLst/>
                <a:latin typeface="+mn-lt"/>
                <a:ea typeface="+mn-ea"/>
                <a:cs typeface="+mn-cs"/>
              </a:rPr>
              <a:t>以上を改ざんしなければ、改ざんは成立しません。これは、強力なスパーコンピュータを駆使しても改ざんができない規模となっており、現実的には改ざんができないようになっているのです。</a:t>
            </a:r>
          </a:p>
          <a:p>
            <a:pPr fontAlgn="base"/>
            <a:r>
              <a:rPr kumimoji="1" lang="ja-JP" altLang="en-US" sz="1200" b="0" i="0" kern="1200" dirty="0">
                <a:solidFill>
                  <a:schemeClr val="tx1"/>
                </a:solidFill>
                <a:effectLst/>
                <a:latin typeface="+mn-lt"/>
                <a:ea typeface="+mn-ea"/>
                <a:cs typeface="+mn-cs"/>
              </a:rPr>
              <a:t>また、ブロックチェーンでは取引者の情報は暗号化されているため、取引の内容は公開されても取引者の具体的な情報に紐付けされていないので匿名性は担保されています。</a:t>
            </a:r>
          </a:p>
          <a:p>
            <a:pPr fontAlgn="base"/>
            <a:r>
              <a:rPr kumimoji="1" lang="ja-JP" altLang="en-US" sz="1200" b="0" i="0" kern="1200" dirty="0">
                <a:solidFill>
                  <a:schemeClr val="tx1"/>
                </a:solidFill>
                <a:effectLst/>
                <a:latin typeface="+mn-lt"/>
                <a:ea typeface="+mn-ea"/>
                <a:cs typeface="+mn-cs"/>
              </a:rPr>
              <a:t>ブロックチェーンは、ビットコインに代表されるパブリックな取引への適用ばかりではありません。改ざんを困難にする仕組みや、低性能なシステムを分散ノードとして使用し無停止で運用可能なことから、銀行取引や契約などの中核となっている元帳管理に適しているとして、プライベートなシステムでの適用にも注目されるようになってきました。例えば、銀行の預金や為替、決済などの勘定系業務、証券取引、不動産登記、契約管理などへの適用についての検討や研究が進められています。</a:t>
            </a:r>
          </a:p>
          <a:p>
            <a:pPr fontAlgn="base"/>
            <a:r>
              <a:rPr kumimoji="1" lang="ja-JP" altLang="en-US" sz="1200" b="0" i="0" kern="1200" dirty="0">
                <a:solidFill>
                  <a:schemeClr val="tx1"/>
                </a:solidFill>
                <a:effectLst/>
                <a:latin typeface="+mn-lt"/>
                <a:ea typeface="+mn-ea"/>
                <a:cs typeface="+mn-cs"/>
              </a:rPr>
              <a:t>このようにブロックチェーン技術は、実用に向けた様々な取り組みが積極的にすすめられており、今後ますます注目されるようになってゆくでしょう。</a:t>
            </a:r>
          </a:p>
          <a:p>
            <a:pPr fontAlgn="base"/>
            <a:r>
              <a:rPr kumimoji="1" lang="en-US" altLang="ja-JP" sz="1200" b="1" i="0" kern="1200" dirty="0">
                <a:solidFill>
                  <a:schemeClr val="tx1"/>
                </a:solidFill>
                <a:effectLst/>
                <a:latin typeface="+mn-lt"/>
                <a:ea typeface="+mn-ea"/>
                <a:cs typeface="+mn-cs"/>
              </a:rPr>
              <a:t>HTAP</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OLTP/</a:t>
            </a:r>
            <a:r>
              <a:rPr kumimoji="1" lang="ja-JP" altLang="en-US" sz="1200" b="1" i="0" kern="1200" dirty="0">
                <a:solidFill>
                  <a:schemeClr val="tx1"/>
                </a:solidFill>
                <a:effectLst/>
                <a:latin typeface="+mn-lt"/>
                <a:ea typeface="+mn-ea"/>
                <a:cs typeface="+mn-cs"/>
              </a:rPr>
              <a:t>業務系と</a:t>
            </a:r>
            <a:r>
              <a:rPr kumimoji="1" lang="en-US" altLang="ja-JP" sz="1200" b="1" i="0" kern="1200" dirty="0">
                <a:solidFill>
                  <a:schemeClr val="tx1"/>
                </a:solidFill>
                <a:effectLst/>
                <a:latin typeface="+mn-lt"/>
                <a:ea typeface="+mn-ea"/>
                <a:cs typeface="+mn-cs"/>
              </a:rPr>
              <a:t>OLAP/</a:t>
            </a:r>
            <a:r>
              <a:rPr kumimoji="1" lang="ja-JP" altLang="en-US" sz="1200" b="1" i="0" kern="1200" dirty="0">
                <a:solidFill>
                  <a:schemeClr val="tx1"/>
                </a:solidFill>
                <a:effectLst/>
                <a:latin typeface="+mn-lt"/>
                <a:ea typeface="+mn-ea"/>
                <a:cs typeface="+mn-cs"/>
              </a:rPr>
              <a:t>分析系の実行基盤を統合）</a:t>
            </a:r>
          </a:p>
          <a:p>
            <a:pPr fontAlgn="base"/>
            <a:r>
              <a:rPr kumimoji="1" lang="en-US" altLang="ja-JP" sz="1200" b="0" i="0" kern="1200" dirty="0">
                <a:solidFill>
                  <a:schemeClr val="tx1"/>
                </a:solidFill>
                <a:effectLst/>
                <a:latin typeface="+mn-lt"/>
                <a:ea typeface="+mn-ea"/>
                <a:cs typeface="+mn-cs"/>
              </a:rPr>
              <a:t>Hybrid Transactional and Analytical Processing</a:t>
            </a:r>
            <a:r>
              <a:rPr kumimoji="1" lang="ja-JP" altLang="en-US" sz="1200" b="0" i="0" kern="1200" dirty="0">
                <a:solidFill>
                  <a:schemeClr val="tx1"/>
                </a:solidFill>
                <a:effectLst/>
                <a:latin typeface="+mn-lt"/>
                <a:ea typeface="+mn-ea"/>
                <a:cs typeface="+mn-cs"/>
              </a:rPr>
              <a:t>の略で、業務系の</a:t>
            </a:r>
            <a:r>
              <a:rPr kumimoji="1" lang="en-US" altLang="ja-JP" sz="1200" b="0" i="0" kern="1200" dirty="0">
                <a:solidFill>
                  <a:schemeClr val="tx1"/>
                </a:solidFill>
                <a:effectLst/>
                <a:latin typeface="+mn-lt"/>
                <a:ea typeface="+mn-ea"/>
                <a:cs typeface="+mn-cs"/>
              </a:rPr>
              <a:t>OLTP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Online Transaction Processing</a:t>
            </a:r>
            <a:r>
              <a:rPr kumimoji="1" lang="ja-JP" altLang="en-US" sz="1200" b="0" i="0" kern="1200" dirty="0">
                <a:solidFill>
                  <a:schemeClr val="tx1"/>
                </a:solidFill>
                <a:effectLst/>
                <a:latin typeface="+mn-lt"/>
                <a:ea typeface="+mn-ea"/>
                <a:cs typeface="+mn-cs"/>
              </a:rPr>
              <a:t>）と分析系の</a:t>
            </a:r>
            <a:r>
              <a:rPr kumimoji="1" lang="en-US" altLang="ja-JP" sz="1200" b="0" i="0" kern="1200" dirty="0">
                <a:solidFill>
                  <a:schemeClr val="tx1"/>
                </a:solidFill>
                <a:effectLst/>
                <a:latin typeface="+mn-lt"/>
                <a:ea typeface="+mn-ea"/>
                <a:cs typeface="+mn-cs"/>
              </a:rPr>
              <a:t>OLAP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Online Analytical Processing</a:t>
            </a:r>
            <a:r>
              <a:rPr kumimoji="1" lang="ja-JP" altLang="en-US" sz="1200" b="0" i="0" kern="1200" dirty="0">
                <a:solidFill>
                  <a:schemeClr val="tx1"/>
                </a:solidFill>
                <a:effectLst/>
                <a:latin typeface="+mn-lt"/>
                <a:ea typeface="+mn-ea"/>
                <a:cs typeface="+mn-cs"/>
              </a:rPr>
              <a:t>）を統合しようという流れです。</a:t>
            </a:r>
          </a:p>
          <a:p>
            <a:pPr fontAlgn="base"/>
            <a:r>
              <a:rPr kumimoji="1" lang="ja-JP" altLang="en-US" sz="1200" b="0" i="0" kern="1200" dirty="0">
                <a:solidFill>
                  <a:schemeClr val="tx1"/>
                </a:solidFill>
                <a:effectLst/>
                <a:latin typeface="+mn-lt"/>
                <a:ea typeface="+mn-ea"/>
                <a:cs typeface="+mn-cs"/>
              </a:rPr>
              <a:t>その要となるのがデータベースとなるわけですが、</a:t>
            </a:r>
            <a:r>
              <a:rPr kumimoji="1" lang="en-US" altLang="ja-JP" sz="1200" b="0" i="0" kern="1200" dirty="0">
                <a:solidFill>
                  <a:schemeClr val="tx1"/>
                </a:solidFill>
                <a:effectLst/>
                <a:latin typeface="+mn-lt"/>
                <a:ea typeface="+mn-ea"/>
                <a:cs typeface="+mn-cs"/>
              </a:rPr>
              <a:t>SAP HANA</a:t>
            </a:r>
            <a:r>
              <a:rPr kumimoji="1" lang="ja-JP" altLang="en-US" sz="1200" b="0" i="0" kern="1200" dirty="0">
                <a:solidFill>
                  <a:schemeClr val="tx1"/>
                </a:solidFill>
                <a:effectLst/>
                <a:latin typeface="+mn-lt"/>
                <a:ea typeface="+mn-ea"/>
                <a:cs typeface="+mn-cs"/>
              </a:rPr>
              <a:t>が先行し、それに続いて</a:t>
            </a:r>
            <a:r>
              <a:rPr kumimoji="1" lang="en-US" altLang="ja-JP" sz="1200" b="0" i="0" kern="1200" dirty="0">
                <a:solidFill>
                  <a:schemeClr val="tx1"/>
                </a:solidFill>
                <a:effectLst/>
                <a:latin typeface="+mn-lt"/>
                <a:ea typeface="+mn-ea"/>
                <a:cs typeface="+mn-cs"/>
              </a:rPr>
              <a:t>Oracle Database</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Microsoft SQL Server</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IBM DB2</a:t>
            </a:r>
            <a:r>
              <a:rPr kumimoji="1" lang="ja-JP" altLang="en-US" sz="1200" b="0" i="0" kern="1200" dirty="0">
                <a:solidFill>
                  <a:schemeClr val="tx1"/>
                </a:solidFill>
                <a:effectLst/>
                <a:latin typeface="+mn-lt"/>
                <a:ea typeface="+mn-ea"/>
                <a:cs typeface="+mn-cs"/>
              </a:rPr>
              <a:t>などは、既にその機能を実装しています。</a:t>
            </a:r>
          </a:p>
          <a:p>
            <a:pPr fontAlgn="base"/>
            <a:r>
              <a:rPr kumimoji="1" lang="ja-JP" altLang="en-US" sz="1200" b="0" i="0" kern="1200" dirty="0">
                <a:solidFill>
                  <a:schemeClr val="tx1"/>
                </a:solidFill>
                <a:effectLst/>
                <a:latin typeface="+mn-lt"/>
                <a:ea typeface="+mn-ea"/>
                <a:cs typeface="+mn-cs"/>
              </a:rPr>
              <a:t>実際のところ</a:t>
            </a:r>
            <a:r>
              <a:rPr kumimoji="1" lang="en-US" altLang="ja-JP" sz="1200" b="0" i="0" kern="1200" dirty="0">
                <a:solidFill>
                  <a:schemeClr val="tx1"/>
                </a:solidFill>
                <a:effectLst/>
                <a:latin typeface="+mn-lt"/>
                <a:ea typeface="+mn-ea"/>
                <a:cs typeface="+mn-cs"/>
              </a:rPr>
              <a:t>OLTP</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と</a:t>
            </a:r>
            <a:r>
              <a:rPr kumimoji="1" lang="en-US" altLang="ja-JP" sz="1200" b="0" i="0" kern="1200" dirty="0">
                <a:solidFill>
                  <a:schemeClr val="tx1"/>
                </a:solidFill>
                <a:effectLst/>
                <a:latin typeface="+mn-lt"/>
                <a:ea typeface="+mn-ea"/>
                <a:cs typeface="+mn-cs"/>
              </a:rPr>
              <a:t>OLAP</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が物理的にひとつであるとは限らず、それぞれの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がインメモリーで高速に連係し、わずかな遅延で</a:t>
            </a:r>
            <a:r>
              <a:rPr kumimoji="1" lang="en-US" altLang="ja-JP" sz="1200" b="0" i="0" kern="1200" dirty="0">
                <a:solidFill>
                  <a:schemeClr val="tx1"/>
                </a:solidFill>
                <a:effectLst/>
                <a:latin typeface="+mn-lt"/>
                <a:ea typeface="+mn-ea"/>
                <a:cs typeface="+mn-cs"/>
              </a:rPr>
              <a:t>OLTP DB</a:t>
            </a:r>
            <a:r>
              <a:rPr kumimoji="1" lang="ja-JP" altLang="en-US" sz="1200" b="0" i="0" kern="1200" dirty="0">
                <a:solidFill>
                  <a:schemeClr val="tx1"/>
                </a:solidFill>
                <a:effectLst/>
                <a:latin typeface="+mn-lt"/>
                <a:ea typeface="+mn-ea"/>
                <a:cs typeface="+mn-cs"/>
              </a:rPr>
              <a:t>から</a:t>
            </a:r>
            <a:r>
              <a:rPr kumimoji="1" lang="en-US" altLang="ja-JP" sz="1200" b="0" i="0" kern="1200" dirty="0">
                <a:solidFill>
                  <a:schemeClr val="tx1"/>
                </a:solidFill>
                <a:effectLst/>
                <a:latin typeface="+mn-lt"/>
                <a:ea typeface="+mn-ea"/>
                <a:cs typeface="+mn-cs"/>
              </a:rPr>
              <a:t>OLAP DB</a:t>
            </a:r>
            <a:r>
              <a:rPr kumimoji="1" lang="ja-JP" altLang="en-US" sz="1200" b="0" i="0" kern="1200" dirty="0">
                <a:solidFill>
                  <a:schemeClr val="tx1"/>
                </a:solidFill>
                <a:effectLst/>
                <a:latin typeface="+mn-lt"/>
                <a:ea typeface="+mn-ea"/>
                <a:cs typeface="+mn-cs"/>
              </a:rPr>
              <a:t>が生成されることにより、見かけ上ひとつの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に見えるものもあります。今後、オープン・ソース系</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でも同様の仕組みが登場してくるかもしれませんし、</a:t>
            </a:r>
            <a:r>
              <a:rPr kumimoji="1" lang="en-US" altLang="ja-JP" sz="1200" b="0" i="0" kern="1200" dirty="0">
                <a:solidFill>
                  <a:schemeClr val="tx1"/>
                </a:solidFill>
                <a:effectLst/>
                <a:latin typeface="+mn-lt"/>
                <a:ea typeface="+mn-ea"/>
                <a:cs typeface="+mn-cs"/>
              </a:rPr>
              <a:t>Apache Spark</a:t>
            </a:r>
            <a:r>
              <a:rPr kumimoji="1" lang="ja-JP" altLang="en-US" sz="1200" b="0" i="0" kern="1200" dirty="0">
                <a:solidFill>
                  <a:schemeClr val="tx1"/>
                </a:solidFill>
                <a:effectLst/>
                <a:latin typeface="+mn-lt"/>
                <a:ea typeface="+mn-ea"/>
                <a:cs typeface="+mn-cs"/>
              </a:rPr>
              <a:t>などを活用することで、</a:t>
            </a:r>
            <a:r>
              <a:rPr kumimoji="1" lang="en-US" altLang="ja-JP" sz="1200" b="0" i="0" kern="1200" dirty="0">
                <a:solidFill>
                  <a:schemeClr val="tx1"/>
                </a:solidFill>
                <a:effectLst/>
                <a:latin typeface="+mn-lt"/>
                <a:ea typeface="+mn-ea"/>
                <a:cs typeface="+mn-cs"/>
              </a:rPr>
              <a:t>HTAP</a:t>
            </a:r>
            <a:r>
              <a:rPr kumimoji="1" lang="ja-JP" altLang="en-US" sz="1200" b="0" i="0" kern="1200" dirty="0">
                <a:solidFill>
                  <a:schemeClr val="tx1"/>
                </a:solidFill>
                <a:effectLst/>
                <a:latin typeface="+mn-lt"/>
                <a:ea typeface="+mn-ea"/>
                <a:cs typeface="+mn-cs"/>
              </a:rPr>
              <a:t>環境を構築する動きも出てくるでしょう。</a:t>
            </a:r>
          </a:p>
          <a:p>
            <a:pPr fontAlgn="base"/>
            <a:r>
              <a:rPr kumimoji="1" lang="en-US" altLang="ja-JP" sz="1200" b="0" i="0" kern="1200" dirty="0">
                <a:solidFill>
                  <a:schemeClr val="tx1"/>
                </a:solidFill>
                <a:effectLst/>
                <a:latin typeface="+mn-lt"/>
                <a:ea typeface="+mn-ea"/>
                <a:cs typeface="+mn-cs"/>
              </a:rPr>
              <a:t>HTAP</a:t>
            </a:r>
            <a:r>
              <a:rPr kumimoji="1" lang="ja-JP" altLang="en-US" sz="1200" b="0" i="0" kern="1200" dirty="0">
                <a:solidFill>
                  <a:schemeClr val="tx1"/>
                </a:solidFill>
                <a:effectLst/>
                <a:latin typeface="+mn-lt"/>
                <a:ea typeface="+mn-ea"/>
                <a:cs typeface="+mn-cs"/>
              </a:rPr>
              <a:t>の仕組みを使えば、「業務系」と「分析系」にシステムを分ける必要はなくなります。今後は需要が高まると考えられる</a:t>
            </a:r>
            <a:r>
              <a:rPr kumimoji="1" lang="en-US" altLang="ja-JP" sz="1200" b="0" i="0" kern="1200" dirty="0" err="1">
                <a:solidFill>
                  <a:schemeClr val="tx1"/>
                </a:solidFill>
                <a:effectLst/>
                <a:latin typeface="+mn-lt"/>
                <a:ea typeface="+mn-ea"/>
                <a:cs typeface="+mn-cs"/>
              </a:rPr>
              <a:t>IoT</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ビックデータ→</a:t>
            </a:r>
            <a:r>
              <a:rPr kumimoji="1" lang="en-US" altLang="ja-JP" sz="1200" b="0" i="0" kern="1200" dirty="0">
                <a:solidFill>
                  <a:schemeClr val="tx1"/>
                </a:solidFill>
                <a:effectLst/>
                <a:latin typeface="+mn-lt"/>
                <a:ea typeface="+mn-ea"/>
                <a:cs typeface="+mn-cs"/>
              </a:rPr>
              <a:t>AI→</a:t>
            </a:r>
            <a:r>
              <a:rPr kumimoji="1" lang="ja-JP" altLang="en-US" sz="1200" b="0" i="0" kern="1200" dirty="0">
                <a:solidFill>
                  <a:schemeClr val="tx1"/>
                </a:solidFill>
                <a:effectLst/>
                <a:latin typeface="+mn-lt"/>
                <a:ea typeface="+mn-ea"/>
                <a:cs typeface="+mn-cs"/>
              </a:rPr>
              <a:t>業務アプリケーションといった連係、すなわち、現場の状況を直ちにアプリーションに反映させるようなシステム･ニーズに於いては、自ずと</a:t>
            </a:r>
            <a:r>
              <a:rPr kumimoji="1" lang="en-US" altLang="ja-JP" sz="1200" b="0" i="0" kern="1200" dirty="0">
                <a:solidFill>
                  <a:schemeClr val="tx1"/>
                </a:solidFill>
                <a:effectLst/>
                <a:latin typeface="+mn-lt"/>
                <a:ea typeface="+mn-ea"/>
                <a:cs typeface="+mn-cs"/>
              </a:rPr>
              <a:t>HTAP</a:t>
            </a:r>
            <a:r>
              <a:rPr kumimoji="1" lang="ja-JP" altLang="en-US" sz="1200" b="0" i="0" kern="1200" dirty="0">
                <a:solidFill>
                  <a:schemeClr val="tx1"/>
                </a:solidFill>
                <a:effectLst/>
                <a:latin typeface="+mn-lt"/>
                <a:ea typeface="+mn-ea"/>
                <a:cs typeface="+mn-cs"/>
              </a:rPr>
              <a:t>が必要とされることになると考えられます。</a:t>
            </a:r>
          </a:p>
          <a:p>
            <a:pPr fontAlgn="base"/>
            <a:r>
              <a:rPr kumimoji="1" lang="ja-JP" altLang="en-US" sz="1200" b="1" i="0" kern="1200" dirty="0">
                <a:solidFill>
                  <a:schemeClr val="tx1"/>
                </a:solidFill>
                <a:effectLst/>
                <a:latin typeface="+mn-lt"/>
                <a:ea typeface="+mn-ea"/>
                <a:cs typeface="+mn-cs"/>
              </a:rPr>
              <a:t>コンテナとマイクロサービス</a:t>
            </a:r>
          </a:p>
          <a:p>
            <a:pPr fontAlgn="base"/>
            <a:r>
              <a:rPr kumimoji="1" lang="ja-JP" altLang="en-US" sz="1200" b="0" i="0" kern="1200" dirty="0">
                <a:solidFill>
                  <a:schemeClr val="tx1"/>
                </a:solidFill>
                <a:effectLst/>
                <a:latin typeface="+mn-lt"/>
                <a:ea typeface="+mn-ea"/>
                <a:cs typeface="+mn-cs"/>
              </a:rPr>
              <a:t>ソフトウェアは様々な機能を組み合わせることで、必要とされる全体の機能を実現します。例えば、オンライン・ショッピングの業務を処理するソフトウェアは、ユーザー・インタフェースとビジネス・ロジック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顧客管理、注文管理、在庫管理など</a:t>
            </a:r>
            <a:r>
              <a:rPr kumimoji="1" lang="en-US" altLang="ja-JP" sz="1200" b="0" i="0" kern="1200" dirty="0">
                <a:solidFill>
                  <a:schemeClr val="tx1"/>
                </a:solidFill>
                <a:effectLst/>
                <a:latin typeface="+mn-lt"/>
                <a:ea typeface="+mn-ea"/>
                <a:cs typeface="+mn-cs"/>
              </a:rPr>
              <a:t>) </a:t>
            </a:r>
            <a:r>
              <a:rPr kumimoji="1" lang="ja-JP" altLang="en-US" sz="1200" b="0" i="0" kern="1200" dirty="0">
                <a:solidFill>
                  <a:schemeClr val="tx1"/>
                </a:solidFill>
                <a:effectLst/>
                <a:latin typeface="+mn-lt"/>
                <a:ea typeface="+mn-ea"/>
                <a:cs typeface="+mn-cs"/>
              </a:rPr>
              <a:t>という特定の業務を処理する機能を組合せることで実現します。必要なデータは、すべてのロジックで共有するデータベースに格納され、各ロジックはひとつのソフトウェアの一部として組み込まれます。もし、複数の注文があれば、その注文の単位でソフトウェアを並行稼働させることで対応できます。このようなソフトウェアをモノリシック（巨大な一枚岩のような）と呼びます。</a:t>
            </a:r>
          </a:p>
          <a:p>
            <a:pPr fontAlgn="base"/>
            <a:r>
              <a:rPr kumimoji="1" lang="ja-JP" altLang="en-US" sz="1200" b="0" i="0" kern="1200" dirty="0">
                <a:solidFill>
                  <a:schemeClr val="tx1"/>
                </a:solidFill>
                <a:effectLst/>
                <a:latin typeface="+mn-lt"/>
                <a:ea typeface="+mn-ea"/>
                <a:cs typeface="+mn-cs"/>
              </a:rPr>
              <a:t>ただ、このやり方では、</a:t>
            </a:r>
          </a:p>
          <a:p>
            <a:pPr fontAlgn="base"/>
            <a:r>
              <a:rPr kumimoji="1" lang="ja-JP" altLang="en-US" sz="1200" b="0" i="0" kern="1200" dirty="0">
                <a:solidFill>
                  <a:schemeClr val="tx1"/>
                </a:solidFill>
                <a:effectLst/>
                <a:latin typeface="+mn-lt"/>
                <a:ea typeface="+mn-ea"/>
                <a:cs typeface="+mn-cs"/>
              </a:rPr>
              <a:t>商品出荷の手順や決済の方法が変わる、あるいは顧客管理を別のシステム、例えば外部のクラウド・サービスを利用するなどの変更が生じた場合、変更の規模の大小にかかわらず、ソフトウェア全体を作り直さなければなりません。</a:t>
            </a:r>
          </a:p>
          <a:p>
            <a:pPr fontAlgn="base"/>
            <a:r>
              <a:rPr kumimoji="1" lang="ja-JP" altLang="en-US" sz="1200" b="0" i="0" kern="1200" dirty="0">
                <a:solidFill>
                  <a:schemeClr val="tx1"/>
                </a:solidFill>
                <a:effectLst/>
                <a:latin typeface="+mn-lt"/>
                <a:ea typeface="+mn-ea"/>
                <a:cs typeface="+mn-cs"/>
              </a:rPr>
              <a:t>変更を重ねるにつれて、当初きれいに分かれていた各ロジックの役割分担が曖昧かつ複雑になり、処理効率を低下させ、保守管理を難しいものにしてゆきます。</a:t>
            </a:r>
          </a:p>
          <a:p>
            <a:pPr fontAlgn="base"/>
            <a:r>
              <a:rPr kumimoji="1" lang="ja-JP" altLang="en-US" sz="1200" b="0" i="0" kern="1200" dirty="0">
                <a:solidFill>
                  <a:schemeClr val="tx1"/>
                </a:solidFill>
                <a:effectLst/>
                <a:latin typeface="+mn-lt"/>
                <a:ea typeface="+mn-ea"/>
                <a:cs typeface="+mn-cs"/>
              </a:rPr>
              <a:t>ビジネスの拡大によって注文が増大した場合、負荷が増大するロジックだけ処理能力を大きくすることはできず、ソフトウェア全体の稼働数を増やさなくてはならず、膨大な処理能力が必要となってしまいます。</a:t>
            </a:r>
          </a:p>
          <a:p>
            <a:pPr fontAlgn="base"/>
            <a:r>
              <a:rPr kumimoji="1" lang="ja-JP" altLang="en-US" sz="1200" b="0" i="0" kern="1200" dirty="0">
                <a:solidFill>
                  <a:schemeClr val="tx1"/>
                </a:solidFill>
                <a:effectLst/>
                <a:latin typeface="+mn-lt"/>
                <a:ea typeface="+mn-ea"/>
                <a:cs typeface="+mn-cs"/>
              </a:rPr>
              <a:t>このようにビジネス環境が頻繁に変わる世の中にあっては、このやり方での対応は容易なことではありません。</a:t>
            </a:r>
          </a:p>
          <a:p>
            <a:pPr fontAlgn="base"/>
            <a:r>
              <a:rPr kumimoji="1" lang="ja-JP" altLang="en-US" sz="1200" b="0" i="0" kern="1200" dirty="0">
                <a:solidFill>
                  <a:schemeClr val="tx1"/>
                </a:solidFill>
                <a:effectLst/>
                <a:latin typeface="+mn-lt"/>
                <a:ea typeface="+mn-ea"/>
                <a:cs typeface="+mn-cs"/>
              </a:rPr>
              <a:t>この課題に対応しようというのが、マイクロサービスです。このやり方は、ソフトウェアを互いに独立した単一機能の部品に分割し、それらを連結させることで、全体の機能を実現しようとするもので、この「単一機能の部品」をマイクロサービスと呼びます。</a:t>
            </a:r>
          </a:p>
          <a:p>
            <a:pPr fontAlgn="base"/>
            <a:r>
              <a:rPr kumimoji="1" lang="ja-JP" altLang="en-US" sz="1200" b="0" i="0" kern="1200" dirty="0">
                <a:solidFill>
                  <a:schemeClr val="tx1"/>
                </a:solidFill>
                <a:effectLst/>
                <a:latin typeface="+mn-lt"/>
                <a:ea typeface="+mn-ea"/>
                <a:cs typeface="+mn-cs"/>
              </a:rPr>
              <a:t>個々のマイクロサービスは他とはデータも含めて完全に独立しており、あるマイクロサービスの変更が他に影響を及ぼすことはありません。その実行も、それぞれ単独に実行されます。</a:t>
            </a:r>
          </a:p>
          <a:p>
            <a:pPr fontAlgn="base"/>
            <a:r>
              <a:rPr kumimoji="1" lang="ja-JP" altLang="en-US" sz="1200" b="0" i="0" kern="1200" dirty="0">
                <a:solidFill>
                  <a:schemeClr val="tx1"/>
                </a:solidFill>
                <a:effectLst/>
                <a:latin typeface="+mn-lt"/>
                <a:ea typeface="+mn-ea"/>
                <a:cs typeface="+mn-cs"/>
              </a:rPr>
              <a:t>この方式を採用することで、機能単位で独立して開発・変更、運用が可能になること、また、マイクロサービス単位で処理を実行させることができるので、処理量の拡大にも容易に対応することができます。</a:t>
            </a:r>
          </a:p>
          <a:p>
            <a:pPr fontAlgn="base"/>
            <a:r>
              <a:rPr kumimoji="1" lang="ja-JP" altLang="en-US" sz="1200" b="0" i="0" kern="1200" dirty="0">
                <a:solidFill>
                  <a:schemeClr val="tx1"/>
                </a:solidFill>
                <a:effectLst/>
                <a:latin typeface="+mn-lt"/>
                <a:ea typeface="+mn-ea"/>
                <a:cs typeface="+mn-cs"/>
              </a:rPr>
              <a:t>マイクロサービスと相性がいいのが、コンテナです。コンテナは仮想マシンと同様に「隔離されたアプリケーション実行環境」を作る技術です。ただ、仮想マシンとは異なり</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上で稼働するため、仮想マシンのようにそれぞれ個別に</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を稼働させる必要がなく、</a:t>
            </a:r>
            <a:r>
              <a:rPr kumimoji="1" lang="en-US" altLang="ja-JP" sz="1200" b="0" i="0" kern="1200" dirty="0">
                <a:solidFill>
                  <a:schemeClr val="tx1"/>
                </a:solidFill>
                <a:effectLst/>
                <a:latin typeface="+mn-lt"/>
                <a:ea typeface="+mn-ea"/>
                <a:cs typeface="+mn-cs"/>
              </a:rPr>
              <a:t>CPU</a:t>
            </a:r>
            <a:r>
              <a:rPr kumimoji="1" lang="ja-JP" altLang="en-US" sz="1200" b="0" i="0" kern="1200" dirty="0">
                <a:solidFill>
                  <a:schemeClr val="tx1"/>
                </a:solidFill>
                <a:effectLst/>
                <a:latin typeface="+mn-lt"/>
                <a:ea typeface="+mn-ea"/>
                <a:cs typeface="+mn-cs"/>
              </a:rPr>
              <a:t>やメモリ、ストレージなどのシステム資源の消費が少なくてすみます。そのため、極めて高速で起動できるのが特徴です。</a:t>
            </a:r>
          </a:p>
          <a:p>
            <a:pPr fontAlgn="base"/>
            <a:r>
              <a:rPr kumimoji="1" lang="ja-JP" altLang="en-US" sz="1200" b="0" i="0" kern="1200" dirty="0">
                <a:solidFill>
                  <a:schemeClr val="tx1"/>
                </a:solidFill>
                <a:effectLst/>
                <a:latin typeface="+mn-lt"/>
                <a:ea typeface="+mn-ea"/>
                <a:cs typeface="+mn-cs"/>
              </a:rPr>
              <a:t>ひとつのコンテナは、</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から見るとひとつのプロセスとみなされます。そのため、他のサーバーにコンテナを移動させて動かすにも、</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上で動くプログラムを移動させるのと同様に、元となるハードウェアの機能や設定に影響を受けることがありません。</a:t>
            </a:r>
          </a:p>
          <a:p>
            <a:pPr fontAlgn="base"/>
            <a:r>
              <a:rPr kumimoji="1" lang="ja-JP" altLang="en-US" sz="1200" b="0" i="0" kern="1200" dirty="0">
                <a:solidFill>
                  <a:schemeClr val="tx1"/>
                </a:solidFill>
                <a:effectLst/>
                <a:latin typeface="+mn-lt"/>
                <a:ea typeface="+mn-ea"/>
                <a:cs typeface="+mn-cs"/>
              </a:rPr>
              <a:t>開発</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テスト</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本番を異なるシステムで行う場合でも、上記のように異なるシステム環境でも稼働が保証されていることや起動が速いことで、そのプロセスを迅速に行うことができるようになります。</a:t>
            </a:r>
          </a:p>
          <a:p>
            <a:pPr fontAlgn="base"/>
            <a:r>
              <a:rPr kumimoji="1" lang="ja-JP" altLang="en-US" sz="1200" b="0" i="0" kern="1200" dirty="0">
                <a:solidFill>
                  <a:schemeClr val="tx1"/>
                </a:solidFill>
                <a:effectLst/>
                <a:latin typeface="+mn-lt"/>
                <a:ea typeface="+mn-ea"/>
                <a:cs typeface="+mn-cs"/>
              </a:rPr>
              <a:t>このコンテナを使ってマイクロサービスを構成すれば、開発からテスト、本番移行のサイクルを短縮でき、ビジネス・スピードとシステム対応のスピードを同期させる取り組み「</a:t>
            </a:r>
            <a:r>
              <a:rPr kumimoji="1" lang="en-US" altLang="ja-JP" sz="1200" b="0" i="0" kern="1200" dirty="0">
                <a:solidFill>
                  <a:schemeClr val="tx1"/>
                </a:solidFill>
                <a:effectLst/>
                <a:latin typeface="+mn-lt"/>
                <a:ea typeface="+mn-ea"/>
                <a:cs typeface="+mn-cs"/>
              </a:rPr>
              <a:t>DevOps</a:t>
            </a:r>
            <a:r>
              <a:rPr kumimoji="1" lang="ja-JP" altLang="en-US" sz="1200" b="0" i="0" kern="1200" dirty="0">
                <a:solidFill>
                  <a:schemeClr val="tx1"/>
                </a:solidFill>
                <a:effectLst/>
                <a:latin typeface="+mn-lt"/>
                <a:ea typeface="+mn-ea"/>
                <a:cs typeface="+mn-cs"/>
              </a:rPr>
              <a:t>」を効果的に運用することが可能になるのです。</a:t>
            </a:r>
          </a:p>
          <a:p>
            <a:pPr fontAlgn="base"/>
            <a:r>
              <a:rPr kumimoji="1" lang="ja-JP" altLang="en-US" sz="1200" b="1" i="0" kern="1200" dirty="0">
                <a:solidFill>
                  <a:schemeClr val="tx1"/>
                </a:solidFill>
                <a:effectLst/>
                <a:latin typeface="+mn-lt"/>
                <a:ea typeface="+mn-ea"/>
                <a:cs typeface="+mn-cs"/>
              </a:rPr>
              <a:t>インフラストラクチャーとデバイス</a:t>
            </a:r>
          </a:p>
          <a:p>
            <a:pPr fontAlgn="base"/>
            <a:r>
              <a:rPr kumimoji="1" lang="ja-JP" altLang="en-US" sz="1200" b="1" i="0" kern="1200" dirty="0">
                <a:solidFill>
                  <a:schemeClr val="tx1"/>
                </a:solidFill>
                <a:effectLst/>
                <a:latin typeface="+mn-lt"/>
                <a:ea typeface="+mn-ea"/>
                <a:cs typeface="+mn-cs"/>
              </a:rPr>
              <a:t> </a:t>
            </a:r>
            <a:r>
              <a:rPr kumimoji="1" lang="en-US" altLang="ja-JP" sz="1200" b="1" i="0" kern="1200" dirty="0">
                <a:solidFill>
                  <a:schemeClr val="tx1"/>
                </a:solidFill>
                <a:effectLst/>
                <a:latin typeface="+mn-lt"/>
                <a:ea typeface="+mn-ea"/>
                <a:cs typeface="+mn-cs"/>
              </a:rPr>
              <a:t>LPWA</a:t>
            </a:r>
          </a:p>
          <a:p>
            <a:pPr fontAlgn="base"/>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Internet of Things</a:t>
            </a:r>
            <a:r>
              <a:rPr kumimoji="1" lang="ja-JP" altLang="en-US" sz="1200" b="0" i="0" kern="1200" dirty="0">
                <a:solidFill>
                  <a:schemeClr val="tx1"/>
                </a:solidFill>
                <a:effectLst/>
                <a:latin typeface="+mn-lt"/>
                <a:ea typeface="+mn-ea"/>
                <a:cs typeface="+mn-cs"/>
              </a:rPr>
              <a:t>／モノのインターネット）が本格的に普及するとデバイス数は爆発的に増加するとみられており、その数は数年のうちには数百億個にも達すると言われています。これらデバイスに求められる無線通信として期待されているのが</a:t>
            </a:r>
            <a:r>
              <a:rPr kumimoji="1" lang="en-US" altLang="ja-JP" sz="1200" b="0" i="0" kern="1200" dirty="0">
                <a:solidFill>
                  <a:schemeClr val="tx1"/>
                </a:solidFill>
                <a:effectLst/>
                <a:latin typeface="+mn-lt"/>
                <a:ea typeface="+mn-ea"/>
                <a:cs typeface="+mn-cs"/>
              </a:rPr>
              <a:t>LPWA</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Low Power, Wide Area</a:t>
            </a:r>
            <a:r>
              <a:rPr kumimoji="1" lang="ja-JP" altLang="en-US" sz="1200" b="0" i="0" kern="1200" dirty="0">
                <a:solidFill>
                  <a:schemeClr val="tx1"/>
                </a:solidFill>
                <a:effectLst/>
                <a:latin typeface="+mn-lt"/>
                <a:ea typeface="+mn-ea"/>
                <a:cs typeface="+mn-cs"/>
              </a:rPr>
              <a:t>：省電力広域無線ネットワーク）」です。</a:t>
            </a:r>
          </a:p>
          <a:p>
            <a:pPr fontAlgn="base"/>
            <a:r>
              <a:rPr kumimoji="1" lang="en-US" altLang="ja-JP" sz="1200" b="0" i="0" kern="1200" dirty="0">
                <a:solidFill>
                  <a:schemeClr val="tx1"/>
                </a:solidFill>
                <a:effectLst/>
                <a:latin typeface="+mn-lt"/>
                <a:ea typeface="+mn-ea"/>
                <a:cs typeface="+mn-cs"/>
              </a:rPr>
              <a:t>LPWA</a:t>
            </a:r>
            <a:r>
              <a:rPr kumimoji="1" lang="ja-JP" altLang="en-US" sz="1200" b="0" i="0" kern="1200" dirty="0">
                <a:solidFill>
                  <a:schemeClr val="tx1"/>
                </a:solidFill>
                <a:effectLst/>
                <a:latin typeface="+mn-lt"/>
                <a:ea typeface="+mn-ea"/>
                <a:cs typeface="+mn-cs"/>
              </a:rPr>
              <a:t>とは、低速ですが低消費電力で半径数キロ～数十キロの通信が可能な無線通信技術の総称です。</a:t>
            </a:r>
          </a:p>
          <a:p>
            <a:pPr fontAlgn="base"/>
            <a:r>
              <a:rPr kumimoji="1" lang="ja-JP" altLang="en-US" sz="1200" b="0" i="0" kern="1200" dirty="0">
                <a:solidFill>
                  <a:schemeClr val="tx1"/>
                </a:solidFill>
                <a:effectLst/>
                <a:latin typeface="+mn-lt"/>
                <a:ea typeface="+mn-ea"/>
                <a:cs typeface="+mn-cs"/>
              </a:rPr>
              <a:t>低消費電力の無線ネットワークには、</a:t>
            </a:r>
            <a:r>
              <a:rPr kumimoji="1" lang="en-US" altLang="ja-JP" sz="1200" b="0" i="0" kern="1200" dirty="0">
                <a:solidFill>
                  <a:schemeClr val="tx1"/>
                </a:solidFill>
                <a:effectLst/>
                <a:latin typeface="+mn-lt"/>
                <a:ea typeface="+mn-ea"/>
                <a:cs typeface="+mn-cs"/>
              </a:rPr>
              <a:t>Bluetooth</a:t>
            </a:r>
            <a:r>
              <a:rPr kumimoji="1" lang="ja-JP" altLang="en-US" sz="1200" b="0" i="0" kern="1200" dirty="0">
                <a:solidFill>
                  <a:schemeClr val="tx1"/>
                </a:solidFill>
                <a:effectLst/>
                <a:latin typeface="+mn-lt"/>
                <a:ea typeface="+mn-ea"/>
                <a:cs typeface="+mn-cs"/>
              </a:rPr>
              <a:t>や</a:t>
            </a:r>
            <a:r>
              <a:rPr kumimoji="1" lang="en-US" altLang="ja-JP" sz="1200" b="0" i="0" kern="1200" dirty="0">
                <a:solidFill>
                  <a:schemeClr val="tx1"/>
                </a:solidFill>
                <a:effectLst/>
                <a:latin typeface="+mn-lt"/>
                <a:ea typeface="+mn-ea"/>
                <a:cs typeface="+mn-cs"/>
              </a:rPr>
              <a:t>ZigBee</a:t>
            </a:r>
            <a:r>
              <a:rPr kumimoji="1" lang="ja-JP" altLang="en-US" sz="1200" b="0" i="0" kern="1200" dirty="0">
                <a:solidFill>
                  <a:schemeClr val="tx1"/>
                </a:solidFill>
                <a:effectLst/>
                <a:latin typeface="+mn-lt"/>
                <a:ea typeface="+mn-ea"/>
                <a:cs typeface="+mn-cs"/>
              </a:rPr>
              <a:t>などがありますが、これらは電波を遠くまで飛ばすことはできず、</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つの中継器でカバーできる範囲は限られてしまいます。広域に大量のモノを配置し、センサーデータを取得しなければならない場合には、多数の中継器を設置する必要があり、</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用途には向きません。</a:t>
            </a:r>
          </a:p>
          <a:p>
            <a:pPr fontAlgn="base"/>
            <a:r>
              <a:rPr kumimoji="1" lang="ja-JP" altLang="en-US" sz="1200" b="0" i="0" kern="1200" dirty="0">
                <a:solidFill>
                  <a:schemeClr val="tx1"/>
                </a:solidFill>
                <a:effectLst/>
                <a:latin typeface="+mn-lt"/>
                <a:ea typeface="+mn-ea"/>
                <a:cs typeface="+mn-cs"/>
              </a:rPr>
              <a:t>また、広域をカバーできる</a:t>
            </a:r>
            <a:r>
              <a:rPr kumimoji="1" lang="en-US" altLang="ja-JP" sz="1200" b="0" i="0" kern="1200" dirty="0">
                <a:solidFill>
                  <a:schemeClr val="tx1"/>
                </a:solidFill>
                <a:effectLst/>
                <a:latin typeface="+mn-lt"/>
                <a:ea typeface="+mn-ea"/>
                <a:cs typeface="+mn-cs"/>
              </a:rPr>
              <a:t>3G/LTE</a:t>
            </a:r>
            <a:r>
              <a:rPr kumimoji="1" lang="ja-JP" altLang="en-US" sz="1200" b="0" i="0" kern="1200" dirty="0">
                <a:solidFill>
                  <a:schemeClr val="tx1"/>
                </a:solidFill>
                <a:effectLst/>
                <a:latin typeface="+mn-lt"/>
                <a:ea typeface="+mn-ea"/>
                <a:cs typeface="+mn-cs"/>
              </a:rPr>
              <a:t>の携帯電話のネットワークでは、</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回線あたり月々数百円</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数千円の通信料金が必要となることに加えて、モノに組み込む通信モジュールも高額になり、消費電力も大きいことから、これもまた</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用途には向きません。</a:t>
            </a:r>
          </a:p>
          <a:p>
            <a:pPr fontAlgn="base"/>
            <a:r>
              <a:rPr kumimoji="1" lang="en-US" altLang="ja-JP" sz="1200" b="0" i="0" kern="1200" dirty="0">
                <a:solidFill>
                  <a:schemeClr val="tx1"/>
                </a:solidFill>
                <a:effectLst/>
                <a:latin typeface="+mn-lt"/>
                <a:ea typeface="+mn-ea"/>
                <a:cs typeface="+mn-cs"/>
              </a:rPr>
              <a:t>LPWA</a:t>
            </a:r>
            <a:r>
              <a:rPr kumimoji="1" lang="ja-JP" altLang="en-US" sz="1200" b="0" i="0" kern="1200" dirty="0">
                <a:solidFill>
                  <a:schemeClr val="tx1"/>
                </a:solidFill>
                <a:effectLst/>
                <a:latin typeface="+mn-lt"/>
                <a:ea typeface="+mn-ea"/>
                <a:cs typeface="+mn-cs"/>
              </a:rPr>
              <a:t>は、こうした課題を解決する通信手段として登場しました。通信速度は</a:t>
            </a:r>
            <a:r>
              <a:rPr kumimoji="1" lang="en-US" altLang="ja-JP" sz="1200" b="0" i="0" kern="1200" dirty="0">
                <a:solidFill>
                  <a:schemeClr val="tx1"/>
                </a:solidFill>
                <a:effectLst/>
                <a:latin typeface="+mn-lt"/>
                <a:ea typeface="+mn-ea"/>
                <a:cs typeface="+mn-cs"/>
              </a:rPr>
              <a:t>100bps</a:t>
            </a:r>
            <a:r>
              <a:rPr kumimoji="1" lang="ja-JP" altLang="en-US" sz="1200" b="0" i="0" kern="1200" dirty="0">
                <a:solidFill>
                  <a:schemeClr val="tx1"/>
                </a:solidFill>
                <a:effectLst/>
                <a:latin typeface="+mn-lt"/>
                <a:ea typeface="+mn-ea"/>
                <a:cs typeface="+mn-cs"/>
              </a:rPr>
              <a:t>～数十</a:t>
            </a:r>
            <a:r>
              <a:rPr kumimoji="1" lang="en-US" altLang="ja-JP" sz="1200" b="0" i="0" kern="1200" dirty="0">
                <a:solidFill>
                  <a:schemeClr val="tx1"/>
                </a:solidFill>
                <a:effectLst/>
                <a:latin typeface="+mn-lt"/>
                <a:ea typeface="+mn-ea"/>
                <a:cs typeface="+mn-cs"/>
              </a:rPr>
              <a:t>kbps</a:t>
            </a:r>
            <a:r>
              <a:rPr kumimoji="1" lang="ja-JP" altLang="en-US" sz="1200" b="0" i="0" kern="1200" dirty="0">
                <a:solidFill>
                  <a:schemeClr val="tx1"/>
                </a:solidFill>
                <a:effectLst/>
                <a:latin typeface="+mn-lt"/>
                <a:ea typeface="+mn-ea"/>
                <a:cs typeface="+mn-cs"/>
              </a:rPr>
              <a:t>程度であり、</a:t>
            </a:r>
            <a:r>
              <a:rPr kumimoji="1" lang="en-US" altLang="ja-JP" sz="1200" b="0" i="0" kern="1200" dirty="0">
                <a:solidFill>
                  <a:schemeClr val="tx1"/>
                </a:solidFill>
                <a:effectLst/>
                <a:latin typeface="+mn-lt"/>
                <a:ea typeface="+mn-ea"/>
                <a:cs typeface="+mn-cs"/>
              </a:rPr>
              <a:t>3G</a:t>
            </a:r>
            <a:r>
              <a:rPr kumimoji="1" lang="ja-JP" altLang="en-US" sz="1200" b="0" i="0" kern="1200" dirty="0">
                <a:solidFill>
                  <a:schemeClr val="tx1"/>
                </a:solidFill>
                <a:effectLst/>
                <a:latin typeface="+mn-lt"/>
                <a:ea typeface="+mn-ea"/>
                <a:cs typeface="+mn-cs"/>
              </a:rPr>
              <a:t>（下り最大</a:t>
            </a:r>
            <a:r>
              <a:rPr kumimoji="1" lang="en-US" altLang="ja-JP" sz="1200" b="0" i="0" kern="1200" dirty="0">
                <a:solidFill>
                  <a:schemeClr val="tx1"/>
                </a:solidFill>
                <a:effectLst/>
                <a:latin typeface="+mn-lt"/>
                <a:ea typeface="+mn-ea"/>
                <a:cs typeface="+mn-cs"/>
              </a:rPr>
              <a:t>14.4Mbps</a:t>
            </a:r>
            <a:r>
              <a:rPr kumimoji="1" lang="ja-JP" altLang="en-US" sz="1200" b="0" i="0" kern="1200" dirty="0">
                <a:solidFill>
                  <a:schemeClr val="tx1"/>
                </a:solidFill>
                <a:effectLst/>
                <a:latin typeface="+mn-lt"/>
                <a:ea typeface="+mn-ea"/>
                <a:cs typeface="+mn-cs"/>
              </a:rPr>
              <a:t>／上り最大</a:t>
            </a:r>
            <a:r>
              <a:rPr kumimoji="1" lang="en-US" altLang="ja-JP" sz="1200" b="0" i="0" kern="1200" dirty="0">
                <a:solidFill>
                  <a:schemeClr val="tx1"/>
                </a:solidFill>
                <a:effectLst/>
                <a:latin typeface="+mn-lt"/>
                <a:ea typeface="+mn-ea"/>
                <a:cs typeface="+mn-cs"/>
              </a:rPr>
              <a:t>5.76Mbps</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LTE</a:t>
            </a:r>
            <a:r>
              <a:rPr kumimoji="1" lang="ja-JP" altLang="en-US" sz="1200" b="0" i="0" kern="1200" dirty="0">
                <a:solidFill>
                  <a:schemeClr val="tx1"/>
                </a:solidFill>
                <a:effectLst/>
                <a:latin typeface="+mn-lt"/>
                <a:ea typeface="+mn-ea"/>
                <a:cs typeface="+mn-cs"/>
              </a:rPr>
              <a:t>（下り最大</a:t>
            </a:r>
            <a:r>
              <a:rPr kumimoji="1" lang="en-US" altLang="ja-JP" sz="1200" b="0" i="0" kern="1200" dirty="0">
                <a:solidFill>
                  <a:schemeClr val="tx1"/>
                </a:solidFill>
                <a:effectLst/>
                <a:latin typeface="+mn-lt"/>
                <a:ea typeface="+mn-ea"/>
                <a:cs typeface="+mn-cs"/>
              </a:rPr>
              <a:t>150Mbps</a:t>
            </a:r>
            <a:r>
              <a:rPr kumimoji="1" lang="ja-JP" altLang="en-US" sz="1200" b="0" i="0" kern="1200" dirty="0">
                <a:solidFill>
                  <a:schemeClr val="tx1"/>
                </a:solidFill>
                <a:effectLst/>
                <a:latin typeface="+mn-lt"/>
                <a:ea typeface="+mn-ea"/>
                <a:cs typeface="+mn-cs"/>
              </a:rPr>
              <a:t>／上り最大</a:t>
            </a:r>
            <a:r>
              <a:rPr kumimoji="1" lang="en-US" altLang="ja-JP" sz="1200" b="0" i="0" kern="1200" dirty="0">
                <a:solidFill>
                  <a:schemeClr val="tx1"/>
                </a:solidFill>
                <a:effectLst/>
                <a:latin typeface="+mn-lt"/>
                <a:ea typeface="+mn-ea"/>
                <a:cs typeface="+mn-cs"/>
              </a:rPr>
              <a:t>50Mbps</a:t>
            </a:r>
            <a:r>
              <a:rPr kumimoji="1" lang="ja-JP" altLang="en-US" sz="1200" b="0" i="0" kern="1200" dirty="0">
                <a:solidFill>
                  <a:schemeClr val="tx1"/>
                </a:solidFill>
                <a:effectLst/>
                <a:latin typeface="+mn-lt"/>
                <a:ea typeface="+mn-ea"/>
                <a:cs typeface="+mn-cs"/>
              </a:rPr>
              <a:t>）と比較すると桁違いに遅い通信速度ですが、用途を絞り込めば圧倒的な低消費電力で広域での通信が可能です。通信モジュールが低価格であることからも、</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のための無線ネットワークとして期待されています。</a:t>
            </a:r>
          </a:p>
          <a:p>
            <a:pPr fontAlgn="base"/>
            <a:r>
              <a:rPr kumimoji="1" lang="ja-JP" altLang="en-US" sz="1200" b="0" i="0" kern="1200" dirty="0">
                <a:solidFill>
                  <a:schemeClr val="tx1"/>
                </a:solidFill>
                <a:effectLst/>
                <a:latin typeface="+mn-lt"/>
                <a:ea typeface="+mn-ea"/>
                <a:cs typeface="+mn-cs"/>
              </a:rPr>
              <a:t>主要な方式として、「</a:t>
            </a:r>
            <a:r>
              <a:rPr kumimoji="1" lang="en-US" altLang="ja-JP" sz="1200" b="0" i="0" kern="1200" dirty="0" err="1">
                <a:solidFill>
                  <a:schemeClr val="tx1"/>
                </a:solidFill>
                <a:effectLst/>
                <a:latin typeface="+mn-lt"/>
                <a:ea typeface="+mn-ea"/>
                <a:cs typeface="+mn-cs"/>
              </a:rPr>
              <a:t>LoRaWAN</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NB-</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SIGFOX</a:t>
            </a:r>
            <a:r>
              <a:rPr kumimoji="1" lang="ja-JP" altLang="en-US" sz="1200" b="0" i="0" kern="1200" dirty="0">
                <a:solidFill>
                  <a:schemeClr val="tx1"/>
                </a:solidFill>
                <a:effectLst/>
                <a:latin typeface="+mn-lt"/>
                <a:ea typeface="+mn-ea"/>
                <a:cs typeface="+mn-cs"/>
              </a:rPr>
              <a:t>」があります。</a:t>
            </a:r>
          </a:p>
          <a:p>
            <a:pPr fontAlgn="base"/>
            <a:r>
              <a:rPr kumimoji="1" lang="en-US" altLang="ja-JP" sz="1200" b="1" i="0" kern="1200" dirty="0">
                <a:solidFill>
                  <a:schemeClr val="tx1"/>
                </a:solidFill>
                <a:effectLst/>
                <a:latin typeface="+mn-lt"/>
                <a:ea typeface="+mn-ea"/>
                <a:cs typeface="+mn-cs"/>
              </a:rPr>
              <a:t>5G</a:t>
            </a:r>
            <a:r>
              <a:rPr kumimoji="1" lang="ja-JP" altLang="en-US" sz="1200" b="1" i="0" kern="1200" dirty="0">
                <a:solidFill>
                  <a:schemeClr val="tx1"/>
                </a:solidFill>
                <a:effectLst/>
                <a:latin typeface="+mn-lt"/>
                <a:ea typeface="+mn-ea"/>
                <a:cs typeface="+mn-cs"/>
              </a:rPr>
              <a:t>（第５世代移動体通信）</a:t>
            </a:r>
          </a:p>
          <a:p>
            <a:pPr fontAlgn="base"/>
            <a:r>
              <a:rPr kumimoji="1" lang="ja-JP" altLang="en-US" sz="1200" b="0" i="0" kern="1200" dirty="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世代移動体通信方式」すなわち</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は現在の</a:t>
            </a:r>
            <a:r>
              <a:rPr kumimoji="1" lang="en-US" altLang="ja-JP" sz="1200" b="0" i="0" kern="1200" dirty="0">
                <a:solidFill>
                  <a:schemeClr val="tx1"/>
                </a:solidFill>
                <a:effectLst/>
                <a:latin typeface="+mn-lt"/>
                <a:ea typeface="+mn-ea"/>
                <a:cs typeface="+mn-cs"/>
              </a:rPr>
              <a:t>4G</a:t>
            </a:r>
            <a:r>
              <a:rPr kumimoji="1" lang="ja-JP" altLang="en-US" sz="1200" b="0" i="0" kern="1200" dirty="0">
                <a:solidFill>
                  <a:schemeClr val="tx1"/>
                </a:solidFill>
                <a:effectLst/>
                <a:latin typeface="+mn-lt"/>
                <a:ea typeface="+mn-ea"/>
                <a:cs typeface="+mn-cs"/>
              </a:rPr>
              <a:t>に続く次世代のモバイル通信として、</a:t>
            </a:r>
            <a:r>
              <a:rPr kumimoji="1" lang="en-US" altLang="ja-JP" sz="1200" b="0" i="0" kern="1200" dirty="0">
                <a:solidFill>
                  <a:schemeClr val="tx1"/>
                </a:solidFill>
                <a:effectLst/>
                <a:latin typeface="+mn-lt"/>
                <a:ea typeface="+mn-ea"/>
                <a:cs typeface="+mn-cs"/>
              </a:rPr>
              <a:t>2020</a:t>
            </a:r>
            <a:r>
              <a:rPr kumimoji="1" lang="ja-JP" altLang="en-US" sz="1200" b="0" i="0" kern="1200" dirty="0">
                <a:solidFill>
                  <a:schemeClr val="tx1"/>
                </a:solidFill>
                <a:effectLst/>
                <a:latin typeface="+mn-lt"/>
                <a:ea typeface="+mn-ea"/>
                <a:cs typeface="+mn-cs"/>
              </a:rPr>
              <a:t>年頃の利用開始を目指し開発が進められています。</a:t>
            </a:r>
          </a:p>
          <a:p>
            <a:pPr fontAlgn="base"/>
            <a:r>
              <a:rPr kumimoji="1" lang="en-US" altLang="ja-JP" sz="1200" b="0" i="0" kern="1200" dirty="0">
                <a:solidFill>
                  <a:schemeClr val="tx1"/>
                </a:solidFill>
                <a:effectLst/>
                <a:latin typeface="+mn-lt"/>
                <a:ea typeface="+mn-ea"/>
                <a:cs typeface="+mn-cs"/>
              </a:rPr>
              <a:t>1980</a:t>
            </a:r>
            <a:r>
              <a:rPr kumimoji="1" lang="ja-JP" altLang="en-US" sz="1200" b="0" i="0" kern="1200" dirty="0">
                <a:solidFill>
                  <a:schemeClr val="tx1"/>
                </a:solidFill>
                <a:effectLst/>
                <a:latin typeface="+mn-lt"/>
                <a:ea typeface="+mn-ea"/>
                <a:cs typeface="+mn-cs"/>
              </a:rPr>
              <a:t>年代までの「</a:t>
            </a:r>
            <a:r>
              <a:rPr kumimoji="1" lang="en-US" altLang="ja-JP" sz="1200" b="0" i="0" kern="1200" dirty="0">
                <a:solidFill>
                  <a:schemeClr val="tx1"/>
                </a:solidFill>
                <a:effectLst/>
                <a:latin typeface="+mn-lt"/>
                <a:ea typeface="+mn-ea"/>
                <a:cs typeface="+mn-cs"/>
              </a:rPr>
              <a:t>1G</a:t>
            </a:r>
            <a:r>
              <a:rPr kumimoji="1" lang="ja-JP" altLang="en-US" sz="1200" b="0" i="0" kern="1200" dirty="0">
                <a:solidFill>
                  <a:schemeClr val="tx1"/>
                </a:solidFill>
                <a:effectLst/>
                <a:latin typeface="+mn-lt"/>
                <a:ea typeface="+mn-ea"/>
                <a:cs typeface="+mn-cs"/>
              </a:rPr>
              <a:t>」では、アナログ方式が使われ「音声通話」をモバイルで利用できるようになりました。</a:t>
            </a:r>
            <a:r>
              <a:rPr kumimoji="1" lang="en-US" altLang="ja-JP" sz="1200" b="0" i="0" kern="1200" dirty="0">
                <a:solidFill>
                  <a:schemeClr val="tx1"/>
                </a:solidFill>
                <a:effectLst/>
                <a:latin typeface="+mn-lt"/>
                <a:ea typeface="+mn-ea"/>
                <a:cs typeface="+mn-cs"/>
              </a:rPr>
              <a:t>1990</a:t>
            </a:r>
            <a:r>
              <a:rPr kumimoji="1" lang="ja-JP" altLang="en-US" sz="1200" b="0" i="0" kern="1200" dirty="0">
                <a:solidFill>
                  <a:schemeClr val="tx1"/>
                </a:solidFill>
                <a:effectLst/>
                <a:latin typeface="+mn-lt"/>
                <a:ea typeface="+mn-ea"/>
                <a:cs typeface="+mn-cs"/>
              </a:rPr>
              <a:t>年代の「</a:t>
            </a:r>
            <a:r>
              <a:rPr kumimoji="1" lang="en-US" altLang="ja-JP" sz="1200" b="0" i="0" kern="1200" dirty="0">
                <a:solidFill>
                  <a:schemeClr val="tx1"/>
                </a:solidFill>
                <a:effectLst/>
                <a:latin typeface="+mn-lt"/>
                <a:ea typeface="+mn-ea"/>
                <a:cs typeface="+mn-cs"/>
              </a:rPr>
              <a:t>2G</a:t>
            </a:r>
            <a:r>
              <a:rPr kumimoji="1" lang="ja-JP" altLang="en-US" sz="1200" b="0" i="0" kern="1200" dirty="0">
                <a:solidFill>
                  <a:schemeClr val="tx1"/>
                </a:solidFill>
                <a:effectLst/>
                <a:latin typeface="+mn-lt"/>
                <a:ea typeface="+mn-ea"/>
                <a:cs typeface="+mn-cs"/>
              </a:rPr>
              <a:t>」では、デジタル方式となり、音声に加えて「テキスト通信」が使えるようになります。</a:t>
            </a:r>
            <a:r>
              <a:rPr kumimoji="1" lang="en-US" altLang="ja-JP" sz="1200" b="0" i="0" kern="1200" dirty="0">
                <a:solidFill>
                  <a:schemeClr val="tx1"/>
                </a:solidFill>
                <a:effectLst/>
                <a:latin typeface="+mn-lt"/>
                <a:ea typeface="+mn-ea"/>
                <a:cs typeface="+mn-cs"/>
              </a:rPr>
              <a:t>2000</a:t>
            </a:r>
            <a:r>
              <a:rPr kumimoji="1" lang="ja-JP" altLang="en-US" sz="1200" b="0" i="0" kern="1200" dirty="0">
                <a:solidFill>
                  <a:schemeClr val="tx1"/>
                </a:solidFill>
                <a:effectLst/>
                <a:latin typeface="+mn-lt"/>
                <a:ea typeface="+mn-ea"/>
                <a:cs typeface="+mn-cs"/>
              </a:rPr>
              <a:t>年代には「</a:t>
            </a:r>
            <a:r>
              <a:rPr kumimoji="1" lang="en-US" altLang="ja-JP" sz="1200" b="0" i="0" kern="1200" dirty="0">
                <a:solidFill>
                  <a:schemeClr val="tx1"/>
                </a:solidFill>
                <a:effectLst/>
                <a:latin typeface="+mn-lt"/>
                <a:ea typeface="+mn-ea"/>
                <a:cs typeface="+mn-cs"/>
              </a:rPr>
              <a:t>3G</a:t>
            </a:r>
            <a:r>
              <a:rPr kumimoji="1" lang="ja-JP" altLang="en-US" sz="1200" b="0" i="0" kern="1200" dirty="0">
                <a:solidFill>
                  <a:schemeClr val="tx1"/>
                </a:solidFill>
                <a:effectLst/>
                <a:latin typeface="+mn-lt"/>
                <a:ea typeface="+mn-ea"/>
                <a:cs typeface="+mn-cs"/>
              </a:rPr>
              <a:t>」が登場し、「高速データ通信」が可能となり、携帯電話でのホームページ閲覧や電子メールのやり取りができるようになりました。</a:t>
            </a:r>
            <a:r>
              <a:rPr kumimoji="1" lang="en-US" altLang="ja-JP" sz="1200" b="0" i="0" kern="1200" dirty="0">
                <a:solidFill>
                  <a:schemeClr val="tx1"/>
                </a:solidFill>
                <a:effectLst/>
                <a:latin typeface="+mn-lt"/>
                <a:ea typeface="+mn-ea"/>
                <a:cs typeface="+mn-cs"/>
              </a:rPr>
              <a:t>2010</a:t>
            </a:r>
            <a:r>
              <a:rPr kumimoji="1" lang="ja-JP" altLang="en-US" sz="1200" b="0" i="0" kern="1200" dirty="0">
                <a:solidFill>
                  <a:schemeClr val="tx1"/>
                </a:solidFill>
                <a:effectLst/>
                <a:latin typeface="+mn-lt"/>
                <a:ea typeface="+mn-ea"/>
                <a:cs typeface="+mn-cs"/>
              </a:rPr>
              <a:t>年代には「</a:t>
            </a:r>
            <a:r>
              <a:rPr kumimoji="1" lang="en-US" altLang="ja-JP" sz="1200" b="0" i="0" kern="1200" dirty="0">
                <a:solidFill>
                  <a:schemeClr val="tx1"/>
                </a:solidFill>
                <a:effectLst/>
                <a:latin typeface="+mn-lt"/>
                <a:ea typeface="+mn-ea"/>
                <a:cs typeface="+mn-cs"/>
              </a:rPr>
              <a:t>4G</a:t>
            </a:r>
            <a:r>
              <a:rPr kumimoji="1" lang="ja-JP" altLang="en-US" sz="1200" b="0" i="0" kern="1200" dirty="0">
                <a:solidFill>
                  <a:schemeClr val="tx1"/>
                </a:solidFill>
                <a:effectLst/>
                <a:latin typeface="+mn-lt"/>
                <a:ea typeface="+mn-ea"/>
                <a:cs typeface="+mn-cs"/>
              </a:rPr>
              <a:t>」の利用が始まり、スマートフォンの普及と相まってデータ通信はさらに高速化して「動画通信」ができるようになります。「</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」では、</a:t>
            </a:r>
            <a:r>
              <a:rPr kumimoji="1" lang="en-US" altLang="ja-JP" sz="1200" b="0" i="0" kern="1200" dirty="0">
                <a:solidFill>
                  <a:schemeClr val="tx1"/>
                </a:solidFill>
                <a:effectLst/>
                <a:latin typeface="+mn-lt"/>
                <a:ea typeface="+mn-ea"/>
                <a:cs typeface="+mn-cs"/>
              </a:rPr>
              <a:t>4G</a:t>
            </a:r>
            <a:r>
              <a:rPr kumimoji="1" lang="ja-JP" altLang="en-US" sz="1200" b="0" i="0" kern="1200" dirty="0">
                <a:solidFill>
                  <a:schemeClr val="tx1"/>
                </a:solidFill>
                <a:effectLst/>
                <a:latin typeface="+mn-lt"/>
                <a:ea typeface="+mn-ea"/>
                <a:cs typeface="+mn-cs"/>
              </a:rPr>
              <a:t>までの機能や性能をさらに高めることに加え、新たに「</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」への対応が期待されています。</a:t>
            </a:r>
          </a:p>
          <a:p>
            <a:pPr fontAlgn="base"/>
            <a:r>
              <a:rPr kumimoji="1" lang="ja-JP" altLang="en-US" sz="1200" b="0" i="0" kern="1200" dirty="0">
                <a:solidFill>
                  <a:schemeClr val="tx1"/>
                </a:solidFill>
                <a:effectLst/>
                <a:latin typeface="+mn-lt"/>
                <a:ea typeface="+mn-ea"/>
                <a:cs typeface="+mn-cs"/>
              </a:rPr>
              <a:t>このような需要に応えるため、</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は「高速・大容量データ通信」、「大量端末の接続」、「超低遅延・超高信頼性」といった要件を満たすモバイル通信を実現しようというのです。</a:t>
            </a:r>
          </a:p>
          <a:p>
            <a:pPr fontAlgn="base"/>
            <a:r>
              <a:rPr kumimoji="1" lang="ja-JP" altLang="en-US" sz="1200" b="0" i="0" kern="1200" dirty="0">
                <a:solidFill>
                  <a:schemeClr val="tx1"/>
                </a:solidFill>
                <a:effectLst/>
                <a:latin typeface="+mn-lt"/>
                <a:ea typeface="+mn-ea"/>
                <a:cs typeface="+mn-cs"/>
              </a:rPr>
              <a:t>「高速・大容量データ通信」とは、現在の</a:t>
            </a:r>
            <a:r>
              <a:rPr kumimoji="1" lang="en-US" altLang="ja-JP" sz="1200" b="0" i="0" kern="1200" dirty="0">
                <a:solidFill>
                  <a:schemeClr val="tx1"/>
                </a:solidFill>
                <a:effectLst/>
                <a:latin typeface="+mn-lt"/>
                <a:ea typeface="+mn-ea"/>
                <a:cs typeface="+mn-cs"/>
              </a:rPr>
              <a:t>LTE</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100</a:t>
            </a:r>
            <a:r>
              <a:rPr kumimoji="1" lang="ja-JP" altLang="en-US" sz="1200" b="0" i="0" kern="1200" dirty="0">
                <a:solidFill>
                  <a:schemeClr val="tx1"/>
                </a:solidFill>
                <a:effectLst/>
                <a:latin typeface="+mn-lt"/>
                <a:ea typeface="+mn-ea"/>
                <a:cs typeface="+mn-cs"/>
              </a:rPr>
              <a:t>倍の高速化・大容量化したデータ通信で、</a:t>
            </a:r>
            <a:r>
              <a:rPr kumimoji="1" lang="en-US" altLang="ja-JP" sz="1200" b="0" i="0" kern="1200" dirty="0">
                <a:solidFill>
                  <a:schemeClr val="tx1"/>
                </a:solidFill>
                <a:effectLst/>
                <a:latin typeface="+mn-lt"/>
                <a:ea typeface="+mn-ea"/>
                <a:cs typeface="+mn-cs"/>
              </a:rPr>
              <a:t>10G</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20Gbps</a:t>
            </a:r>
            <a:r>
              <a:rPr kumimoji="1" lang="ja-JP" altLang="en-US" sz="1200" b="0" i="0" kern="1200" dirty="0">
                <a:solidFill>
                  <a:schemeClr val="tx1"/>
                </a:solidFill>
                <a:effectLst/>
                <a:latin typeface="+mn-lt"/>
                <a:ea typeface="+mn-ea"/>
                <a:cs typeface="+mn-cs"/>
              </a:rPr>
              <a:t>といった超高速なピークレートの実現を目指しています。加えて、通信環境の如何に関わらず、どこでも</a:t>
            </a:r>
            <a:r>
              <a:rPr kumimoji="1" lang="en-US" altLang="ja-JP" sz="1200" b="0" i="0" kern="1200" dirty="0">
                <a:solidFill>
                  <a:schemeClr val="tx1"/>
                </a:solidFill>
                <a:effectLst/>
                <a:latin typeface="+mn-lt"/>
                <a:ea typeface="+mn-ea"/>
                <a:cs typeface="+mn-cs"/>
              </a:rPr>
              <a:t>100Mbps</a:t>
            </a:r>
            <a:r>
              <a:rPr kumimoji="1" lang="ja-JP" altLang="en-US" sz="1200" b="0" i="0" kern="1200" dirty="0">
                <a:solidFill>
                  <a:schemeClr val="tx1"/>
                </a:solidFill>
                <a:effectLst/>
                <a:latin typeface="+mn-lt"/>
                <a:ea typeface="+mn-ea"/>
                <a:cs typeface="+mn-cs"/>
              </a:rPr>
              <a:t>程度の高速通信が可能となります。</a:t>
            </a:r>
          </a:p>
          <a:p>
            <a:pPr fontAlgn="base"/>
            <a:r>
              <a:rPr kumimoji="1" lang="ja-JP" altLang="en-US" sz="1200" b="0" i="0" kern="1200" dirty="0">
                <a:solidFill>
                  <a:schemeClr val="tx1"/>
                </a:solidFill>
                <a:effectLst/>
                <a:latin typeface="+mn-lt"/>
                <a:ea typeface="+mn-ea"/>
                <a:cs typeface="+mn-cs"/>
              </a:rPr>
              <a:t>「大量端末の接続」とは、現在の</a:t>
            </a:r>
            <a:r>
              <a:rPr kumimoji="1" lang="en-US" altLang="ja-JP" sz="1200" b="0" i="0" kern="1200" dirty="0">
                <a:solidFill>
                  <a:schemeClr val="tx1"/>
                </a:solidFill>
                <a:effectLst/>
                <a:latin typeface="+mn-lt"/>
                <a:ea typeface="+mn-ea"/>
                <a:cs typeface="+mn-cs"/>
              </a:rPr>
              <a:t>100</a:t>
            </a:r>
            <a:r>
              <a:rPr kumimoji="1" lang="ja-JP" altLang="en-US" sz="1200" b="0" i="0" kern="1200" dirty="0">
                <a:solidFill>
                  <a:schemeClr val="tx1"/>
                </a:solidFill>
                <a:effectLst/>
                <a:latin typeface="+mn-lt"/>
                <a:ea typeface="+mn-ea"/>
                <a:cs typeface="+mn-cs"/>
              </a:rPr>
              <a:t>倍といった端末数への対応や省電力性能の実現をめざします。</a:t>
            </a:r>
          </a:p>
          <a:p>
            <a:pPr fontAlgn="base"/>
            <a:r>
              <a:rPr kumimoji="1" lang="ja-JP" altLang="en-US" sz="1200" b="0" i="0" kern="1200" dirty="0">
                <a:solidFill>
                  <a:schemeClr val="tx1"/>
                </a:solidFill>
                <a:effectLst/>
                <a:latin typeface="+mn-lt"/>
                <a:ea typeface="+mn-ea"/>
                <a:cs typeface="+mn-cs"/>
              </a:rPr>
              <a:t>「超低遅延・超高信頼性」とは、如何なる場合でも通信できることを目指します。例えば通信が遅れることで事故につながりかねない自動運転自動車や緊急時の確実な通信が求められる災害対応などに使われることが想定されています。</a:t>
            </a:r>
          </a:p>
          <a:p>
            <a:pPr fontAlgn="base"/>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は、こうした異なる要件をすべて</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つのネットワークで満たすことができるように開発が進められていますが、実際の利用場面では、それぞれの必要に応じて、各要件を満たす</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つのネットワークを仮想的に分離して提供できるようになります。この技術は、「ネットワークスライシング」と呼ばれ、</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の中核的技術の１つとして位置付けられています。</a:t>
            </a:r>
          </a:p>
          <a:p>
            <a:pPr fontAlgn="base"/>
            <a:r>
              <a:rPr kumimoji="1" lang="ja-JP" altLang="en-US" sz="1200" b="0" i="0" kern="1200" dirty="0">
                <a:solidFill>
                  <a:schemeClr val="tx1"/>
                </a:solidFill>
                <a:effectLst/>
                <a:latin typeface="+mn-lt"/>
                <a:ea typeface="+mn-ea"/>
                <a:cs typeface="+mn-cs"/>
              </a:rPr>
              <a:t>さらに企業や組織が独自のネットワークを</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で構築することが可能となり、コストのかかる通信設備を自ら所有し、運用管理することなく、自分たちの閉域網を構築することが可能になります。</a:t>
            </a:r>
          </a:p>
          <a:p>
            <a:pPr fontAlgn="base"/>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の登場は、このようにこれまでのネットワークのあり方を大きく変える可能性を持っているのです。</a:t>
            </a:r>
          </a:p>
          <a:p>
            <a:pPr fontAlgn="base"/>
            <a:r>
              <a:rPr kumimoji="1" lang="ja-JP" altLang="en-US" sz="1200" b="1" i="0" kern="1200" dirty="0">
                <a:solidFill>
                  <a:schemeClr val="tx1"/>
                </a:solidFill>
                <a:effectLst/>
                <a:latin typeface="+mn-lt"/>
                <a:ea typeface="+mn-ea"/>
                <a:cs typeface="+mn-cs"/>
              </a:rPr>
              <a:t>エッジ・コンピューティング</a:t>
            </a:r>
          </a:p>
          <a:p>
            <a:pPr fontAlgn="base"/>
            <a:r>
              <a:rPr kumimoji="1" lang="ja-JP" altLang="en-US" sz="1200" b="0" i="0" kern="1200" dirty="0">
                <a:solidFill>
                  <a:schemeClr val="tx1"/>
                </a:solidFill>
                <a:effectLst/>
                <a:latin typeface="+mn-lt"/>
                <a:ea typeface="+mn-ea"/>
                <a:cs typeface="+mn-cs"/>
              </a:rPr>
              <a:t>インターネットにつながるデバイスは、自動車や家電製品、ビルの設備や日用品にまで広がり、そこに組み込まれたセンサーが大量のデータを送り出すようになりました。そのため、大量のデータが通信回線、主にはモバイル通信回線に送り出されるようになり、回線の帯域を圧迫してしまう状況も出てきました。</a:t>
            </a:r>
          </a:p>
          <a:p>
            <a:pPr fontAlgn="base"/>
            <a:r>
              <a:rPr kumimoji="1" lang="ja-JP" altLang="en-US" sz="1200" b="0" i="0" kern="1200" dirty="0">
                <a:solidFill>
                  <a:schemeClr val="tx1"/>
                </a:solidFill>
                <a:effectLst/>
                <a:latin typeface="+mn-lt"/>
                <a:ea typeface="+mn-ea"/>
                <a:cs typeface="+mn-cs"/>
              </a:rPr>
              <a:t>そこで、デバイスの周辺にサーバーを配置し、中間処理して必要なデータのみを回線に送り出す「エッジサーバ」が普及の兆しを見せ始めています。エッジサーバはデータの集約だけではなく、デバイスを利用する現場での即時処理・即時応答が必要な業務や、きめ細かなセンサーデータを大量に集めるための仕組みとしても使われています。このようなエッジサーバは、空に浮かぶ雲に見立てた「クラウドコンピューティング」に対して、地面に漂うように広がる霧に見立てて「フォグコンピューティング」と呼ばれる場合もあります。</a:t>
            </a:r>
          </a:p>
          <a:p>
            <a:pPr fontAlgn="base"/>
            <a:r>
              <a:rPr kumimoji="1" lang="ja-JP" altLang="en-US" sz="1200" b="0" i="0" kern="1200" dirty="0">
                <a:solidFill>
                  <a:schemeClr val="tx1"/>
                </a:solidFill>
                <a:effectLst/>
                <a:latin typeface="+mn-lt"/>
                <a:ea typeface="+mn-ea"/>
                <a:cs typeface="+mn-cs"/>
              </a:rPr>
              <a:t>エッジサーバは、デバイスが置かれるローカルばかりでなく、より広い地域をカバーするために通信回線の経路上に置かれるケースも想定されています。</a:t>
            </a:r>
          </a:p>
          <a:p>
            <a:pPr fontAlgn="base"/>
            <a:r>
              <a:rPr kumimoji="1" lang="ja-JP" altLang="en-US" sz="1200" b="0" i="0" kern="1200" dirty="0">
                <a:solidFill>
                  <a:schemeClr val="tx1"/>
                </a:solidFill>
                <a:effectLst/>
                <a:latin typeface="+mn-lt"/>
                <a:ea typeface="+mn-ea"/>
                <a:cs typeface="+mn-cs"/>
              </a:rPr>
              <a:t>それとは反対に、デバイスに搭載するコンピュータの処理能力や機能を高めようというアプローチもあります。例えば、</a:t>
            </a:r>
            <a:r>
              <a:rPr kumimoji="1" lang="en-US" altLang="ja-JP" sz="1200" b="0" i="0" kern="1200" dirty="0">
                <a:solidFill>
                  <a:schemeClr val="tx1"/>
                </a:solidFill>
                <a:effectLst/>
                <a:latin typeface="+mn-lt"/>
                <a:ea typeface="+mn-ea"/>
                <a:cs typeface="+mn-cs"/>
              </a:rPr>
              <a:t>Apple</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A11 Bionic</a:t>
            </a:r>
            <a:r>
              <a:rPr kumimoji="1" lang="ja-JP" altLang="en-US" sz="1200" b="0" i="0" kern="1200" dirty="0">
                <a:solidFill>
                  <a:schemeClr val="tx1"/>
                </a:solidFill>
                <a:effectLst/>
                <a:latin typeface="+mn-lt"/>
                <a:ea typeface="+mn-ea"/>
                <a:cs typeface="+mn-cs"/>
              </a:rPr>
              <a:t>や</a:t>
            </a:r>
            <a:r>
              <a:rPr kumimoji="1" lang="en-US" altLang="ja-JP" sz="1200" b="0" i="0" kern="1200" dirty="0">
                <a:solidFill>
                  <a:schemeClr val="tx1"/>
                </a:solidFill>
                <a:effectLst/>
                <a:latin typeface="+mn-lt"/>
                <a:ea typeface="+mn-ea"/>
                <a:cs typeface="+mn-cs"/>
              </a:rPr>
              <a:t>Huawei</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Kirin 970</a:t>
            </a:r>
            <a:r>
              <a:rPr kumimoji="1" lang="ja-JP" altLang="en-US" sz="1200" b="0" i="0" kern="1200" dirty="0">
                <a:solidFill>
                  <a:schemeClr val="tx1"/>
                </a:solidFill>
                <a:effectLst/>
                <a:latin typeface="+mn-lt"/>
                <a:ea typeface="+mn-ea"/>
                <a:cs typeface="+mn-cs"/>
              </a:rPr>
              <a:t>など、機械学習の機能をデバイスに搭載するプロセッサーに持たせようというものです。</a:t>
            </a:r>
          </a:p>
          <a:p>
            <a:pPr fontAlgn="base"/>
            <a:r>
              <a:rPr kumimoji="1" lang="ja-JP" altLang="en-US" sz="1200" b="0" i="0" kern="1200" dirty="0">
                <a:solidFill>
                  <a:schemeClr val="tx1"/>
                </a:solidFill>
                <a:effectLst/>
                <a:latin typeface="+mn-lt"/>
                <a:ea typeface="+mn-ea"/>
                <a:cs typeface="+mn-cs"/>
              </a:rPr>
              <a:t>これらエッジ・コンピューティングのメリットは、データを広域のネットワークに送り出さないことで、次の３点を実現することにあります。</a:t>
            </a:r>
          </a:p>
          <a:p>
            <a:pPr fontAlgn="base"/>
            <a:r>
              <a:rPr kumimoji="1" lang="ja-JP" altLang="en-US" sz="1200" b="0" i="0" kern="1200" dirty="0">
                <a:solidFill>
                  <a:schemeClr val="tx1"/>
                </a:solidFill>
                <a:effectLst/>
                <a:latin typeface="+mn-lt"/>
                <a:ea typeface="+mn-ea"/>
                <a:cs typeface="+mn-cs"/>
              </a:rPr>
              <a:t>通信量の削減</a:t>
            </a:r>
          </a:p>
          <a:p>
            <a:pPr fontAlgn="base"/>
            <a:r>
              <a:rPr kumimoji="1" lang="ja-JP" altLang="en-US" sz="1200" b="0" i="0" kern="1200" dirty="0">
                <a:solidFill>
                  <a:schemeClr val="tx1"/>
                </a:solidFill>
                <a:effectLst/>
                <a:latin typeface="+mn-lt"/>
                <a:ea typeface="+mn-ea"/>
                <a:cs typeface="+mn-cs"/>
              </a:rPr>
              <a:t>セキュリティの強化</a:t>
            </a:r>
          </a:p>
          <a:p>
            <a:pPr fontAlgn="base"/>
            <a:r>
              <a:rPr kumimoji="1" lang="ja-JP" altLang="en-US" sz="1200" b="0" i="0" kern="1200" dirty="0">
                <a:solidFill>
                  <a:schemeClr val="tx1"/>
                </a:solidFill>
                <a:effectLst/>
                <a:latin typeface="+mn-lt"/>
                <a:ea typeface="+mn-ea"/>
                <a:cs typeface="+mn-cs"/>
              </a:rPr>
              <a:t>低遅延の実現</a:t>
            </a:r>
          </a:p>
          <a:p>
            <a:pPr fontAlgn="base"/>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の普及やアプリケーション・ニーズの高度化に伴い、クラウドだけではできない大量データの処理や高速応答を受け持つ役割として、エッジによる超分散コンピューティングの需要は、拡大してゆくことになるでしょう。</a:t>
            </a:r>
          </a:p>
          <a:p>
            <a:pPr fontAlgn="base"/>
            <a:r>
              <a:rPr kumimoji="1" lang="ja-JP" altLang="en-US" sz="1200" b="1" i="0" kern="1200" dirty="0">
                <a:solidFill>
                  <a:schemeClr val="tx1"/>
                </a:solidFill>
                <a:effectLst/>
                <a:latin typeface="+mn-lt"/>
                <a:ea typeface="+mn-ea"/>
                <a:cs typeface="+mn-cs"/>
              </a:rPr>
              <a:t>量子コンピュータ</a:t>
            </a:r>
          </a:p>
          <a:p>
            <a:pPr fontAlgn="base"/>
            <a:r>
              <a:rPr kumimoji="1" lang="ja-JP" altLang="en-US" sz="1200" b="0" i="0" kern="1200" dirty="0">
                <a:solidFill>
                  <a:schemeClr val="tx1"/>
                </a:solidFill>
                <a:effectLst/>
                <a:latin typeface="+mn-lt"/>
                <a:ea typeface="+mn-ea"/>
                <a:cs typeface="+mn-cs"/>
              </a:rPr>
              <a:t>「ムーアの法則」が限界を迎えつつあります。一方で、</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や</a:t>
            </a:r>
            <a:r>
              <a:rPr kumimoji="1" lang="en-US" altLang="ja-JP" sz="1200" b="0" i="0" kern="1200" dirty="0">
                <a:solidFill>
                  <a:schemeClr val="tx1"/>
                </a:solidFill>
                <a:effectLst/>
                <a:latin typeface="+mn-lt"/>
                <a:ea typeface="+mn-ea"/>
                <a:cs typeface="+mn-cs"/>
              </a:rPr>
              <a:t>AI</a:t>
            </a:r>
            <a:r>
              <a:rPr kumimoji="1" lang="ja-JP" altLang="en-US" sz="1200" b="0" i="0" kern="1200" dirty="0">
                <a:solidFill>
                  <a:schemeClr val="tx1"/>
                </a:solidFill>
                <a:effectLst/>
                <a:latin typeface="+mn-lt"/>
                <a:ea typeface="+mn-ea"/>
                <a:cs typeface="+mn-cs"/>
              </a:rPr>
              <a:t>の普及と共に、データ量や計算需要は爆発的に増大し、必要とされる演算能力もまた増大しています。この状況に対応すべく、プロセッサー・コアの並列化や</a:t>
            </a:r>
            <a:r>
              <a:rPr kumimoji="1" lang="en-US" altLang="ja-JP" sz="1200" b="0" i="0" kern="1200" dirty="0">
                <a:solidFill>
                  <a:schemeClr val="tx1"/>
                </a:solidFill>
                <a:effectLst/>
                <a:latin typeface="+mn-lt"/>
                <a:ea typeface="+mn-ea"/>
                <a:cs typeface="+mn-cs"/>
              </a:rPr>
              <a:t>ASIC</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FPGA</a:t>
            </a:r>
            <a:r>
              <a:rPr kumimoji="1" lang="ja-JP" altLang="en-US" sz="1200" b="0" i="0" kern="1200" dirty="0">
                <a:solidFill>
                  <a:schemeClr val="tx1"/>
                </a:solidFill>
                <a:effectLst/>
                <a:latin typeface="+mn-lt"/>
                <a:ea typeface="+mn-ea"/>
                <a:cs typeface="+mn-cs"/>
              </a:rPr>
              <a:t>などの特定の処理目的に最適化された半導体、スパーコンピュータを使うというという解決策が採られていますが、必ずしも十分なものとは言えません。量子コンピュータは、このような状況に対応する新たな解決策として注目されています。</a:t>
            </a:r>
          </a:p>
          <a:p>
            <a:pPr fontAlgn="base"/>
            <a:r>
              <a:rPr kumimoji="1" lang="ja-JP" altLang="en-US" sz="1200" b="0" i="0" kern="1200" dirty="0">
                <a:solidFill>
                  <a:schemeClr val="tx1"/>
                </a:solidFill>
                <a:effectLst/>
                <a:latin typeface="+mn-lt"/>
                <a:ea typeface="+mn-ea"/>
                <a:cs typeface="+mn-cs"/>
              </a:rPr>
              <a:t>特に、総当たりで計算しなければならない素因数分解や組み合わせ最適化問題、あるいは検索問題などで、劇的な演算速度の高速化が期待されています。</a:t>
            </a:r>
          </a:p>
          <a:p>
            <a:pPr fontAlgn="base"/>
            <a:r>
              <a:rPr kumimoji="1" lang="ja-JP" altLang="en-US" sz="1200" b="0" i="0" kern="1200" dirty="0">
                <a:solidFill>
                  <a:schemeClr val="tx1"/>
                </a:solidFill>
                <a:effectLst/>
                <a:latin typeface="+mn-lt"/>
                <a:ea typeface="+mn-ea"/>
                <a:cs typeface="+mn-cs"/>
              </a:rPr>
              <a:t>ただ、現段階では全ての演算問題を解くことができる量子コンピュータにめどが立った訳ではありません。そのため、一気にこれまでの古典コンピュータを置き換えるとことにはならないでしょう。ただし範囲の限られた演算問題であっても、実用での適用範囲は広く、早期実用化への期待が高まっています。その意味でも、いち早くそのノウハウを持つことの意義は大きい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29780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実現するには、イノベーションを加速させ、ジャスト・イン･タイムでビジネス･サービスを提供できなくてはなりません。これを実現するための考え方や手法として、次の４つが注目さ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デザイン思考</a:t>
            </a:r>
            <a:r>
              <a:rPr kumimoji="1" lang="ja-JP" altLang="ja-JP" sz="1200" kern="1200" dirty="0">
                <a:solidFill>
                  <a:schemeClr val="tx1"/>
                </a:solidFill>
                <a:effectLst/>
                <a:latin typeface="+mn-lt"/>
                <a:ea typeface="+mn-ea"/>
                <a:cs typeface="+mn-cs"/>
              </a:rPr>
              <a:t>：デザイナー的なクリエイティブな視点で、ビジネス上の課題を解決するための方法</a:t>
            </a:r>
          </a:p>
          <a:p>
            <a:r>
              <a:rPr kumimoji="1" lang="ja-JP" altLang="ja-JP" sz="1200" b="1" u="sng" kern="1200" dirty="0">
                <a:solidFill>
                  <a:schemeClr val="tx1"/>
                </a:solidFill>
                <a:effectLst/>
                <a:latin typeface="+mn-lt"/>
                <a:ea typeface="+mn-ea"/>
                <a:cs typeface="+mn-cs"/>
              </a:rPr>
              <a:t>リーン･スタートアップ</a:t>
            </a:r>
            <a:r>
              <a:rPr kumimoji="1" lang="ja-JP" altLang="ja-JP" sz="1200" kern="1200" dirty="0">
                <a:solidFill>
                  <a:schemeClr val="tx1"/>
                </a:solidFill>
                <a:effectLst/>
                <a:latin typeface="+mn-lt"/>
                <a:ea typeface="+mn-ea"/>
                <a:cs typeface="+mn-cs"/>
              </a:rPr>
              <a:t>：最小限の機能に絞って短期間で開発しフィードバックをうけて完成度を高める取り組み</a:t>
            </a:r>
          </a:p>
          <a:p>
            <a:r>
              <a:rPr kumimoji="1" lang="ja-JP" altLang="ja-JP" sz="1200" b="1" u="sng" kern="1200" dirty="0">
                <a:solidFill>
                  <a:schemeClr val="tx1"/>
                </a:solidFill>
                <a:effectLst/>
                <a:latin typeface="+mn-lt"/>
                <a:ea typeface="+mn-ea"/>
                <a:cs typeface="+mn-cs"/>
              </a:rPr>
              <a:t>アジャイル開発</a:t>
            </a:r>
            <a:r>
              <a:rPr kumimoji="1" lang="ja-JP" altLang="ja-JP" sz="1200" kern="1200" dirty="0">
                <a:solidFill>
                  <a:schemeClr val="tx1"/>
                </a:solidFill>
                <a:effectLst/>
                <a:latin typeface="+mn-lt"/>
                <a:ea typeface="+mn-ea"/>
                <a:cs typeface="+mn-cs"/>
              </a:rPr>
              <a:t>：ビジネス環境の不確実性に適応することを前提に、ビジネスの成果に貢献するシステムをバグフリーで開発する考え方と手法</a:t>
            </a:r>
          </a:p>
          <a:p>
            <a:r>
              <a:rPr kumimoji="1" lang="en-US" altLang="ja-JP" sz="1200" b="1" u="sng"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：安定稼働を維持しながら、開発されたシステムを直ちに・頻繁に本番環境に移行するための取り組み</a:t>
            </a:r>
            <a:r>
              <a:rPr lang="ja-JP" altLang="ja-JP" dirty="0">
                <a:effectLst/>
              </a:rPr>
              <a:t> </a:t>
            </a:r>
            <a:endParaRPr lang="en-US" altLang="ja-JP" dirty="0">
              <a:effectLst/>
            </a:endParaRPr>
          </a:p>
          <a:p>
            <a:endParaRPr kumimoji="1"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234517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情報システムは、紙の伝票の受け渡しや伝言で成り立っていた仕事の流れを置き換え、標準化された業務プロセスを現場に徹底させるために使われてきました。しかし、デジタル･トランスフォーメーションを実現するには、これでは不十分です。基本的な業務プロセスを</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で徹底して自動化し、人間の役割を戦略やビジネスモデル策定などの創造性を発揮することやお客様へのホスピタリティを維持するなどの「人間にしかできないこと」へとシフトさせなくてはなりません。</a:t>
            </a:r>
          </a:p>
          <a:p>
            <a:r>
              <a:rPr kumimoji="1" lang="ja-JP" altLang="ja-JP" sz="1200" kern="1200" dirty="0">
                <a:solidFill>
                  <a:schemeClr val="tx1"/>
                </a:solidFill>
                <a:effectLst/>
                <a:latin typeface="+mn-lt"/>
                <a:ea typeface="+mn-ea"/>
                <a:cs typeface="+mn-cs"/>
              </a:rPr>
              <a:t>そのために企業や組織は、ビジネスの現場（営業、工場、開発、経理、経営など）で必要とされる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化されたサービスをジャスト･インタイムで提供できる能力を持たなくてはなりません。つまり自らが「サービス・プロバイダー」と言う役割を担い、そのための能力を持つ必要があるのです。そのたには、私たちもまた、お客様のビジネスに直接貢献でききるサービスを提供できる「サービス･プロバイダー」になる必要があるので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50997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0082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は、将来にわたって継続的に拡大するでしょうが、工数そのものを喪失させる動きもまた加速します。そうなれば、工数需要は減少に転じます。また、工数需要の内容が変わります。例えば、「コードを書く」や「テストする」といったことの多くは自動化されてゆくでしょう。一方で、戦略の策定や企画、テクノロジーの目利きや組合せ、全体設計などの上流工程に関わる人材は、これまでにもまして需要は拡大します。</a:t>
            </a:r>
          </a:p>
          <a:p>
            <a:r>
              <a:rPr kumimoji="1" lang="ja-JP" altLang="ja-JP" sz="1200" kern="1200" dirty="0">
                <a:solidFill>
                  <a:schemeClr val="tx1"/>
                </a:solidFill>
                <a:effectLst/>
                <a:latin typeface="+mn-lt"/>
                <a:ea typeface="+mn-ea"/>
                <a:cs typeface="+mn-cs"/>
              </a:rPr>
              <a:t>その意味で、人の需要がなくなるわけではありません。ただ、作業工数に応じた労働力に対価を支払うというやり方は、自動化やクラウドとの競合や人口の減少もあり、収益拡大は期待できません。ならば、お客様のビジネスの成果への貢献に対価を頂くビジネス・モデルを拡大してゆかなければなりません。</a:t>
            </a:r>
          </a:p>
          <a:p>
            <a:r>
              <a:rPr kumimoji="1" lang="ja-JP" altLang="ja-JP" sz="1200" b="1" kern="1200" dirty="0">
                <a:solidFill>
                  <a:schemeClr val="tx1"/>
                </a:solidFill>
                <a:effectLst/>
                <a:latin typeface="+mn-lt"/>
                <a:ea typeface="+mn-ea"/>
                <a:cs typeface="+mn-cs"/>
              </a:rPr>
              <a:t>「工数」の提供から「顧客価値実現」に貢献することへ、収益の源泉を変えてゆくための</a:t>
            </a:r>
            <a:r>
              <a:rPr kumimoji="1" lang="ja-JP" altLang="ja-JP" sz="1200" kern="1200" dirty="0">
                <a:solidFill>
                  <a:schemeClr val="tx1"/>
                </a:solidFill>
                <a:effectLst/>
                <a:latin typeface="+mn-lt"/>
                <a:ea typeface="+mn-ea"/>
                <a:cs typeface="+mn-cs"/>
              </a:rPr>
              <a:t>取り組みが求められています。これは、</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業界全般に関わる課題となっています。</a:t>
            </a:r>
            <a:r>
              <a:rPr lang="ja-JP" altLang="ja-JP" dirty="0">
                <a:effectLst/>
              </a:rPr>
              <a:t> </a:t>
            </a:r>
            <a:br>
              <a:rPr kumimoji="1" lang="en-US" altLang="ja-JP" sz="1200" kern="1200" dirty="0">
                <a:solidFill>
                  <a:schemeClr val="tx1"/>
                </a:solidFill>
                <a:effectLst/>
                <a:latin typeface="+mn-lt"/>
                <a:ea typeface="+mn-ea"/>
                <a:cs typeface="+mn-cs"/>
              </a:rPr>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371201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への取り組みを主導するのは既存の情報システム部門から経営者や事業部門へとシフトしてゆくでしょう。そのためには、経営者や事業部門のデマンドを掘り起こし、情報システム部門がデジタル・トランスフォーメーションに取り組める環境を作り、情報システム部門の変革も合わせて、その実現に取り組んでゆく必要があります。</a:t>
            </a:r>
          </a:p>
          <a:p>
            <a:r>
              <a:rPr kumimoji="1" lang="ja-JP" altLang="ja-JP" sz="1200" kern="1200" dirty="0">
                <a:solidFill>
                  <a:schemeClr val="tx1"/>
                </a:solidFill>
                <a:effectLst/>
                <a:latin typeface="+mn-lt"/>
                <a:ea typeface="+mn-ea"/>
                <a:cs typeface="+mn-cs"/>
              </a:rPr>
              <a:t>またこの取り組みは、既存の業務プロセスの改善ではなく、新しいビジネスの仕組みを作り出すことです。これまでのようにユーザーにどうしたいのか、何が正解なのかを教えてもらうことができません。お客様と一緒になって新しい正解を創り出してゆく、「共創」が必要となります。</a:t>
            </a:r>
          </a:p>
          <a:p>
            <a:r>
              <a:rPr kumimoji="1" lang="ja-JP" altLang="ja-JP" sz="1200" kern="1200" dirty="0">
                <a:solidFill>
                  <a:schemeClr val="tx1"/>
                </a:solidFill>
                <a:effectLst/>
                <a:latin typeface="+mn-lt"/>
                <a:ea typeface="+mn-ea"/>
                <a:cs typeface="+mn-cs"/>
              </a:rPr>
              <a:t>「共創」とは、絶対的な正解のないところで最善の正解を生みだす取り組みです。その前提は、既存の発想にとらわれないオープンさと最新テクノロジーの活用であり、それを効率よく創り出すフレームワークが必要となり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54711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つの役割</a:t>
            </a:r>
          </a:p>
          <a:p>
            <a:r>
              <a:rPr kumimoji="1" lang="ja-JP" altLang="ja-JP" sz="1200" kern="1200" dirty="0">
                <a:solidFill>
                  <a:schemeClr val="tx1"/>
                </a:solidFill>
                <a:effectLst/>
                <a:latin typeface="+mn-lt"/>
                <a:ea typeface="+mn-ea"/>
                <a:cs typeface="+mn-cs"/>
              </a:rPr>
              <a:t>冒頭の事例で紹介したように、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は経営や業務の実践を支える基盤として欠かすことのできないものとなっています。「ビジネスは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と一体化」しているといってもいいでしょう。しかし、いまだ「</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は道具にすぎない」と言われることも多く、</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の本来の役割が正しく伝わっていないようにも思います。</a:t>
            </a:r>
          </a:p>
          <a:p>
            <a:r>
              <a:rPr kumimoji="1" lang="ja-JP" altLang="ja-JP" sz="1200" kern="1200" dirty="0">
                <a:solidFill>
                  <a:schemeClr val="tx1"/>
                </a:solidFill>
                <a:effectLst/>
                <a:latin typeface="+mn-lt"/>
                <a:ea typeface="+mn-ea"/>
                <a:cs typeface="+mn-cs"/>
              </a:rPr>
              <a:t>まずはビジネスにとって</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はどのような役割を果たしているのかを整理してゆきましょう。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■■利便性の向上とビジネスの多様性を支える「道具としての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は仕事や生活を便利にしてくれる道具として使われています。例えば、</a:t>
            </a:r>
          </a:p>
          <a:p>
            <a:pPr lvl="0"/>
            <a:r>
              <a:rPr kumimoji="1" lang="ja-JP" altLang="ja-JP" sz="1200" kern="1200" dirty="0">
                <a:solidFill>
                  <a:schemeClr val="tx1"/>
                </a:solidFill>
                <a:effectLst/>
                <a:latin typeface="+mn-lt"/>
                <a:ea typeface="+mn-ea"/>
                <a:cs typeface="+mn-cs"/>
              </a:rPr>
              <a:t>スマートフォンやタブレットを使えば、どこからでも連絡がとれます。また、地図や乗り換え案内のアプリを使えば、無駄なくスムーズに目的地に移動できます。</a:t>
            </a:r>
          </a:p>
          <a:p>
            <a:pPr lvl="0"/>
            <a:r>
              <a:rPr kumimoji="1" lang="ja-JP" altLang="ja-JP" sz="1200" kern="1200" dirty="0">
                <a:solidFill>
                  <a:schemeClr val="tx1"/>
                </a:solidFill>
                <a:effectLst/>
                <a:latin typeface="+mn-lt"/>
                <a:ea typeface="+mn-ea"/>
                <a:cs typeface="+mn-cs"/>
              </a:rPr>
              <a:t>表計算ソフトやワープロ、電子メールなどのオフィース・ソフトは、仕事の効率や質を高めてくれます。</a:t>
            </a:r>
          </a:p>
          <a:p>
            <a:pPr lvl="0"/>
            <a:r>
              <a:rPr kumimoji="1" lang="ja-JP" altLang="ja-JP" sz="1200" kern="1200" dirty="0">
                <a:solidFill>
                  <a:schemeClr val="tx1"/>
                </a:solidFill>
                <a:effectLst/>
                <a:latin typeface="+mn-lt"/>
                <a:ea typeface="+mn-ea"/>
                <a:cs typeface="+mn-cs"/>
              </a:rPr>
              <a:t>帳票や表示画面のレイアウトを画面に描いてゆくと自動的にプログラムを書いてくれる開発支援ツールを使えば、プログラミングを知らない業務担当者が、情報システムを開発することができます。</a:t>
            </a:r>
          </a:p>
          <a:p>
            <a:r>
              <a:rPr kumimoji="1" lang="ja-JP" altLang="ja-JP" sz="1200" kern="1200" dirty="0">
                <a:solidFill>
                  <a:schemeClr val="tx1"/>
                </a:solidFill>
                <a:effectLst/>
                <a:latin typeface="+mn-lt"/>
                <a:ea typeface="+mn-ea"/>
                <a:cs typeface="+mn-cs"/>
              </a:rPr>
              <a:t>このような「道具としての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の専門家に任せることのできる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もちろん、ビジネスの現場でどのように使われるか、あるいは使い勝手や機能などは、それを利用する業務の現場の人たちの評価に耳を傾けなければなりません。しかし、先々の技術動向や他の製品やサービスと比較したコストパフォーマンスなど、専門家でなければ判断できないことも少なくありません。「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」と付き合うには、テクノロジーやトレンドに精通した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の専門家主導ですすめてゆくといいでしょう。</a:t>
            </a:r>
          </a:p>
          <a:p>
            <a:r>
              <a:rPr kumimoji="1" lang="ja-JP" altLang="ja-JP" sz="1200" kern="1200" dirty="0">
                <a:solidFill>
                  <a:schemeClr val="tx1"/>
                </a:solidFill>
                <a:effectLst/>
                <a:latin typeface="+mn-lt"/>
                <a:ea typeface="+mn-ea"/>
                <a:cs typeface="+mn-cs"/>
              </a:rPr>
              <a:t>■■ビジネスの効率化や品質を高める「仕組みとしての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が仕事の流れを円滑にし、効率を高めてくれます。例えば、</a:t>
            </a:r>
          </a:p>
          <a:p>
            <a:pPr lvl="0"/>
            <a:r>
              <a:rPr kumimoji="1" lang="ja-JP" altLang="ja-JP" sz="1200" kern="1200" dirty="0">
                <a:solidFill>
                  <a:schemeClr val="tx1"/>
                </a:solidFill>
                <a:effectLst/>
                <a:latin typeface="+mn-lt"/>
                <a:ea typeface="+mn-ea"/>
                <a:cs typeface="+mn-cs"/>
              </a:rPr>
              <a:t>業務の手順を知らなくても、注文データを入力すれば手続きは自動的に進んでゆき、関係する人に通知され、倉庫から荷物が出荷されます。請求書も自動で発行されます。</a:t>
            </a:r>
          </a:p>
          <a:p>
            <a:pPr lvl="0"/>
            <a:r>
              <a:rPr kumimoji="1" lang="ja-JP" altLang="ja-JP" sz="1200" kern="1200" dirty="0">
                <a:solidFill>
                  <a:schemeClr val="tx1"/>
                </a:solidFill>
                <a:effectLst/>
                <a:latin typeface="+mn-lt"/>
                <a:ea typeface="+mn-ea"/>
                <a:cs typeface="+mn-cs"/>
              </a:rPr>
              <a:t>コールセンターでお客様からの問い合わせを請ければ、かかってきた電話番号からそのお客様の名前、過去のお問い合わせや購買の履歴が表示されます。電話で応対する人はその情報を見ながらお客様に迅速で適切な応対ができます。</a:t>
            </a:r>
          </a:p>
          <a:p>
            <a:pPr lvl="0"/>
            <a:r>
              <a:rPr kumimoji="1" lang="ja-JP" altLang="ja-JP" sz="1200" kern="1200" dirty="0">
                <a:solidFill>
                  <a:schemeClr val="tx1"/>
                </a:solidFill>
                <a:effectLst/>
                <a:latin typeface="+mn-lt"/>
                <a:ea typeface="+mn-ea"/>
                <a:cs typeface="+mn-cs"/>
              </a:rPr>
              <a:t>誰がどのように手続きをしているかを知らなくても、交通費や経費をパソコンの画面に表示された書式に従って入力してゆけば、承認手続きから銀行口座への振込まで自動で処理されます。</a:t>
            </a:r>
          </a:p>
          <a:p>
            <a:r>
              <a:rPr kumimoji="1" lang="ja-JP" altLang="ja-JP" sz="1200" kern="1200" dirty="0">
                <a:solidFill>
                  <a:schemeClr val="tx1"/>
                </a:solidFill>
                <a:effectLst/>
                <a:latin typeface="+mn-lt"/>
                <a:ea typeface="+mn-ea"/>
                <a:cs typeface="+mn-cs"/>
              </a:rPr>
              <a:t>このような「仕組みとしての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」は業務の現場と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の専門家が一緒に取り組んでいかなければならない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そもそも「仕組み」とは、業務の手順を作業単位、すなわち「プロセス」という要素に分解し、時間軸に沿って並べたものです。無駄なプロセスを省き、効率の良いプロセスの順序を決め、誰もが使えるように標準化します。それをコンピューター・プログラムに置き換えることで、誰もが間違えることなく仕事を進められるようにしたのが「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」です。経理や人事、受注、調達、生産、販売など、様々な業務プロセスがプログラムに置き換えられてきました。一旦、プログラムに置き換えられた「仕組みとしての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」を使わせることで標準化された業務プロセスを業務の現場に徹底させ、コストの削減や品質の安定、作業時間の短縮を実現しています。</a:t>
            </a:r>
          </a:p>
          <a:p>
            <a:r>
              <a:rPr kumimoji="1" lang="ja-JP" altLang="ja-JP" sz="1200" kern="1200" dirty="0">
                <a:solidFill>
                  <a:schemeClr val="tx1"/>
                </a:solidFill>
                <a:effectLst/>
                <a:latin typeface="+mn-lt"/>
                <a:ea typeface="+mn-ea"/>
                <a:cs typeface="+mn-cs"/>
              </a:rPr>
              <a:t>一方、そんな</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停まってしまえば、仕事ができなくなってしまいます。時には経営や収益、社会に大きな影響を与えかねません。例えば、航空会社の座席予約システムが停まれば飛行機をとばすことができず社会問題になります。月末に銀行の決済システムが停止すれば、入金をうけられない企業が社員に給与を払えなくなるかもしれません。</a:t>
            </a:r>
          </a:p>
          <a:p>
            <a:r>
              <a:rPr kumimoji="1" lang="ja-JP" altLang="ja-JP" sz="1200" kern="1200" dirty="0">
                <a:solidFill>
                  <a:schemeClr val="tx1"/>
                </a:solidFill>
                <a:effectLst/>
                <a:latin typeface="+mn-lt"/>
                <a:ea typeface="+mn-ea"/>
                <a:cs typeface="+mn-cs"/>
              </a:rPr>
              <a:t>もし、仕事の効率を高めたい、ミスを無くして仕事の品質を高めたいのであれば、その業務プロセスを改善すると同時に、それを動かしている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も手直しが必要になります。</a:t>
            </a:r>
          </a:p>
          <a:p>
            <a:r>
              <a:rPr kumimoji="1" lang="ja-JP" altLang="ja-JP" sz="1200" kern="1200" dirty="0">
                <a:solidFill>
                  <a:schemeClr val="tx1"/>
                </a:solidFill>
                <a:effectLst/>
                <a:latin typeface="+mn-lt"/>
                <a:ea typeface="+mn-ea"/>
                <a:cs typeface="+mn-cs"/>
              </a:rPr>
              <a:t>このように「仕組みとしての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」は業務の「仕組み」を実現し、ビジネスの効率や品質を高める役割を果たしています。</a:t>
            </a:r>
          </a:p>
          <a:p>
            <a:r>
              <a:rPr kumimoji="1" lang="ja-JP" altLang="ja-JP" sz="1200" kern="1200" dirty="0">
                <a:solidFill>
                  <a:schemeClr val="tx1"/>
                </a:solidFill>
                <a:effectLst/>
                <a:latin typeface="+mn-lt"/>
                <a:ea typeface="+mn-ea"/>
                <a:cs typeface="+mn-cs"/>
              </a:rPr>
              <a:t>そんな「仕組みとしての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」と付き合うには、経営や業務の現場の人たちが、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の常識や可能性、その限界を正しく理解し、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の専門家と議論しながら最適な仕組みを作り上げてゆくことが大切です。</a:t>
            </a:r>
          </a:p>
          <a:p>
            <a:r>
              <a:rPr kumimoji="1" lang="ja-JP" altLang="ja-JP" sz="1200" kern="1200" dirty="0">
                <a:solidFill>
                  <a:schemeClr val="tx1"/>
                </a:solidFill>
                <a:effectLst/>
                <a:latin typeface="+mn-lt"/>
                <a:ea typeface="+mn-ea"/>
                <a:cs typeface="+mn-cs"/>
              </a:rPr>
              <a:t>■■ビジネスの変革や新たなビジネスの創出を促す「思想としての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の進化はこれまでの常識を破壊しつつあります。例えば、</a:t>
            </a:r>
          </a:p>
          <a:p>
            <a:pPr lvl="0"/>
            <a:r>
              <a:rPr kumimoji="1" lang="ja-JP" altLang="ja-JP" sz="1200" kern="1200" dirty="0">
                <a:solidFill>
                  <a:schemeClr val="tx1"/>
                </a:solidFill>
                <a:effectLst/>
                <a:latin typeface="+mn-lt"/>
                <a:ea typeface="+mn-ea"/>
                <a:cs typeface="+mn-cs"/>
              </a:rPr>
              <a:t>高額な機器を購入し専門的なスキルを持つエンジニアいなければ扱えなかったコンピューターは、クラウドの登場で月額数百円や数千円から簡単に使えるようになりました。</a:t>
            </a:r>
          </a:p>
          <a:p>
            <a:pPr lvl="0"/>
            <a:r>
              <a:rPr kumimoji="1" lang="ja-JP" altLang="ja-JP" sz="1200" kern="1200" dirty="0">
                <a:solidFill>
                  <a:schemeClr val="tx1"/>
                </a:solidFill>
                <a:effectLst/>
                <a:latin typeface="+mn-lt"/>
                <a:ea typeface="+mn-ea"/>
                <a:cs typeface="+mn-cs"/>
              </a:rPr>
              <a:t>機器の動作や状態を把握するには数万円から数十万円はする高価で大きなセンサーを取り付け、大きなコンピューターを横に置き、月額数十万円もする通信回線でつながなくてはなりませんでした。いまでは、数円から数百円のセンサーをワイシャツのボタンサイズのコンピューターにつなぎ、月額数百円の携帯電話の回線を使って世界中につながるインターネットを介して、様々なモノの動作や状態をどこからでも把握できるようになりました。</a:t>
            </a:r>
          </a:p>
          <a:p>
            <a:pPr lvl="0"/>
            <a:r>
              <a:rPr kumimoji="1" lang="ja-JP" altLang="ja-JP" sz="1200" kern="1200" dirty="0">
                <a:solidFill>
                  <a:schemeClr val="tx1"/>
                </a:solidFill>
                <a:effectLst/>
                <a:latin typeface="+mn-lt"/>
                <a:ea typeface="+mn-ea"/>
                <a:cs typeface="+mn-cs"/>
              </a:rPr>
              <a:t>専門家の経験やノウハウは人工知能に置き換えられ、誰もがインターネットを介して利用できるようになりました。専門家に引けをとらない内容や精度でアドバイスしてくれたり、未来を予測し正確な判断を下してくれたりできる分野も増えつつあります。</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が既存の常識を破壊し、「以前はまったく夢物語だったけど、いまでは簡単にできること」を増やし続けています。その新しい常識でものごとを考えるとき、これまでとは違う解釈や発想が生まれてきます。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はそんな「思想」という役割を担っているのです。</a:t>
            </a:r>
          </a:p>
          <a:p>
            <a:r>
              <a:rPr kumimoji="1" lang="ja-JP" altLang="ja-JP" sz="1200" kern="1200" dirty="0">
                <a:solidFill>
                  <a:schemeClr val="tx1"/>
                </a:solidFill>
                <a:effectLst/>
                <a:latin typeface="+mn-lt"/>
                <a:ea typeface="+mn-ea"/>
                <a:cs typeface="+mn-cs"/>
              </a:rPr>
              <a:t>「思想としての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」は、ビジネスの変革や新たなビジネスを創出する原動力となります。「思想としての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のトレンドを探り、その価値や世の中に与える影響を知ろうとすることが大切です。</a:t>
            </a:r>
          </a:p>
          <a:p>
            <a:r>
              <a:rPr kumimoji="1" lang="ja-JP" altLang="ja-JP" sz="1200" kern="1200" dirty="0">
                <a:solidFill>
                  <a:schemeClr val="tx1"/>
                </a:solidFill>
                <a:effectLst/>
                <a:latin typeface="+mn-lt"/>
                <a:ea typeface="+mn-ea"/>
                <a:cs typeface="+mn-cs"/>
              </a:rPr>
              <a:t>■■収益を拡大させビジネスの成長を支える「商品としての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はそれ自身が商品となって、お金を稼いでくれます。例えば、</a:t>
            </a:r>
          </a:p>
          <a:p>
            <a:pPr lvl="0"/>
            <a:r>
              <a:rPr kumimoji="1" lang="ja-JP" altLang="ja-JP" sz="1200" kern="1200" dirty="0">
                <a:solidFill>
                  <a:schemeClr val="tx1"/>
                </a:solidFill>
                <a:effectLst/>
                <a:latin typeface="+mn-lt"/>
                <a:ea typeface="+mn-ea"/>
                <a:cs typeface="+mn-cs"/>
              </a:rPr>
              <a:t>スマートフォンやパソコンから楽しめるオンライン・ゲームは、ネットの世界で武器やアイテムを販売し、より難しいシナリオへの挑戦を有償で提供しています。</a:t>
            </a:r>
          </a:p>
          <a:p>
            <a:pPr lvl="0"/>
            <a:r>
              <a:rPr kumimoji="1" lang="ja-JP" altLang="ja-JP" sz="1200" kern="1200" dirty="0">
                <a:solidFill>
                  <a:schemeClr val="tx1"/>
                </a:solidFill>
                <a:effectLst/>
                <a:latin typeface="+mn-lt"/>
                <a:ea typeface="+mn-ea"/>
                <a:cs typeface="+mn-cs"/>
              </a:rPr>
              <a:t>オンライン・ショッピング・サイトは、商品の品揃えばかりでなく、利用者のこれまでの購買履歴や趣味嗜好を分析し、最適な商品を推奨し、売上を拡大させています。</a:t>
            </a:r>
          </a:p>
          <a:p>
            <a:pPr lvl="0"/>
            <a:r>
              <a:rPr kumimoji="1" lang="ja-JP" altLang="ja-JP" sz="1200" kern="1200" dirty="0">
                <a:solidFill>
                  <a:schemeClr val="tx1"/>
                </a:solidFill>
                <a:effectLst/>
                <a:latin typeface="+mn-lt"/>
                <a:ea typeface="+mn-ea"/>
                <a:cs typeface="+mn-cs"/>
              </a:rPr>
              <a:t>銀行の預貯金や決済、融資といった業務は、実際の現金の移動ではなく、台帳データを書き換えることでおこなわれています。そのデータを書き換える毎に手数料が発生し、銀行に収益をもたらします。</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を駆使して作った情報システムが商品となってお金を稼ぎ、ビジネスの成長を支えています。そのため、その出来の善し悪しが収益を大きく左右することになります。</a:t>
            </a:r>
          </a:p>
          <a:p>
            <a:r>
              <a:rPr kumimoji="1" lang="ja-JP" altLang="ja-JP" sz="1200" kern="1200" dirty="0">
                <a:solidFill>
                  <a:schemeClr val="tx1"/>
                </a:solidFill>
                <a:effectLst/>
                <a:latin typeface="+mn-lt"/>
                <a:ea typeface="+mn-ea"/>
                <a:cs typeface="+mn-cs"/>
              </a:rPr>
              <a:t>そんな「商品としての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」はその事業を担う人たちが責任を持って設計、構築、運用をしなくてはなりません。マーケティングや営業も深く関わってくるでしょう。当然、</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にできること、できないこと、そして</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がもたらす価値や可能性を深く理解しておく必要があります。設計、構築、運用の実務は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の専門家に任せることはできますが、その成果については事業を担う人たちが責任を担わなくてはなりません。</a:t>
            </a:r>
          </a:p>
          <a:p>
            <a:r>
              <a:rPr kumimoji="1" lang="ja-JP" altLang="ja-JP" sz="1200" kern="1200" dirty="0">
                <a:solidFill>
                  <a:schemeClr val="tx1"/>
                </a:solidFill>
                <a:effectLst/>
                <a:latin typeface="+mn-lt"/>
                <a:ea typeface="+mn-ea"/>
                <a:cs typeface="+mn-cs"/>
              </a:rPr>
              <a:t>「商品としての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について深く精通し、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の専門家とどのような商品を作るかを、技術的なことにまで踏み込んで議論ができなくてはなりません。</a:t>
            </a:r>
          </a:p>
          <a:p>
            <a:r>
              <a:rPr kumimoji="1" lang="ja-JP" altLang="ja-JP" sz="1200" kern="1200" dirty="0">
                <a:solidFill>
                  <a:schemeClr val="tx1"/>
                </a:solidFill>
                <a:effectLst/>
                <a:latin typeface="+mn-lt"/>
                <a:ea typeface="+mn-ea"/>
                <a:cs typeface="+mn-cs"/>
              </a:rPr>
              <a:t>また「商品としての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」は、本章で既に紹介した３つの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の総力戦でもあります。つまり、</a:t>
            </a:r>
          </a:p>
          <a:p>
            <a:pPr lvl="0"/>
            <a:r>
              <a:rPr kumimoji="1" lang="ja-JP" altLang="ja-JP" sz="1200" kern="1200" dirty="0">
                <a:solidFill>
                  <a:schemeClr val="tx1"/>
                </a:solidFill>
                <a:effectLst/>
                <a:latin typeface="+mn-lt"/>
                <a:ea typeface="+mn-ea"/>
                <a:cs typeface="+mn-cs"/>
              </a:rPr>
              <a:t>「思想としての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」が教えてくれる「これからの常識」で、新しいビジネス・モデルを描く。</a:t>
            </a:r>
          </a:p>
          <a:p>
            <a:pPr lvl="0"/>
            <a:r>
              <a:rPr kumimoji="1" lang="ja-JP" altLang="ja-JP" sz="1200" kern="1200" dirty="0">
                <a:solidFill>
                  <a:schemeClr val="tx1"/>
                </a:solidFill>
                <a:effectLst/>
                <a:latin typeface="+mn-lt"/>
                <a:ea typeface="+mn-ea"/>
                <a:cs typeface="+mn-cs"/>
              </a:rPr>
              <a:t>「仕組みとしての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」で、便利で効率の良いビジネス・プロセスを作る。</a:t>
            </a:r>
          </a:p>
          <a:p>
            <a:pPr lvl="0"/>
            <a:r>
              <a:rPr kumimoji="1" lang="ja-JP" altLang="ja-JP" sz="1200" kern="1200" dirty="0">
                <a:solidFill>
                  <a:schemeClr val="tx1"/>
                </a:solidFill>
                <a:effectLst/>
                <a:latin typeface="+mn-lt"/>
                <a:ea typeface="+mn-ea"/>
                <a:cs typeface="+mn-cs"/>
              </a:rPr>
              <a:t>「道具としての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」で、是非とも使いたいと思わせる使い勝手や見栄えの良さを実現する。</a:t>
            </a:r>
          </a:p>
          <a:p>
            <a:r>
              <a:rPr kumimoji="1" lang="ja-JP" altLang="ja-JP" sz="1200" kern="1200" dirty="0">
                <a:solidFill>
                  <a:schemeClr val="tx1"/>
                </a:solidFill>
                <a:effectLst/>
                <a:latin typeface="+mn-lt"/>
                <a:ea typeface="+mn-ea"/>
                <a:cs typeface="+mn-cs"/>
              </a:rPr>
              <a:t>そんな取り組みが、魅力的な「商品としての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」を実現するのです。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329516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利用の歴史を遡れば「道具としての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」が始まりでした。給与計算や製造業における部品表展開など、それまで人間がそろばんを弾いていた手間のかかる計算をプログラムに置き換えることで劇的な効率改善を実現したのです。</a:t>
            </a:r>
          </a:p>
          <a:p>
            <a:r>
              <a:rPr kumimoji="1" lang="ja-JP" altLang="ja-JP" sz="1200" kern="1200" dirty="0">
                <a:solidFill>
                  <a:schemeClr val="tx1"/>
                </a:solidFill>
                <a:effectLst/>
                <a:latin typeface="+mn-lt"/>
                <a:ea typeface="+mn-ea"/>
                <a:cs typeface="+mn-cs"/>
              </a:rPr>
              <a:t>その後、請求書の発行や工場の組み立て作業などのルーチンワーク、書類や伝票の受け渡し、情報の共有や伝達などに適用範囲は広がりました。そのやり方は、人間が行う業務をプロセスに分解し、それぞれの無駄を省いて標準化し、プログラムに置き換えコンピューターで処理するというやり方で、「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」と呼ばれています。一旦、プログラムに置き換えられた「仕組みとしての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」を使わせることで標準化された業務がとても効果的だったので、</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需要はさらに拡大してゆきました。</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需要の拡大は、テクノロジーの進化を促しました。インターネットやクラウドにより、いつでもどこでも僅かな費用でだれもが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を利用できるようになり、ソーシャル・メディアや</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の普及により、ヒトやモノのつながり、その関係も大きく変ろうしています。また人工知能やロボットの進化は、これまで人間にしかできなかったことを機械でもできるようにし、人間と機械の役割分担を変えようとしています。</a:t>
            </a:r>
          </a:p>
          <a:p>
            <a:r>
              <a:rPr kumimoji="1" lang="ja-JP" altLang="ja-JP"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と一体化したビジネス」が当たり前の時代を迎えようとしています。そうなると、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である情報システム部門やシステム・ベンダーに任せておけばいいという考えは通用しません。もちろん、どんなデータベースを使うか、どのクラウド・サービスがふさわしいか、どの開発ツールを使えばいいのかと言ったこと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の専門家たちに任せたほうがいいでしょう。しかし、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がもたらす新しい常識や可能性を正しく理解し、自社の経営戦略や事業施策に結びつけ、事業の革新を実現するのは経営者や事業部門、すなわちビジネス・オーナーの責任です。</a:t>
            </a:r>
          </a:p>
          <a:p>
            <a:r>
              <a:rPr kumimoji="1" lang="ja-JP" altLang="ja-JP" sz="1200" kern="1200" dirty="0">
                <a:solidFill>
                  <a:schemeClr val="tx1"/>
                </a:solidFill>
                <a:effectLst/>
                <a:latin typeface="+mn-lt"/>
                <a:ea typeface="+mn-ea"/>
                <a:cs typeface="+mn-cs"/>
              </a:rPr>
              <a:t>例えば、新しく家を建てるとき、「なんでもいいから、格安で住み心地のいい家を作ってくれ」と建築会社に頼み、出来上がった家を見て「こんな家を頼んだつもりはない」と文句を言っても後の祭りです。どんな家を建てたいかは施主が考えるべきことです。自分のライフスタイルや家族構成、予算などを考え、建築会社に相談するのが普通ではないでしょうか。</a:t>
            </a:r>
          </a:p>
          <a:p>
            <a:r>
              <a:rPr kumimoji="1" lang="ja-JP" altLang="ja-JP" sz="1200" kern="1200" dirty="0">
                <a:solidFill>
                  <a:schemeClr val="tx1"/>
                </a:solidFill>
                <a:effectLst/>
                <a:latin typeface="+mn-lt"/>
                <a:ea typeface="+mn-ea"/>
                <a:cs typeface="+mn-cs"/>
              </a:rPr>
              <a:t>建築デザインの雑誌などを読んで、こんな家にしたい、こんな家具を置きたいとこちらの想いを伝えるでしょう。建築会社は、そんなあなたの意向を請けて、専門家として、デザインや工法、設備を提案してくれるはずです。そして、ああしよう、こうしようとやり取りを繰り返しながら、待望の家が完成します。出来上がった家は、施主に引き渡されます。施主は、必要に応じて設備の追加や改修を専門家に頼みながら、自分たちの生活になじませ、より快適な生活ができるようにしてゆくものです。</a:t>
            </a:r>
          </a:p>
          <a:p>
            <a:r>
              <a:rPr kumimoji="1" lang="ja-JP" altLang="ja-JP" sz="1200" kern="1200" dirty="0">
                <a:solidFill>
                  <a:schemeClr val="tx1"/>
                </a:solidFill>
                <a:effectLst/>
                <a:latin typeface="+mn-lt"/>
                <a:ea typeface="+mn-ea"/>
                <a:cs typeface="+mn-cs"/>
              </a:rPr>
              <a:t>どうしたいのかは施主の責任です。それは情報システムも同じです。ビジネス・オーナーは自分たちのビジネスにふさわしい情報システムは何かを考え、</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の専門家である情報システム部門や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ベンダーに相談する必要があります。そのとき、</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についてはなにも知らないでは、「なんでもいいから、格安で使い勝手のいい情報システムを作ってくれ」というしかありません。そんなことでは、いいシステムなど作れるはずはありません。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196305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275362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キャズム</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の著者、</a:t>
            </a:r>
            <a:r>
              <a:rPr kumimoji="1" lang="en-US" altLang="ja-JP" sz="1200" b="0" i="0" kern="1200" dirty="0">
                <a:solidFill>
                  <a:schemeClr val="tx1"/>
                </a:solidFill>
                <a:effectLst/>
                <a:latin typeface="+mn-lt"/>
                <a:ea typeface="+mn-ea"/>
                <a:cs typeface="+mn-cs"/>
              </a:rPr>
              <a:t>Geoffrey A. Moore</a:t>
            </a:r>
            <a:r>
              <a:rPr kumimoji="1" lang="ja-JP" altLang="en-US" sz="1200" b="0" i="0" kern="1200" dirty="0">
                <a:solidFill>
                  <a:schemeClr val="tx1"/>
                </a:solidFill>
                <a:effectLst/>
                <a:latin typeface="+mn-lt"/>
                <a:ea typeface="+mn-ea"/>
                <a:cs typeface="+mn-cs"/>
              </a:rPr>
              <a:t>は、</a:t>
            </a:r>
            <a:r>
              <a:rPr kumimoji="1" lang="en-US" altLang="ja-JP" sz="1200" b="0" i="0" kern="1200" dirty="0">
                <a:solidFill>
                  <a:schemeClr val="tx1"/>
                </a:solidFill>
                <a:effectLst/>
                <a:latin typeface="+mn-lt"/>
                <a:ea typeface="+mn-ea"/>
                <a:cs typeface="+mn-cs"/>
              </a:rPr>
              <a:t>2011</a:t>
            </a:r>
            <a:r>
              <a:rPr kumimoji="1" lang="ja-JP" altLang="en-US" sz="1200" b="0" i="0" kern="1200" dirty="0">
                <a:solidFill>
                  <a:schemeClr val="tx1"/>
                </a:solidFill>
                <a:effectLst/>
                <a:latin typeface="+mn-lt"/>
                <a:ea typeface="+mn-ea"/>
                <a:cs typeface="+mn-cs"/>
              </a:rPr>
              <a:t>年に出版したホワイト･ペーパー</a:t>
            </a:r>
            <a:r>
              <a:rPr kumimoji="1" lang="en-US" altLang="ja-JP" sz="1200" b="0" i="0" kern="1200" dirty="0">
                <a:solidFill>
                  <a:schemeClr val="tx1"/>
                </a:solidFill>
                <a:effectLst/>
                <a:latin typeface="+mn-lt"/>
                <a:ea typeface="+mn-ea"/>
                <a:cs typeface="+mn-cs"/>
              </a:rPr>
              <a:t>『Systems of Engagement and The Future of Enterprise IT』</a:t>
            </a:r>
            <a:r>
              <a:rPr kumimoji="1" lang="ja-JP" altLang="en-US" sz="1200" b="0" i="0" kern="1200" dirty="0">
                <a:solidFill>
                  <a:schemeClr val="tx1"/>
                </a:solidFill>
                <a:effectLst/>
                <a:latin typeface="+mn-lt"/>
                <a:ea typeface="+mn-ea"/>
                <a:cs typeface="+mn-cs"/>
              </a:rPr>
              <a:t>の中で、「</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）」という言葉を使っています。彼はこの中で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を次のように説明しています。</a:t>
            </a:r>
          </a:p>
          <a:p>
            <a:pPr fontAlgn="base"/>
            <a:r>
              <a:rPr kumimoji="1" lang="ja-JP" altLang="en-US" sz="1200" b="0" i="0" kern="1200" dirty="0">
                <a:solidFill>
                  <a:schemeClr val="tx1"/>
                </a:solidFill>
                <a:effectLst/>
                <a:latin typeface="+mn-lt"/>
                <a:ea typeface="+mn-ea"/>
                <a:cs typeface="+mn-cs"/>
              </a:rPr>
              <a:t>様々なソーシャル・ウエブが人間や文化に強い影響を及ぼし、人間関係はデジタル化した。</a:t>
            </a:r>
          </a:p>
          <a:p>
            <a:pPr fontAlgn="base"/>
            <a:r>
              <a:rPr kumimoji="1" lang="ja-JP" altLang="en-US" sz="1200" b="0" i="0" kern="1200" dirty="0">
                <a:solidFill>
                  <a:schemeClr val="tx1"/>
                </a:solidFill>
                <a:effectLst/>
                <a:latin typeface="+mn-lt"/>
                <a:ea typeface="+mn-ea"/>
                <a:cs typeface="+mn-cs"/>
              </a:rPr>
              <a:t>人間関係がデジタル化した世界で、企業だけがそれと無関係ではいられない。社内にサイロ化して閉じたシステムと、そこに記録されたデータだけでやっていけるわけがない。</a:t>
            </a:r>
          </a:p>
          <a:p>
            <a:pPr fontAlgn="base"/>
            <a:r>
              <a:rPr kumimoji="1" lang="ja-JP" altLang="en-US" sz="1200" b="0" i="0" kern="1200" dirty="0">
                <a:solidFill>
                  <a:schemeClr val="tx1"/>
                </a:solidFill>
                <a:effectLst/>
                <a:latin typeface="+mn-lt"/>
                <a:ea typeface="+mn-ea"/>
                <a:cs typeface="+mn-cs"/>
              </a:rPr>
              <a:t>ビジネスの成否は「</a:t>
            </a:r>
            <a:r>
              <a:rPr kumimoji="1" lang="en-US" altLang="ja-JP" sz="1200" b="0" i="0" kern="1200" dirty="0">
                <a:solidFill>
                  <a:schemeClr val="tx1"/>
                </a:solidFill>
                <a:effectLst/>
                <a:latin typeface="+mn-lt"/>
                <a:ea typeface="+mn-ea"/>
                <a:cs typeface="+mn-cs"/>
              </a:rPr>
              <a:t>Moment of Engagement</a:t>
            </a:r>
            <a:r>
              <a:rPr kumimoji="1" lang="ja-JP" altLang="en-US" sz="1200" b="0" i="0" kern="1200" dirty="0">
                <a:solidFill>
                  <a:schemeClr val="tx1"/>
                </a:solidFill>
                <a:effectLst/>
                <a:latin typeface="+mn-lt"/>
                <a:ea typeface="+mn-ea"/>
                <a:cs typeface="+mn-cs"/>
              </a:rPr>
              <a:t>（人と人がつながる瞬間）」に関われるかどうかで決まる。</a:t>
            </a:r>
          </a:p>
          <a:p>
            <a:pPr fontAlgn="base"/>
            <a:r>
              <a:rPr kumimoji="1" lang="ja-JP" altLang="en-US" sz="1200" b="0" i="0" kern="1200" dirty="0">
                <a:solidFill>
                  <a:schemeClr val="tx1"/>
                </a:solidFill>
                <a:effectLst/>
                <a:latin typeface="+mn-lt"/>
                <a:ea typeface="+mn-ea"/>
                <a:cs typeface="+mn-cs"/>
              </a:rPr>
              <a:t>これまで情報システムは、顧客へリーチし、その気にさせる役割はアナログな人間関係が担ってきました。そして顧客が製品やサービスを“買ってから”その手続きを処理し、結果のデータを格納する</a:t>
            </a:r>
            <a:r>
              <a:rPr kumimoji="1" lang="en-US" altLang="ja-JP" sz="1200" b="0" i="0" kern="1200" dirty="0">
                <a:solidFill>
                  <a:schemeClr val="tx1"/>
                </a:solidFill>
                <a:effectLst/>
                <a:latin typeface="+mn-lt"/>
                <a:ea typeface="+mn-ea"/>
                <a:cs typeface="+mn-cs"/>
              </a:rPr>
              <a:t>System of Record</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）に関心を持ってきました。</a:t>
            </a:r>
            <a:r>
              <a:rPr kumimoji="1" lang="en-US" altLang="ja-JP" sz="1200" b="0" i="0" kern="1200" dirty="0">
                <a:solidFill>
                  <a:schemeClr val="tx1"/>
                </a:solidFill>
                <a:effectLst/>
                <a:latin typeface="+mn-lt"/>
                <a:ea typeface="+mn-ea"/>
                <a:cs typeface="+mn-cs"/>
              </a:rPr>
              <a:t>ERP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SCM</a:t>
            </a:r>
            <a:r>
              <a:rPr kumimoji="1" lang="ja-JP" altLang="en-US" sz="1200" b="0" i="0" kern="1200" dirty="0">
                <a:solidFill>
                  <a:schemeClr val="tx1"/>
                </a:solidFill>
                <a:effectLst/>
                <a:latin typeface="+mn-lt"/>
                <a:ea typeface="+mn-ea"/>
                <a:cs typeface="+mn-cs"/>
              </a:rPr>
              <a:t>、販売管理などのシステムがそれに該当します。</a:t>
            </a:r>
          </a:p>
          <a:p>
            <a:pPr fontAlgn="base"/>
            <a:r>
              <a:rPr kumimoji="1" lang="ja-JP" altLang="en-US" sz="1200" b="0" i="0" kern="1200" dirty="0">
                <a:solidFill>
                  <a:schemeClr val="tx1"/>
                </a:solidFill>
                <a:effectLst/>
                <a:latin typeface="+mn-lt"/>
                <a:ea typeface="+mn-ea"/>
                <a:cs typeface="+mn-cs"/>
              </a:rPr>
              <a:t>しかし、人間関係がデジタル化すれば、顧客接点もデジタル化します。そうなれば、顧客に製品やサービスを“いかに買ってもらうか”をデジタル化しなくてはなりません。</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）とは、そのためのシステムであり、その重要性が増していると言うのです。</a:t>
            </a:r>
            <a:r>
              <a:rPr kumimoji="1" lang="en-US" altLang="ja-JP" sz="1200" b="0" i="0" kern="1200" dirty="0">
                <a:solidFill>
                  <a:schemeClr val="tx1"/>
                </a:solidFill>
                <a:effectLst/>
                <a:latin typeface="+mn-lt"/>
                <a:ea typeface="+mn-ea"/>
                <a:cs typeface="+mn-cs"/>
              </a:rPr>
              <a:t>CRM</a:t>
            </a:r>
            <a:r>
              <a:rPr kumimoji="1" lang="ja-JP" altLang="en-US" sz="1200" b="0" i="0" kern="1200" dirty="0">
                <a:solidFill>
                  <a:schemeClr val="tx1"/>
                </a:solidFill>
                <a:effectLst/>
                <a:latin typeface="+mn-lt"/>
                <a:ea typeface="+mn-ea"/>
                <a:cs typeface="+mn-cs"/>
              </a:rPr>
              <a:t>、マーケティング・オートメーション、オンライン・ショップなどがこれに当たります。</a:t>
            </a:r>
          </a:p>
          <a:p>
            <a:pPr fontAlgn="base"/>
            <a:r>
              <a:rPr kumimoji="1" lang="ja-JP" altLang="en-US" sz="1200" b="0" i="0" kern="1200" dirty="0">
                <a:solidFill>
                  <a:schemeClr val="tx1"/>
                </a:solidFill>
                <a:effectLst/>
                <a:latin typeface="+mn-lt"/>
                <a:ea typeface="+mn-ea"/>
                <a:cs typeface="+mn-cs"/>
              </a:rPr>
              <a:t>両者に求められる価値の重心は異なります。</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では手続きがいつでも確実に処理され正確にデータを格納する</a:t>
            </a:r>
            <a:r>
              <a:rPr kumimoji="1" lang="ja-JP" altLang="en-US" sz="1200" b="1" i="0" u="sng" kern="1200" dirty="0">
                <a:solidFill>
                  <a:schemeClr val="tx1"/>
                </a:solidFill>
                <a:effectLst/>
                <a:latin typeface="+mn-lt"/>
                <a:ea typeface="+mn-ea"/>
                <a:cs typeface="+mn-cs"/>
              </a:rPr>
              <a:t>安定性</a:t>
            </a:r>
            <a:r>
              <a:rPr kumimoji="1" lang="ja-JP" altLang="en-US" sz="1200" b="0" i="0" kern="1200" dirty="0">
                <a:solidFill>
                  <a:schemeClr val="tx1"/>
                </a:solidFill>
                <a:effectLst/>
                <a:latin typeface="+mn-lt"/>
                <a:ea typeface="+mn-ea"/>
                <a:cs typeface="+mn-cs"/>
              </a:rPr>
              <a:t>が重要になります。一方</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では、ビジネス環境の変化に柔軟・迅速に適応でできる</a:t>
            </a:r>
            <a:r>
              <a:rPr kumimoji="1" lang="ja-JP" altLang="en-US" sz="1200" b="1" i="0" u="sng" kern="1200" dirty="0">
                <a:solidFill>
                  <a:schemeClr val="tx1"/>
                </a:solidFill>
                <a:effectLst/>
                <a:latin typeface="+mn-lt"/>
                <a:ea typeface="+mn-ea"/>
                <a:cs typeface="+mn-cs"/>
              </a:rPr>
              <a:t>スピード</a:t>
            </a:r>
            <a:r>
              <a:rPr kumimoji="1" lang="ja-JP" altLang="en-US" sz="1200" b="0" i="0" kern="1200" dirty="0">
                <a:solidFill>
                  <a:schemeClr val="tx1"/>
                </a:solidFill>
                <a:effectLst/>
                <a:latin typeface="+mn-lt"/>
                <a:ea typeface="+mn-ea"/>
                <a:cs typeface="+mn-cs"/>
              </a:rPr>
              <a:t>が重要となります。これは、システム機能の違いだけではありません。それぞれのシステムに関わる開発や運用のあり方に関わるもので、思想や文化の違いにも及びます。</a:t>
            </a:r>
          </a:p>
          <a:p>
            <a:pPr fontAlgn="base"/>
            <a:r>
              <a:rPr kumimoji="1" lang="ja-JP" altLang="en-US" sz="1200" b="0" i="0" kern="1200" dirty="0">
                <a:solidFill>
                  <a:schemeClr val="tx1"/>
                </a:solidFill>
                <a:effectLst/>
                <a:latin typeface="+mn-lt"/>
                <a:ea typeface="+mn-ea"/>
                <a:cs typeface="+mn-cs"/>
              </a:rPr>
              <a:t>デジタルな人間関係が大きな比重を占めるようになったことで、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で顧客にリーチし購買に結びつけ、</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で購買手続きをストレスなく迅速、正確に処理しデータを記憶するといった連係が重要になってきます。もはや、企業の情報システムは</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だけでは成り立たず、</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への取り組みを進めなくてはならないというわけです。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365729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12</a:t>
            </a:fld>
            <a:endParaRPr lang="en-US" altLang="ja-JP"/>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dirty="0"/>
          </a:p>
        </p:txBody>
      </p:sp>
    </p:spTree>
    <p:extLst>
      <p:ext uri="{BB962C8B-B14F-4D97-AF65-F5344CB8AC3E}">
        <p14:creationId xmlns:p14="http://schemas.microsoft.com/office/powerpoint/2010/main" val="325428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このモード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の違いについて、セゾン情報システム・</a:t>
            </a:r>
            <a:r>
              <a:rPr kumimoji="1" lang="en-US" altLang="ja-JP" sz="1200" b="0" i="0" kern="1200" dirty="0">
                <a:solidFill>
                  <a:schemeClr val="tx1"/>
                </a:solidFill>
                <a:effectLst/>
                <a:latin typeface="+mn-lt"/>
                <a:ea typeface="+mn-ea"/>
                <a:cs typeface="+mn-cs"/>
              </a:rPr>
              <a:t>CTO</a:t>
            </a:r>
            <a:r>
              <a:rPr kumimoji="1" lang="ja-JP" altLang="en-US" sz="1200" b="0" i="0" kern="1200" dirty="0">
                <a:solidFill>
                  <a:schemeClr val="tx1"/>
                </a:solidFill>
                <a:effectLst/>
                <a:latin typeface="+mn-lt"/>
                <a:ea typeface="+mn-ea"/>
                <a:cs typeface="+mn-cs"/>
              </a:rPr>
              <a:t>である小野和俊氏がわかりやすく整理されていました。</a:t>
            </a:r>
            <a:r>
              <a:rPr kumimoji="1" lang="ja-JP" altLang="en-US" sz="1200" b="0" i="0" u="none" strike="noStrike" kern="1200" dirty="0">
                <a:solidFill>
                  <a:schemeClr val="tx1"/>
                </a:solidFill>
                <a:effectLst/>
                <a:latin typeface="+mn-lt"/>
                <a:ea typeface="+mn-ea"/>
                <a:cs typeface="+mn-cs"/>
                <a:hlinkClick r:id="rId3"/>
              </a:rPr>
              <a:t>これを参考に</a:t>
            </a:r>
            <a:r>
              <a:rPr kumimoji="1" lang="ja-JP" altLang="en-US" sz="1200" b="0" i="0" kern="1200" dirty="0">
                <a:solidFill>
                  <a:schemeClr val="tx1"/>
                </a:solidFill>
                <a:effectLst/>
                <a:latin typeface="+mn-lt"/>
                <a:ea typeface="+mn-ea"/>
                <a:cs typeface="+mn-cs"/>
              </a:rPr>
              <a:t>私なりに少し手を加えたのが次のチャートです。</a:t>
            </a:r>
          </a:p>
          <a:p>
            <a:pPr fontAlgn="base"/>
            <a:r>
              <a:rPr kumimoji="1" lang="ja-JP" altLang="en-US" sz="1200" b="0" i="0" kern="1200" dirty="0">
                <a:solidFill>
                  <a:schemeClr val="tx1"/>
                </a:solidFill>
                <a:effectLst/>
                <a:latin typeface="+mn-lt"/>
                <a:ea typeface="+mn-ea"/>
                <a:cs typeface="+mn-cs"/>
              </a:rPr>
              <a:t>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はどちらか一方あればいいということではなく、</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や</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の関係のように、ともに必要な存在です。しかし、「モード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」に関わる人たちは、モード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を「</a:t>
            </a:r>
            <a:r>
              <a:rPr kumimoji="1" lang="ja-JP" altLang="en-US" sz="1200" b="1" i="0" kern="1200" dirty="0">
                <a:solidFill>
                  <a:schemeClr val="tx1"/>
                </a:solidFill>
                <a:effectLst/>
                <a:latin typeface="+mn-lt"/>
                <a:ea typeface="+mn-ea"/>
                <a:cs typeface="+mn-cs"/>
              </a:rPr>
              <a:t>落ち着きなくチャラチャラした無責任で軽い存在だと煙たがる</a:t>
            </a:r>
            <a:r>
              <a:rPr kumimoji="1" lang="ja-JP" altLang="en-US" sz="1200" b="0" i="0" kern="1200" dirty="0">
                <a:solidFill>
                  <a:schemeClr val="tx1"/>
                </a:solidFill>
                <a:effectLst/>
                <a:latin typeface="+mn-lt"/>
                <a:ea typeface="+mn-ea"/>
                <a:cs typeface="+mn-cs"/>
              </a:rPr>
              <a:t>」一方で、「モード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」に関わる人たちは、モード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を「</a:t>
            </a:r>
            <a:r>
              <a:rPr kumimoji="1" lang="ja-JP" altLang="en-US" sz="1200" b="1" i="0" kern="1200" dirty="0">
                <a:solidFill>
                  <a:schemeClr val="tx1"/>
                </a:solidFill>
                <a:effectLst/>
                <a:latin typeface="+mn-lt"/>
                <a:ea typeface="+mn-ea"/>
                <a:cs typeface="+mn-cs"/>
              </a:rPr>
              <a:t>古臭く動きが遅い足手まといの恐竜の化石のように感じてしまう</a:t>
            </a:r>
            <a:r>
              <a:rPr kumimoji="1" lang="ja-JP" altLang="en-US" sz="1200" b="0" i="0" kern="1200" dirty="0">
                <a:solidFill>
                  <a:schemeClr val="tx1"/>
                </a:solidFill>
                <a:effectLst/>
                <a:latin typeface="+mn-lt"/>
                <a:ea typeface="+mn-ea"/>
                <a:cs typeface="+mn-cs"/>
              </a:rPr>
              <a:t>」とも小野氏は指摘しています。</a:t>
            </a:r>
          </a:p>
          <a:p>
            <a:br>
              <a:rPr lang="ja-JP" altLang="en-US" dirty="0"/>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388375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いずれにしろ、</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と</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これからの情報システムは、両者の共存・連係が必要です。このような関係をガートナーは「バイモーダル」と呼んでいます。しかし、両者は思想や文化の違いから対立が起きやすく、同じ組織に閉じ込めておくことは難しいため、独立した組織あるいは別会社とするほうが現実的だとも述べています。そして、双方に敬意を払いつつ間を取り持ち、調整を行うための役割として「ガーディアン」を置くことを提唱しています。</a:t>
            </a:r>
          </a:p>
          <a:p>
            <a:pPr fontAlgn="base"/>
            <a:r>
              <a:rPr kumimoji="1" lang="en-US" altLang="ja-JP" sz="1200" b="0" i="0" kern="1200" dirty="0">
                <a:solidFill>
                  <a:schemeClr val="tx1"/>
                </a:solidFill>
                <a:effectLst/>
                <a:latin typeface="+mn-lt"/>
                <a:ea typeface="+mn-ea"/>
                <a:cs typeface="+mn-cs"/>
              </a:rPr>
              <a:t>SI</a:t>
            </a:r>
            <a:r>
              <a:rPr kumimoji="1" lang="ja-JP" altLang="en-US" sz="1200" b="0" i="0" kern="1200" dirty="0">
                <a:solidFill>
                  <a:schemeClr val="tx1"/>
                </a:solidFill>
                <a:effectLst/>
                <a:latin typeface="+mn-lt"/>
                <a:ea typeface="+mn-ea"/>
                <a:cs typeface="+mn-cs"/>
              </a:rPr>
              <a:t>ビジネスにも同様の視点を持ち込むべきです。つまり、異なる価値を提供する２つの組織を、業績評価も基準も変えて、それぞれに独立させ、お客様のニーズに応じ、両者を組み合わせて提供する「新たなシステム・インテグレーション・ビジネス」の提供へと、自らの役割を進化させては如何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18941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48</a:t>
            </a:fld>
            <a:endParaRPr kumimoji="1" lang="ja-JP" altLang="en-US"/>
          </a:p>
        </p:txBody>
      </p:sp>
    </p:spTree>
    <p:extLst>
      <p:ext uri="{BB962C8B-B14F-4D97-AF65-F5344CB8AC3E}">
        <p14:creationId xmlns:p14="http://schemas.microsoft.com/office/powerpoint/2010/main" val="1595150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b="1" dirty="0">
                <a:effectLst/>
              </a:rPr>
              <a:t>こちらをご覧下さい</a:t>
            </a:r>
            <a:endParaRPr lang="en-US" altLang="ja-JP" b="1" dirty="0">
              <a:effectLst/>
            </a:endParaRPr>
          </a:p>
          <a:p>
            <a:pPr fontAlgn="base"/>
            <a:r>
              <a:rPr lang="en-US" altLang="ja-JP" b="1" dirty="0">
                <a:effectLst/>
              </a:rPr>
              <a:t>http://</a:t>
            </a:r>
            <a:r>
              <a:rPr lang="en-US" altLang="ja-JP" b="1" dirty="0" err="1">
                <a:effectLst/>
              </a:rPr>
              <a:t>www.netcommerce.co.jp</a:t>
            </a:r>
            <a:r>
              <a:rPr lang="en-US" altLang="ja-JP" b="1" dirty="0">
                <a:effectLst/>
              </a:rPr>
              <a:t>/blog/2016/09/10/10157</a:t>
            </a:r>
          </a:p>
          <a:p>
            <a:pPr fontAlgn="base"/>
            <a:endParaRPr lang="en-US" altLang="ja-JP" b="1" dirty="0">
              <a:effectLst/>
            </a:endParaRPr>
          </a:p>
          <a:p>
            <a:pPr fontAlgn="base"/>
            <a:r>
              <a:rPr lang="ja-JP" altLang="en-US" b="1" dirty="0">
                <a:effectLst/>
              </a:rPr>
              <a:t>「共創」</a:t>
            </a:r>
            <a:endParaRPr lang="ja-JP" altLang="en-US" dirty="0">
              <a:effectLst/>
            </a:endParaRPr>
          </a:p>
          <a:p>
            <a:pPr fontAlgn="base"/>
            <a:r>
              <a:rPr kumimoji="1" lang="ja-JP" altLang="en-US" sz="1200" b="0" i="0" kern="1200" dirty="0">
                <a:solidFill>
                  <a:schemeClr val="tx1"/>
                </a:solidFill>
                <a:effectLst/>
                <a:latin typeface="+mn-lt"/>
                <a:ea typeface="+mn-ea"/>
                <a:cs typeface="+mn-cs"/>
              </a:rPr>
              <a:t>最近、この言葉をよく目にするようになりました。特にデザインやマーケティングの界隈で使われているようですが、</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企業でも「顧客との共創」を掲げ、お客様との関係を深化させてゆこうという想いから、経営方針としているところや、「共創サービスの体系化」を発表し、ブランドとして広めて行こうというところもあるようです。</a:t>
            </a:r>
          </a:p>
          <a:p>
            <a:pPr fontAlgn="base"/>
            <a:r>
              <a:rPr kumimoji="1" lang="ja-JP" altLang="en-US" sz="1200" b="0" i="0" kern="1200" dirty="0">
                <a:solidFill>
                  <a:schemeClr val="tx1"/>
                </a:solidFill>
                <a:effectLst/>
                <a:latin typeface="+mn-lt"/>
                <a:ea typeface="+mn-ea"/>
                <a:cs typeface="+mn-cs"/>
              </a:rPr>
              <a:t>この言葉は、</a:t>
            </a:r>
            <a:r>
              <a:rPr kumimoji="1" lang="en-US" altLang="ja-JP" sz="1200" b="0" i="0" kern="1200" dirty="0">
                <a:solidFill>
                  <a:schemeClr val="tx1"/>
                </a:solidFill>
                <a:effectLst/>
                <a:latin typeface="+mn-lt"/>
                <a:ea typeface="+mn-ea"/>
                <a:cs typeface="+mn-cs"/>
              </a:rPr>
              <a:t>2004</a:t>
            </a:r>
            <a:r>
              <a:rPr kumimoji="1" lang="ja-JP" altLang="en-US" sz="1200" b="0" i="0" kern="1200" dirty="0">
                <a:solidFill>
                  <a:schemeClr val="tx1"/>
                </a:solidFill>
                <a:effectLst/>
                <a:latin typeface="+mn-lt"/>
                <a:ea typeface="+mn-ea"/>
                <a:cs typeface="+mn-cs"/>
              </a:rPr>
              <a:t>年、米ミシガン大学ビジネススクール教授、</a:t>
            </a:r>
            <a:r>
              <a:rPr kumimoji="1" lang="en-US" altLang="ja-JP" sz="1200" b="0" i="0" kern="1200" dirty="0">
                <a:solidFill>
                  <a:schemeClr val="tx1"/>
                </a:solidFill>
                <a:effectLst/>
                <a:latin typeface="+mn-lt"/>
                <a:ea typeface="+mn-ea"/>
                <a:cs typeface="+mn-cs"/>
              </a:rPr>
              <a:t>C.K.</a:t>
            </a:r>
            <a:r>
              <a:rPr kumimoji="1" lang="ja-JP" altLang="en-US" sz="1200" b="0" i="0" kern="1200" dirty="0">
                <a:solidFill>
                  <a:schemeClr val="tx1"/>
                </a:solidFill>
                <a:effectLst/>
                <a:latin typeface="+mn-lt"/>
                <a:ea typeface="+mn-ea"/>
                <a:cs typeface="+mn-cs"/>
              </a:rPr>
              <a:t>プラハラードとベンカト・ラマスワミが、共著</a:t>
            </a:r>
            <a:r>
              <a:rPr kumimoji="1" lang="en-US" altLang="ja-JP" sz="1200" b="0" i="0" kern="1200" dirty="0">
                <a:solidFill>
                  <a:schemeClr val="tx1"/>
                </a:solidFill>
                <a:effectLst/>
                <a:latin typeface="+mn-lt"/>
                <a:ea typeface="+mn-ea"/>
                <a:cs typeface="+mn-cs"/>
              </a:rPr>
              <a:t>『The Future of Competition: Co-Creating Unique Value With Customers</a:t>
            </a:r>
            <a:r>
              <a:rPr kumimoji="1" lang="ja-JP" altLang="en-US" sz="1200" b="0" i="0" kern="1200" dirty="0">
                <a:solidFill>
                  <a:schemeClr val="tx1"/>
                </a:solidFill>
                <a:effectLst/>
                <a:latin typeface="+mn-lt"/>
                <a:ea typeface="+mn-ea"/>
                <a:cs typeface="+mn-cs"/>
              </a:rPr>
              <a:t>（邦訳：価値共創の未来へ</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顧客と企業の</a:t>
            </a:r>
            <a:r>
              <a:rPr kumimoji="1" lang="en-US" altLang="ja-JP" sz="1200" b="0" i="0" kern="1200" dirty="0">
                <a:solidFill>
                  <a:schemeClr val="tx1"/>
                </a:solidFill>
                <a:effectLst/>
                <a:latin typeface="+mn-lt"/>
                <a:ea typeface="+mn-ea"/>
                <a:cs typeface="+mn-cs"/>
              </a:rPr>
              <a:t>Co-Creation</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で提起した概念と言われています。企業が、様々なステークホルダーと協働して共に新たな価値を創造するとという概念「</a:t>
            </a:r>
            <a:r>
              <a:rPr kumimoji="1" lang="en-US" altLang="ja-JP" sz="1200" b="0" i="0" kern="1200" dirty="0">
                <a:solidFill>
                  <a:schemeClr val="tx1"/>
                </a:solidFill>
                <a:effectLst/>
                <a:latin typeface="+mn-lt"/>
                <a:ea typeface="+mn-ea"/>
                <a:cs typeface="+mn-cs"/>
              </a:rPr>
              <a:t>Co-Creation</a:t>
            </a:r>
            <a:r>
              <a:rPr kumimoji="1" lang="ja-JP" altLang="en-US" sz="1200" b="0" i="0" kern="1200" dirty="0">
                <a:solidFill>
                  <a:schemeClr val="tx1"/>
                </a:solidFill>
                <a:effectLst/>
                <a:latin typeface="+mn-lt"/>
                <a:ea typeface="+mn-ea"/>
                <a:cs typeface="+mn-cs"/>
              </a:rPr>
              <a:t>」の日本語訳です。</a:t>
            </a:r>
          </a:p>
          <a:p>
            <a:pPr fontAlgn="base"/>
            <a:r>
              <a:rPr kumimoji="1" lang="ja-JP" altLang="en-US" sz="1200" b="0" i="0" kern="1200" dirty="0">
                <a:solidFill>
                  <a:schemeClr val="tx1"/>
                </a:solidFill>
                <a:effectLst/>
                <a:latin typeface="+mn-lt"/>
                <a:ea typeface="+mn-ea"/>
                <a:cs typeface="+mn-cs"/>
              </a:rPr>
              <a:t>この言葉が、いま注目されるようになったのは、ビジネスのスピードが加速し、その変化へ即応の如何が企業の死命を制する時代になった、という意識が高まったことが背景にあるようです。</a:t>
            </a:r>
          </a:p>
          <a:p>
            <a:pPr fontAlgn="base"/>
            <a:r>
              <a:rPr kumimoji="1" lang="ja-JP" altLang="en-US" sz="1200" b="0" i="0" kern="1200" dirty="0">
                <a:solidFill>
                  <a:schemeClr val="tx1"/>
                </a:solidFill>
                <a:effectLst/>
                <a:latin typeface="+mn-lt"/>
                <a:ea typeface="+mn-ea"/>
                <a:cs typeface="+mn-cs"/>
              </a:rPr>
              <a:t>苦労して築き上げた競争優位であっても、ビジネス環境の変化は急激で、ひとつの競合優位を長期継続的に維持することができなくなりました。連続的に競合優位を生みだし続けることができなければ、生き残れない時代となったのです。</a:t>
            </a:r>
          </a:p>
          <a:p>
            <a:pPr fontAlgn="base"/>
            <a:r>
              <a:rPr lang="ja-JP" altLang="en-US" dirty="0">
                <a:effectLst/>
              </a:rPr>
              <a:t>「市場の変化に合わせて。戦略を動かし続ける」</a:t>
            </a:r>
          </a:p>
          <a:p>
            <a:pPr fontAlgn="base"/>
            <a:r>
              <a:rPr kumimoji="1" lang="ja-JP" altLang="en-US" sz="1200" b="0" i="0" kern="1200" dirty="0">
                <a:solidFill>
                  <a:schemeClr val="tx1"/>
                </a:solidFill>
                <a:effectLst/>
                <a:latin typeface="+mn-lt"/>
                <a:ea typeface="+mn-ea"/>
                <a:cs typeface="+mn-cs"/>
              </a:rPr>
              <a:t>米コロンビア大学ビジネススクール教授、リタ・マグレイスの著「</a:t>
            </a:r>
            <a:r>
              <a:rPr kumimoji="1" lang="en-US" altLang="ja-JP" sz="1200" b="0" i="0" kern="1200" dirty="0">
                <a:solidFill>
                  <a:schemeClr val="tx1"/>
                </a:solidFill>
                <a:effectLst/>
                <a:latin typeface="+mn-lt"/>
                <a:ea typeface="+mn-ea"/>
                <a:cs typeface="+mn-cs"/>
              </a:rPr>
              <a:t>The End of Competitive Advantage</a:t>
            </a:r>
            <a:r>
              <a:rPr kumimoji="1" lang="ja-JP" altLang="en-US" sz="1200" b="0" i="0" kern="1200" dirty="0">
                <a:solidFill>
                  <a:schemeClr val="tx1"/>
                </a:solidFill>
                <a:effectLst/>
                <a:latin typeface="+mn-lt"/>
                <a:ea typeface="+mn-ea"/>
                <a:cs typeface="+mn-cs"/>
              </a:rPr>
              <a:t>（邦訳：競争優位の終焉）」にこのように書かれています。また、企業のもつ競争優位性が競争を通じてあっという間に消えてしまう市場の特性を「ハイパーコンペティション」といい、いままさにそんな時代にあることを、事例を示しながら紹介しています。</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業界など、まさに「ハイパーコンペティション」な状況にあると言えるでしょう。</a:t>
            </a:r>
          </a:p>
          <a:p>
            <a:pPr fontAlgn="base"/>
            <a:r>
              <a:rPr kumimoji="1" lang="ja-JP" altLang="en-US" sz="1200" b="0" i="0" kern="1200" dirty="0">
                <a:solidFill>
                  <a:schemeClr val="tx1"/>
                </a:solidFill>
                <a:effectLst/>
                <a:latin typeface="+mn-lt"/>
                <a:ea typeface="+mn-ea"/>
                <a:cs typeface="+mn-cs"/>
              </a:rPr>
              <a:t>こういう時代にあっては、一企業だけで連続して競争優位を生みだし続けることは困難です。そこで、「共創」によって競争優位を生みだし続けようという考え方に期待が寄せられているのかもしれません。</a:t>
            </a:r>
          </a:p>
          <a:p>
            <a:pPr fontAlgn="base"/>
            <a:r>
              <a:rPr kumimoji="1" lang="ja-JP" altLang="en-US" sz="1200" b="0" i="0" kern="1200" dirty="0">
                <a:solidFill>
                  <a:schemeClr val="tx1"/>
                </a:solidFill>
                <a:effectLst/>
                <a:latin typeface="+mn-lt"/>
                <a:ea typeface="+mn-ea"/>
                <a:cs typeface="+mn-cs"/>
              </a:rPr>
              <a:t>「共創」は、その相手やその組み方によって、３つのタイプに分けることができそうです。</a:t>
            </a:r>
          </a:p>
          <a:p>
            <a:pPr fontAlgn="base"/>
            <a:r>
              <a:rPr kumimoji="1" lang="ja-JP" altLang="en-US" sz="1200" b="1" i="0" kern="1200" dirty="0">
                <a:solidFill>
                  <a:schemeClr val="tx1"/>
                </a:solidFill>
                <a:effectLst/>
                <a:latin typeface="+mn-lt"/>
                <a:ea typeface="+mn-ea"/>
                <a:cs typeface="+mn-cs"/>
              </a:rPr>
              <a:t>双方向の関係</a:t>
            </a:r>
          </a:p>
          <a:p>
            <a:pPr fontAlgn="base"/>
            <a:r>
              <a:rPr kumimoji="1" lang="ja-JP" altLang="en-US" sz="1200" b="0" i="0" kern="1200" dirty="0">
                <a:solidFill>
                  <a:schemeClr val="tx1"/>
                </a:solidFill>
                <a:effectLst/>
                <a:latin typeface="+mn-lt"/>
                <a:ea typeface="+mn-ea"/>
                <a:cs typeface="+mn-cs"/>
              </a:rPr>
              <a:t>価値の提供者である企業が、お客様と一緒になって、価値を産み出してゆこうという取り組みです。既存の商品やサービスを売り込むことではなく、お客様と共に課題と向き合い解決方法を考えてゆくことや、新たなビジネス・モデルを作ってゆこうという取り組みです。</a:t>
            </a:r>
          </a:p>
          <a:p>
            <a:pPr fontAlgn="base"/>
            <a:r>
              <a:rPr kumimoji="1" lang="ja-JP" altLang="en-US" sz="1200" b="0" i="0" kern="1200" dirty="0">
                <a:solidFill>
                  <a:schemeClr val="tx1"/>
                </a:solidFill>
                <a:effectLst/>
                <a:latin typeface="+mn-lt"/>
                <a:ea typeface="+mn-ea"/>
                <a:cs typeface="+mn-cs"/>
              </a:rPr>
              <a:t>お客様を駆け引きや交渉の相手と捉えるのではなく、課題を解決したい当事者としての視点を持ち、対等な立場で議論を進め、新たな価値を生みだしてゆくことが大切になります。</a:t>
            </a:r>
          </a:p>
          <a:p>
            <a:pPr fontAlgn="base"/>
            <a:r>
              <a:rPr kumimoji="1" lang="ja-JP" altLang="en-US" sz="1200" b="1" i="0" kern="1200" dirty="0">
                <a:solidFill>
                  <a:schemeClr val="tx1"/>
                </a:solidFill>
                <a:effectLst/>
                <a:latin typeface="+mn-lt"/>
                <a:ea typeface="+mn-ea"/>
                <a:cs typeface="+mn-cs"/>
              </a:rPr>
              <a:t>オープンな関係</a:t>
            </a:r>
          </a:p>
          <a:p>
            <a:pPr fontAlgn="base"/>
            <a:r>
              <a:rPr kumimoji="1" lang="ja-JP" altLang="en-US" sz="1200" b="0" i="0" kern="1200" dirty="0">
                <a:solidFill>
                  <a:schemeClr val="tx1"/>
                </a:solidFill>
                <a:effectLst/>
                <a:latin typeface="+mn-lt"/>
                <a:ea typeface="+mn-ea"/>
                <a:cs typeface="+mn-cs"/>
              </a:rPr>
              <a:t>コンソーシアムやコミュニティのようなオープンな関係を築き、同じテーマを共有して、知恵を出し合い、議論してゆこうという取り組みです。誰かに依存し、成果の一方的な受容者となるのではなく、そこに参加する誰もが、それぞれの役割を果たし、自律的にリーダーシップを発揮して、新たな価値を生みだしてゆこうというものです。</a:t>
            </a:r>
          </a:p>
          <a:p>
            <a:pPr fontAlgn="base"/>
            <a:r>
              <a:rPr kumimoji="1" lang="ja-JP" altLang="en-US" sz="1200" b="1" i="0" kern="1200" dirty="0">
                <a:solidFill>
                  <a:schemeClr val="tx1"/>
                </a:solidFill>
                <a:effectLst/>
                <a:latin typeface="+mn-lt"/>
                <a:ea typeface="+mn-ea"/>
                <a:cs typeface="+mn-cs"/>
              </a:rPr>
              <a:t>連携の関係</a:t>
            </a:r>
          </a:p>
          <a:p>
            <a:pPr fontAlgn="base"/>
            <a:r>
              <a:rPr kumimoji="1" lang="ja-JP" altLang="en-US" sz="1200" b="0" i="0" kern="1200" dirty="0">
                <a:solidFill>
                  <a:schemeClr val="tx1"/>
                </a:solidFill>
                <a:effectLst/>
                <a:latin typeface="+mn-lt"/>
                <a:ea typeface="+mn-ea"/>
                <a:cs typeface="+mn-cs"/>
              </a:rPr>
              <a:t>価値を生みだしたい主体となる企業が、自社だけでは満たすことのできない不足を他社と連携、協力して解決してゆこうという取り組みです。この関係は、発注者と提供する業者という関係ではなく、一緒になって課題に向き合い、アイデアを出し合って新たな価値を生みだしてゆこうというパートナーシップの意識がなくてはなりません。企業の格が違う、業界が違うという理由で上下関係を意識しての取り組みは、成果をあげることはできません。</a:t>
            </a:r>
          </a:p>
          <a:p>
            <a:pPr fontAlgn="base"/>
            <a:r>
              <a:rPr kumimoji="1" lang="ja-JP" altLang="en-US" sz="1200" b="0" i="0" kern="1200" dirty="0">
                <a:solidFill>
                  <a:schemeClr val="tx1"/>
                </a:solidFill>
                <a:effectLst/>
                <a:latin typeface="+mn-lt"/>
                <a:ea typeface="+mn-ea"/>
                <a:cs typeface="+mn-cs"/>
              </a:rPr>
              <a:t>これら３つのタイプに共通し、欠かすことのできない思想が「オープン」です。「オープン」とは、「他人の成果を自分の成果として自由に使えること」と考えることができます。</a:t>
            </a:r>
          </a:p>
          <a:p>
            <a:pPr fontAlgn="base"/>
            <a:r>
              <a:rPr kumimoji="1" lang="ja-JP" altLang="en-US" sz="1200" b="0" i="0" kern="1200" dirty="0">
                <a:solidFill>
                  <a:schemeClr val="tx1"/>
                </a:solidFill>
                <a:effectLst/>
                <a:latin typeface="+mn-lt"/>
                <a:ea typeface="+mn-ea"/>
                <a:cs typeface="+mn-cs"/>
              </a:rPr>
              <a:t>成果を共有する</a:t>
            </a:r>
          </a:p>
          <a:p>
            <a:pPr fontAlgn="base"/>
            <a:r>
              <a:rPr kumimoji="1" lang="ja-JP" altLang="en-US" sz="1200" b="0" i="0" kern="1200" dirty="0">
                <a:solidFill>
                  <a:schemeClr val="tx1"/>
                </a:solidFill>
                <a:effectLst/>
                <a:latin typeface="+mn-lt"/>
                <a:ea typeface="+mn-ea"/>
                <a:cs typeface="+mn-cs"/>
              </a:rPr>
              <a:t>その成果を加工、追加し価値を高める</a:t>
            </a:r>
          </a:p>
          <a:p>
            <a:pPr fontAlgn="base"/>
            <a:r>
              <a:rPr kumimoji="1" lang="ja-JP" altLang="en-US" sz="1200" b="0" i="0" kern="1200" dirty="0">
                <a:solidFill>
                  <a:schemeClr val="tx1"/>
                </a:solidFill>
                <a:effectLst/>
                <a:latin typeface="+mn-lt"/>
                <a:ea typeface="+mn-ea"/>
                <a:cs typeface="+mn-cs"/>
              </a:rPr>
              <a:t>その結果を共有し、このサイクルを維持、拡大してゆく</a:t>
            </a:r>
          </a:p>
          <a:p>
            <a:pPr fontAlgn="base"/>
            <a:r>
              <a:rPr kumimoji="1" lang="ja-JP" altLang="en-US" sz="1200" b="0" i="0" kern="1200" dirty="0">
                <a:solidFill>
                  <a:schemeClr val="tx1"/>
                </a:solidFill>
                <a:effectLst/>
                <a:latin typeface="+mn-lt"/>
                <a:ea typeface="+mn-ea"/>
                <a:cs typeface="+mn-cs"/>
              </a:rPr>
              <a:t>そんな取り組みと言えるでしょう。こうやって、新しい組合せを作り出し、これまでに無い新しい価値を生みだすこと、すなわち「イノベーション」を生みだしてゆく取り組みです。</a:t>
            </a:r>
          </a:p>
          <a:p>
            <a:pPr fontAlgn="base"/>
            <a:r>
              <a:rPr kumimoji="1" lang="en-US" altLang="ja-JP" sz="1200" b="0" i="0" kern="1200" dirty="0">
                <a:solidFill>
                  <a:schemeClr val="tx1"/>
                </a:solidFill>
                <a:effectLst/>
                <a:latin typeface="+mn-lt"/>
                <a:ea typeface="+mn-ea"/>
                <a:cs typeface="+mn-cs"/>
              </a:rPr>
              <a:t>20</a:t>
            </a:r>
            <a:r>
              <a:rPr kumimoji="1" lang="ja-JP" altLang="en-US" sz="1200" b="0" i="0" kern="1200" dirty="0">
                <a:solidFill>
                  <a:schemeClr val="tx1"/>
                </a:solidFill>
                <a:effectLst/>
                <a:latin typeface="+mn-lt"/>
                <a:ea typeface="+mn-ea"/>
                <a:cs typeface="+mn-cs"/>
              </a:rPr>
              <a:t>世紀初頭に活躍したオーストリア・ハンガリー帝国生まれの経済学者シュンペーターは、初期の著書</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経済発展の理論</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の中で、イノベーションについて「新結合</a:t>
            </a:r>
            <a:r>
              <a:rPr kumimoji="1" lang="en-US" altLang="ja-JP"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neue</a:t>
            </a:r>
            <a:r>
              <a:rPr kumimoji="1" lang="en-US" altLang="ja-JP" sz="1200" b="0" i="0" kern="1200" dirty="0">
                <a:solidFill>
                  <a:schemeClr val="tx1"/>
                </a:solidFill>
                <a:effectLst/>
                <a:latin typeface="+mn-lt"/>
                <a:ea typeface="+mn-ea"/>
                <a:cs typeface="+mn-cs"/>
              </a:rPr>
              <a:t> </a:t>
            </a:r>
            <a:r>
              <a:rPr kumimoji="1" lang="en-US" altLang="ja-JP" sz="1200" b="0" i="0" kern="1200" dirty="0" err="1">
                <a:solidFill>
                  <a:schemeClr val="tx1"/>
                </a:solidFill>
                <a:effectLst/>
                <a:latin typeface="+mn-lt"/>
                <a:ea typeface="+mn-ea"/>
                <a:cs typeface="+mn-cs"/>
              </a:rPr>
              <a:t>Kombination</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」という言葉を使っています。これは、クレイトン・クリステンセンによる「一見、関係なさそうな事柄を結びつける思考」というイノベーションの定義とも符合するものです（</a:t>
            </a:r>
            <a:r>
              <a:rPr kumimoji="1" lang="en-US" altLang="ja-JP" sz="1200" b="0" i="0" kern="1200" dirty="0">
                <a:solidFill>
                  <a:schemeClr val="tx1"/>
                </a:solidFill>
                <a:effectLst/>
                <a:latin typeface="+mn-lt"/>
                <a:ea typeface="+mn-ea"/>
                <a:cs typeface="+mn-cs"/>
              </a:rPr>
              <a:t>Wikipedia</a:t>
            </a:r>
            <a:r>
              <a:rPr kumimoji="1" lang="ja-JP" altLang="en-US" sz="1200" b="0" i="0" kern="1200" dirty="0">
                <a:solidFill>
                  <a:schemeClr val="tx1"/>
                </a:solidFill>
                <a:effectLst/>
                <a:latin typeface="+mn-lt"/>
                <a:ea typeface="+mn-ea"/>
                <a:cs typeface="+mn-cs"/>
              </a:rPr>
              <a:t>参照）。つまり、それまでのモノ・仕組みなどのこれまでに無い新しい組合せを実現し、新たな価値を生み出して社会的に大きな変化を起こすことを意味する言葉です。</a:t>
            </a:r>
          </a:p>
          <a:p>
            <a:pPr fontAlgn="base"/>
            <a:r>
              <a:rPr kumimoji="1" lang="ja-JP" altLang="en-US" sz="1200" b="0" i="0" kern="1200" dirty="0">
                <a:solidFill>
                  <a:schemeClr val="tx1"/>
                </a:solidFill>
                <a:effectLst/>
                <a:latin typeface="+mn-lt"/>
                <a:ea typeface="+mn-ea"/>
                <a:cs typeface="+mn-cs"/>
              </a:rPr>
              <a:t>この「オープン」の思想が、イノベーションを生みだす源泉となり、共創を支えることになるのです。</a:t>
            </a:r>
          </a:p>
          <a:p>
            <a:pPr fontAlgn="base"/>
            <a:r>
              <a:rPr kumimoji="1" lang="ja-JP" altLang="en-US" sz="1200" b="0" i="0" kern="1200" dirty="0">
                <a:solidFill>
                  <a:schemeClr val="tx1"/>
                </a:solidFill>
                <a:effectLst/>
                <a:latin typeface="+mn-lt"/>
                <a:ea typeface="+mn-ea"/>
                <a:cs typeface="+mn-cs"/>
              </a:rPr>
              <a:t>また、「共創」における「双方向の関係」が、</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によって、これから大きな進化を遂げてゆくことについても考えておく必要があります。</a:t>
            </a:r>
          </a:p>
          <a:p>
            <a:pPr fontAlgn="base"/>
            <a:r>
              <a:rPr kumimoji="1" lang="ja-JP" altLang="en-US" sz="1200" b="0" i="0" kern="1200" dirty="0">
                <a:solidFill>
                  <a:schemeClr val="tx1"/>
                </a:solidFill>
                <a:effectLst/>
                <a:latin typeface="+mn-lt"/>
                <a:ea typeface="+mn-ea"/>
                <a:cs typeface="+mn-cs"/>
              </a:rPr>
              <a:t>これまで、製造業のビジネスは、メーカーが価値を創造し、それを顧客が購入して価値を消費することで成り立っていました。そのため、魅力的な価値をモノに作り込み、その価値で顧客の購買意欲をかき立てる「</a:t>
            </a:r>
            <a:r>
              <a:rPr kumimoji="1" lang="en-US" altLang="ja-JP" sz="1200" b="0" i="0" kern="1200" dirty="0">
                <a:solidFill>
                  <a:schemeClr val="tx1"/>
                </a:solidFill>
                <a:effectLst/>
                <a:latin typeface="+mn-lt"/>
                <a:ea typeface="+mn-ea"/>
                <a:cs typeface="+mn-cs"/>
              </a:rPr>
              <a:t>Good’s Dominant Logic</a:t>
            </a:r>
            <a:r>
              <a:rPr kumimoji="1" lang="ja-JP" altLang="en-US" sz="1200" b="0" i="0" kern="1200" dirty="0">
                <a:solidFill>
                  <a:schemeClr val="tx1"/>
                </a:solidFill>
                <a:effectLst/>
                <a:latin typeface="+mn-lt"/>
                <a:ea typeface="+mn-ea"/>
                <a:cs typeface="+mn-cs"/>
              </a:rPr>
              <a:t>」を前提としていました。しかし、モノにセンサーが組み込まれ、使用者の使用状況が逐次把握できるようになれば、</a:t>
            </a:r>
          </a:p>
          <a:p>
            <a:pPr fontAlgn="base"/>
            <a:r>
              <a:rPr kumimoji="1" lang="ja-JP" altLang="en-US" sz="1200" b="0" i="0" kern="1200" dirty="0">
                <a:solidFill>
                  <a:schemeClr val="tx1"/>
                </a:solidFill>
                <a:effectLst/>
                <a:latin typeface="+mn-lt"/>
                <a:ea typeface="+mn-ea"/>
                <a:cs typeface="+mn-cs"/>
              </a:rPr>
              <a:t>その使用状況に合わせて製品の機能や性能をそこに組み込まれたソフトウェアをアップデートさせることで向上させる</a:t>
            </a:r>
          </a:p>
          <a:p>
            <a:pPr fontAlgn="base"/>
            <a:r>
              <a:rPr kumimoji="1" lang="ja-JP" altLang="en-US" sz="1200" b="0" i="0" kern="1200" dirty="0">
                <a:solidFill>
                  <a:schemeClr val="tx1"/>
                </a:solidFill>
                <a:effectLst/>
                <a:latin typeface="+mn-lt"/>
                <a:ea typeface="+mn-ea"/>
                <a:cs typeface="+mn-cs"/>
              </a:rPr>
              <a:t>使用状況から、故障やトラブルを予見し、事前に対処して使用者の安全、安心を担保する</a:t>
            </a:r>
          </a:p>
          <a:p>
            <a:pPr fontAlgn="base"/>
            <a:r>
              <a:rPr kumimoji="1" lang="ja-JP" altLang="en-US" sz="1200" b="0" i="0" kern="1200" dirty="0">
                <a:solidFill>
                  <a:schemeClr val="tx1"/>
                </a:solidFill>
                <a:effectLst/>
                <a:latin typeface="+mn-lt"/>
                <a:ea typeface="+mn-ea"/>
                <a:cs typeface="+mn-cs"/>
              </a:rPr>
              <a:t>実際の使用状況をデータとして、それに基づき、よりよいよい製品を開発を行う</a:t>
            </a:r>
          </a:p>
          <a:p>
            <a:pPr fontAlgn="base"/>
            <a:r>
              <a:rPr kumimoji="1" lang="ja-JP" altLang="en-US" sz="1200" b="0" i="0" kern="1200" dirty="0">
                <a:solidFill>
                  <a:schemeClr val="tx1"/>
                </a:solidFill>
                <a:effectLst/>
                <a:latin typeface="+mn-lt"/>
                <a:ea typeface="+mn-ea"/>
                <a:cs typeface="+mn-cs"/>
              </a:rPr>
              <a:t>モノを作って提供するだけではなく、提供した後の使用の段階でも継続的につながりサービスを提供し続ける、そんなモノとサービスが一体となったところに価値を生みだし、それを商品の魅力としてゆこうという「</a:t>
            </a:r>
            <a:r>
              <a:rPr kumimoji="1" lang="en-US" altLang="ja-JP" sz="1200" b="0" i="0" kern="1200" dirty="0">
                <a:solidFill>
                  <a:schemeClr val="tx1"/>
                </a:solidFill>
                <a:effectLst/>
                <a:latin typeface="+mn-lt"/>
                <a:ea typeface="+mn-ea"/>
                <a:cs typeface="+mn-cs"/>
              </a:rPr>
              <a:t>Service Dominant Logic</a:t>
            </a:r>
            <a:r>
              <a:rPr kumimoji="1" lang="ja-JP" altLang="en-US" sz="1200" b="0" i="0" kern="1200" dirty="0">
                <a:solidFill>
                  <a:schemeClr val="tx1"/>
                </a:solidFill>
                <a:effectLst/>
                <a:latin typeface="+mn-lt"/>
                <a:ea typeface="+mn-ea"/>
                <a:cs typeface="+mn-cs"/>
              </a:rPr>
              <a:t>」が優位になってゆくでしょう。そんな共創のあり方が生まれつつあります。</a:t>
            </a:r>
          </a:p>
          <a:p>
            <a:pPr fontAlgn="base"/>
            <a:r>
              <a:rPr kumimoji="1" lang="ja-JP" altLang="en-US" sz="1200" b="0" i="0" kern="1200" dirty="0">
                <a:solidFill>
                  <a:schemeClr val="tx1"/>
                </a:solidFill>
                <a:effectLst/>
                <a:latin typeface="+mn-lt"/>
                <a:ea typeface="+mn-ea"/>
                <a:cs typeface="+mn-cs"/>
              </a:rPr>
              <a:t>お客様との関係を深化させてゆこうという想いから、「共創」という言葉を掲げることは、すばらしいことです。しかし、それが、「お客様の立場で物事を考えよう！」や「顧客目線で考えよう！」といった、これまで幾度となく唱えられてきた「お題目」と同じであるとすれば、何とも残念なことです。</a:t>
            </a:r>
          </a:p>
          <a:p>
            <a:pPr fontAlgn="base"/>
            <a:r>
              <a:rPr kumimoji="1" lang="ja-JP" altLang="en-US" sz="1200" b="0" i="0" kern="1200" dirty="0">
                <a:solidFill>
                  <a:schemeClr val="tx1"/>
                </a:solidFill>
                <a:effectLst/>
                <a:latin typeface="+mn-lt"/>
                <a:ea typeface="+mn-ea"/>
                <a:cs typeface="+mn-cs"/>
              </a:rPr>
              <a:t>ビジネスにイノベーションを生みだす原動力としての「共創」の意味に真摯に向き合い、具体的な施策に結びつけてゆくことが大切ではないでしょうか。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52</a:t>
            </a:fld>
            <a:endParaRPr kumimoji="1" lang="ja-JP" altLang="en-US"/>
          </a:p>
        </p:txBody>
      </p:sp>
    </p:spTree>
    <p:extLst>
      <p:ext uri="{BB962C8B-B14F-4D97-AF65-F5344CB8AC3E}">
        <p14:creationId xmlns:p14="http://schemas.microsoft.com/office/powerpoint/2010/main" val="1925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の古い常識をそのままに、これからのビジネスを創ることはできない：３つの環境変化と</a:t>
            </a:r>
            <a:r>
              <a:rPr kumimoji="1" lang="en-US" altLang="ja-JP" sz="1200" kern="1200" dirty="0">
                <a:solidFill>
                  <a:schemeClr val="tx1"/>
                </a:solidFill>
                <a:effectLst/>
                <a:latin typeface="+mn-lt"/>
                <a:ea typeface="+mn-ea"/>
                <a:cs typeface="+mn-cs"/>
              </a:rPr>
              <a:t>SI 3.0</a:t>
            </a:r>
            <a:r>
              <a:rPr kumimoji="1" lang="ja-JP" altLang="ja-JP" sz="1200" kern="1200" dirty="0">
                <a:solidFill>
                  <a:schemeClr val="tx1"/>
                </a:solidFill>
                <a:effectLst/>
                <a:latin typeface="+mn-lt"/>
                <a:ea typeface="+mn-ea"/>
                <a:cs typeface="+mn-cs"/>
              </a:rPr>
              <a:t>への転換</a:t>
            </a:r>
          </a:p>
          <a:p>
            <a:pPr lvl="0"/>
            <a:r>
              <a:rPr kumimoji="1" lang="ja-JP" altLang="ja-JP" sz="1200" kern="1200" dirty="0">
                <a:solidFill>
                  <a:schemeClr val="tx1"/>
                </a:solidFill>
                <a:effectLst/>
                <a:latin typeface="+mn-lt"/>
                <a:ea typeface="+mn-ea"/>
                <a:cs typeface="+mn-cs"/>
              </a:rPr>
              <a:t>マイロサービスやサーバーレス、コンテナはシステムの開発や運用の常識をどのように変えようとしているのでしょうか？</a:t>
            </a:r>
          </a:p>
          <a:p>
            <a:pPr lvl="0"/>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やサイバーフィジカル・システムは、お客様のビジネスのありかたを、とのように変えようとしているのでしょうか？</a:t>
            </a:r>
          </a:p>
          <a:p>
            <a:pPr lvl="0"/>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はお客様のビジネス価値や雇用のあり方をどのように変えようとしているのでしょうか、そこにどのようなビジネス・チャンスがあるのでしょうか？</a:t>
            </a:r>
          </a:p>
          <a:p>
            <a:r>
              <a:rPr kumimoji="1" lang="ja-JP" altLang="ja-JP" sz="1200" kern="1200" dirty="0">
                <a:solidFill>
                  <a:schemeClr val="tx1"/>
                </a:solidFill>
                <a:effectLst/>
                <a:latin typeface="+mn-lt"/>
                <a:ea typeface="+mn-ea"/>
                <a:cs typeface="+mn-cs"/>
              </a:rPr>
              <a:t>テクノロジーの進化は、テクノロジーのビジネスにおける価値や役割を変えてしまいます。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ビジネスに関わる以上、この前提に立ちこれからのビジネスを創ってゆかなければなりません。しかし、必ずしもこの通りにはなっていないのが現実です。</a:t>
            </a:r>
          </a:p>
          <a:p>
            <a:r>
              <a:rPr kumimoji="1" lang="ja-JP" altLang="ja-JP" sz="1200" kern="1200" dirty="0">
                <a:solidFill>
                  <a:schemeClr val="tx1"/>
                </a:solidFill>
                <a:effectLst/>
                <a:latin typeface="+mn-lt"/>
                <a:ea typeface="+mn-ea"/>
                <a:cs typeface="+mn-cs"/>
              </a:rPr>
              <a:t>心理学の用語に「確証のバイアス」があります。仮説や信念を検証する際にそれを支持する情報ばかりを集め、反証する情報を無視または集めようとしない傾向のことをいうことばです。わかりやすく言えば、自分に都合のいいことを取り入れ、思い込みを強化する心の働きです。</a:t>
            </a:r>
          </a:p>
          <a:p>
            <a:r>
              <a:rPr kumimoji="1" lang="ja-JP" altLang="ja-JP" sz="1200" kern="1200" dirty="0">
                <a:solidFill>
                  <a:schemeClr val="tx1"/>
                </a:solidFill>
                <a:effectLst/>
                <a:latin typeface="+mn-lt"/>
                <a:ea typeface="+mn-ea"/>
                <a:cs typeface="+mn-cs"/>
              </a:rPr>
              <a:t>「まだ、何とかなる」を心の支えにビジネスの転換に消極的な人たちは、まさに確証のバイアスの典型です。「新規事業に積極的に取り組んでいます。でも、成果を出すのは簡単なことではないですね」と３年前と同じ話をされている人たちもまた同様です。茹でがエルのごとく、変化の流れにただ身を任せているに過ぎないことに気がつかないのでしょう。</a:t>
            </a:r>
          </a:p>
          <a:p>
            <a:r>
              <a:rPr kumimoji="1" lang="ja-JP" altLang="ja-JP" sz="1200" kern="1200" dirty="0">
                <a:solidFill>
                  <a:schemeClr val="tx1"/>
                </a:solidFill>
                <a:effectLst/>
                <a:latin typeface="+mn-lt"/>
                <a:ea typeface="+mn-ea"/>
                <a:cs typeface="+mn-cs"/>
              </a:rPr>
              <a:t>では、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ビジネスは、どこに向かおうとしているのでしょうか。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この動きを促す３つの環境変化があります。ひとつは、</a:t>
            </a:r>
            <a:r>
              <a:rPr kumimoji="1" lang="en-US" altLang="ja-JP" sz="1200" b="1" u="sng" kern="1200" dirty="0">
                <a:solidFill>
                  <a:schemeClr val="tx1"/>
                </a:solidFill>
                <a:effectLst/>
                <a:latin typeface="+mn-lt"/>
                <a:ea typeface="+mn-ea"/>
                <a:cs typeface="+mn-cs"/>
              </a:rPr>
              <a:t>IT</a:t>
            </a:r>
            <a:r>
              <a:rPr kumimoji="1" lang="ja-JP" altLang="ja-JP" sz="1200" b="1" u="sng" kern="1200" dirty="0">
                <a:solidFill>
                  <a:schemeClr val="tx1"/>
                </a:solidFill>
                <a:effectLst/>
                <a:latin typeface="+mn-lt"/>
                <a:ea typeface="+mn-ea"/>
                <a:cs typeface="+mn-cs"/>
              </a:rPr>
              <a:t>の役割</a:t>
            </a:r>
            <a:r>
              <a:rPr kumimoji="1" lang="ja-JP" altLang="ja-JP" sz="1200" kern="1200" dirty="0">
                <a:solidFill>
                  <a:schemeClr val="tx1"/>
                </a:solidFill>
                <a:effectLst/>
                <a:latin typeface="+mn-lt"/>
                <a:ea typeface="+mn-ea"/>
                <a:cs typeface="+mn-cs"/>
              </a:rPr>
              <a:t>の変化です。これまで</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は業務の「生産性向上やコストの削減」に寄与してきました。しかし、そのための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投資は一巡し、お客様は新規開発のための投資を控え、</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の主体は保守や運用へと移っています。そこに新たな付加価値や差別化の要素は乏しく、「現行の業務内容や品質はそのままにコストを下げて欲しい」というお客様の要求に応えなくてはなりません。</a:t>
            </a:r>
          </a:p>
          <a:p>
            <a:r>
              <a:rPr kumimoji="1" lang="ja-JP" altLang="ja-JP" sz="1200" kern="1200" dirty="0">
                <a:solidFill>
                  <a:schemeClr val="tx1"/>
                </a:solidFill>
                <a:effectLst/>
                <a:latin typeface="+mn-lt"/>
                <a:ea typeface="+mn-ea"/>
                <a:cs typeface="+mn-cs"/>
              </a:rPr>
              <a:t>一方で、</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が、どのような目的で使われようとしているかを考えてみれば分かることですが、既存のビジネスに新たな差別化の要素を加えることに重心が置かれています。また、業務の生産性向上やコスト削減についても、人間にしかできなかったことを置き換えることで、これまでとは桁違いの生産性やコストを実現することで、企業体質そのものを本質的に変え、競争力の基盤を築くために</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を活かしてゆこうとしています。</a:t>
            </a:r>
          </a:p>
          <a:p>
            <a:r>
              <a:rPr kumimoji="1" lang="ja-JP" altLang="ja-JP" sz="1200" kern="1200" dirty="0">
                <a:solidFill>
                  <a:schemeClr val="tx1"/>
                </a:solidFill>
                <a:effectLst/>
                <a:latin typeface="+mn-lt"/>
                <a:ea typeface="+mn-ea"/>
                <a:cs typeface="+mn-cs"/>
              </a:rPr>
              <a:t>ふたつ目は、</a:t>
            </a:r>
            <a:r>
              <a:rPr kumimoji="1" lang="en-US" altLang="ja-JP" sz="1200" b="1" u="sng" kern="1200" dirty="0">
                <a:solidFill>
                  <a:schemeClr val="tx1"/>
                </a:solidFill>
                <a:effectLst/>
                <a:latin typeface="+mn-lt"/>
                <a:ea typeface="+mn-ea"/>
                <a:cs typeface="+mn-cs"/>
              </a:rPr>
              <a:t>IT</a:t>
            </a:r>
            <a:r>
              <a:rPr kumimoji="1" lang="ja-JP" altLang="ja-JP" sz="1200" b="1" u="sng" kern="1200" dirty="0">
                <a:solidFill>
                  <a:schemeClr val="tx1"/>
                </a:solidFill>
                <a:effectLst/>
                <a:latin typeface="+mn-lt"/>
                <a:ea typeface="+mn-ea"/>
                <a:cs typeface="+mn-cs"/>
              </a:rPr>
              <a:t>利用環境の変化</a:t>
            </a:r>
            <a:r>
              <a:rPr kumimoji="1" lang="ja-JP" altLang="ja-JP" sz="1200" kern="1200" dirty="0">
                <a:solidFill>
                  <a:schemeClr val="tx1"/>
                </a:solidFill>
                <a:effectLst/>
                <a:latin typeface="+mn-lt"/>
                <a:ea typeface="+mn-ea"/>
                <a:cs typeface="+mn-cs"/>
              </a:rPr>
              <a:t>です。クラウドを使うか使わないかのステージは終わり、どのようにクラウドを使ってゆくかを多くの企業が模索しはじめています。</a:t>
            </a:r>
          </a:p>
          <a:p>
            <a:r>
              <a:rPr kumimoji="1" lang="ja-JP" altLang="ja-JP" sz="1200" kern="1200" dirty="0">
                <a:solidFill>
                  <a:schemeClr val="tx1"/>
                </a:solidFill>
                <a:effectLst/>
                <a:latin typeface="+mn-lt"/>
                <a:ea typeface="+mn-ea"/>
                <a:cs typeface="+mn-cs"/>
              </a:rPr>
              <a:t>「全てがクラウドへ移るわけではない」という確証バイアスに引きずられ、クラウドの劇的な進化や開発・運用の新しい常識を遠ざける人たちが</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事業者には少なからず見受けられます。いまの</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のやり方がクラウドでは通用しないことは、以前紹介したブログで詳しく解説しています。</a:t>
            </a:r>
          </a:p>
          <a:p>
            <a:r>
              <a:rPr kumimoji="1" lang="en-US" altLang="ja-JP" sz="1200" kern="1200" dirty="0">
                <a:solidFill>
                  <a:schemeClr val="tx1"/>
                </a:solidFill>
                <a:effectLst/>
                <a:latin typeface="+mn-lt"/>
                <a:ea typeface="+mn-ea"/>
                <a:cs typeface="+mn-cs"/>
              </a:rPr>
              <a:t>&gt;&gt; </a:t>
            </a:r>
            <a:r>
              <a:rPr kumimoji="1" lang="ja-JP" altLang="ja-JP" sz="1200" kern="1200" dirty="0">
                <a:solidFill>
                  <a:schemeClr val="tx1"/>
                </a:solidFill>
                <a:effectLst/>
                <a:latin typeface="+mn-lt"/>
                <a:ea typeface="+mn-ea"/>
                <a:cs typeface="+mn-cs"/>
              </a:rPr>
              <a:t>ルールを変えて下さい。それができなければクラウド</a:t>
            </a:r>
            <a:r>
              <a:rPr kumimoji="1" lang="en-US" altLang="ja-JP" sz="1200" kern="1200" dirty="0" err="1">
                <a:solidFill>
                  <a:schemeClr val="tx1"/>
                </a:solidFill>
                <a:effectLst/>
                <a:latin typeface="+mn-lt"/>
                <a:ea typeface="+mn-ea"/>
                <a:cs typeface="+mn-cs"/>
              </a:rPr>
              <a:t>SIer</a:t>
            </a:r>
            <a:r>
              <a:rPr kumimoji="1" lang="ja-JP" altLang="ja-JP" sz="1200" kern="1200" dirty="0">
                <a:solidFill>
                  <a:schemeClr val="tx1"/>
                </a:solidFill>
                <a:effectLst/>
                <a:latin typeface="+mn-lt"/>
                <a:ea typeface="+mn-ea"/>
                <a:cs typeface="+mn-cs"/>
              </a:rPr>
              <a:t>にはなれません！</a:t>
            </a:r>
          </a:p>
          <a:p>
            <a:r>
              <a:rPr kumimoji="1" lang="en-US" altLang="ja-JP" sz="1200" u="sng" kern="1200" dirty="0">
                <a:solidFill>
                  <a:schemeClr val="tx1"/>
                </a:solidFill>
                <a:effectLst/>
                <a:latin typeface="+mn-lt"/>
                <a:ea typeface="+mn-ea"/>
                <a:cs typeface="+mn-cs"/>
                <a:hlinkClick r:id="rId3"/>
              </a:rPr>
              <a:t>http://www.netcommerce.co.jp/blog/2016/09/19/10182</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クラウドの常識を前提に、</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の古い常識を変えなければ、クラウドに関わるビジネスも十分な成果をあげることはできません。冒頭で紹介した、マイロサービスやサーバーレス、コンテナといったキーワードは、クラウドを前提としたこれからの開発や運用のあり方に大きな変化を強いることになります。</a:t>
            </a:r>
          </a:p>
          <a:p>
            <a:r>
              <a:rPr kumimoji="1" lang="ja-JP" altLang="ja-JP" sz="1200" kern="1200" dirty="0">
                <a:solidFill>
                  <a:schemeClr val="tx1"/>
                </a:solidFill>
                <a:effectLst/>
                <a:latin typeface="+mn-lt"/>
                <a:ea typeface="+mn-ea"/>
                <a:cs typeface="+mn-cs"/>
              </a:rPr>
              <a:t>最後は、</a:t>
            </a:r>
            <a:r>
              <a:rPr kumimoji="1" lang="en-US" altLang="ja-JP" sz="1200" b="1" u="sng" kern="1200" dirty="0">
                <a:solidFill>
                  <a:schemeClr val="tx1"/>
                </a:solidFill>
                <a:effectLst/>
                <a:latin typeface="+mn-lt"/>
                <a:ea typeface="+mn-ea"/>
                <a:cs typeface="+mn-cs"/>
              </a:rPr>
              <a:t>IT</a:t>
            </a:r>
            <a:r>
              <a:rPr kumimoji="1" lang="ja-JP" altLang="ja-JP" sz="1200" b="1" u="sng" kern="1200" dirty="0">
                <a:solidFill>
                  <a:schemeClr val="tx1"/>
                </a:solidFill>
                <a:effectLst/>
                <a:latin typeface="+mn-lt"/>
                <a:ea typeface="+mn-ea"/>
                <a:cs typeface="+mn-cs"/>
              </a:rPr>
              <a:t>に期待されるビジネス価値</a:t>
            </a:r>
            <a:r>
              <a:rPr kumimoji="1" lang="ja-JP" altLang="ja-JP" sz="1200" kern="1200" dirty="0">
                <a:solidFill>
                  <a:schemeClr val="tx1"/>
                </a:solidFill>
                <a:effectLst/>
                <a:latin typeface="+mn-lt"/>
                <a:ea typeface="+mn-ea"/>
                <a:cs typeface="+mn-cs"/>
              </a:rPr>
              <a:t>の変化です。従来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は、「生産性向上やコストの削減」に重心が置かれていました。しかし、いまや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は「ビジネスの差別化や競争力の強化」に重心が置かれ、高い利益率を期待できる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ビジネスはこちらに移ってしまいました。そして</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予算の意志決定権限は、情報システム部門から事業部門へとシフトしています。この変化については、下記のブログで詳しく解説しています。</a:t>
            </a:r>
          </a:p>
          <a:p>
            <a:r>
              <a:rPr kumimoji="1" lang="en-US" altLang="ja-JP" sz="1200" kern="1200" dirty="0">
                <a:solidFill>
                  <a:schemeClr val="tx1"/>
                </a:solidFill>
                <a:effectLst/>
                <a:latin typeface="+mn-lt"/>
                <a:ea typeface="+mn-ea"/>
                <a:cs typeface="+mn-cs"/>
              </a:rPr>
              <a:t>&gt;&gt; </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での新規事業開発は、これまでの</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と何が違うのか</a:t>
            </a:r>
          </a:p>
          <a:p>
            <a:r>
              <a:rPr kumimoji="1" lang="en-US" altLang="ja-JP" sz="1200" u="sng" kern="1200" dirty="0">
                <a:solidFill>
                  <a:schemeClr val="tx1"/>
                </a:solidFill>
                <a:effectLst/>
                <a:latin typeface="+mn-lt"/>
                <a:ea typeface="+mn-ea"/>
                <a:cs typeface="+mn-cs"/>
                <a:hlinkClick r:id="rId4"/>
              </a:rPr>
              <a:t>http://www.netcommerce.co.jp/blog/2017/04/02/10710</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これは、ビジネスと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の一体化がすすみつつあることを意味します。当然、</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事業者や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ベンダーへの期待も変わろうとしています。</a:t>
            </a:r>
          </a:p>
          <a:p>
            <a:r>
              <a:rPr kumimoji="1" lang="ja-JP" altLang="ja-JP" sz="1200" kern="1200" dirty="0">
                <a:solidFill>
                  <a:schemeClr val="tx1"/>
                </a:solidFill>
                <a:effectLst/>
                <a:latin typeface="+mn-lt"/>
                <a:ea typeface="+mn-ea"/>
                <a:cs typeface="+mn-cs"/>
              </a:rPr>
              <a:t>「ビジネスと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の一体化」がすすめば、</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はビジネスのスピードに同期化し、ビジネス環境の変化に即応できなくてはなりません。ビジネス環境が急激に変化する時代にあって、このスピードは加速しています。アジャイル開発や</a:t>
            </a:r>
            <a:r>
              <a:rPr kumimoji="1" lang="en-US" altLang="ja-JP" sz="1200"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は、そんな文脈から読み解く必要があります。</a:t>
            </a:r>
          </a:p>
          <a:p>
            <a:r>
              <a:rPr kumimoji="1" lang="ja-JP" altLang="ja-JP" sz="1200" kern="1200" dirty="0">
                <a:solidFill>
                  <a:schemeClr val="tx1"/>
                </a:solidFill>
                <a:effectLst/>
                <a:latin typeface="+mn-lt"/>
                <a:ea typeface="+mn-ea"/>
                <a:cs typeface="+mn-cs"/>
              </a:rPr>
              <a:t>ビジネスに貢献するための手段を提供するビジネスから、ビジネスに直接貢献するビジネスへ</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ビジネスには、いまそんな役割が期待されているのです。</a:t>
            </a:r>
          </a:p>
          <a:p>
            <a:r>
              <a:rPr kumimoji="1" lang="ja-JP" altLang="ja-JP" sz="1200" kern="1200" dirty="0">
                <a:solidFill>
                  <a:schemeClr val="tx1"/>
                </a:solidFill>
                <a:effectLst/>
                <a:latin typeface="+mn-lt"/>
                <a:ea typeface="+mn-ea"/>
                <a:cs typeface="+mn-cs"/>
              </a:rPr>
              <a:t>このような３つの環境変化により、従来までの「情報システムの構築と運用」を主体とした</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System Integrator</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SI 1.0</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稼働率は維持できても、利益を維持できない」ビジネスへと変わってしまいました。お客様は、ビジネス価値を手に入れる手段（システムの構築や運用）の提供から、ビジネス価値を迅速にあるいは直接手に入れられるサービスへと需要を変化させています。</a:t>
            </a:r>
          </a:p>
          <a:p>
            <a:r>
              <a:rPr kumimoji="1" lang="ja-JP" altLang="ja-JP" sz="1200" kern="1200" dirty="0">
                <a:solidFill>
                  <a:schemeClr val="tx1"/>
                </a:solidFill>
                <a:effectLst/>
                <a:latin typeface="+mn-lt"/>
                <a:ea typeface="+mn-ea"/>
                <a:cs typeface="+mn-cs"/>
              </a:rPr>
              <a:t>この需要の変化に対応し、お客様の期待に応えるためには「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サービスの提供」、すなわち“</a:t>
            </a:r>
            <a:r>
              <a:rPr kumimoji="1" lang="en-US" altLang="ja-JP" sz="1200" kern="1200" dirty="0">
                <a:solidFill>
                  <a:schemeClr val="tx1"/>
                </a:solidFill>
                <a:effectLst/>
                <a:latin typeface="+mn-lt"/>
                <a:ea typeface="+mn-ea"/>
                <a:cs typeface="+mn-cs"/>
              </a:rPr>
              <a:t>Service Integrator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SI 2.0</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への転換を進めなくてはなりません。これは、</a:t>
            </a:r>
            <a:r>
              <a:rPr kumimoji="1" lang="ja-JP" altLang="ja-JP" sz="1200" b="1" kern="1200" dirty="0">
                <a:solidFill>
                  <a:schemeClr val="tx1"/>
                </a:solidFill>
                <a:effectLst/>
                <a:latin typeface="+mn-lt"/>
                <a:ea typeface="+mn-ea"/>
                <a:cs typeface="+mn-cs"/>
              </a:rPr>
              <a:t>工数という労働力の提供からサービスの提供へと商材を転換することであり、同時にフローからストックへと収益モデルを転換する取り組み</a:t>
            </a:r>
            <a:r>
              <a:rPr kumimoji="1" lang="ja-JP" altLang="ja-JP" sz="1200" kern="1200" dirty="0">
                <a:solidFill>
                  <a:schemeClr val="tx1"/>
                </a:solidFill>
                <a:effectLst/>
                <a:latin typeface="+mn-lt"/>
                <a:ea typeface="+mn-ea"/>
                <a:cs typeface="+mn-cs"/>
              </a:rPr>
              <a:t>でもあります。そのためには、短期的な収益の減少を許容すると共に、事業部門や営業の業績評価基準を変えなければなりません。</a:t>
            </a:r>
          </a:p>
          <a:p>
            <a:r>
              <a:rPr kumimoji="1" lang="ja-JP" altLang="ja-JP" sz="1200" kern="1200" dirty="0">
                <a:solidFill>
                  <a:schemeClr val="tx1"/>
                </a:solidFill>
                <a:effectLst/>
                <a:latin typeface="+mn-lt"/>
                <a:ea typeface="+mn-ea"/>
                <a:cs typeface="+mn-cs"/>
              </a:rPr>
              <a:t>しかし、それ以上に大きな転換を迫られるとすれば、お客様との関係の転換です。従来、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現場の要求は中長期的に変わらない」ことを前提に要求仕様を固めますから、ビジネスの現場と開発を一旦切り離して作業を進めることも可能でした。システム開発は既存の業務を前提に新たな機能の実装や改善を行います。そのため、</a:t>
            </a:r>
            <a:r>
              <a:rPr kumimoji="1" lang="ja-JP" altLang="ja-JP" sz="1200" b="1" kern="1200" dirty="0">
                <a:solidFill>
                  <a:schemeClr val="tx1"/>
                </a:solidFill>
                <a:effectLst/>
                <a:latin typeface="+mn-lt"/>
                <a:ea typeface="+mn-ea"/>
                <a:cs typeface="+mn-cs"/>
              </a:rPr>
              <a:t>何をして欲しいかをユーザーが決定しそれを要求し、</a:t>
            </a:r>
            <a:r>
              <a:rPr kumimoji="1" lang="en-US" altLang="ja-JP" sz="1200" b="1" kern="1200" dirty="0">
                <a:solidFill>
                  <a:schemeClr val="tx1"/>
                </a:solidFill>
                <a:effectLst/>
                <a:latin typeface="+mn-lt"/>
                <a:ea typeface="+mn-ea"/>
                <a:cs typeface="+mn-cs"/>
              </a:rPr>
              <a:t>IT</a:t>
            </a:r>
            <a:r>
              <a:rPr kumimoji="1" lang="ja-JP" altLang="ja-JP" sz="1200" b="1" kern="1200" dirty="0">
                <a:solidFill>
                  <a:schemeClr val="tx1"/>
                </a:solidFill>
                <a:effectLst/>
                <a:latin typeface="+mn-lt"/>
                <a:ea typeface="+mn-ea"/>
                <a:cs typeface="+mn-cs"/>
              </a:rPr>
              <a:t>事業者はこれに応えるやり方でビジネスを実現</a:t>
            </a:r>
            <a:r>
              <a:rPr kumimoji="1" lang="ja-JP" altLang="ja-JP" sz="1200" kern="1200" dirty="0">
                <a:solidFill>
                  <a:schemeClr val="tx1"/>
                </a:solidFill>
                <a:effectLst/>
                <a:latin typeface="+mn-lt"/>
                <a:ea typeface="+mn-ea"/>
                <a:cs typeface="+mn-cs"/>
              </a:rPr>
              <a:t>してきました。</a:t>
            </a:r>
          </a:p>
          <a:p>
            <a:r>
              <a:rPr kumimoji="1" lang="ja-JP" altLang="ja-JP" sz="1200" kern="1200" dirty="0">
                <a:solidFill>
                  <a:schemeClr val="tx1"/>
                </a:solidFill>
                <a:effectLst/>
                <a:latin typeface="+mn-lt"/>
                <a:ea typeface="+mn-ea"/>
                <a:cs typeface="+mn-cs"/>
              </a:rPr>
              <a:t>しかし、不確実性の高まるビジネス環境において、要求仕様の変化は激しく、事前に要件を固めることができないものもあります。また、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を武器に新たな競争優位を築くための新しいビジネス・モデルの創出とも一体であって、何をして欲しいかがユーザーにも分かりません。そのため、</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事業者は専門家の立場でユーザーと一緒になって「ビジネスを成功させるためには何をするか」を探索しなければなりません。</a:t>
            </a:r>
          </a:p>
          <a:p>
            <a:r>
              <a:rPr kumimoji="1" lang="ja-JP" altLang="ja-JP" sz="1200" b="1" kern="1200" dirty="0">
                <a:solidFill>
                  <a:schemeClr val="tx1"/>
                </a:solidFill>
                <a:effectLst/>
                <a:latin typeface="+mn-lt"/>
                <a:ea typeface="+mn-ea"/>
                <a:cs typeface="+mn-cs"/>
              </a:rPr>
              <a:t>「仕様書通りのシステムを、</a:t>
            </a:r>
            <a:r>
              <a:rPr kumimoji="1" lang="en-US" altLang="ja-JP" sz="1200" b="1" kern="1200" dirty="0">
                <a:solidFill>
                  <a:schemeClr val="tx1"/>
                </a:solidFill>
                <a:effectLst/>
                <a:latin typeface="+mn-lt"/>
                <a:ea typeface="+mn-ea"/>
                <a:cs typeface="+mn-cs"/>
              </a:rPr>
              <a:t>QCD</a:t>
            </a:r>
            <a:r>
              <a:rPr kumimoji="1" lang="ja-JP" altLang="ja-JP" sz="1200" b="1" kern="1200" dirty="0">
                <a:solidFill>
                  <a:schemeClr val="tx1"/>
                </a:solidFill>
                <a:effectLst/>
                <a:latin typeface="+mn-lt"/>
                <a:ea typeface="+mn-ea"/>
                <a:cs typeface="+mn-cs"/>
              </a:rPr>
              <a:t>を守って完成させる」ことから、「お客様と一緒になって、</a:t>
            </a:r>
            <a:r>
              <a:rPr kumimoji="1" lang="en-US" altLang="ja-JP" sz="1200" b="1" kern="1200" dirty="0">
                <a:solidFill>
                  <a:schemeClr val="tx1"/>
                </a:solidFill>
                <a:effectLst/>
                <a:latin typeface="+mn-lt"/>
                <a:ea typeface="+mn-ea"/>
                <a:cs typeface="+mn-cs"/>
              </a:rPr>
              <a:t>IT</a:t>
            </a:r>
            <a:r>
              <a:rPr kumimoji="1" lang="ja-JP" altLang="ja-JP" sz="1200" b="1" kern="1200" dirty="0">
                <a:solidFill>
                  <a:schemeClr val="tx1"/>
                </a:solidFill>
                <a:effectLst/>
                <a:latin typeface="+mn-lt"/>
                <a:ea typeface="+mn-ea"/>
                <a:cs typeface="+mn-cs"/>
              </a:rPr>
              <a:t>を活かした新たなビジネスを創出する」へ</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お客様と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事業者の関係は、そんな新たなステージへとシフトしつつあるのです。いま各社が「共創」と呼んでいるのは、そんな取り組みのことではないでしょうか。このことについては、以下の記事に詳しく解説しています。</a:t>
            </a:r>
          </a:p>
          <a:p>
            <a:r>
              <a:rPr kumimoji="1" lang="en-US" altLang="ja-JP" sz="1200" kern="1200" dirty="0">
                <a:solidFill>
                  <a:schemeClr val="tx1"/>
                </a:solidFill>
                <a:effectLst/>
                <a:latin typeface="+mn-lt"/>
                <a:ea typeface="+mn-ea"/>
                <a:cs typeface="+mn-cs"/>
              </a:rPr>
              <a:t>&gt;&gt;</a:t>
            </a:r>
            <a:r>
              <a:rPr kumimoji="1" lang="ja-JP" altLang="ja-JP" sz="1200" kern="1200" dirty="0">
                <a:solidFill>
                  <a:schemeClr val="tx1"/>
                </a:solidFill>
                <a:effectLst/>
                <a:latin typeface="+mn-lt"/>
                <a:ea typeface="+mn-ea"/>
                <a:cs typeface="+mn-cs"/>
              </a:rPr>
              <a:t>「共創」の３つのタイプ 〜 この言葉をお題目にしないために 〜</a:t>
            </a:r>
          </a:p>
          <a:p>
            <a:r>
              <a:rPr kumimoji="1" lang="en-US" altLang="ja-JP" sz="1200" u="sng" kern="1200" dirty="0">
                <a:solidFill>
                  <a:schemeClr val="tx1"/>
                </a:solidFill>
                <a:effectLst/>
                <a:latin typeface="+mn-lt"/>
                <a:ea typeface="+mn-ea"/>
                <a:cs typeface="+mn-cs"/>
                <a:hlinkClick r:id="rId5"/>
              </a:rPr>
              <a:t>http://www.netcommerce.co.jp/blog/2016/09/10/10157</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お客様の新たな価値を創出するソリューションを提供し、お客様のビジネスに貢献する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そんな役割を担う“</a:t>
            </a:r>
            <a:r>
              <a:rPr kumimoji="1" lang="en-US" altLang="ja-JP" sz="1200" kern="1200" dirty="0">
                <a:solidFill>
                  <a:schemeClr val="tx1"/>
                </a:solidFill>
                <a:effectLst/>
                <a:latin typeface="+mn-lt"/>
                <a:ea typeface="+mn-ea"/>
                <a:cs typeface="+mn-cs"/>
              </a:rPr>
              <a:t>Solution Innovator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SI 3.0</a:t>
            </a:r>
            <a:r>
              <a:rPr kumimoji="1" lang="ja-JP" altLang="ja-JP" sz="1200" kern="1200" dirty="0">
                <a:solidFill>
                  <a:schemeClr val="tx1"/>
                </a:solidFill>
                <a:effectLst/>
                <a:latin typeface="+mn-lt"/>
                <a:ea typeface="+mn-ea"/>
                <a:cs typeface="+mn-cs"/>
              </a:rPr>
              <a:t>）” のステージへ向かう必要がありそうです。</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System Integrator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SI 1.0</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から“</a:t>
            </a:r>
            <a:r>
              <a:rPr kumimoji="1" lang="en-US" altLang="ja-JP" sz="1200" kern="1200" dirty="0">
                <a:solidFill>
                  <a:schemeClr val="tx1"/>
                </a:solidFill>
                <a:effectLst/>
                <a:latin typeface="+mn-lt"/>
                <a:ea typeface="+mn-ea"/>
                <a:cs typeface="+mn-cs"/>
              </a:rPr>
              <a:t>Service Integrator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SI 2.0</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へ、そして“</a:t>
            </a:r>
            <a:r>
              <a:rPr kumimoji="1" lang="en-US" altLang="ja-JP" sz="1200" kern="1200" dirty="0">
                <a:solidFill>
                  <a:schemeClr val="tx1"/>
                </a:solidFill>
                <a:effectLst/>
                <a:latin typeface="+mn-lt"/>
                <a:ea typeface="+mn-ea"/>
                <a:cs typeface="+mn-cs"/>
              </a:rPr>
              <a:t>Solution Innovator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SI 3.0</a:t>
            </a:r>
            <a:r>
              <a:rPr kumimoji="1" lang="ja-JP" altLang="ja-JP" sz="1200" kern="1200" dirty="0">
                <a:solidFill>
                  <a:schemeClr val="tx1"/>
                </a:solidFill>
                <a:effectLst/>
                <a:latin typeface="+mn-lt"/>
                <a:ea typeface="+mn-ea"/>
                <a:cs typeface="+mn-cs"/>
              </a:rPr>
              <a:t>）”へのシフトを進めて行かなければなりません。</a:t>
            </a:r>
          </a:p>
          <a:p>
            <a:r>
              <a:rPr kumimoji="1" lang="ja-JP" altLang="ja-JP" sz="1200" kern="1200" dirty="0">
                <a:solidFill>
                  <a:schemeClr val="tx1"/>
                </a:solidFill>
                <a:effectLst/>
                <a:latin typeface="+mn-lt"/>
                <a:ea typeface="+mn-ea"/>
                <a:cs typeface="+mn-cs"/>
              </a:rPr>
              <a:t>いまどのステージに自分たちはいるのでしょうか。もはや</a:t>
            </a:r>
            <a:r>
              <a:rPr kumimoji="1" lang="en-US" altLang="ja-JP" sz="1200" kern="1200" dirty="0">
                <a:solidFill>
                  <a:schemeClr val="tx1"/>
                </a:solidFill>
                <a:effectLst/>
                <a:latin typeface="+mn-lt"/>
                <a:ea typeface="+mn-ea"/>
                <a:cs typeface="+mn-cs"/>
              </a:rPr>
              <a:t> SI 2.0</a:t>
            </a:r>
            <a:r>
              <a:rPr kumimoji="1" lang="ja-JP" altLang="ja-JP" sz="1200" kern="1200" dirty="0">
                <a:solidFill>
                  <a:schemeClr val="tx1"/>
                </a:solidFill>
                <a:effectLst/>
                <a:latin typeface="+mn-lt"/>
                <a:ea typeface="+mn-ea"/>
                <a:cs typeface="+mn-cs"/>
              </a:rPr>
              <a:t>は前提です。新たな競争優位を築くのであれば、</a:t>
            </a:r>
            <a:r>
              <a:rPr kumimoji="1" lang="en-US" altLang="ja-JP" sz="1200" kern="1200" dirty="0">
                <a:solidFill>
                  <a:schemeClr val="tx1"/>
                </a:solidFill>
                <a:effectLst/>
                <a:latin typeface="+mn-lt"/>
                <a:ea typeface="+mn-ea"/>
                <a:cs typeface="+mn-cs"/>
              </a:rPr>
              <a:t>SI 3.0</a:t>
            </a:r>
            <a:r>
              <a:rPr kumimoji="1" lang="ja-JP" altLang="ja-JP" sz="1200" kern="1200" dirty="0">
                <a:solidFill>
                  <a:schemeClr val="tx1"/>
                </a:solidFill>
                <a:effectLst/>
                <a:latin typeface="+mn-lt"/>
                <a:ea typeface="+mn-ea"/>
                <a:cs typeface="+mn-cs"/>
              </a:rPr>
              <a:t>へのシフトを推し進めなくてはならず、</a:t>
            </a:r>
            <a:r>
              <a:rPr kumimoji="1" lang="en-US" altLang="ja-JP" sz="1200" kern="1200" dirty="0">
                <a:solidFill>
                  <a:schemeClr val="tx1"/>
                </a:solidFill>
                <a:effectLst/>
                <a:latin typeface="+mn-lt"/>
                <a:ea typeface="+mn-ea"/>
                <a:cs typeface="+mn-cs"/>
              </a:rPr>
              <a:t>IT</a:t>
            </a:r>
            <a:r>
              <a:rPr kumimoji="1" lang="ja-JP" altLang="ja-JP" sz="1200" kern="1200">
                <a:solidFill>
                  <a:schemeClr val="tx1"/>
                </a:solidFill>
                <a:effectLst/>
                <a:latin typeface="+mn-lt"/>
                <a:ea typeface="+mn-ea"/>
                <a:cs typeface="+mn-cs"/>
              </a:rPr>
              <a:t>の古い常識をそのままに、これからのビジネスを創ることができないのです。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55</a:t>
            </a:fld>
            <a:endParaRPr kumimoji="1" lang="ja-JP" altLang="en-US"/>
          </a:p>
        </p:txBody>
      </p:sp>
    </p:spTree>
    <p:extLst>
      <p:ext uri="{BB962C8B-B14F-4D97-AF65-F5344CB8AC3E}">
        <p14:creationId xmlns:p14="http://schemas.microsoft.com/office/powerpoint/2010/main" val="324286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27317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たちは、お客様の課題やニーズを先取りし、お客様の未来を具体的に描き、お客様の取り組みを主導できなくてはなりません。そのためには、私たちの持つ技術や取り組みのどこに強みがあるのかをまずはしっかりと把握することです。その強みやノウハウをビジネスの価値に置き換え変えて、お客様に提供できなくてはなりません。また、お客様が求めているのは私たちの技術やノウハウではなく「共創」で描いた「あるべき姿」を実現することです。ならば足りないところは、社外にも優れた技術やノウハウを求め、それらを組み合わせることで、顧客価値の最大化に全力を尽くさなくてはなりません。</a:t>
            </a:r>
          </a:p>
          <a:p>
            <a:r>
              <a:rPr kumimoji="1" lang="ja-JP" altLang="ja-JP" sz="1200" kern="1200" dirty="0">
                <a:solidFill>
                  <a:schemeClr val="tx1"/>
                </a:solidFill>
                <a:effectLst/>
                <a:latin typeface="+mn-lt"/>
                <a:ea typeface="+mn-ea"/>
                <a:cs typeface="+mn-cs"/>
              </a:rPr>
              <a:t>このチャートにあるような対応は厳に慎むべきでしょう。それは、私たちが取り組もうとしている「顧客価値の創造」と逆行することだからです。</a:t>
            </a:r>
          </a:p>
          <a:p>
            <a:r>
              <a:rPr kumimoji="1" lang="ja-JP" altLang="ja-JP" sz="1200" kern="1200" dirty="0">
                <a:solidFill>
                  <a:schemeClr val="tx1"/>
                </a:solidFill>
                <a:effectLst/>
                <a:latin typeface="+mn-lt"/>
                <a:ea typeface="+mn-ea"/>
                <a:cs typeface="+mn-cs"/>
              </a:rPr>
              <a:t>また、何が正解か分からないわけですから、ある程度で踏ん切りを付けて、やってみることです。やってみることで学び、それが新たなノウハウとなって、自分たちの価値を高めてゆくのです。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58</a:t>
            </a:fld>
            <a:endParaRPr kumimoji="1" lang="ja-JP" altLang="en-US"/>
          </a:p>
        </p:txBody>
      </p:sp>
    </p:spTree>
    <p:extLst>
      <p:ext uri="{BB962C8B-B14F-4D97-AF65-F5344CB8AC3E}">
        <p14:creationId xmlns:p14="http://schemas.microsoft.com/office/powerpoint/2010/main" val="2021930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テクノロジーに詳しくない経営や事業に関わる人たちに、テクノロジーの価値とビジネスへの貢献の関係を説明できなくてはなりません。そのためには、自分の専門分野だけではなく事業や経営、テクノロジーの全般にわたって広い知見を持つことです。もちろん専門分野は大切ですが、経営や事業についてもクロスオーバーに相談できる存在にならなければ、デジタル･トランスフォーメーションの入口を作れません。</a:t>
            </a:r>
          </a:p>
          <a:p>
            <a:r>
              <a:rPr kumimoji="1" lang="ja-JP" altLang="ja-JP" sz="1200" kern="1200" dirty="0">
                <a:solidFill>
                  <a:schemeClr val="tx1"/>
                </a:solidFill>
                <a:effectLst/>
                <a:latin typeface="+mn-lt"/>
                <a:ea typeface="+mn-ea"/>
                <a:cs typeface="+mn-cs"/>
              </a:rPr>
              <a:t>また、全て自分たちだけでまかなうことなどできませんから、オープンに広く緩い連係を維持し必要なスキルをダイナミックに結集できるオープン・イノベーションに取り組む必要があるのです。また、新しい技術だけでは、お客様の求める価値を提供できません。これまでに培った技術やノウハウをも組み合わせ、「バイモーダル</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」ができてこそ、お客様の期待に応えることができます。</a:t>
            </a:r>
          </a:p>
          <a:p>
            <a:r>
              <a:rPr kumimoji="1" lang="ja-JP" altLang="ja-JP" sz="1200" kern="1200" dirty="0">
                <a:solidFill>
                  <a:schemeClr val="tx1"/>
                </a:solidFill>
                <a:effectLst/>
                <a:latin typeface="+mn-lt"/>
                <a:ea typeface="+mn-ea"/>
                <a:cs typeface="+mn-cs"/>
              </a:rPr>
              <a:t>デジタル・トランスフォーメーションは、いま私たちに、そんな課題を突きつけています。</a:t>
            </a:r>
          </a:p>
          <a:p>
            <a:endParaRPr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59</a:t>
            </a:fld>
            <a:endParaRPr kumimoji="1" lang="ja-JP" altLang="en-US"/>
          </a:p>
        </p:txBody>
      </p:sp>
    </p:spTree>
    <p:extLst>
      <p:ext uri="{BB962C8B-B14F-4D97-AF65-F5344CB8AC3E}">
        <p14:creationId xmlns:p14="http://schemas.microsoft.com/office/powerpoint/2010/main" val="3055811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業界という枠組みが存在する</a:t>
            </a:r>
            <a:r>
              <a:rPr kumimoji="1" lang="ja-JP" altLang="ja-JP" sz="1200" kern="1200" dirty="0">
                <a:solidFill>
                  <a:schemeClr val="tx1"/>
                </a:solidFill>
                <a:effectLst/>
                <a:latin typeface="+mn-lt"/>
                <a:ea typeface="+mn-ea"/>
                <a:cs typeface="+mn-cs"/>
              </a:rPr>
              <a:t>」と「</a:t>
            </a:r>
            <a:r>
              <a:rPr kumimoji="1" lang="ja-JP" altLang="ja-JP" sz="1200" b="1" kern="1200" dirty="0">
                <a:solidFill>
                  <a:schemeClr val="tx1"/>
                </a:solidFill>
                <a:effectLst/>
                <a:latin typeface="+mn-lt"/>
                <a:ea typeface="+mn-ea"/>
                <a:cs typeface="+mn-cs"/>
              </a:rPr>
              <a:t>一旦確立された競争優位は継続する</a:t>
            </a:r>
            <a:r>
              <a:rPr kumimoji="1" lang="ja-JP" altLang="ja-JP" sz="1200" kern="1200" dirty="0">
                <a:solidFill>
                  <a:schemeClr val="tx1"/>
                </a:solidFill>
                <a:effectLst/>
                <a:latin typeface="+mn-lt"/>
                <a:ea typeface="+mn-ea"/>
                <a:cs typeface="+mn-cs"/>
              </a:rPr>
              <a:t>」というこれまでのビジネスにおける</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の基本的な想定が、もはや成り立たなくなってしまいました。業界を越えた異業種の企業が既存の業界の競争原理を破壊しています。「ビジネス環境の安定が正常であり、業界の枠組みの中で起こる変化に適切に対処することで、事業は維持され成長できる」という考え方から、「</a:t>
            </a:r>
            <a:r>
              <a:rPr kumimoji="1" lang="ja-JP" altLang="ja-JP" sz="1200" b="1" kern="1200" dirty="0">
                <a:solidFill>
                  <a:schemeClr val="tx1"/>
                </a:solidFill>
                <a:effectLst/>
                <a:latin typeface="+mn-lt"/>
                <a:ea typeface="+mn-ea"/>
                <a:cs typeface="+mn-cs"/>
              </a:rPr>
              <a:t>ビジネス環境が変化し続けることが常識であり、業界を越えた変化に柔軟・迅速に対応できれば、事業は維持され成長できる</a:t>
            </a:r>
            <a:r>
              <a:rPr kumimoji="1" lang="ja-JP" altLang="ja-JP" sz="1200" kern="1200" dirty="0">
                <a:solidFill>
                  <a:schemeClr val="tx1"/>
                </a:solidFill>
                <a:effectLst/>
                <a:latin typeface="+mn-lt"/>
                <a:ea typeface="+mn-ea"/>
                <a:cs typeface="+mn-cs"/>
              </a:rPr>
              <a:t>」へと変わってしまい、そこに求められる能力も変わってしまったのです。この状況に対処するには、お客様の業務や経営に関心を持ち、お客様と対話し、最適な手法やサービスは何かを目利きし、それを使いこなしてゆく力量が求められます。そのための備えはできているでしょうか。時代のスピードが加速度を増すなか、わずかな躊躇が圧倒的な差となってしまうことを覚悟しておく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60</a:t>
            </a:fld>
            <a:endParaRPr kumimoji="1" lang="ja-JP" altLang="en-US"/>
          </a:p>
        </p:txBody>
      </p:sp>
    </p:spTree>
    <p:extLst>
      <p:ext uri="{BB962C8B-B14F-4D97-AF65-F5344CB8AC3E}">
        <p14:creationId xmlns:p14="http://schemas.microsoft.com/office/powerpoint/2010/main" val="3072629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テクノロジーの発展は、社会のあり方を大きく変えようとしています。お客様はこの変化にどう対処すればいいのかを図りかねています。だから、お客様もまたこれまでの延長線上ではないイノベーションを起こさない限り、生き残れないことに気付かれています。そんなお客様に「課題は何か？」と尋ねても、お客様自身が課題を明確にできないので解決策を提案しようがありません。だから私たちが</a:t>
            </a:r>
            <a:r>
              <a:rPr kumimoji="1" lang="ja-JP" altLang="ja-JP" sz="1200" b="1" kern="1200" dirty="0">
                <a:solidFill>
                  <a:schemeClr val="tx1"/>
                </a:solidFill>
                <a:effectLst/>
                <a:latin typeface="+mn-lt"/>
                <a:ea typeface="+mn-ea"/>
                <a:cs typeface="+mn-cs"/>
              </a:rPr>
              <a:t>「お客様の未来のあるべき姿を描き、自らがテーマを設定し、試行錯誤を繰り返す」</a:t>
            </a:r>
            <a:r>
              <a:rPr kumimoji="1" lang="ja-JP" altLang="ja-JP" sz="1200" kern="1200" dirty="0">
                <a:solidFill>
                  <a:schemeClr val="tx1"/>
                </a:solidFill>
                <a:effectLst/>
                <a:latin typeface="+mn-lt"/>
                <a:ea typeface="+mn-ea"/>
                <a:cs typeface="+mn-cs"/>
              </a:rPr>
              <a:t>ことをお手伝いできなくてはならないのです。</a:t>
            </a:r>
          </a:p>
          <a:p>
            <a:r>
              <a:rPr kumimoji="1" lang="ja-JP" altLang="ja-JP" sz="1200" kern="1200">
                <a:solidFill>
                  <a:schemeClr val="tx1"/>
                </a:solidFill>
                <a:effectLst/>
                <a:latin typeface="+mn-lt"/>
                <a:ea typeface="+mn-ea"/>
                <a:cs typeface="+mn-cs"/>
              </a:rPr>
              <a:t>「時間をかけて積み上げた経験値」や「自分たちが生みだした優れた技術」にこだわるのではなく、経験から学んだ教訓から自らがテーマを決め、社外で生みだされた優れた技術にも関心を示し、お客様のビジネスの成果に貢献するために全力を尽くすことです。そのためには、社内外でチームを組み、様々な専門家を巻き込んで取り組んでゆかなくてはなりません。デジタル･トランスフォーメーションの時代には、そんな人材が活躍することになるのでしょう。</a:t>
            </a:r>
          </a:p>
          <a:p>
            <a:endParaRPr kumimoji="1" lang="en-US" altLang="ja-JP" dirty="0"/>
          </a:p>
          <a:p>
            <a:r>
              <a:rPr kumimoji="1" lang="ja-JP" altLang="ja-JP" sz="1200" kern="1200" dirty="0">
                <a:solidFill>
                  <a:schemeClr val="tx1"/>
                </a:solidFill>
                <a:effectLst/>
                <a:latin typeface="+mn-lt"/>
                <a:ea typeface="+mn-ea"/>
                <a:cs typeface="+mn-cs"/>
              </a:rPr>
              <a:t>【出典・関連図書】</a:t>
            </a:r>
          </a:p>
          <a:p>
            <a:r>
              <a:rPr kumimoji="1" lang="ja-JP" altLang="ja-JP" sz="1200" kern="1200" dirty="0">
                <a:solidFill>
                  <a:schemeClr val="tx1"/>
                </a:solidFill>
                <a:effectLst/>
                <a:latin typeface="+mn-lt"/>
                <a:ea typeface="+mn-ea"/>
                <a:cs typeface="+mn-cs"/>
              </a:rPr>
              <a:t>これからインターネットに起こる『不可避な</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の出来事』 ケビン・ケリー　</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インプレス</a:t>
            </a:r>
            <a:r>
              <a:rPr kumimoji="1" lang="en-US" altLang="ja-JP" sz="1200" kern="1200" dirty="0">
                <a:solidFill>
                  <a:schemeClr val="tx1"/>
                </a:solidFill>
                <a:effectLst/>
                <a:latin typeface="+mn-lt"/>
                <a:ea typeface="+mn-ea"/>
                <a:cs typeface="+mn-cs"/>
              </a:rPr>
              <a:t>R&amp;D / 2016</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61</a:t>
            </a:fld>
            <a:endParaRPr kumimoji="1" lang="ja-JP" altLang="en-US"/>
          </a:p>
        </p:txBody>
      </p:sp>
    </p:spTree>
    <p:extLst>
      <p:ext uri="{BB962C8B-B14F-4D97-AF65-F5344CB8AC3E}">
        <p14:creationId xmlns:p14="http://schemas.microsoft.com/office/powerpoint/2010/main" val="390746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563949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41444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マイクロサービス、コンテナ、サーバーレス、イベント・ドリブン、</a:t>
            </a:r>
            <a:r>
              <a:rPr kumimoji="1" lang="en-US" altLang="ja-JP" sz="1200" kern="1200" dirty="0" err="1">
                <a:solidFill>
                  <a:schemeClr val="tx1"/>
                </a:solidFill>
                <a:effectLst/>
                <a:latin typeface="+mn-lt"/>
                <a:ea typeface="+mn-ea"/>
                <a:cs typeface="+mn-cs"/>
              </a:rPr>
              <a:t>FaaS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Function as a Service</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この５つの言葉が、これまでの</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ビジネスの存続を難しくしてしまうかもしれません。それがどういうことかが分からないとすれば、</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ビジネスの置かれている危機的状況を理解できているとは言えません。</a:t>
            </a:r>
          </a:p>
          <a:p>
            <a:r>
              <a:rPr kumimoji="1" lang="ja-JP" altLang="ja-JP" sz="1200" kern="1200" dirty="0">
                <a:solidFill>
                  <a:schemeClr val="tx1"/>
                </a:solidFill>
                <a:effectLst/>
                <a:latin typeface="+mn-lt"/>
                <a:ea typeface="+mn-ea"/>
                <a:cs typeface="+mn-cs"/>
              </a:rPr>
              <a:t>「デジタル・トランスフォーメーション」という言葉を最近よく聞くようになりました。この言葉の本質を理解すれば、それが</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ビジネスにとって破壊的な影響をもたらすことだと理解できるはずです。</a:t>
            </a:r>
          </a:p>
          <a:p>
            <a:r>
              <a:rPr kumimoji="1" lang="ja-JP" altLang="ja-JP" sz="1200" kern="1200" dirty="0">
                <a:solidFill>
                  <a:schemeClr val="tx1"/>
                </a:solidFill>
                <a:effectLst/>
                <a:latin typeface="+mn-lt"/>
                <a:ea typeface="+mn-ea"/>
                <a:cs typeface="+mn-cs"/>
              </a:rPr>
              <a:t>前者の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は、インフラの構築や運用、アプリケーション開発を根本的に変えてしまう可能性があります。アプリケーション開発者は、インフラやその運用を気にせずにアプリケーションを開発できるようになり、業務ニーズの変更に即応できるようになるでしょう。</a:t>
            </a:r>
          </a:p>
          <a:p>
            <a:r>
              <a:rPr kumimoji="1" lang="ja-JP" altLang="ja-JP" sz="1200" kern="1200" dirty="0">
                <a:solidFill>
                  <a:schemeClr val="tx1"/>
                </a:solidFill>
                <a:effectLst/>
                <a:latin typeface="+mn-lt"/>
                <a:ea typeface="+mn-ea"/>
                <a:cs typeface="+mn-cs"/>
              </a:rPr>
              <a:t>ビジネス環境の不確実性がかつてなく高まっているいま、環境変化への即応力は経営の生命線です。同時に、ビジネスと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の一体化さらには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を前提とした新たなビジネス・モデルが、企業の競争力の源泉になりつつあります。そうなると、ビジネス環境の変化に即応するためには、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もまた即応できる俊敏さを持たなくてはなりません。それを支える手段のひとつが、この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つの言葉を組み合わせることで実現できます。</a:t>
            </a:r>
          </a:p>
          <a:p>
            <a:r>
              <a:rPr kumimoji="1" lang="ja-JP" altLang="ja-JP" sz="1200" kern="1200" dirty="0">
                <a:solidFill>
                  <a:schemeClr val="tx1"/>
                </a:solidFill>
                <a:effectLst/>
                <a:latin typeface="+mn-lt"/>
                <a:ea typeface="+mn-ea"/>
                <a:cs typeface="+mn-cs"/>
              </a:rPr>
              <a:t>アジャイル開発や</a:t>
            </a:r>
            <a:r>
              <a:rPr kumimoji="1" lang="en-US" altLang="ja-JP" sz="1200"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も同じ文脈の中で捉える必要があるでしょう。つまり、両者は共に、</a:t>
            </a:r>
            <a:r>
              <a:rPr kumimoji="1" lang="ja-JP" altLang="ja-JP" sz="1200" b="1" u="sng" kern="1200" dirty="0">
                <a:solidFill>
                  <a:schemeClr val="tx1"/>
                </a:solidFill>
                <a:effectLst/>
                <a:latin typeface="+mn-lt"/>
                <a:ea typeface="+mn-ea"/>
                <a:cs typeface="+mn-cs"/>
              </a:rPr>
              <a:t>ビジネス環境の変化に即応し、ビジネスの成果に直接貢献するための取り組み</a:t>
            </a:r>
            <a:r>
              <a:rPr kumimoji="1" lang="ja-JP" altLang="ja-JP" sz="1200" kern="1200" dirty="0">
                <a:solidFill>
                  <a:schemeClr val="tx1"/>
                </a:solidFill>
                <a:effectLst/>
                <a:latin typeface="+mn-lt"/>
                <a:ea typeface="+mn-ea"/>
                <a:cs typeface="+mn-cs"/>
              </a:rPr>
              <a:t>だといえるでしょう。</a:t>
            </a:r>
          </a:p>
          <a:p>
            <a:r>
              <a:rPr kumimoji="1" lang="ja-JP" altLang="ja-JP" sz="1200" kern="1200" dirty="0">
                <a:solidFill>
                  <a:schemeClr val="tx1"/>
                </a:solidFill>
                <a:effectLst/>
                <a:latin typeface="+mn-lt"/>
                <a:ea typeface="+mn-ea"/>
                <a:cs typeface="+mn-cs"/>
              </a:rPr>
              <a:t>後者の「デジタル・トランスフォーメーション」の「トランスフォーム＝置き換えること、変換すること」の意味するところは、「人間が仕事をすることを前提にするビジネス・プロセス」から「機械やソフトウェアが仕事をすることを前提にするビジネス・プロセス」へ「トランスフォーム」することです。</a:t>
            </a:r>
          </a:p>
          <a:p>
            <a:r>
              <a:rPr kumimoji="1" lang="ja-JP" altLang="ja-JP" sz="1200" kern="1200" dirty="0">
                <a:solidFill>
                  <a:schemeClr val="tx1"/>
                </a:solidFill>
                <a:effectLst/>
                <a:latin typeface="+mn-lt"/>
                <a:ea typeface="+mn-ea"/>
                <a:cs typeface="+mn-cs"/>
              </a:rPr>
              <a:t>これまでは、人間が仕事をすることを前提に、業務プロセスは設計されていました。しかし、徹底して無駄や人的ミスを排除できる業務プロセスを作っても、人間が仕事をする以上、人間の持つ非合理性や労務的な制約を完全に排除することはできません。しかし、人間ではなく、一切の仕事を機械やソフトウェアだけで実現できるのであれば、このような制約から解放され、劇的な生産性や品質の向上を実現できます。</a:t>
            </a:r>
          </a:p>
          <a:p>
            <a:r>
              <a:rPr kumimoji="1" lang="ja-JP" altLang="ja-JP" sz="1200" kern="1200" dirty="0">
                <a:solidFill>
                  <a:schemeClr val="tx1"/>
                </a:solidFill>
                <a:effectLst/>
                <a:latin typeface="+mn-lt"/>
                <a:ea typeface="+mn-ea"/>
                <a:cs typeface="+mn-cs"/>
              </a:rPr>
              <a:t>かつて、そのようなことは非現実的なことでしたが、人工知能やロボット、</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やクラウドの進化と普及と共に、その可能性が広がってきたのです。「デジタル・トランスフォーメーション」とは、そんな人間前提から機械やソフトウェア前提へと業務プロセスを転換することを意味する言葉です。</a:t>
            </a:r>
          </a:p>
          <a:p>
            <a:r>
              <a:rPr kumimoji="1" lang="ja-JP" altLang="ja-JP" sz="1200" kern="1200" dirty="0">
                <a:solidFill>
                  <a:schemeClr val="tx1"/>
                </a:solidFill>
                <a:effectLst/>
                <a:latin typeface="+mn-lt"/>
                <a:ea typeface="+mn-ea"/>
                <a:cs typeface="+mn-cs"/>
              </a:rPr>
              <a:t>この変化の最前線に立たされているのが</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ビジネスです。例えば、インフラ機器の販売や構築、運用は、クラウドや自動化に置き換えられつつあります。また、アプリケーションの開発は、先の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つの言葉やアジャイル開発／</a:t>
            </a:r>
            <a:r>
              <a:rPr kumimoji="1" lang="en-US" altLang="ja-JP" sz="1200"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に代表されるように、スケーラビリティや俊敏さに重心が置かれ、手間のかかる構築や運用はクラウド・サービスに任せてしまうという流れが定着しつつあります。まさに、デジタルトランスフォーメーションの最前線で、この現実に向き合っているのです。</a:t>
            </a:r>
          </a:p>
          <a:p>
            <a:r>
              <a:rPr kumimoji="1" lang="ja-JP" altLang="ja-JP" sz="1200" kern="1200" dirty="0">
                <a:solidFill>
                  <a:schemeClr val="tx1"/>
                </a:solidFill>
                <a:effectLst/>
                <a:latin typeface="+mn-lt"/>
                <a:ea typeface="+mn-ea"/>
                <a:cs typeface="+mn-cs"/>
              </a:rPr>
              <a:t>「いつまで、いままでのやり方が通用するのでしょうか？」</a:t>
            </a:r>
          </a:p>
          <a:p>
            <a:r>
              <a:rPr kumimoji="1" lang="ja-JP" altLang="ja-JP" sz="1200" kern="1200" dirty="0">
                <a:solidFill>
                  <a:schemeClr val="tx1"/>
                </a:solidFill>
                <a:effectLst/>
                <a:latin typeface="+mn-lt"/>
                <a:ea typeface="+mn-ea"/>
                <a:cs typeface="+mn-cs"/>
              </a:rPr>
              <a:t>お客様が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求める価値はこれまでにも増して高まっています。この流れは、当面変わることはありません。それにもかかわらず、利益が伸びない、あるいは利益率が減少しているとすれば、これはもはや危機的状況と言えます。稼働率が上がっているのに利益率が下がっているとすれば、そのビジネスに付加価値が無いことを意味し、早晩、自動化やクラウドに置き換わってもおかしくありません。</a:t>
            </a:r>
          </a:p>
          <a:p>
            <a:r>
              <a:rPr kumimoji="1" lang="ja-JP" altLang="ja-JP" sz="1200" kern="1200" dirty="0">
                <a:solidFill>
                  <a:schemeClr val="tx1"/>
                </a:solidFill>
                <a:effectLst/>
                <a:latin typeface="+mn-lt"/>
                <a:ea typeface="+mn-ea"/>
                <a:cs typeface="+mn-cs"/>
              </a:rPr>
              <a:t>かつて、どんな田舎町にもレコード屋さんがありました。しかし、いつの間にか街の中からなくなってしまいました。音楽の需要は今も昔も旺盛です。しかし、レコードの需要はなくなってしまったのです。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の需要は無くならなくても、工数の需要はなくなってしまいます。そのことと重ねて考えてみてはどうでしょうか。いま、そんな時代の流れの只中にあるのです。</a:t>
            </a:r>
          </a:p>
          <a:p>
            <a:r>
              <a:rPr kumimoji="1" lang="ja-JP" altLang="ja-JP" sz="1200" kern="1200" dirty="0">
                <a:solidFill>
                  <a:schemeClr val="tx1"/>
                </a:solidFill>
                <a:effectLst/>
                <a:latin typeface="+mn-lt"/>
                <a:ea typeface="+mn-ea"/>
                <a:cs typeface="+mn-cs"/>
              </a:rPr>
              <a:t>過去の常識や成功モデルがいつまでも通用することがないことは、歴史を見れば明らかです。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に関わるビジネスは、その変化が極めて速く、また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の進化がこの変化を加速しています。そんな変化に追従し続けることは容易なことではありません。ただ、この変化が何処に向かってすすんでいるのかを知り、</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年後あるいは</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年後の常識に向けて手を打っているかどうかは、自らの未来にとって決定的な意味を持ちます。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を提案し構築する仕事は、お客様の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年後あるいは</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年後に責任を持つ仕事です。その当事者が、自分の未来に責任を持てないとすれば、お客様からも信頼を失うでしょう。そうなれば、ますます自らを厳しい状況に追い込んでしまうだけです。</a:t>
            </a:r>
          </a:p>
          <a:p>
            <a:r>
              <a:rPr kumimoji="1" lang="ja-JP" altLang="ja-JP" sz="1200" kern="1200" dirty="0">
                <a:solidFill>
                  <a:schemeClr val="tx1"/>
                </a:solidFill>
                <a:effectLst/>
                <a:latin typeface="+mn-lt"/>
                <a:ea typeface="+mn-ea"/>
                <a:cs typeface="+mn-cs"/>
              </a:rPr>
              <a:t>冒頭に示した「</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つの言葉」や「デジタル・トランスフォーメーション」だけではありません。いま</a:t>
            </a:r>
            <a:r>
              <a:rPr kumimoji="1" lang="en-US" altLang="ja-JP" sz="1200" kern="1200" dirty="0">
                <a:solidFill>
                  <a:schemeClr val="tx1"/>
                </a:solidFill>
                <a:effectLst/>
                <a:latin typeface="+mn-lt"/>
                <a:ea typeface="+mn-ea"/>
                <a:cs typeface="+mn-cs"/>
              </a:rPr>
              <a:t>SI</a:t>
            </a:r>
            <a:r>
              <a:rPr kumimoji="1" lang="ja-JP" altLang="ja-JP" sz="1200" kern="1200">
                <a:solidFill>
                  <a:schemeClr val="tx1"/>
                </a:solidFill>
                <a:effectLst/>
                <a:latin typeface="+mn-lt"/>
                <a:ea typeface="+mn-ea"/>
                <a:cs typeface="+mn-cs"/>
              </a:rPr>
              <a:t>ビジネスの置かれている状況は、明らかに非常識です。しかし、この非常識が常識と受けとめられるようになるには、さほど時間はかかりません。ならば、いち早くいまの非常識を自分たちの常識に変え、変化を先取りすることが、生き残りと発展の前提となるはず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45127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4532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インターネットにつながるモノの数は増加し、ソーシャル・メディアや</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サービスの利用が増えればデータはさらに増え、きめ細かくなってゆき、より精度の高い現実世界のデジタル･コピー、すなわちデジタル・ツインがサイバー世界に築かれてゆきます。そのデータを</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で解析し、さらに正確な予測や最適な計画、アドバイスができるようになります。これを利用して現実世界が動けば、その変化は再びデータとして捉えられサイバー世界に送られます。そんな一連の仕組みが「サイバー・フィジカル・システム（</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）」これを「（広義の）</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」と捉える考え方もあります。</a:t>
            </a:r>
          </a:p>
          <a:p>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は、これからの私たちの社会や生活、ビジネスを支える基盤になろうとしているのです。</a:t>
            </a:r>
            <a:r>
              <a:rPr lang="ja-JP" altLang="ja-JP" dirty="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43910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ビジネスは人間が働くことを前提にその仕組みが作られてきました。しかし、されでは労働時間や福利厚生、安全管理などの制約条件に縛られ、人的ミスも払拭することはできませんし、個人の経験値あるいは先入観に左右されてしまいます。従来は、この制約の中で、コスト削減や生産性の向上をめざしてきました。しかし、制約がある以上、成果は頭打ちとなり、さらなる改善の足かせとなります。しかし、</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やロボットなどのテクノロジーの発展により、人間の関与を減らしビジネスの仕組みを作ることができるようになり、これまでには考えられなかった劇的な改善や、圧倒的な競争力を手に入れられるかもしれないのです。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にしかできないことを駆使して、新しいビジネス･モデルを創り出し、新たなマーケットを切り拓くことも可能になるでしょう。</a:t>
            </a:r>
          </a:p>
          <a:p>
            <a:r>
              <a:rPr kumimoji="1" lang="ja-JP" altLang="ja-JP" sz="1200" b="1" kern="1200" dirty="0">
                <a:solidFill>
                  <a:schemeClr val="tx1"/>
                </a:solidFill>
                <a:effectLst/>
                <a:latin typeface="+mn-lt"/>
                <a:ea typeface="+mn-ea"/>
                <a:cs typeface="+mn-cs"/>
              </a:rPr>
              <a:t>「人間を前提」にすることから「</a:t>
            </a:r>
            <a:r>
              <a:rPr kumimoji="1" lang="en-US" altLang="ja-JP" sz="1200" b="1" kern="1200" dirty="0">
                <a:solidFill>
                  <a:schemeClr val="tx1"/>
                </a:solidFill>
                <a:effectLst/>
                <a:latin typeface="+mn-lt"/>
                <a:ea typeface="+mn-ea"/>
                <a:cs typeface="+mn-cs"/>
              </a:rPr>
              <a:t>IT</a:t>
            </a:r>
            <a:r>
              <a:rPr kumimoji="1" lang="ja-JP" altLang="ja-JP" sz="1200" b="1" kern="1200" dirty="0">
                <a:solidFill>
                  <a:schemeClr val="tx1"/>
                </a:solidFill>
                <a:effectLst/>
                <a:latin typeface="+mn-lt"/>
                <a:ea typeface="+mn-ea"/>
                <a:cs typeface="+mn-cs"/>
              </a:rPr>
              <a:t>を前提」とした仕組みへ転換すれば、ビジネスや社会のあり方を根本的に変わってしまう。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デジタル・トランスフォーメーションとは、そんな変革です。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77280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とは、デジタル・テクノロジーの発展が、伝統的な仕事のあり方や社会の仕組みを根本的に変えてしまい、「限界費用ゼロ社会」のような新しいパラダイムを生みだす「現象」です。</a:t>
            </a:r>
          </a:p>
          <a:p>
            <a:r>
              <a:rPr kumimoji="1" lang="ja-JP" altLang="ja-JP" sz="1200" kern="1200" dirty="0">
                <a:solidFill>
                  <a:schemeClr val="tx1"/>
                </a:solidFill>
                <a:effectLst/>
                <a:latin typeface="+mn-lt"/>
                <a:ea typeface="+mn-ea"/>
                <a:cs typeface="+mn-cs"/>
              </a:rPr>
              <a:t>この大きな流れを押し戻すことはできません。ならば、この流れにしっかりと乗って、その実現を主導してゆくことで、私たちは新たな役割を切り拓いてゆくことができます。そのためには、</a:t>
            </a:r>
            <a:r>
              <a:rPr kumimoji="1" lang="ja-JP" altLang="ja-JP" sz="1200" b="1" kern="1200" dirty="0">
                <a:solidFill>
                  <a:schemeClr val="tx1"/>
                </a:solidFill>
                <a:effectLst/>
                <a:latin typeface="+mn-lt"/>
                <a:ea typeface="+mn-ea"/>
                <a:cs typeface="+mn-cs"/>
              </a:rPr>
              <a:t>デジタル･テクノロジーを駆使して、現場のニーズにジャスト・イン・タイムでビジネス･サービスを提供できる、組織や体制、ビジネス・プロセス、製品やサービスを実現</a:t>
            </a:r>
            <a:r>
              <a:rPr kumimoji="1" lang="ja-JP" altLang="ja-JP" sz="1200" kern="1200" dirty="0">
                <a:solidFill>
                  <a:schemeClr val="tx1"/>
                </a:solidFill>
                <a:effectLst/>
                <a:latin typeface="+mn-lt"/>
                <a:ea typeface="+mn-ea"/>
                <a:cs typeface="+mn-cs"/>
              </a:rPr>
              <a:t>しなくてはなりません。これにより、「製品やサービスをジャスト・イン・タイムで現場に提供できる</a:t>
            </a:r>
            <a:r>
              <a:rPr kumimoji="1" lang="ja-JP" altLang="ja-JP" sz="1200" b="1" u="sng" kern="1200" dirty="0">
                <a:solidFill>
                  <a:schemeClr val="tx1"/>
                </a:solidFill>
                <a:effectLst/>
                <a:latin typeface="+mn-lt"/>
                <a:ea typeface="+mn-ea"/>
                <a:cs typeface="+mn-cs"/>
              </a:rPr>
              <a:t>即応力」</a:t>
            </a:r>
            <a:r>
              <a:rPr kumimoji="1" lang="ja-JP" altLang="ja-JP" sz="1200" kern="1200" dirty="0">
                <a:solidFill>
                  <a:schemeClr val="tx1"/>
                </a:solidFill>
                <a:effectLst/>
                <a:latin typeface="+mn-lt"/>
                <a:ea typeface="+mn-ea"/>
                <a:cs typeface="+mn-cs"/>
              </a:rPr>
              <a:t>と「生産性・価格・期間などの常識を覆す</a:t>
            </a:r>
            <a:r>
              <a:rPr kumimoji="1" lang="ja-JP" altLang="ja-JP" sz="1200" b="1" u="sng" kern="1200" dirty="0">
                <a:solidFill>
                  <a:schemeClr val="tx1"/>
                </a:solidFill>
                <a:effectLst/>
                <a:latin typeface="+mn-lt"/>
                <a:ea typeface="+mn-ea"/>
                <a:cs typeface="+mn-cs"/>
              </a:rPr>
              <a:t>破壊力</a:t>
            </a:r>
            <a:r>
              <a:rPr kumimoji="1" lang="ja-JP" altLang="ja-JP" sz="1200" kern="1200" dirty="0">
                <a:solidFill>
                  <a:schemeClr val="tx1"/>
                </a:solidFill>
                <a:effectLst/>
                <a:latin typeface="+mn-lt"/>
                <a:ea typeface="+mn-ea"/>
                <a:cs typeface="+mn-cs"/>
              </a:rPr>
              <a:t>」を手に入れることができます。そのために、ヒトやモノに依存した仕組みではなく、ビジネスに関わるデータを全て捉え、それを解析し、最適解を見つけてビジネスを動かす「サイバー・フィジカル・システム（広義の</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）」が必要となります。</a:t>
            </a:r>
            <a:r>
              <a:rPr lang="ja-JP" altLang="ja-JP" dirty="0">
                <a:effectLst/>
              </a:rPr>
              <a:t> </a:t>
            </a:r>
            <a:endParaRPr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149057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デジタル・トランスフォーメーションを支える</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にとって重要なテクノロジーについて整理しておきましょう。</a:t>
            </a:r>
          </a:p>
          <a:p>
            <a:r>
              <a:rPr kumimoji="1" lang="en-US" altLang="ja-JP" sz="1200" b="1" u="sng"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：あらゆる「ものごと」がインターネットに接続しデータを生みだす仕組み。</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と同義で使われることもある。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マイクロ･サービスとコンテナ</a:t>
            </a:r>
            <a:r>
              <a:rPr kumimoji="1" lang="ja-JP" altLang="ja-JP" sz="1200" kern="1200" dirty="0">
                <a:solidFill>
                  <a:schemeClr val="tx1"/>
                </a:solidFill>
                <a:effectLst/>
                <a:latin typeface="+mn-lt"/>
                <a:ea typeface="+mn-ea"/>
                <a:cs typeface="+mn-cs"/>
              </a:rPr>
              <a:t>：プログラムを独立した単一機能の部品に分割し、それらを連結させることで、全体の機能を実現しようとする仕組み。これを実装する技術としてコンテナが注目されている。追加や変更の即応性を実現。</a:t>
            </a:r>
          </a:p>
          <a:p>
            <a:r>
              <a:rPr kumimoji="1" lang="ja-JP" altLang="ja-JP" sz="1200" b="1" u="sng" kern="1200" dirty="0">
                <a:solidFill>
                  <a:schemeClr val="tx1"/>
                </a:solidFill>
                <a:effectLst/>
                <a:latin typeface="+mn-lt"/>
                <a:ea typeface="+mn-ea"/>
                <a:cs typeface="+mn-cs"/>
              </a:rPr>
              <a:t>クラウド・コンピューティング</a:t>
            </a:r>
            <a:r>
              <a:rPr kumimoji="1" lang="ja-JP" altLang="ja-JP" sz="1200" kern="1200" dirty="0">
                <a:solidFill>
                  <a:schemeClr val="tx1"/>
                </a:solidFill>
                <a:effectLst/>
                <a:latin typeface="+mn-lt"/>
                <a:ea typeface="+mn-ea"/>
                <a:cs typeface="+mn-cs"/>
              </a:rPr>
              <a:t>：システム機能のサービス化、構築や運用の自動化、セキュリティのアウトソーシングを提供し、システム開発や運用の負担から人的リソースをビジネスやアプリケーションにシフトすることを支援する。</a:t>
            </a:r>
          </a:p>
          <a:p>
            <a:r>
              <a:rPr kumimoji="1" lang="ja-JP" altLang="ja-JP" sz="1200" b="1" u="sng" kern="1200" dirty="0">
                <a:solidFill>
                  <a:schemeClr val="tx1"/>
                </a:solidFill>
                <a:effectLst/>
                <a:latin typeface="+mn-lt"/>
                <a:ea typeface="+mn-ea"/>
                <a:cs typeface="+mn-cs"/>
              </a:rPr>
              <a:t>サイバー・セキュリティ</a:t>
            </a:r>
            <a:r>
              <a:rPr kumimoji="1" lang="ja-JP" altLang="ja-JP" sz="1200" kern="1200" dirty="0">
                <a:solidFill>
                  <a:schemeClr val="tx1"/>
                </a:solidFill>
                <a:effectLst/>
                <a:latin typeface="+mn-lt"/>
                <a:ea typeface="+mn-ea"/>
                <a:cs typeface="+mn-cs"/>
              </a:rPr>
              <a:t>：ビジネスがデジタル化すれば、サイバー･セキュリティは、もはやシステム課題ではなく経営課題として取り組まなければならない。デジタル･トランスフォーメーションを実現する上での優先テーマ。</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補足説明</a:t>
            </a:r>
            <a:r>
              <a:rPr kumimoji="1" lang="en-US" altLang="ja-JP" sz="1200" kern="1200" dirty="0">
                <a:solidFill>
                  <a:schemeClr val="tx1"/>
                </a:solidFill>
                <a:effectLst/>
                <a:latin typeface="+mn-lt"/>
                <a:ea typeface="+mn-ea"/>
                <a:cs typeface="+mn-cs"/>
              </a:rPr>
              <a:t>】</a:t>
            </a:r>
          </a:p>
          <a:p>
            <a:pPr lvl="0"/>
            <a:r>
              <a:rPr kumimoji="1" lang="en-US" altLang="ja-JP" sz="1200" kern="1200" dirty="0" err="1">
                <a:solidFill>
                  <a:schemeClr val="tx1"/>
                </a:solidFill>
                <a:effectLst/>
                <a:latin typeface="+mn-lt"/>
                <a:ea typeface="+mn-ea"/>
                <a:cs typeface="+mn-cs"/>
              </a:rPr>
              <a:t>FaaS</a:t>
            </a:r>
            <a:r>
              <a:rPr kumimoji="1" lang="en-US" altLang="ja-JP" sz="1200" kern="1200" dirty="0">
                <a:solidFill>
                  <a:schemeClr val="tx1"/>
                </a:solidFill>
                <a:effectLst/>
                <a:latin typeface="+mn-lt"/>
                <a:ea typeface="+mn-ea"/>
                <a:cs typeface="+mn-cs"/>
              </a:rPr>
              <a:t>: Function as a Service </a:t>
            </a:r>
            <a:r>
              <a:rPr kumimoji="1" lang="ja-JP" altLang="ja-JP" sz="1200" kern="1200" dirty="0">
                <a:solidFill>
                  <a:schemeClr val="tx1"/>
                </a:solidFill>
                <a:effectLst/>
                <a:latin typeface="+mn-lt"/>
                <a:ea typeface="+mn-ea"/>
                <a:cs typeface="+mn-cs"/>
              </a:rPr>
              <a:t>イベント・ドリブン方式でサービス（ある機能を実現するプログラム）のコードを書き、それを連携させるだけで、一連の業務処理を実行できるクラウド･サービス。</a:t>
            </a:r>
            <a:r>
              <a:rPr kumimoji="1" lang="en-US" altLang="ja-JP" sz="1200" kern="1200" dirty="0">
                <a:solidFill>
                  <a:schemeClr val="tx1"/>
                </a:solidFill>
                <a:effectLst/>
                <a:latin typeface="+mn-lt"/>
                <a:ea typeface="+mn-ea"/>
                <a:cs typeface="+mn-cs"/>
              </a:rPr>
              <a:t>AWS </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Lambda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Azure Cloud Functions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Google Cloud Functions</a:t>
            </a:r>
            <a:r>
              <a:rPr kumimoji="1" lang="ja-JP" altLang="ja-JP" sz="1200" kern="1200" dirty="0">
                <a:solidFill>
                  <a:schemeClr val="tx1"/>
                </a:solidFill>
                <a:effectLst/>
                <a:latin typeface="+mn-lt"/>
                <a:ea typeface="+mn-ea"/>
                <a:cs typeface="+mn-cs"/>
              </a:rPr>
              <a:t>などがある。</a:t>
            </a:r>
          </a:p>
          <a:p>
            <a:pPr lvl="0"/>
            <a:r>
              <a:rPr kumimoji="1" lang="en-US" altLang="ja-JP" sz="1200" kern="1200" dirty="0">
                <a:solidFill>
                  <a:schemeClr val="tx1"/>
                </a:solidFill>
                <a:effectLst/>
                <a:latin typeface="+mn-lt"/>
                <a:ea typeface="+mn-ea"/>
                <a:cs typeface="+mn-cs"/>
              </a:rPr>
              <a:t>SaaS: Software as a Service </a:t>
            </a:r>
            <a:r>
              <a:rPr kumimoji="1" lang="ja-JP" altLang="ja-JP" sz="1200" kern="1200" dirty="0">
                <a:solidFill>
                  <a:schemeClr val="tx1"/>
                </a:solidFill>
                <a:effectLst/>
                <a:latin typeface="+mn-lt"/>
                <a:ea typeface="+mn-ea"/>
                <a:cs typeface="+mn-cs"/>
              </a:rPr>
              <a:t>アプリケメーションを提供するクラウド･サービス。</a:t>
            </a:r>
          </a:p>
          <a:p>
            <a:pPr lvl="0"/>
            <a:r>
              <a:rPr kumimoji="1" lang="en-US" altLang="ja-JP" sz="1200" kern="1200" dirty="0">
                <a:solidFill>
                  <a:schemeClr val="tx1"/>
                </a:solidFill>
                <a:effectLst/>
                <a:latin typeface="+mn-lt"/>
                <a:ea typeface="+mn-ea"/>
                <a:cs typeface="+mn-cs"/>
              </a:rPr>
              <a:t>PaaS: Platform as a Service OS</a:t>
            </a:r>
            <a:r>
              <a:rPr kumimoji="1" lang="ja-JP" altLang="ja-JP" sz="1200" kern="1200" dirty="0">
                <a:solidFill>
                  <a:schemeClr val="tx1"/>
                </a:solidFill>
                <a:effectLst/>
                <a:latin typeface="+mn-lt"/>
                <a:ea typeface="+mn-ea"/>
                <a:cs typeface="+mn-cs"/>
              </a:rPr>
              <a:t>やミドルウェアなどのプラットフォーム機能を提供するクラウド・サービス。</a:t>
            </a:r>
          </a:p>
          <a:p>
            <a:pPr lvl="0"/>
            <a:r>
              <a:rPr kumimoji="1" lang="en-US" altLang="ja-JP" sz="1200" kern="1200" dirty="0">
                <a:solidFill>
                  <a:schemeClr val="tx1"/>
                </a:solidFill>
                <a:effectLst/>
                <a:latin typeface="+mn-lt"/>
                <a:ea typeface="+mn-ea"/>
                <a:cs typeface="+mn-cs"/>
              </a:rPr>
              <a:t>API: Application Program Interface </a:t>
            </a:r>
            <a:r>
              <a:rPr kumimoji="1" lang="ja-JP" altLang="ja-JP" sz="1200" kern="1200" dirty="0">
                <a:solidFill>
                  <a:schemeClr val="tx1"/>
                </a:solidFill>
                <a:effectLst/>
                <a:latin typeface="+mn-lt"/>
                <a:ea typeface="+mn-ea"/>
                <a:cs typeface="+mn-cs"/>
              </a:rPr>
              <a:t>クラウド・サービスの提供する機能を他のアプリケーション･サービスから利用するためのインターフェース機能。</a:t>
            </a:r>
          </a:p>
          <a:p>
            <a:endParaRPr kumimoji="1"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355851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8" name="図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7.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1.png"/><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5.png"/><Relationship Id="rId5" Type="http://schemas.openxmlformats.org/officeDocument/2006/relationships/image" Target="../media/image25.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33.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6.xml"/><Relationship Id="rId5" Type="http://schemas.openxmlformats.org/officeDocument/2006/relationships/image" Target="../media/image47.tiff"/><Relationship Id="rId4" Type="http://schemas.openxmlformats.org/officeDocument/2006/relationships/image" Target="../media/image46.tiff"/></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tiff"/><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tiff"/><Relationship Id="rId1" Type="http://schemas.openxmlformats.org/officeDocument/2006/relationships/slideLayout" Target="../slideLayouts/slideLayout6.xml"/><Relationship Id="rId6" Type="http://schemas.openxmlformats.org/officeDocument/2006/relationships/image" Target="../media/image65.tiff"/><Relationship Id="rId5" Type="http://schemas.openxmlformats.org/officeDocument/2006/relationships/image" Target="../media/image64.tiff"/><Relationship Id="rId4" Type="http://schemas.openxmlformats.org/officeDocument/2006/relationships/image" Target="../media/image63.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www.jisa.or.jp/explain/tabid/756/Default.asp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amzn.to/1QViFJ1"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7.tif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tiff"/></Relationships>
</file>

<file path=ppt/slides/_rels/slide66.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6.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a:extLst>
              <a:ext uri="{FF2B5EF4-FFF2-40B4-BE49-F238E27FC236}">
                <a16:creationId xmlns:a16="http://schemas.microsoft.com/office/drawing/2014/main" id="{99B9C678-00DF-8546-8EC3-7132AB25BF17}"/>
              </a:ext>
            </a:extLst>
          </p:cNvPr>
          <p:cNvSpPr>
            <a:spLocks noGrp="1"/>
          </p:cNvSpPr>
          <p:nvPr>
            <p:ph type="subTitle" idx="1"/>
          </p:nvPr>
        </p:nvSpPr>
        <p:spPr>
          <a:xfrm>
            <a:off x="4025462" y="3489434"/>
            <a:ext cx="4432738" cy="1292773"/>
          </a:xfrm>
        </p:spPr>
        <p:txBody>
          <a:bodyPr>
            <a:normAutofit fontScale="92500" lnSpcReduction="10000"/>
          </a:bodyPr>
          <a:lstStyle/>
          <a:p>
            <a:r>
              <a:rPr lang="ja-JP" altLang="en-US"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自分たちの</a:t>
            </a:r>
            <a:r>
              <a:rPr lang="ja-JP" altLang="en-US" sz="48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未来</a:t>
            </a:r>
            <a:r>
              <a:rPr lang="ja-JP" altLang="en-US"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を</a:t>
            </a:r>
            <a:endParaRPr lang="en-US" altLang="ja-JP"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endParaRPr>
          </a:p>
          <a:p>
            <a:r>
              <a:rPr lang="ja-JP" altLang="en-US"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どう描けばいいのか</a:t>
            </a:r>
            <a:endParaRPr kumimoji="1" lang="ja-JP" altLang="en-US" sz="3200" dirty="0">
              <a:solidFill>
                <a:srgbClr val="E46C0A"/>
              </a:solidFill>
            </a:endParaRPr>
          </a:p>
        </p:txBody>
      </p:sp>
      <p:sp>
        <p:nvSpPr>
          <p:cNvPr id="5" name="タイトル 4">
            <a:extLst>
              <a:ext uri="{FF2B5EF4-FFF2-40B4-BE49-F238E27FC236}">
                <a16:creationId xmlns:a16="http://schemas.microsoft.com/office/drawing/2014/main" id="{8581D935-21FD-DC4E-B600-849F1273968A}"/>
              </a:ext>
            </a:extLst>
          </p:cNvPr>
          <p:cNvSpPr txBox="1">
            <a:spLocks noGrp="1"/>
          </p:cNvSpPr>
          <p:nvPr>
            <p:ph type="ctrTitle"/>
          </p:nvPr>
        </p:nvSpPr>
        <p:spPr>
          <a:xfrm>
            <a:off x="685800" y="2512680"/>
            <a:ext cx="7772400" cy="461665"/>
          </a:xfrm>
          <a:prstGeom prst="rect">
            <a:avLst/>
          </a:prstGeom>
          <a:noFill/>
        </p:spPr>
        <p:txBody>
          <a:bodyPr wrap="square" rtlCol="0">
            <a:spAutoFit/>
          </a:bodyPr>
          <a:lstStyle/>
          <a:p>
            <a:r>
              <a:rPr lang="en-US" altLang="ja-JP" sz="2400" b="1" dirty="0">
                <a:effectLst>
                  <a:outerShdw blurRad="50800" dist="38100" dir="2700000" algn="tl" rotWithShape="0">
                    <a:prstClr val="black">
                      <a:alpha val="40000"/>
                    </a:prstClr>
                  </a:outerShdw>
                </a:effectLst>
                <a:latin typeface="Meiryo" charset="-128"/>
                <a:ea typeface="Meiryo" charset="-128"/>
                <a:cs typeface="Meiryo" charset="-128"/>
              </a:rPr>
              <a:t>SI</a:t>
            </a:r>
            <a:r>
              <a:rPr lang="ja-JP" altLang="en-US" sz="2400" b="1">
                <a:effectLst>
                  <a:outerShdw blurRad="50800" dist="38100" dir="2700000" algn="tl" rotWithShape="0">
                    <a:prstClr val="black">
                      <a:alpha val="40000"/>
                    </a:prstClr>
                  </a:outerShdw>
                </a:effectLst>
                <a:latin typeface="Meiryo" charset="-128"/>
                <a:ea typeface="Meiryo" charset="-128"/>
                <a:cs typeface="Meiryo" charset="-128"/>
              </a:rPr>
              <a:t>ビジネスのデジタル･トランスフォーメーション</a:t>
            </a:r>
            <a:endParaRPr lang="en-US" altLang="ja-JP"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 name="テキスト ボックス 6">
            <a:extLst>
              <a:ext uri="{FF2B5EF4-FFF2-40B4-BE49-F238E27FC236}">
                <a16:creationId xmlns:a16="http://schemas.microsoft.com/office/drawing/2014/main" id="{D3E20FB0-6ABC-B94F-B291-9D68A32EA715}"/>
              </a:ext>
            </a:extLst>
          </p:cNvPr>
          <p:cNvSpPr txBox="1"/>
          <p:nvPr/>
        </p:nvSpPr>
        <p:spPr>
          <a:xfrm>
            <a:off x="6327487" y="4927963"/>
            <a:ext cx="2130713" cy="369332"/>
          </a:xfrm>
          <a:prstGeom prst="rect">
            <a:avLst/>
          </a:prstGeom>
          <a:noFill/>
        </p:spPr>
        <p:txBody>
          <a:bodyPr wrap="none" rtlCol="0">
            <a:spAutoFit/>
          </a:bodyPr>
          <a:lstStyle/>
          <a:p>
            <a:pPr algn="r"/>
            <a:r>
              <a:rPr kumimoji="1" lang="ja-JP" altLang="en-US"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平成</a:t>
            </a:r>
            <a:r>
              <a:rPr kumimoji="1" lang="en-US" altLang="ja-JP"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 30</a:t>
            </a:r>
            <a:r>
              <a:rPr kumimoji="1" lang="ja-JP" altLang="en-US">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年</a:t>
            </a:r>
            <a:r>
              <a:rPr lang="en-US" altLang="ja-JP"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4</a:t>
            </a:r>
            <a:r>
              <a:rPr kumimoji="1" lang="ja-JP" altLang="en-US">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月</a:t>
            </a:r>
            <a:r>
              <a:rPr lang="en-US" altLang="ja-JP"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20</a:t>
            </a:r>
            <a:r>
              <a:rPr lang="ja-JP" altLang="en-US">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日</a:t>
            </a:r>
            <a:endParaRPr kumimoji="1" lang="ja-JP" altLang="en-US"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endParaRPr>
          </a:p>
        </p:txBody>
      </p:sp>
      <p:pic>
        <p:nvPicPr>
          <p:cNvPr id="6" name="図 5">
            <a:extLst>
              <a:ext uri="{FF2B5EF4-FFF2-40B4-BE49-F238E27FC236}">
                <a16:creationId xmlns:a16="http://schemas.microsoft.com/office/drawing/2014/main" id="{A58A29EC-4429-F34C-9FAE-B16169A0974F}"/>
              </a:ext>
            </a:extLst>
          </p:cNvPr>
          <p:cNvPicPr>
            <a:picLocks noChangeAspect="1"/>
          </p:cNvPicPr>
          <p:nvPr/>
        </p:nvPicPr>
        <p:blipFill>
          <a:blip r:embed="rId2"/>
          <a:stretch>
            <a:fillRect/>
          </a:stretch>
        </p:blipFill>
        <p:spPr>
          <a:xfrm>
            <a:off x="685800" y="3415093"/>
            <a:ext cx="3396240" cy="3025741"/>
          </a:xfrm>
          <a:prstGeom prst="rect">
            <a:avLst/>
          </a:prstGeom>
        </p:spPr>
      </p:pic>
      <p:sp>
        <p:nvSpPr>
          <p:cNvPr id="2" name="テキスト ボックス 1">
            <a:extLst>
              <a:ext uri="{FF2B5EF4-FFF2-40B4-BE49-F238E27FC236}">
                <a16:creationId xmlns:a16="http://schemas.microsoft.com/office/drawing/2014/main" id="{D2707972-4212-1F48-AC7B-5F8097E9440C}"/>
              </a:ext>
            </a:extLst>
          </p:cNvPr>
          <p:cNvSpPr txBox="1"/>
          <p:nvPr/>
        </p:nvSpPr>
        <p:spPr>
          <a:xfrm>
            <a:off x="6796176" y="680005"/>
            <a:ext cx="1608133" cy="461665"/>
          </a:xfrm>
          <a:prstGeom prst="rect">
            <a:avLst/>
          </a:prstGeom>
          <a:noFill/>
        </p:spPr>
        <p:txBody>
          <a:bodyPr wrap="none" rtlCol="0">
            <a:spAutoFit/>
          </a:bodyPr>
          <a:lstStyle/>
          <a:p>
            <a:pPr algn="r"/>
            <a:r>
              <a:rPr kumimoji="1" lang="ja-JP" altLang="en-US" sz="1200">
                <a:solidFill>
                  <a:schemeClr val="tx1">
                    <a:lumMod val="50000"/>
                    <a:lumOff val="50000"/>
                  </a:schemeClr>
                </a:solidFill>
                <a:latin typeface="Meiryo" panose="020B0604030504040204" pitchFamily="34" charset="-128"/>
                <a:ea typeface="Meiryo" panose="020B0604030504040204" pitchFamily="34" charset="-128"/>
              </a:rPr>
              <a:t>関西地区愛徳会</a:t>
            </a:r>
            <a:endParaRPr kumimoji="1" lang="en-US" altLang="ja-JP" sz="1200" dirty="0">
              <a:solidFill>
                <a:schemeClr val="tx1">
                  <a:lumMod val="50000"/>
                  <a:lumOff val="50000"/>
                </a:schemeClr>
              </a:solidFill>
              <a:latin typeface="Meiryo" panose="020B0604030504040204" pitchFamily="34" charset="-128"/>
              <a:ea typeface="Meiryo" panose="020B0604030504040204" pitchFamily="34" charset="-128"/>
            </a:endParaRPr>
          </a:p>
          <a:p>
            <a:pPr algn="r"/>
            <a:r>
              <a:rPr kumimoji="1" lang="ja-JP" altLang="en-US" sz="1200">
                <a:solidFill>
                  <a:schemeClr val="tx1">
                    <a:lumMod val="50000"/>
                    <a:lumOff val="50000"/>
                  </a:schemeClr>
                </a:solidFill>
                <a:latin typeface="Meiryo" panose="020B0604030504040204" pitchFamily="34" charset="-128"/>
                <a:ea typeface="Meiryo" panose="020B0604030504040204" pitchFamily="34" charset="-128"/>
              </a:rPr>
              <a:t>平成</a:t>
            </a:r>
            <a:r>
              <a:rPr kumimoji="1" lang="en-US" altLang="ja-JP" sz="1200" dirty="0">
                <a:solidFill>
                  <a:schemeClr val="tx1">
                    <a:lumMod val="50000"/>
                    <a:lumOff val="50000"/>
                  </a:schemeClr>
                </a:solidFill>
                <a:latin typeface="Meiryo" panose="020B0604030504040204" pitchFamily="34" charset="-128"/>
                <a:ea typeface="Meiryo" panose="020B0604030504040204" pitchFamily="34" charset="-128"/>
              </a:rPr>
              <a:t>30</a:t>
            </a:r>
            <a:r>
              <a:rPr kumimoji="1" lang="ja-JP" altLang="en-US" sz="1200">
                <a:solidFill>
                  <a:schemeClr val="tx1">
                    <a:lumMod val="50000"/>
                    <a:lumOff val="50000"/>
                  </a:schemeClr>
                </a:solidFill>
                <a:latin typeface="Meiryo" panose="020B0604030504040204" pitchFamily="34" charset="-128"/>
                <a:ea typeface="Meiryo" panose="020B0604030504040204" pitchFamily="34" charset="-128"/>
              </a:rPr>
              <a:t>年度春期例会</a:t>
            </a:r>
          </a:p>
        </p:txBody>
      </p:sp>
      <p:pic>
        <p:nvPicPr>
          <p:cNvPr id="3" name="図 2">
            <a:extLst>
              <a:ext uri="{FF2B5EF4-FFF2-40B4-BE49-F238E27FC236}">
                <a16:creationId xmlns:a16="http://schemas.microsoft.com/office/drawing/2014/main" id="{915D87E5-7450-424C-9E48-2CE3CC960F5A}"/>
              </a:ext>
            </a:extLst>
          </p:cNvPr>
          <p:cNvPicPr>
            <a:picLocks noChangeAspect="1"/>
          </p:cNvPicPr>
          <p:nvPr/>
        </p:nvPicPr>
        <p:blipFill>
          <a:blip r:embed="rId3"/>
          <a:stretch>
            <a:fillRect/>
          </a:stretch>
        </p:blipFill>
        <p:spPr>
          <a:xfrm>
            <a:off x="6850067" y="185771"/>
            <a:ext cx="1500352" cy="494234"/>
          </a:xfrm>
          <a:prstGeom prst="rect">
            <a:avLst/>
          </a:prstGeom>
        </p:spPr>
      </p:pic>
    </p:spTree>
    <p:extLst>
      <p:ext uri="{BB962C8B-B14F-4D97-AF65-F5344CB8AC3E}">
        <p14:creationId xmlns:p14="http://schemas.microsoft.com/office/powerpoint/2010/main" val="205605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8"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76037" y="2929574"/>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cxnSp>
        <p:nvCxnSpPr>
          <p:cNvPr id="49" name="直線コネクタ 48"/>
          <p:cNvCxnSpPr>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6" name="テキスト ボックス 735"/>
          <p:cNvSpPr txBox="1"/>
          <p:nvPr/>
        </p:nvSpPr>
        <p:spPr>
          <a:xfrm flipH="1">
            <a:off x="4757980" y="4468723"/>
            <a:ext cx="594430"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762048" y="5626019"/>
            <a:ext cx="1359501" cy="46097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Route 53</a:t>
            </a:r>
            <a:r>
              <a:rPr lang="ja-JP" altLang="en-US" sz="1400" dirty="0">
                <a:solidFill>
                  <a:schemeClr val="accent6">
                    <a:lumMod val="50000"/>
                  </a:schemeClr>
                </a:solidFill>
                <a:latin typeface="Meiryo" charset="-128"/>
                <a:ea typeface="Meiryo" charset="-128"/>
                <a:cs typeface="Meiryo" charset="-128"/>
              </a:rPr>
              <a:t>に</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設定するのみ</a:t>
            </a:r>
          </a:p>
        </p:txBody>
      </p:sp>
      <p:sp>
        <p:nvSpPr>
          <p:cNvPr id="744" name="角丸四角形 743"/>
          <p:cNvSpPr/>
          <p:nvPr/>
        </p:nvSpPr>
        <p:spPr>
          <a:xfrm>
            <a:off x="3804001" y="1178054"/>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死活監視のソフトウェア不要</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基本的に無料／アラーム設定でメール通知</a:t>
            </a:r>
          </a:p>
        </p:txBody>
      </p:sp>
      <p:sp>
        <p:nvSpPr>
          <p:cNvPr id="745" name="角丸四角形 744"/>
          <p:cNvSpPr/>
          <p:nvPr/>
        </p:nvSpPr>
        <p:spPr>
          <a:xfrm>
            <a:off x="5236313" y="5624921"/>
            <a:ext cx="3766922"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ＤＢＭＳはインストール不要</a:t>
            </a:r>
            <a:endParaRPr lang="en-US" altLang="ja-JP" sz="1400" dirty="0">
              <a:solidFill>
                <a:schemeClr val="accent6">
                  <a:lumMod val="50000"/>
                </a:schemeClr>
              </a:solidFill>
              <a:latin typeface="Meiryo" charset="-128"/>
              <a:ea typeface="Meiryo" charset="-128"/>
              <a:cs typeface="Meiryo" charset="-128"/>
            </a:endParaRP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Ｏｒａｃｌｅ、ＳＱＬＳｅｒｖｅｒ等のライセンス料込</a:t>
            </a: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ＥＣ２の接続先を変更するだけ</a:t>
            </a:r>
          </a:p>
          <a:p>
            <a:r>
              <a:rPr lang="ja-JP" altLang="en-US" sz="1400" dirty="0">
                <a:solidFill>
                  <a:schemeClr val="accent6">
                    <a:lumMod val="50000"/>
                  </a:schemeClr>
                </a:solidFill>
                <a:latin typeface="Meiryo" charset="-128"/>
                <a:ea typeface="Meiryo" charset="-128"/>
                <a:cs typeface="Meiryo" charset="-128"/>
              </a:rPr>
              <a:t>冗長構成はＭｕｌｔｉ</a:t>
            </a:r>
            <a:r>
              <a:rPr lang="en-US" altLang="ja-JP" sz="1400" dirty="0">
                <a:solidFill>
                  <a:schemeClr val="accent6">
                    <a:lumMod val="50000"/>
                  </a:schemeClr>
                </a:solidFill>
                <a:latin typeface="Meiryo" charset="-128"/>
                <a:ea typeface="Meiryo" charset="-128"/>
                <a:cs typeface="Meiryo" charset="-128"/>
              </a:rPr>
              <a:t>-</a:t>
            </a:r>
            <a:r>
              <a:rPr lang="ja-JP" altLang="en-US" sz="1400" dirty="0">
                <a:solidFill>
                  <a:schemeClr val="accent6">
                    <a:lumMod val="50000"/>
                  </a:schemeClr>
                </a:solidFill>
                <a:latin typeface="Meiryo" charset="-128"/>
                <a:ea typeface="Meiryo" charset="-128"/>
                <a:cs typeface="Meiryo" charset="-128"/>
              </a:rPr>
              <a:t>ＡＺを選択するのみ</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4</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$700.8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a:p>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$455.52</a:t>
            </a:r>
          </a:p>
          <a:p>
            <a:r>
              <a:rPr lang="en-US" altLang="ja-JP" sz="1050" dirty="0">
                <a:latin typeface="Meiryo" charset="-128"/>
                <a:ea typeface="Meiryo" charset="-128"/>
                <a:cs typeface="Meiryo" charset="-128"/>
              </a:rPr>
              <a:t>Route53</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年間：</a:t>
            </a:r>
            <a:r>
              <a:rPr lang="en-US" altLang="ja-JP" sz="1050" dirty="0">
                <a:latin typeface="Meiryo" charset="-128"/>
                <a:ea typeface="Meiryo" charset="-128"/>
                <a:cs typeface="Meiryo" charset="-128"/>
              </a:rPr>
              <a:t>$26.4</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 </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$1655.76</a:t>
            </a:r>
          </a:p>
          <a:p>
            <a:endParaRPr lang="en-US" altLang="ja-JP" sz="1050" dirty="0">
              <a:solidFill>
                <a:schemeClr val="bg1"/>
              </a:solidFill>
              <a:latin typeface="Meiryo" charset="-128"/>
              <a:ea typeface="Meiryo" charset="-128"/>
              <a:cs typeface="Meiryo" charset="-128"/>
            </a:endParaRPr>
          </a:p>
          <a:p>
            <a:pPr algn="r"/>
            <a:r>
              <a:rPr lang="ja-JP" altLang="en-US" sz="2000" dirty="0">
                <a:solidFill>
                  <a:schemeClr val="bg1"/>
                </a:solidFill>
                <a:latin typeface="Meiryo" charset="-128"/>
                <a:ea typeface="Meiryo" charset="-128"/>
                <a:cs typeface="Meiryo" charset="-128"/>
              </a:rPr>
              <a:t>約</a:t>
            </a:r>
            <a:r>
              <a:rPr lang="en-US" altLang="ja-JP" sz="2000" dirty="0">
                <a:solidFill>
                  <a:schemeClr val="bg1"/>
                </a:solidFill>
                <a:latin typeface="Meiryo" charset="-128"/>
                <a:ea typeface="Meiryo" charset="-128"/>
                <a:cs typeface="Meiryo" charset="-128"/>
              </a:rPr>
              <a:t>198,691</a:t>
            </a:r>
            <a:r>
              <a:rPr lang="ja-JP" altLang="en-US" sz="2000" dirty="0">
                <a:solidFill>
                  <a:schemeClr val="bg1"/>
                </a:solidFill>
                <a:latin typeface="Meiryo" charset="-128"/>
                <a:ea typeface="Meiryo" charset="-128"/>
                <a:cs typeface="Meiryo" charset="-128"/>
              </a:rPr>
              <a:t>円</a:t>
            </a:r>
            <a:endParaRPr lang="en-US" altLang="ja-JP" sz="2000"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pic>
        <p:nvPicPr>
          <p:cNvPr id="74" name="Picture 8" descr="Route-5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18518" y="3928801"/>
            <a:ext cx="483936" cy="483936"/>
          </a:xfrm>
          <a:prstGeom prst="rect">
            <a:avLst/>
          </a:prstGeom>
        </p:spPr>
      </p:pic>
      <p:sp>
        <p:nvSpPr>
          <p:cNvPr id="75" name="TextBox 27"/>
          <p:cNvSpPr txBox="1"/>
          <p:nvPr/>
        </p:nvSpPr>
        <p:spPr>
          <a:xfrm>
            <a:off x="4270750" y="4268590"/>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Route 53</a:t>
            </a:r>
            <a:endParaRPr lang="en-US" dirty="0"/>
          </a:p>
        </p:txBody>
      </p:sp>
      <p:sp>
        <p:nvSpPr>
          <p:cNvPr id="76" name="TextBox 24"/>
          <p:cNvSpPr txBox="1"/>
          <p:nvPr/>
        </p:nvSpPr>
        <p:spPr>
          <a:xfrm>
            <a:off x="8033328" y="293204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(Master)</a:t>
            </a:r>
          </a:p>
        </p:txBody>
      </p:sp>
      <p:pic>
        <p:nvPicPr>
          <p:cNvPr id="77" name="Picture 11" descr="RDS-DB-Instace-tandby-Multi-AZ-.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67250" y="3829602"/>
            <a:ext cx="719466" cy="719466"/>
          </a:xfrm>
          <a:prstGeom prst="rect">
            <a:avLst/>
          </a:prstGeom>
        </p:spPr>
      </p:pic>
      <p:pic>
        <p:nvPicPr>
          <p:cNvPr id="78" name="Picture 12" descr="RDS-DB-Instac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68861" y="2248132"/>
            <a:ext cx="731520" cy="731520"/>
          </a:xfrm>
          <a:prstGeom prst="rect">
            <a:avLst/>
          </a:prstGeom>
        </p:spPr>
      </p:pic>
      <p:sp>
        <p:nvSpPr>
          <p:cNvPr id="79" name="TextBox 24"/>
          <p:cNvSpPr txBox="1"/>
          <p:nvPr/>
        </p:nvSpPr>
        <p:spPr>
          <a:xfrm>
            <a:off x="8043134" y="447325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(Slave)</a:t>
            </a:r>
          </a:p>
        </p:txBody>
      </p:sp>
      <p:pic>
        <p:nvPicPr>
          <p:cNvPr id="80" name="Picture 4" descr="DynamoDB.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95061" y="4695823"/>
            <a:ext cx="492035" cy="492035"/>
          </a:xfrm>
          <a:prstGeom prst="rect">
            <a:avLst/>
          </a:prstGeom>
        </p:spPr>
      </p:pic>
      <p:sp>
        <p:nvSpPr>
          <p:cNvPr id="81" name="TextBox 19"/>
          <p:cNvSpPr txBox="1"/>
          <p:nvPr/>
        </p:nvSpPr>
        <p:spPr>
          <a:xfrm>
            <a:off x="7798257" y="5232587"/>
            <a:ext cx="1249533"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DynamoDB</a:t>
            </a:r>
            <a:endParaRPr lang="en-US" sz="1200" dirty="0">
              <a:latin typeface="Meiryo" charset="-128"/>
              <a:ea typeface="Meiryo" charset="-128"/>
              <a:cs typeface="Meiryo" charset="-128"/>
            </a:endParaRPr>
          </a:p>
        </p:txBody>
      </p:sp>
      <p:sp>
        <p:nvSpPr>
          <p:cNvPr id="82" name="テキスト ボックス 81"/>
          <p:cNvSpPr txBox="1"/>
          <p:nvPr/>
        </p:nvSpPr>
        <p:spPr>
          <a:xfrm flipH="1">
            <a:off x="7256234" y="4782872"/>
            <a:ext cx="1026858" cy="338554"/>
          </a:xfrm>
          <a:prstGeom prst="rect">
            <a:avLst/>
          </a:prstGeom>
          <a:noFill/>
          <a:effectLst/>
        </p:spPr>
        <p:txBody>
          <a:bodyPr wrap="square" rtlCol="0">
            <a:spAutoFit/>
          </a:bodyPr>
          <a:lstStyle/>
          <a:p>
            <a:pPr algn="r"/>
            <a:r>
              <a:rPr kumimoji="1" lang="ja-JP" altLang="en-US" sz="800" b="1" dirty="0">
                <a:solidFill>
                  <a:srgbClr val="0432FF"/>
                </a:solidFill>
                <a:latin typeface="Meiryo" charset="-128"/>
                <a:ea typeface="Meiryo" charset="-128"/>
                <a:cs typeface="Meiryo" charset="-128"/>
              </a:rPr>
              <a:t>セッション</a:t>
            </a:r>
            <a:endParaRPr kumimoji="1" lang="en-US" altLang="ja-JP" sz="800" b="1" dirty="0">
              <a:solidFill>
                <a:srgbClr val="0432FF"/>
              </a:solidFill>
              <a:latin typeface="Meiryo" charset="-128"/>
              <a:ea typeface="Meiryo" charset="-128"/>
              <a:cs typeface="Meiryo" charset="-128"/>
            </a:endParaRPr>
          </a:p>
          <a:p>
            <a:pPr algn="r"/>
            <a:r>
              <a:rPr kumimoji="1" lang="ja-JP" altLang="en-US" sz="800" b="1" dirty="0">
                <a:solidFill>
                  <a:srgbClr val="0432FF"/>
                </a:solidFill>
                <a:latin typeface="Meiryo" charset="-128"/>
                <a:ea typeface="Meiryo" charset="-128"/>
                <a:cs typeface="Meiryo" charset="-128"/>
              </a:rPr>
              <a:t>管理</a:t>
            </a:r>
          </a:p>
        </p:txBody>
      </p:sp>
      <p:sp>
        <p:nvSpPr>
          <p:cNvPr id="83" name="下矢印 82"/>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69096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サービスを最大限活かしたアーキテクチャ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pic>
        <p:nvPicPr>
          <p:cNvPr id="9" name="Picture 9" descr="Interne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sp>
        <p:nvSpPr>
          <p:cNvPr id="16" name="TextBox 39"/>
          <p:cNvSpPr txBox="1">
            <a:spLocks noChangeArrowheads="1"/>
          </p:cNvSpPr>
          <p:nvPr/>
        </p:nvSpPr>
        <p:spPr bwMode="auto">
          <a:xfrm>
            <a:off x="4211873" y="3086705"/>
            <a:ext cx="395929" cy="324979"/>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Cloud </a:t>
            </a:r>
          </a:p>
          <a:p>
            <a:r>
              <a:rPr lang="en-US" sz="800" dirty="0">
                <a:latin typeface="Meiryo" charset="-128"/>
                <a:ea typeface="Meiryo" charset="-128"/>
                <a:cs typeface="Meiryo" charset="-128"/>
              </a:rPr>
              <a:t>Front</a:t>
            </a:r>
          </a:p>
        </p:txBody>
      </p:sp>
      <p:cxnSp>
        <p:nvCxnSpPr>
          <p:cNvPr id="326" name="直線コネクタ 325"/>
          <p:cNvCxnSpPr>
            <a:stCxn id="66" idx="1"/>
            <a:endCxn id="9" idx="3"/>
          </p:cNvCxnSpPr>
          <p:nvPr/>
        </p:nvCxnSpPr>
        <p:spPr>
          <a:xfrm flipH="1">
            <a:off x="3712419" y="3440308"/>
            <a:ext cx="744052" cy="2483"/>
          </a:xfrm>
          <a:prstGeom prst="line">
            <a:avLst/>
          </a:prstGeom>
          <a:effectLst/>
        </p:spPr>
        <p:style>
          <a:lnRef idx="2">
            <a:schemeClr val="dk1"/>
          </a:lnRef>
          <a:fillRef idx="0">
            <a:schemeClr val="dk1"/>
          </a:fillRef>
          <a:effectRef idx="1">
            <a:schemeClr val="dk1"/>
          </a:effectRef>
          <a:fontRef idx="minor">
            <a:schemeClr val="tx1"/>
          </a:fontRef>
        </p:style>
      </p:cxnSp>
      <p:pic>
        <p:nvPicPr>
          <p:cNvPr id="742" name="Picture 14" descr="AWS-Clou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2700703" y="5645790"/>
            <a:ext cx="2252912" cy="65842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画面表示は、</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クライアント側</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アプリ</a:t>
            </a:r>
          </a:p>
        </p:txBody>
      </p:sp>
      <p:sp>
        <p:nvSpPr>
          <p:cNvPr id="744" name="角丸四角形 743"/>
          <p:cNvSpPr/>
          <p:nvPr/>
        </p:nvSpPr>
        <p:spPr>
          <a:xfrm>
            <a:off x="3792196" y="1256487"/>
            <a:ext cx="1807720"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メールサーバー不要</a:t>
            </a:r>
          </a:p>
        </p:txBody>
      </p:sp>
      <p:sp>
        <p:nvSpPr>
          <p:cNvPr id="745" name="角丸四角形 744"/>
          <p:cNvSpPr/>
          <p:nvPr/>
        </p:nvSpPr>
        <p:spPr>
          <a:xfrm>
            <a:off x="6593470" y="5697763"/>
            <a:ext cx="2369868"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冗長構成、拡張・データ再配置</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S3</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$0.0330/GB</a:t>
            </a:r>
          </a:p>
          <a:p>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リクエスト数</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データ転送量</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CloudFront</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$7.2/</a:t>
            </a:r>
            <a:r>
              <a:rPr lang="ja-JP" altLang="en-US" sz="1050" dirty="0">
                <a:latin typeface="Meiryo" charset="-128"/>
                <a:ea typeface="Meiryo" charset="-128"/>
                <a:cs typeface="Meiryo" charset="-128"/>
              </a:rPr>
              <a:t>年 （試算した結果）</a:t>
            </a:r>
          </a:p>
          <a:p>
            <a:r>
              <a:rPr lang="en-US" altLang="ja-JP" sz="1050" dirty="0">
                <a:latin typeface="Meiryo" charset="-128"/>
                <a:ea typeface="Meiryo" charset="-128"/>
                <a:cs typeface="Meiryo" charset="-128"/>
              </a:rPr>
              <a:t>&lt;Lambda&gt;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DynamoDB</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r>
              <a:rPr lang="ja-JP" altLang="en-US" sz="1050" dirty="0">
                <a:latin typeface="Meiryo" charset="-128"/>
                <a:ea typeface="Meiryo" charset="-128"/>
                <a:cs typeface="Meiryo" charset="-128"/>
              </a:rPr>
              <a:t>　（試算した結果）</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$7.56</a:t>
            </a:r>
          </a:p>
          <a:p>
            <a:endParaRPr lang="en-US" altLang="ja-JP" sz="1050" b="1" dirty="0">
              <a:solidFill>
                <a:schemeClr val="bg1"/>
              </a:solidFill>
              <a:latin typeface="Meiryo" charset="-128"/>
              <a:ea typeface="Meiryo" charset="-128"/>
              <a:cs typeface="Meiryo" charset="-128"/>
            </a:endParaRPr>
          </a:p>
          <a:p>
            <a:pPr algn="r"/>
            <a:r>
              <a:rPr lang="ja-JP" altLang="en-US" sz="2000" b="1" u="sng" dirty="0">
                <a:solidFill>
                  <a:schemeClr val="bg1"/>
                </a:solidFill>
                <a:latin typeface="Meiryo" charset="-128"/>
                <a:ea typeface="Meiryo" charset="-128"/>
                <a:cs typeface="Meiryo" charset="-128"/>
              </a:rPr>
              <a:t>約</a:t>
            </a:r>
            <a:r>
              <a:rPr lang="en-US" altLang="ja-JP" sz="2000" b="1" u="sng" dirty="0">
                <a:solidFill>
                  <a:schemeClr val="bg1"/>
                </a:solidFill>
                <a:latin typeface="Meiryo" charset="-128"/>
                <a:ea typeface="Meiryo" charset="-128"/>
                <a:cs typeface="Meiryo" charset="-128"/>
              </a:rPr>
              <a:t>907</a:t>
            </a:r>
            <a:r>
              <a:rPr lang="ja-JP" altLang="en-US" sz="2000" b="1" u="sng" dirty="0">
                <a:solidFill>
                  <a:schemeClr val="bg1"/>
                </a:solidFill>
                <a:latin typeface="Meiryo" charset="-128"/>
                <a:ea typeface="Meiryo" charset="-128"/>
                <a:cs typeface="Meiryo" charset="-128"/>
              </a:rPr>
              <a:t>円</a:t>
            </a:r>
            <a:endParaRPr lang="en-US" altLang="ja-JP" sz="2000" b="1" u="sng"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sp>
        <p:nvSpPr>
          <p:cNvPr id="83" name="下矢印 82"/>
          <p:cNvSpPr/>
          <p:nvPr/>
        </p:nvSpPr>
        <p:spPr>
          <a:xfrm>
            <a:off x="1078147" y="3126935"/>
            <a:ext cx="639937" cy="222354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6" name="Picture 7" descr="CloudFron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6471" y="3086705"/>
            <a:ext cx="707206" cy="707206"/>
          </a:xfrm>
          <a:prstGeom prst="rect">
            <a:avLst/>
          </a:prstGeom>
        </p:spPr>
      </p:pic>
      <p:pic>
        <p:nvPicPr>
          <p:cNvPr id="68" name="Picture 29" descr="Javascript.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9657" y="4805327"/>
            <a:ext cx="581419" cy="581419"/>
          </a:xfrm>
          <a:prstGeom prst="rect">
            <a:avLst/>
          </a:prstGeom>
        </p:spPr>
      </p:pic>
      <p:sp>
        <p:nvSpPr>
          <p:cNvPr id="69" name="TextBox 22"/>
          <p:cNvSpPr txBox="1"/>
          <p:nvPr/>
        </p:nvSpPr>
        <p:spPr>
          <a:xfrm>
            <a:off x="2554741" y="5386746"/>
            <a:ext cx="1293595"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Helvetica Neue"/>
                <a:cs typeface="Helvetica Neue"/>
              </a:rPr>
              <a:t>JavaScript</a:t>
            </a:r>
          </a:p>
        </p:txBody>
      </p:sp>
      <p:sp>
        <p:nvSpPr>
          <p:cNvPr id="70" name="正方形/長方形 69"/>
          <p:cNvSpPr/>
          <p:nvPr/>
        </p:nvSpPr>
        <p:spPr>
          <a:xfrm>
            <a:off x="7090475" y="1774600"/>
            <a:ext cx="1637415" cy="16370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pic>
        <p:nvPicPr>
          <p:cNvPr id="71" name="図 70" descr="画面の領域"/>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94650" y="2038884"/>
            <a:ext cx="947150" cy="649152"/>
          </a:xfrm>
          <a:prstGeom prst="rect">
            <a:avLst/>
          </a:prstGeom>
          <a:ln>
            <a:solidFill>
              <a:schemeClr val="bg1">
                <a:lumMod val="50000"/>
              </a:schemeClr>
            </a:solidFill>
          </a:ln>
        </p:spPr>
      </p:pic>
      <p:pic>
        <p:nvPicPr>
          <p:cNvPr id="85" name="Picture 3" descr="S3-Bucket-with-object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89357" y="2112125"/>
            <a:ext cx="482317" cy="482317"/>
          </a:xfrm>
          <a:prstGeom prst="rect">
            <a:avLst/>
          </a:prstGeom>
        </p:spPr>
      </p:pic>
      <p:sp>
        <p:nvSpPr>
          <p:cNvPr id="86" name="TextBox 22"/>
          <p:cNvSpPr txBox="1"/>
          <p:nvPr/>
        </p:nvSpPr>
        <p:spPr>
          <a:xfrm>
            <a:off x="7588489" y="2773227"/>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入力ページ（</a:t>
            </a:r>
            <a:r>
              <a:rPr lang="en-US" sz="800" dirty="0">
                <a:latin typeface="Meiryo" charset="-128"/>
                <a:ea typeface="Meiryo" charset="-128"/>
                <a:cs typeface="Meiryo" charset="-128"/>
              </a:rPr>
              <a:t>HTML</a:t>
            </a:r>
            <a:r>
              <a:rPr lang="ja-JP" altLang="en-US" sz="800" dirty="0">
                <a:latin typeface="Meiryo" charset="-128"/>
                <a:ea typeface="Meiryo" charset="-128"/>
                <a:cs typeface="Meiryo" charset="-128"/>
              </a:rPr>
              <a:t>）</a:t>
            </a:r>
            <a:endParaRPr lang="en-US" sz="800" dirty="0">
              <a:latin typeface="Meiryo" charset="-128"/>
              <a:ea typeface="Meiryo" charset="-128"/>
              <a:cs typeface="Meiryo" charset="-128"/>
            </a:endParaRPr>
          </a:p>
        </p:txBody>
      </p:sp>
      <p:sp>
        <p:nvSpPr>
          <p:cNvPr id="87" name="TextBox 22"/>
          <p:cNvSpPr txBox="1"/>
          <p:nvPr/>
        </p:nvSpPr>
        <p:spPr>
          <a:xfrm>
            <a:off x="7521427" y="1865345"/>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コンテンツ</a:t>
            </a:r>
            <a:endParaRPr lang="en-US" altLang="ja-JP" sz="800" dirty="0">
              <a:latin typeface="Meiryo" charset="-128"/>
              <a:ea typeface="Meiryo" charset="-128"/>
              <a:cs typeface="Meiryo" charset="-128"/>
            </a:endParaRPr>
          </a:p>
        </p:txBody>
      </p:sp>
      <p:pic>
        <p:nvPicPr>
          <p:cNvPr id="88" name="Picture 3" descr="S3-Bucket-with-object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89357" y="2870068"/>
            <a:ext cx="482317" cy="482317"/>
          </a:xfrm>
          <a:prstGeom prst="rect">
            <a:avLst/>
          </a:prstGeom>
        </p:spPr>
      </p:pic>
      <p:sp>
        <p:nvSpPr>
          <p:cNvPr id="89" name="TextBox 22"/>
          <p:cNvSpPr txBox="1"/>
          <p:nvPr/>
        </p:nvSpPr>
        <p:spPr>
          <a:xfrm>
            <a:off x="7724429" y="3184063"/>
            <a:ext cx="1018102"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非公開コンテンツ</a:t>
            </a:r>
            <a:endParaRPr lang="en-US" altLang="ja-JP" sz="800" dirty="0">
              <a:latin typeface="Meiryo" charset="-128"/>
              <a:ea typeface="Meiryo" charset="-128"/>
              <a:cs typeface="Meiryo" charset="-128"/>
            </a:endParaRPr>
          </a:p>
        </p:txBody>
      </p:sp>
      <p:sp>
        <p:nvSpPr>
          <p:cNvPr id="90" name="TextBox 22"/>
          <p:cNvSpPr txBox="1"/>
          <p:nvPr/>
        </p:nvSpPr>
        <p:spPr>
          <a:xfrm>
            <a:off x="7479415" y="3003823"/>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800" dirty="0">
                <a:latin typeface="Meiryo" charset="-128"/>
                <a:ea typeface="Meiryo" charset="-128"/>
                <a:cs typeface="Meiryo" charset="-128"/>
              </a:rPr>
              <a:t>Log</a:t>
            </a:r>
            <a:r>
              <a:rPr lang="ja-JP" altLang="en-US" sz="800" dirty="0">
                <a:latin typeface="Meiryo" charset="-128"/>
                <a:ea typeface="Meiryo" charset="-128"/>
                <a:cs typeface="Meiryo" charset="-128"/>
              </a:rPr>
              <a:t>等</a:t>
            </a:r>
            <a:endParaRPr lang="en-US" sz="800" dirty="0">
              <a:latin typeface="Meiryo" charset="-128"/>
              <a:ea typeface="Meiryo" charset="-128"/>
              <a:cs typeface="Meiryo" charset="-128"/>
            </a:endParaRPr>
          </a:p>
        </p:txBody>
      </p:sp>
      <p:pic>
        <p:nvPicPr>
          <p:cNvPr id="91" name="Picture 6" descr="S3.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05371" y="1748116"/>
            <a:ext cx="456942" cy="456942"/>
          </a:xfrm>
          <a:prstGeom prst="rect">
            <a:avLst/>
          </a:prstGeom>
        </p:spPr>
      </p:pic>
      <p:sp>
        <p:nvSpPr>
          <p:cNvPr id="92" name="TextBox 22"/>
          <p:cNvSpPr txBox="1"/>
          <p:nvPr/>
        </p:nvSpPr>
        <p:spPr>
          <a:xfrm>
            <a:off x="7162043" y="1813460"/>
            <a:ext cx="646797"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S3</a:t>
            </a:r>
          </a:p>
        </p:txBody>
      </p:sp>
      <p:pic>
        <p:nvPicPr>
          <p:cNvPr id="93" name="Picture 4" descr="DynamoDB.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05371" y="4906479"/>
            <a:ext cx="456942" cy="456942"/>
          </a:xfrm>
          <a:prstGeom prst="rect">
            <a:avLst/>
          </a:prstGeom>
        </p:spPr>
      </p:pic>
      <p:sp>
        <p:nvSpPr>
          <p:cNvPr id="94" name="TextBox 19"/>
          <p:cNvSpPr txBox="1"/>
          <p:nvPr/>
        </p:nvSpPr>
        <p:spPr>
          <a:xfrm>
            <a:off x="6495007" y="5354612"/>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err="1">
                <a:latin typeface="Meiryo" charset="-128"/>
                <a:ea typeface="Meiryo" charset="-128"/>
                <a:cs typeface="Meiryo" charset="-128"/>
              </a:rPr>
              <a:t>DynamoDB</a:t>
            </a:r>
            <a:endParaRPr lang="en-US" sz="1000" dirty="0">
              <a:latin typeface="Meiryo" charset="-128"/>
              <a:ea typeface="Meiryo" charset="-128"/>
              <a:cs typeface="Meiryo" charset="-128"/>
            </a:endParaRPr>
          </a:p>
        </p:txBody>
      </p:sp>
      <p:pic>
        <p:nvPicPr>
          <p:cNvPr id="95" name="Picture 9" descr="Tabl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57084" y="4916438"/>
            <a:ext cx="428735" cy="428735"/>
          </a:xfrm>
          <a:prstGeom prst="rect">
            <a:avLst/>
          </a:prstGeom>
        </p:spPr>
      </p:pic>
      <p:pic>
        <p:nvPicPr>
          <p:cNvPr id="96"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05371" y="3433973"/>
            <a:ext cx="460319" cy="460319"/>
          </a:xfrm>
          <a:prstGeom prst="rect">
            <a:avLst/>
          </a:prstGeom>
        </p:spPr>
      </p:pic>
      <p:pic>
        <p:nvPicPr>
          <p:cNvPr id="97" name="Picture 7" descr="nodeJS.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084" y="4220394"/>
            <a:ext cx="428735" cy="428735"/>
          </a:xfrm>
          <a:prstGeom prst="rect">
            <a:avLst/>
          </a:prstGeom>
        </p:spPr>
      </p:pic>
      <p:pic>
        <p:nvPicPr>
          <p:cNvPr id="98" name="Picture 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824742" y="4124511"/>
            <a:ext cx="618199" cy="618199"/>
          </a:xfrm>
          <a:prstGeom prst="rect">
            <a:avLst/>
          </a:prstGeom>
        </p:spPr>
      </p:pic>
      <p:sp>
        <p:nvSpPr>
          <p:cNvPr id="99" name="TextBox 22"/>
          <p:cNvSpPr txBox="1"/>
          <p:nvPr/>
        </p:nvSpPr>
        <p:spPr>
          <a:xfrm>
            <a:off x="6515245" y="4649967"/>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Lambda</a:t>
            </a:r>
          </a:p>
        </p:txBody>
      </p:sp>
      <p:sp>
        <p:nvSpPr>
          <p:cNvPr id="100" name="TextBox 19"/>
          <p:cNvSpPr txBox="1"/>
          <p:nvPr/>
        </p:nvSpPr>
        <p:spPr>
          <a:xfrm>
            <a:off x="7570422" y="4669257"/>
            <a:ext cx="635240"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Meiryo" charset="-128"/>
                <a:ea typeface="Meiryo" charset="-128"/>
                <a:cs typeface="Meiryo" charset="-128"/>
              </a:rPr>
              <a:t>Node.js</a:t>
            </a:r>
          </a:p>
        </p:txBody>
      </p:sp>
      <p:sp>
        <p:nvSpPr>
          <p:cNvPr id="101" name="TextBox 19"/>
          <p:cNvSpPr txBox="1"/>
          <p:nvPr/>
        </p:nvSpPr>
        <p:spPr>
          <a:xfrm>
            <a:off x="7246684" y="5361809"/>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00" dirty="0">
                <a:latin typeface="Meiryo" charset="-128"/>
                <a:ea typeface="Meiryo" charset="-128"/>
                <a:cs typeface="Meiryo" charset="-128"/>
              </a:rPr>
              <a:t>テーブル</a:t>
            </a:r>
            <a:endParaRPr lang="en-US" sz="1000" dirty="0">
              <a:latin typeface="Meiryo" charset="-128"/>
              <a:ea typeface="Meiryo" charset="-128"/>
              <a:cs typeface="Meiryo" charset="-128"/>
            </a:endParaRPr>
          </a:p>
        </p:txBody>
      </p:sp>
      <p:cxnSp>
        <p:nvCxnSpPr>
          <p:cNvPr id="102" name="直線コネクタ 101"/>
          <p:cNvCxnSpPr>
            <a:stCxn id="85" idx="1"/>
            <a:endCxn id="66" idx="3"/>
          </p:cNvCxnSpPr>
          <p:nvPr/>
        </p:nvCxnSpPr>
        <p:spPr>
          <a:xfrm flipH="1">
            <a:off x="5163677" y="2353284"/>
            <a:ext cx="2225680" cy="1087024"/>
          </a:xfrm>
          <a:prstGeom prst="line">
            <a:avLst/>
          </a:prstGeom>
          <a:effectLst/>
        </p:spPr>
        <p:style>
          <a:lnRef idx="2">
            <a:schemeClr val="dk1"/>
          </a:lnRef>
          <a:fillRef idx="0">
            <a:schemeClr val="dk1"/>
          </a:fillRef>
          <a:effectRef idx="1">
            <a:schemeClr val="dk1"/>
          </a:effectRef>
          <a:fontRef idx="minor">
            <a:schemeClr val="tx1"/>
          </a:fontRef>
        </p:style>
      </p:cxnSp>
      <p:cxnSp>
        <p:nvCxnSpPr>
          <p:cNvPr id="103" name="直線コネクタ 102"/>
          <p:cNvCxnSpPr>
            <a:stCxn id="66" idx="3"/>
            <a:endCxn id="88" idx="1"/>
          </p:cNvCxnSpPr>
          <p:nvPr/>
        </p:nvCxnSpPr>
        <p:spPr>
          <a:xfrm flipV="1">
            <a:off x="5163677" y="3111227"/>
            <a:ext cx="2225680" cy="329081"/>
          </a:xfrm>
          <a:prstGeom prst="line">
            <a:avLst/>
          </a:prstGeom>
          <a:ln>
            <a:prstDash val="sysDot"/>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1" idx="3"/>
            <a:endCxn id="96" idx="1"/>
          </p:cNvCxnSpPr>
          <p:nvPr/>
        </p:nvCxnSpPr>
        <p:spPr>
          <a:xfrm flipV="1">
            <a:off x="3644668" y="3664133"/>
            <a:ext cx="3260703" cy="767123"/>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4" name="直線矢印コネクタ 103"/>
          <p:cNvCxnSpPr>
            <a:stCxn id="11" idx="3"/>
            <a:endCxn id="98" idx="1"/>
          </p:cNvCxnSpPr>
          <p:nvPr/>
        </p:nvCxnSpPr>
        <p:spPr>
          <a:xfrm>
            <a:off x="3644668" y="4431256"/>
            <a:ext cx="3180074" cy="2355"/>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5" name="直線矢印コネクタ 104"/>
          <p:cNvCxnSpPr>
            <a:stCxn id="11" idx="3"/>
            <a:endCxn id="93" idx="1"/>
          </p:cNvCxnSpPr>
          <p:nvPr/>
        </p:nvCxnSpPr>
        <p:spPr>
          <a:xfrm>
            <a:off x="3644668" y="4431256"/>
            <a:ext cx="3260703" cy="703694"/>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106" name="TextBox 22"/>
          <p:cNvSpPr txBox="1"/>
          <p:nvPr/>
        </p:nvSpPr>
        <p:spPr>
          <a:xfrm>
            <a:off x="6476495" y="3843914"/>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Cognito</a:t>
            </a:r>
            <a:endParaRPr lang="en-US" sz="1200" dirty="0">
              <a:latin typeface="Meiryo" charset="-128"/>
              <a:ea typeface="Meiryo" charset="-128"/>
              <a:cs typeface="Meiryo" charset="-128"/>
            </a:endParaRPr>
          </a:p>
        </p:txBody>
      </p:sp>
      <p:sp>
        <p:nvSpPr>
          <p:cNvPr id="107" name="角丸四角形 106"/>
          <p:cNvSpPr/>
          <p:nvPr/>
        </p:nvSpPr>
        <p:spPr>
          <a:xfrm>
            <a:off x="6347290" y="1071807"/>
            <a:ext cx="2694720" cy="70620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Web</a:t>
            </a:r>
            <a:r>
              <a:rPr lang="ja-JP" altLang="en-US" sz="1200" dirty="0">
                <a:solidFill>
                  <a:schemeClr val="accent6">
                    <a:lumMod val="50000"/>
                  </a:schemeClr>
                </a:solidFill>
                <a:latin typeface="Meiryo" charset="-128"/>
                <a:ea typeface="Meiryo" charset="-128"/>
                <a:cs typeface="Meiryo" charset="-128"/>
              </a:rPr>
              <a:t>サーバー機能</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3</a:t>
            </a:r>
            <a:r>
              <a:rPr lang="ja-JP" altLang="en-US" sz="1200" dirty="0">
                <a:solidFill>
                  <a:schemeClr val="accent6">
                    <a:lumMod val="50000"/>
                  </a:schemeClr>
                </a:solidFill>
                <a:latin typeface="Meiryo" charset="-128"/>
                <a:ea typeface="Meiryo" charset="-128"/>
                <a:cs typeface="Meiryo" charset="-128"/>
              </a:rPr>
              <a:t>箇所以上で自動複製、容量無制限</a:t>
            </a:r>
          </a:p>
        </p:txBody>
      </p:sp>
      <p:sp>
        <p:nvSpPr>
          <p:cNvPr id="108" name="角丸四角形 107"/>
          <p:cNvSpPr/>
          <p:nvPr/>
        </p:nvSpPr>
        <p:spPr>
          <a:xfrm>
            <a:off x="3810190" y="3715928"/>
            <a:ext cx="1326398" cy="45074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キャッシュ</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SSL</a:t>
            </a:r>
            <a:r>
              <a:rPr lang="ja-JP" altLang="en-US" sz="1200" dirty="0">
                <a:solidFill>
                  <a:schemeClr val="accent6">
                    <a:lumMod val="50000"/>
                  </a:schemeClr>
                </a:solidFill>
                <a:latin typeface="Meiryo" charset="-128"/>
                <a:ea typeface="Meiryo" charset="-128"/>
                <a:cs typeface="Meiryo" charset="-128"/>
              </a:rPr>
              <a:t>証明書</a:t>
            </a:r>
          </a:p>
        </p:txBody>
      </p:sp>
      <p:sp>
        <p:nvSpPr>
          <p:cNvPr id="109" name="角丸四角形 108"/>
          <p:cNvSpPr/>
          <p:nvPr/>
        </p:nvSpPr>
        <p:spPr>
          <a:xfrm>
            <a:off x="4409837" y="4179562"/>
            <a:ext cx="2963967" cy="55008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任意のタイミングで処理実行</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負荷分散、障害対策は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110" name="角丸四角形 109"/>
          <p:cNvSpPr/>
          <p:nvPr/>
        </p:nvSpPr>
        <p:spPr>
          <a:xfrm>
            <a:off x="6194046" y="3369207"/>
            <a:ext cx="952484"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認証</a:t>
            </a:r>
          </a:p>
        </p:txBody>
      </p:sp>
      <p:sp>
        <p:nvSpPr>
          <p:cNvPr id="111" name="角丸四角形 110"/>
          <p:cNvSpPr/>
          <p:nvPr/>
        </p:nvSpPr>
        <p:spPr>
          <a:xfrm>
            <a:off x="7536036" y="3577692"/>
            <a:ext cx="1401741" cy="72652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アプリ認証</a:t>
            </a:r>
          </a:p>
          <a:p>
            <a:r>
              <a:rPr lang="en-US" altLang="ja-JP" sz="1200" dirty="0" err="1">
                <a:solidFill>
                  <a:schemeClr val="accent6">
                    <a:lumMod val="50000"/>
                  </a:schemeClr>
                </a:solidFill>
                <a:latin typeface="Meiryo" charset="-128"/>
                <a:ea typeface="Meiryo" charset="-128"/>
                <a:cs typeface="Meiryo" charset="-128"/>
              </a:rPr>
              <a:t>SignedURL</a:t>
            </a:r>
            <a:r>
              <a:rPr lang="ja-JP" altLang="en-US" sz="1200" dirty="0">
                <a:solidFill>
                  <a:schemeClr val="accent6">
                    <a:lumMod val="50000"/>
                  </a:schemeClr>
                </a:solidFill>
                <a:latin typeface="Meiryo" charset="-128"/>
                <a:ea typeface="Meiryo" charset="-128"/>
                <a:cs typeface="Meiryo" charset="-128"/>
              </a:rPr>
              <a:t>発行</a:t>
            </a:r>
          </a:p>
          <a:p>
            <a:r>
              <a:rPr lang="ja-JP" altLang="en-US" sz="1200" dirty="0">
                <a:solidFill>
                  <a:schemeClr val="accent6">
                    <a:lumMod val="50000"/>
                  </a:schemeClr>
                </a:solidFill>
                <a:latin typeface="Meiryo" charset="-128"/>
                <a:ea typeface="Meiryo" charset="-128"/>
                <a:cs typeface="Meiryo" charset="-128"/>
              </a:rPr>
              <a:t>サーバ側アプリ</a:t>
            </a:r>
          </a:p>
        </p:txBody>
      </p:sp>
      <p:sp>
        <p:nvSpPr>
          <p:cNvPr id="112" name="正方形/長方形 111"/>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
        <p:nvSpPr>
          <p:cNvPr id="42" name="正方形/長方形 41"/>
          <p:cNvSpPr/>
          <p:nvPr/>
        </p:nvSpPr>
        <p:spPr>
          <a:xfrm>
            <a:off x="872867" y="6197600"/>
            <a:ext cx="1723549" cy="215444"/>
          </a:xfrm>
          <a:prstGeom prst="rect">
            <a:avLst/>
          </a:prstGeom>
        </p:spPr>
        <p:txBody>
          <a:bodyPr wrap="none">
            <a:spAutoFit/>
          </a:bodyPr>
          <a:lstStyle/>
          <a:p>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条件によって料金は異なります</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94197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utoShape 50"/>
          <p:cNvSpPr>
            <a:spLocks noChangeArrowheads="1"/>
          </p:cNvSpPr>
          <p:nvPr/>
        </p:nvSpPr>
        <p:spPr bwMode="auto">
          <a:xfrm>
            <a:off x="3481390" y="821487"/>
            <a:ext cx="2259595" cy="5741310"/>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92" name="AutoShape 49"/>
          <p:cNvSpPr>
            <a:spLocks noChangeArrowheads="1"/>
          </p:cNvSpPr>
          <p:nvPr/>
        </p:nvSpPr>
        <p:spPr bwMode="auto">
          <a:xfrm>
            <a:off x="1071153" y="821487"/>
            <a:ext cx="2259595" cy="5741310"/>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p:txBody>
      </p:sp>
      <p:sp>
        <p:nvSpPr>
          <p:cNvPr id="31" name="AutoShape 50"/>
          <p:cNvSpPr>
            <a:spLocks noChangeArrowheads="1"/>
          </p:cNvSpPr>
          <p:nvPr/>
        </p:nvSpPr>
        <p:spPr bwMode="auto">
          <a:xfrm>
            <a:off x="5891627" y="821487"/>
            <a:ext cx="2259595" cy="574131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63" name="正方形/長方形 62"/>
          <p:cNvSpPr/>
          <p:nvPr/>
        </p:nvSpPr>
        <p:spPr>
          <a:xfrm>
            <a:off x="522513" y="1162706"/>
            <a:ext cx="2875865" cy="3059128"/>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3398380" y="1176788"/>
            <a:ext cx="2438960" cy="1354956"/>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5837339" y="1158240"/>
            <a:ext cx="2368170" cy="382540"/>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528821" y="4230760"/>
            <a:ext cx="2882904" cy="2248417"/>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3385035" y="2506894"/>
            <a:ext cx="2423582" cy="3972283"/>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5808617" y="1531589"/>
            <a:ext cx="2396892" cy="4955039"/>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53" name="Rectangle 30"/>
          <p:cNvSpPr>
            <a:spLocks noGrp="1" noChangeArrowheads="1"/>
          </p:cNvSpPr>
          <p:nvPr>
            <p:ph type="title"/>
          </p:nvPr>
        </p:nvSpPr>
        <p:spPr/>
        <p:txBody>
          <a:bodyPr/>
          <a:lstStyle/>
          <a:p>
            <a:pPr eaLnBrk="1" hangingPunct="1"/>
            <a:r>
              <a:rPr lang="ja-JP" altLang="en-US" sz="2800" dirty="0">
                <a:ea typeface="ＭＳ Ｐゴシック" charset="-128"/>
              </a:rPr>
              <a:t>クラウドは</a:t>
            </a:r>
            <a:r>
              <a:rPr lang="ja-JP" altLang="en-US" sz="2800" b="1" dirty="0">
                <a:ea typeface="ＭＳ Ｐゴシック" charset="-128"/>
              </a:rPr>
              <a:t>手段</a:t>
            </a:r>
            <a:r>
              <a:rPr lang="ja-JP" altLang="en-US" sz="2800" dirty="0">
                <a:ea typeface="ＭＳ Ｐゴシック" charset="-128"/>
              </a:rPr>
              <a:t>の負担を減らす仕組み</a:t>
            </a:r>
          </a:p>
        </p:txBody>
      </p:sp>
      <p:sp>
        <p:nvSpPr>
          <p:cNvPr id="2" name="正方形/長方形 1"/>
          <p:cNvSpPr/>
          <p:nvPr/>
        </p:nvSpPr>
        <p:spPr>
          <a:xfrm>
            <a:off x="1310001"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34" name="正方形/長方形 33"/>
          <p:cNvSpPr/>
          <p:nvPr/>
        </p:nvSpPr>
        <p:spPr>
          <a:xfrm>
            <a:off x="1310001"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35" name="正方形/長方形 34"/>
          <p:cNvSpPr/>
          <p:nvPr/>
        </p:nvSpPr>
        <p:spPr>
          <a:xfrm>
            <a:off x="1310001"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36" name="正方形/長方形 35"/>
          <p:cNvSpPr/>
          <p:nvPr/>
        </p:nvSpPr>
        <p:spPr>
          <a:xfrm>
            <a:off x="1310001"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7" name="正方形/長方形 36"/>
          <p:cNvSpPr/>
          <p:nvPr/>
        </p:nvSpPr>
        <p:spPr>
          <a:xfrm>
            <a:off x="1310001"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38" name="正方形/長方形 37"/>
          <p:cNvSpPr/>
          <p:nvPr/>
        </p:nvSpPr>
        <p:spPr>
          <a:xfrm>
            <a:off x="1310001" y="4308920"/>
            <a:ext cx="1776548" cy="41844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仮想化</a:t>
            </a:r>
          </a:p>
        </p:txBody>
      </p:sp>
      <p:sp>
        <p:nvSpPr>
          <p:cNvPr id="39" name="正方形/長方形 38"/>
          <p:cNvSpPr/>
          <p:nvPr/>
        </p:nvSpPr>
        <p:spPr>
          <a:xfrm>
            <a:off x="1310001"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0" name="正方形/長方形 39"/>
          <p:cNvSpPr/>
          <p:nvPr/>
        </p:nvSpPr>
        <p:spPr>
          <a:xfrm>
            <a:off x="1310001"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41" name="正方形/長方形 40"/>
          <p:cNvSpPr/>
          <p:nvPr/>
        </p:nvSpPr>
        <p:spPr>
          <a:xfrm>
            <a:off x="1310001"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42" name="正方形/長方形 41"/>
          <p:cNvSpPr/>
          <p:nvPr/>
        </p:nvSpPr>
        <p:spPr>
          <a:xfrm>
            <a:off x="3720239"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43" name="正方形/長方形 42"/>
          <p:cNvSpPr/>
          <p:nvPr/>
        </p:nvSpPr>
        <p:spPr>
          <a:xfrm>
            <a:off x="3720239"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44" name="正方形/長方形 43"/>
          <p:cNvSpPr/>
          <p:nvPr/>
        </p:nvSpPr>
        <p:spPr>
          <a:xfrm>
            <a:off x="3720239"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45" name="正方形/長方形 44"/>
          <p:cNvSpPr/>
          <p:nvPr/>
        </p:nvSpPr>
        <p:spPr>
          <a:xfrm>
            <a:off x="3720239"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46" name="正方形/長方形 45"/>
          <p:cNvSpPr/>
          <p:nvPr/>
        </p:nvSpPr>
        <p:spPr>
          <a:xfrm>
            <a:off x="3720239"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47" name="正方形/長方形 46"/>
          <p:cNvSpPr/>
          <p:nvPr/>
        </p:nvSpPr>
        <p:spPr>
          <a:xfrm>
            <a:off x="3720239"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kumimoji="1" lang="ja-JP" altLang="en-US" sz="800" dirty="0">
              <a:solidFill>
                <a:schemeClr val="bg1">
                  <a:lumMod val="95000"/>
                </a:schemeClr>
              </a:solidFill>
              <a:latin typeface="Meiryo" charset="-128"/>
              <a:ea typeface="Meiryo" charset="-128"/>
              <a:cs typeface="Meiryo" charset="-128"/>
            </a:endParaRPr>
          </a:p>
        </p:txBody>
      </p:sp>
      <p:sp>
        <p:nvSpPr>
          <p:cNvPr id="48" name="正方形/長方形 47"/>
          <p:cNvSpPr/>
          <p:nvPr/>
        </p:nvSpPr>
        <p:spPr>
          <a:xfrm>
            <a:off x="3720239"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9" name="正方形/長方形 48"/>
          <p:cNvSpPr/>
          <p:nvPr/>
        </p:nvSpPr>
        <p:spPr>
          <a:xfrm>
            <a:off x="3720239"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0" name="正方形/長方形 49"/>
          <p:cNvSpPr/>
          <p:nvPr/>
        </p:nvSpPr>
        <p:spPr>
          <a:xfrm>
            <a:off x="3720239"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51" name="正方形/長方形 50"/>
          <p:cNvSpPr/>
          <p:nvPr/>
        </p:nvSpPr>
        <p:spPr>
          <a:xfrm>
            <a:off x="6132513" y="1593669"/>
            <a:ext cx="1776548" cy="31394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52" name="正方形/長方形 51"/>
          <p:cNvSpPr/>
          <p:nvPr/>
        </p:nvSpPr>
        <p:spPr>
          <a:xfrm>
            <a:off x="6132513"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53" name="正方形/長方形 52"/>
          <p:cNvSpPr/>
          <p:nvPr/>
        </p:nvSpPr>
        <p:spPr>
          <a:xfrm>
            <a:off x="6132513"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54" name="正方形/長方形 53"/>
          <p:cNvSpPr/>
          <p:nvPr/>
        </p:nvSpPr>
        <p:spPr>
          <a:xfrm>
            <a:off x="6132513"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55" name="正方形/長方形 54"/>
          <p:cNvSpPr/>
          <p:nvPr/>
        </p:nvSpPr>
        <p:spPr>
          <a:xfrm>
            <a:off x="6132513"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56" name="正方形/長方形 55"/>
          <p:cNvSpPr/>
          <p:nvPr/>
        </p:nvSpPr>
        <p:spPr>
          <a:xfrm>
            <a:off x="6132513"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lang="ja-JP" altLang="en-US" sz="800" dirty="0">
              <a:solidFill>
                <a:schemeClr val="bg1">
                  <a:lumMod val="95000"/>
                </a:schemeClr>
              </a:solidFill>
              <a:latin typeface="Meiryo" charset="-128"/>
              <a:ea typeface="Meiryo" charset="-128"/>
              <a:cs typeface="Meiryo" charset="-128"/>
            </a:endParaRPr>
          </a:p>
        </p:txBody>
      </p:sp>
      <p:sp>
        <p:nvSpPr>
          <p:cNvPr id="57" name="正方形/長方形 56"/>
          <p:cNvSpPr/>
          <p:nvPr/>
        </p:nvSpPr>
        <p:spPr>
          <a:xfrm>
            <a:off x="6132513"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58" name="正方形/長方形 57"/>
          <p:cNvSpPr/>
          <p:nvPr/>
        </p:nvSpPr>
        <p:spPr>
          <a:xfrm>
            <a:off x="6132513"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9" name="正方形/長方形 58"/>
          <p:cNvSpPr/>
          <p:nvPr/>
        </p:nvSpPr>
        <p:spPr>
          <a:xfrm>
            <a:off x="6132513"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62" name="正方形/長方形 61"/>
          <p:cNvSpPr/>
          <p:nvPr/>
        </p:nvSpPr>
        <p:spPr>
          <a:xfrm>
            <a:off x="6132513" y="1232277"/>
            <a:ext cx="1776548" cy="23076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0070C0"/>
                </a:solidFill>
                <a:latin typeface="Meiryo" charset="-128"/>
                <a:ea typeface="Meiryo" charset="-128"/>
                <a:cs typeface="Meiryo" charset="-128"/>
              </a:rPr>
              <a:t>アプリケーション（アドオン）</a:t>
            </a:r>
            <a:endParaRPr kumimoji="1" lang="ja-JP" altLang="en-US" sz="800" dirty="0">
              <a:solidFill>
                <a:srgbClr val="0070C0"/>
              </a:solidFill>
              <a:latin typeface="Meiryo" charset="-128"/>
              <a:ea typeface="Meiryo" charset="-128"/>
              <a:cs typeface="Meiryo" charset="-128"/>
            </a:endParaRPr>
          </a:p>
        </p:txBody>
      </p:sp>
      <p:cxnSp>
        <p:nvCxnSpPr>
          <p:cNvPr id="5" name="直線コネクタ 4"/>
          <p:cNvCxnSpPr/>
          <p:nvPr/>
        </p:nvCxnSpPr>
        <p:spPr>
          <a:xfrm>
            <a:off x="522513" y="4230760"/>
            <a:ext cx="2883556"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398380" y="2506894"/>
            <a:ext cx="2493247" cy="2485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808617" y="1539998"/>
            <a:ext cx="2396892" cy="78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H="1" flipV="1">
            <a:off x="3385035" y="2506893"/>
            <a:ext cx="13344" cy="1729023"/>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flipH="1" flipV="1">
            <a:off x="5823992" y="1521316"/>
            <a:ext cx="3" cy="102451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826699" y="841579"/>
            <a:ext cx="743152"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IaaS</a:t>
            </a:r>
            <a:endParaRPr kumimoji="1" lang="ja-JP" altLang="en-US" b="1" dirty="0">
              <a:solidFill>
                <a:schemeClr val="bg1"/>
              </a:solidFill>
              <a:latin typeface="Meiryo" charset="-128"/>
              <a:ea typeface="Meiryo" charset="-128"/>
              <a:cs typeface="Meiryo" charset="-128"/>
            </a:endParaRPr>
          </a:p>
        </p:txBody>
      </p:sp>
      <p:sp>
        <p:nvSpPr>
          <p:cNvPr id="86" name="テキスト ボックス 85"/>
          <p:cNvSpPr txBox="1"/>
          <p:nvPr/>
        </p:nvSpPr>
        <p:spPr>
          <a:xfrm>
            <a:off x="4204186" y="857282"/>
            <a:ext cx="785280"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PaaS</a:t>
            </a:r>
            <a:endParaRPr kumimoji="1" lang="ja-JP" altLang="en-US" b="1" dirty="0">
              <a:solidFill>
                <a:schemeClr val="bg1"/>
              </a:solidFill>
              <a:latin typeface="Meiryo" charset="-128"/>
              <a:ea typeface="Meiryo" charset="-128"/>
              <a:cs typeface="Meiryo" charset="-128"/>
            </a:endParaRPr>
          </a:p>
        </p:txBody>
      </p:sp>
      <p:sp>
        <p:nvSpPr>
          <p:cNvPr id="88" name="テキスト ボックス 87"/>
          <p:cNvSpPr txBox="1"/>
          <p:nvPr/>
        </p:nvSpPr>
        <p:spPr>
          <a:xfrm>
            <a:off x="6662600" y="819991"/>
            <a:ext cx="785280" cy="369332"/>
          </a:xfrm>
          <a:prstGeom prst="rect">
            <a:avLst/>
          </a:prstGeom>
          <a:noFill/>
        </p:spPr>
        <p:txBody>
          <a:bodyPr wrap="none" rtlCol="0">
            <a:spAutoFit/>
          </a:bodyPr>
          <a:lstStyle/>
          <a:p>
            <a:pPr algn="ctr"/>
            <a:r>
              <a:rPr kumimoji="1" lang="en-US" altLang="ja-JP" b="1" dirty="0">
                <a:solidFill>
                  <a:schemeClr val="bg1"/>
                </a:solidFill>
                <a:latin typeface="Meiryo" charset="-128"/>
                <a:ea typeface="Meiryo" charset="-128"/>
                <a:cs typeface="Meiryo" charset="-128"/>
              </a:rPr>
              <a:t>SaaS</a:t>
            </a:r>
            <a:endParaRPr kumimoji="1" lang="ja-JP" altLang="en-US" b="1" dirty="0">
              <a:solidFill>
                <a:schemeClr val="bg1"/>
              </a:solidFill>
              <a:latin typeface="Meiryo" charset="-128"/>
              <a:ea typeface="Meiryo" charset="-128"/>
              <a:cs typeface="Meiryo" charset="-128"/>
            </a:endParaRPr>
          </a:p>
        </p:txBody>
      </p:sp>
      <p:sp>
        <p:nvSpPr>
          <p:cNvPr id="98" name="AutoShape 43"/>
          <p:cNvSpPr>
            <a:spLocks noChangeArrowheads="1"/>
          </p:cNvSpPr>
          <p:nvPr/>
        </p:nvSpPr>
        <p:spPr bwMode="auto">
          <a:xfrm>
            <a:off x="8253802" y="1167777"/>
            <a:ext cx="377099" cy="1339116"/>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アプリケーション</a:t>
            </a:r>
            <a:endParaRPr lang="ja-JP" altLang="en-US" sz="1200" dirty="0">
              <a:solidFill>
                <a:srgbClr val="0070C0"/>
              </a:solidFill>
              <a:latin typeface="HGMaruGothicMPRO" charset="-128"/>
              <a:ea typeface="HGMaruGothicMPRO" charset="-128"/>
              <a:cs typeface="HGMaruGothicMPRO" charset="-128"/>
            </a:endParaRPr>
          </a:p>
        </p:txBody>
      </p:sp>
      <p:sp>
        <p:nvSpPr>
          <p:cNvPr id="18" name="テキスト ボックス 17"/>
          <p:cNvSpPr txBox="1"/>
          <p:nvPr/>
        </p:nvSpPr>
        <p:spPr>
          <a:xfrm>
            <a:off x="632576" y="1722774"/>
            <a:ext cx="430887" cy="1938992"/>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利用する企業の責任</a:t>
            </a:r>
          </a:p>
        </p:txBody>
      </p:sp>
      <p:sp>
        <p:nvSpPr>
          <p:cNvPr id="104" name="テキスト ボックス 103"/>
          <p:cNvSpPr txBox="1"/>
          <p:nvPr/>
        </p:nvSpPr>
        <p:spPr>
          <a:xfrm>
            <a:off x="632576" y="4284883"/>
            <a:ext cx="430887" cy="2144177"/>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クラウド事業者の責任</a:t>
            </a:r>
          </a:p>
        </p:txBody>
      </p:sp>
      <p:sp>
        <p:nvSpPr>
          <p:cNvPr id="94" name="AutoShape 43"/>
          <p:cNvSpPr>
            <a:spLocks noChangeArrowheads="1"/>
          </p:cNvSpPr>
          <p:nvPr/>
        </p:nvSpPr>
        <p:spPr bwMode="auto">
          <a:xfrm>
            <a:off x="8253802" y="2545826"/>
            <a:ext cx="377099" cy="1690704"/>
          </a:xfrm>
          <a:prstGeom prst="roundRect">
            <a:avLst>
              <a:gd name="adj" fmla="val 0"/>
            </a:avLst>
          </a:prstGeom>
          <a:solidFill>
            <a:srgbClr val="92D05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dirty="0">
                <a:solidFill>
                  <a:schemeClr val="bg1"/>
                </a:solidFill>
                <a:latin typeface="HGMaruGothicMPRO" charset="-128"/>
                <a:ea typeface="HGMaruGothicMPRO" charset="-128"/>
                <a:cs typeface="HGMaruGothicMPRO" charset="-128"/>
              </a:rPr>
              <a:t>プラットフォーム</a:t>
            </a:r>
          </a:p>
        </p:txBody>
      </p:sp>
      <p:sp>
        <p:nvSpPr>
          <p:cNvPr id="99" name="AutoShape 43"/>
          <p:cNvSpPr>
            <a:spLocks noChangeArrowheads="1"/>
          </p:cNvSpPr>
          <p:nvPr/>
        </p:nvSpPr>
        <p:spPr bwMode="auto">
          <a:xfrm>
            <a:off x="8253802" y="4282940"/>
            <a:ext cx="377099" cy="2203688"/>
          </a:xfrm>
          <a:prstGeom prst="roundRect">
            <a:avLst>
              <a:gd name="adj" fmla="val 0"/>
            </a:avLst>
          </a:prstGeom>
          <a:solidFill>
            <a:srgbClr val="DBEEF4"/>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インフラストラクチャー</a:t>
            </a:r>
            <a:endParaRPr lang="ja-JP" altLang="en-US" sz="1200" dirty="0">
              <a:solidFill>
                <a:srgbClr val="0070C0"/>
              </a:solidFill>
              <a:latin typeface="HGMaruGothicMPRO" charset="-128"/>
              <a:ea typeface="HGMaruGothicMPRO" charset="-128"/>
              <a:cs typeface="HGMaruGothicMPRO" charset="-128"/>
            </a:endParaRPr>
          </a:p>
        </p:txBody>
      </p:sp>
      <p:grpSp>
        <p:nvGrpSpPr>
          <p:cNvPr id="7" name="図形グループ 6"/>
          <p:cNvGrpSpPr/>
          <p:nvPr/>
        </p:nvGrpSpPr>
        <p:grpSpPr>
          <a:xfrm>
            <a:off x="822959" y="2066405"/>
            <a:ext cx="7547734" cy="1400307"/>
            <a:chOff x="804633" y="2070827"/>
            <a:chExt cx="7547734" cy="1400307"/>
          </a:xfrm>
        </p:grpSpPr>
        <p:sp>
          <p:nvSpPr>
            <p:cNvPr id="4" name="右矢印 3"/>
            <p:cNvSpPr/>
            <p:nvPr/>
          </p:nvSpPr>
          <p:spPr>
            <a:xfrm rot="20347284">
              <a:off x="804633" y="2323982"/>
              <a:ext cx="7547734" cy="1147152"/>
            </a:xfrm>
            <a:custGeom>
              <a:avLst/>
              <a:gdLst>
                <a:gd name="connsiteX0" fmla="*/ 0 w 7525713"/>
                <a:gd name="connsiteY0" fmla="*/ 227649 h 910597"/>
                <a:gd name="connsiteX1" fmla="*/ 7070415 w 7525713"/>
                <a:gd name="connsiteY1" fmla="*/ 227649 h 910597"/>
                <a:gd name="connsiteX2" fmla="*/ 7070415 w 7525713"/>
                <a:gd name="connsiteY2" fmla="*/ 0 h 910597"/>
                <a:gd name="connsiteX3" fmla="*/ 7525713 w 7525713"/>
                <a:gd name="connsiteY3" fmla="*/ 455299 h 910597"/>
                <a:gd name="connsiteX4" fmla="*/ 7070415 w 7525713"/>
                <a:gd name="connsiteY4" fmla="*/ 910597 h 910597"/>
                <a:gd name="connsiteX5" fmla="*/ 7070415 w 7525713"/>
                <a:gd name="connsiteY5" fmla="*/ 682948 h 910597"/>
                <a:gd name="connsiteX6" fmla="*/ 0 w 7525713"/>
                <a:gd name="connsiteY6" fmla="*/ 682948 h 910597"/>
                <a:gd name="connsiteX7" fmla="*/ 0 w 7525713"/>
                <a:gd name="connsiteY7" fmla="*/ 227649 h 910597"/>
                <a:gd name="connsiteX0" fmla="*/ 0 w 7537902"/>
                <a:gd name="connsiteY0" fmla="*/ 464119 h 910597"/>
                <a:gd name="connsiteX1" fmla="*/ 7082604 w 7537902"/>
                <a:gd name="connsiteY1" fmla="*/ 227649 h 910597"/>
                <a:gd name="connsiteX2" fmla="*/ 7082604 w 7537902"/>
                <a:gd name="connsiteY2" fmla="*/ 0 h 910597"/>
                <a:gd name="connsiteX3" fmla="*/ 7537902 w 7537902"/>
                <a:gd name="connsiteY3" fmla="*/ 455299 h 910597"/>
                <a:gd name="connsiteX4" fmla="*/ 7082604 w 7537902"/>
                <a:gd name="connsiteY4" fmla="*/ 910597 h 910597"/>
                <a:gd name="connsiteX5" fmla="*/ 7082604 w 7537902"/>
                <a:gd name="connsiteY5" fmla="*/ 682948 h 910597"/>
                <a:gd name="connsiteX6" fmla="*/ 12189 w 7537902"/>
                <a:gd name="connsiteY6" fmla="*/ 682948 h 910597"/>
                <a:gd name="connsiteX7" fmla="*/ 0 w 7537902"/>
                <a:gd name="connsiteY7" fmla="*/ 464119 h 910597"/>
                <a:gd name="connsiteX0" fmla="*/ 9832 w 7547734"/>
                <a:gd name="connsiteY0" fmla="*/ 464119 h 910597"/>
                <a:gd name="connsiteX1" fmla="*/ 7092436 w 7547734"/>
                <a:gd name="connsiteY1" fmla="*/ 227649 h 910597"/>
                <a:gd name="connsiteX2" fmla="*/ 7092436 w 7547734"/>
                <a:gd name="connsiteY2" fmla="*/ 0 h 910597"/>
                <a:gd name="connsiteX3" fmla="*/ 7547734 w 7547734"/>
                <a:gd name="connsiteY3" fmla="*/ 455299 h 910597"/>
                <a:gd name="connsiteX4" fmla="*/ 7092436 w 7547734"/>
                <a:gd name="connsiteY4" fmla="*/ 910597 h 910597"/>
                <a:gd name="connsiteX5" fmla="*/ 7092436 w 7547734"/>
                <a:gd name="connsiteY5" fmla="*/ 682948 h 910597"/>
                <a:gd name="connsiteX6" fmla="*/ 0 w 7547734"/>
                <a:gd name="connsiteY6" fmla="*/ 461795 h 910597"/>
                <a:gd name="connsiteX7" fmla="*/ 9832 w 7547734"/>
                <a:gd name="connsiteY7" fmla="*/ 464119 h 9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34" h="910597">
                  <a:moveTo>
                    <a:pt x="9832" y="464119"/>
                  </a:moveTo>
                  <a:lnTo>
                    <a:pt x="7092436" y="227649"/>
                  </a:lnTo>
                  <a:lnTo>
                    <a:pt x="7092436" y="0"/>
                  </a:lnTo>
                  <a:lnTo>
                    <a:pt x="7547734" y="455299"/>
                  </a:lnTo>
                  <a:lnTo>
                    <a:pt x="7092436" y="910597"/>
                  </a:lnTo>
                  <a:lnTo>
                    <a:pt x="7092436" y="682948"/>
                  </a:lnTo>
                  <a:lnTo>
                    <a:pt x="0" y="461795"/>
                  </a:lnTo>
                  <a:lnTo>
                    <a:pt x="9832" y="464119"/>
                  </a:lnTo>
                  <a:close/>
                </a:path>
              </a:pathLst>
            </a:custGeom>
            <a:solidFill>
              <a:srgbClr val="0432FF">
                <a:alpha val="4902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rot="20308907">
              <a:off x="5199194" y="2070827"/>
              <a:ext cx="2262158" cy="369332"/>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手段</a:t>
              </a:r>
              <a:r>
                <a:rPr kumimoji="1" lang="ja-JP" altLang="en-US" dirty="0">
                  <a:solidFill>
                    <a:schemeClr val="bg1"/>
                  </a:solidFill>
                  <a:latin typeface="Meiryo" charset="-128"/>
                  <a:ea typeface="Meiryo" charset="-128"/>
                  <a:cs typeface="Meiryo" charset="-128"/>
                </a:rPr>
                <a:t>の負担を減らす</a:t>
              </a:r>
            </a:p>
          </p:txBody>
        </p:sp>
      </p:grpSp>
    </p:spTree>
    <p:extLst>
      <p:ext uri="{BB962C8B-B14F-4D97-AF65-F5344CB8AC3E}">
        <p14:creationId xmlns:p14="http://schemas.microsoft.com/office/powerpoint/2010/main" val="21543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クラウド活用の狙い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テキスト ボックス 3"/>
          <p:cNvSpPr txBox="1"/>
          <p:nvPr/>
        </p:nvSpPr>
        <p:spPr>
          <a:xfrm>
            <a:off x="323528" y="1426822"/>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28309" y="2895560"/>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最新テクノロジーの早期実装</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23528" y="4504241"/>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539552" y="1916832"/>
            <a:ext cx="6244017"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アプリケーションの質的向上にリソースをシフトできる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ビジネス・スピードの加速に迅速柔軟に対応できる</a:t>
            </a:r>
            <a:endParaRPr lang="en-US" altLang="ja-JP" dirty="0">
              <a:solidFill>
                <a:srgbClr val="0070C0"/>
              </a:solidFill>
              <a:latin typeface="Meiryo" charset="-128"/>
              <a:ea typeface="Meiryo" charset="-128"/>
              <a:cs typeface="Meiryo" charset="-128"/>
            </a:endParaRPr>
          </a:p>
        </p:txBody>
      </p:sp>
      <p:sp>
        <p:nvSpPr>
          <p:cNvPr id="8" name="テキスト ボックス 7"/>
          <p:cNvSpPr txBox="1"/>
          <p:nvPr/>
        </p:nvSpPr>
        <p:spPr>
          <a:xfrm>
            <a:off x="539552" y="3385570"/>
            <a:ext cx="601318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試行錯誤が容易になってイノベーションを加速する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539552" y="4978411"/>
            <a:ext cx="625363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初期投資リスクが削減でき、</a:t>
            </a: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活用範囲を拡大できる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ビジネス環境の変化に柔軟に対応できる</a:t>
            </a:r>
            <a:endParaRPr kumimoji="1" lang="en-US" altLang="ja-JP" dirty="0">
              <a:solidFill>
                <a:srgbClr val="0070C0"/>
              </a:solidFill>
              <a:latin typeface="Meiryo" charset="-128"/>
              <a:ea typeface="Meiryo" charset="-128"/>
              <a:cs typeface="Meiryo" charset="-128"/>
            </a:endParaRPr>
          </a:p>
        </p:txBody>
      </p:sp>
      <p:sp>
        <p:nvSpPr>
          <p:cNvPr id="11" name="正方形/長方形 10"/>
          <p:cNvSpPr/>
          <p:nvPr/>
        </p:nvSpPr>
        <p:spPr>
          <a:xfrm>
            <a:off x="7164288" y="1268760"/>
            <a:ext cx="1368152"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3200" dirty="0">
                <a:solidFill>
                  <a:srgbClr val="FFFFFF"/>
                </a:solidFill>
                <a:latin typeface="HGPSoeiKakugothicUB" charset="-128"/>
                <a:ea typeface="HGPSoeiKakugothicUB" charset="-128"/>
                <a:cs typeface="HGPSoeiKakugothicUB" charset="-128"/>
              </a:rPr>
              <a:t>　ビジネスの成果に</a:t>
            </a:r>
            <a:endParaRPr kumimoji="1" lang="en-US" altLang="ja-JP" sz="3200" dirty="0">
              <a:solidFill>
                <a:srgbClr val="FFFFFF"/>
              </a:solidFill>
              <a:latin typeface="HGPSoeiKakugothicUB" charset="-128"/>
              <a:ea typeface="HGPSoeiKakugothicUB" charset="-128"/>
              <a:cs typeface="HGPSoeiKakugothicUB" charset="-128"/>
            </a:endParaRPr>
          </a:p>
          <a:p>
            <a:r>
              <a:rPr kumimoji="1" lang="ja-JP" altLang="en-US" sz="3200" dirty="0">
                <a:solidFill>
                  <a:srgbClr val="FFFFFF"/>
                </a:solidFill>
                <a:latin typeface="HGPSoeiKakugothicUB" charset="-128"/>
                <a:ea typeface="HGPSoeiKakugothicUB" charset="-128"/>
                <a:cs typeface="HGPSoeiKakugothicUB" charset="-128"/>
              </a:rPr>
              <a:t>　　　　　　直接貢献する</a:t>
            </a:r>
          </a:p>
        </p:txBody>
      </p:sp>
      <p:sp>
        <p:nvSpPr>
          <p:cNvPr id="12" name="右矢印 11"/>
          <p:cNvSpPr/>
          <p:nvPr/>
        </p:nvSpPr>
        <p:spPr>
          <a:xfrm>
            <a:off x="6730913" y="1679107"/>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右矢印 12"/>
          <p:cNvSpPr/>
          <p:nvPr/>
        </p:nvSpPr>
        <p:spPr>
          <a:xfrm>
            <a:off x="6730913" y="3116289"/>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6730913" y="4689698"/>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12862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4D291-2074-6042-B643-73CF98B18DBD}"/>
              </a:ext>
            </a:extLst>
          </p:cNvPr>
          <p:cNvSpPr>
            <a:spLocks noGrp="1"/>
          </p:cNvSpPr>
          <p:nvPr>
            <p:ph type="title"/>
          </p:nvPr>
        </p:nvSpPr>
        <p:spPr/>
        <p:txBody>
          <a:bodyPr/>
          <a:lstStyle/>
          <a:p>
            <a:r>
              <a:rPr kumimoji="1" lang="ja-JP" altLang="en-US" dirty="0"/>
              <a:t>クラウドへ移行することに伴うビジネスの変化</a:t>
            </a:r>
          </a:p>
        </p:txBody>
      </p:sp>
      <p:sp>
        <p:nvSpPr>
          <p:cNvPr id="3" name="スライド番号プレースホルダー 2">
            <a:extLst>
              <a:ext uri="{FF2B5EF4-FFF2-40B4-BE49-F238E27FC236}">
                <a16:creationId xmlns:a16="http://schemas.microsoft.com/office/drawing/2014/main" id="{12FA0CCC-3069-C14D-8350-72452FFC882B}"/>
              </a:ext>
            </a:extLst>
          </p:cNvPr>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角丸四角形 3">
            <a:extLst>
              <a:ext uri="{FF2B5EF4-FFF2-40B4-BE49-F238E27FC236}">
                <a16:creationId xmlns:a16="http://schemas.microsoft.com/office/drawing/2014/main" id="{46149D94-C943-4E43-A3A9-FB4726EDCCC7}"/>
              </a:ext>
            </a:extLst>
          </p:cNvPr>
          <p:cNvSpPr/>
          <p:nvPr/>
        </p:nvSpPr>
        <p:spPr>
          <a:xfrm>
            <a:off x="3211690" y="2534493"/>
            <a:ext cx="2720620" cy="2110154"/>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自社所有から</a:t>
            </a:r>
            <a:endParaRPr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b="1" dirty="0">
                <a:solidFill>
                  <a:srgbClr val="FFFFFF"/>
                </a:solidFill>
                <a:latin typeface="Meiryo" panose="020B0604030504040204" pitchFamily="34" charset="-128"/>
                <a:ea typeface="Meiryo" panose="020B0604030504040204" pitchFamily="34" charset="-128"/>
                <a:cs typeface="ＭＳ Ｐゴシック"/>
              </a:rPr>
              <a:t>パブリック・クラウド</a:t>
            </a:r>
            <a:endParaRPr kumimoji="1"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への移管</a:t>
            </a:r>
            <a:endParaRPr kumimoji="1" lang="ja-JP" altLang="en-US" b="1"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25" name="グループ化 24">
            <a:extLst>
              <a:ext uri="{FF2B5EF4-FFF2-40B4-BE49-F238E27FC236}">
                <a16:creationId xmlns:a16="http://schemas.microsoft.com/office/drawing/2014/main" id="{F2AD725B-394B-8847-A35B-597C5EB42705}"/>
              </a:ext>
            </a:extLst>
          </p:cNvPr>
          <p:cNvGrpSpPr/>
          <p:nvPr/>
        </p:nvGrpSpPr>
        <p:grpSpPr>
          <a:xfrm>
            <a:off x="830317" y="1076648"/>
            <a:ext cx="7514898" cy="5025844"/>
            <a:chOff x="830317" y="1076648"/>
            <a:chExt cx="7514898" cy="5025844"/>
          </a:xfrm>
        </p:grpSpPr>
        <p:sp>
          <p:nvSpPr>
            <p:cNvPr id="5" name="正方形/長方形 4">
              <a:extLst>
                <a:ext uri="{FF2B5EF4-FFF2-40B4-BE49-F238E27FC236}">
                  <a16:creationId xmlns:a16="http://schemas.microsoft.com/office/drawing/2014/main" id="{33BA0FB7-165C-E948-9D1E-7CA40FA1614F}"/>
                </a:ext>
              </a:extLst>
            </p:cNvPr>
            <p:cNvSpPr/>
            <p:nvPr/>
          </p:nvSpPr>
          <p:spPr>
            <a:xfrm>
              <a:off x="3211690" y="1076648"/>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５年毎のリース更改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がなくなる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41D766F4-70E4-0F4F-AE1F-DA4DF3815EB5}"/>
                </a:ext>
              </a:extLst>
            </p:cNvPr>
            <p:cNvSpPr/>
            <p:nvPr/>
          </p:nvSpPr>
          <p:spPr>
            <a:xfrm>
              <a:off x="3211690" y="5030436"/>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運用自動化の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範囲が拡大する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3A185892-804A-8645-9EF6-F2DE09A83FF2}"/>
                </a:ext>
              </a:extLst>
            </p:cNvPr>
            <p:cNvSpPr/>
            <p:nvPr/>
          </p:nvSpPr>
          <p:spPr>
            <a:xfrm>
              <a:off x="6400801"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情報システム部門</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の役割が変わる</a:t>
              </a:r>
            </a:p>
          </p:txBody>
        </p:sp>
        <p:sp>
          <p:nvSpPr>
            <p:cNvPr id="8" name="正方形/長方形 7">
              <a:extLst>
                <a:ext uri="{FF2B5EF4-FFF2-40B4-BE49-F238E27FC236}">
                  <a16:creationId xmlns:a16="http://schemas.microsoft.com/office/drawing/2014/main" id="{BE9DED64-6511-9D45-BE57-F68A200E5B57}"/>
                </a:ext>
              </a:extLst>
            </p:cNvPr>
            <p:cNvSpPr/>
            <p:nvPr/>
          </p:nvSpPr>
          <p:spPr>
            <a:xfrm>
              <a:off x="830317"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panose="020B0604030504040204" pitchFamily="34" charset="-128"/>
                  <a:ea typeface="Meiryo" panose="020B0604030504040204" pitchFamily="34" charset="-128"/>
                  <a:cs typeface="ＭＳ Ｐゴシック"/>
                </a:rPr>
                <a:t>SaaS/PaaS</a:t>
              </a: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サーバーレス</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の適用範囲</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が</a:t>
              </a:r>
              <a:r>
                <a:rPr lang="ja-JP" altLang="en-US" sz="1600" dirty="0">
                  <a:solidFill>
                    <a:srgbClr val="FFFFFF"/>
                  </a:solidFill>
                  <a:latin typeface="Meiryo" panose="020B0604030504040204" pitchFamily="34" charset="-128"/>
                  <a:ea typeface="Meiryo" panose="020B0604030504040204" pitchFamily="34" charset="-128"/>
                  <a:cs typeface="ＭＳ Ｐゴシック"/>
                </a:rPr>
                <a:t>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上矢印 12">
              <a:extLst>
                <a:ext uri="{FF2B5EF4-FFF2-40B4-BE49-F238E27FC236}">
                  <a16:creationId xmlns:a16="http://schemas.microsoft.com/office/drawing/2014/main" id="{47909D9E-11D7-A249-82B1-E6CC31CF67BE}"/>
                </a:ext>
              </a:extLst>
            </p:cNvPr>
            <p:cNvSpPr/>
            <p:nvPr/>
          </p:nvSpPr>
          <p:spPr>
            <a:xfrm>
              <a:off x="4158155" y="2026288"/>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a:extLst>
                <a:ext uri="{FF2B5EF4-FFF2-40B4-BE49-F238E27FC236}">
                  <a16:creationId xmlns:a16="http://schemas.microsoft.com/office/drawing/2014/main" id="{EF52E8D9-C4EB-6B46-9401-3434F703F684}"/>
                </a:ext>
              </a:extLst>
            </p:cNvPr>
            <p:cNvSpPr/>
            <p:nvPr/>
          </p:nvSpPr>
          <p:spPr>
            <a:xfrm rot="10800000">
              <a:off x="4142389" y="4522231"/>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A2D6AD92-851B-D34F-A8FC-97D594FDEFF0}"/>
                </a:ext>
              </a:extLst>
            </p:cNvPr>
            <p:cNvSpPr/>
            <p:nvPr/>
          </p:nvSpPr>
          <p:spPr>
            <a:xfrm rot="16200000">
              <a:off x="2579366"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891549E4-AEDF-0640-B81F-D42F4E37B61C}"/>
                </a:ext>
              </a:extLst>
            </p:cNvPr>
            <p:cNvSpPr/>
            <p:nvPr/>
          </p:nvSpPr>
          <p:spPr>
            <a:xfrm rot="5400000">
              <a:off x="5736945"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グループ化 26">
            <a:extLst>
              <a:ext uri="{FF2B5EF4-FFF2-40B4-BE49-F238E27FC236}">
                <a16:creationId xmlns:a16="http://schemas.microsoft.com/office/drawing/2014/main" id="{70424BCF-B9AC-614C-9B13-E920477E29DB}"/>
              </a:ext>
            </a:extLst>
          </p:cNvPr>
          <p:cNvGrpSpPr/>
          <p:nvPr/>
        </p:nvGrpSpPr>
        <p:grpSpPr>
          <a:xfrm>
            <a:off x="798786" y="1076648"/>
            <a:ext cx="7546428" cy="5087007"/>
            <a:chOff x="798786" y="1076648"/>
            <a:chExt cx="7546428" cy="5087007"/>
          </a:xfrm>
        </p:grpSpPr>
        <p:sp>
          <p:nvSpPr>
            <p:cNvPr id="19" name="上矢印 18">
              <a:extLst>
                <a:ext uri="{FF2B5EF4-FFF2-40B4-BE49-F238E27FC236}">
                  <a16:creationId xmlns:a16="http://schemas.microsoft.com/office/drawing/2014/main" id="{EBFFAD9D-5D3B-3D40-A877-7135962D20EF}"/>
                </a:ext>
              </a:extLst>
            </p:cNvPr>
            <p:cNvSpPr/>
            <p:nvPr/>
          </p:nvSpPr>
          <p:spPr>
            <a:xfrm rot="5400000" flipH="1">
              <a:off x="5965522" y="1386428"/>
              <a:ext cx="387857" cy="419635"/>
            </a:xfrm>
            <a:prstGeom prst="up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グループ化 25">
              <a:extLst>
                <a:ext uri="{FF2B5EF4-FFF2-40B4-BE49-F238E27FC236}">
                  <a16:creationId xmlns:a16="http://schemas.microsoft.com/office/drawing/2014/main" id="{304B6919-510F-8842-B67C-BFC5001AE980}"/>
                </a:ext>
              </a:extLst>
            </p:cNvPr>
            <p:cNvGrpSpPr/>
            <p:nvPr/>
          </p:nvGrpSpPr>
          <p:grpSpPr>
            <a:xfrm>
              <a:off x="798786" y="1076648"/>
              <a:ext cx="7546428" cy="5087007"/>
              <a:chOff x="798786" y="1076648"/>
              <a:chExt cx="7546428" cy="5087007"/>
            </a:xfrm>
          </p:grpSpPr>
          <p:sp>
            <p:nvSpPr>
              <p:cNvPr id="9" name="正方形/長方形 8">
                <a:extLst>
                  <a:ext uri="{FF2B5EF4-FFF2-40B4-BE49-F238E27FC236}">
                    <a16:creationId xmlns:a16="http://schemas.microsoft.com/office/drawing/2014/main" id="{AD4E3DBF-D423-BA4B-B02E-CB260479F404}"/>
                  </a:ext>
                </a:extLst>
              </p:cNvPr>
              <p:cNvSpPr/>
              <p:nvPr/>
            </p:nvSpPr>
            <p:spPr>
              <a:xfrm>
                <a:off x="830317"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更新ビジネス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消滅</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5D7B546D-C286-1A4A-AB73-60C4D47509BB}"/>
                  </a:ext>
                </a:extLst>
              </p:cNvPr>
              <p:cNvSpPr/>
              <p:nvPr/>
            </p:nvSpPr>
            <p:spPr>
              <a:xfrm>
                <a:off x="798786" y="5091599"/>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アジャイル開発</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en-US" altLang="ja-JP" sz="1600" dirty="0">
                    <a:solidFill>
                      <a:srgbClr val="FFFFFF"/>
                    </a:solidFill>
                    <a:latin typeface="Meiryo" panose="020B0604030504040204" pitchFamily="34" charset="-128"/>
                    <a:ea typeface="Meiryo" panose="020B0604030504040204" pitchFamily="34" charset="-128"/>
                    <a:cs typeface="ＭＳ Ｐゴシック"/>
                  </a:rPr>
                  <a:t>DevOps</a:t>
                </a:r>
                <a:r>
                  <a:rPr lang="ja-JP" altLang="en-US" sz="1600" dirty="0">
                    <a:solidFill>
                      <a:srgbClr val="FFFFFF"/>
                    </a:solidFill>
                    <a:latin typeface="Meiryo" panose="020B0604030504040204" pitchFamily="34" charset="-128"/>
                    <a:ea typeface="Meiryo" panose="020B0604030504040204" pitchFamily="34" charset="-128"/>
                    <a:cs typeface="ＭＳ Ｐゴシック"/>
                  </a:rPr>
                  <a:t>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適用拡大</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EF9F7061-239A-9C41-913B-13B9135C04FA}"/>
                  </a:ext>
                </a:extLst>
              </p:cNvPr>
              <p:cNvSpPr/>
              <p:nvPr/>
            </p:nvSpPr>
            <p:spPr>
              <a:xfrm>
                <a:off x="6400800"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テクノロジー</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を駆使した</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改革提案が</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00F99F0C-93C6-104D-8CBA-7154F85611F1}"/>
                  </a:ext>
                </a:extLst>
              </p:cNvPr>
              <p:cNvSpPr/>
              <p:nvPr/>
            </p:nvSpPr>
            <p:spPr>
              <a:xfrm>
                <a:off x="6400800" y="5030436"/>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企画・目利き</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デザインなどの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上流スキルが</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上矢印 16">
                <a:extLst>
                  <a:ext uri="{FF2B5EF4-FFF2-40B4-BE49-F238E27FC236}">
                    <a16:creationId xmlns:a16="http://schemas.microsoft.com/office/drawing/2014/main" id="{28DFB4FE-68F2-B540-86D9-1408CEE8B73A}"/>
                  </a:ext>
                </a:extLst>
              </p:cNvPr>
              <p:cNvSpPr/>
              <p:nvPr/>
            </p:nvSpPr>
            <p:spPr>
              <a:xfrm rot="16200000">
                <a:off x="2787261" y="1402857"/>
                <a:ext cx="387857" cy="419637"/>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a:extLst>
                  <a:ext uri="{FF2B5EF4-FFF2-40B4-BE49-F238E27FC236}">
                    <a16:creationId xmlns:a16="http://schemas.microsoft.com/office/drawing/2014/main" id="{4D896547-4D54-2B4C-A82C-AF527ED0FC80}"/>
                  </a:ext>
                </a:extLst>
              </p:cNvPr>
              <p:cNvSpPr/>
              <p:nvPr/>
            </p:nvSpPr>
            <p:spPr>
              <a:xfrm rot="16200000">
                <a:off x="2790620" y="5344236"/>
                <a:ext cx="387857" cy="419636"/>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2EDF4219-8A4E-0740-B3A2-02D7E1E4AA77}"/>
                  </a:ext>
                </a:extLst>
              </p:cNvPr>
              <p:cNvSpPr/>
              <p:nvPr/>
            </p:nvSpPr>
            <p:spPr>
              <a:xfrm rot="5400000" flipH="1">
                <a:off x="5965522" y="5344236"/>
                <a:ext cx="387857" cy="41963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F3EB3337-AADE-9349-B4DC-CF93E70BB1E5}"/>
                  </a:ext>
                </a:extLst>
              </p:cNvPr>
              <p:cNvSpPr/>
              <p:nvPr/>
            </p:nvSpPr>
            <p:spPr>
              <a:xfrm>
                <a:off x="1619102"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上矢印 21">
                <a:extLst>
                  <a:ext uri="{FF2B5EF4-FFF2-40B4-BE49-F238E27FC236}">
                    <a16:creationId xmlns:a16="http://schemas.microsoft.com/office/drawing/2014/main" id="{A2754462-0990-6F41-80FE-51705CADD895}"/>
                  </a:ext>
                </a:extLst>
              </p:cNvPr>
              <p:cNvSpPr/>
              <p:nvPr/>
            </p:nvSpPr>
            <p:spPr>
              <a:xfrm>
                <a:off x="7173825"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上矢印 22">
                <a:extLst>
                  <a:ext uri="{FF2B5EF4-FFF2-40B4-BE49-F238E27FC236}">
                    <a16:creationId xmlns:a16="http://schemas.microsoft.com/office/drawing/2014/main" id="{CCB2281A-E35A-D74D-834F-3875261DDEB8}"/>
                  </a:ext>
                </a:extLst>
              </p:cNvPr>
              <p:cNvSpPr/>
              <p:nvPr/>
            </p:nvSpPr>
            <p:spPr>
              <a:xfrm flipH="1" flipV="1">
                <a:off x="1608595" y="4712241"/>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上矢印 23">
                <a:extLst>
                  <a:ext uri="{FF2B5EF4-FFF2-40B4-BE49-F238E27FC236}">
                    <a16:creationId xmlns:a16="http://schemas.microsoft.com/office/drawing/2014/main" id="{41397BBD-77FF-3444-8C63-8C888E958B73}"/>
                  </a:ext>
                </a:extLst>
              </p:cNvPr>
              <p:cNvSpPr/>
              <p:nvPr/>
            </p:nvSpPr>
            <p:spPr>
              <a:xfrm flipH="1" flipV="1">
                <a:off x="7179078" y="467106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36877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08851-46AA-3D47-B76C-C33301C40C2B}"/>
              </a:ext>
            </a:extLst>
          </p:cNvPr>
          <p:cNvSpPr>
            <a:spLocks noGrp="1"/>
          </p:cNvSpPr>
          <p:nvPr>
            <p:ph type="title"/>
          </p:nvPr>
        </p:nvSpPr>
        <p:spPr/>
        <p:txBody>
          <a:bodyPr/>
          <a:lstStyle/>
          <a:p>
            <a:r>
              <a:rPr lang="en-US" altLang="ja-JP" dirty="0"/>
              <a:t>SI</a:t>
            </a:r>
            <a:r>
              <a:rPr lang="ja-JP" altLang="en-US"/>
              <a:t>ビジネスの常識を覆す動き</a:t>
            </a:r>
            <a:endParaRPr kumimoji="1" lang="ja-JP" altLang="en-US"/>
          </a:p>
        </p:txBody>
      </p:sp>
      <p:sp>
        <p:nvSpPr>
          <p:cNvPr id="3" name="スライド番号プレースホルダー 2">
            <a:extLst>
              <a:ext uri="{FF2B5EF4-FFF2-40B4-BE49-F238E27FC236}">
                <a16:creationId xmlns:a16="http://schemas.microsoft.com/office/drawing/2014/main" id="{31343F23-0E1C-8B49-87BE-7DA534FCCF91}"/>
              </a:ext>
            </a:extLst>
          </p:cNvPr>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 name="正方形/長方形 3">
            <a:extLst>
              <a:ext uri="{FF2B5EF4-FFF2-40B4-BE49-F238E27FC236}">
                <a16:creationId xmlns:a16="http://schemas.microsoft.com/office/drawing/2014/main" id="{E46F4A9D-D82E-3B4A-BD3E-740939C66081}"/>
              </a:ext>
            </a:extLst>
          </p:cNvPr>
          <p:cNvSpPr/>
          <p:nvPr/>
        </p:nvSpPr>
        <p:spPr>
          <a:xfrm>
            <a:off x="307412"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4938E363-FE3C-7848-A036-05CA60C98A28}"/>
              </a:ext>
            </a:extLst>
          </p:cNvPr>
          <p:cNvSpPr/>
          <p:nvPr/>
        </p:nvSpPr>
        <p:spPr>
          <a:xfrm>
            <a:off x="305903" y="1070232"/>
            <a:ext cx="4102443" cy="1138773"/>
          </a:xfrm>
          <a:prstGeom prst="rect">
            <a:avLst/>
          </a:prstGeom>
        </p:spPr>
        <p:txBody>
          <a:bodyPr wrap="square">
            <a:spAutoFit/>
          </a:bodyPr>
          <a:lstStyle/>
          <a:p>
            <a:r>
              <a:rPr lang="ja-JP" altLang="en-US" sz="1400" b="1">
                <a:solidFill>
                  <a:srgbClr val="000000"/>
                </a:solidFill>
                <a:latin typeface="Meiryo" panose="020B0604030504040204" pitchFamily="34" charset="-128"/>
                <a:ea typeface="Meiryo" panose="020B0604030504040204" pitchFamily="34" charset="-128"/>
              </a:rPr>
              <a:t>オラクル「</a:t>
            </a:r>
            <a:r>
              <a:rPr lang="en" altLang="ja-JP" sz="1400" b="1" dirty="0">
                <a:solidFill>
                  <a:srgbClr val="000000"/>
                </a:solidFill>
                <a:latin typeface="Meiryo" panose="020B0604030504040204" pitchFamily="34" charset="-128"/>
                <a:ea typeface="Meiryo" panose="020B0604030504040204" pitchFamily="34" charset="-128"/>
              </a:rPr>
              <a:t>Oracle Autonomous Data Warehouse Cloud</a:t>
            </a:r>
            <a:r>
              <a:rPr lang="ja-JP" altLang="en" sz="1400" b="1">
                <a:solidFill>
                  <a:srgbClr val="000000"/>
                </a:solidFill>
                <a:latin typeface="Meiryo" panose="020B0604030504040204" pitchFamily="34" charset="-128"/>
                <a:ea typeface="Meiryo" panose="020B0604030504040204" pitchFamily="34" charset="-128"/>
              </a:rPr>
              <a:t>」</a:t>
            </a:r>
            <a:r>
              <a:rPr lang="ja-JP" altLang="en-US" sz="1400" b="1">
                <a:solidFill>
                  <a:srgbClr val="000000"/>
                </a:solidFill>
                <a:latin typeface="Meiryo" panose="020B0604030504040204" pitchFamily="34" charset="-128"/>
                <a:ea typeface="Meiryo" panose="020B0604030504040204" pitchFamily="34" charset="-128"/>
              </a:rPr>
              <a:t>正式公開。機械学習を用いて全自動で運用、チューニング、パッチ適用など実現</a:t>
            </a:r>
          </a:p>
          <a:p>
            <a:pPr algn="r"/>
            <a:r>
              <a:rPr lang="en-US" altLang="ja-JP" sz="1200" dirty="0">
                <a:solidFill>
                  <a:srgbClr val="000000"/>
                </a:solidFill>
                <a:latin typeface="Meiryo" panose="020B0604030504040204" pitchFamily="34" charset="-128"/>
                <a:ea typeface="Meiryo" panose="020B0604030504040204" pitchFamily="34" charset="-128"/>
              </a:rPr>
              <a:t>2018</a:t>
            </a:r>
            <a:r>
              <a:rPr lang="ja-JP" altLang="en-US" sz="1200">
                <a:solidFill>
                  <a:srgbClr val="000000"/>
                </a:solidFill>
                <a:latin typeface="Meiryo" panose="020B0604030504040204" pitchFamily="34" charset="-128"/>
                <a:ea typeface="Meiryo" panose="020B0604030504040204" pitchFamily="34" charset="-128"/>
              </a:rPr>
              <a:t>年</a:t>
            </a:r>
            <a:r>
              <a:rPr lang="en-US" altLang="ja-JP" sz="1200" dirty="0">
                <a:solidFill>
                  <a:srgbClr val="000000"/>
                </a:solidFill>
                <a:latin typeface="Meiryo" panose="020B0604030504040204" pitchFamily="34" charset="-128"/>
                <a:ea typeface="Meiryo" panose="020B0604030504040204" pitchFamily="34" charset="-128"/>
              </a:rPr>
              <a:t>3</a:t>
            </a:r>
            <a:r>
              <a:rPr lang="ja-JP" altLang="en-US" sz="1200">
                <a:solidFill>
                  <a:srgbClr val="000000"/>
                </a:solidFill>
                <a:latin typeface="Meiryo" panose="020B0604030504040204" pitchFamily="34" charset="-128"/>
                <a:ea typeface="Meiryo" panose="020B0604030504040204" pitchFamily="34" charset="-128"/>
              </a:rPr>
              <a:t>月</a:t>
            </a:r>
            <a:r>
              <a:rPr lang="en-US" altLang="ja-JP" sz="1200" dirty="0">
                <a:solidFill>
                  <a:srgbClr val="000000"/>
                </a:solidFill>
                <a:latin typeface="Meiryo" panose="020B0604030504040204" pitchFamily="34" charset="-128"/>
                <a:ea typeface="Meiryo" panose="020B0604030504040204" pitchFamily="34" charset="-128"/>
              </a:rPr>
              <a:t>28</a:t>
            </a:r>
            <a:r>
              <a:rPr lang="ja-JP" altLang="en-US" sz="1200">
                <a:solidFill>
                  <a:srgbClr val="000000"/>
                </a:solidFill>
                <a:latin typeface="Meiryo" panose="020B0604030504040204" pitchFamily="34" charset="-128"/>
                <a:ea typeface="Meiryo" panose="020B0604030504040204" pitchFamily="34" charset="-128"/>
              </a:rPr>
              <a:t>日</a:t>
            </a:r>
          </a:p>
        </p:txBody>
      </p:sp>
      <p:pic>
        <p:nvPicPr>
          <p:cNvPr id="6" name="図 5">
            <a:extLst>
              <a:ext uri="{FF2B5EF4-FFF2-40B4-BE49-F238E27FC236}">
                <a16:creationId xmlns:a16="http://schemas.microsoft.com/office/drawing/2014/main" id="{C5C40897-0367-7D4E-BBC0-7996D7E6D7A9}"/>
              </a:ext>
            </a:extLst>
          </p:cNvPr>
          <p:cNvPicPr>
            <a:picLocks noChangeAspect="1"/>
          </p:cNvPicPr>
          <p:nvPr/>
        </p:nvPicPr>
        <p:blipFill>
          <a:blip r:embed="rId2"/>
          <a:stretch>
            <a:fillRect/>
          </a:stretch>
        </p:blipFill>
        <p:spPr>
          <a:xfrm>
            <a:off x="361330" y="2222569"/>
            <a:ext cx="3991587" cy="2239554"/>
          </a:xfrm>
          <a:prstGeom prst="rect">
            <a:avLst/>
          </a:prstGeom>
        </p:spPr>
      </p:pic>
      <p:sp>
        <p:nvSpPr>
          <p:cNvPr id="7" name="正方形/長方形 6">
            <a:extLst>
              <a:ext uri="{FF2B5EF4-FFF2-40B4-BE49-F238E27FC236}">
                <a16:creationId xmlns:a16="http://schemas.microsoft.com/office/drawing/2014/main" id="{2BB908B3-187C-4948-B0CA-AF5498F07403}"/>
              </a:ext>
            </a:extLst>
          </p:cNvPr>
          <p:cNvSpPr/>
          <p:nvPr/>
        </p:nvSpPr>
        <p:spPr>
          <a:xfrm>
            <a:off x="305901" y="4597481"/>
            <a:ext cx="4102443" cy="1569660"/>
          </a:xfrm>
          <a:prstGeom prst="rect">
            <a:avLst/>
          </a:prstGeom>
        </p:spPr>
        <p:txBody>
          <a:bodyPr wrap="square">
            <a:spAutoFit/>
          </a:bodyPr>
          <a:lstStyle/>
          <a:p>
            <a:pPr marL="171450" indent="-171450">
              <a:buFont typeface="Wingdings" pitchFamily="2" charset="2"/>
              <a:buChar char="l"/>
            </a:pPr>
            <a:r>
              <a:rPr lang="ja-JP" altLang="en-US" sz="1200">
                <a:latin typeface="Meiryo" panose="020B0604030504040204" pitchFamily="34" charset="-128"/>
                <a:ea typeface="Meiryo" panose="020B0604030504040204" pitchFamily="34" charset="-128"/>
              </a:rPr>
              <a:t>機械学習によって人手を介さずにバックアップやパッチの適用、チューニング、スケールイン／スケールアウトなどの日常的な運用業務を自律的に行うクラウドサービス。</a:t>
            </a:r>
          </a:p>
          <a:p>
            <a:pPr marL="171450" indent="-171450">
              <a:buFont typeface="Wingdings" pitchFamily="2" charset="2"/>
              <a:buChar char="l"/>
            </a:pPr>
            <a:r>
              <a:rPr lang="ja-JP" altLang="en-US" sz="1200">
                <a:latin typeface="Meiryo" panose="020B0604030504040204" pitchFamily="34" charset="-128"/>
                <a:ea typeface="Meiryo" panose="020B0604030504040204" pitchFamily="34" charset="-128"/>
              </a:rPr>
              <a:t>人手を介さず自律的に稼働することで運用にかかるコスト削減だけでなく、ヒューマンエラーも起きない安全な運用が可能になり、計画停止も含めたSLA 99.995％を約束。</a:t>
            </a:r>
          </a:p>
        </p:txBody>
      </p:sp>
      <p:sp>
        <p:nvSpPr>
          <p:cNvPr id="8" name="正方形/長方形 7">
            <a:extLst>
              <a:ext uri="{FF2B5EF4-FFF2-40B4-BE49-F238E27FC236}">
                <a16:creationId xmlns:a16="http://schemas.microsoft.com/office/drawing/2014/main" id="{2E2C0EEB-5CE3-304E-8C5A-54DD2FD9F368}"/>
              </a:ext>
            </a:extLst>
          </p:cNvPr>
          <p:cNvSpPr/>
          <p:nvPr/>
        </p:nvSpPr>
        <p:spPr>
          <a:xfrm>
            <a:off x="4692286"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3B8BCC43-5AD0-254E-8434-980BC4E95518}"/>
              </a:ext>
            </a:extLst>
          </p:cNvPr>
          <p:cNvSpPr/>
          <p:nvPr/>
        </p:nvSpPr>
        <p:spPr>
          <a:xfrm>
            <a:off x="4704908" y="1192502"/>
            <a:ext cx="4102443" cy="523220"/>
          </a:xfrm>
          <a:prstGeom prst="rect">
            <a:avLst/>
          </a:prstGeom>
        </p:spPr>
        <p:txBody>
          <a:bodyPr wrap="square">
            <a:spAutoFit/>
          </a:bodyPr>
          <a:lstStyle/>
          <a:p>
            <a:r>
              <a:rPr lang="ja-JP" altLang="en-US" sz="1400" b="1">
                <a:solidFill>
                  <a:srgbClr val="333333"/>
                </a:solidFill>
                <a:latin typeface="Meiryo" panose="020B0604030504040204" pitchFamily="34" charset="-128"/>
                <a:ea typeface="Meiryo" panose="020B0604030504040204" pitchFamily="34" charset="-128"/>
              </a:rPr>
              <a:t>日本ユニシスとマイクロソフト、「</a:t>
            </a:r>
            <a:r>
              <a:rPr lang="en" altLang="ja-JP" sz="1400" b="1" dirty="0" err="1">
                <a:solidFill>
                  <a:srgbClr val="333333"/>
                </a:solidFill>
                <a:latin typeface="Meiryo" panose="020B0604030504040204" pitchFamily="34" charset="-128"/>
                <a:ea typeface="Meiryo" panose="020B0604030504040204" pitchFamily="34" charset="-128"/>
              </a:rPr>
              <a:t>BankVision</a:t>
            </a:r>
            <a:r>
              <a:rPr lang="en" altLang="ja-JP" sz="1400" b="1" dirty="0">
                <a:solidFill>
                  <a:srgbClr val="333333"/>
                </a:solidFill>
                <a:latin typeface="Meiryo" panose="020B0604030504040204" pitchFamily="34" charset="-128"/>
                <a:ea typeface="Meiryo" panose="020B0604030504040204" pitchFamily="34" charset="-128"/>
              </a:rPr>
              <a:t> on Azure</a:t>
            </a:r>
            <a:r>
              <a:rPr lang="ja-JP" altLang="en" sz="1400" b="1">
                <a:solidFill>
                  <a:srgbClr val="333333"/>
                </a:solidFill>
                <a:latin typeface="Meiryo" panose="020B0604030504040204" pitchFamily="34" charset="-128"/>
                <a:ea typeface="Meiryo" panose="020B0604030504040204" pitchFamily="34" charset="-128"/>
              </a:rPr>
              <a:t>」</a:t>
            </a:r>
            <a:r>
              <a:rPr lang="ja-JP" altLang="en-US" sz="1400" b="1">
                <a:solidFill>
                  <a:srgbClr val="333333"/>
                </a:solidFill>
                <a:latin typeface="Meiryo" panose="020B0604030504040204" pitchFamily="34" charset="-128"/>
                <a:ea typeface="Meiryo" panose="020B0604030504040204" pitchFamily="34" charset="-128"/>
              </a:rPr>
              <a:t>実現に向け共同プロジェクトを開始</a:t>
            </a:r>
            <a:endParaRPr lang="ja-JP" altLang="en-US" sz="1400" b="1" i="0">
              <a:solidFill>
                <a:srgbClr val="333333"/>
              </a:solidFill>
              <a:effectLst/>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7FE3FD01-094B-794E-899B-E3BEC4127E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7584" y="2222569"/>
            <a:ext cx="3891848" cy="2239554"/>
          </a:xfrm>
          <a:prstGeom prst="rect">
            <a:avLst/>
          </a:prstGeom>
        </p:spPr>
      </p:pic>
      <p:sp>
        <p:nvSpPr>
          <p:cNvPr id="11" name="正方形/長方形 10">
            <a:extLst>
              <a:ext uri="{FF2B5EF4-FFF2-40B4-BE49-F238E27FC236}">
                <a16:creationId xmlns:a16="http://schemas.microsoft.com/office/drawing/2014/main" id="{09968E03-443E-B543-B1EC-DBA86A3B6AA4}"/>
              </a:ext>
            </a:extLst>
          </p:cNvPr>
          <p:cNvSpPr/>
          <p:nvPr/>
        </p:nvSpPr>
        <p:spPr>
          <a:xfrm>
            <a:off x="7487759" y="1929383"/>
            <a:ext cx="1319592" cy="276999"/>
          </a:xfrm>
          <a:prstGeom prst="rect">
            <a:avLst/>
          </a:prstGeom>
        </p:spPr>
        <p:txBody>
          <a:bodyPr wrap="none">
            <a:spAutoFit/>
          </a:bodyPr>
          <a:lstStyle/>
          <a:p>
            <a:r>
              <a:rPr lang="en-US" altLang="ja-JP" sz="1200" dirty="0">
                <a:solidFill>
                  <a:srgbClr val="333333"/>
                </a:solidFill>
                <a:latin typeface="メイリオ" panose="020B0604030504040204" pitchFamily="34" charset="-128"/>
                <a:ea typeface="メイリオ" panose="020B0604030504040204" pitchFamily="34" charset="-128"/>
              </a:rPr>
              <a:t>2018</a:t>
            </a:r>
            <a:r>
              <a:rPr lang="ja-JP" altLang="en-US" sz="1200">
                <a:solidFill>
                  <a:srgbClr val="333333"/>
                </a:solidFill>
                <a:latin typeface="メイリオ" panose="020B0604030504040204" pitchFamily="34" charset="-128"/>
                <a:ea typeface="メイリオ" panose="020B0604030504040204" pitchFamily="34" charset="-128"/>
              </a:rPr>
              <a:t>年</a:t>
            </a:r>
            <a:r>
              <a:rPr lang="en-US" altLang="ja-JP" sz="1200" dirty="0">
                <a:solidFill>
                  <a:srgbClr val="333333"/>
                </a:solidFill>
                <a:latin typeface="メイリオ" panose="020B0604030504040204" pitchFamily="34" charset="-128"/>
                <a:ea typeface="メイリオ" panose="020B0604030504040204" pitchFamily="34" charset="-128"/>
              </a:rPr>
              <a:t>3</a:t>
            </a:r>
            <a:r>
              <a:rPr lang="ja-JP" altLang="en-US" sz="1200">
                <a:solidFill>
                  <a:srgbClr val="333333"/>
                </a:solidFill>
                <a:latin typeface="メイリオ" panose="020B0604030504040204" pitchFamily="34" charset="-128"/>
                <a:ea typeface="メイリオ" panose="020B0604030504040204" pitchFamily="34" charset="-128"/>
              </a:rPr>
              <a:t>月</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a:t>
            </a:r>
            <a:endParaRPr lang="ja-JP" altLang="en-US" sz="1200"/>
          </a:p>
        </p:txBody>
      </p:sp>
      <p:sp>
        <p:nvSpPr>
          <p:cNvPr id="12" name="正方形/長方形 11">
            <a:extLst>
              <a:ext uri="{FF2B5EF4-FFF2-40B4-BE49-F238E27FC236}">
                <a16:creationId xmlns:a16="http://schemas.microsoft.com/office/drawing/2014/main" id="{DD3E364B-BC11-C045-ABA3-AB4440A2046B}"/>
              </a:ext>
            </a:extLst>
          </p:cNvPr>
          <p:cNvSpPr/>
          <p:nvPr/>
        </p:nvSpPr>
        <p:spPr>
          <a:xfrm>
            <a:off x="4704908" y="4597481"/>
            <a:ext cx="3984524" cy="1015663"/>
          </a:xfrm>
          <a:prstGeom prst="rect">
            <a:avLst/>
          </a:prstGeom>
        </p:spPr>
        <p:txBody>
          <a:bodyPr wrap="square">
            <a:spAutoFit/>
          </a:bodyPr>
          <a:lstStyle/>
          <a:p>
            <a:r>
              <a:rPr lang="ja-JP" altLang="en-US" sz="1200">
                <a:solidFill>
                  <a:srgbClr val="333333"/>
                </a:solidFill>
                <a:latin typeface="メイリオ" panose="020B0604030504040204" pitchFamily="34" charset="-128"/>
                <a:ea typeface="メイリオ" panose="020B0604030504040204" pitchFamily="34" charset="-128"/>
              </a:rPr>
              <a:t>日本ユニシス株式会社と日本マイクロソフト株式会社は</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日、日本ユニシスのオープン</a:t>
            </a:r>
            <a:r>
              <a:rPr lang="ja-JP" altLang="en-US" sz="1200" b="1" u="sng">
                <a:solidFill>
                  <a:srgbClr val="333333"/>
                </a:solidFill>
                <a:latin typeface="メイリオ" panose="020B0604030504040204" pitchFamily="34" charset="-128"/>
                <a:ea typeface="メイリオ" panose="020B0604030504040204" pitchFamily="34" charset="-128"/>
              </a:rPr>
              <a:t>勘定系システム</a:t>
            </a:r>
            <a:r>
              <a:rPr lang="ja-JP" altLang="en-US" sz="1200">
                <a:solidFill>
                  <a:srgbClr val="333333"/>
                </a:solidFill>
                <a:latin typeface="メイリオ" panose="020B0604030504040204" pitchFamily="34" charset="-128"/>
                <a:ea typeface="メイリオ" panose="020B0604030504040204" pitchFamily="34" charset="-128"/>
              </a:rPr>
              <a:t>「</a:t>
            </a:r>
            <a:r>
              <a:rPr lang="en" altLang="ja-JP" sz="1200" dirty="0" err="1">
                <a:solidFill>
                  <a:srgbClr val="333333"/>
                </a:solidFill>
                <a:latin typeface="メイリオ" panose="020B0604030504040204" pitchFamily="34" charset="-128"/>
                <a:ea typeface="メイリオ" panose="020B0604030504040204" pitchFamily="34" charset="-128"/>
              </a:rPr>
              <a:t>BankVision</a:t>
            </a:r>
            <a:r>
              <a:rPr lang="ja-JP" altLang="en" sz="1200">
                <a:solidFill>
                  <a:srgbClr val="333333"/>
                </a:solidFill>
                <a:latin typeface="メイリオ" panose="020B0604030504040204" pitchFamily="34" charset="-128"/>
                <a:ea typeface="メイリオ" panose="020B0604030504040204" pitchFamily="34" charset="-128"/>
              </a:rPr>
              <a:t>」</a:t>
            </a:r>
            <a:r>
              <a:rPr lang="ja-JP" altLang="en-US" sz="1200">
                <a:solidFill>
                  <a:srgbClr val="333333"/>
                </a:solidFill>
                <a:latin typeface="メイリオ" panose="020B0604030504040204" pitchFamily="34" charset="-128"/>
                <a:ea typeface="メイリオ" panose="020B0604030504040204" pitchFamily="34" charset="-128"/>
              </a:rPr>
              <a:t>の稼働基盤として、</a:t>
            </a:r>
            <a:r>
              <a:rPr lang="en" altLang="ja-JP" sz="1200" dirty="0">
                <a:solidFill>
                  <a:srgbClr val="333333"/>
                </a:solidFill>
                <a:latin typeface="メイリオ" panose="020B0604030504040204" pitchFamily="34" charset="-128"/>
                <a:ea typeface="メイリオ" panose="020B0604030504040204" pitchFamily="34" charset="-128"/>
              </a:rPr>
              <a:t>Microsoft Azure</a:t>
            </a:r>
            <a:r>
              <a:rPr lang="ja-JP" altLang="en-US" sz="1200">
                <a:solidFill>
                  <a:srgbClr val="333333"/>
                </a:solidFill>
                <a:latin typeface="メイリオ" panose="020B0604030504040204" pitchFamily="34" charset="-128"/>
                <a:ea typeface="メイリオ" panose="020B0604030504040204" pitchFamily="34" charset="-128"/>
              </a:rPr>
              <a:t>を採用するための取り組みを推進するため、共同プロジェクトを</a:t>
            </a:r>
            <a:r>
              <a:rPr lang="en-US" altLang="ja-JP" sz="1200" dirty="0">
                <a:solidFill>
                  <a:srgbClr val="333333"/>
                </a:solidFill>
                <a:latin typeface="メイリオ" panose="020B0604030504040204" pitchFamily="34" charset="-128"/>
                <a:ea typeface="メイリオ" panose="020B0604030504040204" pitchFamily="34" charset="-128"/>
              </a:rPr>
              <a:t>4</a:t>
            </a:r>
            <a:r>
              <a:rPr lang="ja-JP" altLang="en-US" sz="1200">
                <a:solidFill>
                  <a:srgbClr val="333333"/>
                </a:solidFill>
                <a:latin typeface="メイリオ" panose="020B0604030504040204" pitchFamily="34" charset="-128"/>
                <a:ea typeface="メイリオ" panose="020B0604030504040204" pitchFamily="34" charset="-128"/>
              </a:rPr>
              <a:t>月から開始すると発表した。</a:t>
            </a:r>
            <a:endParaRPr lang="ja-JP" altLang="en-US" sz="1200"/>
          </a:p>
        </p:txBody>
      </p:sp>
    </p:spTree>
    <p:extLst>
      <p:ext uri="{BB962C8B-B14F-4D97-AF65-F5344CB8AC3E}">
        <p14:creationId xmlns:p14="http://schemas.microsoft.com/office/powerpoint/2010/main" val="353294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5CE9CBB-FAE6-104F-B828-D2CD6E4609B4}"/>
              </a:ext>
            </a:extLst>
          </p:cNvPr>
          <p:cNvSpPr/>
          <p:nvPr/>
        </p:nvSpPr>
        <p:spPr>
          <a:xfrm>
            <a:off x="652282" y="1008992"/>
            <a:ext cx="3723290" cy="52761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C7961F3-9316-C44D-A8D7-1DD08D834FB9}"/>
              </a:ext>
            </a:extLst>
          </p:cNvPr>
          <p:cNvSpPr>
            <a:spLocks noGrp="1"/>
          </p:cNvSpPr>
          <p:nvPr>
            <p:ph type="title"/>
          </p:nvPr>
        </p:nvSpPr>
        <p:spPr/>
        <p:txBody>
          <a:bodyPr/>
          <a:lstStyle/>
          <a:p>
            <a:r>
              <a:rPr kumimoji="1" lang="ja-JP" altLang="en-US" dirty="0"/>
              <a:t>変わる</a:t>
            </a:r>
            <a:r>
              <a:rPr kumimoji="1" lang="ja-JP" altLang="en-US"/>
              <a:t>ビジネスのかたち</a:t>
            </a:r>
            <a:endParaRPr kumimoji="1" lang="ja-JP" altLang="en-US" dirty="0"/>
          </a:p>
        </p:txBody>
      </p:sp>
      <p:sp>
        <p:nvSpPr>
          <p:cNvPr id="3" name="スライド番号プレースホルダー 2">
            <a:extLst>
              <a:ext uri="{FF2B5EF4-FFF2-40B4-BE49-F238E27FC236}">
                <a16:creationId xmlns:a16="http://schemas.microsoft.com/office/drawing/2014/main" id="{EA04BDDF-0EDC-3E49-AD95-31A33BDC2893}"/>
              </a:ext>
            </a:extLst>
          </p:cNvPr>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A18D4D37-9E59-A54A-89C8-9419E185C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038" y="1088013"/>
            <a:ext cx="1855075" cy="1328234"/>
          </a:xfrm>
          <a:prstGeom prst="rect">
            <a:avLst/>
          </a:prstGeom>
        </p:spPr>
      </p:pic>
      <p:sp>
        <p:nvSpPr>
          <p:cNvPr id="9" name="テキスト ボックス 8">
            <a:extLst>
              <a:ext uri="{FF2B5EF4-FFF2-40B4-BE49-F238E27FC236}">
                <a16:creationId xmlns:a16="http://schemas.microsoft.com/office/drawing/2014/main" id="{2C7BD0EA-A538-1B45-8717-FC7517175F9A}"/>
              </a:ext>
            </a:extLst>
          </p:cNvPr>
          <p:cNvSpPr txBox="1"/>
          <p:nvPr/>
        </p:nvSpPr>
        <p:spPr>
          <a:xfrm>
            <a:off x="1400452" y="2694268"/>
            <a:ext cx="2236510" cy="1569660"/>
          </a:xfrm>
          <a:prstGeom prst="rect">
            <a:avLst/>
          </a:prstGeom>
          <a:noFill/>
        </p:spPr>
        <p:txBody>
          <a:bodyPr wrap="none" rtlCol="0">
            <a:spAutoFit/>
          </a:bodyPr>
          <a:lstStyle/>
          <a:p>
            <a:pPr algn="ctr"/>
            <a:r>
              <a:rPr kumimoji="1" lang="ja-JP" altLang="en-US" sz="3200" dirty="0">
                <a:latin typeface="Meiryo" panose="020B0604030504040204" pitchFamily="34" charset="-128"/>
                <a:ea typeface="Meiryo" panose="020B0604030504040204" pitchFamily="34" charset="-128"/>
              </a:rPr>
              <a:t>戸建・定住</a:t>
            </a:r>
            <a:endParaRPr kumimoji="1"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新築</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建売り</a:t>
            </a:r>
          </a:p>
        </p:txBody>
      </p:sp>
      <p:sp>
        <p:nvSpPr>
          <p:cNvPr id="13" name="正方形/長方形 12">
            <a:extLst>
              <a:ext uri="{FF2B5EF4-FFF2-40B4-BE49-F238E27FC236}">
                <a16:creationId xmlns:a16="http://schemas.microsoft.com/office/drawing/2014/main" id="{FB78D6CA-4980-0842-ABCD-4BD4839D9408}"/>
              </a:ext>
            </a:extLst>
          </p:cNvPr>
          <p:cNvSpPr/>
          <p:nvPr/>
        </p:nvSpPr>
        <p:spPr>
          <a:xfrm>
            <a:off x="759019" y="4541949"/>
            <a:ext cx="3509815" cy="7867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chemeClr val="bg1"/>
                </a:solidFill>
                <a:latin typeface="Meiryo" panose="020B0604030504040204" pitchFamily="34" charset="-128"/>
                <a:ea typeface="Meiryo" panose="020B0604030504040204" pitchFamily="34" charset="-128"/>
                <a:cs typeface="ＭＳ Ｐゴシック"/>
              </a:rPr>
              <a:t>建設業</a:t>
            </a:r>
          </a:p>
        </p:txBody>
      </p:sp>
      <p:sp>
        <p:nvSpPr>
          <p:cNvPr id="15" name="テキスト ボックス 14">
            <a:extLst>
              <a:ext uri="{FF2B5EF4-FFF2-40B4-BE49-F238E27FC236}">
                <a16:creationId xmlns:a16="http://schemas.microsoft.com/office/drawing/2014/main" id="{4136A8ED-4119-6C4D-9270-03068751A6E2}"/>
              </a:ext>
            </a:extLst>
          </p:cNvPr>
          <p:cNvSpPr txBox="1"/>
          <p:nvPr/>
        </p:nvSpPr>
        <p:spPr>
          <a:xfrm>
            <a:off x="1326024" y="5579872"/>
            <a:ext cx="2339103" cy="523220"/>
          </a:xfrm>
          <a:prstGeom prst="rect">
            <a:avLst/>
          </a:prstGeom>
          <a:noFill/>
        </p:spPr>
        <p:txBody>
          <a:bodyPr wrap="none" rtlCol="0">
            <a:spAutoFit/>
          </a:bodyPr>
          <a:lstStyle/>
          <a:p>
            <a:pPr algn="ctr"/>
            <a:r>
              <a:rPr kumimoji="1" lang="ja-JP" altLang="en-US" sz="2800" dirty="0">
                <a:solidFill>
                  <a:schemeClr val="accent3">
                    <a:lumMod val="75000"/>
                  </a:schemeClr>
                </a:solidFill>
                <a:latin typeface="Meiryo" panose="020B0604030504040204" pitchFamily="34" charset="-128"/>
                <a:ea typeface="Meiryo" panose="020B0604030504040204" pitchFamily="34" charset="-128"/>
              </a:rPr>
              <a:t>一括売り切り</a:t>
            </a:r>
          </a:p>
        </p:txBody>
      </p:sp>
      <p:grpSp>
        <p:nvGrpSpPr>
          <p:cNvPr id="6" name="グループ化 5">
            <a:extLst>
              <a:ext uri="{FF2B5EF4-FFF2-40B4-BE49-F238E27FC236}">
                <a16:creationId xmlns:a16="http://schemas.microsoft.com/office/drawing/2014/main" id="{42AFD95B-07F1-2746-8686-F7130AA95142}"/>
              </a:ext>
            </a:extLst>
          </p:cNvPr>
          <p:cNvGrpSpPr/>
          <p:nvPr/>
        </p:nvGrpSpPr>
        <p:grpSpPr>
          <a:xfrm>
            <a:off x="4183117" y="1008992"/>
            <a:ext cx="4340773" cy="5276193"/>
            <a:chOff x="4183117" y="1008992"/>
            <a:chExt cx="4340773" cy="5276193"/>
          </a:xfrm>
        </p:grpSpPr>
        <p:sp>
          <p:nvSpPr>
            <p:cNvPr id="11" name="正方形/長方形 10">
              <a:extLst>
                <a:ext uri="{FF2B5EF4-FFF2-40B4-BE49-F238E27FC236}">
                  <a16:creationId xmlns:a16="http://schemas.microsoft.com/office/drawing/2014/main" id="{61692D45-C9E1-7140-A7C2-05490056AC8A}"/>
                </a:ext>
              </a:extLst>
            </p:cNvPr>
            <p:cNvSpPr/>
            <p:nvPr/>
          </p:nvSpPr>
          <p:spPr>
            <a:xfrm>
              <a:off x="4800600" y="1008992"/>
              <a:ext cx="3723290" cy="52761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a:extLst>
                <a:ext uri="{FF2B5EF4-FFF2-40B4-BE49-F238E27FC236}">
                  <a16:creationId xmlns:a16="http://schemas.microsoft.com/office/drawing/2014/main" id="{30A482DA-8155-CE41-BBD5-AFBE439F0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6326" y="1245425"/>
              <a:ext cx="1127437" cy="1127437"/>
            </a:xfrm>
            <a:prstGeom prst="rect">
              <a:avLst/>
            </a:prstGeom>
          </p:spPr>
        </p:pic>
        <p:pic>
          <p:nvPicPr>
            <p:cNvPr id="7" name="図 6">
              <a:extLst>
                <a:ext uri="{FF2B5EF4-FFF2-40B4-BE49-F238E27FC236}">
                  <a16:creationId xmlns:a16="http://schemas.microsoft.com/office/drawing/2014/main" id="{9EEE3C1C-99F1-554E-BB0A-EA0BCAC93A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0271" y="1245424"/>
              <a:ext cx="1127437" cy="1127437"/>
            </a:xfrm>
            <a:prstGeom prst="rect">
              <a:avLst/>
            </a:prstGeom>
          </p:spPr>
        </p:pic>
        <p:pic>
          <p:nvPicPr>
            <p:cNvPr id="8" name="図 7">
              <a:extLst>
                <a:ext uri="{FF2B5EF4-FFF2-40B4-BE49-F238E27FC236}">
                  <a16:creationId xmlns:a16="http://schemas.microsoft.com/office/drawing/2014/main" id="{61E049B1-2C4D-4B4B-A51A-57D019C0E3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3763" y="1245425"/>
              <a:ext cx="1003419" cy="1127437"/>
            </a:xfrm>
            <a:prstGeom prst="rect">
              <a:avLst/>
            </a:prstGeom>
          </p:spPr>
        </p:pic>
        <p:sp>
          <p:nvSpPr>
            <p:cNvPr id="10" name="テキスト ボックス 9">
              <a:extLst>
                <a:ext uri="{FF2B5EF4-FFF2-40B4-BE49-F238E27FC236}">
                  <a16:creationId xmlns:a16="http://schemas.microsoft.com/office/drawing/2014/main" id="{D88C7B2C-CB1B-7949-92EF-00D87D692735}"/>
                </a:ext>
              </a:extLst>
            </p:cNvPr>
            <p:cNvSpPr txBox="1"/>
            <p:nvPr/>
          </p:nvSpPr>
          <p:spPr>
            <a:xfrm>
              <a:off x="5543990" y="2690996"/>
              <a:ext cx="2236510" cy="1569660"/>
            </a:xfrm>
            <a:prstGeom prst="rect">
              <a:avLst/>
            </a:prstGeom>
            <a:noFill/>
          </p:spPr>
          <p:txBody>
            <a:bodyPr wrap="none" rtlCol="0">
              <a:spAutoFit/>
            </a:bodyPr>
            <a:lstStyle/>
            <a:p>
              <a:pPr algn="ctr"/>
              <a:r>
                <a:rPr lang="ja-JP" altLang="en-US" sz="3200" dirty="0">
                  <a:latin typeface="Meiryo" panose="020B0604030504040204" pitchFamily="34" charset="-128"/>
                  <a:ea typeface="Meiryo" panose="020B0604030504040204" pitchFamily="34" charset="-128"/>
                </a:rPr>
                <a:t>住み替え</a:t>
              </a:r>
              <a:endParaRPr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リフォーム</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賃貸</a:t>
              </a:r>
            </a:p>
          </p:txBody>
        </p:sp>
        <p:sp>
          <p:nvSpPr>
            <p:cNvPr id="14" name="正方形/長方形 13">
              <a:extLst>
                <a:ext uri="{FF2B5EF4-FFF2-40B4-BE49-F238E27FC236}">
                  <a16:creationId xmlns:a16="http://schemas.microsoft.com/office/drawing/2014/main" id="{B752EAA6-D455-444A-8BB2-6AC325F1F070}"/>
                </a:ext>
              </a:extLst>
            </p:cNvPr>
            <p:cNvSpPr/>
            <p:nvPr/>
          </p:nvSpPr>
          <p:spPr>
            <a:xfrm>
              <a:off x="4907337" y="4541949"/>
              <a:ext cx="3509815" cy="7867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Meiryo" panose="020B0604030504040204" pitchFamily="34" charset="-128"/>
                  <a:ea typeface="Meiryo" panose="020B0604030504040204" pitchFamily="34" charset="-128"/>
                  <a:cs typeface="ＭＳ Ｐゴシック"/>
                </a:rPr>
                <a:t>サービス業</a:t>
              </a:r>
            </a:p>
          </p:txBody>
        </p:sp>
        <p:sp>
          <p:nvSpPr>
            <p:cNvPr id="16" name="テキスト ボックス 15">
              <a:extLst>
                <a:ext uri="{FF2B5EF4-FFF2-40B4-BE49-F238E27FC236}">
                  <a16:creationId xmlns:a16="http://schemas.microsoft.com/office/drawing/2014/main" id="{2D0290B9-0E51-6640-8A0D-428EB41C31CD}"/>
                </a:ext>
              </a:extLst>
            </p:cNvPr>
            <p:cNvSpPr txBox="1"/>
            <p:nvPr/>
          </p:nvSpPr>
          <p:spPr>
            <a:xfrm>
              <a:off x="5672230" y="5577386"/>
              <a:ext cx="1980029" cy="523220"/>
            </a:xfrm>
            <a:prstGeom prst="rect">
              <a:avLst/>
            </a:prstGeom>
            <a:noFill/>
          </p:spPr>
          <p:txBody>
            <a:bodyPr wrap="none" rtlCol="0">
              <a:spAutoFit/>
            </a:bodyPr>
            <a:lstStyle/>
            <a:p>
              <a:pPr algn="ctr"/>
              <a:r>
                <a:rPr kumimoji="1" lang="ja-JP" altLang="en-US" sz="2800" dirty="0">
                  <a:solidFill>
                    <a:schemeClr val="accent6">
                      <a:lumMod val="75000"/>
                    </a:schemeClr>
                  </a:solidFill>
                  <a:latin typeface="Meiryo" panose="020B0604030504040204" pitchFamily="34" charset="-128"/>
                  <a:ea typeface="Meiryo" panose="020B0604030504040204" pitchFamily="34" charset="-128"/>
                </a:rPr>
                <a:t>継続支払い</a:t>
              </a:r>
            </a:p>
          </p:txBody>
        </p:sp>
        <p:sp>
          <p:nvSpPr>
            <p:cNvPr id="17" name="右矢印 16">
              <a:extLst>
                <a:ext uri="{FF2B5EF4-FFF2-40B4-BE49-F238E27FC236}">
                  <a16:creationId xmlns:a16="http://schemas.microsoft.com/office/drawing/2014/main" id="{B1A4C6B9-4526-2A42-A50F-FED29C42ED26}"/>
                </a:ext>
              </a:extLst>
            </p:cNvPr>
            <p:cNvSpPr/>
            <p:nvPr/>
          </p:nvSpPr>
          <p:spPr>
            <a:xfrm>
              <a:off x="4183117" y="3121572"/>
              <a:ext cx="797154" cy="87235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4388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メイリオ"/>
                <a:ea typeface="メイリオ"/>
                <a:cs typeface="メイリオ"/>
              </a:rPr>
              <a:t>アジャイル開発と</a:t>
            </a:r>
            <a:r>
              <a:rPr lang="en-US" altLang="ja-JP" sz="2400" dirty="0">
                <a:solidFill>
                  <a:srgbClr val="FFFFFF"/>
                </a:solidFill>
                <a:effectLst/>
                <a:latin typeface="メイリオ"/>
                <a:ea typeface="メイリオ"/>
                <a:cs typeface="メイリオ"/>
              </a:rPr>
              <a:t>DevOps</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67086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072D9E13-8D9A-354A-AEBE-B0EC4C02A9E5}"/>
              </a:ext>
            </a:extLst>
          </p:cNvPr>
          <p:cNvGrpSpPr/>
          <p:nvPr/>
        </p:nvGrpSpPr>
        <p:grpSpPr>
          <a:xfrm>
            <a:off x="5275107" y="2072246"/>
            <a:ext cx="3371616" cy="4104464"/>
            <a:chOff x="5275107" y="2072246"/>
            <a:chExt cx="3371616" cy="4104464"/>
          </a:xfrm>
        </p:grpSpPr>
        <p:sp>
          <p:nvSpPr>
            <p:cNvPr id="19" name="正方形/長方形 18">
              <a:extLst>
                <a:ext uri="{FF2B5EF4-FFF2-40B4-BE49-F238E27FC236}">
                  <a16:creationId xmlns:a16="http://schemas.microsoft.com/office/drawing/2014/main" id="{1468C760-85EE-B44F-9993-E0ECA0F929D8}"/>
                </a:ext>
              </a:extLst>
            </p:cNvPr>
            <p:cNvSpPr/>
            <p:nvPr/>
          </p:nvSpPr>
          <p:spPr>
            <a:xfrm>
              <a:off x="5275107" y="2072246"/>
              <a:ext cx="3371616" cy="40936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a:extLst>
                <a:ext uri="{FF2B5EF4-FFF2-40B4-BE49-F238E27FC236}">
                  <a16:creationId xmlns:a16="http://schemas.microsoft.com/office/drawing/2014/main" id="{EC55847E-FF24-6B4B-9914-AC92194DDDAD}"/>
                </a:ext>
              </a:extLst>
            </p:cNvPr>
            <p:cNvSpPr txBox="1"/>
            <p:nvPr/>
          </p:nvSpPr>
          <p:spPr>
            <a:xfrm>
              <a:off x="5663124" y="5715045"/>
              <a:ext cx="259558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r>
                <a:rPr kumimoji="1" lang="en-US" altLang="ja-JP" sz="2400" b="1" dirty="0">
                  <a:solidFill>
                    <a:schemeClr val="bg1"/>
                  </a:solidFill>
                  <a:latin typeface="Meiryo" panose="020B0604030504040204" pitchFamily="34" charset="-128"/>
                  <a:ea typeface="Meiryo" panose="020B0604030504040204" pitchFamily="34" charset="-128"/>
                </a:rPr>
                <a:t>×</a:t>
              </a:r>
              <a:r>
                <a:rPr lang="ja-JP" altLang="en-US" sz="2400" b="1">
                  <a:solidFill>
                    <a:schemeClr val="bg1"/>
                  </a:solidFill>
                  <a:latin typeface="Meiryo" panose="020B0604030504040204" pitchFamily="34" charset="-128"/>
                  <a:ea typeface="Meiryo" panose="020B0604030504040204" pitchFamily="34" charset="-128"/>
                </a:rPr>
                <a:t>内製化</a:t>
              </a:r>
              <a:endParaRPr kumimoji="1" lang="ja-JP" altLang="en-US" sz="2400" b="1">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0618EF7F-B5B5-7243-A654-489524D24969}"/>
              </a:ext>
            </a:extLst>
          </p:cNvPr>
          <p:cNvGrpSpPr/>
          <p:nvPr/>
        </p:nvGrpSpPr>
        <p:grpSpPr>
          <a:xfrm>
            <a:off x="4815595" y="1212275"/>
            <a:ext cx="3768414" cy="4449736"/>
            <a:chOff x="4815595" y="1212275"/>
            <a:chExt cx="3768414" cy="4449736"/>
          </a:xfrm>
        </p:grpSpPr>
        <p:sp>
          <p:nvSpPr>
            <p:cNvPr id="16" name="正方形/長方形 15">
              <a:extLst>
                <a:ext uri="{FF2B5EF4-FFF2-40B4-BE49-F238E27FC236}">
                  <a16:creationId xmlns:a16="http://schemas.microsoft.com/office/drawing/2014/main" id="{130FA138-D237-734A-BBD5-0E4F34804C6C}"/>
                </a:ext>
              </a:extLst>
            </p:cNvPr>
            <p:cNvSpPr/>
            <p:nvPr/>
          </p:nvSpPr>
          <p:spPr>
            <a:xfrm>
              <a:off x="4815595" y="1568407"/>
              <a:ext cx="3371616" cy="4093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EE1975FD-D802-6542-B214-AA306890CEC7}"/>
                </a:ext>
              </a:extLst>
            </p:cNvPr>
            <p:cNvSpPr txBox="1"/>
            <p:nvPr/>
          </p:nvSpPr>
          <p:spPr>
            <a:xfrm>
              <a:off x="5565327" y="4423289"/>
              <a:ext cx="2262158" cy="646331"/>
            </a:xfrm>
            <a:prstGeom prst="rect">
              <a:avLst/>
            </a:prstGeom>
            <a:noFill/>
          </p:spPr>
          <p:txBody>
            <a:bodyPr wrap="none" rtlCol="0">
              <a:spAutoFit/>
            </a:bodyPr>
            <a:lstStyle/>
            <a:p>
              <a:r>
                <a:rPr kumimoji="1" lang="ja-JP" altLang="en-US">
                  <a:solidFill>
                    <a:schemeClr val="bg1"/>
                  </a:solidFill>
                  <a:latin typeface="Meiryo" panose="020B0604030504040204" pitchFamily="34" charset="-128"/>
                  <a:ea typeface="Meiryo" panose="020B0604030504040204" pitchFamily="34" charset="-128"/>
                </a:rPr>
                <a:t>自動化やクラウド化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適用範囲の拡大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843ED452-B0A1-2342-8E61-F244F7BFCEA6}"/>
                </a:ext>
              </a:extLst>
            </p:cNvPr>
            <p:cNvSpPr txBox="1"/>
            <p:nvPr/>
          </p:nvSpPr>
          <p:spPr>
            <a:xfrm>
              <a:off x="5538703" y="2124566"/>
              <a:ext cx="2262158" cy="923330"/>
            </a:xfrm>
            <a:prstGeom prst="rect">
              <a:avLst/>
            </a:prstGeom>
            <a:noFill/>
          </p:spPr>
          <p:txBody>
            <a:bodyPr wrap="none" rtlCol="0">
              <a:spAutoFit/>
            </a:bodyPr>
            <a:lstStyle/>
            <a:p>
              <a:r>
                <a:rPr kumimoji="1" lang="en-US" altLang="ja-JP" dirty="0">
                  <a:solidFill>
                    <a:schemeClr val="bg1"/>
                  </a:solidFill>
                  <a:latin typeface="Meiryo" panose="020B0604030504040204" pitchFamily="34" charset="-128"/>
                  <a:ea typeface="Meiryo" panose="020B0604030504040204" pitchFamily="34" charset="-128"/>
                </a:rPr>
                <a:t>IT</a:t>
              </a:r>
              <a:r>
                <a:rPr kumimoji="1" lang="ja-JP" altLang="en-US">
                  <a:solidFill>
                    <a:schemeClr val="bg1"/>
                  </a:solidFill>
                  <a:latin typeface="Meiryo" panose="020B0604030504040204" pitchFamily="34" charset="-128"/>
                  <a:ea typeface="Meiryo" panose="020B0604030504040204" pitchFamily="34" charset="-128"/>
                </a:rPr>
                <a:t>を前提とした</a:t>
              </a:r>
              <a:endParaRPr kumimoji="1" lang="en-US" altLang="ja-JP" dirty="0">
                <a:solidFill>
                  <a:schemeClr val="bg1"/>
                </a:solidFill>
                <a:latin typeface="Meiryo" panose="020B0604030504040204" pitchFamily="34" charset="-128"/>
                <a:ea typeface="Meiryo" panose="020B0604030504040204" pitchFamily="34" charset="-128"/>
              </a:endParaRPr>
            </a:p>
            <a:p>
              <a:r>
                <a:rPr kumimoji="1" lang="ja-JP" altLang="en-US">
                  <a:solidFill>
                    <a:schemeClr val="bg1"/>
                  </a:solidFill>
                  <a:latin typeface="Meiryo" panose="020B0604030504040204" pitchFamily="34" charset="-128"/>
                  <a:ea typeface="Meiryo" panose="020B0604030504040204" pitchFamily="34" charset="-128"/>
                </a:rPr>
                <a:t>差別化・競争力強化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取り組み範囲の拡大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C5411AF-1D92-6240-8A60-E0968220217B}"/>
                </a:ext>
              </a:extLst>
            </p:cNvPr>
            <p:cNvSpPr txBox="1"/>
            <p:nvPr/>
          </p:nvSpPr>
          <p:spPr>
            <a:xfrm>
              <a:off x="4870187" y="3453187"/>
              <a:ext cx="326243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ビジネスのデジタル化</a:t>
              </a:r>
            </a:p>
          </p:txBody>
        </p:sp>
        <p:sp>
          <p:nvSpPr>
            <p:cNvPr id="22" name="テキスト ボックス 21">
              <a:extLst>
                <a:ext uri="{FF2B5EF4-FFF2-40B4-BE49-F238E27FC236}">
                  <a16:creationId xmlns:a16="http://schemas.microsoft.com/office/drawing/2014/main" id="{185EB9ED-B4EB-CE44-B4A7-B80C1174D2F6}"/>
                </a:ext>
              </a:extLst>
            </p:cNvPr>
            <p:cNvSpPr txBox="1"/>
            <p:nvPr/>
          </p:nvSpPr>
          <p:spPr>
            <a:xfrm>
              <a:off x="4903193" y="1212275"/>
              <a:ext cx="3680816" cy="338554"/>
            </a:xfrm>
            <a:prstGeom prst="rect">
              <a:avLst/>
            </a:prstGeom>
            <a:noFill/>
          </p:spPr>
          <p:txBody>
            <a:bodyPr wrap="none" rtlCol="0">
              <a:spAutoFit/>
            </a:bodyPr>
            <a:lstStyle/>
            <a:p>
              <a:pPr algn="ctr"/>
              <a:r>
                <a:rPr lang="ja-JP" altLang="en-US" sz="1600">
                  <a:solidFill>
                    <a:schemeClr val="accent6">
                      <a:lumMod val="75000"/>
                    </a:schemeClr>
                  </a:solidFill>
                  <a:latin typeface="Meiryo" panose="020B0604030504040204" pitchFamily="34" charset="-128"/>
                  <a:ea typeface="Meiryo" panose="020B0604030504040204" pitchFamily="34" charset="-128"/>
                </a:rPr>
                <a:t>「本業＝</a:t>
              </a:r>
              <a:r>
                <a:rPr lang="en-US" altLang="ja-JP" sz="1600" dirty="0">
                  <a:solidFill>
                    <a:schemeClr val="accent6">
                      <a:lumMod val="75000"/>
                    </a:schemeClr>
                  </a:solidFill>
                  <a:latin typeface="Meiryo" panose="020B0604030504040204" pitchFamily="34" charset="-128"/>
                  <a:ea typeface="Meiryo" panose="020B0604030504040204" pitchFamily="34" charset="-128"/>
                </a:rPr>
                <a:t>IT</a:t>
              </a:r>
              <a:r>
                <a:rPr lang="ja-JP" altLang="en-US" sz="1600">
                  <a:solidFill>
                    <a:schemeClr val="accent6">
                      <a:lumMod val="75000"/>
                    </a:schemeClr>
                  </a:solidFill>
                  <a:latin typeface="Meiryo" panose="020B0604030504040204" pitchFamily="34" charset="-128"/>
                  <a:ea typeface="Meiryo" panose="020B0604030504040204" pitchFamily="34" charset="-128"/>
                </a:rPr>
                <a:t>前提」という認識へシフト</a:t>
              </a:r>
              <a:endParaRPr kumimoji="1" lang="ja-JP" altLang="en-US" sz="1600">
                <a:solidFill>
                  <a:schemeClr val="accent6">
                    <a:lumMod val="75000"/>
                  </a:schemeClr>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80D8BBAC-79CF-764D-8FF4-67165B5BFB3C}"/>
              </a:ext>
            </a:extLst>
          </p:cNvPr>
          <p:cNvSpPr>
            <a:spLocks noGrp="1"/>
          </p:cNvSpPr>
          <p:nvPr>
            <p:ph type="title"/>
          </p:nvPr>
        </p:nvSpPr>
        <p:spPr/>
        <p:txBody>
          <a:bodyPr/>
          <a:lstStyle/>
          <a:p>
            <a:r>
              <a:rPr kumimoji="1" lang="en-US" altLang="ja-JP" dirty="0"/>
              <a:t>IT</a:t>
            </a:r>
            <a:r>
              <a:rPr lang="ja-JP" altLang="en-US"/>
              <a:t>についての認識の変化が「クラウド</a:t>
            </a:r>
            <a:r>
              <a:rPr lang="en-US" altLang="ja-JP" dirty="0"/>
              <a:t>×</a:t>
            </a:r>
            <a:r>
              <a:rPr lang="ja-JP" altLang="en-US"/>
              <a:t>内製化」を加速</a:t>
            </a:r>
            <a:endParaRPr kumimoji="1" lang="ja-JP" altLang="en-US"/>
          </a:p>
        </p:txBody>
      </p:sp>
      <p:sp>
        <p:nvSpPr>
          <p:cNvPr id="3" name="スライド番号プレースホルダー 2">
            <a:extLst>
              <a:ext uri="{FF2B5EF4-FFF2-40B4-BE49-F238E27FC236}">
                <a16:creationId xmlns:a16="http://schemas.microsoft.com/office/drawing/2014/main" id="{5A95E096-3DC2-E448-BD46-46519C82B653}"/>
              </a:ext>
            </a:extLst>
          </p:cNvPr>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4" name="ホームベース 3">
            <a:extLst>
              <a:ext uri="{FF2B5EF4-FFF2-40B4-BE49-F238E27FC236}">
                <a16:creationId xmlns:a16="http://schemas.microsoft.com/office/drawing/2014/main" id="{9EC97648-5904-3D45-913C-7219BB140CB9}"/>
              </a:ext>
            </a:extLst>
          </p:cNvPr>
          <p:cNvSpPr/>
          <p:nvPr/>
        </p:nvSpPr>
        <p:spPr>
          <a:xfrm>
            <a:off x="920455" y="1568407"/>
            <a:ext cx="4614389" cy="1919634"/>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a:extLst>
              <a:ext uri="{FF2B5EF4-FFF2-40B4-BE49-F238E27FC236}">
                <a16:creationId xmlns:a16="http://schemas.microsoft.com/office/drawing/2014/main" id="{8A999E1F-C0A2-D941-95E0-D411784B5516}"/>
              </a:ext>
            </a:extLst>
          </p:cNvPr>
          <p:cNvSpPr/>
          <p:nvPr/>
        </p:nvSpPr>
        <p:spPr>
          <a:xfrm>
            <a:off x="920455" y="3742377"/>
            <a:ext cx="4614389" cy="191963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FB1E089D-2442-2E4D-BB2A-57B529C177D2}"/>
              </a:ext>
            </a:extLst>
          </p:cNvPr>
          <p:cNvSpPr txBox="1"/>
          <p:nvPr/>
        </p:nvSpPr>
        <p:spPr>
          <a:xfrm>
            <a:off x="1493290" y="1912518"/>
            <a:ext cx="2749471" cy="707886"/>
          </a:xfrm>
          <a:prstGeom prst="rect">
            <a:avLst/>
          </a:prstGeom>
          <a:noFill/>
        </p:spPr>
        <p:txBody>
          <a:bodyPr wrap="none" rtlCol="0">
            <a:spAutoFit/>
          </a:bodyPr>
          <a:lstStyle/>
          <a:p>
            <a:r>
              <a:rPr kumimoji="1" lang="ja-JP" altLang="en-US" sz="4000">
                <a:solidFill>
                  <a:schemeClr val="bg1"/>
                </a:solidFill>
                <a:latin typeface="Meiryo" panose="020B0604030504040204" pitchFamily="34" charset="-128"/>
                <a:ea typeface="Meiryo" panose="020B0604030504040204" pitchFamily="34" charset="-128"/>
              </a:rPr>
              <a:t>本業＝社員</a:t>
            </a:r>
          </a:p>
        </p:txBody>
      </p:sp>
      <p:sp>
        <p:nvSpPr>
          <p:cNvPr id="7" name="テキスト ボックス 6">
            <a:extLst>
              <a:ext uri="{FF2B5EF4-FFF2-40B4-BE49-F238E27FC236}">
                <a16:creationId xmlns:a16="http://schemas.microsoft.com/office/drawing/2014/main" id="{7F083A39-D2EC-1B4F-8A41-4F92B8EDF9AA}"/>
              </a:ext>
            </a:extLst>
          </p:cNvPr>
          <p:cNvSpPr txBox="1"/>
          <p:nvPr/>
        </p:nvSpPr>
        <p:spPr>
          <a:xfrm>
            <a:off x="1493290" y="2628641"/>
            <a:ext cx="2646879"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売上や利益の拡大</a:t>
            </a:r>
          </a:p>
        </p:txBody>
      </p:sp>
      <p:sp>
        <p:nvSpPr>
          <p:cNvPr id="8" name="テキスト ボックス 7">
            <a:extLst>
              <a:ext uri="{FF2B5EF4-FFF2-40B4-BE49-F238E27FC236}">
                <a16:creationId xmlns:a16="http://schemas.microsoft.com/office/drawing/2014/main" id="{DA36591E-9D2D-BB44-A856-D1EF9A91A6DB}"/>
              </a:ext>
            </a:extLst>
          </p:cNvPr>
          <p:cNvSpPr txBox="1"/>
          <p:nvPr/>
        </p:nvSpPr>
        <p:spPr>
          <a:xfrm>
            <a:off x="1525618" y="3868731"/>
            <a:ext cx="2648482" cy="707886"/>
          </a:xfrm>
          <a:prstGeom prst="rect">
            <a:avLst/>
          </a:prstGeom>
          <a:noFill/>
        </p:spPr>
        <p:txBody>
          <a:bodyPr wrap="none" rtlCol="0">
            <a:spAutoFit/>
          </a:bodyPr>
          <a:lstStyle/>
          <a:p>
            <a:r>
              <a:rPr lang="ja-JP" altLang="en-US" sz="4000">
                <a:solidFill>
                  <a:schemeClr val="bg1"/>
                </a:solidFill>
                <a:latin typeface="Meiryo" panose="020B0604030504040204" pitchFamily="34" charset="-128"/>
                <a:ea typeface="Meiryo" panose="020B0604030504040204" pitchFamily="34" charset="-128"/>
              </a:rPr>
              <a:t>支援≈外注</a:t>
            </a:r>
            <a:endParaRPr lang="en-US" altLang="ja-JP" sz="4000"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8A43A1E6-E5D2-FA48-BA99-FE85C76A08B8}"/>
              </a:ext>
            </a:extLst>
          </p:cNvPr>
          <p:cNvSpPr txBox="1"/>
          <p:nvPr/>
        </p:nvSpPr>
        <p:spPr>
          <a:xfrm>
            <a:off x="1610860" y="4477010"/>
            <a:ext cx="2069797" cy="1015663"/>
          </a:xfrm>
          <a:prstGeom prst="rect">
            <a:avLst/>
          </a:prstGeom>
          <a:noFill/>
        </p:spPr>
        <p:txBody>
          <a:bodyPr wrap="none" rtlCol="0">
            <a:spAutoFit/>
          </a:bodyPr>
          <a:lstStyle/>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生産性の向上</a:t>
            </a:r>
            <a:endParaRPr kumimoji="1"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lang="ja-JP" altLang="en-US" sz="2000">
                <a:solidFill>
                  <a:schemeClr val="bg1"/>
                </a:solidFill>
                <a:latin typeface="Meiryo" panose="020B0604030504040204" pitchFamily="34" charset="-128"/>
                <a:ea typeface="Meiryo" panose="020B0604030504040204" pitchFamily="34" charset="-128"/>
              </a:rPr>
              <a:t>コストの削減</a:t>
            </a:r>
            <a:endParaRPr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期間の短縮</a:t>
            </a:r>
          </a:p>
        </p:txBody>
      </p:sp>
      <p:sp>
        <p:nvSpPr>
          <p:cNvPr id="23" name="テキスト ボックス 22">
            <a:extLst>
              <a:ext uri="{FF2B5EF4-FFF2-40B4-BE49-F238E27FC236}">
                <a16:creationId xmlns:a16="http://schemas.microsoft.com/office/drawing/2014/main" id="{4041867A-7D4E-7742-B6D9-500D7C45E30A}"/>
              </a:ext>
            </a:extLst>
          </p:cNvPr>
          <p:cNvSpPr txBox="1"/>
          <p:nvPr/>
        </p:nvSpPr>
        <p:spPr>
          <a:xfrm>
            <a:off x="1214635" y="1210057"/>
            <a:ext cx="3270447" cy="338554"/>
          </a:xfrm>
          <a:prstGeom prst="rect">
            <a:avLst/>
          </a:prstGeom>
          <a:noFill/>
        </p:spPr>
        <p:txBody>
          <a:bodyPr wrap="none" rtlCol="0">
            <a:spAutoFit/>
          </a:bodyPr>
          <a:lstStyle/>
          <a:p>
            <a:r>
              <a:rPr lang="ja-JP" altLang="en-US" sz="1600">
                <a:solidFill>
                  <a:schemeClr val="accent3">
                    <a:lumMod val="75000"/>
                  </a:schemeClr>
                </a:solidFill>
                <a:latin typeface="Meiryo" panose="020B0604030504040204" pitchFamily="34" charset="-128"/>
                <a:ea typeface="Meiryo" panose="020B0604030504040204" pitchFamily="34" charset="-128"/>
              </a:rPr>
              <a:t>「</a:t>
            </a:r>
            <a:r>
              <a:rPr lang="en-US" altLang="ja-JP" sz="1600" dirty="0">
                <a:solidFill>
                  <a:schemeClr val="accent3">
                    <a:lumMod val="75000"/>
                  </a:schemeClr>
                </a:solidFill>
                <a:latin typeface="Meiryo" panose="020B0604030504040204" pitchFamily="34" charset="-128"/>
                <a:ea typeface="Meiryo" panose="020B0604030504040204" pitchFamily="34" charset="-128"/>
              </a:rPr>
              <a:t>IT</a:t>
            </a:r>
            <a:r>
              <a:rPr lang="ja-JP" altLang="en-US" sz="1600">
                <a:solidFill>
                  <a:schemeClr val="accent3">
                    <a:lumMod val="75000"/>
                  </a:schemeClr>
                </a:solidFill>
                <a:latin typeface="Meiryo" panose="020B0604030504040204" pitchFamily="34" charset="-128"/>
                <a:ea typeface="Meiryo" panose="020B0604030504040204" pitchFamily="34" charset="-128"/>
              </a:rPr>
              <a:t>は本業ではない」という認識</a:t>
            </a:r>
            <a:endParaRPr kumimoji="1" lang="ja-JP" altLang="en-US" sz="1600">
              <a:solidFill>
                <a:schemeClr val="accent3">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63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B20E13AD-CA91-944F-A2B7-7AEBAEFCA8F4}"/>
              </a:ext>
            </a:extLst>
          </p:cNvPr>
          <p:cNvGrpSpPr/>
          <p:nvPr/>
        </p:nvGrpSpPr>
        <p:grpSpPr>
          <a:xfrm>
            <a:off x="617674" y="2925059"/>
            <a:ext cx="8136062" cy="3538955"/>
            <a:chOff x="617674" y="2925059"/>
            <a:chExt cx="8136062" cy="3538955"/>
          </a:xfrm>
        </p:grpSpPr>
        <p:sp>
          <p:nvSpPr>
            <p:cNvPr id="24" name="正方形/長方形 23">
              <a:extLst>
                <a:ext uri="{FF2B5EF4-FFF2-40B4-BE49-F238E27FC236}">
                  <a16:creationId xmlns:a16="http://schemas.microsoft.com/office/drawing/2014/main" id="{166AC9C5-9B37-0A4D-98EB-A0B01D5597F8}"/>
                </a:ext>
              </a:extLst>
            </p:cNvPr>
            <p:cNvSpPr/>
            <p:nvPr/>
          </p:nvSpPr>
          <p:spPr>
            <a:xfrm>
              <a:off x="617674" y="2925059"/>
              <a:ext cx="8114544" cy="35389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5" name="テキスト ボックス 24">
              <a:extLst>
                <a:ext uri="{FF2B5EF4-FFF2-40B4-BE49-F238E27FC236}">
                  <a16:creationId xmlns:a16="http://schemas.microsoft.com/office/drawing/2014/main" id="{6BFE79F8-D57D-BA4A-809D-DCBACC194CEC}"/>
                </a:ext>
              </a:extLst>
            </p:cNvPr>
            <p:cNvSpPr txBox="1"/>
            <p:nvPr/>
          </p:nvSpPr>
          <p:spPr>
            <a:xfrm>
              <a:off x="2275681" y="6078097"/>
              <a:ext cx="6478055"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ウォーターフォール開発</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オンプレミス</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開発・運用業務委託の限界</a:t>
              </a:r>
            </a:p>
          </p:txBody>
        </p:sp>
      </p:grpSp>
      <p:sp>
        <p:nvSpPr>
          <p:cNvPr id="3" name="タイトル 2">
            <a:extLst>
              <a:ext uri="{FF2B5EF4-FFF2-40B4-BE49-F238E27FC236}">
                <a16:creationId xmlns:a16="http://schemas.microsoft.com/office/drawing/2014/main" id="{CBDC9082-A64C-3443-B0AC-3E427F5D2EAC}"/>
              </a:ext>
            </a:extLst>
          </p:cNvPr>
          <p:cNvSpPr>
            <a:spLocks noGrp="1"/>
          </p:cNvSpPr>
          <p:nvPr>
            <p:ph type="title"/>
          </p:nvPr>
        </p:nvSpPr>
        <p:spPr/>
        <p:txBody>
          <a:bodyPr/>
          <a:lstStyle/>
          <a:p>
            <a:r>
              <a:rPr kumimoji="1" lang="ja-JP" altLang="en-US"/>
              <a:t>これからの開発や運用に求められるもの</a:t>
            </a:r>
          </a:p>
        </p:txBody>
      </p:sp>
      <p:sp>
        <p:nvSpPr>
          <p:cNvPr id="2" name="スライド番号プレースホルダー 1">
            <a:extLst>
              <a:ext uri="{FF2B5EF4-FFF2-40B4-BE49-F238E27FC236}">
                <a16:creationId xmlns:a16="http://schemas.microsoft.com/office/drawing/2014/main" id="{B82D6FA7-49F3-734F-89AE-A56EAF8AD71A}"/>
              </a:ext>
            </a:extLst>
          </p:cNvPr>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grpSp>
        <p:nvGrpSpPr>
          <p:cNvPr id="4" name="グループ化 3">
            <a:extLst>
              <a:ext uri="{FF2B5EF4-FFF2-40B4-BE49-F238E27FC236}">
                <a16:creationId xmlns:a16="http://schemas.microsoft.com/office/drawing/2014/main" id="{2791F38D-FD3E-4141-A5DE-C5DF3584CAD0}"/>
              </a:ext>
            </a:extLst>
          </p:cNvPr>
          <p:cNvGrpSpPr/>
          <p:nvPr/>
        </p:nvGrpSpPr>
        <p:grpSpPr>
          <a:xfrm>
            <a:off x="514728" y="2415669"/>
            <a:ext cx="8114544" cy="1114039"/>
            <a:chOff x="514728" y="2415669"/>
            <a:chExt cx="8114544" cy="1114039"/>
          </a:xfrm>
        </p:grpSpPr>
        <p:sp>
          <p:nvSpPr>
            <p:cNvPr id="15" name="正方形/長方形 14">
              <a:extLst>
                <a:ext uri="{FF2B5EF4-FFF2-40B4-BE49-F238E27FC236}">
                  <a16:creationId xmlns:a16="http://schemas.microsoft.com/office/drawing/2014/main" id="{66801948-0DB8-8E43-949A-31A88117DD67}"/>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6" name="テキスト ボックス 15">
              <a:extLst>
                <a:ext uri="{FF2B5EF4-FFF2-40B4-BE49-F238E27FC236}">
                  <a16:creationId xmlns:a16="http://schemas.microsoft.com/office/drawing/2014/main" id="{3954CB3A-6A00-F945-82D0-020160685725}"/>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50F0637-E77D-C240-9EF1-4E2809399986}"/>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13" name="グループ化 12">
            <a:extLst>
              <a:ext uri="{FF2B5EF4-FFF2-40B4-BE49-F238E27FC236}">
                <a16:creationId xmlns:a16="http://schemas.microsoft.com/office/drawing/2014/main" id="{F65117FD-D6D3-0141-A704-861EFE580E88}"/>
              </a:ext>
            </a:extLst>
          </p:cNvPr>
          <p:cNvGrpSpPr/>
          <p:nvPr/>
        </p:nvGrpSpPr>
        <p:grpSpPr>
          <a:xfrm>
            <a:off x="514728" y="3628127"/>
            <a:ext cx="8114544" cy="1114039"/>
            <a:chOff x="514728" y="3628127"/>
            <a:chExt cx="8114544" cy="1114039"/>
          </a:xfrm>
        </p:grpSpPr>
        <p:sp>
          <p:nvSpPr>
            <p:cNvPr id="18" name="正方形/長方形 17">
              <a:extLst>
                <a:ext uri="{FF2B5EF4-FFF2-40B4-BE49-F238E27FC236}">
                  <a16:creationId xmlns:a16="http://schemas.microsoft.com/office/drawing/2014/main" id="{28855FBC-C1BE-FB4A-80AD-E30F60F31D81}"/>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9" name="テキスト ボックス 18">
              <a:extLst>
                <a:ext uri="{FF2B5EF4-FFF2-40B4-BE49-F238E27FC236}">
                  <a16:creationId xmlns:a16="http://schemas.microsoft.com/office/drawing/2014/main" id="{0A750096-7D79-A445-B193-938B94D1DF35}"/>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B99988A7-281C-C14A-A0FD-6BD0C79ED1CE}"/>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26" name="グループ化 25">
            <a:extLst>
              <a:ext uri="{FF2B5EF4-FFF2-40B4-BE49-F238E27FC236}">
                <a16:creationId xmlns:a16="http://schemas.microsoft.com/office/drawing/2014/main" id="{C89112E2-7E69-594B-B2C6-41CC3AF69554}"/>
              </a:ext>
            </a:extLst>
          </p:cNvPr>
          <p:cNvGrpSpPr/>
          <p:nvPr/>
        </p:nvGrpSpPr>
        <p:grpSpPr>
          <a:xfrm>
            <a:off x="514728" y="4840585"/>
            <a:ext cx="8114544" cy="1114039"/>
            <a:chOff x="514728" y="4840585"/>
            <a:chExt cx="8114544" cy="1114039"/>
          </a:xfrm>
        </p:grpSpPr>
        <p:sp>
          <p:nvSpPr>
            <p:cNvPr id="21" name="正方形/長方形 20">
              <a:extLst>
                <a:ext uri="{FF2B5EF4-FFF2-40B4-BE49-F238E27FC236}">
                  <a16:creationId xmlns:a16="http://schemas.microsoft.com/office/drawing/2014/main" id="{B8C57DE0-30C0-FC40-B565-21F38DDD5438}"/>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2" name="テキスト ボックス 21">
              <a:extLst>
                <a:ext uri="{FF2B5EF4-FFF2-40B4-BE49-F238E27FC236}">
                  <a16:creationId xmlns:a16="http://schemas.microsoft.com/office/drawing/2014/main" id="{AEC78960-5947-BB41-85D2-05F16CB59580}"/>
                </a:ext>
              </a:extLst>
            </p:cNvPr>
            <p:cNvSpPr txBox="1"/>
            <p:nvPr/>
          </p:nvSpPr>
          <p:spPr>
            <a:xfrm>
              <a:off x="617674" y="5028105"/>
              <a:ext cx="1688283"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クラウド</a:t>
              </a:r>
              <a:endParaRPr kumimoji="1" lang="en-US" altLang="ja-JP" sz="28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AEF0F577-643E-3645-B92F-6E2194C6BAC3}"/>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4" name="三角形 13">
            <a:extLst>
              <a:ext uri="{FF2B5EF4-FFF2-40B4-BE49-F238E27FC236}">
                <a16:creationId xmlns:a16="http://schemas.microsoft.com/office/drawing/2014/main" id="{9F711FD3-D273-0840-8445-17F650BD30DE}"/>
              </a:ext>
            </a:extLst>
          </p:cNvPr>
          <p:cNvSpPr/>
          <p:nvPr/>
        </p:nvSpPr>
        <p:spPr>
          <a:xfrm flipV="1">
            <a:off x="3300316" y="1501231"/>
            <a:ext cx="2579699" cy="1001218"/>
          </a:xfrm>
          <a:prstGeom prst="triangle">
            <a:avLst>
              <a:gd name="adj" fmla="val 49528"/>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グループ化 27">
            <a:extLst>
              <a:ext uri="{FF2B5EF4-FFF2-40B4-BE49-F238E27FC236}">
                <a16:creationId xmlns:a16="http://schemas.microsoft.com/office/drawing/2014/main" id="{BF2D3D42-81CB-3443-A94A-16AB1190DB1C}"/>
              </a:ext>
            </a:extLst>
          </p:cNvPr>
          <p:cNvGrpSpPr/>
          <p:nvPr/>
        </p:nvGrpSpPr>
        <p:grpSpPr>
          <a:xfrm>
            <a:off x="514728" y="884636"/>
            <a:ext cx="4057272" cy="1195037"/>
            <a:chOff x="514728" y="884636"/>
            <a:chExt cx="4057272" cy="1195037"/>
          </a:xfrm>
        </p:grpSpPr>
        <p:sp>
          <p:nvSpPr>
            <p:cNvPr id="5" name="ホームベース 4">
              <a:extLst>
                <a:ext uri="{FF2B5EF4-FFF2-40B4-BE49-F238E27FC236}">
                  <a16:creationId xmlns:a16="http://schemas.microsoft.com/office/drawing/2014/main" id="{3D8A9EE0-6A95-5C49-9915-8FCF3071660A}"/>
                </a:ext>
              </a:extLst>
            </p:cNvPr>
            <p:cNvSpPr/>
            <p:nvPr/>
          </p:nvSpPr>
          <p:spPr>
            <a:xfrm>
              <a:off x="514728" y="884636"/>
              <a:ext cx="4057272" cy="1195037"/>
            </a:xfrm>
            <a:prstGeom prst="homePlate">
              <a:avLst>
                <a:gd name="adj" fmla="val 2500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791CE9C7-052F-E843-ABBA-EAB5B591861E}"/>
                </a:ext>
              </a:extLst>
            </p:cNvPr>
            <p:cNvSpPr txBox="1"/>
            <p:nvPr/>
          </p:nvSpPr>
          <p:spPr>
            <a:xfrm>
              <a:off x="890178" y="968899"/>
              <a:ext cx="3057247"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ビジネス環境の不確実性が増大</a:t>
              </a:r>
            </a:p>
          </p:txBody>
        </p:sp>
        <p:sp>
          <p:nvSpPr>
            <p:cNvPr id="9" name="テキスト ボックス 8">
              <a:extLst>
                <a:ext uri="{FF2B5EF4-FFF2-40B4-BE49-F238E27FC236}">
                  <a16:creationId xmlns:a16="http://schemas.microsoft.com/office/drawing/2014/main" id="{48682138-C25F-8B4B-A0AF-AC8018D918C8}"/>
                </a:ext>
              </a:extLst>
            </p:cNvPr>
            <p:cNvSpPr txBox="1"/>
            <p:nvPr/>
          </p:nvSpPr>
          <p:spPr>
            <a:xfrm>
              <a:off x="744005" y="1362730"/>
              <a:ext cx="1569660" cy="646331"/>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現場のニーズに</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ジャストインタイム</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で対応できる</a:t>
              </a:r>
            </a:p>
          </p:txBody>
        </p:sp>
        <p:sp>
          <p:nvSpPr>
            <p:cNvPr id="11" name="テキスト ボックス 10">
              <a:extLst>
                <a:ext uri="{FF2B5EF4-FFF2-40B4-BE49-F238E27FC236}">
                  <a16:creationId xmlns:a16="http://schemas.microsoft.com/office/drawing/2014/main" id="{FC43D615-0C0A-0944-96F7-277746D238CE}"/>
                </a:ext>
              </a:extLst>
            </p:cNvPr>
            <p:cNvSpPr txBox="1"/>
            <p:nvPr/>
          </p:nvSpPr>
          <p:spPr>
            <a:xfrm>
              <a:off x="2503862" y="1362728"/>
              <a:ext cx="1569660" cy="646331"/>
            </a:xfrm>
            <a:prstGeom prst="rect">
              <a:avLst/>
            </a:prstGeom>
            <a:noFill/>
          </p:spPr>
          <p:txBody>
            <a:bodyPr wrap="none" rtlCol="0">
              <a:spAutoFit/>
            </a:bodyPr>
            <a:lstStyle/>
            <a:p>
              <a:pPr algn="r"/>
              <a:r>
                <a:rPr kumimoji="1" lang="ja-JP" altLang="en-US" sz="3600" b="1">
                  <a:solidFill>
                    <a:schemeClr val="bg1"/>
                  </a:solidFill>
                  <a:latin typeface="Meiryo" panose="020B0604030504040204" pitchFamily="34" charset="-128"/>
                  <a:ea typeface="Meiryo" panose="020B0604030504040204" pitchFamily="34" charset="-128"/>
                </a:rPr>
                <a:t>即応力</a:t>
              </a:r>
            </a:p>
          </p:txBody>
        </p:sp>
      </p:grpSp>
      <p:grpSp>
        <p:nvGrpSpPr>
          <p:cNvPr id="29" name="グループ化 28">
            <a:extLst>
              <a:ext uri="{FF2B5EF4-FFF2-40B4-BE49-F238E27FC236}">
                <a16:creationId xmlns:a16="http://schemas.microsoft.com/office/drawing/2014/main" id="{2AAA97AF-C54C-DC48-877A-2324B95AADBA}"/>
              </a:ext>
            </a:extLst>
          </p:cNvPr>
          <p:cNvGrpSpPr/>
          <p:nvPr/>
        </p:nvGrpSpPr>
        <p:grpSpPr>
          <a:xfrm>
            <a:off x="4572000" y="884636"/>
            <a:ext cx="4057272" cy="1195037"/>
            <a:chOff x="4572000" y="884636"/>
            <a:chExt cx="4057272" cy="1195037"/>
          </a:xfrm>
        </p:grpSpPr>
        <p:sp>
          <p:nvSpPr>
            <p:cNvPr id="6" name="ホームベース 5">
              <a:extLst>
                <a:ext uri="{FF2B5EF4-FFF2-40B4-BE49-F238E27FC236}">
                  <a16:creationId xmlns:a16="http://schemas.microsoft.com/office/drawing/2014/main" id="{11335F56-D954-594F-A416-5BC7943749FB}"/>
                </a:ext>
              </a:extLst>
            </p:cNvPr>
            <p:cNvSpPr/>
            <p:nvPr/>
          </p:nvSpPr>
          <p:spPr>
            <a:xfrm rot="10800000">
              <a:off x="4572000" y="884636"/>
              <a:ext cx="4057272" cy="1195037"/>
            </a:xfrm>
            <a:prstGeom prst="homePlate">
              <a:avLst>
                <a:gd name="adj" fmla="val 25417"/>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6E183EF7-1437-984D-93FE-D43E9DCC3100}"/>
                </a:ext>
              </a:extLst>
            </p:cNvPr>
            <p:cNvSpPr txBox="1"/>
            <p:nvPr/>
          </p:nvSpPr>
          <p:spPr>
            <a:xfrm>
              <a:off x="4862672" y="968899"/>
              <a:ext cx="3672800"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デジタル・テクノロジーの劇的な発展</a:t>
              </a:r>
            </a:p>
          </p:txBody>
        </p:sp>
        <p:sp>
          <p:nvSpPr>
            <p:cNvPr id="10" name="テキスト ボックス 9">
              <a:extLst>
                <a:ext uri="{FF2B5EF4-FFF2-40B4-BE49-F238E27FC236}">
                  <a16:creationId xmlns:a16="http://schemas.microsoft.com/office/drawing/2014/main" id="{4C40722D-CFE1-6442-BF71-10406EDA3597}"/>
                </a:ext>
              </a:extLst>
            </p:cNvPr>
            <p:cNvSpPr txBox="1"/>
            <p:nvPr/>
          </p:nvSpPr>
          <p:spPr>
            <a:xfrm>
              <a:off x="6561134" y="1362727"/>
              <a:ext cx="1877437" cy="646331"/>
            </a:xfrm>
            <a:prstGeom prst="rect">
              <a:avLst/>
            </a:prstGeom>
            <a:noFill/>
          </p:spPr>
          <p:txBody>
            <a:bodyPr wrap="none" rtlCol="0">
              <a:spAutoFit/>
            </a:bodyPr>
            <a:lstStyle/>
            <a:p>
              <a:pPr algn="r"/>
              <a:r>
                <a:rPr kumimoji="1" lang="ja-JP" altLang="en-US" sz="1200">
                  <a:solidFill>
                    <a:schemeClr val="bg1"/>
                  </a:solidFill>
                  <a:latin typeface="Meiryo" panose="020B0604030504040204" pitchFamily="34" charset="-128"/>
                  <a:ea typeface="Meiryo" panose="020B0604030504040204" pitchFamily="34" charset="-128"/>
                </a:rPr>
                <a:t>生産性・価格・期間など</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kumimoji="1" lang="ja-JP" altLang="en-US" sz="1200">
                  <a:solidFill>
                    <a:schemeClr val="bg1"/>
                  </a:solidFill>
                  <a:latin typeface="Meiryo" panose="020B0604030504040204" pitchFamily="34" charset="-128"/>
                  <a:ea typeface="Meiryo" panose="020B0604030504040204" pitchFamily="34" charset="-128"/>
                </a:rPr>
                <a:t>これまでの常識を</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lang="ja-JP" altLang="en-US" sz="1200">
                  <a:solidFill>
                    <a:schemeClr val="bg1"/>
                  </a:solidFill>
                  <a:latin typeface="Meiryo" panose="020B0604030504040204" pitchFamily="34" charset="-128"/>
                  <a:ea typeface="Meiryo" panose="020B0604030504040204" pitchFamily="34" charset="-128"/>
                </a:rPr>
                <a:t>根底から</a:t>
              </a:r>
              <a:r>
                <a:rPr kumimoji="1" lang="ja-JP" altLang="en-US" sz="1200">
                  <a:solidFill>
                    <a:schemeClr val="bg1"/>
                  </a:solidFill>
                  <a:latin typeface="Meiryo" panose="020B0604030504040204" pitchFamily="34" charset="-128"/>
                  <a:ea typeface="Meiryo" panose="020B0604030504040204" pitchFamily="34" charset="-128"/>
                </a:rPr>
                <a:t>覆す</a:t>
              </a:r>
            </a:p>
          </p:txBody>
        </p:sp>
        <p:sp>
          <p:nvSpPr>
            <p:cNvPr id="12" name="テキスト ボックス 11">
              <a:extLst>
                <a:ext uri="{FF2B5EF4-FFF2-40B4-BE49-F238E27FC236}">
                  <a16:creationId xmlns:a16="http://schemas.microsoft.com/office/drawing/2014/main" id="{BC9B08DB-D54C-3E40-A1C2-32B2BDDFE7FE}"/>
                </a:ext>
              </a:extLst>
            </p:cNvPr>
            <p:cNvSpPr txBox="1"/>
            <p:nvPr/>
          </p:nvSpPr>
          <p:spPr>
            <a:xfrm>
              <a:off x="5030976" y="1368999"/>
              <a:ext cx="1569660" cy="646331"/>
            </a:xfrm>
            <a:prstGeom prst="rect">
              <a:avLst/>
            </a:prstGeom>
            <a:noFill/>
          </p:spPr>
          <p:txBody>
            <a:bodyPr wrap="none" rtlCol="0">
              <a:spAutoFit/>
            </a:bodyPr>
            <a:lstStyle/>
            <a:p>
              <a:r>
                <a:rPr kumimoji="1" lang="ja-JP" altLang="en-US" sz="3600" b="1">
                  <a:solidFill>
                    <a:schemeClr val="bg1"/>
                  </a:solidFill>
                  <a:latin typeface="Meiryo" panose="020B0604030504040204" pitchFamily="34" charset="-128"/>
                  <a:ea typeface="Meiryo" panose="020B0604030504040204" pitchFamily="34" charset="-128"/>
                </a:rPr>
                <a:t>破壊力</a:t>
              </a:r>
            </a:p>
          </p:txBody>
        </p:sp>
      </p:grpSp>
    </p:spTree>
    <p:extLst>
      <p:ext uri="{BB962C8B-B14F-4D97-AF65-F5344CB8AC3E}">
        <p14:creationId xmlns:p14="http://schemas.microsoft.com/office/powerpoint/2010/main" val="27748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596" y="716252"/>
            <a:ext cx="3243421" cy="4756304"/>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3647003" y="480445"/>
            <a:ext cx="615874" cy="276999"/>
          </a:xfrm>
          <a:prstGeom prst="rect">
            <a:avLst/>
          </a:prstGeom>
          <a:noFill/>
        </p:spPr>
        <p:txBody>
          <a:bodyPr wrap="none" rtlCol="0">
            <a:spAutoFit/>
          </a:bodyPr>
          <a:lstStyle/>
          <a:p>
            <a:pPr algn="ctr"/>
            <a:r>
              <a:rPr kumimoji="1" lang="en-US" altLang="ja-JP" sz="1200">
                <a:solidFill>
                  <a:srgbClr val="0070C0"/>
                </a:solidFill>
              </a:rPr>
              <a:t>2014.7</a:t>
            </a:r>
            <a:endParaRPr kumimoji="1" lang="ja-JP" altLang="en-US" sz="1200" dirty="0">
              <a:solidFill>
                <a:srgbClr val="0070C0"/>
              </a:solidFill>
            </a:endParaRPr>
          </a:p>
        </p:txBody>
      </p:sp>
      <p:sp>
        <p:nvSpPr>
          <p:cNvPr id="7" name="テキスト ボックス 6"/>
          <p:cNvSpPr txBox="1"/>
          <p:nvPr/>
        </p:nvSpPr>
        <p:spPr>
          <a:xfrm>
            <a:off x="1106977" y="239334"/>
            <a:ext cx="2954655" cy="369332"/>
          </a:xfrm>
          <a:prstGeom prst="rect">
            <a:avLst/>
          </a:prstGeom>
          <a:noFill/>
        </p:spPr>
        <p:txBody>
          <a:bodyPr wrap="none" rtlCol="0">
            <a:spAutoFit/>
          </a:bodyPr>
          <a:lstStyle/>
          <a:p>
            <a:pPr algn="ctr"/>
            <a:r>
              <a:rPr kumimoji="1" lang="ja-JP" altLang="en-US">
                <a:solidFill>
                  <a:srgbClr val="0070C0"/>
                </a:solidFill>
                <a:latin typeface="Meiryo" charset="-128"/>
                <a:ea typeface="Meiryo" charset="-128"/>
                <a:cs typeface="Meiryo" charset="-128"/>
              </a:rPr>
              <a:t>工数精算型ビジネスの限界</a:t>
            </a:r>
            <a:endParaRPr kumimoji="1" lang="ja-JP" altLang="en-US" dirty="0">
              <a:solidFill>
                <a:srgbClr val="0070C0"/>
              </a:solidFill>
              <a:latin typeface="Meiryo" charset="-128"/>
              <a:ea typeface="Meiryo" charset="-128"/>
              <a:cs typeface="Meiryo" charset="-128"/>
            </a:endParaRPr>
          </a:p>
        </p:txBody>
      </p:sp>
      <p:grpSp>
        <p:nvGrpSpPr>
          <p:cNvPr id="9" name="図形グループ 8"/>
          <p:cNvGrpSpPr/>
          <p:nvPr/>
        </p:nvGrpSpPr>
        <p:grpSpPr>
          <a:xfrm>
            <a:off x="4685755" y="239334"/>
            <a:ext cx="3885999" cy="5233222"/>
            <a:chOff x="4685755" y="846894"/>
            <a:chExt cx="3885999" cy="5233222"/>
          </a:xfrm>
        </p:grpSpPr>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12" y="1323812"/>
              <a:ext cx="3386282" cy="4756304"/>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7795436" y="1066615"/>
              <a:ext cx="615874" cy="276999"/>
            </a:xfrm>
            <a:prstGeom prst="rect">
              <a:avLst/>
            </a:prstGeom>
            <a:noFill/>
          </p:spPr>
          <p:txBody>
            <a:bodyPr wrap="none" rtlCol="0">
              <a:spAutoFit/>
            </a:bodyPr>
            <a:lstStyle/>
            <a:p>
              <a:pPr algn="ctr"/>
              <a:r>
                <a:rPr kumimoji="1" lang="en-US" altLang="ja-JP" sz="1200" dirty="0">
                  <a:solidFill>
                    <a:srgbClr val="0070C0"/>
                  </a:solidFill>
                </a:rPr>
                <a:t>2016.1</a:t>
              </a:r>
              <a:endParaRPr kumimoji="1" lang="ja-JP" altLang="en-US" sz="1200" dirty="0">
                <a:solidFill>
                  <a:srgbClr val="0070C0"/>
                </a:solidFill>
              </a:endParaRPr>
            </a:p>
          </p:txBody>
        </p:sp>
        <p:sp>
          <p:nvSpPr>
            <p:cNvPr id="8" name="テキスト ボックス 7"/>
            <p:cNvSpPr txBox="1"/>
            <p:nvPr/>
          </p:nvSpPr>
          <p:spPr>
            <a:xfrm>
              <a:off x="4685755" y="846894"/>
              <a:ext cx="3885999" cy="369332"/>
            </a:xfrm>
            <a:prstGeom prst="rect">
              <a:avLst/>
            </a:prstGeom>
            <a:noFill/>
          </p:spPr>
          <p:txBody>
            <a:bodyPr wrap="none" rtlCol="0">
              <a:spAutoFit/>
            </a:bodyPr>
            <a:lstStyle/>
            <a:p>
              <a:pPr algn="ctr"/>
              <a:r>
                <a:rPr kumimoji="1" lang="ja-JP" altLang="en-US" dirty="0">
                  <a:solidFill>
                    <a:srgbClr val="0070C0"/>
                  </a:solidFill>
                  <a:latin typeface="Meiryo" charset="-128"/>
                  <a:ea typeface="Meiryo" charset="-128"/>
                  <a:cs typeface="Meiryo" charset="-128"/>
                </a:rPr>
                <a:t>ポスト</a:t>
              </a:r>
              <a:r>
                <a:rPr kumimoji="1" lang="en-US" altLang="ja-JP" dirty="0">
                  <a:solidFill>
                    <a:srgbClr val="0070C0"/>
                  </a:solidFill>
                  <a:latin typeface="Meiryo" charset="-128"/>
                  <a:ea typeface="Meiryo" charset="-128"/>
                  <a:cs typeface="Meiryo" charset="-128"/>
                </a:rPr>
                <a:t>SI</a:t>
              </a:r>
              <a:r>
                <a:rPr kumimoji="1" lang="ja-JP" altLang="en-US" dirty="0">
                  <a:solidFill>
                    <a:srgbClr val="0070C0"/>
                  </a:solidFill>
                  <a:latin typeface="Meiryo" charset="-128"/>
                  <a:ea typeface="Meiryo" charset="-128"/>
                  <a:cs typeface="Meiryo" charset="-128"/>
                </a:rPr>
                <a:t>ビジネスの戦略とシナリオ</a:t>
              </a:r>
            </a:p>
          </p:txBody>
        </p:sp>
      </p:grpSp>
      <p:sp>
        <p:nvSpPr>
          <p:cNvPr id="10" name="テキスト ボックス 9"/>
          <p:cNvSpPr txBox="1"/>
          <p:nvPr/>
        </p:nvSpPr>
        <p:spPr>
          <a:xfrm>
            <a:off x="962596" y="5654998"/>
            <a:ext cx="3005951" cy="400110"/>
          </a:xfrm>
          <a:prstGeom prst="rect">
            <a:avLst/>
          </a:prstGeom>
          <a:noFill/>
        </p:spPr>
        <p:txBody>
          <a:bodyPr wrap="none" rtlCol="0">
            <a:spAutoFit/>
          </a:bodyPr>
          <a:lstStyle/>
          <a:p>
            <a:r>
              <a:rPr kumimoji="1" lang="ja-JP" altLang="en-US" sz="2000" dirty="0">
                <a:solidFill>
                  <a:srgbClr val="0070C0"/>
                </a:solidFill>
                <a:latin typeface="Meiryo" charset="-128"/>
                <a:ea typeface="Meiryo" charset="-128"/>
                <a:cs typeface="Meiryo" charset="-128"/>
              </a:rPr>
              <a:t>このままじゃ</a:t>
            </a:r>
            <a:r>
              <a:rPr kumimoji="1" lang="ja-JP" altLang="en-US" sz="2000" b="1" dirty="0">
                <a:solidFill>
                  <a:srgbClr val="0070C0"/>
                </a:solidFill>
                <a:latin typeface="Meiryo" charset="-128"/>
                <a:ea typeface="Meiryo" charset="-128"/>
                <a:cs typeface="Meiryo" charset="-128"/>
              </a:rPr>
              <a:t>ヤバいよ</a:t>
            </a:r>
            <a:r>
              <a:rPr kumimoji="1" lang="ja-JP" altLang="en-US" sz="2000" dirty="0">
                <a:solidFill>
                  <a:srgbClr val="0070C0"/>
                </a:solidFill>
                <a:latin typeface="Meiryo" charset="-128"/>
                <a:ea typeface="Meiryo" charset="-128"/>
                <a:cs typeface="Meiryo" charset="-128"/>
              </a:rPr>
              <a:t>！</a:t>
            </a:r>
          </a:p>
        </p:txBody>
      </p:sp>
      <p:sp>
        <p:nvSpPr>
          <p:cNvPr id="11" name="テキスト ボックス 10"/>
          <p:cNvSpPr txBox="1"/>
          <p:nvPr/>
        </p:nvSpPr>
        <p:spPr>
          <a:xfrm>
            <a:off x="2812544" y="6151016"/>
            <a:ext cx="3518912" cy="400110"/>
          </a:xfrm>
          <a:prstGeom prst="rect">
            <a:avLst/>
          </a:prstGeom>
          <a:noFill/>
        </p:spPr>
        <p:txBody>
          <a:bodyPr wrap="none" rtlCol="0">
            <a:spAutoFit/>
          </a:bodyPr>
          <a:lstStyle/>
          <a:p>
            <a:pPr algn="ctr"/>
            <a:r>
              <a:rPr kumimoji="1" lang="ja-JP" altLang="en-US" sz="2000" b="1" dirty="0">
                <a:solidFill>
                  <a:srgbClr val="0070C0"/>
                </a:solidFill>
                <a:latin typeface="Meiryo" charset="-128"/>
                <a:ea typeface="Meiryo" charset="-128"/>
                <a:cs typeface="Meiryo" charset="-128"/>
              </a:rPr>
              <a:t>なんで</a:t>
            </a:r>
            <a:r>
              <a:rPr kumimoji="1" lang="ja-JP" altLang="en-US" sz="2000" dirty="0">
                <a:solidFill>
                  <a:srgbClr val="0070C0"/>
                </a:solidFill>
                <a:latin typeface="Meiryo" charset="-128"/>
                <a:ea typeface="Meiryo" charset="-128"/>
                <a:cs typeface="Meiryo" charset="-128"/>
              </a:rPr>
              <a:t>そんなことになるの？</a:t>
            </a:r>
          </a:p>
        </p:txBody>
      </p:sp>
      <p:sp>
        <p:nvSpPr>
          <p:cNvPr id="12" name="テキスト ボックス 11"/>
          <p:cNvSpPr txBox="1"/>
          <p:nvPr/>
        </p:nvSpPr>
        <p:spPr>
          <a:xfrm>
            <a:off x="6078764" y="5659665"/>
            <a:ext cx="2492990" cy="400110"/>
          </a:xfrm>
          <a:prstGeom prst="rect">
            <a:avLst/>
          </a:prstGeom>
          <a:noFill/>
        </p:spPr>
        <p:txBody>
          <a:bodyPr wrap="none" rtlCol="0">
            <a:spAutoFit/>
          </a:bodyPr>
          <a:lstStyle/>
          <a:p>
            <a:pPr algn="r"/>
            <a:r>
              <a:rPr kumimoji="1" lang="ja-JP" altLang="en-US" sz="2000" dirty="0">
                <a:solidFill>
                  <a:srgbClr val="0070C0"/>
                </a:solidFill>
                <a:latin typeface="Meiryo" charset="-128"/>
                <a:ea typeface="Meiryo" charset="-128"/>
                <a:cs typeface="Meiryo" charset="-128"/>
              </a:rPr>
              <a:t>ならば</a:t>
            </a:r>
            <a:r>
              <a:rPr kumimoji="1" lang="ja-JP" altLang="en-US" sz="2000" b="1" dirty="0">
                <a:solidFill>
                  <a:srgbClr val="0070C0"/>
                </a:solidFill>
                <a:latin typeface="Meiryo" charset="-128"/>
                <a:ea typeface="Meiryo" charset="-128"/>
                <a:cs typeface="Meiryo" charset="-128"/>
              </a:rPr>
              <a:t>こうしよう</a:t>
            </a:r>
            <a:r>
              <a:rPr kumimoji="1" lang="ja-JP" altLang="en-US" sz="2000" dirty="0">
                <a:solidFill>
                  <a:srgbClr val="0070C0"/>
                </a:solidFill>
                <a:latin typeface="Meiryo" charset="-128"/>
                <a:ea typeface="Meiryo" charset="-128"/>
                <a:cs typeface="Meiryo" charset="-128"/>
              </a:rPr>
              <a:t>！</a:t>
            </a:r>
          </a:p>
        </p:txBody>
      </p:sp>
    </p:spTree>
    <p:extLst>
      <p:ext uri="{BB962C8B-B14F-4D97-AF65-F5344CB8AC3E}">
        <p14:creationId xmlns:p14="http://schemas.microsoft.com/office/powerpoint/2010/main" val="4174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a:t>
            </a:r>
            <a:r>
              <a:rPr kumimoji="1" lang="ja-JP" altLang="en-US" dirty="0"/>
              <a:t>からの「</a:t>
            </a:r>
            <a:r>
              <a:rPr kumimoji="1" lang="en-US" altLang="ja-JP" dirty="0"/>
              <a:t>IT</a:t>
            </a:r>
            <a:r>
              <a:rPr kumimoji="1" lang="ja-JP" altLang="en-US" dirty="0"/>
              <a:t>ビジネスの方程式」</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7" name="テキスト ボックス 6"/>
          <p:cNvSpPr txBox="1"/>
          <p:nvPr/>
        </p:nvSpPr>
        <p:spPr>
          <a:xfrm>
            <a:off x="611560" y="1556792"/>
            <a:ext cx="1654620" cy="1169551"/>
          </a:xfrm>
          <a:prstGeom prst="rect">
            <a:avLst/>
          </a:prstGeom>
          <a:noFill/>
        </p:spPr>
        <p:txBody>
          <a:bodyPr wrap="none" rtlCol="0">
            <a:spAutoFit/>
          </a:bodyPr>
          <a:lstStyle/>
          <a:p>
            <a:pPr algn="dist"/>
            <a:r>
              <a:rPr kumimoji="1" lang="ja-JP" altLang="en-US" sz="1600" dirty="0">
                <a:solidFill>
                  <a:schemeClr val="accent5">
                    <a:lumMod val="75000"/>
                  </a:schemeClr>
                </a:solidFill>
                <a:latin typeface="Meiryo" charset="-128"/>
                <a:ea typeface="Meiryo" charset="-128"/>
                <a:cs typeface="Meiryo" charset="-128"/>
              </a:rPr>
              <a:t>情報システムの</a:t>
            </a:r>
            <a:endParaRPr kumimoji="1" lang="en-US" altLang="ja-JP" sz="1600" dirty="0">
              <a:solidFill>
                <a:schemeClr val="accent5">
                  <a:lumMod val="75000"/>
                </a:schemeClr>
              </a:solidFill>
              <a:latin typeface="Meiryo" charset="-128"/>
              <a:ea typeface="Meiryo" charset="-128"/>
              <a:cs typeface="Meiryo" charset="-128"/>
            </a:endParaRPr>
          </a:p>
          <a:p>
            <a:pPr algn="dist"/>
            <a:r>
              <a:rPr kumimoji="1" lang="ja-JP" altLang="en-US" sz="5400" b="1" dirty="0">
                <a:solidFill>
                  <a:schemeClr val="accent5">
                    <a:lumMod val="75000"/>
                  </a:schemeClr>
                </a:solidFill>
                <a:latin typeface="Meiryo" charset="-128"/>
                <a:ea typeface="Meiryo" charset="-128"/>
                <a:cs typeface="Meiryo" charset="-128"/>
              </a:rPr>
              <a:t>品</a:t>
            </a:r>
            <a:r>
              <a:rPr kumimoji="1" lang="en-US" altLang="ja-JP" sz="2000" b="1" dirty="0">
                <a:solidFill>
                  <a:schemeClr val="accent5">
                    <a:lumMod val="75000"/>
                  </a:schemeClr>
                </a:solidFill>
                <a:latin typeface="Meiryo" charset="-128"/>
                <a:ea typeface="Meiryo" charset="-128"/>
                <a:cs typeface="Meiryo" charset="-128"/>
              </a:rPr>
              <a:t> </a:t>
            </a:r>
            <a:r>
              <a:rPr kumimoji="1" lang="ja-JP" altLang="en-US" sz="5400" b="1" dirty="0">
                <a:solidFill>
                  <a:schemeClr val="accent5">
                    <a:lumMod val="75000"/>
                  </a:schemeClr>
                </a:solidFill>
                <a:latin typeface="Meiryo" charset="-128"/>
                <a:ea typeface="Meiryo" charset="-128"/>
                <a:cs typeface="Meiryo" charset="-128"/>
              </a:rPr>
              <a:t>質</a:t>
            </a:r>
          </a:p>
        </p:txBody>
      </p:sp>
      <p:sp>
        <p:nvSpPr>
          <p:cNvPr id="14" name="等号 13"/>
          <p:cNvSpPr/>
          <p:nvPr/>
        </p:nvSpPr>
        <p:spPr>
          <a:xfrm>
            <a:off x="2264989" y="190577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grpSp>
        <p:nvGrpSpPr>
          <p:cNvPr id="11" name="図形グループ 10"/>
          <p:cNvGrpSpPr/>
          <p:nvPr/>
        </p:nvGrpSpPr>
        <p:grpSpPr>
          <a:xfrm>
            <a:off x="611560" y="2845096"/>
            <a:ext cx="7838563" cy="2348916"/>
            <a:chOff x="611560" y="2845096"/>
            <a:chExt cx="7838563" cy="2348916"/>
          </a:xfrm>
        </p:grpSpPr>
        <p:sp>
          <p:nvSpPr>
            <p:cNvPr id="4" name="テキスト ボックス 3"/>
            <p:cNvSpPr txBox="1"/>
            <p:nvPr/>
          </p:nvSpPr>
          <p:spPr>
            <a:xfrm>
              <a:off x="611560" y="3183235"/>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成　果</a:t>
              </a:r>
            </a:p>
          </p:txBody>
        </p:sp>
        <p:sp>
          <p:nvSpPr>
            <p:cNvPr id="5" name="テキスト ボックス 4"/>
            <p:cNvSpPr txBox="1"/>
            <p:nvPr/>
          </p:nvSpPr>
          <p:spPr>
            <a:xfrm>
              <a:off x="611560" y="4270682"/>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生産量</a:t>
              </a:r>
            </a:p>
          </p:txBody>
        </p:sp>
        <p:sp>
          <p:nvSpPr>
            <p:cNvPr id="6" name="テキスト ボックス 5"/>
            <p:cNvSpPr txBox="1"/>
            <p:nvPr/>
          </p:nvSpPr>
          <p:spPr>
            <a:xfrm>
              <a:off x="3463413" y="3644901"/>
              <a:ext cx="2954655" cy="923330"/>
            </a:xfrm>
            <a:prstGeom prst="rect">
              <a:avLst/>
            </a:prstGeom>
            <a:noFill/>
          </p:spPr>
          <p:txBody>
            <a:bodyPr wrap="none" rtlCol="0">
              <a:spAutoFit/>
            </a:bodyPr>
            <a:lstStyle/>
            <a:p>
              <a:r>
                <a:rPr kumimoji="1" lang="ja-JP" altLang="en-US" sz="5400" dirty="0">
                  <a:solidFill>
                    <a:srgbClr val="008000"/>
                  </a:solidFill>
                  <a:latin typeface="Meiryo" charset="-128"/>
                  <a:ea typeface="Meiryo" charset="-128"/>
                  <a:cs typeface="Meiryo" charset="-128"/>
                </a:rPr>
                <a:t>スピード</a:t>
              </a:r>
            </a:p>
          </p:txBody>
        </p:sp>
        <p:cxnSp>
          <p:nvCxnSpPr>
            <p:cNvPr id="8" name="直線コネクタ 7"/>
            <p:cNvCxnSpPr/>
            <p:nvPr/>
          </p:nvCxnSpPr>
          <p:spPr>
            <a:xfrm>
              <a:off x="611560" y="4106566"/>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73718" y="3742667"/>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71734" y="3870131"/>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880463" y="3599029"/>
              <a:ext cx="1569660" cy="923330"/>
            </a:xfrm>
            <a:prstGeom prst="rect">
              <a:avLst/>
            </a:prstGeom>
            <a:noFill/>
          </p:spPr>
          <p:txBody>
            <a:bodyPr wrap="none" rtlCol="0">
              <a:spAutoFit/>
            </a:bodyPr>
            <a:lstStyle/>
            <a:p>
              <a:r>
                <a:rPr lang="ja-JP" altLang="en-US" sz="5400" dirty="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
          <p:nvSpPr>
            <p:cNvPr id="10" name="四角形吹き出し 9"/>
            <p:cNvSpPr/>
            <p:nvPr/>
          </p:nvSpPr>
          <p:spPr>
            <a:xfrm>
              <a:off x="2743333" y="2845096"/>
              <a:ext cx="1440160" cy="360040"/>
            </a:xfrm>
            <a:prstGeom prst="wedgeRectCallout">
              <a:avLst>
                <a:gd name="adj1" fmla="val -49384"/>
                <a:gd name="adj2" fmla="val 9829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Meiryo" charset="-128"/>
                  <a:ea typeface="Meiryo" charset="-128"/>
                  <a:cs typeface="Meiryo" charset="-128"/>
                </a:rPr>
                <a:t>ビジネス</a:t>
              </a:r>
              <a:endParaRPr kumimoji="1" lang="ja-JP" alt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26938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solidFill>
                  <a:schemeClr val="tx1">
                    <a:lumMod val="50000"/>
                    <a:lumOff val="50000"/>
                  </a:schemeClr>
                </a:solidFill>
              </a:rPr>
              <a:t>早期に金額を確定させることに意味があるのか？</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21</a:t>
            </a:fld>
            <a:endParaRPr kumimoji="1" lang="ja-JP" altLang="en-US" dirty="0"/>
          </a:p>
        </p:txBody>
      </p:sp>
      <p:sp>
        <p:nvSpPr>
          <p:cNvPr id="8" name="正方形/長方形 7"/>
          <p:cNvSpPr/>
          <p:nvPr/>
        </p:nvSpPr>
        <p:spPr>
          <a:xfrm>
            <a:off x="1326591" y="1509566"/>
            <a:ext cx="1231392" cy="38587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557983" y="1509566"/>
            <a:ext cx="1231392" cy="38587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788196" y="1509566"/>
            <a:ext cx="1231392" cy="38587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20767" y="1509566"/>
            <a:ext cx="1496568" cy="38587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17335" y="1509566"/>
            <a:ext cx="2008632" cy="385876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16661" y="1573204"/>
            <a:ext cx="1231392" cy="276999"/>
          </a:xfrm>
          <a:prstGeom prst="rect">
            <a:avLst/>
          </a:prstGeom>
          <a:noFill/>
        </p:spPr>
        <p:txBody>
          <a:bodyPr wrap="square" rtlCol="0">
            <a:spAutoFit/>
          </a:bodyPr>
          <a:lstStyle/>
          <a:p>
            <a:pPr algn="ctr"/>
            <a:r>
              <a:rPr kumimoji="1" lang="ja-JP" altLang="en-US" sz="1200">
                <a:latin typeface="Meiryo" charset="-128"/>
                <a:ea typeface="Meiryo" charset="-128"/>
                <a:cs typeface="Meiryo" charset="-128"/>
              </a:rPr>
              <a:t>システム企画</a:t>
            </a:r>
            <a:endParaRPr kumimoji="1" lang="ja-JP" altLang="en-US" sz="1200" dirty="0">
              <a:latin typeface="Meiryo" charset="-128"/>
              <a:ea typeface="Meiryo" charset="-128"/>
              <a:cs typeface="Meiryo" charset="-128"/>
            </a:endParaRPr>
          </a:p>
        </p:txBody>
      </p:sp>
      <p:sp>
        <p:nvSpPr>
          <p:cNvPr id="14" name="テキスト ボックス 13"/>
          <p:cNvSpPr txBox="1"/>
          <p:nvPr/>
        </p:nvSpPr>
        <p:spPr>
          <a:xfrm>
            <a:off x="2567913" y="1576622"/>
            <a:ext cx="1227557" cy="276999"/>
          </a:xfrm>
          <a:prstGeom prst="rect">
            <a:avLst/>
          </a:prstGeom>
          <a:noFill/>
        </p:spPr>
        <p:txBody>
          <a:bodyPr wrap="square" rtlCol="0">
            <a:spAutoFit/>
          </a:bodyPr>
          <a:lstStyle/>
          <a:p>
            <a:pPr algn="ctr"/>
            <a:r>
              <a:rPr kumimoji="1" lang="ja-JP" altLang="en-US" sz="1200">
                <a:latin typeface="Meiryo" charset="-128"/>
                <a:ea typeface="Meiryo" charset="-128"/>
                <a:cs typeface="Meiryo" charset="-128"/>
              </a:rPr>
              <a:t>要件定義</a:t>
            </a:r>
            <a:endParaRPr kumimoji="1" lang="ja-JP" altLang="en-US" sz="1200" dirty="0">
              <a:latin typeface="Meiryo" charset="-128"/>
              <a:ea typeface="Meiryo" charset="-128"/>
              <a:cs typeface="Meiryo" charset="-128"/>
            </a:endParaRPr>
          </a:p>
        </p:txBody>
      </p:sp>
      <p:sp>
        <p:nvSpPr>
          <p:cNvPr id="15" name="テキスト ボックス 14"/>
          <p:cNvSpPr txBox="1"/>
          <p:nvPr/>
        </p:nvSpPr>
        <p:spPr>
          <a:xfrm>
            <a:off x="3795470" y="1573204"/>
            <a:ext cx="1243583" cy="276999"/>
          </a:xfrm>
          <a:prstGeom prst="rect">
            <a:avLst/>
          </a:prstGeom>
          <a:noFill/>
        </p:spPr>
        <p:txBody>
          <a:bodyPr wrap="square" rtlCol="0">
            <a:spAutoFit/>
          </a:bodyPr>
          <a:lstStyle/>
          <a:p>
            <a:pPr algn="ctr"/>
            <a:r>
              <a:rPr kumimoji="1" lang="ja-JP" altLang="en-US" sz="1200" dirty="0">
                <a:solidFill>
                  <a:schemeClr val="bg1"/>
                </a:solidFill>
                <a:latin typeface="Meiryo" charset="-128"/>
                <a:ea typeface="Meiryo" charset="-128"/>
                <a:cs typeface="Meiryo" charset="-128"/>
              </a:rPr>
              <a:t>基本設計</a:t>
            </a:r>
            <a:endParaRPr kumimoji="1" lang="en-US" altLang="ja-JP" sz="1200" dirty="0">
              <a:solidFill>
                <a:schemeClr val="bg1"/>
              </a:solidFill>
              <a:latin typeface="Meiryo" charset="-128"/>
              <a:ea typeface="Meiryo" charset="-128"/>
              <a:cs typeface="Meiryo" charset="-128"/>
            </a:endParaRPr>
          </a:p>
        </p:txBody>
      </p:sp>
      <p:sp>
        <p:nvSpPr>
          <p:cNvPr id="16" name="テキスト ボックス 15"/>
          <p:cNvSpPr txBox="1"/>
          <p:nvPr/>
        </p:nvSpPr>
        <p:spPr>
          <a:xfrm>
            <a:off x="5014671" y="1569786"/>
            <a:ext cx="1514854" cy="276999"/>
          </a:xfrm>
          <a:prstGeom prst="rect">
            <a:avLst/>
          </a:prstGeom>
          <a:noFill/>
        </p:spPr>
        <p:txBody>
          <a:bodyPr wrap="square" rtlCol="0">
            <a:spAutoFit/>
          </a:bodyPr>
          <a:lstStyle/>
          <a:p>
            <a:pPr algn="ctr"/>
            <a:r>
              <a:rPr kumimoji="1" lang="ja-JP" altLang="en-US" sz="1200">
                <a:solidFill>
                  <a:schemeClr val="bg1"/>
                </a:solidFill>
                <a:latin typeface="Meiryo" charset="-128"/>
                <a:ea typeface="Meiryo" charset="-128"/>
                <a:cs typeface="Meiryo" charset="-128"/>
              </a:rPr>
              <a:t>詳細設計</a:t>
            </a:r>
            <a:endParaRPr kumimoji="1" lang="en-US" altLang="ja-JP"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6529525" y="1573204"/>
            <a:ext cx="1996442" cy="276999"/>
          </a:xfrm>
          <a:prstGeom prst="rect">
            <a:avLst/>
          </a:prstGeom>
          <a:noFill/>
        </p:spPr>
        <p:txBody>
          <a:bodyPr wrap="square" rtlCol="0">
            <a:spAutoFit/>
          </a:bodyPr>
          <a:lstStyle/>
          <a:p>
            <a:pPr algn="ctr"/>
            <a:r>
              <a:rPr kumimoji="1" lang="ja-JP" altLang="en-US" sz="1200" dirty="0">
                <a:solidFill>
                  <a:schemeClr val="bg1"/>
                </a:solidFill>
                <a:latin typeface="Meiryo" charset="-128"/>
                <a:ea typeface="Meiryo" charset="-128"/>
                <a:cs typeface="Meiryo" charset="-128"/>
              </a:rPr>
              <a:t>プログラミング</a:t>
            </a:r>
            <a:endParaRPr kumimoji="1" lang="en-US" altLang="ja-JP" sz="1200" dirty="0">
              <a:solidFill>
                <a:schemeClr val="bg1"/>
              </a:solidFill>
              <a:latin typeface="Meiryo" charset="-128"/>
              <a:ea typeface="Meiryo" charset="-128"/>
              <a:cs typeface="Meiryo" charset="-128"/>
            </a:endParaRPr>
          </a:p>
        </p:txBody>
      </p:sp>
      <p:sp>
        <p:nvSpPr>
          <p:cNvPr id="6" name="テキスト ボックス 5"/>
          <p:cNvSpPr txBox="1"/>
          <p:nvPr/>
        </p:nvSpPr>
        <p:spPr>
          <a:xfrm>
            <a:off x="762983" y="1853621"/>
            <a:ext cx="575799" cy="369332"/>
          </a:xfrm>
          <a:prstGeom prst="rect">
            <a:avLst/>
          </a:prstGeom>
          <a:noFill/>
        </p:spPr>
        <p:txBody>
          <a:bodyPr wrap="none" rtlCol="0">
            <a:spAutoFit/>
          </a:bodyPr>
          <a:lstStyle/>
          <a:p>
            <a:r>
              <a:rPr kumimoji="1" lang="en-US" altLang="ja-JP"/>
              <a:t>4.0x</a:t>
            </a:r>
            <a:endParaRPr kumimoji="1" lang="ja-JP" altLang="en-US" dirty="0"/>
          </a:p>
        </p:txBody>
      </p:sp>
      <p:sp>
        <p:nvSpPr>
          <p:cNvPr id="21" name="テキスト ボックス 20"/>
          <p:cNvSpPr txBox="1"/>
          <p:nvPr/>
        </p:nvSpPr>
        <p:spPr>
          <a:xfrm>
            <a:off x="762983" y="2681260"/>
            <a:ext cx="575799" cy="369332"/>
          </a:xfrm>
          <a:prstGeom prst="rect">
            <a:avLst/>
          </a:prstGeom>
          <a:noFill/>
        </p:spPr>
        <p:txBody>
          <a:bodyPr wrap="none" rtlCol="0">
            <a:spAutoFit/>
          </a:bodyPr>
          <a:lstStyle/>
          <a:p>
            <a:r>
              <a:rPr lang="en-US" altLang="ja-JP"/>
              <a:t>2</a:t>
            </a:r>
            <a:r>
              <a:rPr kumimoji="1" lang="en-US" altLang="ja-JP"/>
              <a:t>.0x</a:t>
            </a:r>
            <a:endParaRPr kumimoji="1" lang="ja-JP" altLang="en-US" dirty="0"/>
          </a:p>
        </p:txBody>
      </p:sp>
      <p:sp>
        <p:nvSpPr>
          <p:cNvPr id="22" name="テキスト ボックス 21"/>
          <p:cNvSpPr txBox="1"/>
          <p:nvPr/>
        </p:nvSpPr>
        <p:spPr>
          <a:xfrm>
            <a:off x="762983" y="3521246"/>
            <a:ext cx="575799" cy="369332"/>
          </a:xfrm>
          <a:prstGeom prst="rect">
            <a:avLst/>
          </a:prstGeom>
          <a:noFill/>
        </p:spPr>
        <p:txBody>
          <a:bodyPr wrap="none" rtlCol="0">
            <a:spAutoFit/>
          </a:bodyPr>
          <a:lstStyle/>
          <a:p>
            <a:r>
              <a:rPr lang="en-US" altLang="ja-JP"/>
              <a:t>1</a:t>
            </a:r>
            <a:r>
              <a:rPr kumimoji="1" lang="en-US" altLang="ja-JP"/>
              <a:t>.0x</a:t>
            </a:r>
            <a:endParaRPr kumimoji="1" lang="ja-JP" altLang="en-US" dirty="0"/>
          </a:p>
        </p:txBody>
      </p:sp>
      <p:sp>
        <p:nvSpPr>
          <p:cNvPr id="23" name="テキスト ボックス 22"/>
          <p:cNvSpPr txBox="1"/>
          <p:nvPr/>
        </p:nvSpPr>
        <p:spPr>
          <a:xfrm>
            <a:off x="761853" y="4353350"/>
            <a:ext cx="575799" cy="369332"/>
          </a:xfrm>
          <a:prstGeom prst="rect">
            <a:avLst/>
          </a:prstGeom>
          <a:noFill/>
        </p:spPr>
        <p:txBody>
          <a:bodyPr wrap="none" rtlCol="0">
            <a:spAutoFit/>
          </a:bodyPr>
          <a:lstStyle/>
          <a:p>
            <a:r>
              <a:rPr lang="en-US" altLang="ja-JP"/>
              <a:t>0.5</a:t>
            </a:r>
            <a:r>
              <a:rPr kumimoji="1" lang="en-US" altLang="ja-JP"/>
              <a:t>x</a:t>
            </a:r>
            <a:endParaRPr kumimoji="1" lang="ja-JP" altLang="en-US" dirty="0"/>
          </a:p>
        </p:txBody>
      </p:sp>
      <p:sp>
        <p:nvSpPr>
          <p:cNvPr id="24" name="テキスト ボックス 23"/>
          <p:cNvSpPr txBox="1"/>
          <p:nvPr/>
        </p:nvSpPr>
        <p:spPr>
          <a:xfrm>
            <a:off x="666767" y="5165273"/>
            <a:ext cx="692818" cy="369332"/>
          </a:xfrm>
          <a:prstGeom prst="rect">
            <a:avLst/>
          </a:prstGeom>
          <a:noFill/>
        </p:spPr>
        <p:txBody>
          <a:bodyPr wrap="none" rtlCol="0">
            <a:spAutoFit/>
          </a:bodyPr>
          <a:lstStyle/>
          <a:p>
            <a:r>
              <a:rPr lang="en-US" altLang="ja-JP"/>
              <a:t>0.25</a:t>
            </a:r>
            <a:r>
              <a:rPr kumimoji="1" lang="en-US" altLang="ja-JP"/>
              <a:t>x</a:t>
            </a:r>
            <a:endParaRPr kumimoji="1" lang="ja-JP" altLang="en-US" dirty="0"/>
          </a:p>
        </p:txBody>
      </p:sp>
      <p:cxnSp>
        <p:nvCxnSpPr>
          <p:cNvPr id="9" name="直線コネクタ 8"/>
          <p:cNvCxnSpPr>
            <a:stCxn id="22" idx="3"/>
          </p:cNvCxnSpPr>
          <p:nvPr/>
        </p:nvCxnSpPr>
        <p:spPr>
          <a:xfrm>
            <a:off x="1338782" y="3705912"/>
            <a:ext cx="71589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1338783" y="2033822"/>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0" name="フリーフォーム 19"/>
          <p:cNvSpPr/>
          <p:nvPr/>
        </p:nvSpPr>
        <p:spPr>
          <a:xfrm flipV="1">
            <a:off x="1338783" y="3709330"/>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232632" y="5409262"/>
            <a:ext cx="902811" cy="338554"/>
          </a:xfrm>
          <a:prstGeom prst="rect">
            <a:avLst/>
          </a:prstGeom>
          <a:noFill/>
        </p:spPr>
        <p:txBody>
          <a:bodyPr wrap="none" rtlCol="0">
            <a:spAutoFit/>
          </a:bodyPr>
          <a:lstStyle/>
          <a:p>
            <a:r>
              <a:rPr lang="ja-JP" altLang="en-US" sz="800" dirty="0">
                <a:latin typeface="Meiryo" charset="-128"/>
                <a:ea typeface="Meiryo" charset="-128"/>
                <a:cs typeface="Meiryo" charset="-128"/>
              </a:rPr>
              <a:t>初期の</a:t>
            </a:r>
            <a:endParaRPr lang="en-US" altLang="ja-JP" sz="800" dirty="0">
              <a:latin typeface="Meiryo" charset="-128"/>
              <a:ea typeface="Meiryo" charset="-128"/>
              <a:cs typeface="Meiryo" charset="-128"/>
            </a:endParaRPr>
          </a:p>
          <a:p>
            <a:r>
              <a:rPr lang="ja-JP" altLang="en-US" sz="800" dirty="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29" name="テキスト ボックス 28"/>
          <p:cNvSpPr txBox="1"/>
          <p:nvPr/>
        </p:nvSpPr>
        <p:spPr>
          <a:xfrm>
            <a:off x="2482290" y="5409262"/>
            <a:ext cx="902811" cy="338554"/>
          </a:xfrm>
          <a:prstGeom prst="rect">
            <a:avLst/>
          </a:prstGeom>
          <a:noFill/>
        </p:spPr>
        <p:txBody>
          <a:bodyPr wrap="none" rtlCol="0">
            <a:spAutoFit/>
          </a:bodyPr>
          <a:lstStyle/>
          <a:p>
            <a:r>
              <a:rPr lang="ja-JP" altLang="en-US" sz="800" dirty="0">
                <a:latin typeface="Meiryo" charset="-128"/>
                <a:ea typeface="Meiryo" charset="-128"/>
                <a:cs typeface="Meiryo" charset="-128"/>
              </a:rPr>
              <a:t>承認された</a:t>
            </a:r>
            <a:endParaRPr lang="en-US" altLang="ja-JP" sz="800" dirty="0">
              <a:latin typeface="Meiryo" charset="-128"/>
              <a:ea typeface="Meiryo" charset="-128"/>
              <a:cs typeface="Meiryo" charset="-128"/>
            </a:endParaRPr>
          </a:p>
          <a:p>
            <a:r>
              <a:rPr lang="ja-JP" altLang="en-US" sz="800" dirty="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30" name="テキスト ボックス 29"/>
          <p:cNvSpPr txBox="1"/>
          <p:nvPr/>
        </p:nvSpPr>
        <p:spPr>
          <a:xfrm>
            <a:off x="4929327" y="5409262"/>
            <a:ext cx="595035" cy="215444"/>
          </a:xfrm>
          <a:prstGeom prst="rect">
            <a:avLst/>
          </a:prstGeom>
          <a:noFill/>
        </p:spPr>
        <p:txBody>
          <a:bodyPr wrap="none" rtlCol="0">
            <a:spAutoFit/>
          </a:bodyPr>
          <a:lstStyle/>
          <a:p>
            <a:r>
              <a:rPr lang="ja-JP" altLang="en-US" sz="800">
                <a:latin typeface="Meiryo" charset="-128"/>
                <a:ea typeface="Meiryo" charset="-128"/>
                <a:cs typeface="Meiryo" charset="-128"/>
              </a:rPr>
              <a:t>設計仕様</a:t>
            </a:r>
            <a:endParaRPr kumimoji="1" lang="ja-JP" altLang="en-US" sz="800" dirty="0">
              <a:latin typeface="Meiryo" charset="-128"/>
              <a:ea typeface="Meiryo" charset="-128"/>
              <a:cs typeface="Meiryo" charset="-128"/>
            </a:endParaRPr>
          </a:p>
        </p:txBody>
      </p:sp>
      <p:sp>
        <p:nvSpPr>
          <p:cNvPr id="31" name="テキスト ボックス 30"/>
          <p:cNvSpPr txBox="1"/>
          <p:nvPr/>
        </p:nvSpPr>
        <p:spPr>
          <a:xfrm>
            <a:off x="6427081" y="5409262"/>
            <a:ext cx="595035"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詳細設計</a:t>
            </a:r>
          </a:p>
        </p:txBody>
      </p:sp>
      <p:sp>
        <p:nvSpPr>
          <p:cNvPr id="32" name="テキスト ボックス 31"/>
          <p:cNvSpPr txBox="1"/>
          <p:nvPr/>
        </p:nvSpPr>
        <p:spPr>
          <a:xfrm>
            <a:off x="7811092" y="5409262"/>
            <a:ext cx="800219" cy="338554"/>
          </a:xfrm>
          <a:prstGeom prst="rect">
            <a:avLst/>
          </a:prstGeom>
          <a:noFill/>
        </p:spPr>
        <p:txBody>
          <a:bodyPr wrap="none" rtlCol="0">
            <a:spAutoFit/>
          </a:bodyPr>
          <a:lstStyle/>
          <a:p>
            <a:pPr algn="r"/>
            <a:r>
              <a:rPr kumimoji="1" lang="ja-JP" altLang="en-US" sz="800" dirty="0">
                <a:latin typeface="Meiryo" charset="-128"/>
                <a:ea typeface="Meiryo" charset="-128"/>
                <a:cs typeface="Meiryo" charset="-128"/>
              </a:rPr>
              <a:t>研修された</a:t>
            </a:r>
            <a:endParaRPr kumimoji="1" lang="en-US" altLang="ja-JP" sz="800" dirty="0">
              <a:latin typeface="Meiryo" charset="-128"/>
              <a:ea typeface="Meiryo" charset="-128"/>
              <a:cs typeface="Meiryo" charset="-128"/>
            </a:endParaRPr>
          </a:p>
          <a:p>
            <a:pPr algn="r"/>
            <a:r>
              <a:rPr kumimoji="1" lang="ja-JP" altLang="en-US" sz="800" dirty="0">
                <a:latin typeface="Meiryo" charset="-128"/>
                <a:ea typeface="Meiryo" charset="-128"/>
                <a:cs typeface="Meiryo" charset="-128"/>
              </a:rPr>
              <a:t>ソフトウエア</a:t>
            </a:r>
          </a:p>
        </p:txBody>
      </p:sp>
      <p:sp>
        <p:nvSpPr>
          <p:cNvPr id="33" name="テキスト ボックス 32"/>
          <p:cNvSpPr txBox="1"/>
          <p:nvPr/>
        </p:nvSpPr>
        <p:spPr>
          <a:xfrm>
            <a:off x="3740607" y="5409262"/>
            <a:ext cx="595035" cy="215444"/>
          </a:xfrm>
          <a:prstGeom prst="rect">
            <a:avLst/>
          </a:prstGeom>
          <a:noFill/>
        </p:spPr>
        <p:txBody>
          <a:bodyPr wrap="none" rtlCol="0">
            <a:spAutoFit/>
          </a:bodyPr>
          <a:lstStyle/>
          <a:p>
            <a:r>
              <a:rPr lang="ja-JP" altLang="en-US" sz="800" dirty="0">
                <a:latin typeface="Meiryo" charset="-128"/>
                <a:ea typeface="Meiryo" charset="-128"/>
                <a:cs typeface="Meiryo" charset="-128"/>
              </a:rPr>
              <a:t>要求仕様</a:t>
            </a:r>
            <a:endParaRPr kumimoji="1" lang="ja-JP" altLang="en-US" sz="800" dirty="0">
              <a:latin typeface="Meiryo" charset="-128"/>
              <a:ea typeface="Meiryo" charset="-128"/>
              <a:cs typeface="Meiryo" charset="-128"/>
            </a:endParaRPr>
          </a:p>
        </p:txBody>
      </p:sp>
      <p:sp>
        <p:nvSpPr>
          <p:cNvPr id="28" name="テキスト ボックス 27"/>
          <p:cNvSpPr txBox="1"/>
          <p:nvPr/>
        </p:nvSpPr>
        <p:spPr>
          <a:xfrm>
            <a:off x="539552" y="1491686"/>
            <a:ext cx="369332" cy="1323439"/>
          </a:xfrm>
          <a:prstGeom prst="rect">
            <a:avLst/>
          </a:prstGeom>
          <a:noFill/>
        </p:spPr>
        <p:txBody>
          <a:bodyPr vert="eaVert" wrap="none" rtlCol="0">
            <a:spAutoFit/>
          </a:bodyPr>
          <a:lstStyle/>
          <a:p>
            <a:r>
              <a:rPr kumimoji="1" lang="ja-JP" altLang="en-US" sz="1200">
                <a:latin typeface="Meiryo" charset="-128"/>
                <a:ea typeface="Meiryo" charset="-128"/>
                <a:cs typeface="Meiryo" charset="-128"/>
              </a:rPr>
              <a:t>見積金額の変動幅</a:t>
            </a:r>
          </a:p>
        </p:txBody>
      </p:sp>
      <p:sp>
        <p:nvSpPr>
          <p:cNvPr id="34" name="テキスト ボックス 33"/>
          <p:cNvSpPr txBox="1"/>
          <p:nvPr/>
        </p:nvSpPr>
        <p:spPr>
          <a:xfrm>
            <a:off x="1316661" y="1211606"/>
            <a:ext cx="1462259" cy="276999"/>
          </a:xfrm>
          <a:prstGeom prst="rect">
            <a:avLst/>
          </a:prstGeom>
          <a:noFill/>
        </p:spPr>
        <p:txBody>
          <a:bodyPr wrap="none" rtlCol="0">
            <a:spAutoFit/>
          </a:bodyPr>
          <a:lstStyle/>
          <a:p>
            <a:pPr algn="ctr"/>
            <a:r>
              <a:rPr kumimoji="1" lang="ja-JP" altLang="en-US" sz="1200"/>
              <a:t>プロジェクトフェーズ</a:t>
            </a:r>
          </a:p>
        </p:txBody>
      </p:sp>
      <p:sp>
        <p:nvSpPr>
          <p:cNvPr id="35" name="正方形/長方形 34"/>
          <p:cNvSpPr/>
          <p:nvPr/>
        </p:nvSpPr>
        <p:spPr>
          <a:xfrm>
            <a:off x="5004001" y="6021868"/>
            <a:ext cx="3708066" cy="215444"/>
          </a:xfrm>
          <a:prstGeom prst="rect">
            <a:avLst/>
          </a:prstGeom>
        </p:spPr>
        <p:txBody>
          <a:bodyPr wrap="none">
            <a:spAutoFit/>
          </a:bodyPr>
          <a:lstStyle/>
          <a:p>
            <a:r>
              <a:rPr lang="ja-JP" altLang="en-US" sz="800">
                <a:solidFill>
                  <a:srgbClr val="333333"/>
                </a:solidFill>
                <a:latin typeface="Meiryo" charset="-128"/>
                <a:ea typeface="Meiryo" charset="-128"/>
                <a:cs typeface="Meiryo" charset="-128"/>
              </a:rPr>
              <a:t>スティーブ・マコネル著「ソフトウェア見積り 人月の暗黙知を解き明かす」</a:t>
            </a:r>
            <a:endParaRPr lang="ja-JP" altLang="en-US" sz="800">
              <a:latin typeface="Meiryo" charset="-128"/>
              <a:ea typeface="Meiryo" charset="-128"/>
              <a:cs typeface="Meiryo" charset="-128"/>
            </a:endParaRPr>
          </a:p>
        </p:txBody>
      </p:sp>
      <p:sp>
        <p:nvSpPr>
          <p:cNvPr id="36" name="上下矢印 35"/>
          <p:cNvSpPr/>
          <p:nvPr/>
        </p:nvSpPr>
        <p:spPr>
          <a:xfrm>
            <a:off x="1400056" y="2260320"/>
            <a:ext cx="567961" cy="287542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a:t>　倍の振れ幅</a:t>
            </a:r>
            <a:endParaRPr kumimoji="1" lang="ja-JP" altLang="en-US" dirty="0"/>
          </a:p>
        </p:txBody>
      </p:sp>
      <p:sp>
        <p:nvSpPr>
          <p:cNvPr id="37" name="テキスト ボックス 36"/>
          <p:cNvSpPr txBox="1"/>
          <p:nvPr/>
        </p:nvSpPr>
        <p:spPr>
          <a:xfrm>
            <a:off x="1483686" y="2903614"/>
            <a:ext cx="418704" cy="369332"/>
          </a:xfrm>
          <a:prstGeom prst="rect">
            <a:avLst/>
          </a:prstGeom>
          <a:noFill/>
        </p:spPr>
        <p:txBody>
          <a:bodyPr wrap="none" rtlCol="0">
            <a:spAutoFit/>
          </a:bodyPr>
          <a:lstStyle/>
          <a:p>
            <a:r>
              <a:rPr kumimoji="1" lang="en-US" altLang="ja-JP">
                <a:solidFill>
                  <a:schemeClr val="bg1"/>
                </a:solidFill>
              </a:rPr>
              <a:t>16</a:t>
            </a:r>
            <a:endParaRPr kumimoji="1" lang="ja-JP" altLang="en-US" dirty="0">
              <a:solidFill>
                <a:schemeClr val="bg1"/>
              </a:solidFill>
            </a:endParaRPr>
          </a:p>
        </p:txBody>
      </p:sp>
    </p:spTree>
    <p:extLst>
      <p:ext uri="{BB962C8B-B14F-4D97-AF65-F5344CB8AC3E}">
        <p14:creationId xmlns:p14="http://schemas.microsoft.com/office/powerpoint/2010/main" val="51575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システム開発の理想と現実</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cxnSp>
        <p:nvCxnSpPr>
          <p:cNvPr id="5" name="直線矢印コネクタ 4"/>
          <p:cNvCxnSpPr/>
          <p:nvPr/>
        </p:nvCxnSpPr>
        <p:spPr>
          <a:xfrm flipV="1">
            <a:off x="2395728" y="2225040"/>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H="1">
            <a:off x="335280" y="4553712"/>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95728" y="4553712"/>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三角形 14"/>
          <p:cNvSpPr/>
          <p:nvPr/>
        </p:nvSpPr>
        <p:spPr>
          <a:xfrm>
            <a:off x="719328" y="2718816"/>
            <a:ext cx="3340608" cy="2950464"/>
          </a:xfrm>
          <a:prstGeom prst="triangle">
            <a:avLst/>
          </a:prstGeom>
          <a:solidFill>
            <a:srgbClr val="00B0F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6466" y="1764268"/>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2" name="テキスト ボックス 21"/>
          <p:cNvSpPr txBox="1"/>
          <p:nvPr/>
        </p:nvSpPr>
        <p:spPr>
          <a:xfrm>
            <a:off x="210716" y="5920677"/>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3" name="テキスト ボックス 22"/>
          <p:cNvSpPr txBox="1"/>
          <p:nvPr/>
        </p:nvSpPr>
        <p:spPr>
          <a:xfrm>
            <a:off x="3925669" y="5920677"/>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cxnSp>
        <p:nvCxnSpPr>
          <p:cNvPr id="25" name="直線矢印コネクタ 24"/>
          <p:cNvCxnSpPr/>
          <p:nvPr/>
        </p:nvCxnSpPr>
        <p:spPr>
          <a:xfrm flipV="1">
            <a:off x="6757012" y="2231136"/>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4696564" y="4559808"/>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757012" y="4559808"/>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427750" y="1770364"/>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0" name="テキスト ボックス 29"/>
          <p:cNvSpPr txBox="1"/>
          <p:nvPr/>
        </p:nvSpPr>
        <p:spPr>
          <a:xfrm>
            <a:off x="4572000" y="5926773"/>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1" name="テキスト ボックス 30"/>
          <p:cNvSpPr txBox="1"/>
          <p:nvPr/>
        </p:nvSpPr>
        <p:spPr>
          <a:xfrm>
            <a:off x="8286953" y="5926773"/>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2" name="三角形 31"/>
          <p:cNvSpPr/>
          <p:nvPr/>
        </p:nvSpPr>
        <p:spPr>
          <a:xfrm>
            <a:off x="5080610" y="4005809"/>
            <a:ext cx="3340609" cy="1669341"/>
          </a:xfrm>
          <a:prstGeom prst="triangle">
            <a:avLst/>
          </a:prstGeom>
          <a:solidFill>
            <a:srgbClr val="FF000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6376010" y="2539232"/>
            <a:ext cx="749808" cy="140817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1600">
                <a:latin typeface="HGMaruGothicMPRO" charset="-128"/>
                <a:ea typeface="HGMaruGothicMPRO" charset="-128"/>
                <a:cs typeface="HGMaruGothicMPRO" charset="-128"/>
              </a:rPr>
              <a:t>品質の低下</a:t>
            </a:r>
            <a:endParaRPr kumimoji="1" lang="ja-JP" altLang="en-US" sz="1600" dirty="0">
              <a:latin typeface="HGMaruGothicMPRO" charset="-128"/>
              <a:ea typeface="HGMaruGothicMPRO" charset="-128"/>
              <a:cs typeface="HGMaruGothicMPRO" charset="-128"/>
            </a:endParaRPr>
          </a:p>
        </p:txBody>
      </p:sp>
      <p:sp>
        <p:nvSpPr>
          <p:cNvPr id="37" name="左右矢印 36"/>
          <p:cNvSpPr/>
          <p:nvPr/>
        </p:nvSpPr>
        <p:spPr>
          <a:xfrm>
            <a:off x="5441289" y="5700448"/>
            <a:ext cx="2700528" cy="587102"/>
          </a:xfrm>
          <a:prstGeom prst="lef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a:latin typeface="HGMaruGothicMPRO" charset="-128"/>
                <a:ea typeface="HGMaruGothicMPRO" charset="-128"/>
                <a:cs typeface="HGMaruGothicMPRO" charset="-128"/>
              </a:rPr>
              <a:t>納期とコストの厳守</a:t>
            </a:r>
            <a:endParaRPr kumimoji="1" lang="ja-JP" altLang="en-US" sz="1600" dirty="0">
              <a:latin typeface="HGMaruGothicMPRO" charset="-128"/>
              <a:ea typeface="HGMaruGothicMPRO" charset="-128"/>
              <a:cs typeface="HGMaruGothicMPRO" charset="-128"/>
            </a:endParaRPr>
          </a:p>
        </p:txBody>
      </p:sp>
      <p:sp>
        <p:nvSpPr>
          <p:cNvPr id="38" name="右矢印 37"/>
          <p:cNvSpPr/>
          <p:nvPr/>
        </p:nvSpPr>
        <p:spPr>
          <a:xfrm>
            <a:off x="3535019" y="3151732"/>
            <a:ext cx="2073962" cy="661714"/>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71376" y="984877"/>
            <a:ext cx="2236510" cy="584775"/>
          </a:xfrm>
          <a:prstGeom prst="rect">
            <a:avLst/>
          </a:prstGeom>
          <a:noFill/>
        </p:spPr>
        <p:txBody>
          <a:bodyPr wrap="none" rtlCol="0">
            <a:spAutoFit/>
          </a:bodyPr>
          <a:lstStyle/>
          <a:p>
            <a:pPr algn="ctr"/>
            <a:r>
              <a:rPr kumimoji="1" lang="ja-JP" altLang="en-US" sz="3200">
                <a:solidFill>
                  <a:schemeClr val="accent1"/>
                </a:solidFill>
                <a:latin typeface="Meiryo" charset="-128"/>
                <a:ea typeface="Meiryo" charset="-128"/>
                <a:cs typeface="Meiryo" charset="-128"/>
              </a:rPr>
              <a:t>理想の結果</a:t>
            </a:r>
            <a:endParaRPr kumimoji="1" lang="ja-JP" altLang="en-US" sz="3200" dirty="0">
              <a:solidFill>
                <a:schemeClr val="accent1"/>
              </a:solidFill>
              <a:latin typeface="Meiryo" charset="-128"/>
              <a:ea typeface="Meiryo" charset="-128"/>
              <a:cs typeface="Meiryo" charset="-128"/>
            </a:endParaRPr>
          </a:p>
        </p:txBody>
      </p:sp>
      <p:sp>
        <p:nvSpPr>
          <p:cNvPr id="40" name="テキスト ボックス 39"/>
          <p:cNvSpPr txBox="1"/>
          <p:nvPr/>
        </p:nvSpPr>
        <p:spPr>
          <a:xfrm>
            <a:off x="5632659" y="984877"/>
            <a:ext cx="2236510" cy="584775"/>
          </a:xfrm>
          <a:prstGeom prst="rect">
            <a:avLst/>
          </a:prstGeom>
          <a:noFill/>
        </p:spPr>
        <p:txBody>
          <a:bodyPr wrap="none" rtlCol="0">
            <a:spAutoFit/>
          </a:bodyPr>
          <a:lstStyle/>
          <a:p>
            <a:pPr algn="ctr"/>
            <a:r>
              <a:rPr kumimoji="1" lang="ja-JP" altLang="en-US" sz="3200">
                <a:solidFill>
                  <a:srgbClr val="FF0000"/>
                </a:solidFill>
                <a:latin typeface="Meiryo" charset="-128"/>
                <a:ea typeface="Meiryo" charset="-128"/>
                <a:cs typeface="Meiryo" charset="-128"/>
              </a:rPr>
              <a:t>実際の</a:t>
            </a:r>
            <a:r>
              <a:rPr kumimoji="1" lang="ja-JP" altLang="en-US" sz="3200" dirty="0">
                <a:solidFill>
                  <a:srgbClr val="FF0000"/>
                </a:solidFill>
                <a:latin typeface="Meiryo" charset="-128"/>
                <a:ea typeface="Meiryo" charset="-128"/>
                <a:cs typeface="Meiryo" charset="-128"/>
              </a:rPr>
              <a:t>結果</a:t>
            </a:r>
          </a:p>
        </p:txBody>
      </p:sp>
    </p:spTree>
    <p:extLst>
      <p:ext uri="{BB962C8B-B14F-4D97-AF65-F5344CB8AC3E}">
        <p14:creationId xmlns:p14="http://schemas.microsoft.com/office/powerpoint/2010/main" val="23592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早期の仕様確定がムダを減らすというのは迷信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pic>
        <p:nvPicPr>
          <p:cNvPr id="4" name="図 3" descr="standis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8" y="2161251"/>
            <a:ext cx="8273459" cy="3067843"/>
          </a:xfrm>
          <a:prstGeom prst="rect">
            <a:avLst/>
          </a:prstGeom>
        </p:spPr>
      </p:pic>
      <p:sp>
        <p:nvSpPr>
          <p:cNvPr id="5" name="Text Box 4"/>
          <p:cNvSpPr txBox="1">
            <a:spLocks noChangeArrowheads="1"/>
          </p:cNvSpPr>
          <p:nvPr/>
        </p:nvSpPr>
        <p:spPr bwMode="auto">
          <a:xfrm>
            <a:off x="3549082" y="5963107"/>
            <a:ext cx="499209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en-US" altLang="ja-JP" sz="1200" dirty="0">
                <a:solidFill>
                  <a:prstClr val="black"/>
                </a:solidFill>
              </a:rPr>
              <a:t>Standish Group Study Reported at XP2002 by Jim Johnson, Chairman</a:t>
            </a:r>
          </a:p>
        </p:txBody>
      </p:sp>
      <p:sp>
        <p:nvSpPr>
          <p:cNvPr id="6" name="Rectangle 30"/>
          <p:cNvSpPr>
            <a:spLocks noChangeArrowheads="1"/>
          </p:cNvSpPr>
          <p:nvPr/>
        </p:nvSpPr>
        <p:spPr bwMode="auto">
          <a:xfrm>
            <a:off x="2838759" y="1598230"/>
            <a:ext cx="5702420" cy="430887"/>
          </a:xfrm>
          <a:prstGeom prst="rect">
            <a:avLst/>
          </a:prstGeom>
          <a:noFill/>
          <a:ln w="9525">
            <a:noFill/>
            <a:miter lim="800000"/>
            <a:headEnd/>
            <a:tailEnd/>
          </a:ln>
        </p:spPr>
        <p:txBody>
          <a:bodyPr wrap="square" lIns="0" tIns="0" rIns="0" bIns="0">
            <a:spAutoFit/>
          </a:bodyPr>
          <a:lstStyle/>
          <a:p>
            <a:pPr algn="r" eaLnBrk="0" hangingPunct="0">
              <a:defRPr/>
            </a:pPr>
            <a:r>
              <a:rPr lang="ja-JP" altLang="en-US" sz="2000" dirty="0">
                <a:solidFill>
                  <a:srgbClr val="FF6600"/>
                </a:solidFill>
                <a:latin typeface="メイリオ"/>
                <a:ea typeface="メイリオ"/>
                <a:cs typeface="メイリオ"/>
              </a:rPr>
              <a:t>ほとんど／決して使われていない：</a:t>
            </a:r>
            <a:r>
              <a:rPr lang="en-US" altLang="ja-JP" sz="2000" dirty="0">
                <a:solidFill>
                  <a:srgbClr val="FF6600"/>
                </a:solidFill>
                <a:latin typeface="メイリオ"/>
                <a:ea typeface="メイリオ"/>
                <a:cs typeface="メイリオ"/>
              </a:rPr>
              <a:t> </a:t>
            </a:r>
            <a:r>
              <a:rPr lang="en-US" altLang="ja-JP" sz="2800" b="1" dirty="0">
                <a:solidFill>
                  <a:srgbClr val="FF0000"/>
                </a:solidFill>
                <a:latin typeface="メイリオ"/>
                <a:ea typeface="メイリオ"/>
                <a:cs typeface="メイリオ"/>
              </a:rPr>
              <a:t>64</a:t>
            </a:r>
            <a:r>
              <a:rPr lang="en-US" altLang="ja-JP" sz="2000" dirty="0">
                <a:solidFill>
                  <a:srgbClr val="FF0000"/>
                </a:solidFill>
                <a:latin typeface="メイリオ"/>
                <a:ea typeface="メイリオ"/>
                <a:cs typeface="メイリオ"/>
              </a:rPr>
              <a:t>%</a:t>
            </a:r>
          </a:p>
        </p:txBody>
      </p:sp>
      <p:sp>
        <p:nvSpPr>
          <p:cNvPr id="7" name="Rectangle 33"/>
          <p:cNvSpPr>
            <a:spLocks noChangeArrowheads="1"/>
          </p:cNvSpPr>
          <p:nvPr/>
        </p:nvSpPr>
        <p:spPr bwMode="auto">
          <a:xfrm>
            <a:off x="457200" y="5229094"/>
            <a:ext cx="4547999" cy="430887"/>
          </a:xfrm>
          <a:prstGeom prst="rect">
            <a:avLst/>
          </a:prstGeom>
          <a:noFill/>
          <a:ln w="9525">
            <a:noFill/>
            <a:miter lim="800000"/>
            <a:headEnd/>
            <a:tailEnd/>
          </a:ln>
        </p:spPr>
        <p:txBody>
          <a:bodyPr wrap="square" lIns="0" tIns="0" rIns="0" bIns="0">
            <a:spAutoFit/>
          </a:bodyPr>
          <a:lstStyle/>
          <a:p>
            <a:pPr eaLnBrk="0" hangingPunct="0">
              <a:defRPr/>
            </a:pPr>
            <a:r>
              <a:rPr lang="ja-JP" altLang="en-US" sz="2000" dirty="0">
                <a:solidFill>
                  <a:srgbClr val="0000FF"/>
                </a:solidFill>
                <a:latin typeface="メイリオ"/>
                <a:ea typeface="メイリオ"/>
                <a:cs typeface="メイリオ"/>
              </a:rPr>
              <a:t>常に／しばしば使われている：</a:t>
            </a:r>
            <a:r>
              <a:rPr lang="en-US" altLang="ja-JP" sz="2000" dirty="0">
                <a:solidFill>
                  <a:srgbClr val="0000FF"/>
                </a:solidFill>
                <a:latin typeface="メイリオ"/>
                <a:ea typeface="メイリオ"/>
                <a:cs typeface="メイリオ"/>
              </a:rPr>
              <a:t> </a:t>
            </a:r>
            <a:r>
              <a:rPr lang="en-US" altLang="ja-JP" sz="2800" b="1" dirty="0">
                <a:solidFill>
                  <a:srgbClr val="000090"/>
                </a:solidFill>
                <a:latin typeface="メイリオ"/>
                <a:ea typeface="メイリオ"/>
                <a:cs typeface="メイリオ"/>
              </a:rPr>
              <a:t>20</a:t>
            </a:r>
            <a:r>
              <a:rPr lang="en-US" altLang="ja-JP" sz="2000" dirty="0">
                <a:solidFill>
                  <a:srgbClr val="0000FF"/>
                </a:solidFill>
                <a:latin typeface="メイリオ"/>
                <a:ea typeface="メイリオ"/>
                <a:cs typeface="メイリオ"/>
              </a:rPr>
              <a:t>%</a:t>
            </a:r>
          </a:p>
        </p:txBody>
      </p:sp>
    </p:spTree>
    <p:extLst>
      <p:ext uri="{BB962C8B-B14F-4D97-AF65-F5344CB8AC3E}">
        <p14:creationId xmlns:p14="http://schemas.microsoft.com/office/powerpoint/2010/main" val="313149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「仕様書通り作る」から「ビジネスの成果への貢献」へ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4" name="正方形/長方形 3"/>
          <p:cNvSpPr/>
          <p:nvPr/>
        </p:nvSpPr>
        <p:spPr>
          <a:xfrm>
            <a:off x="808327" y="3167837"/>
            <a:ext cx="7527341" cy="101681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b="1" dirty="0">
                <a:solidFill>
                  <a:schemeClr val="bg1"/>
                </a:solidFill>
                <a:latin typeface="Meiryo" charset="-128"/>
                <a:ea typeface="Meiryo" charset="-128"/>
                <a:cs typeface="Meiryo" charset="-128"/>
              </a:rPr>
              <a:t>ビジネス</a:t>
            </a:r>
            <a:r>
              <a:rPr kumimoji="1" lang="ja-JP" altLang="en-US" sz="3600" dirty="0">
                <a:solidFill>
                  <a:schemeClr val="bg1"/>
                </a:solidFill>
                <a:latin typeface="Meiryo" charset="-128"/>
                <a:ea typeface="Meiryo" charset="-128"/>
                <a:cs typeface="Meiryo" charset="-128"/>
              </a:rPr>
              <a:t>の</a:t>
            </a:r>
            <a:r>
              <a:rPr kumimoji="1" lang="ja-JP" altLang="en-US" sz="3600" b="1" dirty="0">
                <a:solidFill>
                  <a:schemeClr val="bg1"/>
                </a:solidFill>
                <a:latin typeface="Meiryo" charset="-128"/>
                <a:ea typeface="Meiryo" charset="-128"/>
                <a:cs typeface="Meiryo" charset="-128"/>
              </a:rPr>
              <a:t>成果</a:t>
            </a:r>
            <a:r>
              <a:rPr kumimoji="1" lang="ja-JP" altLang="en-US" sz="3600" dirty="0">
                <a:solidFill>
                  <a:schemeClr val="bg1"/>
                </a:solidFill>
                <a:latin typeface="Meiryo" charset="-128"/>
                <a:ea typeface="Meiryo" charset="-128"/>
                <a:cs typeface="Meiryo" charset="-128"/>
              </a:rPr>
              <a:t>に</a:t>
            </a:r>
            <a:r>
              <a:rPr kumimoji="1" lang="ja-JP" altLang="en-US" sz="3600" b="1" dirty="0">
                <a:solidFill>
                  <a:schemeClr val="bg1"/>
                </a:solidFill>
                <a:latin typeface="Meiryo" charset="-128"/>
                <a:ea typeface="Meiryo" charset="-128"/>
                <a:cs typeface="Meiryo" charset="-128"/>
              </a:rPr>
              <a:t>貢献</a:t>
            </a:r>
            <a:r>
              <a:rPr kumimoji="1" lang="ja-JP" altLang="en-US" sz="3600" dirty="0">
                <a:solidFill>
                  <a:schemeClr val="bg1"/>
                </a:solidFill>
                <a:latin typeface="Meiryo" charset="-128"/>
                <a:ea typeface="Meiryo" charset="-128"/>
                <a:cs typeface="Meiryo" charset="-128"/>
              </a:rPr>
              <a:t>する</a:t>
            </a:r>
          </a:p>
        </p:txBody>
      </p:sp>
      <p:sp>
        <p:nvSpPr>
          <p:cNvPr id="5" name="正方形/長方形 4"/>
          <p:cNvSpPr/>
          <p:nvPr/>
        </p:nvSpPr>
        <p:spPr>
          <a:xfrm>
            <a:off x="808327" y="1376872"/>
            <a:ext cx="3668575" cy="10168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加速するビジネス・スピード</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に</a:t>
            </a:r>
            <a:r>
              <a:rPr kumimoji="1" lang="ja-JP" altLang="en-US" sz="2000" b="1" dirty="0">
                <a:solidFill>
                  <a:srgbClr val="FFFFFF"/>
                </a:solidFill>
                <a:latin typeface="Meiryo" charset="-128"/>
                <a:ea typeface="Meiryo" charset="-128"/>
                <a:cs typeface="Meiryo" charset="-128"/>
              </a:rPr>
              <a:t>即応</a:t>
            </a:r>
            <a:r>
              <a:rPr kumimoji="1" lang="ja-JP" altLang="en-US" sz="2000" dirty="0">
                <a:solidFill>
                  <a:srgbClr val="FFFFFF"/>
                </a:solidFill>
                <a:latin typeface="Meiryo" charset="-128"/>
                <a:ea typeface="Meiryo" charset="-128"/>
                <a:cs typeface="Meiryo" charset="-128"/>
              </a:rPr>
              <a:t>する</a:t>
            </a:r>
          </a:p>
        </p:txBody>
      </p:sp>
      <p:sp>
        <p:nvSpPr>
          <p:cNvPr id="6" name="正方形/長方形 5"/>
          <p:cNvSpPr/>
          <p:nvPr/>
        </p:nvSpPr>
        <p:spPr>
          <a:xfrm>
            <a:off x="4681729" y="1376872"/>
            <a:ext cx="3653942" cy="10168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本当に</a:t>
            </a:r>
            <a:r>
              <a:rPr kumimoji="1" lang="ja-JP" altLang="en-US" sz="2000" b="1" dirty="0">
                <a:solidFill>
                  <a:srgbClr val="FFFFFF"/>
                </a:solidFill>
                <a:latin typeface="Meiryo" charset="-128"/>
                <a:ea typeface="Meiryo" charset="-128"/>
                <a:cs typeface="Meiryo" charset="-128"/>
              </a:rPr>
              <a:t>「使う」システム</a:t>
            </a:r>
            <a:r>
              <a:rPr kumimoji="1" lang="ja-JP" altLang="en-US" sz="2000" dirty="0">
                <a:solidFill>
                  <a:srgbClr val="FFFFFF"/>
                </a:solidFill>
                <a:latin typeface="Meiryo" charset="-128"/>
                <a:ea typeface="Meiryo" charset="-128"/>
                <a:cs typeface="Meiryo" charset="-128"/>
              </a:rPr>
              <a:t>だけ</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を</a:t>
            </a:r>
            <a:r>
              <a:rPr lang="ja-JP" altLang="en-US" sz="2000" dirty="0">
                <a:solidFill>
                  <a:srgbClr val="FFFFFF"/>
                </a:solidFill>
                <a:latin typeface="Meiryo" charset="-128"/>
                <a:ea typeface="Meiryo" charset="-128"/>
                <a:cs typeface="Meiryo" charset="-128"/>
              </a:rPr>
              <a:t>開発・運用する</a:t>
            </a: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808327"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アジャイル開発</a:t>
            </a:r>
            <a:endParaRPr kumimoji="1" lang="en-US" altLang="ja-JP" sz="800" b="1"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 </a:t>
            </a:r>
          </a:p>
          <a:p>
            <a:pPr algn="ctr"/>
            <a:r>
              <a:rPr lang="ja-JP" altLang="en-US" sz="1400" dirty="0">
                <a:solidFill>
                  <a:srgbClr val="FFFFFF"/>
                </a:solidFill>
                <a:latin typeface="Meiryo" charset="-128"/>
                <a:ea typeface="Meiryo" charset="-128"/>
                <a:cs typeface="Meiryo" charset="-128"/>
              </a:rPr>
              <a:t>ビジネスと一体化した開発</a:t>
            </a:r>
            <a:endParaRPr kumimoji="1" lang="ja-JP" altLang="en-US" sz="1400" dirty="0">
              <a:solidFill>
                <a:srgbClr val="FFFFFF"/>
              </a:solidFill>
              <a:latin typeface="Meiryo" charset="-128"/>
              <a:ea typeface="Meiryo" charset="-128"/>
              <a:cs typeface="Meiryo" charset="-128"/>
            </a:endParaRPr>
          </a:p>
        </p:txBody>
      </p:sp>
      <p:sp>
        <p:nvSpPr>
          <p:cNvPr id="8" name="正方形/長方形 7"/>
          <p:cNvSpPr/>
          <p:nvPr/>
        </p:nvSpPr>
        <p:spPr>
          <a:xfrm>
            <a:off x="3381450"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dirty="0">
                <a:solidFill>
                  <a:srgbClr val="FFFFFF"/>
                </a:solidFill>
                <a:latin typeface="Meiryo" charset="-128"/>
                <a:ea typeface="Meiryo" charset="-128"/>
                <a:cs typeface="Meiryo" charset="-128"/>
              </a:rPr>
              <a:t>DevOps</a:t>
            </a:r>
          </a:p>
          <a:p>
            <a:pPr algn="ctr"/>
            <a:endParaRPr lang="en-US" altLang="ja-JP" sz="800" dirty="0">
              <a:solidFill>
                <a:srgbClr val="FFFFFF"/>
              </a:solidFill>
              <a:latin typeface="Meiryo" charset="-128"/>
              <a:ea typeface="Meiryo" charset="-128"/>
              <a:cs typeface="Meiryo" charset="-128"/>
            </a:endParaRPr>
          </a:p>
          <a:p>
            <a:pPr algn="ctr"/>
            <a:r>
              <a:rPr lang="ja-JP" altLang="en-US" sz="1400" dirty="0">
                <a:solidFill>
                  <a:srgbClr val="FFFFFF"/>
                </a:solidFill>
                <a:latin typeface="Meiryo" charset="-128"/>
                <a:ea typeface="Meiryo" charset="-128"/>
                <a:cs typeface="Meiryo" charset="-128"/>
              </a:rPr>
              <a:t>開発と運用の同期化</a:t>
            </a:r>
            <a:endParaRPr kumimoji="1" lang="ja-JP" altLang="en-US" sz="1400" dirty="0">
              <a:solidFill>
                <a:srgbClr val="FFFFFF"/>
              </a:solidFill>
              <a:latin typeface="Meiryo" charset="-128"/>
              <a:ea typeface="Meiryo" charset="-128"/>
              <a:cs typeface="Meiryo" charset="-128"/>
            </a:endParaRPr>
          </a:p>
        </p:txBody>
      </p:sp>
      <p:sp>
        <p:nvSpPr>
          <p:cNvPr id="9" name="正方形/長方形 8"/>
          <p:cNvSpPr/>
          <p:nvPr/>
        </p:nvSpPr>
        <p:spPr>
          <a:xfrm>
            <a:off x="5954573"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クラウド</a:t>
            </a:r>
            <a:endParaRPr lang="en-US" altLang="ja-JP" b="1" dirty="0">
              <a:solidFill>
                <a:srgbClr val="FFFFFF"/>
              </a:solidFill>
              <a:latin typeface="Meiryo" charset="-128"/>
              <a:ea typeface="Meiryo" charset="-128"/>
              <a:cs typeface="Meiryo" charset="-128"/>
            </a:endParaRPr>
          </a:p>
          <a:p>
            <a:pPr algn="ctr"/>
            <a:endParaRPr kumimoji="1" lang="en-US" altLang="ja-JP" sz="8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自動化と高速開発</a:t>
            </a:r>
          </a:p>
        </p:txBody>
      </p:sp>
      <p:sp>
        <p:nvSpPr>
          <p:cNvPr id="10" name="下矢印 9"/>
          <p:cNvSpPr/>
          <p:nvPr/>
        </p:nvSpPr>
        <p:spPr>
          <a:xfrm>
            <a:off x="1852572" y="2462503"/>
            <a:ext cx="1580083" cy="64644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p:cNvSpPr/>
          <p:nvPr/>
        </p:nvSpPr>
        <p:spPr>
          <a:xfrm>
            <a:off x="5718658" y="2458695"/>
            <a:ext cx="1580083" cy="64644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上矢印 11"/>
          <p:cNvSpPr/>
          <p:nvPr/>
        </p:nvSpPr>
        <p:spPr>
          <a:xfrm>
            <a:off x="1507843" y="4243540"/>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上矢印 12"/>
          <p:cNvSpPr/>
          <p:nvPr/>
        </p:nvSpPr>
        <p:spPr>
          <a:xfrm>
            <a:off x="4080965" y="4243539"/>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p:cNvSpPr/>
          <p:nvPr/>
        </p:nvSpPr>
        <p:spPr>
          <a:xfrm>
            <a:off x="6654089" y="4243539"/>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46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1600" dirty="0">
                <a:solidFill>
                  <a:srgbClr val="FFFFFF"/>
                </a:solidFill>
                <a:effectLst/>
                <a:latin typeface="Meiryo" charset="-128"/>
                <a:ea typeface="Meiryo" charset="-128"/>
                <a:cs typeface="Meiryo" charset="-128"/>
              </a:rPr>
              <a:t>デジタル・トランスフォーメーション時代の</a:t>
            </a:r>
            <a:endParaRPr lang="en-US" altLang="ja-JP" sz="1600" dirty="0">
              <a:solidFill>
                <a:srgbClr val="FFFFFF"/>
              </a:solidFill>
              <a:effectLst/>
              <a:latin typeface="Meiryo" charset="-128"/>
              <a:ea typeface="Meiryo" charset="-128"/>
              <a:cs typeface="Meiryo" charset="-128"/>
            </a:endParaRPr>
          </a:p>
          <a:p>
            <a:pPr algn="r"/>
            <a:r>
              <a:rPr lang="ja-JP" altLang="en-US" sz="2400" dirty="0">
                <a:solidFill>
                  <a:srgbClr val="FFFFFF"/>
                </a:solidFill>
                <a:effectLst/>
                <a:latin typeface="Meiryo" charset="-128"/>
                <a:ea typeface="Meiryo" charset="-128"/>
                <a:cs typeface="Meiryo" charset="-128"/>
              </a:rPr>
              <a:t>ビジネス戦略</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384408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a:xfrm>
            <a:off x="179388" y="134599"/>
            <a:ext cx="8964612" cy="416221"/>
          </a:xfrm>
          <a:prstGeom prst="rect">
            <a:avLst/>
          </a:prstGeom>
        </p:spPr>
        <p:txBody>
          <a:bodyPr>
            <a:normAutofit fontScale="90000"/>
          </a:bodyPr>
          <a:lstStyle/>
          <a:p>
            <a:r>
              <a:rPr lang="ja-JP" altLang="en-US" dirty="0"/>
              <a:t>デジタル・トランスフォーメーションとサイバー・フィジカル･システム</a:t>
            </a:r>
            <a:endParaRPr kumimoji="1" lang="ja-JP" altLang="en-US" dirty="0"/>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18" name="上矢印 17"/>
          <p:cNvSpPr/>
          <p:nvPr/>
        </p:nvSpPr>
        <p:spPr>
          <a:xfrm rot="12599028">
            <a:off x="4921295" y="3306894"/>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01544"/>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データ収集</a:t>
            </a:r>
            <a:endParaRPr kumimoji="1" lang="en-US" altLang="ja-JP" sz="2000" b="1" dirty="0">
              <a:solidFill>
                <a:schemeClr val="bg1"/>
              </a:solidFill>
              <a:latin typeface="Meiryo" charset="-128"/>
              <a:ea typeface="Meiryo" charset="-128"/>
              <a:cs typeface="Meiryo" charset="-128"/>
            </a:endParaRPr>
          </a:p>
          <a:p>
            <a:pPr algn="ctr"/>
            <a:r>
              <a:rPr lang="en-US" altLang="ja-JP" sz="1400" dirty="0" err="1">
                <a:solidFill>
                  <a:schemeClr val="bg1"/>
                </a:solidFill>
                <a:latin typeface="Meiryo" charset="-128"/>
                <a:ea typeface="Meiryo" charset="-128"/>
                <a:cs typeface="Meiryo" charset="-128"/>
              </a:rPr>
              <a:t>IoT</a:t>
            </a:r>
            <a:r>
              <a:rPr lang="en-US" altLang="ja-JP" sz="1400" dirty="0">
                <a:solidFill>
                  <a:schemeClr val="bg1"/>
                </a:solidFill>
                <a:latin typeface="Meiryo" charset="-128"/>
                <a:ea typeface="Meiryo" charset="-128"/>
                <a:cs typeface="Meiryo" charset="-128"/>
              </a:rPr>
              <a:t>/Mobile/Web</a:t>
            </a:r>
            <a:endParaRPr kumimoji="1" lang="ja-JP" altLang="en-US" sz="1400" dirty="0">
              <a:solidFill>
                <a:schemeClr val="bg1"/>
              </a:solidFill>
              <a:latin typeface="Meiryo" charset="-128"/>
              <a:ea typeface="Meiryo" charset="-128"/>
              <a:cs typeface="Meiryo" charset="-128"/>
            </a:endParaRPr>
          </a:p>
        </p:txBody>
      </p:sp>
      <p:sp>
        <p:nvSpPr>
          <p:cNvPr id="23" name="テキスト ボックス 22"/>
          <p:cNvSpPr txBox="1"/>
          <p:nvPr/>
        </p:nvSpPr>
        <p:spPr>
          <a:xfrm>
            <a:off x="1886709" y="2244860"/>
            <a:ext cx="1898455" cy="400110"/>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データ解析</a:t>
            </a:r>
            <a:endParaRPr kumimoji="1" lang="en-US" altLang="ja-JP" sz="20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148003"/>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データ活用</a:t>
            </a:r>
            <a:endParaRPr kumimoji="1" lang="en-US" altLang="ja-JP" sz="2000" b="1" dirty="0">
              <a:solidFill>
                <a:schemeClr val="bg1"/>
              </a:solidFill>
              <a:latin typeface="Meiryo" charset="-128"/>
              <a:ea typeface="Meiryo" charset="-128"/>
              <a:cs typeface="Meiryo" charset="-128"/>
            </a:endParaRPr>
          </a:p>
          <a:p>
            <a:pPr algn="ct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サービス</a:t>
            </a:r>
            <a:endParaRPr kumimoji="1" lang="ja-JP" altLang="en-US" sz="1400"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メイリオ"/>
                <a:ea typeface="メイリオ"/>
                <a:cs typeface="メイリオ"/>
              </a:rPr>
              <a:t>ヒト・モノ</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メイリオ"/>
                <a:ea typeface="メイリオ"/>
                <a:cs typeface="メイリオ"/>
              </a:rPr>
              <a:t>環境変化・産業活動</a:t>
            </a:r>
          </a:p>
        </p:txBody>
      </p:sp>
      <p:sp>
        <p:nvSpPr>
          <p:cNvPr id="63" name="テキスト ボックス 62"/>
          <p:cNvSpPr txBox="1"/>
          <p:nvPr/>
        </p:nvSpPr>
        <p:spPr>
          <a:xfrm>
            <a:off x="1111567" y="613061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メイリオ"/>
                <a:ea typeface="メイリオ"/>
                <a:cs typeface="メイリオ"/>
              </a:rPr>
              <a:t>現実世界／</a:t>
            </a:r>
            <a:r>
              <a:rPr kumimoji="1" lang="en-US" altLang="ja-JP" sz="1400" b="1" dirty="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8737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4768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20493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メイリオ"/>
                <a:ea typeface="メイリオ"/>
                <a:cs typeface="メイリオ"/>
              </a:rPr>
              <a:t>サイバー世界／</a:t>
            </a:r>
            <a:r>
              <a:rPr kumimoji="1" lang="en-US" altLang="ja-JP" sz="1400" b="1" dirty="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メイリオ"/>
                <a:ea typeface="メイリオ"/>
                <a:cs typeface="メイリオ"/>
              </a:rPr>
              <a:t>Cyber Physical System</a:t>
            </a:r>
            <a:r>
              <a:rPr lang="ja-JP" altLang="en-US" sz="1400" dirty="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grpSp>
        <p:nvGrpSpPr>
          <p:cNvPr id="10" name="図形グループ 9"/>
          <p:cNvGrpSpPr/>
          <p:nvPr/>
        </p:nvGrpSpPr>
        <p:grpSpPr>
          <a:xfrm>
            <a:off x="2277038" y="2102224"/>
            <a:ext cx="4572000" cy="2750959"/>
            <a:chOff x="2277038" y="2078176"/>
            <a:chExt cx="4572000" cy="2750959"/>
          </a:xfrm>
        </p:grpSpPr>
        <p:sp>
          <p:nvSpPr>
            <p:cNvPr id="48" name="円/楕円 47"/>
            <p:cNvSpPr/>
            <p:nvPr/>
          </p:nvSpPr>
          <p:spPr>
            <a:xfrm>
              <a:off x="3197675" y="2078176"/>
              <a:ext cx="2748649" cy="2750959"/>
            </a:xfrm>
            <a:prstGeom prst="ellipse">
              <a:avLst/>
            </a:prstGeom>
            <a:solidFill>
              <a:srgbClr val="FF7E79">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6" name="正方形/長方形 5"/>
            <p:cNvSpPr/>
            <p:nvPr/>
          </p:nvSpPr>
          <p:spPr>
            <a:xfrm>
              <a:off x="2277038" y="3048970"/>
              <a:ext cx="4572000" cy="923330"/>
            </a:xfrm>
            <a:prstGeom prst="rect">
              <a:avLst/>
            </a:prstGeom>
          </p:spPr>
          <p:txBody>
            <a:bodyPr>
              <a:spAutoFit/>
            </a:bodyPr>
            <a:lstStyle/>
            <a:p>
              <a:pPr algn="ctr"/>
              <a:r>
                <a:rPr lang="ja-JP" altLang="en-US" sz="4000" b="1" dirty="0">
                  <a:solidFill>
                    <a:srgbClr val="FFFFFF"/>
                  </a:solidFill>
                  <a:latin typeface="Meiryo" charset="-128"/>
                  <a:ea typeface="Meiryo" charset="-128"/>
                  <a:cs typeface="Meiryo" charset="-128"/>
                </a:rPr>
                <a:t>デジタル</a:t>
              </a:r>
              <a:endParaRPr lang="en-US" altLang="ja-JP" sz="4000" b="1" dirty="0">
                <a:solidFill>
                  <a:srgbClr val="FFFFFF"/>
                </a:solidFill>
                <a:latin typeface="Meiryo" charset="-128"/>
                <a:ea typeface="Meiryo" charset="-128"/>
                <a:cs typeface="Meiryo" charset="-128"/>
              </a:endParaRPr>
            </a:p>
            <a:p>
              <a:pPr algn="ctr"/>
              <a:r>
                <a:rPr lang="ja-JP" altLang="en-US" sz="1400" b="1" dirty="0">
                  <a:solidFill>
                    <a:srgbClr val="FFFFFF"/>
                  </a:solidFill>
                  <a:latin typeface="Meiryo" charset="-128"/>
                  <a:ea typeface="Meiryo" charset="-128"/>
                  <a:cs typeface="Meiryo" charset="-128"/>
                </a:rPr>
                <a:t>トランスフォーメーション</a:t>
              </a:r>
            </a:p>
          </p:txBody>
        </p:sp>
      </p:grpSp>
    </p:spTree>
    <p:extLst>
      <p:ext uri="{BB962C8B-B14F-4D97-AF65-F5344CB8AC3E}">
        <p14:creationId xmlns:p14="http://schemas.microsoft.com/office/powerpoint/2010/main" val="264229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8590"/>
            <a:ext cx="8686800" cy="416221"/>
          </a:xfrm>
          <a:prstGeom prst="rect">
            <a:avLst/>
          </a:prstGeom>
        </p:spPr>
        <p:txBody>
          <a:bodyPr>
            <a:normAutofit fontScale="90000"/>
          </a:bodyPr>
          <a:lstStyle/>
          <a:p>
            <a:r>
              <a:rPr kumimoji="1" lang="ja-JP" altLang="en-US" dirty="0"/>
              <a:t>デジタル・トランスフォーメーションへの期待</a:t>
            </a:r>
          </a:p>
        </p:txBody>
      </p:sp>
      <p:sp>
        <p:nvSpPr>
          <p:cNvPr id="22" name="正方形/長方形 21"/>
          <p:cNvSpPr/>
          <p:nvPr/>
        </p:nvSpPr>
        <p:spPr>
          <a:xfrm>
            <a:off x="675298" y="780596"/>
            <a:ext cx="7793404" cy="200809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75297" y="3758717"/>
            <a:ext cx="7793403" cy="2008094"/>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2122104" y="946758"/>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人間</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7" name="テキスト ボックス 26"/>
          <p:cNvSpPr txBox="1"/>
          <p:nvPr/>
        </p:nvSpPr>
        <p:spPr>
          <a:xfrm>
            <a:off x="2145926" y="3924462"/>
            <a:ext cx="5984780" cy="461665"/>
          </a:xfrm>
          <a:prstGeom prst="rect">
            <a:avLst/>
          </a:prstGeom>
          <a:noFill/>
        </p:spPr>
        <p:txBody>
          <a:bodyPr wrap="none" rtlCol="0">
            <a:spAutoFit/>
          </a:bodyPr>
          <a:lstStyle/>
          <a:p>
            <a:pPr algn="ctr"/>
            <a:r>
              <a:rPr lang="en-US" altLang="ja-JP" sz="2400" b="1" u="sng" dirty="0">
                <a:solidFill>
                  <a:schemeClr val="bg1"/>
                </a:solidFill>
                <a:latin typeface="Meiryo" charset="-128"/>
                <a:ea typeface="Meiryo" charset="-128"/>
                <a:cs typeface="Meiryo" charset="-128"/>
              </a:rPr>
              <a:t>IT</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8" name="テキスト ボックス 27"/>
          <p:cNvSpPr txBox="1"/>
          <p:nvPr/>
        </p:nvSpPr>
        <p:spPr>
          <a:xfrm>
            <a:off x="2564346" y="1553810"/>
            <a:ext cx="5416868" cy="461665"/>
          </a:xfrm>
          <a:prstGeom prst="rect">
            <a:avLst/>
          </a:prstGeom>
          <a:noFill/>
        </p:spPr>
        <p:txBody>
          <a:bodyPr wrap="none" rtlCol="0">
            <a:spAutoFit/>
          </a:bodyPr>
          <a:lstStyle/>
          <a:p>
            <a:pPr algn="ctr"/>
            <a:r>
              <a:rPr kumimoji="1" lang="ja-JP" altLang="en-US" sz="2400" b="1" dirty="0">
                <a:solidFill>
                  <a:schemeClr val="bg1"/>
                </a:solidFill>
                <a:latin typeface="Meiryo" charset="-128"/>
                <a:ea typeface="Meiryo" charset="-128"/>
                <a:cs typeface="Meiryo" charset="-128"/>
              </a:rPr>
              <a:t>観察</a:t>
            </a:r>
            <a:r>
              <a:rPr kumimoji="1" lang="ja-JP" altLang="en-US" sz="2400" dirty="0">
                <a:solidFill>
                  <a:schemeClr val="bg1"/>
                </a:solidFill>
                <a:latin typeface="Meiryo" charset="-128"/>
                <a:ea typeface="Meiryo" charset="-128"/>
                <a:cs typeface="Meiryo" charset="-128"/>
              </a:rPr>
              <a:t>と</a:t>
            </a:r>
            <a:r>
              <a:rPr kumimoji="1" lang="ja-JP" altLang="en-US" sz="2400" b="1" dirty="0">
                <a:solidFill>
                  <a:schemeClr val="bg1"/>
                </a:solidFill>
                <a:latin typeface="Meiryo" charset="-128"/>
                <a:ea typeface="Meiryo" charset="-128"/>
                <a:cs typeface="Meiryo" charset="-128"/>
              </a:rPr>
              <a:t>経験値</a:t>
            </a:r>
            <a:r>
              <a:rPr kumimoji="1" lang="ja-JP" altLang="en-US" sz="2400" dirty="0">
                <a:solidFill>
                  <a:schemeClr val="bg1"/>
                </a:solidFill>
                <a:latin typeface="Meiryo" charset="-128"/>
                <a:ea typeface="Meiryo" charset="-128"/>
                <a:cs typeface="Meiryo" charset="-128"/>
              </a:rPr>
              <a:t>に基づく判断と意志決定</a:t>
            </a:r>
          </a:p>
        </p:txBody>
      </p:sp>
      <p:sp>
        <p:nvSpPr>
          <p:cNvPr id="29" name="テキスト ボックス 28"/>
          <p:cNvSpPr txBox="1"/>
          <p:nvPr/>
        </p:nvSpPr>
        <p:spPr>
          <a:xfrm>
            <a:off x="2545297" y="4479935"/>
            <a:ext cx="5186035" cy="461665"/>
          </a:xfrm>
          <a:prstGeom prst="rect">
            <a:avLst/>
          </a:prstGeom>
          <a:noFill/>
        </p:spPr>
        <p:txBody>
          <a:bodyPr wrap="none" rtlCol="0">
            <a:spAutoFit/>
          </a:bodyPr>
          <a:lstStyle/>
          <a:p>
            <a:pPr algn="ctr"/>
            <a:r>
              <a:rPr lang="ja-JP" altLang="en-US" sz="2400" b="1" dirty="0">
                <a:solidFill>
                  <a:schemeClr val="bg1"/>
                </a:solidFill>
                <a:latin typeface="Meiryo" charset="-128"/>
                <a:ea typeface="Meiryo" charset="-128"/>
                <a:cs typeface="Meiryo" charset="-128"/>
              </a:rPr>
              <a:t>データ</a:t>
            </a:r>
            <a:r>
              <a:rPr kumimoji="1" lang="ja-JP" altLang="en-US" sz="2400" dirty="0">
                <a:solidFill>
                  <a:schemeClr val="bg1"/>
                </a:solidFill>
                <a:latin typeface="Meiryo" charset="-128"/>
                <a:ea typeface="Meiryo" charset="-128"/>
                <a:cs typeface="Meiryo" charset="-128"/>
              </a:rPr>
              <a:t>と</a:t>
            </a:r>
            <a:r>
              <a:rPr kumimoji="1" lang="en-US" altLang="ja-JP" sz="2400" b="1" dirty="0">
                <a:solidFill>
                  <a:schemeClr val="bg1"/>
                </a:solidFill>
                <a:latin typeface="Meiryo" charset="-128"/>
                <a:ea typeface="Meiryo" charset="-128"/>
                <a:cs typeface="Meiryo" charset="-128"/>
              </a:rPr>
              <a:t>AI</a:t>
            </a:r>
            <a:r>
              <a:rPr kumimoji="1" lang="ja-JP" altLang="en-US" sz="2400" dirty="0">
                <a:solidFill>
                  <a:schemeClr val="bg1"/>
                </a:solidFill>
                <a:latin typeface="Meiryo" charset="-128"/>
                <a:ea typeface="Meiryo" charset="-128"/>
                <a:cs typeface="Meiryo" charset="-128"/>
              </a:rPr>
              <a:t>に基づく判断と意志決定</a:t>
            </a:r>
          </a:p>
        </p:txBody>
      </p:sp>
      <p:sp>
        <p:nvSpPr>
          <p:cNvPr id="33" name="テキスト ボックス 32"/>
          <p:cNvSpPr txBox="1"/>
          <p:nvPr/>
        </p:nvSpPr>
        <p:spPr>
          <a:xfrm>
            <a:off x="3254423" y="5128740"/>
            <a:ext cx="3501278"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ビッグデータ</a:t>
            </a:r>
            <a:r>
              <a:rPr lang="en-US" altLang="ja-JP" sz="3200" b="1" dirty="0">
                <a:solidFill>
                  <a:schemeClr val="bg1"/>
                </a:solidFill>
                <a:latin typeface="Meiryo" charset="-128"/>
                <a:ea typeface="Meiryo" charset="-128"/>
                <a:cs typeface="Meiryo" charset="-128"/>
              </a:rPr>
              <a:t>×AI</a:t>
            </a:r>
            <a:endParaRPr kumimoji="1" lang="ja-JP" altLang="en-US" sz="2000" dirty="0">
              <a:solidFill>
                <a:schemeClr val="bg1"/>
              </a:solidFill>
              <a:latin typeface="Meiryo" charset="-128"/>
              <a:ea typeface="Meiryo" charset="-128"/>
              <a:cs typeface="Meiryo" charset="-128"/>
            </a:endParaRPr>
          </a:p>
        </p:txBody>
      </p:sp>
      <p:sp>
        <p:nvSpPr>
          <p:cNvPr id="34" name="テキスト ボックス 33"/>
          <p:cNvSpPr txBox="1"/>
          <p:nvPr/>
        </p:nvSpPr>
        <p:spPr>
          <a:xfrm>
            <a:off x="3489737" y="2115947"/>
            <a:ext cx="2167581"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経験</a:t>
            </a:r>
            <a:r>
              <a:rPr lang="en-US" altLang="ja-JP" sz="3200" b="1" dirty="0">
                <a:solidFill>
                  <a:schemeClr val="bg1"/>
                </a:solidFill>
                <a:latin typeface="Meiryo" charset="-128"/>
                <a:ea typeface="Meiryo" charset="-128"/>
                <a:cs typeface="Meiryo" charset="-128"/>
              </a:rPr>
              <a:t>×</a:t>
            </a:r>
            <a:r>
              <a:rPr lang="ja-JP" altLang="en-US" sz="3200" b="1" dirty="0">
                <a:solidFill>
                  <a:schemeClr val="bg1"/>
                </a:solidFill>
                <a:latin typeface="Meiryo" charset="-128"/>
                <a:ea typeface="Meiryo" charset="-128"/>
                <a:cs typeface="Meiryo" charset="-128"/>
              </a:rPr>
              <a:t>思考</a:t>
            </a:r>
            <a:endParaRPr kumimoji="1" lang="ja-JP" altLang="en-US" sz="3200" dirty="0">
              <a:solidFill>
                <a:schemeClr val="bg1"/>
              </a:solidFill>
              <a:latin typeface="Meiryo" charset="-128"/>
              <a:ea typeface="Meiryo" charset="-128"/>
              <a:cs typeface="Meiryo" charset="-128"/>
            </a:endParaRPr>
          </a:p>
        </p:txBody>
      </p:sp>
      <p:sp>
        <p:nvSpPr>
          <p:cNvPr id="35" name="下矢印 34"/>
          <p:cNvSpPr/>
          <p:nvPr/>
        </p:nvSpPr>
        <p:spPr>
          <a:xfrm>
            <a:off x="3316072" y="2752800"/>
            <a:ext cx="2510043" cy="1124521"/>
          </a:xfrm>
          <a:prstGeom prst="downArrow">
            <a:avLst>
              <a:gd name="adj1" fmla="val 80324"/>
              <a:gd name="adj2" fmla="val 2904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p:cNvSpPr txBox="1"/>
          <p:nvPr/>
        </p:nvSpPr>
        <p:spPr>
          <a:xfrm>
            <a:off x="3020200" y="3051867"/>
            <a:ext cx="3101788" cy="438582"/>
          </a:xfrm>
          <a:prstGeom prst="rect">
            <a:avLst/>
          </a:prstGeom>
          <a:noFill/>
        </p:spPr>
        <p:txBody>
          <a:bodyPr wrap="square" rtlCol="0">
            <a:spAutoFit/>
          </a:bodyPr>
          <a:lstStyle/>
          <a:p>
            <a:pPr algn="ctr"/>
            <a:r>
              <a:rPr kumimoji="1" lang="ja-JP" altLang="en-US" sz="1200" b="1" dirty="0">
                <a:solidFill>
                  <a:schemeClr val="bg1"/>
                </a:solidFill>
                <a:latin typeface="Meiryo" charset="-128"/>
                <a:ea typeface="Meiryo" charset="-128"/>
                <a:cs typeface="Meiryo" charset="-128"/>
              </a:rPr>
              <a:t>トランスフォーメーション</a:t>
            </a:r>
            <a:endParaRPr kumimoji="1" lang="en-US" altLang="ja-JP" sz="1200" b="1" dirty="0">
              <a:solidFill>
                <a:schemeClr val="bg1"/>
              </a:solidFill>
              <a:latin typeface="Meiryo" charset="-128"/>
              <a:ea typeface="Meiryo" charset="-128"/>
              <a:cs typeface="Meiryo" charset="-128"/>
            </a:endParaRPr>
          </a:p>
          <a:p>
            <a:pPr algn="ctr"/>
            <a:r>
              <a:rPr lang="en-US" altLang="ja-JP" sz="1050" dirty="0">
                <a:solidFill>
                  <a:schemeClr val="bg1"/>
                </a:solidFill>
                <a:latin typeface="Meiryo" charset="-128"/>
                <a:ea typeface="Meiryo" charset="-128"/>
                <a:cs typeface="Meiryo" charset="-128"/>
              </a:rPr>
              <a:t>Transformation</a:t>
            </a:r>
            <a:r>
              <a:rPr lang="ja-JP" altLang="en-US" sz="1050" dirty="0">
                <a:solidFill>
                  <a:schemeClr val="bg1"/>
                </a:solidFill>
                <a:latin typeface="Meiryo" charset="-128"/>
                <a:ea typeface="Meiryo" charset="-128"/>
                <a:cs typeface="Meiryo" charset="-128"/>
              </a:rPr>
              <a:t>／置き換える</a:t>
            </a:r>
            <a:endParaRPr kumimoji="1" lang="ja-JP" altLang="en-US" sz="1050" dirty="0">
              <a:solidFill>
                <a:schemeClr val="bg1"/>
              </a:solidFill>
              <a:latin typeface="Meiryo" charset="-128"/>
              <a:ea typeface="Meiryo" charset="-128"/>
              <a:cs typeface="Meiryo" charset="-128"/>
            </a:endParaRPr>
          </a:p>
        </p:txBody>
      </p:sp>
      <p:sp>
        <p:nvSpPr>
          <p:cNvPr id="37" name="ホームベース 36"/>
          <p:cNvSpPr/>
          <p:nvPr/>
        </p:nvSpPr>
        <p:spPr>
          <a:xfrm>
            <a:off x="675298" y="2883374"/>
            <a:ext cx="2891400" cy="7946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ホームベース 37"/>
          <p:cNvSpPr/>
          <p:nvPr/>
        </p:nvSpPr>
        <p:spPr>
          <a:xfrm rot="10800000">
            <a:off x="5593523" y="2882498"/>
            <a:ext cx="2875177" cy="79638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702972" y="2997956"/>
            <a:ext cx="239756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ビジネス環境への対応</a:t>
            </a:r>
          </a:p>
        </p:txBody>
      </p:sp>
      <p:sp>
        <p:nvSpPr>
          <p:cNvPr id="40" name="テキスト ボックス 39"/>
          <p:cNvSpPr txBox="1"/>
          <p:nvPr/>
        </p:nvSpPr>
        <p:spPr>
          <a:xfrm>
            <a:off x="6398575" y="2992491"/>
            <a:ext cx="175595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競争優位の確立</a:t>
            </a:r>
          </a:p>
        </p:txBody>
      </p:sp>
      <p:sp>
        <p:nvSpPr>
          <p:cNvPr id="41" name="テキスト ボックス 40"/>
          <p:cNvSpPr txBox="1"/>
          <p:nvPr/>
        </p:nvSpPr>
        <p:spPr>
          <a:xfrm>
            <a:off x="702972" y="3317485"/>
            <a:ext cx="2492990" cy="276999"/>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不確実性の増大・スピードの加速</a:t>
            </a:r>
          </a:p>
        </p:txBody>
      </p:sp>
      <p:sp>
        <p:nvSpPr>
          <p:cNvPr id="43" name="テキスト ボックス 42"/>
          <p:cNvSpPr txBox="1"/>
          <p:nvPr/>
        </p:nvSpPr>
        <p:spPr>
          <a:xfrm>
            <a:off x="6414775" y="3319028"/>
            <a:ext cx="1723549" cy="276999"/>
          </a:xfrm>
          <a:prstGeom prst="rect">
            <a:avLst/>
          </a:prstGeom>
          <a:noFill/>
        </p:spPr>
        <p:txBody>
          <a:bodyPr wrap="none" rtlCol="0">
            <a:spAutoFit/>
          </a:bodyPr>
          <a:lstStyle/>
          <a:p>
            <a:pPr algn="r"/>
            <a:r>
              <a:rPr kumimoji="1" lang="ja-JP" altLang="en-US" sz="1200" dirty="0">
                <a:solidFill>
                  <a:schemeClr val="bg1"/>
                </a:solidFill>
                <a:latin typeface="Meiryo" charset="-128"/>
                <a:ea typeface="Meiryo" charset="-128"/>
                <a:cs typeface="Meiryo" charset="-128"/>
              </a:rPr>
              <a:t>常識や価値基準の転換</a:t>
            </a:r>
          </a:p>
        </p:txBody>
      </p:sp>
      <p:pic>
        <p:nvPicPr>
          <p:cNvPr id="20" name="図 19" descr="brain-illustration-1940x900_35269.jpg"/>
          <p:cNvPicPr>
            <a:picLocks noChangeAspect="1"/>
          </p:cNvPicPr>
          <p:nvPr/>
        </p:nvPicPr>
        <p:blipFill>
          <a:blip r:embed="rId3" cstate="screen">
            <a:clrChange>
              <a:clrFrom>
                <a:srgbClr val="FFEBCF"/>
              </a:clrFrom>
              <a:clrTo>
                <a:srgbClr val="FFEBC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0525" y="3848367"/>
            <a:ext cx="1251025" cy="624402"/>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70692" y="4280889"/>
            <a:ext cx="701830" cy="656581"/>
          </a:xfrm>
          <a:prstGeom prst="rect">
            <a:avLst/>
          </a:prstGeom>
          <a:effectLst>
            <a:outerShdw blurRad="50800" dist="38100" dir="2700000" algn="tl" rotWithShape="0">
              <a:prstClr val="black">
                <a:alpha val="40000"/>
              </a:prstClr>
            </a:outerShdw>
          </a:effectLst>
        </p:spPr>
      </p:pic>
      <p:grpSp>
        <p:nvGrpSpPr>
          <p:cNvPr id="4" name="図形グループ 3"/>
          <p:cNvGrpSpPr/>
          <p:nvPr/>
        </p:nvGrpSpPr>
        <p:grpSpPr>
          <a:xfrm>
            <a:off x="978676" y="963801"/>
            <a:ext cx="425859" cy="883356"/>
            <a:chOff x="1946324" y="4125162"/>
            <a:chExt cx="969964" cy="2007872"/>
          </a:xfrm>
          <a:solidFill>
            <a:schemeClr val="bg1">
              <a:lumMod val="75000"/>
            </a:schemeClr>
          </a:solidFill>
        </p:grpSpPr>
        <p:sp>
          <p:nvSpPr>
            <p:cNvPr id="5" name="円/楕円 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sp>
        <p:nvSpPr>
          <p:cNvPr id="24" name="テキスト ボックス 23"/>
          <p:cNvSpPr txBox="1"/>
          <p:nvPr/>
        </p:nvSpPr>
        <p:spPr>
          <a:xfrm>
            <a:off x="827701" y="213637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ヒトが主体</a:t>
            </a:r>
            <a:endParaRPr kumimoji="1" lang="en-US" altLang="ja-JP" b="1" dirty="0">
              <a:solidFill>
                <a:schemeClr val="bg1"/>
              </a:solidFill>
              <a:latin typeface="Meiryo" charset="-128"/>
              <a:ea typeface="Meiryo" charset="-128"/>
              <a:cs typeface="Meiryo" charset="-128"/>
            </a:endParaRPr>
          </a:p>
          <a:p>
            <a:r>
              <a:rPr kumimoji="1" lang="en-US" altLang="ja-JP" dirty="0">
                <a:solidFill>
                  <a:schemeClr val="bg1"/>
                </a:solidFill>
                <a:latin typeface="Meiryo" charset="-128"/>
                <a:ea typeface="Meiryo" charset="-128"/>
                <a:cs typeface="Meiryo" charset="-128"/>
              </a:rPr>
              <a:t>IT</a:t>
            </a:r>
            <a:r>
              <a:rPr kumimoji="1" lang="ja-JP" altLang="en-US" dirty="0">
                <a:solidFill>
                  <a:schemeClr val="bg1"/>
                </a:solidFill>
                <a:latin typeface="Meiryo" charset="-128"/>
                <a:ea typeface="Meiryo" charset="-128"/>
                <a:cs typeface="Meiryo" charset="-128"/>
              </a:rPr>
              <a:t>が支援</a:t>
            </a:r>
          </a:p>
        </p:txBody>
      </p:sp>
      <p:sp>
        <p:nvSpPr>
          <p:cNvPr id="25" name="テキスト ボックス 24"/>
          <p:cNvSpPr txBox="1"/>
          <p:nvPr/>
        </p:nvSpPr>
        <p:spPr>
          <a:xfrm>
            <a:off x="827701" y="5128740"/>
            <a:ext cx="1338828" cy="646331"/>
          </a:xfrm>
          <a:prstGeom prst="rect">
            <a:avLst/>
          </a:prstGeom>
          <a:noFill/>
        </p:spPr>
        <p:txBody>
          <a:bodyPr wrap="none" rtlCol="0">
            <a:spAutoFit/>
          </a:bodyPr>
          <a:lstStyle/>
          <a:p>
            <a:r>
              <a:rPr kumimoji="1" lang="en-US" altLang="ja-JP" b="1" dirty="0">
                <a:solidFill>
                  <a:schemeClr val="bg1"/>
                </a:solidFill>
                <a:latin typeface="Meiryo" charset="-128"/>
                <a:ea typeface="Meiryo" charset="-128"/>
                <a:cs typeface="Meiryo" charset="-128"/>
              </a:rPr>
              <a:t>IT</a:t>
            </a:r>
            <a:r>
              <a:rPr kumimoji="1" lang="ja-JP" altLang="en-US" b="1" dirty="0">
                <a:solidFill>
                  <a:schemeClr val="bg1"/>
                </a:solidFill>
                <a:latin typeface="Meiryo" charset="-128"/>
                <a:ea typeface="Meiryo" charset="-128"/>
                <a:cs typeface="Meiryo" charset="-128"/>
              </a:rPr>
              <a:t>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ヒトが支援</a:t>
            </a:r>
          </a:p>
        </p:txBody>
      </p:sp>
      <p:grpSp>
        <p:nvGrpSpPr>
          <p:cNvPr id="30" name="図形グループ 29"/>
          <p:cNvGrpSpPr/>
          <p:nvPr/>
        </p:nvGrpSpPr>
        <p:grpSpPr>
          <a:xfrm>
            <a:off x="966184" y="4405449"/>
            <a:ext cx="288287" cy="534166"/>
            <a:chOff x="1946324" y="4125162"/>
            <a:chExt cx="969964" cy="2007872"/>
          </a:xfrm>
          <a:solidFill>
            <a:schemeClr val="bg1">
              <a:lumMod val="75000"/>
            </a:schemeClr>
          </a:solidFill>
        </p:grpSpPr>
        <p:sp>
          <p:nvSpPr>
            <p:cNvPr id="31" name="円/楕円 3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32" name="フローチャート: 論理積ゲート 3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grpSp>
        <p:nvGrpSpPr>
          <p:cNvPr id="8" name="図形グループ 7"/>
          <p:cNvGrpSpPr/>
          <p:nvPr/>
        </p:nvGrpSpPr>
        <p:grpSpPr>
          <a:xfrm>
            <a:off x="1404534" y="1339813"/>
            <a:ext cx="663464" cy="675661"/>
            <a:chOff x="921147" y="2673903"/>
            <a:chExt cx="2035043" cy="2195257"/>
          </a:xfrm>
        </p:grpSpPr>
        <p:sp>
          <p:nvSpPr>
            <p:cNvPr id="9" name="台形 8"/>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0" name="正方形/長方形 9"/>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nvGrpSpPr>
            <p:cNvPr id="11" name="図形グループ 10"/>
            <p:cNvGrpSpPr/>
            <p:nvPr/>
          </p:nvGrpSpPr>
          <p:grpSpPr>
            <a:xfrm rot="18523230">
              <a:off x="289583" y="3305467"/>
              <a:ext cx="1602719" cy="339591"/>
              <a:chOff x="1084045" y="2295821"/>
              <a:chExt cx="1399064" cy="288032"/>
            </a:xfrm>
          </p:grpSpPr>
          <p:grpSp>
            <p:nvGrpSpPr>
              <p:cNvPr id="16" name="図形グループ 15"/>
              <p:cNvGrpSpPr/>
              <p:nvPr/>
            </p:nvGrpSpPr>
            <p:grpSpPr>
              <a:xfrm>
                <a:off x="1084045" y="2295821"/>
                <a:ext cx="1399064" cy="288032"/>
                <a:chOff x="531457" y="2456892"/>
                <a:chExt cx="1399064" cy="288032"/>
              </a:xfrm>
            </p:grpSpPr>
            <p:sp>
              <p:nvSpPr>
                <p:cNvPr id="18" name="正方形/長方形 17"/>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9" name="円/楕円 18"/>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7" name="円/楕円 16"/>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2" name="円/楕円 11"/>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3" name="正方形/長方形 12"/>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4" name="正方形/長方形 13"/>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5" name="台形 14"/>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42" name="正方形/長方形 41"/>
          <p:cNvSpPr/>
          <p:nvPr/>
        </p:nvSpPr>
        <p:spPr>
          <a:xfrm>
            <a:off x="675297" y="5822360"/>
            <a:ext cx="7793403" cy="60281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徹底した効率化と無駄の排除により</a:t>
            </a:r>
            <a:endParaRPr kumimoji="1" lang="en-US" altLang="ja-JP" sz="14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サスティナブルな社会の実現に貢献</a:t>
            </a:r>
          </a:p>
        </p:txBody>
      </p:sp>
    </p:spTree>
    <p:extLst>
      <p:ext uri="{BB962C8B-B14F-4D97-AF65-F5344CB8AC3E}">
        <p14:creationId xmlns:p14="http://schemas.microsoft.com/office/powerpoint/2010/main" val="215530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77426" y="986118"/>
            <a:ext cx="8522276" cy="28866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デジタル・トランスフォーメーションとは</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4" name="テキスト ボックス 3"/>
          <p:cNvSpPr txBox="1"/>
          <p:nvPr/>
        </p:nvSpPr>
        <p:spPr>
          <a:xfrm>
            <a:off x="4910797" y="1447597"/>
            <a:ext cx="3888905" cy="1938992"/>
          </a:xfrm>
          <a:prstGeom prst="rect">
            <a:avLst/>
          </a:prstGeom>
          <a:noFill/>
        </p:spPr>
        <p:txBody>
          <a:bodyPr wrap="square" rtlCol="0">
            <a:spAutoFit/>
          </a:bodyPr>
          <a:lstStyle/>
          <a:p>
            <a:pPr marL="342900" indent="-342900">
              <a:buFont typeface="Wingdings" charset="2"/>
              <a:buChar char="ü"/>
            </a:pPr>
            <a:r>
              <a:rPr kumimoji="1" lang="ja-JP" altLang="en-US" sz="2000" dirty="0">
                <a:solidFill>
                  <a:srgbClr val="0432FF"/>
                </a:solidFill>
                <a:latin typeface="Meiryo" charset="-128"/>
                <a:ea typeface="Meiryo" charset="-128"/>
                <a:cs typeface="Meiryo" charset="-128"/>
              </a:rPr>
              <a:t>ビジネス･プロセスに関わる</a:t>
            </a:r>
            <a:endParaRPr kumimoji="1" lang="en-US" altLang="ja-JP" sz="2000" dirty="0">
              <a:solidFill>
                <a:srgbClr val="0432FF"/>
              </a:solidFill>
              <a:latin typeface="Meiryo" charset="-128"/>
              <a:ea typeface="Meiryo" charset="-128"/>
              <a:cs typeface="Meiryo" charset="-128"/>
            </a:endParaRPr>
          </a:p>
          <a:p>
            <a:r>
              <a:rPr lang="en-US" altLang="ja-JP" sz="2000" b="1" dirty="0">
                <a:solidFill>
                  <a:srgbClr val="0432FF"/>
                </a:solidFill>
                <a:latin typeface="Meiryo" charset="-128"/>
                <a:ea typeface="Meiryo" charset="-128"/>
                <a:cs typeface="Meiryo" charset="-128"/>
              </a:rPr>
              <a:t>	</a:t>
            </a:r>
            <a:r>
              <a:rPr kumimoji="1" lang="ja-JP" altLang="en-US" sz="2000" b="1" dirty="0">
                <a:solidFill>
                  <a:srgbClr val="0432FF"/>
                </a:solidFill>
                <a:latin typeface="Meiryo" charset="-128"/>
                <a:ea typeface="Meiryo" charset="-128"/>
                <a:cs typeface="Meiryo" charset="-128"/>
              </a:rPr>
              <a:t>人間の制約を排除</a:t>
            </a:r>
            <a:r>
              <a:rPr kumimoji="1" lang="ja-JP" altLang="en-US" sz="2000" dirty="0">
                <a:solidFill>
                  <a:srgbClr val="0432FF"/>
                </a:solidFill>
                <a:latin typeface="Meiryo" charset="-128"/>
                <a:ea typeface="Meiryo" charset="-128"/>
                <a:cs typeface="Meiryo" charset="-128"/>
              </a:rPr>
              <a:t>し</a:t>
            </a:r>
            <a:endParaRPr kumimoji="1"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品質・コスト・期間などの</a:t>
            </a:r>
            <a:endParaRPr lang="en-US" altLang="ja-JP" sz="2000"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b="1" dirty="0">
                <a:solidFill>
                  <a:srgbClr val="0432FF"/>
                </a:solidFill>
                <a:latin typeface="Meiryo" charset="-128"/>
                <a:ea typeface="Meiryo" charset="-128"/>
                <a:cs typeface="Meiryo" charset="-128"/>
              </a:rPr>
              <a:t>限界をブレークスルー</a:t>
            </a:r>
            <a:r>
              <a:rPr lang="ja-JP" altLang="en-US" sz="2000" dirty="0">
                <a:solidFill>
                  <a:srgbClr val="0432FF"/>
                </a:solidFill>
                <a:latin typeface="Meiryo" charset="-128"/>
                <a:ea typeface="Meiryo" charset="-128"/>
                <a:cs typeface="Meiryo" charset="-128"/>
              </a:rPr>
              <a:t>して</a:t>
            </a:r>
            <a:endParaRPr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ビジネスに</a:t>
            </a:r>
            <a:r>
              <a:rPr lang="ja-JP" altLang="en-US" sz="2000" b="1" u="sng" dirty="0">
                <a:solidFill>
                  <a:srgbClr val="0432FF"/>
                </a:solidFill>
                <a:latin typeface="Meiryo" charset="-128"/>
                <a:ea typeface="Meiryo" charset="-128"/>
                <a:cs typeface="Meiryo" charset="-128"/>
              </a:rPr>
              <a:t>新しい価値基準</a:t>
            </a:r>
            <a:endParaRPr lang="en-US" altLang="ja-JP" sz="2000" b="1" u="sng"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dirty="0">
                <a:solidFill>
                  <a:srgbClr val="0432FF"/>
                </a:solidFill>
                <a:latin typeface="Meiryo" charset="-128"/>
                <a:ea typeface="Meiryo" charset="-128"/>
                <a:cs typeface="Meiryo" charset="-128"/>
              </a:rPr>
              <a:t>をもたらす取り組み</a:t>
            </a:r>
            <a:endParaRPr lang="en-US" altLang="ja-JP" sz="2000" dirty="0">
              <a:solidFill>
                <a:srgbClr val="0432FF"/>
              </a:solidFill>
              <a:latin typeface="Meiryo" charset="-128"/>
              <a:ea typeface="Meiryo" charset="-128"/>
              <a:cs typeface="Meiryo" charset="-128"/>
            </a:endParaRPr>
          </a:p>
        </p:txBody>
      </p:sp>
      <p:sp>
        <p:nvSpPr>
          <p:cNvPr id="6" name="テキスト ボックス 5"/>
          <p:cNvSpPr txBox="1"/>
          <p:nvPr/>
        </p:nvSpPr>
        <p:spPr>
          <a:xfrm>
            <a:off x="358108" y="1284386"/>
            <a:ext cx="3922651" cy="2369880"/>
          </a:xfrm>
          <a:prstGeom prst="rect">
            <a:avLst/>
          </a:prstGeom>
          <a:noFill/>
        </p:spPr>
        <p:txBody>
          <a:bodyPr wrap="square" rtlCol="0">
            <a:spAutoFit/>
          </a:bodyPr>
          <a:lstStyle/>
          <a:p>
            <a:pPr algn="ctr"/>
            <a:r>
              <a:rPr kumimoji="1" lang="ja-JP" altLang="en-US" sz="2400" b="1" u="sng" dirty="0">
                <a:latin typeface="Meiryo" charset="-128"/>
                <a:ea typeface="Meiryo" charset="-128"/>
                <a:cs typeface="Meiryo" charset="-128"/>
              </a:rPr>
              <a:t>人間</a:t>
            </a:r>
            <a:r>
              <a:rPr kumimoji="1" lang="ja-JP" altLang="en-US" sz="2400" dirty="0">
                <a:latin typeface="Meiryo" charset="-128"/>
                <a:ea typeface="Meiryo" charset="-128"/>
                <a:cs typeface="Meiryo" charset="-128"/>
              </a:rPr>
              <a:t>を前提に最適化された</a:t>
            </a:r>
            <a:endParaRPr kumimoji="1" lang="en-US" altLang="ja-JP" sz="2400" dirty="0">
              <a:latin typeface="Meiryo" charset="-128"/>
              <a:ea typeface="Meiryo" charset="-128"/>
              <a:cs typeface="Meiryo" charset="-128"/>
            </a:endParaRPr>
          </a:p>
          <a:p>
            <a:pPr algn="ctr"/>
            <a:r>
              <a:rPr kumimoji="1" lang="ja-JP" altLang="en-US" sz="2400" dirty="0">
                <a:latin typeface="Meiryo" charset="-128"/>
                <a:ea typeface="Meiryo" charset="-128"/>
                <a:cs typeface="Meiryo" charset="-128"/>
              </a:rPr>
              <a:t>ビジネスの仕組み</a:t>
            </a:r>
            <a:endParaRPr kumimoji="1" lang="en-US" altLang="ja-JP" sz="2400" dirty="0">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から</a:t>
            </a:r>
            <a:endParaRPr lang="en-US" altLang="ja-JP" dirty="0">
              <a:solidFill>
                <a:schemeClr val="accent6">
                  <a:lumMod val="75000"/>
                </a:schemeClr>
              </a:solidFill>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sz="2400" b="1" u="sng" dirty="0">
                <a:solidFill>
                  <a:srgbClr val="0432FF"/>
                </a:solidFill>
                <a:latin typeface="Meiryo" charset="-128"/>
                <a:ea typeface="Meiryo" charset="-128"/>
                <a:cs typeface="Meiryo" charset="-128"/>
              </a:rPr>
              <a:t>機械</a:t>
            </a:r>
            <a:r>
              <a:rPr lang="ja-JP" altLang="en-US" sz="2400" dirty="0">
                <a:solidFill>
                  <a:srgbClr val="0432FF"/>
                </a:solidFill>
                <a:latin typeface="Meiryo" charset="-128"/>
                <a:ea typeface="Meiryo" charset="-128"/>
                <a:cs typeface="Meiryo" charset="-128"/>
              </a:rPr>
              <a:t>を前提に最適化された</a:t>
            </a:r>
            <a:endParaRPr lang="en-US" altLang="ja-JP" sz="2400" dirty="0">
              <a:solidFill>
                <a:srgbClr val="0432FF"/>
              </a:solidFill>
              <a:latin typeface="Meiryo" charset="-128"/>
              <a:ea typeface="Meiryo" charset="-128"/>
              <a:cs typeface="Meiryo" charset="-128"/>
            </a:endParaRPr>
          </a:p>
          <a:p>
            <a:pPr algn="ctr"/>
            <a:r>
              <a:rPr lang="ja-JP" altLang="en-US" sz="2400" dirty="0">
                <a:solidFill>
                  <a:srgbClr val="0432FF"/>
                </a:solidFill>
                <a:latin typeface="Meiryo" charset="-128"/>
                <a:ea typeface="Meiryo" charset="-128"/>
                <a:cs typeface="Meiryo" charset="-128"/>
              </a:rPr>
              <a:t>ビジネスの仕組み</a:t>
            </a:r>
            <a:endParaRPr lang="en-US" altLang="ja-JP" sz="2400" dirty="0">
              <a:solidFill>
                <a:srgbClr val="0432FF"/>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への転換</a:t>
            </a:r>
            <a:endParaRPr lang="en-US" altLang="ja-JP" dirty="0">
              <a:solidFill>
                <a:schemeClr val="accent6">
                  <a:lumMod val="75000"/>
                </a:schemeClr>
              </a:solidFill>
              <a:latin typeface="Meiryo" charset="-128"/>
              <a:ea typeface="Meiryo" charset="-128"/>
              <a:cs typeface="Meiryo" charset="-128"/>
            </a:endParaRPr>
          </a:p>
        </p:txBody>
      </p:sp>
      <p:sp>
        <p:nvSpPr>
          <p:cNvPr id="7" name="ホームベース 6"/>
          <p:cNvSpPr/>
          <p:nvPr/>
        </p:nvSpPr>
        <p:spPr>
          <a:xfrm>
            <a:off x="277426" y="4230032"/>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10800000">
            <a:off x="4554958" y="4230034"/>
            <a:ext cx="4244744"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277426" y="4423764"/>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10" name="テキスト ボックス 9"/>
          <p:cNvSpPr txBox="1"/>
          <p:nvPr/>
        </p:nvSpPr>
        <p:spPr>
          <a:xfrm>
            <a:off x="6447749" y="4425253"/>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11" name="テキスト ボックス 10"/>
          <p:cNvSpPr txBox="1"/>
          <p:nvPr/>
        </p:nvSpPr>
        <p:spPr>
          <a:xfrm>
            <a:off x="277426" y="4885429"/>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12" name="テキスト ボックス 11"/>
          <p:cNvSpPr txBox="1"/>
          <p:nvPr/>
        </p:nvSpPr>
        <p:spPr>
          <a:xfrm>
            <a:off x="277426" y="5448377"/>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13" name="テキスト ボックス 12"/>
          <p:cNvSpPr txBox="1"/>
          <p:nvPr/>
        </p:nvSpPr>
        <p:spPr>
          <a:xfrm>
            <a:off x="6569085" y="4885428"/>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4" name="テキスト ボックス 13"/>
          <p:cNvSpPr txBox="1"/>
          <p:nvPr/>
        </p:nvSpPr>
        <p:spPr>
          <a:xfrm>
            <a:off x="5618863" y="5443604"/>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5" name="円/楕円 14"/>
          <p:cNvSpPr/>
          <p:nvPr/>
        </p:nvSpPr>
        <p:spPr>
          <a:xfrm>
            <a:off x="3531029" y="4230034"/>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6" name="テキスト ボックス 15"/>
          <p:cNvSpPr txBox="1"/>
          <p:nvPr/>
        </p:nvSpPr>
        <p:spPr>
          <a:xfrm>
            <a:off x="3658426" y="4766495"/>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8" name="右矢印 17"/>
          <p:cNvSpPr/>
          <p:nvPr/>
        </p:nvSpPr>
        <p:spPr>
          <a:xfrm>
            <a:off x="4357735" y="1784096"/>
            <a:ext cx="434788" cy="10040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10800000">
            <a:off x="3709154" y="3743868"/>
            <a:ext cx="1725691" cy="54467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9990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79210" y="5398679"/>
            <a:ext cx="1615440" cy="1109472"/>
          </a:xfrm>
          <a:prstGeom prst="rect">
            <a:avLst/>
          </a:prstGeom>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a:t>UBER</a:t>
            </a:r>
            <a:r>
              <a:rPr kumimoji="1" lang="ja-JP" altLang="en-US" dirty="0"/>
              <a:t>と</a:t>
            </a:r>
            <a:r>
              <a:rPr kumimoji="1" lang="en-US" altLang="ja-JP" dirty="0"/>
              <a:t>Taxi</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タクシー資産</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コールセンター運営経費</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施設維持管理</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a:solidFill>
                  <a:schemeClr val="bg1"/>
                </a:solidFill>
                <a:latin typeface="Meiryo" charset="-128"/>
                <a:ea typeface="Meiryo" charset="-128"/>
                <a:cs typeface="Meiryo" charset="-128"/>
              </a:rPr>
              <a:t>事務・管理経費　など</a:t>
            </a: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アプリ開発・保守費</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a:solidFill>
                    <a:srgbClr val="0432FF"/>
                  </a:solidFill>
                  <a:latin typeface="Meiryo" charset="-128"/>
                  <a:ea typeface="Meiryo" charset="-128"/>
                  <a:cs typeface="Meiryo" charset="-128"/>
                </a:rPr>
                <a:t>機械を前提</a:t>
              </a:r>
              <a:r>
                <a:rPr lang="ja-JP" altLang="en-US" sz="1400" dirty="0">
                  <a:solidFill>
                    <a:srgbClr val="0432FF"/>
                  </a:solidFill>
                  <a:latin typeface="Meiryo" charset="-128"/>
                  <a:ea typeface="Meiryo" charset="-128"/>
                  <a:cs typeface="Meiryo" charset="-128"/>
                </a:rPr>
                <a:t>とした</a:t>
              </a:r>
              <a:endParaRPr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ビジネスプロセス</a:t>
              </a:r>
              <a:endParaRPr kumimoji="1"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の最適化</a:t>
              </a: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a:solidFill>
                  <a:srgbClr val="C00000"/>
                </a:solidFill>
                <a:latin typeface="Meiryo" charset="-128"/>
                <a:ea typeface="Meiryo" charset="-128"/>
                <a:cs typeface="Meiryo" charset="-128"/>
              </a:rPr>
              <a:t>人間を前提</a:t>
            </a:r>
            <a:r>
              <a:rPr lang="ja-JP" altLang="en-US" sz="1400" dirty="0">
                <a:solidFill>
                  <a:srgbClr val="C00000"/>
                </a:solidFill>
                <a:latin typeface="Meiryo" charset="-128"/>
                <a:ea typeface="Meiryo" charset="-128"/>
                <a:cs typeface="Meiryo" charset="-128"/>
              </a:rPr>
              <a:t>とした</a:t>
            </a:r>
            <a:endParaRPr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ビジネスプロセス</a:t>
            </a:r>
            <a:endParaRPr kumimoji="1"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の最適化</a:t>
            </a: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8" name="図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75247" y="2087345"/>
            <a:ext cx="1780032" cy="1365504"/>
          </a:xfrm>
          <a:prstGeom prst="rect">
            <a:avLst/>
          </a:prstGeom>
        </p:spPr>
      </p:pic>
    </p:spTree>
    <p:extLst>
      <p:ext uri="{BB962C8B-B14F-4D97-AF65-F5344CB8AC3E}">
        <p14:creationId xmlns:p14="http://schemas.microsoft.com/office/powerpoint/2010/main" val="314846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solidFill>
                  <a:srgbClr val="0070C0"/>
                </a:solidFill>
              </a:rPr>
              <a:t>3</a:t>
            </a:fld>
            <a:endParaRPr kumimoji="1" lang="ja-JP" altLang="en-US">
              <a:solidFill>
                <a:srgbClr val="0070C0"/>
              </a:solidFill>
            </a:endParaRPr>
          </a:p>
        </p:txBody>
      </p:sp>
      <p:grpSp>
        <p:nvGrpSpPr>
          <p:cNvPr id="16" name="図形グループ 15"/>
          <p:cNvGrpSpPr/>
          <p:nvPr/>
        </p:nvGrpSpPr>
        <p:grpSpPr>
          <a:xfrm>
            <a:off x="811681" y="828781"/>
            <a:ext cx="3212530" cy="5500347"/>
            <a:chOff x="5230258" y="1001733"/>
            <a:chExt cx="3212530" cy="5500347"/>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0258" y="1401843"/>
              <a:ext cx="3212530" cy="4700127"/>
            </a:xfrm>
            <a:prstGeom prst="rect">
              <a:avLst/>
            </a:prstGeom>
            <a:ln>
              <a:noFill/>
            </a:ln>
            <a:effectLst>
              <a:outerShdw blurRad="292100" dist="139700" dir="2700000" algn="tl" rotWithShape="0">
                <a:srgbClr val="333333">
                  <a:alpha val="65000"/>
                </a:srgbClr>
              </a:outerShdw>
            </a:effectLst>
          </p:spPr>
        </p:pic>
        <p:sp>
          <p:nvSpPr>
            <p:cNvPr id="4" name="テキスト ボックス 3"/>
            <p:cNvSpPr txBox="1"/>
            <p:nvPr/>
          </p:nvSpPr>
          <p:spPr>
            <a:xfrm>
              <a:off x="6387521" y="6101970"/>
              <a:ext cx="898003" cy="400110"/>
            </a:xfrm>
            <a:prstGeom prst="rect">
              <a:avLst/>
            </a:prstGeom>
            <a:noFill/>
          </p:spPr>
          <p:txBody>
            <a:bodyPr wrap="none" rtlCol="0">
              <a:spAutoFit/>
            </a:bodyPr>
            <a:lstStyle/>
            <a:p>
              <a:pPr algn="ctr"/>
              <a:r>
                <a:rPr kumimoji="1" lang="en-US" altLang="ja-JP" sz="2000" dirty="0">
                  <a:solidFill>
                    <a:srgbClr val="0070C0"/>
                  </a:solidFill>
                </a:rPr>
                <a:t>2017.1</a:t>
              </a:r>
              <a:endParaRPr kumimoji="1" lang="ja-JP" altLang="en-US" sz="2000" dirty="0">
                <a:solidFill>
                  <a:srgbClr val="0070C0"/>
                </a:solidFill>
              </a:endParaRPr>
            </a:p>
          </p:txBody>
        </p:sp>
        <p:sp>
          <p:nvSpPr>
            <p:cNvPr id="6" name="テキスト ボックス 5"/>
            <p:cNvSpPr txBox="1"/>
            <p:nvPr/>
          </p:nvSpPr>
          <p:spPr>
            <a:xfrm>
              <a:off x="5469801" y="1001733"/>
              <a:ext cx="2733441" cy="369332"/>
            </a:xfrm>
            <a:prstGeom prst="rect">
              <a:avLst/>
            </a:prstGeom>
            <a:noFill/>
          </p:spPr>
          <p:txBody>
            <a:bodyPr wrap="none" rtlCol="0">
              <a:spAutoFit/>
            </a:bodyPr>
            <a:lstStyle/>
            <a:p>
              <a:pPr algn="ct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を知らない人</a:t>
              </a:r>
              <a:r>
                <a:rPr lang="ja-JP" altLang="en-US" dirty="0">
                  <a:solidFill>
                    <a:srgbClr val="0070C0"/>
                  </a:solidFill>
                  <a:latin typeface="Meiryo" charset="-128"/>
                  <a:ea typeface="Meiryo" charset="-128"/>
                  <a:cs typeface="Meiryo" charset="-128"/>
                </a:rPr>
                <a:t>のために</a:t>
              </a:r>
              <a:endParaRPr kumimoji="1" lang="ja-JP" altLang="en-US" dirty="0">
                <a:solidFill>
                  <a:srgbClr val="0070C0"/>
                </a:solidFill>
                <a:latin typeface="Meiryo" charset="-128"/>
                <a:ea typeface="Meiryo" charset="-128"/>
                <a:cs typeface="Meiryo" charset="-128"/>
              </a:endParaRPr>
            </a:p>
          </p:txBody>
        </p:sp>
      </p:grpSp>
      <p:sp>
        <p:nvSpPr>
          <p:cNvPr id="7" name="テキスト ボックス 6"/>
          <p:cNvSpPr txBox="1"/>
          <p:nvPr/>
        </p:nvSpPr>
        <p:spPr>
          <a:xfrm>
            <a:off x="4572000" y="1228891"/>
            <a:ext cx="2699778" cy="461665"/>
          </a:xfrm>
          <a:prstGeom prst="rect">
            <a:avLst/>
          </a:prstGeom>
          <a:noFill/>
        </p:spPr>
        <p:txBody>
          <a:bodyPr wrap="none" rtlCol="0">
            <a:spAutoFit/>
          </a:bodyPr>
          <a:lstStyle/>
          <a:p>
            <a:r>
              <a:rPr kumimoji="1" lang="en-US" altLang="ja-JP" sz="2400" b="1" dirty="0">
                <a:solidFill>
                  <a:srgbClr val="0070C0"/>
                </a:solidFill>
                <a:latin typeface="Meiryo" charset="-128"/>
                <a:ea typeface="Meiryo" charset="-128"/>
                <a:cs typeface="Meiryo" charset="-128"/>
              </a:rPr>
              <a:t>IT</a:t>
            </a:r>
            <a:r>
              <a:rPr kumimoji="1" lang="ja-JP" altLang="en-US" sz="2400" b="1" dirty="0">
                <a:solidFill>
                  <a:srgbClr val="0070C0"/>
                </a:solidFill>
                <a:latin typeface="Meiryo" charset="-128"/>
                <a:ea typeface="Meiryo" charset="-128"/>
                <a:cs typeface="Meiryo" charset="-128"/>
              </a:rPr>
              <a:t>の発展</a:t>
            </a:r>
            <a:r>
              <a:rPr kumimoji="1" lang="ja-JP" altLang="en-US" sz="2400" dirty="0">
                <a:solidFill>
                  <a:srgbClr val="0070C0"/>
                </a:solidFill>
                <a:latin typeface="Meiryo" charset="-128"/>
                <a:ea typeface="Meiryo" charset="-128"/>
                <a:cs typeface="Meiryo" charset="-128"/>
              </a:rPr>
              <a:t>によって</a:t>
            </a:r>
          </a:p>
        </p:txBody>
      </p:sp>
      <p:sp>
        <p:nvSpPr>
          <p:cNvPr id="18" name="テキスト ボックス 17"/>
          <p:cNvSpPr txBox="1"/>
          <p:nvPr/>
        </p:nvSpPr>
        <p:spPr>
          <a:xfrm>
            <a:off x="4572000" y="3076102"/>
            <a:ext cx="4185761" cy="830997"/>
          </a:xfrm>
          <a:prstGeom prst="rect">
            <a:avLst/>
          </a:prstGeom>
          <a:noFill/>
        </p:spPr>
        <p:txBody>
          <a:bodyPr wrap="none" rtlCol="0">
            <a:spAutoFit/>
          </a:bodyPr>
          <a:lstStyle/>
          <a:p>
            <a:r>
              <a:rPr kumimoji="1" lang="ja-JP" altLang="en-US" sz="2400" dirty="0">
                <a:solidFill>
                  <a:srgbClr val="0070C0"/>
                </a:solidFill>
                <a:latin typeface="Meiryo" charset="-128"/>
                <a:ea typeface="Meiryo" charset="-128"/>
                <a:cs typeface="Meiryo" charset="-128"/>
              </a:rPr>
              <a:t>いままでできなかったことが</a:t>
            </a:r>
            <a:endParaRPr kumimoji="1" lang="en-US" altLang="ja-JP" sz="2400" dirty="0">
              <a:solidFill>
                <a:srgbClr val="0070C0"/>
              </a:solidFill>
              <a:latin typeface="Meiryo" charset="-128"/>
              <a:ea typeface="Meiryo" charset="-128"/>
              <a:cs typeface="Meiryo" charset="-128"/>
            </a:endParaRPr>
          </a:p>
          <a:p>
            <a:r>
              <a:rPr lang="ja-JP" altLang="en-US" sz="2400" b="1" dirty="0">
                <a:solidFill>
                  <a:srgbClr val="0070C0"/>
                </a:solidFill>
                <a:latin typeface="Meiryo" charset="-128"/>
                <a:ea typeface="Meiryo" charset="-128"/>
                <a:cs typeface="Meiryo" charset="-128"/>
              </a:rPr>
              <a:t>できるようになった</a:t>
            </a:r>
            <a:endParaRPr kumimoji="1" lang="ja-JP" altLang="en-US" sz="2400" b="1" dirty="0">
              <a:solidFill>
                <a:srgbClr val="0070C0"/>
              </a:solidFill>
              <a:latin typeface="Meiryo" charset="-128"/>
              <a:ea typeface="Meiryo" charset="-128"/>
              <a:cs typeface="Meiryo" charset="-128"/>
            </a:endParaRPr>
          </a:p>
        </p:txBody>
      </p:sp>
      <p:sp>
        <p:nvSpPr>
          <p:cNvPr id="19" name="テキスト ボックス 18"/>
          <p:cNvSpPr txBox="1"/>
          <p:nvPr/>
        </p:nvSpPr>
        <p:spPr>
          <a:xfrm>
            <a:off x="4572000" y="5052188"/>
            <a:ext cx="4185761" cy="461665"/>
          </a:xfrm>
          <a:prstGeom prst="rect">
            <a:avLst/>
          </a:prstGeom>
          <a:noFill/>
        </p:spPr>
        <p:txBody>
          <a:bodyPr wrap="none" rtlCol="0">
            <a:spAutoFit/>
          </a:bodyPr>
          <a:lstStyle/>
          <a:p>
            <a:r>
              <a:rPr lang="ja-JP" altLang="en-US" sz="2400" dirty="0">
                <a:solidFill>
                  <a:srgbClr val="0070C0"/>
                </a:solidFill>
                <a:latin typeface="Meiryo" charset="-128"/>
                <a:ea typeface="Meiryo" charset="-128"/>
                <a:cs typeface="Meiryo" charset="-128"/>
              </a:rPr>
              <a:t>こう</a:t>
            </a:r>
            <a:r>
              <a:rPr lang="ja-JP" altLang="en-US" sz="2400" b="1" dirty="0">
                <a:solidFill>
                  <a:srgbClr val="0070C0"/>
                </a:solidFill>
                <a:latin typeface="Meiryo" charset="-128"/>
                <a:ea typeface="Meiryo" charset="-128"/>
                <a:cs typeface="Meiryo" charset="-128"/>
              </a:rPr>
              <a:t>向き合う</a:t>
            </a:r>
            <a:r>
              <a:rPr lang="ja-JP" altLang="en-US" sz="2400" dirty="0">
                <a:solidFill>
                  <a:srgbClr val="0070C0"/>
                </a:solidFill>
                <a:latin typeface="Meiryo" charset="-128"/>
                <a:ea typeface="Meiryo" charset="-128"/>
                <a:cs typeface="Meiryo" charset="-128"/>
              </a:rPr>
              <a:t>、</a:t>
            </a:r>
            <a:r>
              <a:rPr lang="ja-JP" altLang="en-US" sz="2400" b="1" dirty="0">
                <a:solidFill>
                  <a:srgbClr val="0070C0"/>
                </a:solidFill>
                <a:latin typeface="Meiryo" charset="-128"/>
                <a:ea typeface="Meiryo" charset="-128"/>
                <a:cs typeface="Meiryo" charset="-128"/>
              </a:rPr>
              <a:t>つきあおう</a:t>
            </a:r>
            <a:r>
              <a:rPr lang="ja-JP" altLang="en-US" sz="2400" dirty="0">
                <a:solidFill>
                  <a:srgbClr val="0070C0"/>
                </a:solidFill>
                <a:latin typeface="Meiryo" charset="-128"/>
                <a:ea typeface="Meiryo" charset="-128"/>
                <a:cs typeface="Meiryo" charset="-128"/>
              </a:rPr>
              <a:t>！</a:t>
            </a:r>
            <a:endParaRPr kumimoji="1" lang="ja-JP" altLang="en-US" sz="24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195909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053352"/>
            <a:ext cx="963706" cy="963706"/>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150035"/>
            <a:ext cx="969683" cy="969683"/>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252695"/>
            <a:ext cx="963706" cy="963706"/>
          </a:xfrm>
          <a:prstGeom prst="rect">
            <a:avLst/>
          </a:prstGeom>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5446061"/>
            <a:ext cx="963706" cy="963706"/>
          </a:xfrm>
          <a:prstGeom prst="rect">
            <a:avLst/>
          </a:prstGeom>
        </p:spPr>
      </p:pic>
      <p:sp>
        <p:nvSpPr>
          <p:cNvPr id="10" name="テキスト ボックス 9"/>
          <p:cNvSpPr txBox="1"/>
          <p:nvPr/>
        </p:nvSpPr>
        <p:spPr>
          <a:xfrm>
            <a:off x="1613647" y="1212039"/>
            <a:ext cx="1433406" cy="646331"/>
          </a:xfrm>
          <a:prstGeom prst="rect">
            <a:avLst/>
          </a:prstGeom>
          <a:noFill/>
        </p:spPr>
        <p:txBody>
          <a:bodyPr wrap="none" rtlCol="0">
            <a:spAutoFit/>
          </a:bodyPr>
          <a:lstStyle/>
          <a:p>
            <a:r>
              <a:rPr kumimoji="1" lang="en-US" altLang="ja-JP" sz="3600">
                <a:latin typeface="Meiryo" charset="-128"/>
                <a:ea typeface="Meiryo" charset="-128"/>
                <a:cs typeface="Meiryo" charset="-128"/>
              </a:rPr>
              <a:t>UBER</a:t>
            </a:r>
            <a:endParaRPr kumimoji="1" lang="ja-JP" altLang="en-US" sz="3600" dirty="0">
              <a:latin typeface="Meiryo" charset="-128"/>
              <a:ea typeface="Meiryo" charset="-128"/>
              <a:cs typeface="Meiryo" charset="-128"/>
            </a:endParaRPr>
          </a:p>
        </p:txBody>
      </p:sp>
      <p:sp>
        <p:nvSpPr>
          <p:cNvPr id="11" name="テキスト ボックス 10"/>
          <p:cNvSpPr txBox="1"/>
          <p:nvPr/>
        </p:nvSpPr>
        <p:spPr>
          <a:xfrm>
            <a:off x="1613647" y="2311710"/>
            <a:ext cx="1606530" cy="646331"/>
          </a:xfrm>
          <a:prstGeom prst="rect">
            <a:avLst/>
          </a:prstGeom>
          <a:noFill/>
        </p:spPr>
        <p:txBody>
          <a:bodyPr wrap="none" rtlCol="0">
            <a:spAutoFit/>
          </a:bodyPr>
          <a:lstStyle/>
          <a:p>
            <a:r>
              <a:rPr kumimoji="1" lang="en-US" altLang="ja-JP" sz="3600">
                <a:latin typeface="Meiryo" charset="-128"/>
                <a:ea typeface="Meiryo" charset="-128"/>
                <a:cs typeface="Meiryo" charset="-128"/>
              </a:rPr>
              <a:t>airbnb</a:t>
            </a:r>
            <a:endParaRPr kumimoji="1" lang="ja-JP" altLang="en-US" sz="3600" dirty="0">
              <a:latin typeface="Meiryo" charset="-128"/>
              <a:ea typeface="Meiryo" charset="-128"/>
              <a:cs typeface="Meiryo" charset="-128"/>
            </a:endParaRPr>
          </a:p>
        </p:txBody>
      </p:sp>
      <p:sp>
        <p:nvSpPr>
          <p:cNvPr id="12" name="テキスト ボックス 11"/>
          <p:cNvSpPr txBox="1"/>
          <p:nvPr/>
        </p:nvSpPr>
        <p:spPr>
          <a:xfrm>
            <a:off x="1613647" y="3411382"/>
            <a:ext cx="2116028" cy="646331"/>
          </a:xfrm>
          <a:prstGeom prst="rect">
            <a:avLst/>
          </a:prstGeom>
          <a:noFill/>
        </p:spPr>
        <p:txBody>
          <a:bodyPr wrap="none" rtlCol="0">
            <a:spAutoFit/>
          </a:bodyPr>
          <a:lstStyle/>
          <a:p>
            <a:r>
              <a:rPr kumimoji="1" lang="en-US" altLang="ja-JP" sz="3600">
                <a:latin typeface="Meiryo" charset="-128"/>
                <a:ea typeface="Meiryo" charset="-128"/>
                <a:cs typeface="Meiryo" charset="-128"/>
              </a:rPr>
              <a:t>NETFLIX</a:t>
            </a:r>
            <a:endParaRPr kumimoji="1" lang="ja-JP" altLang="en-US" sz="3600" dirty="0">
              <a:latin typeface="Meiryo" charset="-128"/>
              <a:ea typeface="Meiryo" charset="-128"/>
              <a:cs typeface="Meiryo" charset="-128"/>
            </a:endParaRPr>
          </a:p>
        </p:txBody>
      </p:sp>
      <p:sp>
        <p:nvSpPr>
          <p:cNvPr id="13" name="テキスト ボックス 12"/>
          <p:cNvSpPr txBox="1"/>
          <p:nvPr/>
        </p:nvSpPr>
        <p:spPr>
          <a:xfrm>
            <a:off x="1613647" y="4511054"/>
            <a:ext cx="1739772"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Spotify</a:t>
            </a:r>
            <a:endParaRPr kumimoji="1" lang="ja-JP" altLang="en-US" sz="3600" dirty="0">
              <a:latin typeface="Meiryo" charset="-128"/>
              <a:ea typeface="Meiryo" charset="-128"/>
              <a:cs typeface="Meiryo" charset="-128"/>
            </a:endParaRPr>
          </a:p>
        </p:txBody>
      </p:sp>
      <p:sp>
        <p:nvSpPr>
          <p:cNvPr id="14" name="テキスト ボックス 13"/>
          <p:cNvSpPr txBox="1"/>
          <p:nvPr/>
        </p:nvSpPr>
        <p:spPr>
          <a:xfrm>
            <a:off x="1613647" y="5604748"/>
            <a:ext cx="1625766" cy="646331"/>
          </a:xfrm>
          <a:prstGeom prst="rect">
            <a:avLst/>
          </a:prstGeom>
          <a:noFill/>
        </p:spPr>
        <p:txBody>
          <a:bodyPr wrap="none" rtlCol="0">
            <a:spAutoFit/>
          </a:bodyPr>
          <a:lstStyle/>
          <a:p>
            <a:r>
              <a:rPr kumimoji="1" lang="en-US" altLang="ja-JP" sz="3600">
                <a:latin typeface="Meiryo" charset="-128"/>
                <a:ea typeface="Meiryo" charset="-128"/>
                <a:cs typeface="Meiryo" charset="-128"/>
              </a:rPr>
              <a:t>PayPal</a:t>
            </a:r>
            <a:endParaRPr kumimoji="1" lang="ja-JP" altLang="en-US" sz="3600" dirty="0">
              <a:latin typeface="Meiryo" charset="-128"/>
              <a:ea typeface="Meiryo" charset="-128"/>
              <a:cs typeface="Meiryo" charset="-128"/>
            </a:endParaRPr>
          </a:p>
        </p:txBody>
      </p:sp>
      <p:sp>
        <p:nvSpPr>
          <p:cNvPr id="15" name="右矢印 14"/>
          <p:cNvSpPr/>
          <p:nvPr/>
        </p:nvSpPr>
        <p:spPr>
          <a:xfrm>
            <a:off x="4011706" y="1260286"/>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p:cNvSpPr/>
          <p:nvPr/>
        </p:nvSpPr>
        <p:spPr>
          <a:xfrm>
            <a:off x="4011706" y="2359957"/>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4011706" y="3459629"/>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011706" y="4556313"/>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011706" y="5652995"/>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050536" y="1304370"/>
            <a:ext cx="3877985"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タクシー・レンタカー業界</a:t>
            </a:r>
          </a:p>
        </p:txBody>
      </p:sp>
      <p:sp>
        <p:nvSpPr>
          <p:cNvPr id="21" name="テキスト ボックス 20"/>
          <p:cNvSpPr txBox="1"/>
          <p:nvPr/>
        </p:nvSpPr>
        <p:spPr>
          <a:xfrm>
            <a:off x="5050536" y="3501070"/>
            <a:ext cx="3262432" cy="461665"/>
          </a:xfrm>
          <a:prstGeom prst="rect">
            <a:avLst/>
          </a:prstGeom>
          <a:noFill/>
        </p:spPr>
        <p:txBody>
          <a:bodyPr wrap="none" rtlCol="0">
            <a:spAutoFit/>
          </a:bodyPr>
          <a:lstStyle/>
          <a:p>
            <a:r>
              <a:rPr lang="ja-JP" altLang="en-US" sz="2400" dirty="0">
                <a:latin typeface="Meiryo" charset="-128"/>
                <a:ea typeface="Meiryo" charset="-128"/>
                <a:cs typeface="Meiryo" charset="-128"/>
              </a:rPr>
              <a:t>レンタル・ビデオ業界</a:t>
            </a:r>
            <a:endParaRPr kumimoji="1" lang="ja-JP" altLang="en-US" sz="2400" dirty="0">
              <a:latin typeface="Meiryo" charset="-128"/>
              <a:ea typeface="Meiryo" charset="-128"/>
              <a:cs typeface="Meiryo" charset="-128"/>
            </a:endParaRPr>
          </a:p>
        </p:txBody>
      </p:sp>
      <p:sp>
        <p:nvSpPr>
          <p:cNvPr id="22" name="テキスト ボックス 21"/>
          <p:cNvSpPr txBox="1"/>
          <p:nvPr/>
        </p:nvSpPr>
        <p:spPr>
          <a:xfrm>
            <a:off x="5050536" y="2402720"/>
            <a:ext cx="2646878"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ホテル・旅館業界</a:t>
            </a:r>
          </a:p>
        </p:txBody>
      </p:sp>
      <p:sp>
        <p:nvSpPr>
          <p:cNvPr id="23" name="テキスト ボックス 22"/>
          <p:cNvSpPr txBox="1"/>
          <p:nvPr/>
        </p:nvSpPr>
        <p:spPr>
          <a:xfrm>
            <a:off x="5050536" y="4600397"/>
            <a:ext cx="2776722" cy="461665"/>
          </a:xfrm>
          <a:prstGeom prst="rect">
            <a:avLst/>
          </a:prstGeom>
          <a:noFill/>
        </p:spPr>
        <p:txBody>
          <a:bodyPr wrap="none" rtlCol="0">
            <a:spAutoFit/>
          </a:bodyPr>
          <a:lstStyle/>
          <a:p>
            <a:r>
              <a:rPr lang="ja-JP" altLang="en-US" sz="2400" dirty="0">
                <a:latin typeface="Meiryo" charset="-128"/>
                <a:ea typeface="Meiryo" charset="-128"/>
                <a:cs typeface="Meiryo" charset="-128"/>
              </a:rPr>
              <a:t>レコード・</a:t>
            </a:r>
            <a:r>
              <a:rPr lang="en-US" altLang="ja-JP" sz="2400" dirty="0">
                <a:latin typeface="Meiryo" charset="-128"/>
                <a:ea typeface="Meiryo" charset="-128"/>
                <a:cs typeface="Meiryo" charset="-128"/>
              </a:rPr>
              <a:t>CD</a:t>
            </a:r>
            <a:r>
              <a:rPr lang="ja-JP" altLang="en-US" sz="2400" dirty="0">
                <a:latin typeface="Meiryo" charset="-128"/>
                <a:ea typeface="Meiryo" charset="-128"/>
                <a:cs typeface="Meiryo" charset="-128"/>
              </a:rPr>
              <a:t>業界</a:t>
            </a:r>
            <a:endParaRPr kumimoji="1" lang="ja-JP" altLang="en-US" sz="2400" dirty="0">
              <a:latin typeface="Meiryo" charset="-128"/>
              <a:ea typeface="Meiryo" charset="-128"/>
              <a:cs typeface="Meiryo" charset="-128"/>
            </a:endParaRPr>
          </a:p>
        </p:txBody>
      </p:sp>
      <p:pic>
        <p:nvPicPr>
          <p:cNvPr id="24" name="図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4286591"/>
            <a:ext cx="963706" cy="1177681"/>
          </a:xfrm>
          <a:prstGeom prst="rect">
            <a:avLst/>
          </a:prstGeom>
        </p:spPr>
      </p:pic>
      <p:sp>
        <p:nvSpPr>
          <p:cNvPr id="25" name="テキスト ボックス 24"/>
          <p:cNvSpPr txBox="1"/>
          <p:nvPr/>
        </p:nvSpPr>
        <p:spPr>
          <a:xfrm>
            <a:off x="5050536" y="5697079"/>
            <a:ext cx="3570208" cy="461665"/>
          </a:xfrm>
          <a:prstGeom prst="rect">
            <a:avLst/>
          </a:prstGeom>
          <a:noFill/>
        </p:spPr>
        <p:txBody>
          <a:bodyPr wrap="none" rtlCol="0">
            <a:spAutoFit/>
          </a:bodyPr>
          <a:lstStyle/>
          <a:p>
            <a:r>
              <a:rPr lang="ja-JP" altLang="en-US" sz="2400" dirty="0">
                <a:latin typeface="Meiryo" charset="-128"/>
                <a:ea typeface="Meiryo" charset="-128"/>
                <a:cs typeface="Meiryo" charset="-128"/>
              </a:rPr>
              <a:t>銀行業界（決済・為替）</a:t>
            </a:r>
            <a:endParaRPr kumimoji="1" lang="ja-JP" altLang="en-US" sz="2400" dirty="0">
              <a:latin typeface="Meiryo" charset="-128"/>
              <a:ea typeface="Meiryo" charset="-128"/>
              <a:cs typeface="Meiryo" charset="-128"/>
            </a:endParaRPr>
          </a:p>
        </p:txBody>
      </p:sp>
    </p:spTree>
    <p:extLst>
      <p:ext uri="{BB962C8B-B14F-4D97-AF65-F5344CB8AC3E}">
        <p14:creationId xmlns:p14="http://schemas.microsoft.com/office/powerpoint/2010/main" val="2594814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94468" y="3036678"/>
            <a:ext cx="8555064" cy="34170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57200" y="4328231"/>
            <a:ext cx="8220712" cy="1984917"/>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a:solidFill>
                <a:srgbClr val="FFFFFF"/>
              </a:solidFill>
              <a:latin typeface="Meiryo" charset="-128"/>
              <a:ea typeface="Meiryo" charset="-128"/>
              <a:cs typeface="Meiryo" charset="-128"/>
            </a:endParaRPr>
          </a:p>
          <a:p>
            <a:pPr algn="ctr"/>
            <a:endParaRPr lang="en-US" altLang="ja-JP" dirty="0">
              <a:solidFill>
                <a:srgbClr val="FFFFFF"/>
              </a:solidFill>
              <a:latin typeface="Meiryo" charset="-128"/>
              <a:ea typeface="Meiryo" charset="-128"/>
              <a:cs typeface="Meiryo" charset="-128"/>
            </a:endParaRPr>
          </a:p>
          <a:p>
            <a:pPr algn="ctr"/>
            <a:endParaRPr lang="en-US" altLang="ja-JP" dirty="0">
              <a:solidFill>
                <a:srgbClr val="FFFFFF"/>
              </a:solidFill>
              <a:latin typeface="Meiryo" charset="-128"/>
              <a:ea typeface="Meiryo" charset="-128"/>
              <a:cs typeface="Meiryo" charset="-128"/>
            </a:endParaRPr>
          </a:p>
          <a:p>
            <a:pPr algn="ctr"/>
            <a:endParaRPr lang="en-US" altLang="ja-JP" dirty="0">
              <a:solidFill>
                <a:srgbClr val="FFFFFF"/>
              </a:solidFill>
              <a:latin typeface="Meiryo" charset="-128"/>
              <a:ea typeface="Meiryo" charset="-128"/>
              <a:cs typeface="Meiryo" charset="-128"/>
            </a:endParaRPr>
          </a:p>
        </p:txBody>
      </p:sp>
      <p:sp>
        <p:nvSpPr>
          <p:cNvPr id="28" name="正方形/長方形 27"/>
          <p:cNvSpPr/>
          <p:nvPr/>
        </p:nvSpPr>
        <p:spPr>
          <a:xfrm>
            <a:off x="551329" y="4414018"/>
            <a:ext cx="8041338" cy="988000"/>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179388" y="130328"/>
            <a:ext cx="8686800" cy="416221"/>
          </a:xfrm>
          <a:prstGeom prst="rect">
            <a:avLst/>
          </a:prstGeom>
        </p:spPr>
        <p:txBody>
          <a:bodyPr>
            <a:normAutofit fontScale="90000"/>
          </a:bodyPr>
          <a:lstStyle/>
          <a:p>
            <a:r>
              <a:rPr kumimoji="1" lang="ja-JP" altLang="en-US" dirty="0"/>
              <a:t>デジタル･トランスフォーメーションの全体像</a:t>
            </a:r>
          </a:p>
        </p:txBody>
      </p:sp>
      <p:sp>
        <p:nvSpPr>
          <p:cNvPr id="5" name="ホームベース 4"/>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8" name="テキスト ボックス 7"/>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9" name="テキスト ボックス 8"/>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10" name="テキスト ボックス 9"/>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11" name="テキスト ボックス 10"/>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2" name="テキスト ボックス 11"/>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3" name="円/楕円 12"/>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4" name="テキスト ボックス 13"/>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1094130" y="3078452"/>
            <a:ext cx="6955750" cy="461665"/>
          </a:xfrm>
          <a:prstGeom prst="rect">
            <a:avLst/>
          </a:prstGeom>
          <a:noFill/>
        </p:spPr>
        <p:txBody>
          <a:bodyPr wrap="none" rtlCol="0">
            <a:spAutoFit/>
          </a:bodyPr>
          <a:lstStyle/>
          <a:p>
            <a:pPr algn="ctr"/>
            <a:r>
              <a:rPr kumimoji="1" lang="ja-JP" altLang="en-US" sz="2400" b="1" dirty="0">
                <a:solidFill>
                  <a:schemeClr val="accent6">
                    <a:lumMod val="75000"/>
                  </a:schemeClr>
                </a:solidFill>
                <a:latin typeface="Meiryo" charset="-128"/>
                <a:ea typeface="Meiryo" charset="-128"/>
                <a:cs typeface="Meiryo" charset="-128"/>
              </a:rPr>
              <a:t>ビジネスのデジタル化を支えるプラットフォーム</a:t>
            </a:r>
          </a:p>
        </p:txBody>
      </p:sp>
      <p:sp>
        <p:nvSpPr>
          <p:cNvPr id="18" name="テキスト ボックス 17"/>
          <p:cNvSpPr txBox="1"/>
          <p:nvPr/>
        </p:nvSpPr>
        <p:spPr>
          <a:xfrm>
            <a:off x="1709677" y="3426040"/>
            <a:ext cx="5724645" cy="369332"/>
          </a:xfrm>
          <a:prstGeom prst="rect">
            <a:avLst/>
          </a:prstGeom>
          <a:noFill/>
        </p:spPr>
        <p:txBody>
          <a:bodyPr wrap="none" rtlCol="0">
            <a:spAutoFit/>
          </a:bodyPr>
          <a:lstStyle/>
          <a:p>
            <a:pPr algn="ctr"/>
            <a:r>
              <a:rPr kumimoji="1" lang="ja-JP" altLang="en-US" dirty="0">
                <a:solidFill>
                  <a:schemeClr val="accent6">
                    <a:lumMod val="75000"/>
                  </a:schemeClr>
                </a:solidFill>
                <a:latin typeface="Meiryo" charset="-128"/>
                <a:ea typeface="Meiryo" charset="-128"/>
                <a:cs typeface="Meiryo" charset="-128"/>
              </a:rPr>
              <a:t>ヒトやモノに依存しないソフトウェア化された仕組み</a:t>
            </a:r>
          </a:p>
        </p:txBody>
      </p:sp>
      <p:sp>
        <p:nvSpPr>
          <p:cNvPr id="19" name="正方形/長方形 18"/>
          <p:cNvSpPr/>
          <p:nvPr/>
        </p:nvSpPr>
        <p:spPr>
          <a:xfrm>
            <a:off x="645461" y="3880201"/>
            <a:ext cx="2558131" cy="8082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1182027" y="3905062"/>
            <a:ext cx="1467068"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組織・体制</a:t>
            </a:r>
          </a:p>
        </p:txBody>
      </p:sp>
      <p:sp>
        <p:nvSpPr>
          <p:cNvPr id="21" name="正方形/長方形 20"/>
          <p:cNvSpPr/>
          <p:nvPr/>
        </p:nvSpPr>
        <p:spPr>
          <a:xfrm>
            <a:off x="3301899" y="3889598"/>
            <a:ext cx="2558131" cy="8082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958336" y="3880201"/>
            <a:ext cx="2558131" cy="8082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3325505" y="3905062"/>
            <a:ext cx="2492990"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ビジネス・プロセス</a:t>
            </a:r>
          </a:p>
        </p:txBody>
      </p:sp>
      <p:sp>
        <p:nvSpPr>
          <p:cNvPr id="24" name="テキスト ボックス 23"/>
          <p:cNvSpPr txBox="1"/>
          <p:nvPr/>
        </p:nvSpPr>
        <p:spPr>
          <a:xfrm>
            <a:off x="6238423" y="3905062"/>
            <a:ext cx="1980030"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製品・サービス</a:t>
            </a:r>
          </a:p>
        </p:txBody>
      </p:sp>
      <p:sp>
        <p:nvSpPr>
          <p:cNvPr id="25" name="テキスト ボックス 24"/>
          <p:cNvSpPr txBox="1"/>
          <p:nvPr/>
        </p:nvSpPr>
        <p:spPr>
          <a:xfrm>
            <a:off x="779935" y="4183186"/>
            <a:ext cx="2269539" cy="461665"/>
          </a:xfrm>
          <a:prstGeom prst="rect">
            <a:avLst/>
          </a:prstGeom>
          <a:noFill/>
        </p:spPr>
        <p:txBody>
          <a:bodyPr wrap="square" rtlCol="0">
            <a:spAutoFit/>
          </a:bodyPr>
          <a:lstStyle/>
          <a:p>
            <a:r>
              <a:rPr kumimoji="1" lang="ja-JP" altLang="en-US" sz="1200" dirty="0">
                <a:solidFill>
                  <a:schemeClr val="bg1"/>
                </a:solidFill>
                <a:latin typeface="Meiryo" charset="-128"/>
                <a:ea typeface="Meiryo" charset="-128"/>
                <a:cs typeface="Meiryo" charset="-128"/>
              </a:rPr>
              <a:t>意志決定スピードの高速化、柔軟・迅速な組み替えや連係</a:t>
            </a:r>
            <a:endParaRPr kumimoji="1" lang="en-US" altLang="ja-JP" sz="1200" dirty="0">
              <a:solidFill>
                <a:schemeClr val="bg1"/>
              </a:solidFill>
              <a:latin typeface="Meiryo" charset="-128"/>
              <a:ea typeface="Meiryo" charset="-128"/>
              <a:cs typeface="Meiryo" charset="-128"/>
            </a:endParaRPr>
          </a:p>
        </p:txBody>
      </p:sp>
      <p:sp>
        <p:nvSpPr>
          <p:cNvPr id="26" name="テキスト ボックス 25"/>
          <p:cNvSpPr txBox="1"/>
          <p:nvPr/>
        </p:nvSpPr>
        <p:spPr>
          <a:xfrm>
            <a:off x="3317162" y="4215523"/>
            <a:ext cx="2515137" cy="461665"/>
          </a:xfrm>
          <a:prstGeom prst="rect">
            <a:avLst/>
          </a:prstGeom>
          <a:noFill/>
        </p:spPr>
        <p:txBody>
          <a:bodyPr wrap="square" rtlCol="0">
            <a:spAutoFit/>
          </a:bodyPr>
          <a:lstStyle/>
          <a:p>
            <a:r>
              <a:rPr kumimoji="1" lang="ja-JP" altLang="en-US" sz="1200" dirty="0">
                <a:solidFill>
                  <a:schemeClr val="bg1"/>
                </a:solidFill>
                <a:latin typeface="Meiryo" charset="-128"/>
                <a:ea typeface="Meiryo" charset="-128"/>
                <a:cs typeface="Meiryo" charset="-128"/>
              </a:rPr>
              <a:t>変更や追加への即応力、オープンで柔軟な連係力</a:t>
            </a:r>
            <a:endParaRPr kumimoji="1" lang="en-US" altLang="ja-JP" sz="1200" dirty="0">
              <a:solidFill>
                <a:schemeClr val="bg1"/>
              </a:solidFill>
              <a:latin typeface="Meiryo" charset="-128"/>
              <a:ea typeface="Meiryo" charset="-128"/>
              <a:cs typeface="Meiryo" charset="-128"/>
            </a:endParaRPr>
          </a:p>
        </p:txBody>
      </p:sp>
      <p:sp>
        <p:nvSpPr>
          <p:cNvPr id="27" name="テキスト ボックス 26"/>
          <p:cNvSpPr txBox="1"/>
          <p:nvPr/>
        </p:nvSpPr>
        <p:spPr>
          <a:xfrm>
            <a:off x="6099109" y="4200060"/>
            <a:ext cx="2269539" cy="461665"/>
          </a:xfrm>
          <a:prstGeom prst="rect">
            <a:avLst/>
          </a:prstGeom>
          <a:noFill/>
        </p:spPr>
        <p:txBody>
          <a:bodyPr wrap="square" rtlCol="0">
            <a:spAutoFit/>
          </a:bodyPr>
          <a:lstStyle/>
          <a:p>
            <a:r>
              <a:rPr kumimoji="1" lang="ja-JP" altLang="en-US" sz="1200" dirty="0">
                <a:solidFill>
                  <a:schemeClr val="bg1"/>
                </a:solidFill>
                <a:latin typeface="Meiryo" charset="-128"/>
                <a:ea typeface="Meiryo" charset="-128"/>
                <a:cs typeface="Meiryo" charset="-128"/>
              </a:rPr>
              <a:t>顧客</a:t>
            </a:r>
            <a:r>
              <a:rPr kumimoji="1" lang="en-US" altLang="ja-JP" sz="1200" dirty="0">
                <a:solidFill>
                  <a:schemeClr val="bg1"/>
                </a:solidFill>
                <a:latin typeface="Meiryo" charset="-128"/>
                <a:ea typeface="Meiryo" charset="-128"/>
                <a:cs typeface="Meiryo" charset="-128"/>
              </a:rPr>
              <a:t>/</a:t>
            </a:r>
            <a:r>
              <a:rPr kumimoji="1" lang="ja-JP" altLang="en-US" sz="1200" dirty="0">
                <a:solidFill>
                  <a:schemeClr val="bg1"/>
                </a:solidFill>
                <a:latin typeface="Meiryo" charset="-128"/>
                <a:ea typeface="Meiryo" charset="-128"/>
                <a:cs typeface="Meiryo" charset="-128"/>
              </a:rPr>
              <a:t>現場との緊密な連係とフィードバック</a:t>
            </a:r>
            <a:endParaRPr kumimoji="1" lang="en-US" altLang="ja-JP" sz="1200" dirty="0">
              <a:solidFill>
                <a:schemeClr val="bg1"/>
              </a:solidFill>
              <a:latin typeface="Meiryo" charset="-128"/>
              <a:ea typeface="Meiryo" charset="-128"/>
              <a:cs typeface="Meiryo" charset="-128"/>
            </a:endParaRPr>
          </a:p>
        </p:txBody>
      </p:sp>
      <p:sp>
        <p:nvSpPr>
          <p:cNvPr id="29" name="テキスト ボックス 28"/>
          <p:cNvSpPr txBox="1"/>
          <p:nvPr/>
        </p:nvSpPr>
        <p:spPr>
          <a:xfrm>
            <a:off x="3066943" y="4821348"/>
            <a:ext cx="3015569" cy="523220"/>
          </a:xfrm>
          <a:prstGeom prst="rect">
            <a:avLst/>
          </a:prstGeom>
          <a:noFill/>
        </p:spPr>
        <p:txBody>
          <a:bodyPr wrap="none" rtlCol="0">
            <a:spAutoFit/>
          </a:bodyPr>
          <a:lstStyle/>
          <a:p>
            <a:pPr algn="ctr"/>
            <a:r>
              <a:rPr kumimoji="1" lang="ja-JP" altLang="en-US" sz="2800" dirty="0">
                <a:solidFill>
                  <a:schemeClr val="bg1"/>
                </a:solidFill>
                <a:latin typeface="Meiryo" charset="-128"/>
                <a:ea typeface="Meiryo" charset="-128"/>
                <a:cs typeface="Meiryo" charset="-128"/>
              </a:rPr>
              <a:t>ビッグデータ</a:t>
            </a:r>
            <a:r>
              <a:rPr kumimoji="1" lang="en-US" altLang="ja-JP" sz="2800" dirty="0">
                <a:solidFill>
                  <a:schemeClr val="bg1"/>
                </a:solidFill>
                <a:latin typeface="Meiryo" charset="-128"/>
                <a:ea typeface="Meiryo" charset="-128"/>
                <a:cs typeface="Meiryo" charset="-128"/>
              </a:rPr>
              <a:t>×AI</a:t>
            </a:r>
            <a:endParaRPr kumimoji="1" lang="ja-JP" altLang="en-US" sz="2800" dirty="0">
              <a:solidFill>
                <a:schemeClr val="bg1"/>
              </a:solidFill>
              <a:latin typeface="Meiryo" charset="-128"/>
              <a:ea typeface="Meiryo" charset="-128"/>
              <a:cs typeface="Meiryo" charset="-128"/>
            </a:endParaRPr>
          </a:p>
        </p:txBody>
      </p:sp>
      <p:sp>
        <p:nvSpPr>
          <p:cNvPr id="32" name="上矢印 31"/>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2174072" y="5542570"/>
            <a:ext cx="4801314" cy="646331"/>
          </a:xfrm>
          <a:prstGeom prst="rect">
            <a:avLst/>
          </a:prstGeom>
        </p:spPr>
        <p:txBody>
          <a:bodyPr wrap="none">
            <a:spAutoFit/>
          </a:bodyPr>
          <a:lstStyle/>
          <a:p>
            <a:pPr algn="ctr"/>
            <a:r>
              <a:rPr lang="ja-JP" altLang="en-US" sz="2400" dirty="0">
                <a:solidFill>
                  <a:srgbClr val="FFFFFF"/>
                </a:solidFill>
                <a:latin typeface="Meiryo" charset="-128"/>
                <a:ea typeface="Meiryo" charset="-128"/>
                <a:cs typeface="Meiryo" charset="-128"/>
              </a:rPr>
              <a:t>サイバー・フィジカル・システム</a:t>
            </a:r>
            <a:endParaRPr lang="en-US" altLang="ja-JP" sz="2400" dirty="0">
              <a:solidFill>
                <a:srgbClr val="FFFFFF"/>
              </a:solidFill>
              <a:latin typeface="Meiryo" charset="-128"/>
              <a:ea typeface="Meiryo" charset="-128"/>
              <a:cs typeface="Meiryo" charset="-128"/>
            </a:endParaRPr>
          </a:p>
          <a:p>
            <a:pPr algn="ctr"/>
            <a:r>
              <a:rPr lang="en-US" altLang="ja-JP" sz="1200" dirty="0">
                <a:solidFill>
                  <a:srgbClr val="FFFFFF"/>
                </a:solidFill>
                <a:latin typeface="Meiryo" charset="-128"/>
                <a:ea typeface="Meiryo" charset="-128"/>
                <a:cs typeface="Meiryo" charset="-128"/>
              </a:rPr>
              <a:t>Cyber Physical System/CPS</a:t>
            </a:r>
            <a:endParaRPr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3418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6691BE2-E375-8046-9936-9BD31D50D5ED}"/>
              </a:ext>
            </a:extLst>
          </p:cNvPr>
          <p:cNvGrpSpPr/>
          <p:nvPr/>
        </p:nvGrpSpPr>
        <p:grpSpPr>
          <a:xfrm>
            <a:off x="777415" y="1921197"/>
            <a:ext cx="8172908" cy="4645255"/>
            <a:chOff x="777415" y="1921197"/>
            <a:chExt cx="8172908" cy="4645255"/>
          </a:xfrm>
        </p:grpSpPr>
        <p:sp>
          <p:nvSpPr>
            <p:cNvPr id="38" name="角丸四角形 37">
              <a:extLst>
                <a:ext uri="{FF2B5EF4-FFF2-40B4-BE49-F238E27FC236}">
                  <a16:creationId xmlns:a16="http://schemas.microsoft.com/office/drawing/2014/main" id="{D3D61F3E-5D6D-1D4F-B5C1-C684779516B1}"/>
                </a:ext>
              </a:extLst>
            </p:cNvPr>
            <p:cNvSpPr/>
            <p:nvPr/>
          </p:nvSpPr>
          <p:spPr>
            <a:xfrm>
              <a:off x="777415" y="1921197"/>
              <a:ext cx="8172908" cy="4645255"/>
            </a:xfrm>
            <a:prstGeom prst="roundRect">
              <a:avLst>
                <a:gd name="adj" fmla="val 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テキスト ボックス 61">
              <a:extLst>
                <a:ext uri="{FF2B5EF4-FFF2-40B4-BE49-F238E27FC236}">
                  <a16:creationId xmlns:a16="http://schemas.microsoft.com/office/drawing/2014/main" id="{C27224CC-AA64-8849-A3EE-206110F7FFE5}"/>
                </a:ext>
              </a:extLst>
            </p:cNvPr>
            <p:cNvSpPr txBox="1"/>
            <p:nvPr/>
          </p:nvSpPr>
          <p:spPr>
            <a:xfrm>
              <a:off x="2076135" y="5468963"/>
              <a:ext cx="5448928" cy="830997"/>
            </a:xfrm>
            <a:prstGeom prst="rect">
              <a:avLst/>
            </a:prstGeom>
            <a:noFill/>
          </p:spPr>
          <p:txBody>
            <a:bodyPr wrap="none" rtlCol="0">
              <a:spAutoFit/>
            </a:bodyPr>
            <a:lstStyle/>
            <a:p>
              <a:pPr algn="ctr"/>
              <a:r>
                <a:rPr kumimoji="1" lang="ja-JP" altLang="en-US" sz="3200" b="1" dirty="0">
                  <a:solidFill>
                    <a:schemeClr val="bg1"/>
                  </a:solidFill>
                </a:rPr>
                <a:t>ビッグデータ </a:t>
              </a:r>
              <a:r>
                <a:rPr kumimoji="1" lang="en-US" altLang="ja-JP" sz="3200" b="1" dirty="0">
                  <a:solidFill>
                    <a:schemeClr val="bg1"/>
                  </a:solidFill>
                </a:rPr>
                <a:t>× AI</a:t>
              </a:r>
              <a:r>
                <a:rPr kumimoji="1" lang="ja-JP" altLang="en-US" sz="3200" b="1" dirty="0">
                  <a:solidFill>
                    <a:schemeClr val="bg1"/>
                  </a:solidFill>
                </a:rPr>
                <a:t>（機械学習）</a:t>
              </a:r>
              <a:r>
                <a:rPr kumimoji="1" lang="en-US" altLang="ja-JP" sz="3200" b="1" dirty="0">
                  <a:solidFill>
                    <a:schemeClr val="bg1"/>
                  </a:solidFill>
                </a:rPr>
                <a:t> </a:t>
              </a:r>
            </a:p>
            <a:p>
              <a:pPr algn="ctr"/>
              <a:r>
                <a:rPr kumimoji="1" lang="ja-JP" altLang="en-US" sz="1600" dirty="0">
                  <a:solidFill>
                    <a:schemeClr val="bg1"/>
                  </a:solidFill>
                </a:rPr>
                <a:t>経営戦略･製品／</a:t>
              </a:r>
              <a:r>
                <a:rPr lang="ja-JP" altLang="en-US" sz="1600" dirty="0">
                  <a:solidFill>
                    <a:schemeClr val="bg1"/>
                  </a:solidFill>
                </a:rPr>
                <a:t>サービス戦略 </a:t>
              </a:r>
              <a:r>
                <a:rPr lang="en-US" altLang="ja-JP" sz="1600" dirty="0">
                  <a:solidFill>
                    <a:schemeClr val="bg1"/>
                  </a:solidFill>
                </a:rPr>
                <a:t>&amp; </a:t>
              </a:r>
              <a:r>
                <a:rPr kumimoji="1" lang="en-US" altLang="ja-JP" sz="1600" dirty="0">
                  <a:solidFill>
                    <a:schemeClr val="bg1"/>
                  </a:solidFill>
                </a:rPr>
                <a:t>0.1 to One </a:t>
              </a:r>
              <a:r>
                <a:rPr kumimoji="1" lang="ja-JP" altLang="en-US" sz="1600" dirty="0">
                  <a:solidFill>
                    <a:schemeClr val="bg1"/>
                  </a:solidFill>
                </a:rPr>
                <a:t>マーケティング</a:t>
              </a:r>
            </a:p>
          </p:txBody>
        </p:sp>
        <p:sp>
          <p:nvSpPr>
            <p:cNvPr id="40" name="テキスト ボックス 39">
              <a:extLst>
                <a:ext uri="{FF2B5EF4-FFF2-40B4-BE49-F238E27FC236}">
                  <a16:creationId xmlns:a16="http://schemas.microsoft.com/office/drawing/2014/main" id="{C5F33484-A8AE-5944-A2E3-4E41D79A7A5C}"/>
                </a:ext>
              </a:extLst>
            </p:cNvPr>
            <p:cNvSpPr txBox="1"/>
            <p:nvPr/>
          </p:nvSpPr>
          <p:spPr>
            <a:xfrm>
              <a:off x="3416345" y="6275803"/>
              <a:ext cx="2308517" cy="276999"/>
            </a:xfrm>
            <a:prstGeom prst="rect">
              <a:avLst/>
            </a:prstGeom>
            <a:noFill/>
          </p:spPr>
          <p:txBody>
            <a:bodyPr wrap="none" rtlCol="0">
              <a:spAutoFit/>
            </a:bodyPr>
            <a:lstStyle/>
            <a:p>
              <a:pPr algn="ctr"/>
              <a:r>
                <a:rPr kumimoji="1" lang="en-US" altLang="ja-JP" sz="1200" b="1" dirty="0">
                  <a:solidFill>
                    <a:schemeClr val="bg1"/>
                  </a:solidFill>
                </a:rPr>
                <a:t>CPS / Cyber Physical System </a:t>
              </a:r>
              <a:r>
                <a:rPr lang="en-US" altLang="ja-JP" sz="1200" b="1" dirty="0">
                  <a:solidFill>
                    <a:schemeClr val="bg1"/>
                  </a:solidFill>
                </a:rPr>
                <a:t>=</a:t>
              </a:r>
              <a:r>
                <a:rPr kumimoji="1" lang="ja-JP" altLang="en-US" sz="1200" b="1" dirty="0">
                  <a:solidFill>
                    <a:schemeClr val="bg1"/>
                  </a:solidFill>
                </a:rPr>
                <a:t> </a:t>
              </a:r>
              <a:r>
                <a:rPr kumimoji="1" lang="en-US" altLang="ja-JP" sz="1200" b="1" dirty="0" err="1">
                  <a:solidFill>
                    <a:schemeClr val="bg1"/>
                  </a:solidFill>
                </a:rPr>
                <a:t>IoT</a:t>
              </a:r>
              <a:endParaRPr kumimoji="1" lang="ja-JP" altLang="en-US" sz="1200" dirty="0">
                <a:solidFill>
                  <a:schemeClr val="bg1"/>
                </a:solidFill>
              </a:endParaRPr>
            </a:p>
          </p:txBody>
        </p:sp>
      </p:grpSp>
      <p:sp>
        <p:nvSpPr>
          <p:cNvPr id="37" name="角丸四角形 36">
            <a:extLst>
              <a:ext uri="{FF2B5EF4-FFF2-40B4-BE49-F238E27FC236}">
                <a16:creationId xmlns:a16="http://schemas.microsoft.com/office/drawing/2014/main" id="{B81C189D-EBCA-6240-ACAE-668464BE26F9}"/>
              </a:ext>
            </a:extLst>
          </p:cNvPr>
          <p:cNvSpPr/>
          <p:nvPr/>
        </p:nvSpPr>
        <p:spPr>
          <a:xfrm>
            <a:off x="182112" y="845145"/>
            <a:ext cx="8172908" cy="4576219"/>
          </a:xfrm>
          <a:prstGeom prst="roundRect">
            <a:avLst>
              <a:gd name="adj" fmla="val 0"/>
            </a:avLst>
          </a:prstGeom>
          <a:solidFill>
            <a:srgbClr val="FFFFE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7017FEA2-0E8A-6747-859E-6FB15D064FB0}"/>
              </a:ext>
            </a:extLst>
          </p:cNvPr>
          <p:cNvSpPr>
            <a:spLocks noGrp="1"/>
          </p:cNvSpPr>
          <p:nvPr>
            <p:ph type="title"/>
          </p:nvPr>
        </p:nvSpPr>
        <p:spPr/>
        <p:txBody>
          <a:bodyPr/>
          <a:lstStyle/>
          <a:p>
            <a:r>
              <a:rPr kumimoji="1" lang="en-US" altLang="ja-JP" dirty="0"/>
              <a:t>amazon</a:t>
            </a:r>
            <a:r>
              <a:rPr kumimoji="1" lang="ja-JP" altLang="en-US" dirty="0"/>
              <a:t>のデータ収集戦略</a:t>
            </a:r>
          </a:p>
        </p:txBody>
      </p:sp>
      <p:sp>
        <p:nvSpPr>
          <p:cNvPr id="3" name="スライド番号プレースホルダー 2">
            <a:extLst>
              <a:ext uri="{FF2B5EF4-FFF2-40B4-BE49-F238E27FC236}">
                <a16:creationId xmlns:a16="http://schemas.microsoft.com/office/drawing/2014/main" id="{382FB0B8-EAC8-6B42-838A-103C23A44938}"/>
              </a:ext>
            </a:extLst>
          </p:cNvPr>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grpSp>
        <p:nvGrpSpPr>
          <p:cNvPr id="8" name="図形グループ 3">
            <a:extLst>
              <a:ext uri="{FF2B5EF4-FFF2-40B4-BE49-F238E27FC236}">
                <a16:creationId xmlns:a16="http://schemas.microsoft.com/office/drawing/2014/main" id="{D43C8BB1-7DA1-F04F-8C34-2A477D24BA9C}"/>
              </a:ext>
            </a:extLst>
          </p:cNvPr>
          <p:cNvGrpSpPr/>
          <p:nvPr/>
        </p:nvGrpSpPr>
        <p:grpSpPr>
          <a:xfrm>
            <a:off x="3963794" y="2481442"/>
            <a:ext cx="606811" cy="1249455"/>
            <a:chOff x="1946324" y="4125162"/>
            <a:chExt cx="969964" cy="2007872"/>
          </a:xfrm>
        </p:grpSpPr>
        <p:sp>
          <p:nvSpPr>
            <p:cNvPr id="9" name="円/楕円 8">
              <a:extLst>
                <a:ext uri="{FF2B5EF4-FFF2-40B4-BE49-F238E27FC236}">
                  <a16:creationId xmlns:a16="http://schemas.microsoft.com/office/drawing/2014/main" id="{F184B500-5A65-324C-B3D5-40D74E7097C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a:extLst>
                <a:ext uri="{FF2B5EF4-FFF2-40B4-BE49-F238E27FC236}">
                  <a16:creationId xmlns:a16="http://schemas.microsoft.com/office/drawing/2014/main" id="{63BE74CC-B7E3-6F4C-B2E9-E195D16EFE0E}"/>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8" name="正方形/長方形 27">
            <a:extLst>
              <a:ext uri="{FF2B5EF4-FFF2-40B4-BE49-F238E27FC236}">
                <a16:creationId xmlns:a16="http://schemas.microsoft.com/office/drawing/2014/main" id="{D6D15B45-78B6-DF46-8BFE-1E4589B776A0}"/>
              </a:ext>
            </a:extLst>
          </p:cNvPr>
          <p:cNvSpPr/>
          <p:nvPr/>
        </p:nvSpPr>
        <p:spPr>
          <a:xfrm>
            <a:off x="2635983" y="3852657"/>
            <a:ext cx="3262432" cy="338554"/>
          </a:xfrm>
          <a:prstGeom prst="rect">
            <a:avLst/>
          </a:prstGeom>
        </p:spPr>
        <p:txBody>
          <a:bodyPr wrap="none">
            <a:spAutoFit/>
          </a:bodyPr>
          <a:lstStyle/>
          <a:p>
            <a:pPr algn="ctr"/>
            <a:r>
              <a:rPr lang="ja-JP" altLang="en-US" sz="1600" b="1" dirty="0">
                <a:solidFill>
                  <a:schemeClr val="tx1">
                    <a:lumMod val="50000"/>
                    <a:lumOff val="50000"/>
                  </a:schemeClr>
                </a:solidFill>
                <a:latin typeface="Meiryo" panose="020B0604030504040204" pitchFamily="34" charset="-128"/>
                <a:ea typeface="Meiryo" panose="020B0604030504040204" pitchFamily="34" charset="-128"/>
              </a:rPr>
              <a:t>「地球上で最も顧客中心の会社」</a:t>
            </a:r>
          </a:p>
        </p:txBody>
      </p:sp>
      <p:sp>
        <p:nvSpPr>
          <p:cNvPr id="29" name="テキスト ボックス 28">
            <a:extLst>
              <a:ext uri="{FF2B5EF4-FFF2-40B4-BE49-F238E27FC236}">
                <a16:creationId xmlns:a16="http://schemas.microsoft.com/office/drawing/2014/main" id="{D9CEAA68-2C9C-F64D-8864-09B7E54A9E6F}"/>
              </a:ext>
            </a:extLst>
          </p:cNvPr>
          <p:cNvSpPr txBox="1"/>
          <p:nvPr/>
        </p:nvSpPr>
        <p:spPr>
          <a:xfrm>
            <a:off x="3250736" y="5025737"/>
            <a:ext cx="2069797" cy="253916"/>
          </a:xfrm>
          <a:prstGeom prst="rect">
            <a:avLst/>
          </a:prstGeom>
          <a:noFill/>
        </p:spPr>
        <p:txBody>
          <a:bodyPr wrap="none" rtlCol="0">
            <a:spAutoFit/>
          </a:bodyPr>
          <a:lstStyle/>
          <a:p>
            <a:pPr algn="ct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購買志向・生活習慣・経済状況</a:t>
            </a:r>
          </a:p>
        </p:txBody>
      </p:sp>
      <p:sp>
        <p:nvSpPr>
          <p:cNvPr id="30" name="テキスト ボックス 29">
            <a:extLst>
              <a:ext uri="{FF2B5EF4-FFF2-40B4-BE49-F238E27FC236}">
                <a16:creationId xmlns:a16="http://schemas.microsoft.com/office/drawing/2014/main" id="{26500FD3-F971-3945-9631-97E729B47144}"/>
              </a:ext>
            </a:extLst>
          </p:cNvPr>
          <p:cNvSpPr txBox="1"/>
          <p:nvPr/>
        </p:nvSpPr>
        <p:spPr>
          <a:xfrm>
            <a:off x="5419328" y="5023790"/>
            <a:ext cx="1665841" cy="253916"/>
          </a:xfrm>
          <a:prstGeom prst="rect">
            <a:avLst/>
          </a:prstGeom>
          <a:noFill/>
        </p:spPr>
        <p:txBody>
          <a:bodyPr wrap="none" rtlCol="0">
            <a:spAutoFit/>
          </a:bodyPr>
          <a:lstStyle/>
          <a:p>
            <a:pPr algn="ct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音声・生活音・趣味嗜好</a:t>
            </a:r>
          </a:p>
        </p:txBody>
      </p:sp>
      <p:sp>
        <p:nvSpPr>
          <p:cNvPr id="31" name="テキスト ボックス 30">
            <a:extLst>
              <a:ext uri="{FF2B5EF4-FFF2-40B4-BE49-F238E27FC236}">
                <a16:creationId xmlns:a16="http://schemas.microsoft.com/office/drawing/2014/main" id="{C30654BE-DB99-704B-95BB-1D3A122DEE40}"/>
              </a:ext>
            </a:extLst>
          </p:cNvPr>
          <p:cNvSpPr txBox="1"/>
          <p:nvPr/>
        </p:nvSpPr>
        <p:spPr>
          <a:xfrm>
            <a:off x="6091015" y="3543945"/>
            <a:ext cx="1396536" cy="253916"/>
          </a:xfrm>
          <a:prstGeom prst="rect">
            <a:avLst/>
          </a:prstGeom>
          <a:noFill/>
        </p:spPr>
        <p:txBody>
          <a:bodyPr wrap="none" rtlCol="0">
            <a:spAutoFit/>
          </a:bodyPr>
          <a:lstStyle/>
          <a:p>
            <a:pPr algn="ct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音楽志向・趣味嗜好</a:t>
            </a:r>
          </a:p>
        </p:txBody>
      </p:sp>
      <p:sp>
        <p:nvSpPr>
          <p:cNvPr id="32" name="テキスト ボックス 31">
            <a:extLst>
              <a:ext uri="{FF2B5EF4-FFF2-40B4-BE49-F238E27FC236}">
                <a16:creationId xmlns:a16="http://schemas.microsoft.com/office/drawing/2014/main" id="{6F1443EB-D8C5-C24B-BE5B-42807A90F586}"/>
              </a:ext>
            </a:extLst>
          </p:cNvPr>
          <p:cNvSpPr txBox="1"/>
          <p:nvPr/>
        </p:nvSpPr>
        <p:spPr>
          <a:xfrm>
            <a:off x="418234" y="3543945"/>
            <a:ext cx="2069797" cy="253916"/>
          </a:xfrm>
          <a:prstGeom prst="rect">
            <a:avLst/>
          </a:prstGeom>
          <a:noFill/>
        </p:spPr>
        <p:txBody>
          <a:bodyPr wrap="none" rtlCol="0">
            <a:spAutoFit/>
          </a:bodyPr>
          <a:lstStyle/>
          <a:p>
            <a:pPr algn="ct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思想信条・趣味嗜好・主義主張</a:t>
            </a:r>
          </a:p>
        </p:txBody>
      </p:sp>
      <p:sp>
        <p:nvSpPr>
          <p:cNvPr id="33" name="テキスト ボックス 32">
            <a:extLst>
              <a:ext uri="{FF2B5EF4-FFF2-40B4-BE49-F238E27FC236}">
                <a16:creationId xmlns:a16="http://schemas.microsoft.com/office/drawing/2014/main" id="{167A8627-9144-E44A-A217-055B4CA0FCCB}"/>
              </a:ext>
            </a:extLst>
          </p:cNvPr>
          <p:cNvSpPr txBox="1"/>
          <p:nvPr/>
        </p:nvSpPr>
        <p:spPr>
          <a:xfrm>
            <a:off x="1647192" y="2651491"/>
            <a:ext cx="2069797" cy="253916"/>
          </a:xfrm>
          <a:prstGeom prst="rect">
            <a:avLst/>
          </a:prstGeom>
          <a:noFill/>
        </p:spPr>
        <p:txBody>
          <a:bodyPr wrap="none" rtlCol="0">
            <a:spAutoFit/>
          </a:bodyPr>
          <a:lstStyle/>
          <a:p>
            <a:pPr algn="ct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購買志向・生活レベル・生活圏</a:t>
            </a:r>
          </a:p>
        </p:txBody>
      </p:sp>
      <p:sp>
        <p:nvSpPr>
          <p:cNvPr id="34" name="テキスト ボックス 33">
            <a:extLst>
              <a:ext uri="{FF2B5EF4-FFF2-40B4-BE49-F238E27FC236}">
                <a16:creationId xmlns:a16="http://schemas.microsoft.com/office/drawing/2014/main" id="{3DAD1E86-39B6-BC48-A29A-36BDF2BB993C}"/>
              </a:ext>
            </a:extLst>
          </p:cNvPr>
          <p:cNvSpPr txBox="1"/>
          <p:nvPr/>
        </p:nvSpPr>
        <p:spPr>
          <a:xfrm>
            <a:off x="4860748" y="2651491"/>
            <a:ext cx="2069797" cy="253916"/>
          </a:xfrm>
          <a:prstGeom prst="rect">
            <a:avLst/>
          </a:prstGeom>
          <a:noFill/>
        </p:spPr>
        <p:txBody>
          <a:bodyPr wrap="none" rtlCol="0">
            <a:spAutoFit/>
          </a:bodyPr>
          <a:lstStyle/>
          <a:p>
            <a:pPr algn="ct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購買志向・生活レベル・生活圏</a:t>
            </a:r>
          </a:p>
        </p:txBody>
      </p:sp>
      <p:sp>
        <p:nvSpPr>
          <p:cNvPr id="35" name="テキスト ボックス 34">
            <a:extLst>
              <a:ext uri="{FF2B5EF4-FFF2-40B4-BE49-F238E27FC236}">
                <a16:creationId xmlns:a16="http://schemas.microsoft.com/office/drawing/2014/main" id="{290555F1-3FD9-8143-85CE-5DD2A9A171FF}"/>
              </a:ext>
            </a:extLst>
          </p:cNvPr>
          <p:cNvSpPr txBox="1"/>
          <p:nvPr/>
        </p:nvSpPr>
        <p:spPr>
          <a:xfrm>
            <a:off x="1602904" y="5037635"/>
            <a:ext cx="1396536" cy="253916"/>
          </a:xfrm>
          <a:prstGeom prst="rect">
            <a:avLst/>
          </a:prstGeom>
          <a:noFill/>
        </p:spPr>
        <p:txBody>
          <a:bodyPr wrap="none" rtlCol="0">
            <a:spAutoFit/>
          </a:bodyPr>
          <a:lstStyle/>
          <a:p>
            <a:pPr algn="ctr"/>
            <a:r>
              <a:rPr lang="ja-JP" altLang="en-US" sz="1050" dirty="0">
                <a:solidFill>
                  <a:schemeClr val="tx1">
                    <a:lumMod val="50000"/>
                    <a:lumOff val="50000"/>
                  </a:schemeClr>
                </a:solidFill>
                <a:latin typeface="Meiryo" panose="020B0604030504040204" pitchFamily="34" charset="-128"/>
                <a:ea typeface="Meiryo" panose="020B0604030504040204" pitchFamily="34" charset="-128"/>
              </a:rPr>
              <a:t>興味関心</a:t>
            </a: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・趣味嗜好</a:t>
            </a:r>
          </a:p>
        </p:txBody>
      </p:sp>
      <p:sp>
        <p:nvSpPr>
          <p:cNvPr id="36" name="テキスト ボックス 35">
            <a:extLst>
              <a:ext uri="{FF2B5EF4-FFF2-40B4-BE49-F238E27FC236}">
                <a16:creationId xmlns:a16="http://schemas.microsoft.com/office/drawing/2014/main" id="{41ADB0E6-6C76-FB49-8797-FE55DD679570}"/>
              </a:ext>
            </a:extLst>
          </p:cNvPr>
          <p:cNvSpPr txBox="1"/>
          <p:nvPr/>
        </p:nvSpPr>
        <p:spPr>
          <a:xfrm>
            <a:off x="3561419" y="2042403"/>
            <a:ext cx="1463862" cy="415498"/>
          </a:xfrm>
          <a:prstGeom prst="rect">
            <a:avLst/>
          </a:prstGeom>
          <a:noFill/>
        </p:spPr>
        <p:txBody>
          <a:bodyPr wrap="none" rtlCol="0">
            <a:spAutoFit/>
          </a:bodyPr>
          <a:lstStyle/>
          <a:p>
            <a:pPr algn="ctr"/>
            <a:r>
              <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rPr>
              <a:t>生活レベル･経済状態</a:t>
            </a:r>
            <a:endParaRPr kumimoji="1"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a:p>
            <a:pPr algn="ctr"/>
            <a:r>
              <a:rPr lang="ja-JP" altLang="en-US" sz="1050" dirty="0">
                <a:solidFill>
                  <a:schemeClr val="tx1">
                    <a:lumMod val="50000"/>
                    <a:lumOff val="50000"/>
                  </a:schemeClr>
                </a:solidFill>
                <a:latin typeface="Meiryo" panose="020B0604030504040204" pitchFamily="34" charset="-128"/>
                <a:ea typeface="Meiryo" panose="020B0604030504040204" pitchFamily="34" charset="-128"/>
              </a:rPr>
              <a:t>個人属性</a:t>
            </a:r>
            <a:endParaRPr kumimoji="1" lang="ja-JP" altLang="en-US" sz="105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60" name="テキスト ボックス 59">
            <a:extLst>
              <a:ext uri="{FF2B5EF4-FFF2-40B4-BE49-F238E27FC236}">
                <a16:creationId xmlns:a16="http://schemas.microsoft.com/office/drawing/2014/main" id="{808B9143-1BCD-D74E-BCF3-EAF2C1213693}"/>
              </a:ext>
            </a:extLst>
          </p:cNvPr>
          <p:cNvSpPr txBox="1"/>
          <p:nvPr/>
        </p:nvSpPr>
        <p:spPr>
          <a:xfrm>
            <a:off x="592795" y="1311852"/>
            <a:ext cx="2723823" cy="646331"/>
          </a:xfrm>
          <a:prstGeom prst="rect">
            <a:avLst/>
          </a:prstGeom>
          <a:noFill/>
        </p:spPr>
        <p:txBody>
          <a:bodyPr wrap="none" rtlCol="0">
            <a:spAutoFit/>
          </a:bodyPr>
          <a:lstStyle/>
          <a:p>
            <a:pPr algn="ctr"/>
            <a:r>
              <a:rPr kumimoji="1" lang="ja-JP" altLang="en-US" dirty="0">
                <a:solidFill>
                  <a:srgbClr val="0070C0"/>
                </a:solidFill>
                <a:latin typeface="Meiryo" panose="020B0604030504040204" pitchFamily="34" charset="-128"/>
                <a:ea typeface="Meiryo" panose="020B0604030504040204" pitchFamily="34" charset="-128"/>
              </a:rPr>
              <a:t>テクノロジーを駆使して</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kumimoji="1" lang="ja-JP" altLang="en-US" dirty="0">
                <a:solidFill>
                  <a:srgbClr val="0070C0"/>
                </a:solidFill>
                <a:latin typeface="Meiryo" panose="020B0604030504040204" pitchFamily="34" charset="-128"/>
                <a:ea typeface="Meiryo" panose="020B0604030504040204" pitchFamily="34" charset="-128"/>
              </a:rPr>
              <a:t>徹底した利便性を追求</a:t>
            </a:r>
          </a:p>
        </p:txBody>
      </p:sp>
      <p:sp>
        <p:nvSpPr>
          <p:cNvPr id="61" name="テキスト ボックス 60">
            <a:extLst>
              <a:ext uri="{FF2B5EF4-FFF2-40B4-BE49-F238E27FC236}">
                <a16:creationId xmlns:a16="http://schemas.microsoft.com/office/drawing/2014/main" id="{1CECF415-90F8-E246-BF86-8488908A611D}"/>
              </a:ext>
            </a:extLst>
          </p:cNvPr>
          <p:cNvSpPr txBox="1"/>
          <p:nvPr/>
        </p:nvSpPr>
        <p:spPr>
          <a:xfrm>
            <a:off x="5794865" y="1311852"/>
            <a:ext cx="1569660" cy="646331"/>
          </a:xfrm>
          <a:prstGeom prst="rect">
            <a:avLst/>
          </a:prstGeom>
          <a:noFill/>
        </p:spPr>
        <p:txBody>
          <a:bodyPr wrap="none" rtlCol="0">
            <a:spAutoFit/>
          </a:bodyPr>
          <a:lstStyle/>
          <a:p>
            <a:pPr algn="ctr"/>
            <a:r>
              <a:rPr kumimoji="1" lang="ja-JP" altLang="en-US" dirty="0">
                <a:solidFill>
                  <a:srgbClr val="0070C0"/>
                </a:solidFill>
                <a:latin typeface="Meiryo" panose="020B0604030504040204" pitchFamily="34" charset="-128"/>
                <a:ea typeface="Meiryo" panose="020B0604030504040204" pitchFamily="34" charset="-128"/>
              </a:rPr>
              <a:t>個人データを</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lang="ja-JP" altLang="en-US" dirty="0">
                <a:solidFill>
                  <a:srgbClr val="0070C0"/>
                </a:solidFill>
                <a:latin typeface="Meiryo" panose="020B0604030504040204" pitchFamily="34" charset="-128"/>
                <a:ea typeface="Meiryo" panose="020B0604030504040204" pitchFamily="34" charset="-128"/>
              </a:rPr>
              <a:t>徹底して収拾</a:t>
            </a:r>
            <a:endParaRPr kumimoji="1" lang="ja-JP" altLang="en-US" dirty="0">
              <a:solidFill>
                <a:srgbClr val="0070C0"/>
              </a:solidFill>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id="{B95947BC-912C-1845-B2B9-A6CD306A59EB}"/>
              </a:ext>
            </a:extLst>
          </p:cNvPr>
          <p:cNvSpPr txBox="1"/>
          <p:nvPr/>
        </p:nvSpPr>
        <p:spPr>
          <a:xfrm>
            <a:off x="708211" y="961362"/>
            <a:ext cx="2492990" cy="369332"/>
          </a:xfrm>
          <a:prstGeom prst="rect">
            <a:avLst/>
          </a:prstGeom>
          <a:noFill/>
        </p:spPr>
        <p:txBody>
          <a:bodyPr wrap="none" rtlCol="0">
            <a:spAutoFit/>
          </a:bodyPr>
          <a:lstStyle/>
          <a:p>
            <a:pPr algn="ctr"/>
            <a:r>
              <a:rPr kumimoji="1" lang="ja-JP" altLang="en-US" b="1" dirty="0">
                <a:solidFill>
                  <a:srgbClr val="0070C0"/>
                </a:solidFill>
                <a:latin typeface="Meiryo" panose="020B0604030504040204" pitchFamily="34" charset="-128"/>
                <a:ea typeface="Meiryo" panose="020B0604030504040204" pitchFamily="34" charset="-128"/>
              </a:rPr>
              <a:t>「顧客第一主義」戦略</a:t>
            </a:r>
          </a:p>
        </p:txBody>
      </p:sp>
      <p:sp>
        <p:nvSpPr>
          <p:cNvPr id="44" name="テキスト ボックス 43">
            <a:extLst>
              <a:ext uri="{FF2B5EF4-FFF2-40B4-BE49-F238E27FC236}">
                <a16:creationId xmlns:a16="http://schemas.microsoft.com/office/drawing/2014/main" id="{592925C9-1409-5844-B467-82D912BF7438}"/>
              </a:ext>
            </a:extLst>
          </p:cNvPr>
          <p:cNvSpPr txBox="1"/>
          <p:nvPr/>
        </p:nvSpPr>
        <p:spPr>
          <a:xfrm>
            <a:off x="5217784" y="955286"/>
            <a:ext cx="2723823" cy="369332"/>
          </a:xfrm>
          <a:prstGeom prst="rect">
            <a:avLst/>
          </a:prstGeom>
          <a:noFill/>
        </p:spPr>
        <p:txBody>
          <a:bodyPr wrap="none" rtlCol="0">
            <a:spAutoFit/>
          </a:bodyPr>
          <a:lstStyle/>
          <a:p>
            <a:pPr algn="ctr"/>
            <a:r>
              <a:rPr kumimoji="1" lang="ja-JP" altLang="en-US" b="1" dirty="0">
                <a:solidFill>
                  <a:srgbClr val="0070C0"/>
                </a:solidFill>
                <a:latin typeface="Meiryo" panose="020B0604030504040204" pitchFamily="34" charset="-128"/>
                <a:ea typeface="Meiryo" panose="020B0604030504040204" pitchFamily="34" charset="-128"/>
              </a:rPr>
              <a:t>「顧客データ収集」戦略</a:t>
            </a:r>
          </a:p>
        </p:txBody>
      </p:sp>
      <p:pic>
        <p:nvPicPr>
          <p:cNvPr id="11" name="図 10">
            <a:extLst>
              <a:ext uri="{FF2B5EF4-FFF2-40B4-BE49-F238E27FC236}">
                <a16:creationId xmlns:a16="http://schemas.microsoft.com/office/drawing/2014/main" id="{5F12361A-A4BE-4D40-B60D-1C4717651742}"/>
              </a:ext>
            </a:extLst>
          </p:cNvPr>
          <p:cNvPicPr>
            <a:picLocks noChangeAspect="1"/>
          </p:cNvPicPr>
          <p:nvPr/>
        </p:nvPicPr>
        <p:blipFill>
          <a:blip r:embed="rId2"/>
          <a:stretch>
            <a:fillRect/>
          </a:stretch>
        </p:blipFill>
        <p:spPr>
          <a:xfrm>
            <a:off x="790169" y="1022404"/>
            <a:ext cx="6591300" cy="4064000"/>
          </a:xfrm>
          <a:prstGeom prst="rect">
            <a:avLst/>
          </a:prstGeom>
        </p:spPr>
      </p:pic>
    </p:spTree>
    <p:extLst>
      <p:ext uri="{BB962C8B-B14F-4D97-AF65-F5344CB8AC3E}">
        <p14:creationId xmlns:p14="http://schemas.microsoft.com/office/powerpoint/2010/main" val="35179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ja-JP" altLang="en-US" dirty="0"/>
              <a:t>デジタル・トランスフォーメーションを支えるテクノロジー</a:t>
            </a:r>
            <a:r>
              <a:rPr kumimoji="1" lang="en-US" altLang="ja-JP" dirty="0"/>
              <a:t> </a:t>
            </a:r>
            <a:r>
              <a:rPr kumimoji="1" lang="ja-JP" altLang="en-US" dirty="0"/>
              <a:t>　</a:t>
            </a:r>
          </a:p>
        </p:txBody>
      </p:sp>
      <p:sp>
        <p:nvSpPr>
          <p:cNvPr id="5" name="正方形/長方形 4"/>
          <p:cNvSpPr/>
          <p:nvPr/>
        </p:nvSpPr>
        <p:spPr>
          <a:xfrm>
            <a:off x="294468" y="3026336"/>
            <a:ext cx="8555064" cy="342685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ホームベース 29"/>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ホームベース 30"/>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33" name="テキスト ボックス 32"/>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34" name="テキスト ボックス 33"/>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35" name="テキスト ボックス 34"/>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36" name="テキスト ボックス 35"/>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37" name="テキスト ボックス 36"/>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38" name="円/楕円 37"/>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39" name="テキスト ボックス 38"/>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40" name="上矢印 39"/>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452717" y="3124689"/>
            <a:ext cx="8238565" cy="201286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p:txBody>
      </p:sp>
      <p:sp>
        <p:nvSpPr>
          <p:cNvPr id="44" name="正方形/長方形 43"/>
          <p:cNvSpPr/>
          <p:nvPr/>
        </p:nvSpPr>
        <p:spPr>
          <a:xfrm>
            <a:off x="608062" y="3226010"/>
            <a:ext cx="7960659" cy="600987"/>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Meiryo" charset="-128"/>
              <a:ea typeface="Meiryo" charset="-128"/>
              <a:cs typeface="Meiryo" charset="-128"/>
            </a:endParaRPr>
          </a:p>
        </p:txBody>
      </p:sp>
      <p:sp>
        <p:nvSpPr>
          <p:cNvPr id="45" name="正方形/長方形 44"/>
          <p:cNvSpPr/>
          <p:nvPr/>
        </p:nvSpPr>
        <p:spPr>
          <a:xfrm>
            <a:off x="608062" y="3890742"/>
            <a:ext cx="7957755" cy="4097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err="1">
                <a:solidFill>
                  <a:srgbClr val="FFFFFF"/>
                </a:solidFill>
                <a:latin typeface="Meiryo" charset="-128"/>
                <a:ea typeface="Meiryo" charset="-128"/>
                <a:cs typeface="Meiryo" charset="-128"/>
              </a:rPr>
              <a:t>IoT</a:t>
            </a:r>
            <a:r>
              <a:rPr kumimoji="1" lang="ja-JP" altLang="en-US" sz="2000" dirty="0">
                <a:solidFill>
                  <a:srgbClr val="FFFFFF"/>
                </a:solidFill>
                <a:latin typeface="Meiryo" charset="-128"/>
                <a:ea typeface="Meiryo" charset="-128"/>
                <a:cs typeface="Meiryo" charset="-128"/>
              </a:rPr>
              <a:t>（</a:t>
            </a:r>
            <a:r>
              <a:rPr kumimoji="1" lang="en-US" altLang="ja-JP" sz="2000" dirty="0">
                <a:solidFill>
                  <a:srgbClr val="FFFFFF"/>
                </a:solidFill>
                <a:latin typeface="Meiryo" charset="-128"/>
                <a:ea typeface="Meiryo" charset="-128"/>
                <a:cs typeface="Meiryo" charset="-128"/>
              </a:rPr>
              <a:t>Internet of Things</a:t>
            </a:r>
            <a:r>
              <a:rPr kumimoji="1" lang="ja-JP" altLang="en-US" sz="2000" dirty="0">
                <a:solidFill>
                  <a:srgbClr val="FFFFFF"/>
                </a:solidFill>
                <a:latin typeface="Meiryo" charset="-128"/>
                <a:ea typeface="Meiryo" charset="-128"/>
                <a:cs typeface="Meiryo" charset="-128"/>
              </a:rPr>
              <a:t>）</a:t>
            </a:r>
          </a:p>
        </p:txBody>
      </p:sp>
      <p:sp>
        <p:nvSpPr>
          <p:cNvPr id="46" name="正方形/長方形 45"/>
          <p:cNvSpPr/>
          <p:nvPr/>
        </p:nvSpPr>
        <p:spPr>
          <a:xfrm>
            <a:off x="452718" y="5185517"/>
            <a:ext cx="8238565" cy="409798"/>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コンテナ</a:t>
            </a:r>
            <a:r>
              <a:rPr kumimoji="1" lang="en-US" altLang="ja-JP" sz="2000" dirty="0">
                <a:solidFill>
                  <a:srgbClr val="FFFFFF"/>
                </a:solidFill>
                <a:latin typeface="Meiryo" charset="-128"/>
                <a:ea typeface="Meiryo" charset="-128"/>
                <a:cs typeface="Meiryo" charset="-128"/>
              </a:rPr>
              <a:t>  ×  </a:t>
            </a:r>
            <a:r>
              <a:rPr kumimoji="1" lang="ja-JP" altLang="en-US" sz="2000" dirty="0">
                <a:solidFill>
                  <a:srgbClr val="FFFFFF"/>
                </a:solidFill>
                <a:latin typeface="Meiryo" charset="-128"/>
                <a:ea typeface="Meiryo" charset="-128"/>
                <a:cs typeface="Meiryo" charset="-128"/>
              </a:rPr>
              <a:t>マイクロサービス</a:t>
            </a:r>
          </a:p>
        </p:txBody>
      </p:sp>
      <p:sp>
        <p:nvSpPr>
          <p:cNvPr id="47" name="正方形/長方形 46"/>
          <p:cNvSpPr/>
          <p:nvPr/>
        </p:nvSpPr>
        <p:spPr>
          <a:xfrm>
            <a:off x="452717" y="5641302"/>
            <a:ext cx="8238565" cy="409798"/>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クラウド・コンピューティング</a:t>
            </a:r>
          </a:p>
        </p:txBody>
      </p:sp>
      <p:sp>
        <p:nvSpPr>
          <p:cNvPr id="49" name="テキスト ボックス 48"/>
          <p:cNvSpPr txBox="1"/>
          <p:nvPr/>
        </p:nvSpPr>
        <p:spPr>
          <a:xfrm>
            <a:off x="3149537" y="6099064"/>
            <a:ext cx="2877711" cy="400110"/>
          </a:xfrm>
          <a:prstGeom prst="rect">
            <a:avLst/>
          </a:prstGeom>
          <a:noFill/>
        </p:spPr>
        <p:txBody>
          <a:bodyPr wrap="none" rtlCol="0">
            <a:spAutoFit/>
          </a:bodyPr>
          <a:lstStyle/>
          <a:p>
            <a:r>
              <a:rPr kumimoji="1" lang="ja-JP" altLang="en-US" sz="2000" b="1">
                <a:solidFill>
                  <a:srgbClr val="FF6666"/>
                </a:solidFill>
                <a:latin typeface="Meiryo" charset="-128"/>
                <a:ea typeface="Meiryo" charset="-128"/>
                <a:cs typeface="Meiryo" charset="-128"/>
              </a:rPr>
              <a:t>サイバー･セキュリティ</a:t>
            </a:r>
          </a:p>
        </p:txBody>
      </p:sp>
      <p:sp>
        <p:nvSpPr>
          <p:cNvPr id="50" name="正方形/長方形 49"/>
          <p:cNvSpPr/>
          <p:nvPr/>
        </p:nvSpPr>
        <p:spPr>
          <a:xfrm>
            <a:off x="1761561" y="4392604"/>
            <a:ext cx="5650755" cy="738664"/>
          </a:xfrm>
          <a:prstGeom prst="rect">
            <a:avLst/>
          </a:prstGeom>
        </p:spPr>
        <p:txBody>
          <a:bodyPr wrap="square">
            <a:spAutoFit/>
          </a:bodyPr>
          <a:lstStyle/>
          <a:p>
            <a:pPr algn="ctr"/>
            <a:r>
              <a:rPr lang="ja-JP" altLang="en-US" sz="2400" b="1" dirty="0">
                <a:solidFill>
                  <a:srgbClr val="FFFFFF"/>
                </a:solidFill>
                <a:latin typeface="Meiryo" charset="-128"/>
                <a:ea typeface="Meiryo" charset="-128"/>
                <a:cs typeface="Meiryo" charset="-128"/>
              </a:rPr>
              <a:t>サイバー・フィジカル・システム</a:t>
            </a:r>
            <a:endParaRPr lang="en-US" altLang="ja-JP" sz="2400" b="1" dirty="0">
              <a:solidFill>
                <a:srgbClr val="FFFFFF"/>
              </a:solidFill>
              <a:latin typeface="Meiryo" charset="-128"/>
              <a:ea typeface="Meiryo" charset="-128"/>
              <a:cs typeface="Meiryo" charset="-128"/>
            </a:endParaRPr>
          </a:p>
          <a:p>
            <a:pPr algn="ctr"/>
            <a:r>
              <a:rPr lang="en-US" altLang="ja-JP" dirty="0">
                <a:solidFill>
                  <a:srgbClr val="FFFFFF"/>
                </a:solidFill>
                <a:latin typeface="Meiryo" charset="-128"/>
                <a:ea typeface="Meiryo" charset="-128"/>
                <a:cs typeface="Meiryo" charset="-128"/>
              </a:rPr>
              <a:t>CPS : Cyber-physical System</a:t>
            </a:r>
            <a:endParaRPr lang="ja-JP" altLang="en-US" dirty="0">
              <a:solidFill>
                <a:srgbClr val="FFFFFF"/>
              </a:solidFill>
              <a:latin typeface="Meiryo" charset="-128"/>
              <a:ea typeface="Meiryo" charset="-128"/>
              <a:cs typeface="Meiryo" charset="-128"/>
            </a:endParaRPr>
          </a:p>
        </p:txBody>
      </p:sp>
      <p:sp>
        <p:nvSpPr>
          <p:cNvPr id="51" name="正方形/長方形 50"/>
          <p:cNvSpPr/>
          <p:nvPr/>
        </p:nvSpPr>
        <p:spPr>
          <a:xfrm>
            <a:off x="2909528" y="3335650"/>
            <a:ext cx="3324948" cy="523220"/>
          </a:xfrm>
          <a:prstGeom prst="rect">
            <a:avLst/>
          </a:prstGeom>
        </p:spPr>
        <p:txBody>
          <a:bodyPr wrap="none">
            <a:spAutoFit/>
          </a:bodyPr>
          <a:lstStyle/>
          <a:p>
            <a:pPr algn="ctr"/>
            <a:r>
              <a:rPr lang="ja-JP" altLang="en-US" sz="2800" b="1" dirty="0">
                <a:solidFill>
                  <a:srgbClr val="FFFFFF"/>
                </a:solidFill>
                <a:latin typeface="Meiryo" charset="-128"/>
                <a:ea typeface="Meiryo" charset="-128"/>
                <a:cs typeface="Meiryo" charset="-128"/>
              </a:rPr>
              <a:t>ビッグデータ</a:t>
            </a:r>
            <a:r>
              <a:rPr lang="en-US" altLang="ja-JP" sz="2800" b="1" dirty="0">
                <a:solidFill>
                  <a:srgbClr val="FFFFFF"/>
                </a:solidFill>
                <a:latin typeface="Meiryo" charset="-128"/>
                <a:ea typeface="Meiryo" charset="-128"/>
                <a:cs typeface="Meiryo" charset="-128"/>
              </a:rPr>
              <a:t> × AI</a:t>
            </a:r>
            <a:endParaRPr lang="ja-JP" altLang="en-US" sz="2800" b="1" dirty="0">
              <a:solidFill>
                <a:srgbClr val="FFFFFF"/>
              </a:solidFill>
              <a:latin typeface="Meiryo" charset="-128"/>
              <a:ea typeface="Meiryo" charset="-128"/>
              <a:cs typeface="Meiryo" charset="-128"/>
            </a:endParaRPr>
          </a:p>
        </p:txBody>
      </p:sp>
      <p:sp>
        <p:nvSpPr>
          <p:cNvPr id="52" name="テキスト ボックス 51"/>
          <p:cNvSpPr txBox="1"/>
          <p:nvPr/>
        </p:nvSpPr>
        <p:spPr>
          <a:xfrm>
            <a:off x="905219" y="5716472"/>
            <a:ext cx="1110112" cy="307777"/>
          </a:xfrm>
          <a:prstGeom prst="rect">
            <a:avLst/>
          </a:prstGeom>
          <a:noFill/>
        </p:spPr>
        <p:txBody>
          <a:bodyPr wrap="none" rtlCol="0">
            <a:spAutoFit/>
          </a:bodyPr>
          <a:lstStyle/>
          <a:p>
            <a:r>
              <a:rPr kumimoji="1" lang="en-US" altLang="ja-JP" sz="1400" b="1">
                <a:solidFill>
                  <a:schemeClr val="bg1"/>
                </a:solidFill>
                <a:latin typeface="Meiryo" charset="-128"/>
                <a:ea typeface="Meiryo" charset="-128"/>
                <a:cs typeface="Meiryo" charset="-128"/>
              </a:rPr>
              <a:t>SaaS/API</a:t>
            </a:r>
            <a:endParaRPr kumimoji="1" lang="ja-JP" altLang="en-US" sz="1400" b="1" dirty="0">
              <a:solidFill>
                <a:schemeClr val="bg1"/>
              </a:solidFill>
              <a:latin typeface="Meiryo" charset="-128"/>
              <a:ea typeface="Meiryo" charset="-128"/>
              <a:cs typeface="Meiryo" charset="-128"/>
            </a:endParaRPr>
          </a:p>
        </p:txBody>
      </p:sp>
      <p:sp>
        <p:nvSpPr>
          <p:cNvPr id="53" name="テキスト ボックス 52"/>
          <p:cNvSpPr txBox="1"/>
          <p:nvPr/>
        </p:nvSpPr>
        <p:spPr>
          <a:xfrm>
            <a:off x="7123867" y="5716473"/>
            <a:ext cx="1214820" cy="307777"/>
          </a:xfrm>
          <a:prstGeom prst="rect">
            <a:avLst/>
          </a:prstGeom>
          <a:noFill/>
        </p:spPr>
        <p:txBody>
          <a:bodyPr wrap="none" rtlCol="0">
            <a:spAutoFit/>
          </a:bodyPr>
          <a:lstStyle/>
          <a:p>
            <a:r>
              <a:rPr kumimoji="1" lang="en-US" altLang="ja-JP" sz="1400" b="1" dirty="0">
                <a:solidFill>
                  <a:schemeClr val="bg1"/>
                </a:solidFill>
                <a:latin typeface="Meiryo" charset="-128"/>
                <a:ea typeface="Meiryo" charset="-128"/>
                <a:cs typeface="Meiryo" charset="-128"/>
              </a:rPr>
              <a:t>PaaS/</a:t>
            </a:r>
            <a:r>
              <a:rPr kumimoji="1" lang="en-US" altLang="ja-JP" sz="1400" b="1" dirty="0" err="1">
                <a:solidFill>
                  <a:schemeClr val="bg1"/>
                </a:solidFill>
                <a:latin typeface="Meiryo" charset="-128"/>
                <a:ea typeface="Meiryo" charset="-128"/>
                <a:cs typeface="Meiryo" charset="-128"/>
              </a:rPr>
              <a:t>FaaS</a:t>
            </a:r>
            <a:endParaRPr kumimoji="1" lang="ja-JP" altLang="en-US" sz="14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3295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SI</a:t>
            </a:r>
            <a:r>
              <a:rPr kumimoji="1" lang="ja-JP" altLang="en-US" dirty="0"/>
              <a:t>ビジネス</a:t>
            </a:r>
            <a:r>
              <a:rPr kumimoji="1" lang="ja-JP" altLang="en-US"/>
              <a:t>として今後注力</a:t>
            </a:r>
            <a:r>
              <a:rPr kumimoji="1" lang="ja-JP" altLang="en-US" dirty="0"/>
              <a:t>すべきテクノロジー</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4" name="ホームベース 3"/>
          <p:cNvSpPr/>
          <p:nvPr/>
        </p:nvSpPr>
        <p:spPr>
          <a:xfrm>
            <a:off x="457200" y="851647"/>
            <a:ext cx="8265459" cy="1384586"/>
          </a:xfrm>
          <a:prstGeom prst="homePlate">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p:cNvSpPr/>
          <p:nvPr/>
        </p:nvSpPr>
        <p:spPr>
          <a:xfrm>
            <a:off x="457199" y="2268447"/>
            <a:ext cx="8265459" cy="1901923"/>
          </a:xfrm>
          <a:prstGeom prst="homePlate">
            <a:avLst>
              <a:gd name="adj" fmla="val 35184"/>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457199" y="4199651"/>
            <a:ext cx="8265459" cy="2014252"/>
          </a:xfrm>
          <a:prstGeom prst="homePlate">
            <a:avLst>
              <a:gd name="adj" fmla="val 31396"/>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1872972" y="851647"/>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657601" y="851647"/>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5442230" y="855675"/>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457200" y="914400"/>
            <a:ext cx="1415772" cy="276999"/>
          </a:xfrm>
          <a:prstGeom prst="rect">
            <a:avLst/>
          </a:prstGeom>
          <a:noFill/>
        </p:spPr>
        <p:txBody>
          <a:bodyPr wrap="none" rtlCol="0">
            <a:spAutoFit/>
          </a:bodyPr>
          <a:lstStyle/>
          <a:p>
            <a:r>
              <a:rPr kumimoji="1" lang="ja-JP" altLang="en-US" sz="1200" b="1" dirty="0">
                <a:solidFill>
                  <a:schemeClr val="accent6">
                    <a:lumMod val="50000"/>
                  </a:schemeClr>
                </a:solidFill>
                <a:latin typeface="Meiryo" charset="-128"/>
                <a:ea typeface="Meiryo" charset="-128"/>
                <a:cs typeface="Meiryo" charset="-128"/>
              </a:rPr>
              <a:t>アプリケーション</a:t>
            </a:r>
          </a:p>
        </p:txBody>
      </p:sp>
      <p:sp>
        <p:nvSpPr>
          <p:cNvPr id="15" name="テキスト ボックス 14"/>
          <p:cNvSpPr txBox="1"/>
          <p:nvPr/>
        </p:nvSpPr>
        <p:spPr>
          <a:xfrm>
            <a:off x="457200" y="2335916"/>
            <a:ext cx="1415772" cy="276999"/>
          </a:xfrm>
          <a:prstGeom prst="rect">
            <a:avLst/>
          </a:prstGeom>
          <a:noFill/>
        </p:spPr>
        <p:txBody>
          <a:bodyPr wrap="none" rtlCol="0">
            <a:spAutoFit/>
          </a:bodyPr>
          <a:lstStyle/>
          <a:p>
            <a:r>
              <a:rPr kumimoji="1" lang="ja-JP" altLang="en-US" sz="1200" b="1">
                <a:solidFill>
                  <a:srgbClr val="00B050"/>
                </a:solidFill>
                <a:latin typeface="Meiryo" charset="-128"/>
                <a:ea typeface="Meiryo" charset="-128"/>
                <a:cs typeface="Meiryo" charset="-128"/>
              </a:rPr>
              <a:t>プラットフォーム</a:t>
            </a:r>
            <a:endParaRPr kumimoji="1" lang="ja-JP" altLang="en-US" sz="1200" b="1" dirty="0">
              <a:solidFill>
                <a:srgbClr val="00B050"/>
              </a:solidFill>
              <a:latin typeface="Meiryo" charset="-128"/>
              <a:ea typeface="Meiryo" charset="-128"/>
              <a:cs typeface="Meiryo" charset="-128"/>
            </a:endParaRPr>
          </a:p>
        </p:txBody>
      </p:sp>
      <p:sp>
        <p:nvSpPr>
          <p:cNvPr id="16" name="テキスト ボックス 15"/>
          <p:cNvSpPr txBox="1"/>
          <p:nvPr/>
        </p:nvSpPr>
        <p:spPr>
          <a:xfrm>
            <a:off x="466364" y="4304479"/>
            <a:ext cx="1877437" cy="461665"/>
          </a:xfrm>
          <a:prstGeom prst="rect">
            <a:avLst/>
          </a:prstGeom>
          <a:noFill/>
        </p:spPr>
        <p:txBody>
          <a:bodyPr wrap="none" rtlCol="0">
            <a:spAutoFit/>
          </a:bodyPr>
          <a:lstStyle/>
          <a:p>
            <a:r>
              <a:rPr kumimoji="1" lang="ja-JP" altLang="en-US" sz="1200" b="1" dirty="0">
                <a:solidFill>
                  <a:srgbClr val="0052FF"/>
                </a:solidFill>
                <a:latin typeface="Meiryo" charset="-128"/>
                <a:ea typeface="Meiryo" charset="-128"/>
                <a:cs typeface="Meiryo" charset="-128"/>
              </a:rPr>
              <a:t>インフラストラクチャー</a:t>
            </a:r>
            <a:endParaRPr kumimoji="1" lang="en-US" altLang="ja-JP" sz="1200" b="1" dirty="0">
              <a:solidFill>
                <a:srgbClr val="0052FF"/>
              </a:solidFill>
              <a:latin typeface="Meiryo" charset="-128"/>
              <a:ea typeface="Meiryo" charset="-128"/>
              <a:cs typeface="Meiryo" charset="-128"/>
            </a:endParaRPr>
          </a:p>
          <a:p>
            <a:r>
              <a:rPr lang="ja-JP" altLang="en-US" sz="1200" b="1" dirty="0">
                <a:solidFill>
                  <a:srgbClr val="0052FF"/>
                </a:solidFill>
                <a:latin typeface="Meiryo" charset="-128"/>
                <a:ea typeface="Meiryo" charset="-128"/>
                <a:cs typeface="Meiryo" charset="-128"/>
              </a:rPr>
              <a:t>デバイス</a:t>
            </a:r>
            <a:endParaRPr kumimoji="1" lang="ja-JP" altLang="en-US" sz="1200" b="1" dirty="0">
              <a:solidFill>
                <a:srgbClr val="0052FF"/>
              </a:solidFill>
              <a:latin typeface="Meiryo" charset="-128"/>
              <a:ea typeface="Meiryo" charset="-128"/>
              <a:cs typeface="Meiryo" charset="-128"/>
            </a:endParaRPr>
          </a:p>
        </p:txBody>
      </p:sp>
      <p:sp>
        <p:nvSpPr>
          <p:cNvPr id="17" name="ホームベース 16"/>
          <p:cNvSpPr/>
          <p:nvPr/>
        </p:nvSpPr>
        <p:spPr>
          <a:xfrm>
            <a:off x="806824" y="1209866"/>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AR</a:t>
            </a:r>
            <a:r>
              <a:rPr kumimoji="1" lang="ja-JP" altLang="en-US" sz="1600" dirty="0">
                <a:solidFill>
                  <a:srgbClr val="FFFFFF"/>
                </a:solidFill>
                <a:latin typeface="Meiryo" charset="-128"/>
                <a:ea typeface="Meiryo" charset="-128"/>
                <a:cs typeface="Meiryo" charset="-128"/>
              </a:rPr>
              <a:t>（拡張現実）</a:t>
            </a:r>
            <a:r>
              <a:rPr kumimoji="1" lang="en-US" altLang="ja-JP" sz="1600" dirty="0">
                <a:solidFill>
                  <a:srgbClr val="FFFFFF"/>
                </a:solidFill>
                <a:latin typeface="Meiryo" charset="-128"/>
                <a:ea typeface="Meiryo" charset="-128"/>
                <a:cs typeface="Meiryo" charset="-128"/>
              </a:rPr>
              <a:t> / VR</a:t>
            </a:r>
            <a:r>
              <a:rPr kumimoji="1" lang="ja-JP" altLang="en-US" sz="1600" dirty="0">
                <a:solidFill>
                  <a:srgbClr val="FFFFFF"/>
                </a:solidFill>
                <a:latin typeface="Meiryo" charset="-128"/>
                <a:ea typeface="Meiryo" charset="-128"/>
                <a:cs typeface="Meiryo" charset="-128"/>
              </a:rPr>
              <a:t>（仮想現実）</a:t>
            </a:r>
            <a:r>
              <a:rPr kumimoji="1" lang="en-US" altLang="ja-JP" sz="1600" dirty="0">
                <a:solidFill>
                  <a:srgbClr val="FFFFFF"/>
                </a:solidFill>
                <a:latin typeface="Meiryo" charset="-128"/>
                <a:ea typeface="Meiryo" charset="-128"/>
                <a:cs typeface="Meiryo" charset="-128"/>
              </a:rPr>
              <a:t> / MR</a:t>
            </a:r>
            <a:r>
              <a:rPr kumimoji="1" lang="ja-JP" altLang="en-US" sz="1600" dirty="0">
                <a:solidFill>
                  <a:srgbClr val="FFFFFF"/>
                </a:solidFill>
                <a:latin typeface="Meiryo" charset="-128"/>
                <a:ea typeface="Meiryo" charset="-128"/>
                <a:cs typeface="Meiryo" charset="-128"/>
              </a:rPr>
              <a:t>（複合現実）</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Augmented Reality / Virtual Reality / Mixed Reality</a:t>
            </a:r>
            <a:endParaRPr kumimoji="1" lang="ja-JP" altLang="en-US" sz="800" dirty="0">
              <a:solidFill>
                <a:srgbClr val="FFFFFF"/>
              </a:solidFill>
              <a:latin typeface="Meiryo" charset="-128"/>
              <a:ea typeface="Meiryo" charset="-128"/>
              <a:cs typeface="Meiryo" charset="-128"/>
            </a:endParaRPr>
          </a:p>
        </p:txBody>
      </p:sp>
      <p:sp>
        <p:nvSpPr>
          <p:cNvPr id="18" name="ホームベース 17"/>
          <p:cNvSpPr/>
          <p:nvPr/>
        </p:nvSpPr>
        <p:spPr>
          <a:xfrm>
            <a:off x="806822" y="1690315"/>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charset="-128"/>
                <a:ea typeface="Meiryo" charset="-128"/>
                <a:cs typeface="Meiryo" charset="-128"/>
              </a:rPr>
              <a:t>ディープラーニング（深層学習）と関連技術</a:t>
            </a:r>
            <a:r>
              <a:rPr lang="ja-JP" altLang="en-US" sz="800" dirty="0">
                <a:solidFill>
                  <a:srgbClr val="FFFFFF"/>
                </a:solidFill>
                <a:latin typeface="Meiryo" charset="-128"/>
                <a:ea typeface="Meiryo" charset="-128"/>
                <a:cs typeface="Meiryo" charset="-128"/>
              </a:rPr>
              <a:t>（深層強化学習</a:t>
            </a:r>
            <a:r>
              <a:rPr lang="en-US" altLang="ja-JP" sz="800" dirty="0">
                <a:solidFill>
                  <a:srgbClr val="FFFFFF"/>
                </a:solidFill>
                <a:latin typeface="Meiryo" charset="-128"/>
                <a:ea typeface="Meiryo" charset="-128"/>
                <a:cs typeface="Meiryo" charset="-128"/>
              </a:rPr>
              <a:t>/DQN</a:t>
            </a:r>
            <a:r>
              <a:rPr lang="ja-JP" altLang="en-US" sz="800" dirty="0">
                <a:solidFill>
                  <a:srgbClr val="FFFFFF"/>
                </a:solidFill>
                <a:latin typeface="Meiryo" charset="-128"/>
                <a:ea typeface="Meiryo" charset="-128"/>
                <a:cs typeface="Meiryo" charset="-128"/>
              </a:rPr>
              <a:t>、敵対的ネットワーク</a:t>
            </a:r>
            <a:r>
              <a:rPr lang="en-US" altLang="ja-JP" sz="800" dirty="0">
                <a:solidFill>
                  <a:srgbClr val="FFFFFF"/>
                </a:solidFill>
                <a:latin typeface="Meiryo" charset="-128"/>
                <a:ea typeface="Meiryo" charset="-128"/>
                <a:cs typeface="Meiryo" charset="-128"/>
              </a:rPr>
              <a:t>/GAN</a:t>
            </a:r>
            <a:r>
              <a:rPr lang="ja-JP" altLang="en-US" sz="800" dirty="0">
                <a:solidFill>
                  <a:srgbClr val="FFFFFF"/>
                </a:solidFill>
                <a:latin typeface="Meiryo" charset="-128"/>
                <a:ea typeface="Meiryo" charset="-128"/>
                <a:cs typeface="Meiryo" charset="-128"/>
              </a:rPr>
              <a:t>など）</a:t>
            </a:r>
            <a:endParaRPr lang="en-US" altLang="ja-JP" sz="8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Deep Learning</a:t>
            </a:r>
            <a:endParaRPr kumimoji="1" lang="ja-JP" altLang="en-US" sz="800" dirty="0">
              <a:solidFill>
                <a:srgbClr val="FFFFFF"/>
              </a:solidFill>
              <a:latin typeface="Meiryo" charset="-128"/>
              <a:ea typeface="Meiryo" charset="-128"/>
              <a:cs typeface="Meiryo" charset="-128"/>
            </a:endParaRPr>
          </a:p>
        </p:txBody>
      </p:sp>
      <p:sp>
        <p:nvSpPr>
          <p:cNvPr id="19" name="ホームベース 18"/>
          <p:cNvSpPr/>
          <p:nvPr/>
        </p:nvSpPr>
        <p:spPr>
          <a:xfrm>
            <a:off x="2714445" y="3130144"/>
            <a:ext cx="5317924"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ブロックチェーン</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Block Chain</a:t>
            </a:r>
            <a:endParaRPr kumimoji="1" lang="ja-JP" altLang="en-US" sz="800" dirty="0">
              <a:solidFill>
                <a:srgbClr val="FFFFFF"/>
              </a:solidFill>
              <a:latin typeface="Meiryo" charset="-128"/>
              <a:ea typeface="Meiryo" charset="-128"/>
              <a:cs typeface="Meiryo" charset="-128"/>
            </a:endParaRPr>
          </a:p>
        </p:txBody>
      </p:sp>
      <p:sp>
        <p:nvSpPr>
          <p:cNvPr id="20" name="ホームベース 19"/>
          <p:cNvSpPr/>
          <p:nvPr/>
        </p:nvSpPr>
        <p:spPr>
          <a:xfrm>
            <a:off x="1712255" y="3607660"/>
            <a:ext cx="6248864"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HTAP</a:t>
            </a:r>
            <a:r>
              <a:rPr lang="ja-JP" altLang="en-US" sz="1050" dirty="0">
                <a:solidFill>
                  <a:srgbClr val="FFFFFF"/>
                </a:solidFill>
                <a:latin typeface="Meiryo" charset="-128"/>
                <a:ea typeface="Meiryo" charset="-128"/>
                <a:cs typeface="Meiryo" charset="-128"/>
              </a:rPr>
              <a:t>（</a:t>
            </a:r>
            <a:r>
              <a:rPr lang="en-US" altLang="ja-JP" sz="1050" dirty="0">
                <a:solidFill>
                  <a:srgbClr val="FFFFFF"/>
                </a:solidFill>
                <a:latin typeface="Meiryo" charset="-128"/>
                <a:ea typeface="Meiryo" charset="-128"/>
                <a:cs typeface="Meiryo" charset="-128"/>
              </a:rPr>
              <a:t>OLTP/</a:t>
            </a:r>
            <a:r>
              <a:rPr lang="ja-JP" altLang="en-US" sz="1050" dirty="0">
                <a:solidFill>
                  <a:srgbClr val="FFFFFF"/>
                </a:solidFill>
                <a:latin typeface="Meiryo" charset="-128"/>
                <a:ea typeface="Meiryo" charset="-128"/>
                <a:cs typeface="Meiryo" charset="-128"/>
              </a:rPr>
              <a:t>業務系・基幹系と</a:t>
            </a:r>
            <a:r>
              <a:rPr lang="en-US" altLang="ja-JP" sz="1050" dirty="0">
                <a:solidFill>
                  <a:srgbClr val="FFFFFF"/>
                </a:solidFill>
                <a:latin typeface="Meiryo" charset="-128"/>
                <a:ea typeface="Meiryo" charset="-128"/>
                <a:cs typeface="Meiryo" charset="-128"/>
              </a:rPr>
              <a:t>OLAP/</a:t>
            </a:r>
            <a:r>
              <a:rPr lang="ja-JP" altLang="en-US" sz="1050" dirty="0">
                <a:solidFill>
                  <a:srgbClr val="FFFFFF"/>
                </a:solidFill>
                <a:latin typeface="Meiryo" charset="-128"/>
                <a:ea typeface="Meiryo" charset="-128"/>
                <a:cs typeface="Meiryo" charset="-128"/>
              </a:rPr>
              <a:t>分析系の実行基盤を統合）</a:t>
            </a:r>
            <a:endParaRPr lang="en-US" altLang="ja-JP" sz="105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Hybrid Transaction and Analytics Processing</a:t>
            </a:r>
            <a:endParaRPr kumimoji="1" lang="ja-JP" altLang="en-US" sz="800" dirty="0">
              <a:solidFill>
                <a:srgbClr val="FFFFFF"/>
              </a:solidFill>
              <a:latin typeface="Meiryo" charset="-128"/>
              <a:ea typeface="Meiryo" charset="-128"/>
              <a:cs typeface="Meiryo" charset="-128"/>
            </a:endParaRPr>
          </a:p>
        </p:txBody>
      </p:sp>
      <p:sp>
        <p:nvSpPr>
          <p:cNvPr id="21" name="ホームベース 20"/>
          <p:cNvSpPr/>
          <p:nvPr/>
        </p:nvSpPr>
        <p:spPr>
          <a:xfrm>
            <a:off x="878072" y="5164363"/>
            <a:ext cx="6468702"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LPWA</a:t>
            </a:r>
            <a:r>
              <a:rPr kumimoji="1" lang="ja-JP" altLang="en-US" sz="1600" dirty="0">
                <a:solidFill>
                  <a:srgbClr val="FFFFFF"/>
                </a:solidFill>
                <a:latin typeface="Meiryo" charset="-128"/>
                <a:ea typeface="Meiryo" charset="-128"/>
                <a:cs typeface="Meiryo" charset="-128"/>
              </a:rPr>
              <a:t>ネットワーク</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Low </a:t>
            </a:r>
            <a:r>
              <a:rPr lang="en-US" altLang="ja-JP" sz="800" dirty="0" err="1">
                <a:solidFill>
                  <a:srgbClr val="FFFFFF"/>
                </a:solidFill>
                <a:latin typeface="Meiryo" charset="-128"/>
                <a:ea typeface="Meiryo" charset="-128"/>
                <a:cs typeface="Meiryo" charset="-128"/>
              </a:rPr>
              <a:t>Power,Wide</a:t>
            </a:r>
            <a:r>
              <a:rPr lang="en-US" altLang="ja-JP" sz="800" dirty="0">
                <a:solidFill>
                  <a:srgbClr val="FFFFFF"/>
                </a:solidFill>
                <a:latin typeface="Meiryo" charset="-128"/>
                <a:ea typeface="Meiryo" charset="-128"/>
                <a:cs typeface="Meiryo" charset="-128"/>
              </a:rPr>
              <a:t> Area Network</a:t>
            </a:r>
            <a:endParaRPr kumimoji="1" lang="ja-JP" altLang="en-US" sz="800" dirty="0">
              <a:solidFill>
                <a:srgbClr val="FFFFFF"/>
              </a:solidFill>
              <a:latin typeface="Meiryo" charset="-128"/>
              <a:ea typeface="Meiryo" charset="-128"/>
              <a:cs typeface="Meiryo" charset="-128"/>
            </a:endParaRPr>
          </a:p>
        </p:txBody>
      </p:sp>
      <p:sp>
        <p:nvSpPr>
          <p:cNvPr id="22" name="ホームベース 21"/>
          <p:cNvSpPr/>
          <p:nvPr/>
        </p:nvSpPr>
        <p:spPr>
          <a:xfrm>
            <a:off x="6477198" y="4829590"/>
            <a:ext cx="1555170"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5G</a:t>
            </a:r>
            <a:r>
              <a:rPr lang="ja-JP" altLang="en-US" sz="1600" dirty="0">
                <a:solidFill>
                  <a:srgbClr val="FFFFFF"/>
                </a:solidFill>
                <a:latin typeface="Meiryo" charset="-128"/>
                <a:ea typeface="Meiryo" charset="-128"/>
                <a:cs typeface="Meiryo" charset="-128"/>
              </a:rPr>
              <a:t>通信</a:t>
            </a:r>
            <a:endParaRPr lang="en-US" altLang="ja-JP" sz="16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5th Generation</a:t>
            </a:r>
          </a:p>
        </p:txBody>
      </p:sp>
      <p:sp>
        <p:nvSpPr>
          <p:cNvPr id="23" name="ホームベース 22"/>
          <p:cNvSpPr/>
          <p:nvPr/>
        </p:nvSpPr>
        <p:spPr>
          <a:xfrm>
            <a:off x="1783508" y="5671343"/>
            <a:ext cx="6248861"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エッジ・コンピューティング</a:t>
            </a:r>
            <a:r>
              <a:rPr kumimoji="1" lang="ja-JP" altLang="en-US" sz="800" dirty="0">
                <a:solidFill>
                  <a:srgbClr val="FFFFFF"/>
                </a:solidFill>
                <a:latin typeface="Meiryo" charset="-128"/>
                <a:ea typeface="Meiryo" charset="-128"/>
                <a:cs typeface="Meiryo" charset="-128"/>
              </a:rPr>
              <a:t>（デバイス側での機械学習や推論</a:t>
            </a:r>
            <a:r>
              <a:rPr kumimoji="1" lang="en-US" altLang="ja-JP" sz="800" dirty="0">
                <a:solidFill>
                  <a:srgbClr val="FFFFFF"/>
                </a:solidFill>
                <a:latin typeface="Meiryo" charset="-128"/>
                <a:ea typeface="Meiryo" charset="-128"/>
                <a:cs typeface="Meiryo" charset="-128"/>
              </a:rPr>
              <a:t>/</a:t>
            </a:r>
            <a:r>
              <a:rPr kumimoji="1" lang="ja-JP" altLang="en-US" sz="800" dirty="0">
                <a:solidFill>
                  <a:srgbClr val="FFFFFF"/>
                </a:solidFill>
                <a:latin typeface="Meiryo" charset="-128"/>
                <a:ea typeface="Meiryo" charset="-128"/>
                <a:cs typeface="Meiryo" charset="-128"/>
              </a:rPr>
              <a:t>高機能演算）</a:t>
            </a:r>
            <a:endParaRPr kumimoji="1" lang="en-US" altLang="ja-JP" sz="8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Edge Computing</a:t>
            </a:r>
            <a:endParaRPr kumimoji="1" lang="ja-JP" altLang="en-US" sz="800" dirty="0">
              <a:solidFill>
                <a:srgbClr val="FFFFFF"/>
              </a:solidFill>
              <a:latin typeface="Meiryo" charset="-128"/>
              <a:ea typeface="Meiryo" charset="-128"/>
              <a:cs typeface="Meiryo" charset="-128"/>
            </a:endParaRPr>
          </a:p>
        </p:txBody>
      </p:sp>
      <p:sp>
        <p:nvSpPr>
          <p:cNvPr id="24" name="ホームベース 23"/>
          <p:cNvSpPr/>
          <p:nvPr/>
        </p:nvSpPr>
        <p:spPr>
          <a:xfrm>
            <a:off x="5091481" y="4322610"/>
            <a:ext cx="2940887"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量子コンピュータ</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Quantum Computer</a:t>
            </a:r>
            <a:endParaRPr kumimoji="1" lang="ja-JP" altLang="en-US" sz="800" dirty="0">
              <a:solidFill>
                <a:srgbClr val="FFFFFF"/>
              </a:solidFill>
              <a:latin typeface="Meiryo" charset="-128"/>
              <a:ea typeface="Meiryo" charset="-128"/>
              <a:cs typeface="Meiryo" charset="-128"/>
            </a:endParaRPr>
          </a:p>
        </p:txBody>
      </p:sp>
      <p:cxnSp>
        <p:nvCxnSpPr>
          <p:cNvPr id="25" name="直線コネクタ 24"/>
          <p:cNvCxnSpPr/>
          <p:nvPr/>
        </p:nvCxnSpPr>
        <p:spPr>
          <a:xfrm>
            <a:off x="7275525" y="851647"/>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4059" y="6282370"/>
            <a:ext cx="986168"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〜2017</a:t>
            </a:r>
            <a:endParaRPr kumimoji="1" lang="ja-JP" altLang="en-US" dirty="0">
              <a:solidFill>
                <a:schemeClr val="bg1">
                  <a:lumMod val="50000"/>
                </a:schemeClr>
              </a:solidFill>
              <a:latin typeface="Meiryo" charset="-128"/>
              <a:ea typeface="Meiryo" charset="-128"/>
              <a:cs typeface="Meiryo" charset="-128"/>
            </a:endParaRPr>
          </a:p>
        </p:txBody>
      </p:sp>
      <p:sp>
        <p:nvSpPr>
          <p:cNvPr id="28" name="テキスト ボックス 27"/>
          <p:cNvSpPr txBox="1"/>
          <p:nvPr/>
        </p:nvSpPr>
        <p:spPr>
          <a:xfrm>
            <a:off x="2387619" y="6282370"/>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2018</a:t>
            </a:r>
            <a:endParaRPr kumimoji="1" lang="ja-JP" altLang="en-US" dirty="0">
              <a:solidFill>
                <a:schemeClr val="bg1">
                  <a:lumMod val="50000"/>
                </a:schemeClr>
              </a:solidFill>
              <a:latin typeface="Meiryo" charset="-128"/>
              <a:ea typeface="Meiryo" charset="-128"/>
              <a:cs typeface="Meiryo" charset="-128"/>
            </a:endParaRPr>
          </a:p>
        </p:txBody>
      </p:sp>
      <p:sp>
        <p:nvSpPr>
          <p:cNvPr id="29" name="テキスト ボックス 28"/>
          <p:cNvSpPr txBox="1"/>
          <p:nvPr/>
        </p:nvSpPr>
        <p:spPr>
          <a:xfrm>
            <a:off x="4196581" y="6282370"/>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2019</a:t>
            </a:r>
            <a:endParaRPr kumimoji="1" lang="ja-JP" altLang="en-US" dirty="0">
              <a:solidFill>
                <a:schemeClr val="bg1">
                  <a:lumMod val="50000"/>
                </a:schemeClr>
              </a:solidFill>
              <a:latin typeface="Meiryo" charset="-128"/>
              <a:ea typeface="Meiryo" charset="-128"/>
              <a:cs typeface="Meiryo" charset="-128"/>
            </a:endParaRPr>
          </a:p>
        </p:txBody>
      </p:sp>
      <p:sp>
        <p:nvSpPr>
          <p:cNvPr id="30" name="テキスト ボックス 29"/>
          <p:cNvSpPr txBox="1"/>
          <p:nvPr/>
        </p:nvSpPr>
        <p:spPr>
          <a:xfrm>
            <a:off x="5977393" y="6282370"/>
            <a:ext cx="755336"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2020</a:t>
            </a:r>
            <a:endParaRPr kumimoji="1" lang="ja-JP" altLang="en-US" dirty="0">
              <a:solidFill>
                <a:schemeClr val="bg1">
                  <a:lumMod val="50000"/>
                </a:schemeClr>
              </a:solidFill>
              <a:latin typeface="Meiryo" charset="-128"/>
              <a:ea typeface="Meiryo" charset="-128"/>
              <a:cs typeface="Meiryo" charset="-128"/>
            </a:endParaRPr>
          </a:p>
        </p:txBody>
      </p:sp>
      <p:sp>
        <p:nvSpPr>
          <p:cNvPr id="31" name="テキスト ボックス 30"/>
          <p:cNvSpPr txBox="1"/>
          <p:nvPr/>
        </p:nvSpPr>
        <p:spPr>
          <a:xfrm>
            <a:off x="7422559" y="6282370"/>
            <a:ext cx="986167"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2021〜</a:t>
            </a:r>
            <a:endParaRPr kumimoji="1" lang="ja-JP" altLang="en-US" dirty="0">
              <a:solidFill>
                <a:schemeClr val="bg1">
                  <a:lumMod val="50000"/>
                </a:schemeClr>
              </a:solidFill>
              <a:latin typeface="Meiryo" charset="-128"/>
              <a:ea typeface="Meiryo" charset="-128"/>
              <a:cs typeface="Meiryo" charset="-128"/>
            </a:endParaRPr>
          </a:p>
        </p:txBody>
      </p:sp>
      <p:sp>
        <p:nvSpPr>
          <p:cNvPr id="32" name="ホームベース 31">
            <a:extLst>
              <a:ext uri="{FF2B5EF4-FFF2-40B4-BE49-F238E27FC236}">
                <a16:creationId xmlns:a16="http://schemas.microsoft.com/office/drawing/2014/main" id="{02007321-5780-4F40-957F-292A9AF66BB8}"/>
              </a:ext>
            </a:extLst>
          </p:cNvPr>
          <p:cNvSpPr/>
          <p:nvPr/>
        </p:nvSpPr>
        <p:spPr>
          <a:xfrm>
            <a:off x="806817" y="2649176"/>
            <a:ext cx="7225552"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コンテナ</a:t>
            </a:r>
            <a:r>
              <a:rPr lang="ja-JP" altLang="en-US" sz="1600" dirty="0">
                <a:solidFill>
                  <a:srgbClr val="FFFFFF"/>
                </a:solidFill>
                <a:latin typeface="Meiryo" charset="-128"/>
                <a:ea typeface="Meiryo" charset="-128"/>
                <a:cs typeface="Meiryo" charset="-128"/>
              </a:rPr>
              <a:t>とマイクロサービス</a:t>
            </a:r>
            <a:endParaRPr lang="en-US" altLang="ja-JP" sz="16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Container &amp; Micro Service </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5827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ja-JP" altLang="en-US" dirty="0"/>
              <a:t>デザイン思考・リーン・アジャイル・</a:t>
            </a:r>
            <a:r>
              <a:rPr kumimoji="1" lang="en-US" altLang="ja-JP" dirty="0"/>
              <a:t>DevOps</a:t>
            </a:r>
            <a:r>
              <a:rPr kumimoji="1" lang="ja-JP" altLang="en-US" dirty="0"/>
              <a:t>の関係</a:t>
            </a:r>
          </a:p>
        </p:txBody>
      </p:sp>
      <p:sp>
        <p:nvSpPr>
          <p:cNvPr id="4" name="正方形/長方形 3"/>
          <p:cNvSpPr/>
          <p:nvPr/>
        </p:nvSpPr>
        <p:spPr>
          <a:xfrm>
            <a:off x="452717" y="1090028"/>
            <a:ext cx="8238566" cy="6249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solidFill>
                  <a:srgbClr val="FFFFFF"/>
                </a:solidFill>
                <a:latin typeface="Meiryo" charset="-128"/>
                <a:ea typeface="Meiryo" charset="-128"/>
                <a:cs typeface="Meiryo" charset="-128"/>
              </a:rPr>
              <a:t>現場</a:t>
            </a:r>
            <a:r>
              <a:rPr kumimoji="1" lang="ja-JP" altLang="en-US" sz="1200" dirty="0">
                <a:solidFill>
                  <a:srgbClr val="FFFFFF"/>
                </a:solidFill>
                <a:latin typeface="Meiryo" charset="-128"/>
                <a:ea typeface="Meiryo" charset="-128"/>
                <a:cs typeface="Meiryo" charset="-128"/>
              </a:rPr>
              <a:t>に足を運ぶ　</a:t>
            </a:r>
            <a:r>
              <a:rPr kumimoji="1" lang="ja-JP" altLang="en-US" sz="3200" dirty="0">
                <a:solidFill>
                  <a:srgbClr val="FFFFFF"/>
                </a:solidFill>
                <a:latin typeface="Meiryo" charset="-128"/>
                <a:ea typeface="Meiryo" charset="-128"/>
                <a:cs typeface="Meiryo" charset="-128"/>
              </a:rPr>
              <a:t>現物</a:t>
            </a:r>
            <a:r>
              <a:rPr kumimoji="1" lang="ja-JP" altLang="en-US" sz="1200" dirty="0">
                <a:solidFill>
                  <a:srgbClr val="FFFFFF"/>
                </a:solidFill>
                <a:latin typeface="Meiryo" charset="-128"/>
                <a:ea typeface="Meiryo" charset="-128"/>
                <a:cs typeface="Meiryo" charset="-128"/>
              </a:rPr>
              <a:t>を手に取る　</a:t>
            </a:r>
            <a:r>
              <a:rPr kumimoji="1" lang="ja-JP" altLang="en-US" sz="3200" dirty="0">
                <a:solidFill>
                  <a:srgbClr val="FFFFFF"/>
                </a:solidFill>
                <a:latin typeface="Meiryo" charset="-128"/>
                <a:ea typeface="Meiryo" charset="-128"/>
                <a:cs typeface="Meiryo" charset="-128"/>
              </a:rPr>
              <a:t>現実</a:t>
            </a:r>
            <a:r>
              <a:rPr kumimoji="1" lang="ja-JP" altLang="en-US" sz="1200" dirty="0">
                <a:solidFill>
                  <a:srgbClr val="FFFFFF"/>
                </a:solidFill>
                <a:latin typeface="Meiryo" charset="-128"/>
                <a:ea typeface="Meiryo" charset="-128"/>
                <a:cs typeface="Meiryo" charset="-128"/>
              </a:rPr>
              <a:t>を自分で確認する</a:t>
            </a:r>
            <a:endParaRPr kumimoji="1" lang="en-US" altLang="ja-JP" sz="1200" dirty="0">
              <a:solidFill>
                <a:srgbClr val="FFFFFF"/>
              </a:solidFill>
              <a:latin typeface="Meiryo" charset="-128"/>
              <a:ea typeface="Meiryo" charset="-128"/>
              <a:cs typeface="Meiryo" charset="-128"/>
            </a:endParaRPr>
          </a:p>
        </p:txBody>
      </p:sp>
      <p:sp>
        <p:nvSpPr>
          <p:cNvPr id="11" name="正方形/長方形 10"/>
          <p:cNvSpPr/>
          <p:nvPr/>
        </p:nvSpPr>
        <p:spPr>
          <a:xfrm>
            <a:off x="497869" y="1867177"/>
            <a:ext cx="1964271" cy="376346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2561764"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4610524" y="186717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4" name="正方形/長方形 13"/>
          <p:cNvSpPr/>
          <p:nvPr/>
        </p:nvSpPr>
        <p:spPr>
          <a:xfrm>
            <a:off x="6670572"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 name="テキスト ボックス 14"/>
          <p:cNvSpPr txBox="1"/>
          <p:nvPr/>
        </p:nvSpPr>
        <p:spPr>
          <a:xfrm>
            <a:off x="736049" y="2941192"/>
            <a:ext cx="1487908" cy="369332"/>
          </a:xfrm>
          <a:prstGeom prst="rect">
            <a:avLst/>
          </a:prstGeom>
          <a:solidFill>
            <a:srgbClr val="00B050"/>
          </a:solidFill>
        </p:spPr>
        <p:txBody>
          <a:bodyPr wrap="none" rtlCol="0">
            <a:spAutoFit/>
          </a:bodyPr>
          <a:lstStyle/>
          <a:p>
            <a:pPr algn="ctr"/>
            <a:r>
              <a:rPr kumimoji="1" lang="ja-JP" altLang="en-US" dirty="0">
                <a:solidFill>
                  <a:schemeClr val="bg1"/>
                </a:solidFill>
              </a:rPr>
              <a:t>デザイン思考</a:t>
            </a:r>
          </a:p>
        </p:txBody>
      </p:sp>
      <p:sp>
        <p:nvSpPr>
          <p:cNvPr id="16" name="テキスト ボックス 15"/>
          <p:cNvSpPr txBox="1"/>
          <p:nvPr/>
        </p:nvSpPr>
        <p:spPr>
          <a:xfrm>
            <a:off x="2657793" y="2971969"/>
            <a:ext cx="1779654" cy="307777"/>
          </a:xfrm>
          <a:prstGeom prst="rect">
            <a:avLst/>
          </a:prstGeom>
          <a:solidFill>
            <a:srgbClr val="00B050"/>
          </a:solidFill>
        </p:spPr>
        <p:txBody>
          <a:bodyPr wrap="none" rtlCol="0">
            <a:spAutoFit/>
          </a:bodyPr>
          <a:lstStyle/>
          <a:p>
            <a:pPr algn="ctr"/>
            <a:r>
              <a:rPr kumimoji="1" lang="ja-JP" altLang="en-US" sz="1400" dirty="0">
                <a:solidFill>
                  <a:schemeClr val="bg1"/>
                </a:solidFill>
              </a:rPr>
              <a:t>リーン・スタートアップ</a:t>
            </a:r>
          </a:p>
        </p:txBody>
      </p:sp>
      <p:sp>
        <p:nvSpPr>
          <p:cNvPr id="17" name="テキスト ボックス 16"/>
          <p:cNvSpPr txBox="1"/>
          <p:nvPr/>
        </p:nvSpPr>
        <p:spPr>
          <a:xfrm>
            <a:off x="4758940" y="2941192"/>
            <a:ext cx="1667444" cy="369332"/>
          </a:xfrm>
          <a:prstGeom prst="rect">
            <a:avLst/>
          </a:prstGeom>
          <a:solidFill>
            <a:srgbClr val="00B050"/>
          </a:solidFill>
        </p:spPr>
        <p:txBody>
          <a:bodyPr wrap="none" rtlCol="0">
            <a:spAutoFit/>
          </a:bodyPr>
          <a:lstStyle/>
          <a:p>
            <a:pPr algn="ctr"/>
            <a:r>
              <a:rPr kumimoji="1" lang="ja-JP" altLang="en-US">
                <a:solidFill>
                  <a:schemeClr val="bg1"/>
                </a:solidFill>
              </a:rPr>
              <a:t>アジャイル開発</a:t>
            </a:r>
            <a:endParaRPr kumimoji="1" lang="ja-JP" altLang="en-US" dirty="0">
              <a:solidFill>
                <a:schemeClr val="bg1"/>
              </a:solidFill>
            </a:endParaRPr>
          </a:p>
        </p:txBody>
      </p:sp>
      <p:sp>
        <p:nvSpPr>
          <p:cNvPr id="18" name="テキスト ボックス 17"/>
          <p:cNvSpPr txBox="1"/>
          <p:nvPr/>
        </p:nvSpPr>
        <p:spPr>
          <a:xfrm>
            <a:off x="7198192" y="2941192"/>
            <a:ext cx="909031" cy="369332"/>
          </a:xfrm>
          <a:prstGeom prst="rect">
            <a:avLst/>
          </a:prstGeom>
          <a:solidFill>
            <a:srgbClr val="00B050"/>
          </a:solidFill>
        </p:spPr>
        <p:txBody>
          <a:bodyPr wrap="none" rtlCol="0">
            <a:spAutoFit/>
          </a:bodyPr>
          <a:lstStyle/>
          <a:p>
            <a:pPr algn="ctr"/>
            <a:r>
              <a:rPr kumimoji="1" lang="en-US" altLang="ja-JP" dirty="0">
                <a:solidFill>
                  <a:schemeClr val="bg1"/>
                </a:solidFill>
              </a:rPr>
              <a:t>DevOps</a:t>
            </a:r>
            <a:endParaRPr kumimoji="1" lang="ja-JP" altLang="en-US" dirty="0">
              <a:solidFill>
                <a:schemeClr val="bg1"/>
              </a:solidFill>
            </a:endParaRPr>
          </a:p>
        </p:txBody>
      </p:sp>
      <p:sp>
        <p:nvSpPr>
          <p:cNvPr id="19" name="テキスト ボックス 18"/>
          <p:cNvSpPr txBox="1"/>
          <p:nvPr/>
        </p:nvSpPr>
        <p:spPr>
          <a:xfrm>
            <a:off x="497869" y="3364926"/>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デザイナー的なクリエイティブな視点で、ビジネス上の課題を解決する</a:t>
            </a:r>
            <a:endParaRPr kumimoji="1" lang="ja-JP" altLang="en-US" sz="1050" dirty="0">
              <a:solidFill>
                <a:schemeClr val="bg1"/>
              </a:solidFill>
              <a:latin typeface="Meiryo" charset="-128"/>
              <a:ea typeface="Meiryo" charset="-128"/>
              <a:cs typeface="Meiryo" charset="-128"/>
            </a:endParaRPr>
          </a:p>
        </p:txBody>
      </p:sp>
      <p:sp>
        <p:nvSpPr>
          <p:cNvPr id="20" name="テキスト ボックス 19"/>
          <p:cNvSpPr txBox="1"/>
          <p:nvPr/>
        </p:nvSpPr>
        <p:spPr>
          <a:xfrm>
            <a:off x="2569205" y="3364926"/>
            <a:ext cx="1964271" cy="577081"/>
          </a:xfrm>
          <a:prstGeom prst="rect">
            <a:avLst/>
          </a:prstGeom>
          <a:noFill/>
        </p:spPr>
        <p:txBody>
          <a:bodyPr wrap="square" rtlCol="0">
            <a:spAutoFit/>
          </a:bodyPr>
          <a:lstStyle/>
          <a:p>
            <a:r>
              <a:rPr kumimoji="1" lang="ja-JP" altLang="en-US" sz="1050" dirty="0">
                <a:solidFill>
                  <a:schemeClr val="bg1"/>
                </a:solidFill>
                <a:latin typeface="Meiryo" charset="-128"/>
                <a:ea typeface="Meiryo" charset="-128"/>
                <a:cs typeface="Meiryo" charset="-128"/>
              </a:rPr>
              <a:t>最小限の機能に絞って</a:t>
            </a:r>
            <a:r>
              <a:rPr lang="ja-JP" altLang="en-US" sz="1050" dirty="0">
                <a:solidFill>
                  <a:schemeClr val="bg1"/>
                </a:solidFill>
                <a:latin typeface="Meiryo" charset="-128"/>
                <a:ea typeface="Meiryo" charset="-128"/>
                <a:cs typeface="Meiryo" charset="-128"/>
              </a:rPr>
              <a:t>短期間で開発しフィードバックをうけて完成度を高める</a:t>
            </a:r>
            <a:endParaRPr lang="en-US" altLang="ja-JP" sz="1050" dirty="0">
              <a:solidFill>
                <a:schemeClr val="bg1"/>
              </a:solidFill>
              <a:latin typeface="Meiryo" charset="-128"/>
              <a:ea typeface="Meiryo" charset="-128"/>
              <a:cs typeface="Meiryo" charset="-128"/>
            </a:endParaRPr>
          </a:p>
        </p:txBody>
      </p:sp>
      <p:sp>
        <p:nvSpPr>
          <p:cNvPr id="21" name="テキスト ボックス 20"/>
          <p:cNvSpPr txBox="1"/>
          <p:nvPr/>
        </p:nvSpPr>
        <p:spPr>
          <a:xfrm>
            <a:off x="4610524"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ビジネスの成果に貢献するシステムを、バグフリーで変更にも柔軟に開発する</a:t>
            </a:r>
            <a:endParaRPr kumimoji="1" lang="ja-JP" altLang="en-US" sz="1050" dirty="0">
              <a:solidFill>
                <a:schemeClr val="bg1"/>
              </a:solidFill>
              <a:latin typeface="Meiryo" charset="-128"/>
              <a:ea typeface="Meiryo" charset="-128"/>
              <a:cs typeface="Meiryo" charset="-128"/>
            </a:endParaRPr>
          </a:p>
        </p:txBody>
      </p:sp>
      <p:sp>
        <p:nvSpPr>
          <p:cNvPr id="22" name="テキスト ボックス 21"/>
          <p:cNvSpPr txBox="1"/>
          <p:nvPr/>
        </p:nvSpPr>
        <p:spPr>
          <a:xfrm>
            <a:off x="6670572"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charset="-128"/>
              <a:ea typeface="Meiryo" charset="-128"/>
              <a:cs typeface="Meiryo" charset="-128"/>
            </a:endParaRPr>
          </a:p>
        </p:txBody>
      </p:sp>
      <p:sp>
        <p:nvSpPr>
          <p:cNvPr id="23" name="右矢印 22"/>
          <p:cNvSpPr/>
          <p:nvPr/>
        </p:nvSpPr>
        <p:spPr>
          <a:xfrm>
            <a:off x="2239908" y="3906779"/>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a:off x="4321548" y="3903176"/>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a:off x="6389164" y="3905945"/>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597840" y="4442768"/>
            <a:ext cx="1967205" cy="1015663"/>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共感</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Emphasize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問題定義</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Define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創造</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Ideate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プロトタイプ</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Prototype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検証</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Test</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27" name="テキスト ボックス 26"/>
          <p:cNvSpPr txBox="1"/>
          <p:nvPr/>
        </p:nvSpPr>
        <p:spPr>
          <a:xfrm>
            <a:off x="2748356" y="4624801"/>
            <a:ext cx="1290738" cy="646331"/>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構築</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Build</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計測</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Measure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学習</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Learn</a:t>
            </a:r>
            <a:r>
              <a:rPr kumimoji="1" lang="ja-JP" altLang="en-US" sz="800" dirty="0">
                <a:solidFill>
                  <a:schemeClr val="bg1"/>
                </a:solidFill>
                <a:latin typeface="Meiryo" charset="-128"/>
                <a:ea typeface="Meiryo" charset="-128"/>
                <a:cs typeface="Meiryo" charset="-128"/>
              </a:rPr>
              <a:t>）</a:t>
            </a:r>
          </a:p>
        </p:txBody>
      </p:sp>
      <p:sp>
        <p:nvSpPr>
          <p:cNvPr id="29" name="テキスト ボックス 28"/>
          <p:cNvSpPr txBox="1"/>
          <p:nvPr/>
        </p:nvSpPr>
        <p:spPr>
          <a:xfrm>
            <a:off x="6690750" y="4627433"/>
            <a:ext cx="1858201" cy="769441"/>
          </a:xfrm>
          <a:prstGeom prst="rect">
            <a:avLst/>
          </a:prstGeom>
          <a:noFill/>
        </p:spPr>
        <p:txBody>
          <a:bodyPr wrap="none" rtlCol="0">
            <a:spAutoFit/>
          </a:bodyPr>
          <a:lstStyle/>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開発と運用の協調</a:t>
            </a:r>
            <a:endParaRPr kumimoji="1" lang="en-US" altLang="ja-JP" sz="12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自動化ツールの整備</a:t>
            </a:r>
            <a:endParaRPr lang="en-US" altLang="ja-JP" sz="1200" dirty="0">
              <a:solidFill>
                <a:schemeClr val="bg1"/>
              </a:solidFill>
              <a:latin typeface="Meiryo" charset="-128"/>
              <a:ea typeface="Meiryo" charset="-128"/>
              <a:cs typeface="Meiryo" charset="-128"/>
            </a:endParaRPr>
          </a:p>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継続的デリバリー</a:t>
            </a:r>
            <a:endParaRPr kumimoji="1" lang="en-US" altLang="ja-JP" sz="12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       </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Continuous Delivery</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30" name="正方形/長方形 29"/>
          <p:cNvSpPr/>
          <p:nvPr/>
        </p:nvSpPr>
        <p:spPr>
          <a:xfrm>
            <a:off x="4667475" y="4442768"/>
            <a:ext cx="2908916" cy="1015663"/>
          </a:xfrm>
          <a:prstGeom prst="rect">
            <a:avLst/>
          </a:prstGeom>
        </p:spPr>
        <p:txBody>
          <a:bodyPr wrap="square">
            <a:spAutoFit/>
          </a:bodyPr>
          <a:lstStyle/>
          <a:p>
            <a:pPr marL="285750" indent="-285750">
              <a:buFont typeface="Wingdings" charset="2"/>
              <a:buChar char="l"/>
            </a:pPr>
            <a:r>
              <a:rPr lang="ja-JP" altLang="en-US" sz="1200" dirty="0">
                <a:solidFill>
                  <a:schemeClr val="bg1"/>
                </a:solidFill>
                <a:latin typeface="Meiryo" charset="-128"/>
                <a:ea typeface="Meiryo" charset="-128"/>
                <a:cs typeface="Meiryo" charset="-128"/>
              </a:rPr>
              <a:t>反復／周期的</a:t>
            </a:r>
            <a:r>
              <a:rPr lang="ja-JP" altLang="en-US" sz="800" dirty="0">
                <a:solidFill>
                  <a:schemeClr val="bg1"/>
                </a:solidFill>
                <a:latin typeface="Meiryo" charset="-128"/>
                <a:ea typeface="Meiryo" charset="-128"/>
                <a:cs typeface="Meiryo" charset="-128"/>
              </a:rPr>
              <a:t>(Iterative)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漸進的</a:t>
            </a:r>
            <a:r>
              <a:rPr lang="ja-JP" altLang="en-US" sz="800" dirty="0">
                <a:solidFill>
                  <a:schemeClr val="bg1"/>
                </a:solidFill>
                <a:latin typeface="Meiryo" charset="-128"/>
                <a:ea typeface="Meiryo" charset="-128"/>
                <a:cs typeface="Meiryo" charset="-128"/>
              </a:rPr>
              <a:t>(Incremental）</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適応主義</a:t>
            </a:r>
            <a:r>
              <a:rPr lang="ja-JP" altLang="en-US" sz="800" dirty="0">
                <a:solidFill>
                  <a:schemeClr val="bg1"/>
                </a:solidFill>
                <a:latin typeface="Meiryo" charset="-128"/>
                <a:ea typeface="Meiryo" charset="-128"/>
                <a:cs typeface="Meiryo" charset="-128"/>
              </a:rPr>
              <a:t>(Adaptive)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自律的</a:t>
            </a:r>
            <a:r>
              <a:rPr lang="ja-JP" altLang="en-US" sz="800" dirty="0">
                <a:solidFill>
                  <a:schemeClr val="bg1"/>
                </a:solidFill>
                <a:latin typeface="Meiryo" charset="-128"/>
                <a:ea typeface="Meiryo" charset="-128"/>
                <a:cs typeface="Meiryo" charset="-128"/>
              </a:rPr>
              <a:t>(Self-Organized)</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多能工</a:t>
            </a:r>
            <a:r>
              <a:rPr lang="ja-JP" altLang="en-US" sz="800" dirty="0">
                <a:solidFill>
                  <a:schemeClr val="bg1"/>
                </a:solidFill>
                <a:latin typeface="Meiryo" charset="-128"/>
                <a:ea typeface="Meiryo" charset="-128"/>
                <a:cs typeface="Meiryo" charset="-128"/>
              </a:rPr>
              <a:t>(Cell Production）</a:t>
            </a:r>
          </a:p>
        </p:txBody>
      </p:sp>
      <p:sp>
        <p:nvSpPr>
          <p:cNvPr id="32" name="ホームベース 31"/>
          <p:cNvSpPr/>
          <p:nvPr/>
        </p:nvSpPr>
        <p:spPr>
          <a:xfrm>
            <a:off x="452717" y="5785564"/>
            <a:ext cx="8238566" cy="529519"/>
          </a:xfrm>
          <a:prstGeom prst="homePlate">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イノベーションと</a:t>
            </a:r>
            <a:r>
              <a:rPr kumimoji="1" lang="ja-JP" altLang="en-US" sz="2000">
                <a:solidFill>
                  <a:srgbClr val="FFFFFF"/>
                </a:solidFill>
                <a:latin typeface="Meiryo" charset="-128"/>
                <a:ea typeface="Meiryo" charset="-128"/>
                <a:cs typeface="Meiryo" charset="-128"/>
              </a:rPr>
              <a:t>ビジネス・スピードの融合</a:t>
            </a:r>
            <a:endParaRPr kumimoji="1" lang="ja-JP" altLang="en-US" sz="2000" dirty="0">
              <a:solidFill>
                <a:srgbClr val="FFFFFF"/>
              </a:solidFill>
              <a:latin typeface="Meiryo" charset="-128"/>
              <a:ea typeface="Meiryo" charset="-128"/>
              <a:cs typeface="Meiryo" charset="-128"/>
            </a:endParaRPr>
          </a:p>
        </p:txBody>
      </p:sp>
      <p:sp>
        <p:nvSpPr>
          <p:cNvPr id="7" name="フリーフォーム 6"/>
          <p:cNvSpPr/>
          <p:nvPr/>
        </p:nvSpPr>
        <p:spPr>
          <a:xfrm>
            <a:off x="444040"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7030A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リーフォーム 7"/>
          <p:cNvSpPr/>
          <p:nvPr/>
        </p:nvSpPr>
        <p:spPr>
          <a:xfrm rot="10800000">
            <a:off x="4022166"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889536" y="2190251"/>
            <a:ext cx="2904962" cy="461665"/>
          </a:xfrm>
          <a:prstGeom prst="rect">
            <a:avLst/>
          </a:prstGeom>
          <a:noFill/>
        </p:spPr>
        <p:txBody>
          <a:bodyPr wrap="none" rtlCol="0">
            <a:spAutoFit/>
          </a:bodyPr>
          <a:lstStyle/>
          <a:p>
            <a:r>
              <a:rPr kumimoji="1" lang="ja-JP" altLang="en-US" sz="2400">
                <a:solidFill>
                  <a:schemeClr val="bg1"/>
                </a:solidFill>
              </a:rPr>
              <a:t>イノベーションの創発</a:t>
            </a:r>
            <a:endParaRPr kumimoji="1" lang="ja-JP" altLang="en-US" sz="2400" dirty="0">
              <a:solidFill>
                <a:schemeClr val="bg1"/>
              </a:solidFill>
            </a:endParaRPr>
          </a:p>
        </p:txBody>
      </p:sp>
      <p:sp>
        <p:nvSpPr>
          <p:cNvPr id="10" name="テキスト ボックス 9"/>
          <p:cNvSpPr txBox="1"/>
          <p:nvPr/>
        </p:nvSpPr>
        <p:spPr>
          <a:xfrm>
            <a:off x="4843598" y="2180743"/>
            <a:ext cx="3698448" cy="461665"/>
          </a:xfrm>
          <a:prstGeom prst="rect">
            <a:avLst/>
          </a:prstGeom>
          <a:noFill/>
        </p:spPr>
        <p:txBody>
          <a:bodyPr wrap="none" rtlCol="0">
            <a:spAutoFit/>
          </a:bodyPr>
          <a:lstStyle/>
          <a:p>
            <a:pPr algn="r"/>
            <a:r>
              <a:rPr kumimoji="1" lang="ja-JP" altLang="en-US" sz="2400" dirty="0">
                <a:solidFill>
                  <a:schemeClr val="bg1"/>
                </a:solidFill>
              </a:rPr>
              <a:t>ジャスト・イン・タイムで提供</a:t>
            </a:r>
          </a:p>
        </p:txBody>
      </p:sp>
    </p:spTree>
    <p:extLst>
      <p:ext uri="{BB962C8B-B14F-4D97-AF65-F5344CB8AC3E}">
        <p14:creationId xmlns:p14="http://schemas.microsoft.com/office/powerpoint/2010/main" val="99146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856D2-AFB3-1143-BCFD-69A339EA350C}"/>
              </a:ext>
            </a:extLst>
          </p:cNvPr>
          <p:cNvSpPr>
            <a:spLocks noGrp="1"/>
          </p:cNvSpPr>
          <p:nvPr>
            <p:ph type="title"/>
          </p:nvPr>
        </p:nvSpPr>
        <p:spPr>
          <a:xfrm>
            <a:off x="168810" y="102580"/>
            <a:ext cx="8975190" cy="451168"/>
          </a:xfrm>
        </p:spPr>
        <p:txBody>
          <a:bodyPr>
            <a:noAutofit/>
          </a:bodyPr>
          <a:lstStyle/>
          <a:p>
            <a:r>
              <a:rPr lang="ja-JP" altLang="en-US" sz="2400" dirty="0"/>
              <a:t>あらゆる組織は</a:t>
            </a:r>
            <a:r>
              <a:rPr lang="ja-JP" altLang="ja-JP" sz="2400" dirty="0"/>
              <a:t>サービス・プロバイダーへと</a:t>
            </a:r>
            <a:r>
              <a:rPr lang="ja-JP" altLang="en-US" sz="2400" dirty="0"/>
              <a:t>進化する</a:t>
            </a:r>
            <a:endParaRPr kumimoji="1" lang="ja-JP" altLang="en-US" sz="2400" dirty="0"/>
          </a:p>
        </p:txBody>
      </p:sp>
      <p:sp>
        <p:nvSpPr>
          <p:cNvPr id="3" name="正方形/長方形 2">
            <a:extLst>
              <a:ext uri="{FF2B5EF4-FFF2-40B4-BE49-F238E27FC236}">
                <a16:creationId xmlns:a16="http://schemas.microsoft.com/office/drawing/2014/main" id="{D3524FD9-C6CB-5149-8C81-0E964E40FBA0}"/>
              </a:ext>
            </a:extLst>
          </p:cNvPr>
          <p:cNvSpPr/>
          <p:nvPr/>
        </p:nvSpPr>
        <p:spPr>
          <a:xfrm>
            <a:off x="588397" y="849240"/>
            <a:ext cx="7967206" cy="186855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a:solidFill>
                  <a:srgbClr val="FFFFFF"/>
                </a:solidFill>
                <a:latin typeface="Meiryo" charset="-128"/>
                <a:ea typeface="Meiryo" charset="-128"/>
                <a:cs typeface="Meiryo" charset="-128"/>
              </a:rPr>
              <a:t>IT</a:t>
            </a:r>
            <a:r>
              <a:rPr kumimoji="1" lang="ja-JP" altLang="en-US" sz="2400" b="1" dirty="0">
                <a:solidFill>
                  <a:srgbClr val="FFFFFF"/>
                </a:solidFill>
                <a:latin typeface="Meiryo" charset="-128"/>
                <a:ea typeface="Meiryo" charset="-128"/>
                <a:cs typeface="Meiryo" charset="-128"/>
              </a:rPr>
              <a:t>（デジタル･テクノロジー）</a:t>
            </a:r>
            <a:r>
              <a:rPr lang="ja-JP" altLang="en-US" sz="2400" b="1" dirty="0">
                <a:solidFill>
                  <a:srgbClr val="FFFFFF"/>
                </a:solidFill>
                <a:latin typeface="Meiryo" charset="-128"/>
                <a:ea typeface="Meiryo" charset="-128"/>
                <a:cs typeface="Meiryo" charset="-128"/>
              </a:rPr>
              <a:t>を駆使</a:t>
            </a:r>
            <a:r>
              <a:rPr lang="ja-JP" altLang="en-US" sz="1600" dirty="0">
                <a:solidFill>
                  <a:srgbClr val="FFFFFF"/>
                </a:solidFill>
                <a:latin typeface="Meiryo" charset="-128"/>
                <a:ea typeface="Meiryo" charset="-128"/>
                <a:cs typeface="Meiryo" charset="-128"/>
              </a:rPr>
              <a:t>して</a:t>
            </a:r>
            <a:endParaRPr lang="en-US" altLang="ja-JP" sz="1600"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製品やサービスを</a:t>
            </a:r>
            <a:r>
              <a:rPr lang="ja-JP" altLang="en-US" sz="2400" b="1" u="sng" dirty="0">
                <a:solidFill>
                  <a:srgbClr val="FFFFFF"/>
                </a:solidFill>
                <a:latin typeface="Meiryo" charset="-128"/>
                <a:ea typeface="Meiryo" charset="-128"/>
                <a:cs typeface="Meiryo" charset="-128"/>
              </a:rPr>
              <a:t>ジャスト･イン・タイム</a:t>
            </a:r>
            <a:r>
              <a:rPr lang="ja-JP" altLang="en-US" sz="2400" b="1" dirty="0">
                <a:solidFill>
                  <a:srgbClr val="FFFFFF"/>
                </a:solidFill>
                <a:latin typeface="Meiryo" charset="-128"/>
                <a:ea typeface="Meiryo" charset="-128"/>
                <a:cs typeface="Meiryo" charset="-128"/>
              </a:rPr>
              <a:t>で提供</a:t>
            </a:r>
            <a:r>
              <a:rPr lang="ja-JP" altLang="en-US" sz="1600" dirty="0">
                <a:solidFill>
                  <a:srgbClr val="FFFFFF"/>
                </a:solidFill>
                <a:latin typeface="Meiryo" charset="-128"/>
                <a:ea typeface="Meiryo" charset="-128"/>
                <a:cs typeface="Meiryo" charset="-128"/>
              </a:rPr>
              <a:t>できる</a:t>
            </a:r>
            <a:endParaRPr lang="en-US" altLang="ja-JP" sz="1600"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組織･体制、ビジネス・プロセス、事業・経営</a:t>
            </a:r>
            <a:r>
              <a:rPr lang="ja-JP" altLang="en-US" sz="1600" dirty="0">
                <a:solidFill>
                  <a:srgbClr val="FFFFFF"/>
                </a:solidFill>
                <a:latin typeface="Meiryo" charset="-128"/>
                <a:ea typeface="Meiryo" charset="-128"/>
                <a:cs typeface="Meiryo" charset="-128"/>
              </a:rPr>
              <a:t>へと</a:t>
            </a:r>
            <a:endParaRPr lang="en-US" altLang="ja-JP" sz="1600" dirty="0">
              <a:solidFill>
                <a:srgbClr val="FFFFFF"/>
              </a:solidFill>
              <a:latin typeface="Meiryo" charset="-128"/>
              <a:ea typeface="Meiryo" charset="-128"/>
              <a:cs typeface="Meiryo" charset="-128"/>
            </a:endParaRPr>
          </a:p>
          <a:p>
            <a:pPr algn="ctr"/>
            <a:r>
              <a:rPr lang="ja-JP" altLang="en-US" sz="2400" b="1">
                <a:solidFill>
                  <a:srgbClr val="FFFFFF"/>
                </a:solidFill>
                <a:latin typeface="Meiryo" charset="-128"/>
                <a:ea typeface="Meiryo" charset="-128"/>
                <a:cs typeface="Meiryo" charset="-128"/>
              </a:rPr>
              <a:t>転換する</a:t>
            </a:r>
            <a:endParaRPr kumimoji="1" lang="ja-JP" altLang="en-US" sz="1600" dirty="0">
              <a:solidFill>
                <a:srgbClr val="FFFFFF"/>
              </a:solidFill>
              <a:latin typeface="Meiryo" charset="-128"/>
              <a:ea typeface="Meiryo" charset="-128"/>
              <a:cs typeface="Meiryo" charset="-128"/>
            </a:endParaRPr>
          </a:p>
        </p:txBody>
      </p:sp>
      <p:grpSp>
        <p:nvGrpSpPr>
          <p:cNvPr id="4" name="図形グループ 12">
            <a:extLst>
              <a:ext uri="{FF2B5EF4-FFF2-40B4-BE49-F238E27FC236}">
                <a16:creationId xmlns:a16="http://schemas.microsoft.com/office/drawing/2014/main" id="{108B23A9-3164-BE4B-9109-94F81EB9E6B8}"/>
              </a:ext>
            </a:extLst>
          </p:cNvPr>
          <p:cNvGrpSpPr/>
          <p:nvPr/>
        </p:nvGrpSpPr>
        <p:grpSpPr>
          <a:xfrm>
            <a:off x="588397" y="2655739"/>
            <a:ext cx="7967206" cy="3697358"/>
            <a:chOff x="588397" y="2822712"/>
            <a:chExt cx="7967206" cy="3697358"/>
          </a:xfrm>
        </p:grpSpPr>
        <p:sp>
          <p:nvSpPr>
            <p:cNvPr id="5" name="正方形/長方形 4">
              <a:extLst>
                <a:ext uri="{FF2B5EF4-FFF2-40B4-BE49-F238E27FC236}">
                  <a16:creationId xmlns:a16="http://schemas.microsoft.com/office/drawing/2014/main" id="{FC223F89-9A45-ED4A-802A-E028F64DFF84}"/>
                </a:ext>
              </a:extLst>
            </p:cNvPr>
            <p:cNvSpPr/>
            <p:nvPr/>
          </p:nvSpPr>
          <p:spPr>
            <a:xfrm>
              <a:off x="588397" y="3329697"/>
              <a:ext cx="7967206" cy="319037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19257C12-40C7-9147-9892-C0CF87156B57}"/>
                </a:ext>
              </a:extLst>
            </p:cNvPr>
            <p:cNvSpPr/>
            <p:nvPr/>
          </p:nvSpPr>
          <p:spPr>
            <a:xfrm>
              <a:off x="675861" y="3551685"/>
              <a:ext cx="7784327" cy="81103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ヒトやモノに依存しない</a:t>
              </a:r>
              <a:r>
                <a:rPr kumimoji="1" lang="ja-JP" altLang="en-US" sz="1600" dirty="0">
                  <a:solidFill>
                    <a:srgbClr val="FFFFFF"/>
                  </a:solidFill>
                  <a:latin typeface="Meiryo" charset="-128"/>
                  <a:ea typeface="Meiryo" charset="-128"/>
                  <a:cs typeface="Meiryo" charset="-128"/>
                </a:rPr>
                <a:t>仕組み</a:t>
              </a:r>
            </a:p>
          </p:txBody>
        </p:sp>
        <p:sp>
          <p:nvSpPr>
            <p:cNvPr id="7" name="正方形/長方形 6">
              <a:extLst>
                <a:ext uri="{FF2B5EF4-FFF2-40B4-BE49-F238E27FC236}">
                  <a16:creationId xmlns:a16="http://schemas.microsoft.com/office/drawing/2014/main" id="{8F29247C-5654-F74D-B953-EF89887A1FE5}"/>
                </a:ext>
              </a:extLst>
            </p:cNvPr>
            <p:cNvSpPr/>
            <p:nvPr/>
          </p:nvSpPr>
          <p:spPr>
            <a:xfrm>
              <a:off x="675860" y="4473713"/>
              <a:ext cx="7784327" cy="81103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ビジネスのソフトウェア化</a:t>
              </a:r>
              <a:endParaRPr kumimoji="1" lang="en-US" altLang="ja-JP" sz="2400" b="1" dirty="0">
                <a:solidFill>
                  <a:srgbClr val="FFFFFF"/>
                </a:solidFill>
                <a:latin typeface="Meiryo" charset="-128"/>
                <a:ea typeface="Meiryo" charset="-128"/>
                <a:cs typeface="Meiryo" charset="-128"/>
              </a:endParaRPr>
            </a:p>
            <a:p>
              <a:pPr algn="ctr"/>
              <a:r>
                <a:rPr lang="ja-JP" altLang="en-US" sz="1600" dirty="0">
                  <a:solidFill>
                    <a:srgbClr val="FFFFFF"/>
                  </a:solidFill>
                  <a:latin typeface="Meiryo" charset="-128"/>
                  <a:ea typeface="Meiryo" charset="-128"/>
                  <a:cs typeface="Meiryo" charset="-128"/>
                </a:rPr>
                <a:t>ソフトウェア・コード開発を中心とした企業組織に変革すること</a:t>
              </a:r>
              <a:endParaRPr kumimoji="1" lang="ja-JP" altLang="en-US" sz="1600" dirty="0">
                <a:solidFill>
                  <a:srgbClr val="FFFFFF"/>
                </a:solidFill>
                <a:latin typeface="Meiryo" charset="-128"/>
                <a:ea typeface="Meiryo" charset="-128"/>
                <a:cs typeface="Meiryo" charset="-128"/>
              </a:endParaRPr>
            </a:p>
          </p:txBody>
        </p:sp>
        <p:sp>
          <p:nvSpPr>
            <p:cNvPr id="8" name="正方形/長方形 7">
              <a:extLst>
                <a:ext uri="{FF2B5EF4-FFF2-40B4-BE49-F238E27FC236}">
                  <a16:creationId xmlns:a16="http://schemas.microsoft.com/office/drawing/2014/main" id="{4497A915-3673-B54A-8119-D0099F9F364C}"/>
                </a:ext>
              </a:extLst>
            </p:cNvPr>
            <p:cNvSpPr/>
            <p:nvPr/>
          </p:nvSpPr>
          <p:spPr>
            <a:xfrm>
              <a:off x="675861" y="5395741"/>
              <a:ext cx="7784327" cy="811034"/>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全ての</a:t>
              </a:r>
              <a:r>
                <a:rPr kumimoji="1" lang="ja-JP" altLang="en-US">
                  <a:solidFill>
                    <a:srgbClr val="FFFFFF"/>
                  </a:solidFill>
                  <a:latin typeface="Meiryo" charset="-128"/>
                  <a:ea typeface="Meiryo" charset="-128"/>
                  <a:cs typeface="Meiryo" charset="-128"/>
                </a:rPr>
                <a:t>組織が</a:t>
              </a:r>
              <a:r>
                <a:rPr kumimoji="1" lang="en-US" altLang="ja-JP" sz="2400" b="1" dirty="0">
                  <a:solidFill>
                    <a:srgbClr val="FFFFFF"/>
                  </a:solidFill>
                  <a:latin typeface="Meiryo" charset="-128"/>
                  <a:ea typeface="Meiryo" charset="-128"/>
                  <a:cs typeface="Meiryo" charset="-128"/>
                </a:rPr>
                <a:t>IT</a:t>
              </a:r>
              <a:r>
                <a:rPr kumimoji="1" lang="ja-JP" altLang="en-US" sz="2400" b="1">
                  <a:solidFill>
                    <a:srgbClr val="FFFFFF"/>
                  </a:solidFill>
                  <a:latin typeface="Meiryo" charset="-128"/>
                  <a:ea typeface="Meiryo" charset="-128"/>
                  <a:cs typeface="Meiryo" charset="-128"/>
                </a:rPr>
                <a:t>サービス</a:t>
              </a:r>
              <a:r>
                <a:rPr kumimoji="1" lang="ja-JP" altLang="en-US" sz="2400" b="1" dirty="0">
                  <a:solidFill>
                    <a:srgbClr val="FFFFFF"/>
                  </a:solidFill>
                  <a:latin typeface="Meiryo" charset="-128"/>
                  <a:ea typeface="Meiryo" charset="-128"/>
                  <a:cs typeface="Meiryo" charset="-128"/>
                </a:rPr>
                <a:t>・プロバイダー</a:t>
              </a:r>
              <a:endParaRPr kumimoji="1" lang="ja-JP" altLang="en-US" dirty="0">
                <a:solidFill>
                  <a:srgbClr val="FFFFFF"/>
                </a:solidFill>
                <a:latin typeface="Meiryo" charset="-128"/>
                <a:ea typeface="Meiryo" charset="-128"/>
                <a:cs typeface="Meiryo" charset="-128"/>
              </a:endParaRPr>
            </a:p>
          </p:txBody>
        </p:sp>
        <p:sp>
          <p:nvSpPr>
            <p:cNvPr id="9" name="下矢印 8">
              <a:extLst>
                <a:ext uri="{FF2B5EF4-FFF2-40B4-BE49-F238E27FC236}">
                  <a16:creationId xmlns:a16="http://schemas.microsoft.com/office/drawing/2014/main" id="{B68D641B-9964-8144-AC2A-07F86E0E8314}"/>
                </a:ext>
              </a:extLst>
            </p:cNvPr>
            <p:cNvSpPr/>
            <p:nvPr/>
          </p:nvSpPr>
          <p:spPr>
            <a:xfrm rot="10800000">
              <a:off x="3776868" y="2822712"/>
              <a:ext cx="1590261" cy="604299"/>
            </a:xfrm>
            <a:prstGeom prst="down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a:extLst>
                <a:ext uri="{FF2B5EF4-FFF2-40B4-BE49-F238E27FC236}">
                  <a16:creationId xmlns:a16="http://schemas.microsoft.com/office/drawing/2014/main" id="{592C3461-C3CB-E04F-AB34-B1455DF8D336}"/>
                </a:ext>
              </a:extLst>
            </p:cNvPr>
            <p:cNvSpPr/>
            <p:nvPr/>
          </p:nvSpPr>
          <p:spPr>
            <a:xfrm>
              <a:off x="4281777" y="4315601"/>
              <a:ext cx="580445" cy="216038"/>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a:extLst>
                <a:ext uri="{FF2B5EF4-FFF2-40B4-BE49-F238E27FC236}">
                  <a16:creationId xmlns:a16="http://schemas.microsoft.com/office/drawing/2014/main" id="{3A32C545-D28C-6E46-8E23-FA02CABD3667}"/>
                </a:ext>
              </a:extLst>
            </p:cNvPr>
            <p:cNvSpPr/>
            <p:nvPr/>
          </p:nvSpPr>
          <p:spPr>
            <a:xfrm>
              <a:off x="4281777" y="5232225"/>
              <a:ext cx="580445" cy="216038"/>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 name="四角形吹き出し 11">
            <a:extLst>
              <a:ext uri="{FF2B5EF4-FFF2-40B4-BE49-F238E27FC236}">
                <a16:creationId xmlns:a16="http://schemas.microsoft.com/office/drawing/2014/main" id="{AB9C1A75-F0BC-A94F-BB9C-6BF93F2CAA3B}"/>
              </a:ext>
            </a:extLst>
          </p:cNvPr>
          <p:cNvSpPr/>
          <p:nvPr/>
        </p:nvSpPr>
        <p:spPr>
          <a:xfrm>
            <a:off x="477567" y="5911441"/>
            <a:ext cx="2716895" cy="285008"/>
          </a:xfrm>
          <a:prstGeom prst="wedgeRectCallout">
            <a:avLst>
              <a:gd name="adj1" fmla="val 44205"/>
              <a:gd name="adj2" fmla="val -1041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panose="020B0604030504040204" pitchFamily="34" charset="-128"/>
                <a:ea typeface="Meiryo" panose="020B0604030504040204" pitchFamily="34" charset="-128"/>
              </a:rPr>
              <a:t>営業、工場、開発、経理、経営など</a:t>
            </a:r>
            <a:endParaRPr kumimoji="1" lang="ja-JP" altLang="en-US" sz="1200" dirty="0">
              <a:solidFill>
                <a:schemeClr val="bg1"/>
              </a:solidFill>
              <a:latin typeface="Meiryo" panose="020B0604030504040204" pitchFamily="34" charset="-128"/>
              <a:ea typeface="Meiryo" panose="020B0604030504040204" pitchFamily="34" charset="-128"/>
              <a:cs typeface="ＭＳ Ｐゴシック"/>
            </a:endParaRPr>
          </a:p>
        </p:txBody>
      </p:sp>
    </p:spTree>
    <p:extLst>
      <p:ext uri="{BB962C8B-B14F-4D97-AF65-F5344CB8AC3E}">
        <p14:creationId xmlns:p14="http://schemas.microsoft.com/office/powerpoint/2010/main" val="791370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dirty="0">
                <a:solidFill>
                  <a:srgbClr val="FFFFFF"/>
                </a:solidFill>
                <a:effectLst/>
                <a:latin typeface="Meiryo" charset="-128"/>
                <a:ea typeface="Meiryo" charset="-128"/>
                <a:cs typeface="Meiryo" charset="-128"/>
              </a:rPr>
              <a:t>SI</a:t>
            </a:r>
            <a:r>
              <a:rPr lang="ja-JP" altLang="en-US">
                <a:solidFill>
                  <a:srgbClr val="FFFFFF"/>
                </a:solidFill>
                <a:effectLst/>
                <a:latin typeface="Meiryo" charset="-128"/>
                <a:ea typeface="Meiryo" charset="-128"/>
                <a:cs typeface="Meiryo" charset="-128"/>
              </a:rPr>
              <a:t>ビジネスの</a:t>
            </a:r>
            <a:endParaRPr lang="en-US" altLang="ja-JP" dirty="0">
              <a:solidFill>
                <a:srgbClr val="FFFFFF"/>
              </a:solidFill>
              <a:effectLst/>
              <a:latin typeface="Meiryo" charset="-128"/>
              <a:ea typeface="Meiryo" charset="-128"/>
              <a:cs typeface="Meiryo" charset="-128"/>
            </a:endParaRPr>
          </a:p>
          <a:p>
            <a:pPr algn="r"/>
            <a:r>
              <a:rPr lang="ja-JP" altLang="en-US">
                <a:solidFill>
                  <a:srgbClr val="FFFFFF"/>
                </a:solidFill>
                <a:effectLst/>
                <a:latin typeface="Meiryo" charset="-128"/>
                <a:ea typeface="Meiryo" charset="-128"/>
                <a:cs typeface="Meiryo" charset="-128"/>
              </a:rPr>
              <a:t>デジタル・トランスフォーメーション</a:t>
            </a:r>
            <a:endParaRPr lang="ja-JP" altLang="en-US" dirty="0">
              <a:solidFill>
                <a:srgbClr val="FFFFFF"/>
              </a:solidFill>
              <a:effectLst/>
              <a:latin typeface="Meiryo" charset="-128"/>
              <a:ea typeface="Meiryo" charset="-128"/>
              <a:cs typeface="Meiryo" charset="-128"/>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948983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1F3B4-A09A-364A-BFE1-7C6169788760}"/>
              </a:ext>
            </a:extLst>
          </p:cNvPr>
          <p:cNvSpPr>
            <a:spLocks noGrp="1"/>
          </p:cNvSpPr>
          <p:nvPr>
            <p:ph type="title"/>
          </p:nvPr>
        </p:nvSpPr>
        <p:spPr/>
        <p:txBody>
          <a:bodyPr>
            <a:normAutofit fontScale="90000"/>
          </a:bodyPr>
          <a:lstStyle/>
          <a:p>
            <a:r>
              <a:rPr lang="en-US" altLang="ja-JP" dirty="0"/>
              <a:t>IT</a:t>
            </a:r>
            <a:r>
              <a:rPr lang="ja-JP" altLang="en-US" dirty="0"/>
              <a:t>に求められる需要は“工数提供”から“価値実現”へ</a:t>
            </a:r>
            <a:endParaRPr kumimoji="1" lang="ja-JP" altLang="en-US" dirty="0"/>
          </a:p>
        </p:txBody>
      </p:sp>
      <p:sp>
        <p:nvSpPr>
          <p:cNvPr id="3" name="正方形/長方形 2">
            <a:extLst>
              <a:ext uri="{FF2B5EF4-FFF2-40B4-BE49-F238E27FC236}">
                <a16:creationId xmlns:a16="http://schemas.microsoft.com/office/drawing/2014/main" id="{2F176F0F-E146-2D49-B81C-F88408EE0C24}"/>
              </a:ext>
            </a:extLst>
          </p:cNvPr>
          <p:cNvSpPr/>
          <p:nvPr/>
        </p:nvSpPr>
        <p:spPr>
          <a:xfrm>
            <a:off x="4576107" y="1324442"/>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3E6C8361-5224-9E42-B51F-590514FB7A51}"/>
              </a:ext>
            </a:extLst>
          </p:cNvPr>
          <p:cNvSpPr/>
          <p:nvPr/>
        </p:nvSpPr>
        <p:spPr>
          <a:xfrm>
            <a:off x="694664" y="1324442"/>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a:extLst>
              <a:ext uri="{FF2B5EF4-FFF2-40B4-BE49-F238E27FC236}">
                <a16:creationId xmlns:a16="http://schemas.microsoft.com/office/drawing/2014/main" id="{1D02D35E-87C0-0F44-8283-284DAFE4E0D2}"/>
              </a:ext>
            </a:extLst>
          </p:cNvPr>
          <p:cNvSpPr/>
          <p:nvPr/>
        </p:nvSpPr>
        <p:spPr>
          <a:xfrm>
            <a:off x="749243" y="1321666"/>
            <a:ext cx="7682863" cy="4569143"/>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76200" cmpd="sng">
            <a:solidFill>
              <a:srgbClr val="0000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6" name="フリーフォーム 5">
            <a:extLst>
              <a:ext uri="{FF2B5EF4-FFF2-40B4-BE49-F238E27FC236}">
                <a16:creationId xmlns:a16="http://schemas.microsoft.com/office/drawing/2014/main" id="{E55818C4-1E32-344C-98B6-9F67AF67254B}"/>
              </a:ext>
            </a:extLst>
          </p:cNvPr>
          <p:cNvSpPr/>
          <p:nvPr/>
        </p:nvSpPr>
        <p:spPr>
          <a:xfrm>
            <a:off x="680441" y="2928154"/>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7" name="上矢印 6">
            <a:extLst>
              <a:ext uri="{FF2B5EF4-FFF2-40B4-BE49-F238E27FC236}">
                <a16:creationId xmlns:a16="http://schemas.microsoft.com/office/drawing/2014/main" id="{4D4979E0-BB26-7E4A-B252-33D90323A416}"/>
              </a:ext>
            </a:extLst>
          </p:cNvPr>
          <p:cNvSpPr/>
          <p:nvPr/>
        </p:nvSpPr>
        <p:spPr>
          <a:xfrm>
            <a:off x="6559692" y="4422486"/>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上矢印 7">
            <a:extLst>
              <a:ext uri="{FF2B5EF4-FFF2-40B4-BE49-F238E27FC236}">
                <a16:creationId xmlns:a16="http://schemas.microsoft.com/office/drawing/2014/main" id="{0CF6DB33-C6B0-A445-B107-155A02046E04}"/>
              </a:ext>
            </a:extLst>
          </p:cNvPr>
          <p:cNvSpPr/>
          <p:nvPr/>
        </p:nvSpPr>
        <p:spPr>
          <a:xfrm flipV="1">
            <a:off x="6352752" y="3130951"/>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a:extLst>
              <a:ext uri="{FF2B5EF4-FFF2-40B4-BE49-F238E27FC236}">
                <a16:creationId xmlns:a16="http://schemas.microsoft.com/office/drawing/2014/main" id="{8007E93D-D692-C24B-A13D-69F19FD028A9}"/>
              </a:ext>
            </a:extLst>
          </p:cNvPr>
          <p:cNvSpPr txBox="1"/>
          <p:nvPr/>
        </p:nvSpPr>
        <p:spPr>
          <a:xfrm>
            <a:off x="3962565" y="3404705"/>
            <a:ext cx="1210588" cy="523220"/>
          </a:xfrm>
          <a:prstGeom prst="rect">
            <a:avLst/>
          </a:prstGeom>
          <a:noFill/>
        </p:spPr>
        <p:txBody>
          <a:bodyPr wrap="none" rtlCol="0">
            <a:spAutoFit/>
          </a:bodyPr>
          <a:lstStyle/>
          <a:p>
            <a:pPr algn="ctr"/>
            <a:r>
              <a:rPr lang="ja-JP" altLang="en-US" sz="2000" b="1" dirty="0">
                <a:solidFill>
                  <a:srgbClr val="008000"/>
                </a:solidFill>
                <a:latin typeface="メイリオ"/>
                <a:ea typeface="メイリオ"/>
                <a:cs typeface="メイリオ"/>
              </a:rPr>
              <a:t>工数需要</a:t>
            </a:r>
            <a:endParaRPr lang="en-US" altLang="ja-JP" sz="2000" b="1" dirty="0">
              <a:solidFill>
                <a:srgbClr val="008000"/>
              </a:solidFill>
              <a:latin typeface="メイリオ"/>
              <a:ea typeface="メイリオ"/>
              <a:cs typeface="メイリオ"/>
            </a:endParaRPr>
          </a:p>
          <a:p>
            <a:pPr algn="ctr"/>
            <a:r>
              <a:rPr kumimoji="1" lang="en-US" altLang="ja-JP" sz="800" dirty="0">
                <a:solidFill>
                  <a:srgbClr val="008000"/>
                </a:solidFill>
                <a:latin typeface="メイリオ"/>
                <a:ea typeface="メイリオ"/>
                <a:cs typeface="メイリオ"/>
              </a:rPr>
              <a:t>&lt;</a:t>
            </a:r>
            <a:r>
              <a:rPr kumimoji="1" lang="ja-JP" altLang="en-US" sz="800" dirty="0">
                <a:solidFill>
                  <a:srgbClr val="008000"/>
                </a:solidFill>
                <a:latin typeface="メイリオ"/>
                <a:ea typeface="メイリオ"/>
                <a:cs typeface="メイリオ"/>
              </a:rPr>
              <a:t>人月による貢献</a:t>
            </a:r>
            <a:r>
              <a:rPr kumimoji="1" lang="en-US" altLang="ja-JP" sz="800" dirty="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0" name="テキスト ボックス 9">
            <a:extLst>
              <a:ext uri="{FF2B5EF4-FFF2-40B4-BE49-F238E27FC236}">
                <a16:creationId xmlns:a16="http://schemas.microsoft.com/office/drawing/2014/main" id="{F257DD06-73BD-3345-8965-32ACA14AF73E}"/>
              </a:ext>
            </a:extLst>
          </p:cNvPr>
          <p:cNvSpPr txBox="1"/>
          <p:nvPr/>
        </p:nvSpPr>
        <p:spPr>
          <a:xfrm>
            <a:off x="749243" y="4409482"/>
            <a:ext cx="1826141" cy="584776"/>
          </a:xfrm>
          <a:prstGeom prst="rect">
            <a:avLst/>
          </a:prstGeom>
          <a:noFill/>
        </p:spPr>
        <p:txBody>
          <a:bodyPr wrap="none" rtlCol="0">
            <a:spAutoFit/>
          </a:bodyPr>
          <a:lstStyle/>
          <a:p>
            <a:pPr algn="ctr"/>
            <a:r>
              <a:rPr kumimoji="1" lang="ja-JP" altLang="en-US" sz="1400" u="sng" dirty="0">
                <a:solidFill>
                  <a:srgbClr val="CC0000"/>
                </a:solidFill>
                <a:latin typeface="メイリオ"/>
                <a:ea typeface="メイリオ"/>
                <a:cs typeface="メイリオ"/>
              </a:rPr>
              <a:t>工数削減の取り組み</a:t>
            </a:r>
          </a:p>
          <a:p>
            <a:pPr algn="ctr"/>
            <a:r>
              <a:rPr kumimoji="1" lang="ja-JP" altLang="en-US" sz="1000" dirty="0">
                <a:solidFill>
                  <a:srgbClr val="CC0000"/>
                </a:solidFill>
                <a:latin typeface="メイリオ"/>
                <a:ea typeface="メイリオ"/>
                <a:cs typeface="メイリオ"/>
              </a:rPr>
              <a:t>作る工数の削減</a:t>
            </a:r>
            <a:endParaRPr kumimoji="1" lang="en-US" altLang="ja-JP" sz="1000" dirty="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a:solidFill>
                <a:srgbClr val="CC0000"/>
              </a:solidFill>
              <a:latin typeface="メイリオ"/>
              <a:ea typeface="メイリオ"/>
              <a:cs typeface="メイリオ"/>
            </a:endParaRPr>
          </a:p>
        </p:txBody>
      </p:sp>
      <p:sp>
        <p:nvSpPr>
          <p:cNvPr id="11" name="テキスト ボックス 10">
            <a:extLst>
              <a:ext uri="{FF2B5EF4-FFF2-40B4-BE49-F238E27FC236}">
                <a16:creationId xmlns:a16="http://schemas.microsoft.com/office/drawing/2014/main" id="{903B0229-F14A-D548-86D0-64C1D12D847D}"/>
              </a:ext>
            </a:extLst>
          </p:cNvPr>
          <p:cNvSpPr txBox="1"/>
          <p:nvPr/>
        </p:nvSpPr>
        <p:spPr>
          <a:xfrm>
            <a:off x="854300" y="5467382"/>
            <a:ext cx="1620957" cy="430887"/>
          </a:xfrm>
          <a:prstGeom prst="rect">
            <a:avLst/>
          </a:prstGeom>
          <a:noFill/>
        </p:spPr>
        <p:txBody>
          <a:bodyPr wrap="none" rtlCol="0">
            <a:spAutoFit/>
          </a:bodyPr>
          <a:lstStyle/>
          <a:p>
            <a:pPr algn="ctr"/>
            <a:r>
              <a:rPr lang="en-US" altLang="ja-JP" sz="1400" u="sng" dirty="0">
                <a:solidFill>
                  <a:srgbClr val="0000FF"/>
                </a:solidFill>
                <a:latin typeface="メイリオ"/>
                <a:ea typeface="メイリオ"/>
                <a:cs typeface="メイリオ"/>
              </a:rPr>
              <a:t>IT</a:t>
            </a:r>
            <a:r>
              <a:rPr lang="ja-JP" altLang="en-US" sz="1400" u="sng" dirty="0">
                <a:solidFill>
                  <a:srgbClr val="0000FF"/>
                </a:solidFill>
                <a:latin typeface="メイリオ"/>
                <a:ea typeface="メイリオ"/>
                <a:cs typeface="メイリオ"/>
              </a:rPr>
              <a:t>需要の拡大</a:t>
            </a:r>
            <a:endParaRPr lang="en-US" altLang="ja-JP" sz="1400" u="sng" dirty="0">
              <a:solidFill>
                <a:srgbClr val="0000FF"/>
              </a:solidFill>
              <a:latin typeface="メイリオ"/>
              <a:ea typeface="メイリオ"/>
              <a:cs typeface="メイリオ"/>
            </a:endParaRPr>
          </a:p>
          <a:p>
            <a:pPr algn="ctr"/>
            <a:r>
              <a:rPr lang="ja-JP" altLang="en-US" sz="800" dirty="0">
                <a:solidFill>
                  <a:srgbClr val="0000FF"/>
                </a:solidFill>
                <a:latin typeface="メイリオ"/>
                <a:ea typeface="メイリオ"/>
                <a:cs typeface="メイリオ"/>
              </a:rPr>
              <a:t>コスト：生産性・期間・利便性</a:t>
            </a:r>
            <a:endParaRPr lang="en-US" altLang="ja-JP" sz="800" dirty="0">
              <a:solidFill>
                <a:srgbClr val="0000FF"/>
              </a:solidFill>
              <a:latin typeface="メイリオ"/>
              <a:ea typeface="メイリオ"/>
              <a:cs typeface="メイリオ"/>
            </a:endParaRPr>
          </a:p>
        </p:txBody>
      </p:sp>
      <p:sp>
        <p:nvSpPr>
          <p:cNvPr id="12" name="テキスト ボックス 11">
            <a:extLst>
              <a:ext uri="{FF2B5EF4-FFF2-40B4-BE49-F238E27FC236}">
                <a16:creationId xmlns:a16="http://schemas.microsoft.com/office/drawing/2014/main" id="{D357BE34-7D84-C446-BDE7-796E5A9FCC5C}"/>
              </a:ext>
            </a:extLst>
          </p:cNvPr>
          <p:cNvSpPr txBox="1"/>
          <p:nvPr/>
        </p:nvSpPr>
        <p:spPr>
          <a:xfrm>
            <a:off x="6447446" y="5470357"/>
            <a:ext cx="1620957" cy="430887"/>
          </a:xfrm>
          <a:prstGeom prst="rect">
            <a:avLst/>
          </a:prstGeom>
          <a:noFill/>
        </p:spPr>
        <p:txBody>
          <a:bodyPr wrap="none" rtlCol="0">
            <a:spAutoFit/>
          </a:bodyPr>
          <a:lstStyle/>
          <a:p>
            <a:pPr algn="ctr"/>
            <a:r>
              <a:rPr lang="en-US" altLang="ja-JP" sz="1400" u="sng" dirty="0">
                <a:solidFill>
                  <a:srgbClr val="0000FF"/>
                </a:solidFill>
                <a:latin typeface="メイリオ"/>
                <a:ea typeface="メイリオ"/>
                <a:cs typeface="メイリオ"/>
              </a:rPr>
              <a:t>IT</a:t>
            </a:r>
            <a:r>
              <a:rPr lang="ja-JP" altLang="en-US" sz="1400" u="sng" dirty="0">
                <a:solidFill>
                  <a:srgbClr val="0000FF"/>
                </a:solidFill>
                <a:latin typeface="メイリオ"/>
                <a:ea typeface="メイリオ"/>
                <a:cs typeface="メイリオ"/>
              </a:rPr>
              <a:t>需要の拡大</a:t>
            </a:r>
          </a:p>
          <a:p>
            <a:pPr algn="ctr"/>
            <a:r>
              <a:rPr lang="ja-JP" altLang="en-US" sz="800" dirty="0">
                <a:solidFill>
                  <a:srgbClr val="0000FF"/>
                </a:solidFill>
                <a:latin typeface="メイリオ"/>
                <a:ea typeface="メイリオ"/>
                <a:cs typeface="メイリオ"/>
              </a:rPr>
              <a:t>投資：スピード・変革・差別化</a:t>
            </a:r>
            <a:endParaRPr lang="en-US" altLang="ja-JP" sz="800" dirty="0">
              <a:solidFill>
                <a:srgbClr val="0000FF"/>
              </a:solidFill>
              <a:latin typeface="メイリオ"/>
              <a:ea typeface="メイリオ"/>
              <a:cs typeface="メイリオ"/>
            </a:endParaRPr>
          </a:p>
        </p:txBody>
      </p:sp>
      <p:sp>
        <p:nvSpPr>
          <p:cNvPr id="13" name="テキスト ボックス 12">
            <a:extLst>
              <a:ext uri="{FF2B5EF4-FFF2-40B4-BE49-F238E27FC236}">
                <a16:creationId xmlns:a16="http://schemas.microsoft.com/office/drawing/2014/main" id="{F5CFDEAA-CF57-134B-883E-D0C5281C5AFC}"/>
              </a:ext>
            </a:extLst>
          </p:cNvPr>
          <p:cNvSpPr txBox="1"/>
          <p:nvPr/>
        </p:nvSpPr>
        <p:spPr>
          <a:xfrm>
            <a:off x="6324694" y="2558678"/>
            <a:ext cx="1800493" cy="584776"/>
          </a:xfrm>
          <a:prstGeom prst="rect">
            <a:avLst/>
          </a:prstGeom>
          <a:noFill/>
        </p:spPr>
        <p:txBody>
          <a:bodyPr wrap="none" rtlCol="0">
            <a:spAutoFit/>
          </a:bodyPr>
          <a:lstStyle/>
          <a:p>
            <a:pPr algn="ctr"/>
            <a:r>
              <a:rPr kumimoji="1" lang="ja-JP" altLang="en-US" sz="1400" u="sng" dirty="0">
                <a:solidFill>
                  <a:srgbClr val="CC0000"/>
                </a:solidFill>
                <a:latin typeface="メイリオ"/>
                <a:ea typeface="メイリオ"/>
                <a:cs typeface="メイリオ"/>
              </a:rPr>
              <a:t>工数削減の取り組み</a:t>
            </a:r>
          </a:p>
          <a:p>
            <a:pPr algn="ctr"/>
            <a:r>
              <a:rPr kumimoji="1" lang="ja-JP" altLang="en-US" sz="1000" dirty="0">
                <a:solidFill>
                  <a:srgbClr val="CC0000"/>
                </a:solidFill>
                <a:latin typeface="メイリオ"/>
                <a:ea typeface="メイリオ"/>
                <a:cs typeface="メイリオ"/>
              </a:rPr>
              <a:t>作らない手段の充実</a:t>
            </a:r>
            <a:endParaRPr kumimoji="1" lang="en-US" altLang="ja-JP" sz="1000" dirty="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自動化・自律化・サービス化</a:t>
            </a:r>
            <a:endParaRPr kumimoji="1" lang="ja-JP" altLang="en-US" sz="800" dirty="0">
              <a:solidFill>
                <a:srgbClr val="CC0000"/>
              </a:solidFill>
              <a:latin typeface="メイリオ"/>
              <a:ea typeface="メイリオ"/>
              <a:cs typeface="メイリオ"/>
            </a:endParaRPr>
          </a:p>
        </p:txBody>
      </p:sp>
      <p:sp>
        <p:nvSpPr>
          <p:cNvPr id="14" name="テキスト ボックス 13">
            <a:extLst>
              <a:ext uri="{FF2B5EF4-FFF2-40B4-BE49-F238E27FC236}">
                <a16:creationId xmlns:a16="http://schemas.microsoft.com/office/drawing/2014/main" id="{CB8F7CC2-88BB-E546-92CC-74141D9DFA77}"/>
              </a:ext>
            </a:extLst>
          </p:cNvPr>
          <p:cNvSpPr txBox="1"/>
          <p:nvPr/>
        </p:nvSpPr>
        <p:spPr>
          <a:xfrm>
            <a:off x="4533819" y="1473646"/>
            <a:ext cx="1790875" cy="523220"/>
          </a:xfrm>
          <a:prstGeom prst="rect">
            <a:avLst/>
          </a:prstGeom>
          <a:noFill/>
        </p:spPr>
        <p:txBody>
          <a:bodyPr wrap="none" rtlCol="0">
            <a:spAutoFit/>
          </a:bodyPr>
          <a:lstStyle/>
          <a:p>
            <a:pPr algn="ctr"/>
            <a:r>
              <a:rPr kumimoji="1" lang="ja-JP" altLang="en-US" sz="2000" b="1" dirty="0">
                <a:solidFill>
                  <a:srgbClr val="0000FF"/>
                </a:solidFill>
                <a:latin typeface="メイリオ"/>
                <a:ea typeface="メイリオ"/>
                <a:cs typeface="メイリオ"/>
              </a:rPr>
              <a:t>価値実現需要</a:t>
            </a:r>
            <a:endParaRPr kumimoji="1" lang="en-US" altLang="ja-JP" sz="2000" b="1" dirty="0">
              <a:solidFill>
                <a:srgbClr val="0000FF"/>
              </a:solidFill>
              <a:latin typeface="メイリオ"/>
              <a:ea typeface="メイリオ"/>
              <a:cs typeface="メイリオ"/>
            </a:endParaRPr>
          </a:p>
          <a:p>
            <a:pPr algn="ctr"/>
            <a:r>
              <a:rPr lang="en-US" altLang="ja-JP" sz="800" dirty="0">
                <a:solidFill>
                  <a:srgbClr val="0000FF"/>
                </a:solidFill>
                <a:latin typeface="メイリオ"/>
                <a:ea typeface="メイリオ"/>
                <a:cs typeface="メイリオ"/>
              </a:rPr>
              <a:t>&lt;</a:t>
            </a:r>
            <a:r>
              <a:rPr lang="ja-JP" altLang="en-US" sz="800" dirty="0">
                <a:solidFill>
                  <a:srgbClr val="0000FF"/>
                </a:solidFill>
                <a:latin typeface="メイリオ"/>
                <a:ea typeface="メイリオ"/>
                <a:cs typeface="メイリオ"/>
              </a:rPr>
              <a:t>お客様のビジネスの成果に貢献</a:t>
            </a:r>
            <a:r>
              <a:rPr lang="en-US" altLang="ja-JP" sz="800" dirty="0">
                <a:solidFill>
                  <a:srgbClr val="0000FF"/>
                </a:solidFill>
                <a:latin typeface="メイリオ"/>
                <a:ea typeface="メイリオ"/>
                <a:cs typeface="メイリオ"/>
              </a:rPr>
              <a:t>&gt;</a:t>
            </a:r>
          </a:p>
        </p:txBody>
      </p:sp>
      <p:sp>
        <p:nvSpPr>
          <p:cNvPr id="15" name="テキスト ボックス 14">
            <a:extLst>
              <a:ext uri="{FF2B5EF4-FFF2-40B4-BE49-F238E27FC236}">
                <a16:creationId xmlns:a16="http://schemas.microsoft.com/office/drawing/2014/main" id="{7C8CCAB5-2642-674A-ADA5-5D958E546C0C}"/>
              </a:ext>
            </a:extLst>
          </p:cNvPr>
          <p:cNvSpPr txBox="1"/>
          <p:nvPr/>
        </p:nvSpPr>
        <p:spPr>
          <a:xfrm>
            <a:off x="1270066" y="1923574"/>
            <a:ext cx="2492990" cy="584775"/>
          </a:xfrm>
          <a:prstGeom prst="rect">
            <a:avLst/>
          </a:prstGeom>
          <a:noFill/>
        </p:spPr>
        <p:txBody>
          <a:bodyPr wrap="none" rtlCol="0">
            <a:spAutoFit/>
          </a:bodyPr>
          <a:lstStyle/>
          <a:p>
            <a:pPr algn="ctr"/>
            <a:r>
              <a:rPr lang="en-US" altLang="ja-JP" sz="1200" dirty="0">
                <a:solidFill>
                  <a:srgbClr val="FF6666"/>
                </a:solidFill>
                <a:latin typeface="メイリオ"/>
                <a:ea typeface="メイリオ"/>
                <a:cs typeface="メイリオ"/>
              </a:rPr>
              <a:t>IT</a:t>
            </a:r>
            <a:r>
              <a:rPr lang="ja-JP" altLang="en-US" sz="1200" dirty="0">
                <a:solidFill>
                  <a:srgbClr val="FF6666"/>
                </a:solidFill>
                <a:latin typeface="メイリオ"/>
                <a:ea typeface="メイリオ"/>
                <a:cs typeface="メイリオ"/>
              </a:rPr>
              <a:t>ビジネスに求められる</a:t>
            </a:r>
            <a:r>
              <a:rPr kumimoji="1" lang="ja-JP" altLang="en-US" sz="1200" dirty="0">
                <a:solidFill>
                  <a:srgbClr val="FF6666"/>
                </a:solidFill>
                <a:latin typeface="メイリオ"/>
                <a:ea typeface="メイリオ"/>
                <a:cs typeface="メイリオ"/>
              </a:rPr>
              <a:t>価値の</a:t>
            </a:r>
            <a:endParaRPr kumimoji="1" lang="en-US" altLang="ja-JP" sz="1200" dirty="0">
              <a:solidFill>
                <a:srgbClr val="FF6666"/>
              </a:solidFill>
              <a:latin typeface="メイリオ"/>
              <a:ea typeface="メイリオ"/>
              <a:cs typeface="メイリオ"/>
            </a:endParaRPr>
          </a:p>
          <a:p>
            <a:pPr algn="ctr"/>
            <a:r>
              <a:rPr lang="ja-JP" altLang="en-US" sz="2000" b="1" dirty="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16" name="環状矢印 31">
            <a:extLst>
              <a:ext uri="{FF2B5EF4-FFF2-40B4-BE49-F238E27FC236}">
                <a16:creationId xmlns:a16="http://schemas.microsoft.com/office/drawing/2014/main" id="{B865C625-28E2-DC4C-943C-6255D4539D3E}"/>
              </a:ext>
            </a:extLst>
          </p:cNvPr>
          <p:cNvSpPr/>
          <p:nvPr/>
        </p:nvSpPr>
        <p:spPr>
          <a:xfrm rot="16005517">
            <a:off x="3388765" y="1812430"/>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BE72C3CC-9562-C148-A542-A6CEAE946076}"/>
              </a:ext>
            </a:extLst>
          </p:cNvPr>
          <p:cNvSpPr txBox="1"/>
          <p:nvPr/>
        </p:nvSpPr>
        <p:spPr>
          <a:xfrm>
            <a:off x="3610857" y="4737010"/>
            <a:ext cx="2237512" cy="276999"/>
          </a:xfrm>
          <a:prstGeom prst="rect">
            <a:avLst/>
          </a:prstGeom>
          <a:noFill/>
        </p:spPr>
        <p:txBody>
          <a:bodyPr wrap="none" rtlCol="0">
            <a:spAutoFit/>
          </a:bodyPr>
          <a:lstStyle/>
          <a:p>
            <a:pPr algn="ctr"/>
            <a:r>
              <a:rPr kumimoji="1" lang="ja-JP" altLang="en-US" sz="1200" dirty="0">
                <a:solidFill>
                  <a:srgbClr val="FF0000"/>
                </a:solidFill>
                <a:latin typeface="メイリオ"/>
                <a:ea typeface="メイリオ"/>
                <a:cs typeface="メイリオ"/>
              </a:rPr>
              <a:t>工数削減</a:t>
            </a:r>
            <a:r>
              <a:rPr kumimoji="1" lang="ja-JP" altLang="en-US" sz="1200" dirty="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a:solidFill>
                  <a:srgbClr val="0000FF"/>
                </a:solidFill>
                <a:latin typeface="メイリオ"/>
                <a:ea typeface="メイリオ"/>
                <a:cs typeface="メイリオ"/>
              </a:rPr>
              <a:t>需要拡大</a:t>
            </a:r>
            <a:r>
              <a:rPr kumimoji="1" lang="ja-JP" altLang="en-US" sz="1200" dirty="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18" name="上矢印 17">
            <a:extLst>
              <a:ext uri="{FF2B5EF4-FFF2-40B4-BE49-F238E27FC236}">
                <a16:creationId xmlns:a16="http://schemas.microsoft.com/office/drawing/2014/main" id="{15BA5402-5008-D949-AB90-50303CCDB336}"/>
              </a:ext>
            </a:extLst>
          </p:cNvPr>
          <p:cNvSpPr/>
          <p:nvPr/>
        </p:nvSpPr>
        <p:spPr>
          <a:xfrm>
            <a:off x="1301720" y="5171368"/>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a:extLst>
              <a:ext uri="{FF2B5EF4-FFF2-40B4-BE49-F238E27FC236}">
                <a16:creationId xmlns:a16="http://schemas.microsoft.com/office/drawing/2014/main" id="{38319886-2A5F-544C-92F9-C4057DF4E834}"/>
              </a:ext>
            </a:extLst>
          </p:cNvPr>
          <p:cNvSpPr/>
          <p:nvPr/>
        </p:nvSpPr>
        <p:spPr>
          <a:xfrm flipV="1">
            <a:off x="1492422" y="5003384"/>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CA702289-61C5-D044-B2C9-F3A5D7DDA41C}"/>
              </a:ext>
            </a:extLst>
          </p:cNvPr>
          <p:cNvSpPr/>
          <p:nvPr/>
        </p:nvSpPr>
        <p:spPr>
          <a:xfrm>
            <a:off x="4101056" y="4875510"/>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725FF154-0DAB-3348-9E17-193A91BF8BC6}"/>
              </a:ext>
            </a:extLst>
          </p:cNvPr>
          <p:cNvSpPr/>
          <p:nvPr/>
        </p:nvSpPr>
        <p:spPr>
          <a:xfrm flipV="1">
            <a:off x="4101056" y="4245351"/>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a:extLst>
              <a:ext uri="{FF2B5EF4-FFF2-40B4-BE49-F238E27FC236}">
                <a16:creationId xmlns:a16="http://schemas.microsoft.com/office/drawing/2014/main" id="{82631716-341A-EC4A-AAAF-8AD2D14C5916}"/>
              </a:ext>
            </a:extLst>
          </p:cNvPr>
          <p:cNvSpPr txBox="1"/>
          <p:nvPr/>
        </p:nvSpPr>
        <p:spPr>
          <a:xfrm rot="20387850">
            <a:off x="4768828" y="2110859"/>
            <a:ext cx="3236785" cy="307777"/>
          </a:xfrm>
          <a:prstGeom prst="rect">
            <a:avLst/>
          </a:prstGeom>
          <a:noFill/>
        </p:spPr>
        <p:txBody>
          <a:bodyPr wrap="none" rtlCol="0">
            <a:spAutoFit/>
          </a:bodyPr>
          <a:lstStyle/>
          <a:p>
            <a:pPr algn="ctr"/>
            <a:r>
              <a:rPr kumimoji="1" lang="ja-JP" altLang="en-US" sz="1400" b="1" dirty="0">
                <a:solidFill>
                  <a:srgbClr val="0000FF"/>
                </a:solidFill>
                <a:latin typeface="メイリオ"/>
                <a:ea typeface="メイリオ"/>
                <a:cs typeface="メイリオ"/>
              </a:rPr>
              <a:t>デジタル・トランスフォーメーション</a:t>
            </a:r>
            <a:endParaRPr kumimoji="1" lang="en-US" altLang="ja-JP" sz="1400" dirty="0">
              <a:solidFill>
                <a:srgbClr val="0000FF"/>
              </a:solidFill>
              <a:latin typeface="メイリオ"/>
              <a:ea typeface="メイリオ"/>
              <a:cs typeface="メイリオ"/>
            </a:endParaRPr>
          </a:p>
        </p:txBody>
      </p:sp>
      <p:sp>
        <p:nvSpPr>
          <p:cNvPr id="24" name="テキスト ボックス 23">
            <a:extLst>
              <a:ext uri="{FF2B5EF4-FFF2-40B4-BE49-F238E27FC236}">
                <a16:creationId xmlns:a16="http://schemas.microsoft.com/office/drawing/2014/main" id="{B5986724-717A-E442-860F-3FB2840FD3A6}"/>
              </a:ext>
            </a:extLst>
          </p:cNvPr>
          <p:cNvSpPr txBox="1"/>
          <p:nvPr/>
        </p:nvSpPr>
        <p:spPr>
          <a:xfrm rot="20495778">
            <a:off x="6381484" y="1501785"/>
            <a:ext cx="1415772" cy="276999"/>
          </a:xfrm>
          <a:prstGeom prst="rect">
            <a:avLst/>
          </a:prstGeom>
          <a:noFill/>
        </p:spPr>
        <p:txBody>
          <a:bodyPr wrap="none" rtlCol="0">
            <a:spAutoFit/>
          </a:bodyPr>
          <a:lstStyle/>
          <a:p>
            <a:pPr algn="ctr"/>
            <a:r>
              <a:rPr kumimoji="1" lang="ja-JP" altLang="en-US" sz="1200" b="1" dirty="0">
                <a:solidFill>
                  <a:srgbClr val="0000FF"/>
                </a:solidFill>
                <a:latin typeface="メイリオ"/>
                <a:ea typeface="メイリオ"/>
                <a:cs typeface="メイリオ"/>
              </a:rPr>
              <a:t>限界利益ゼロ社会</a:t>
            </a:r>
            <a:endParaRPr lang="en-US" altLang="ja-JP" sz="1200" dirty="0">
              <a:solidFill>
                <a:srgbClr val="0000FF"/>
              </a:solidFill>
              <a:latin typeface="メイリオ"/>
              <a:ea typeface="メイリオ"/>
              <a:cs typeface="メイリオ"/>
            </a:endParaRPr>
          </a:p>
        </p:txBody>
      </p:sp>
      <p:sp>
        <p:nvSpPr>
          <p:cNvPr id="25" name="テキスト ボックス 24">
            <a:extLst>
              <a:ext uri="{FF2B5EF4-FFF2-40B4-BE49-F238E27FC236}">
                <a16:creationId xmlns:a16="http://schemas.microsoft.com/office/drawing/2014/main" id="{9E64874B-D3A2-FF42-A7CF-5565A6356579}"/>
              </a:ext>
            </a:extLst>
          </p:cNvPr>
          <p:cNvSpPr txBox="1"/>
          <p:nvPr/>
        </p:nvSpPr>
        <p:spPr>
          <a:xfrm>
            <a:off x="3949536" y="2108239"/>
            <a:ext cx="697627" cy="400110"/>
          </a:xfrm>
          <a:prstGeom prst="rect">
            <a:avLst/>
          </a:prstGeom>
          <a:noFill/>
        </p:spPr>
        <p:txBody>
          <a:bodyPr wrap="none" rtlCol="0">
            <a:spAutoFit/>
          </a:bodyPr>
          <a:lstStyle/>
          <a:p>
            <a:pPr algn="ctr"/>
            <a:r>
              <a:rPr kumimoji="1" lang="ja-JP" altLang="en-US" sz="2000" b="1" dirty="0">
                <a:solidFill>
                  <a:srgbClr val="FF6666"/>
                </a:solidFill>
                <a:latin typeface="メイリオ"/>
                <a:ea typeface="メイリオ"/>
                <a:cs typeface="メイリオ"/>
              </a:rPr>
              <a:t>共創</a:t>
            </a:r>
            <a:endParaRPr lang="en-US" altLang="ja-JP" sz="2000" dirty="0">
              <a:solidFill>
                <a:srgbClr val="FF6666"/>
              </a:solidFill>
              <a:latin typeface="メイリオ"/>
              <a:ea typeface="メイリオ"/>
              <a:cs typeface="メイリオ"/>
            </a:endParaRPr>
          </a:p>
        </p:txBody>
      </p:sp>
      <p:cxnSp>
        <p:nvCxnSpPr>
          <p:cNvPr id="26" name="直線矢印コネクタ 25">
            <a:extLst>
              <a:ext uri="{FF2B5EF4-FFF2-40B4-BE49-F238E27FC236}">
                <a16:creationId xmlns:a16="http://schemas.microsoft.com/office/drawing/2014/main" id="{34921FF0-575C-3946-9B4E-C94DBA0FA899}"/>
              </a:ext>
            </a:extLst>
          </p:cNvPr>
          <p:cNvCxnSpPr>
            <a:cxnSpLocks/>
          </p:cNvCxnSpPr>
          <p:nvPr/>
        </p:nvCxnSpPr>
        <p:spPr>
          <a:xfrm>
            <a:off x="684581" y="6204419"/>
            <a:ext cx="78831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329BD589-3055-834A-8AD1-3EF5CAA28F02}"/>
              </a:ext>
            </a:extLst>
          </p:cNvPr>
          <p:cNvCxnSpPr>
            <a:cxnSpLocks/>
          </p:cNvCxnSpPr>
          <p:nvPr/>
        </p:nvCxnSpPr>
        <p:spPr>
          <a:xfrm flipV="1">
            <a:off x="398899" y="1321666"/>
            <a:ext cx="0" cy="4619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テキスト ボックス 30">
            <a:extLst>
              <a:ext uri="{FF2B5EF4-FFF2-40B4-BE49-F238E27FC236}">
                <a16:creationId xmlns:a16="http://schemas.microsoft.com/office/drawing/2014/main" id="{D9F3ED63-1402-6A49-8382-4F86AB6E4B7D}"/>
              </a:ext>
            </a:extLst>
          </p:cNvPr>
          <p:cNvSpPr txBox="1"/>
          <p:nvPr/>
        </p:nvSpPr>
        <p:spPr>
          <a:xfrm>
            <a:off x="256241" y="938062"/>
            <a:ext cx="830677" cy="400110"/>
          </a:xfrm>
          <a:prstGeom prst="rect">
            <a:avLst/>
          </a:prstGeom>
          <a:noFill/>
        </p:spPr>
        <p:txBody>
          <a:bodyPr wrap="none" rtlCol="0">
            <a:spAutoFit/>
          </a:bodyPr>
          <a:lstStyle/>
          <a:p>
            <a:r>
              <a:rPr lang="en-US" altLang="ja-JP" sz="1000" dirty="0">
                <a:solidFill>
                  <a:srgbClr val="0052FF"/>
                </a:solidFill>
                <a:latin typeface="Meiryo" panose="020B0604030504040204" pitchFamily="34" charset="-128"/>
                <a:ea typeface="Meiryo" panose="020B0604030504040204" pitchFamily="34" charset="-128"/>
              </a:rPr>
              <a:t>IT</a:t>
            </a:r>
            <a:r>
              <a:rPr lang="ja-JP" altLang="en-US" sz="800" dirty="0">
                <a:solidFill>
                  <a:srgbClr val="0052FF"/>
                </a:solidFill>
                <a:latin typeface="Meiryo" panose="020B0604030504040204" pitchFamily="34" charset="-128"/>
                <a:ea typeface="Meiryo" panose="020B0604030504040204" pitchFamily="34" charset="-128"/>
              </a:rPr>
              <a:t>がもたらす</a:t>
            </a:r>
            <a:endParaRPr lang="en-US" altLang="ja-JP" sz="800" dirty="0">
              <a:solidFill>
                <a:srgbClr val="0052FF"/>
              </a:solidFill>
              <a:latin typeface="Meiryo" panose="020B0604030504040204" pitchFamily="34" charset="-128"/>
              <a:ea typeface="Meiryo" panose="020B0604030504040204" pitchFamily="34" charset="-128"/>
            </a:endParaRPr>
          </a:p>
          <a:p>
            <a:r>
              <a:rPr lang="ja-JP" altLang="en-US" sz="1000" dirty="0">
                <a:solidFill>
                  <a:srgbClr val="0052FF"/>
                </a:solidFill>
                <a:latin typeface="Meiryo" panose="020B0604030504040204" pitchFamily="34" charset="-128"/>
                <a:ea typeface="Meiryo" panose="020B0604030504040204" pitchFamily="34" charset="-128"/>
              </a:rPr>
              <a:t>顧客価値</a:t>
            </a:r>
            <a:endParaRPr kumimoji="1" lang="ja-JP" altLang="en-US" sz="1000" dirty="0">
              <a:solidFill>
                <a:srgbClr val="0052FF"/>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0DF5818B-B856-2047-866C-39FF74C0428F}"/>
              </a:ext>
            </a:extLst>
          </p:cNvPr>
          <p:cNvSpPr txBox="1"/>
          <p:nvPr/>
        </p:nvSpPr>
        <p:spPr>
          <a:xfrm>
            <a:off x="8516526" y="6081308"/>
            <a:ext cx="441146" cy="246221"/>
          </a:xfrm>
          <a:prstGeom prst="rect">
            <a:avLst/>
          </a:prstGeom>
          <a:noFill/>
        </p:spPr>
        <p:txBody>
          <a:bodyPr wrap="none" rtlCol="0">
            <a:spAutoFit/>
          </a:bodyPr>
          <a:lstStyle/>
          <a:p>
            <a:r>
              <a:rPr lang="ja-JP" altLang="en-US" sz="1000" dirty="0">
                <a:solidFill>
                  <a:srgbClr val="0052FF"/>
                </a:solidFill>
                <a:latin typeface="Meiryo" panose="020B0604030504040204" pitchFamily="34" charset="-128"/>
                <a:ea typeface="Meiryo" panose="020B0604030504040204" pitchFamily="34" charset="-128"/>
              </a:rPr>
              <a:t>時間</a:t>
            </a:r>
            <a:endParaRPr kumimoji="1" lang="ja-JP" altLang="en-US" sz="1000" dirty="0">
              <a:solidFill>
                <a:srgbClr val="0052F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82776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図形グループ 67"/>
          <p:cNvGrpSpPr/>
          <p:nvPr/>
        </p:nvGrpSpPr>
        <p:grpSpPr>
          <a:xfrm>
            <a:off x="4558748" y="842338"/>
            <a:ext cx="3983635" cy="5607841"/>
            <a:chOff x="4558748" y="842338"/>
            <a:chExt cx="3983635" cy="5607841"/>
          </a:xfrm>
        </p:grpSpPr>
        <p:grpSp>
          <p:nvGrpSpPr>
            <p:cNvPr id="67" name="図形グループ 66"/>
            <p:cNvGrpSpPr/>
            <p:nvPr/>
          </p:nvGrpSpPr>
          <p:grpSpPr>
            <a:xfrm>
              <a:off x="4558748" y="842338"/>
              <a:ext cx="3983635" cy="5607841"/>
              <a:chOff x="4558748" y="842338"/>
              <a:chExt cx="3983635" cy="5607841"/>
            </a:xfrm>
          </p:grpSpPr>
          <p:sp>
            <p:nvSpPr>
              <p:cNvPr id="4" name="正方形/長方形 3"/>
              <p:cNvSpPr/>
              <p:nvPr/>
            </p:nvSpPr>
            <p:spPr>
              <a:xfrm>
                <a:off x="4572000" y="842338"/>
                <a:ext cx="3955774" cy="808382"/>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72000" y="1803122"/>
                <a:ext cx="3955774" cy="369073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7901956" y="916886"/>
                <a:ext cx="259370" cy="530087"/>
                <a:chOff x="1946324" y="4125162"/>
                <a:chExt cx="969964" cy="2007872"/>
              </a:xfrm>
              <a:solidFill>
                <a:schemeClr val="accent6">
                  <a:lumMod val="50000"/>
                </a:schemeClr>
              </a:solidFill>
            </p:grpSpPr>
            <p:sp>
              <p:nvSpPr>
                <p:cNvPr id="23" name="円/楕円 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フローチャート: 論理積ゲート 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 name="テキスト ボックス 25"/>
              <p:cNvSpPr txBox="1"/>
              <p:nvPr/>
            </p:nvSpPr>
            <p:spPr>
              <a:xfrm>
                <a:off x="7665189" y="1466808"/>
                <a:ext cx="732899" cy="215444"/>
              </a:xfrm>
              <a:prstGeom prst="rect">
                <a:avLst/>
              </a:prstGeom>
              <a:noFill/>
            </p:spPr>
            <p:txBody>
              <a:bodyPr wrap="square" rtlCol="0">
                <a:spAutoFit/>
              </a:bodyPr>
              <a:lstStyle/>
              <a:p>
                <a:pPr algn="ctr"/>
                <a:r>
                  <a:rPr kumimoji="1" lang="ja-JP" altLang="en-US" sz="800" dirty="0">
                    <a:solidFill>
                      <a:schemeClr val="accent6">
                        <a:lumMod val="50000"/>
                      </a:schemeClr>
                    </a:solidFill>
                    <a:latin typeface="Meiryo" charset="-128"/>
                    <a:ea typeface="Meiryo" charset="-128"/>
                    <a:cs typeface="Meiryo" charset="-128"/>
                  </a:rPr>
                  <a:t>事業者</a:t>
                </a:r>
              </a:p>
            </p:txBody>
          </p:sp>
          <p:sp>
            <p:nvSpPr>
              <p:cNvPr id="39" name="テキスト ボックス 38"/>
              <p:cNvSpPr txBox="1"/>
              <p:nvPr/>
            </p:nvSpPr>
            <p:spPr>
              <a:xfrm>
                <a:off x="4892192" y="956493"/>
                <a:ext cx="1569660"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共創</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デザイン思考</a:t>
                </a:r>
                <a:endParaRPr kumimoji="1" lang="ja-JP" altLang="en-US" b="1" dirty="0">
                  <a:solidFill>
                    <a:schemeClr val="bg1"/>
                  </a:solidFill>
                  <a:latin typeface="Meiryo" charset="-128"/>
                  <a:ea typeface="Meiryo" charset="-128"/>
                  <a:cs typeface="Meiryo" charset="-128"/>
                </a:endParaRPr>
              </a:p>
            </p:txBody>
          </p:sp>
          <p:grpSp>
            <p:nvGrpSpPr>
              <p:cNvPr id="40" name="図形グループ 39"/>
              <p:cNvGrpSpPr/>
              <p:nvPr/>
            </p:nvGrpSpPr>
            <p:grpSpPr>
              <a:xfrm>
                <a:off x="7432873" y="913181"/>
                <a:ext cx="259370" cy="530087"/>
                <a:chOff x="1946324" y="4125162"/>
                <a:chExt cx="969964" cy="2007872"/>
              </a:xfrm>
              <a:solidFill>
                <a:srgbClr val="0070C0"/>
              </a:solidFill>
            </p:grpSpPr>
            <p:sp>
              <p:nvSpPr>
                <p:cNvPr id="41" name="円/楕円 4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2" name="フローチャート: 論理積ゲート 4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43" name="テキスト ボックス 42"/>
              <p:cNvSpPr txBox="1"/>
              <p:nvPr/>
            </p:nvSpPr>
            <p:spPr>
              <a:xfrm>
                <a:off x="7265885" y="1470188"/>
                <a:ext cx="595953" cy="215444"/>
              </a:xfrm>
              <a:prstGeom prst="rect">
                <a:avLst/>
              </a:prstGeom>
              <a:noFill/>
            </p:spPr>
            <p:txBody>
              <a:bodyPr wrap="square" rtlCol="0">
                <a:spAutoFit/>
              </a:bodyPr>
              <a:lstStyle/>
              <a:p>
                <a:pPr algn="ctr"/>
                <a:r>
                  <a:rPr kumimoji="1" lang="ja-JP" altLang="en-US" sz="800" dirty="0">
                    <a:solidFill>
                      <a:srgbClr val="0070C0"/>
                    </a:solidFill>
                    <a:latin typeface="Meiryo" charset="-128"/>
                    <a:ea typeface="Meiryo" charset="-128"/>
                    <a:cs typeface="Meiryo" charset="-128"/>
                  </a:rPr>
                  <a:t>お客様</a:t>
                </a:r>
              </a:p>
            </p:txBody>
          </p:sp>
          <p:sp>
            <p:nvSpPr>
              <p:cNvPr id="48" name="テキスト ボックス 47"/>
              <p:cNvSpPr txBox="1"/>
              <p:nvPr/>
            </p:nvSpPr>
            <p:spPr>
              <a:xfrm>
                <a:off x="4892192" y="2222451"/>
                <a:ext cx="2245808"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アジャイル開発</a:t>
                </a:r>
                <a:endParaRPr kumimoji="1" lang="en-US" altLang="ja-JP" b="1" dirty="0">
                  <a:solidFill>
                    <a:schemeClr val="bg1"/>
                  </a:solidFill>
                  <a:latin typeface="Meiryo" charset="-128"/>
                  <a:ea typeface="Meiryo" charset="-128"/>
                  <a:cs typeface="Meiryo" charset="-128"/>
                </a:endParaRPr>
              </a:p>
              <a:p>
                <a:r>
                  <a:rPr lang="en-US" altLang="ja-JP" b="1" dirty="0">
                    <a:solidFill>
                      <a:schemeClr val="bg1"/>
                    </a:solidFill>
                    <a:latin typeface="Meiryo" charset="-128"/>
                    <a:ea typeface="Meiryo" charset="-128"/>
                    <a:cs typeface="Meiryo" charset="-128"/>
                  </a:rPr>
                  <a:t>PaaS/</a:t>
                </a:r>
                <a:r>
                  <a:rPr lang="en-US" altLang="ja-JP" b="1" dirty="0" err="1">
                    <a:solidFill>
                      <a:schemeClr val="bg1"/>
                    </a:solidFill>
                    <a:latin typeface="Meiryo" charset="-128"/>
                    <a:ea typeface="Meiryo" charset="-128"/>
                    <a:cs typeface="Meiryo" charset="-128"/>
                  </a:rPr>
                  <a:t>FaaS</a:t>
                </a:r>
                <a:r>
                  <a:rPr lang="en-US" altLang="ja-JP" b="1" dirty="0">
                    <a:solidFill>
                      <a:schemeClr val="bg1"/>
                    </a:solidFill>
                    <a:latin typeface="Meiryo" charset="-128"/>
                    <a:ea typeface="Meiryo" charset="-128"/>
                    <a:cs typeface="Meiryo" charset="-128"/>
                  </a:rPr>
                  <a:t>/SaaS</a:t>
                </a:r>
              </a:p>
              <a:p>
                <a:r>
                  <a:rPr kumimoji="1" lang="ja-JP" altLang="en-US" b="1" dirty="0">
                    <a:solidFill>
                      <a:schemeClr val="bg1"/>
                    </a:solidFill>
                    <a:latin typeface="Meiryo" charset="-128"/>
                    <a:ea typeface="Meiryo" charset="-128"/>
                    <a:cs typeface="Meiryo" charset="-128"/>
                  </a:rPr>
                  <a:t>超高速開発ツール</a:t>
                </a:r>
              </a:p>
            </p:txBody>
          </p:sp>
          <p:grpSp>
            <p:nvGrpSpPr>
              <p:cNvPr id="49" name="図形グループ 48"/>
              <p:cNvGrpSpPr/>
              <p:nvPr/>
            </p:nvGrpSpPr>
            <p:grpSpPr>
              <a:xfrm>
                <a:off x="7904754" y="2274306"/>
                <a:ext cx="259370" cy="530087"/>
                <a:chOff x="1946324" y="4125162"/>
                <a:chExt cx="969964" cy="2007872"/>
              </a:xfrm>
              <a:solidFill>
                <a:schemeClr val="accent6">
                  <a:lumMod val="50000"/>
                </a:schemeClr>
              </a:solidFill>
            </p:grpSpPr>
            <p:sp>
              <p:nvSpPr>
                <p:cNvPr id="50" name="円/楕円 4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フローチャート: 論理積ゲート 5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2" name="テキスト ボックス 51"/>
              <p:cNvSpPr txBox="1"/>
              <p:nvPr/>
            </p:nvSpPr>
            <p:spPr>
              <a:xfrm>
                <a:off x="7667987" y="2824228"/>
                <a:ext cx="732899" cy="215444"/>
              </a:xfrm>
              <a:prstGeom prst="rect">
                <a:avLst/>
              </a:prstGeom>
              <a:noFill/>
            </p:spPr>
            <p:txBody>
              <a:bodyPr wrap="square" rtlCol="0">
                <a:spAutoFit/>
              </a:bodyPr>
              <a:lstStyle/>
              <a:p>
                <a:pPr algn="ctr"/>
                <a:r>
                  <a:rPr kumimoji="1" lang="ja-JP" altLang="en-US" sz="800" dirty="0">
                    <a:solidFill>
                      <a:schemeClr val="accent6">
                        <a:lumMod val="50000"/>
                      </a:schemeClr>
                    </a:solidFill>
                    <a:latin typeface="Meiryo" charset="-128"/>
                    <a:ea typeface="Meiryo" charset="-128"/>
                    <a:cs typeface="Meiryo" charset="-128"/>
                  </a:rPr>
                  <a:t>事業者</a:t>
                </a:r>
              </a:p>
            </p:txBody>
          </p:sp>
          <p:grpSp>
            <p:nvGrpSpPr>
              <p:cNvPr id="53" name="図形グループ 52"/>
              <p:cNvGrpSpPr/>
              <p:nvPr/>
            </p:nvGrpSpPr>
            <p:grpSpPr>
              <a:xfrm>
                <a:off x="7435671" y="2270601"/>
                <a:ext cx="259370" cy="530087"/>
                <a:chOff x="1946324" y="4125162"/>
                <a:chExt cx="969964" cy="2007872"/>
              </a:xfrm>
              <a:solidFill>
                <a:srgbClr val="0070C0"/>
              </a:solidFill>
            </p:grpSpPr>
            <p:sp>
              <p:nvSpPr>
                <p:cNvPr id="54" name="円/楕円 5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5" name="フローチャート: 論理積ゲート 5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6" name="テキスト ボックス 55"/>
              <p:cNvSpPr txBox="1"/>
              <p:nvPr/>
            </p:nvSpPr>
            <p:spPr>
              <a:xfrm>
                <a:off x="7268683" y="2827608"/>
                <a:ext cx="595953" cy="215444"/>
              </a:xfrm>
              <a:prstGeom prst="rect">
                <a:avLst/>
              </a:prstGeom>
              <a:noFill/>
            </p:spPr>
            <p:txBody>
              <a:bodyPr wrap="square" rtlCol="0">
                <a:spAutoFit/>
              </a:bodyPr>
              <a:lstStyle/>
              <a:p>
                <a:pPr algn="ctr"/>
                <a:r>
                  <a:rPr kumimoji="1" lang="ja-JP" altLang="en-US" sz="800" dirty="0">
                    <a:solidFill>
                      <a:srgbClr val="0070C0"/>
                    </a:solidFill>
                    <a:latin typeface="Meiryo" charset="-128"/>
                    <a:ea typeface="Meiryo" charset="-128"/>
                    <a:cs typeface="Meiryo" charset="-128"/>
                  </a:rPr>
                  <a:t>お客様</a:t>
                </a:r>
              </a:p>
            </p:txBody>
          </p:sp>
          <p:sp>
            <p:nvSpPr>
              <p:cNvPr id="57" name="テキスト ボックス 56"/>
              <p:cNvSpPr txBox="1"/>
              <p:nvPr/>
            </p:nvSpPr>
            <p:spPr>
              <a:xfrm>
                <a:off x="5459968" y="3882930"/>
                <a:ext cx="1569660"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クラウド</a:t>
                </a:r>
                <a:endParaRPr kumimoji="1" lang="en-US" altLang="ja-JP" b="1" dirty="0">
                  <a:solidFill>
                    <a:schemeClr val="bg1"/>
                  </a:solidFill>
                  <a:latin typeface="Meiryo" charset="-128"/>
                  <a:ea typeface="Meiryo" charset="-128"/>
                  <a:cs typeface="Meiryo" charset="-128"/>
                </a:endParaRPr>
              </a:p>
              <a:p>
                <a:r>
                  <a:rPr lang="en-US" altLang="ja-JP" b="1" dirty="0">
                    <a:solidFill>
                      <a:schemeClr val="bg1"/>
                    </a:solidFill>
                    <a:latin typeface="Meiryo" charset="-128"/>
                    <a:ea typeface="Meiryo" charset="-128"/>
                    <a:cs typeface="Meiryo" charset="-128"/>
                  </a:rPr>
                  <a:t>DevOps</a:t>
                </a:r>
              </a:p>
              <a:p>
                <a:r>
                  <a:rPr lang="ja-JP" altLang="en-US" b="1" dirty="0">
                    <a:solidFill>
                      <a:schemeClr val="bg1"/>
                    </a:solidFill>
                    <a:latin typeface="Meiryo" charset="-128"/>
                    <a:ea typeface="Meiryo" charset="-128"/>
                    <a:cs typeface="Meiryo" charset="-128"/>
                  </a:rPr>
                  <a:t>自動化ツール</a:t>
                </a:r>
              </a:p>
            </p:txBody>
          </p:sp>
          <p:sp>
            <p:nvSpPr>
              <p:cNvPr id="59" name="正方形/長方形 58"/>
              <p:cNvSpPr/>
              <p:nvPr/>
            </p:nvSpPr>
            <p:spPr>
              <a:xfrm>
                <a:off x="4558748" y="5641797"/>
                <a:ext cx="3955774" cy="80838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テキスト ボックス 61"/>
              <p:cNvSpPr txBox="1"/>
              <p:nvPr/>
            </p:nvSpPr>
            <p:spPr>
              <a:xfrm>
                <a:off x="4619514" y="5751248"/>
                <a:ext cx="3922869" cy="615553"/>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変更への柔軟性とスピード</a:t>
                </a:r>
                <a:endParaRPr kumimoji="1" lang="en-US" altLang="ja-JP" sz="2000" b="1" dirty="0">
                  <a:solidFill>
                    <a:schemeClr val="bg1"/>
                  </a:solidFill>
                  <a:latin typeface="Meiryo" charset="-128"/>
                  <a:ea typeface="Meiryo" charset="-128"/>
                  <a:cs typeface="Meiryo" charset="-128"/>
                </a:endParaRPr>
              </a:p>
              <a:p>
                <a:pPr algn="ctr"/>
                <a:r>
                  <a:rPr lang="ja-JP" altLang="en-US" sz="1400" b="1" dirty="0">
                    <a:solidFill>
                      <a:schemeClr val="bg1"/>
                    </a:solidFill>
                    <a:latin typeface="Meiryo" charset="-128"/>
                    <a:ea typeface="Meiryo" charset="-128"/>
                    <a:cs typeface="Meiryo" charset="-128"/>
                  </a:rPr>
                  <a:t>シェア</a:t>
                </a:r>
                <a:r>
                  <a:rPr lang="en-US" altLang="ja-JP" sz="1400" b="1" dirty="0">
                    <a:solidFill>
                      <a:schemeClr val="bg1"/>
                    </a:solidFill>
                    <a:latin typeface="Meiryo" charset="-128"/>
                    <a:ea typeface="Meiryo" charset="-128"/>
                    <a:cs typeface="Meiryo" charset="-128"/>
                  </a:rPr>
                  <a:t> × </a:t>
                </a:r>
                <a:r>
                  <a:rPr lang="ja-JP" altLang="en-US" sz="1400" b="1" dirty="0">
                    <a:solidFill>
                      <a:schemeClr val="bg1"/>
                    </a:solidFill>
                    <a:latin typeface="Meiryo" charset="-128"/>
                    <a:ea typeface="Meiryo" charset="-128"/>
                    <a:cs typeface="Meiryo" charset="-128"/>
                  </a:rPr>
                  <a:t>サブスクリプション</a:t>
                </a:r>
                <a:r>
                  <a:rPr lang="en-US" altLang="ja-JP" sz="1400" b="1" dirty="0">
                    <a:solidFill>
                      <a:schemeClr val="bg1"/>
                    </a:solidFill>
                    <a:latin typeface="Meiryo" charset="-128"/>
                    <a:ea typeface="Meiryo" charset="-128"/>
                    <a:cs typeface="Meiryo" charset="-128"/>
                  </a:rPr>
                  <a:t> </a:t>
                </a:r>
                <a:r>
                  <a:rPr lang="ja-JP" altLang="en-US" sz="1400" b="1" dirty="0">
                    <a:solidFill>
                      <a:schemeClr val="bg1"/>
                    </a:solidFill>
                    <a:latin typeface="Meiryo" charset="-128"/>
                    <a:ea typeface="Meiryo" charset="-128"/>
                    <a:cs typeface="Meiryo" charset="-128"/>
                  </a:rPr>
                  <a:t>＝</a:t>
                </a:r>
                <a:r>
                  <a:rPr lang="en-US" altLang="ja-JP" sz="1400" b="1" dirty="0">
                    <a:solidFill>
                      <a:schemeClr val="bg1"/>
                    </a:solidFill>
                    <a:latin typeface="Meiryo" charset="-128"/>
                    <a:ea typeface="Meiryo" charset="-128"/>
                    <a:cs typeface="Meiryo" charset="-128"/>
                  </a:rPr>
                  <a:t> </a:t>
                </a:r>
                <a:r>
                  <a:rPr lang="ja-JP" altLang="en-US" sz="1400" b="1" u="sng" dirty="0">
                    <a:solidFill>
                      <a:schemeClr val="bg1"/>
                    </a:solidFill>
                    <a:latin typeface="Meiryo" charset="-128"/>
                    <a:ea typeface="Meiryo" charset="-128"/>
                    <a:cs typeface="Meiryo" charset="-128"/>
                  </a:rPr>
                  <a:t>利益</a:t>
                </a:r>
                <a:r>
                  <a:rPr lang="ja-JP" altLang="en-US" sz="1400" dirty="0">
                    <a:solidFill>
                      <a:schemeClr val="bg1"/>
                    </a:solidFill>
                    <a:latin typeface="Meiryo" charset="-128"/>
                    <a:ea typeface="Meiryo" charset="-128"/>
                    <a:cs typeface="Meiryo" charset="-128"/>
                  </a:rPr>
                  <a:t>と売上</a:t>
                </a:r>
                <a:endParaRPr kumimoji="1" lang="ja-JP" altLang="en-US" sz="1400" dirty="0">
                  <a:solidFill>
                    <a:schemeClr val="bg1"/>
                  </a:solidFill>
                  <a:latin typeface="Meiryo" charset="-128"/>
                  <a:ea typeface="Meiryo" charset="-128"/>
                  <a:cs typeface="Meiryo" charset="-128"/>
                </a:endParaRPr>
              </a:p>
            </p:txBody>
          </p:sp>
          <p:pic>
            <p:nvPicPr>
              <p:cNvPr id="63" name="図 62"/>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08068" y="4086012"/>
                <a:ext cx="552806" cy="517166"/>
              </a:xfrm>
              <a:prstGeom prst="rect">
                <a:avLst/>
              </a:prstGeom>
              <a:effectLst>
                <a:outerShdw blurRad="50800" dist="38100" dir="2700000" algn="tl" rotWithShape="0">
                  <a:prstClr val="black">
                    <a:alpha val="40000"/>
                  </a:prstClr>
                </a:outerShdw>
              </a:effectLst>
            </p:spPr>
          </p:pic>
        </p:grpSp>
        <p:sp>
          <p:nvSpPr>
            <p:cNvPr id="6" name="正方形/長方形 5"/>
            <p:cNvSpPr/>
            <p:nvPr/>
          </p:nvSpPr>
          <p:spPr>
            <a:xfrm>
              <a:off x="4969544" y="3592182"/>
              <a:ext cx="3191781" cy="1417447"/>
            </a:xfrm>
            <a:prstGeom prst="rect">
              <a:avLst/>
            </a:prstGeom>
            <a:noFill/>
            <a:ln w="38100">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en-US" altLang="ja-JP" dirty="0"/>
              <a:t>SI</a:t>
            </a:r>
            <a:r>
              <a:rPr kumimoji="1" lang="ja-JP" altLang="en-US" dirty="0"/>
              <a:t>ビジネスのデジタル・トランスフォーメーション</a:t>
            </a:r>
          </a:p>
        </p:txBody>
      </p:sp>
      <p:sp>
        <p:nvSpPr>
          <p:cNvPr id="9" name="ホームベース 8"/>
          <p:cNvSpPr/>
          <p:nvPr/>
        </p:nvSpPr>
        <p:spPr>
          <a:xfrm>
            <a:off x="543338" y="842338"/>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ホームベース 9"/>
          <p:cNvSpPr/>
          <p:nvPr/>
        </p:nvSpPr>
        <p:spPr>
          <a:xfrm>
            <a:off x="543338" y="1803122"/>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a:off x="543337" y="2763906"/>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a:off x="543338" y="3724690"/>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ホームベース 12"/>
          <p:cNvSpPr/>
          <p:nvPr/>
        </p:nvSpPr>
        <p:spPr>
          <a:xfrm>
            <a:off x="543337" y="4685474"/>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a:off x="682489" y="956494"/>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ビジネス</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企画・設計</a:t>
            </a:r>
            <a:endParaRPr kumimoji="1" lang="ja-JP" altLang="en-US" b="1" dirty="0">
              <a:solidFill>
                <a:schemeClr val="bg1"/>
              </a:solidFill>
              <a:latin typeface="Meiryo" charset="-128"/>
              <a:ea typeface="Meiryo" charset="-128"/>
              <a:cs typeface="Meiryo" charset="-128"/>
            </a:endParaRPr>
          </a:p>
        </p:txBody>
      </p:sp>
      <p:sp>
        <p:nvSpPr>
          <p:cNvPr id="15" name="テキスト ボックス 14"/>
          <p:cNvSpPr txBox="1"/>
          <p:nvPr/>
        </p:nvSpPr>
        <p:spPr>
          <a:xfrm>
            <a:off x="682489" y="1936748"/>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システム</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企画・設計</a:t>
            </a:r>
            <a:endParaRPr kumimoji="1" lang="ja-JP" altLang="en-US" b="1" dirty="0">
              <a:solidFill>
                <a:schemeClr val="bg1"/>
              </a:solidFill>
              <a:latin typeface="Meiryo" charset="-128"/>
              <a:ea typeface="Meiryo" charset="-128"/>
              <a:cs typeface="Meiryo" charset="-128"/>
            </a:endParaRPr>
          </a:p>
        </p:txBody>
      </p:sp>
      <p:sp>
        <p:nvSpPr>
          <p:cNvPr id="16" name="テキスト ボックス 15"/>
          <p:cNvSpPr txBox="1"/>
          <p:nvPr/>
        </p:nvSpPr>
        <p:spPr>
          <a:xfrm>
            <a:off x="682488" y="2897532"/>
            <a:ext cx="2031325"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アプリケーション</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開発・運用</a:t>
            </a:r>
            <a:endParaRPr kumimoji="1" lang="ja-JP" altLang="en-US" b="1" dirty="0">
              <a:solidFill>
                <a:schemeClr val="bg1"/>
              </a:solidFill>
              <a:latin typeface="Meiryo" charset="-128"/>
              <a:ea typeface="Meiryo" charset="-128"/>
              <a:cs typeface="Meiryo" charset="-128"/>
            </a:endParaRPr>
          </a:p>
        </p:txBody>
      </p:sp>
      <p:sp>
        <p:nvSpPr>
          <p:cNvPr id="17" name="テキスト ボックス 16"/>
          <p:cNvSpPr txBox="1"/>
          <p:nvPr/>
        </p:nvSpPr>
        <p:spPr>
          <a:xfrm>
            <a:off x="682487" y="3858316"/>
            <a:ext cx="2428870" cy="584775"/>
          </a:xfrm>
          <a:prstGeom prst="rect">
            <a:avLst/>
          </a:prstGeom>
          <a:noFill/>
        </p:spPr>
        <p:txBody>
          <a:bodyPr wrap="none" rtlCol="0">
            <a:spAutoFit/>
          </a:bodyPr>
          <a:lstStyle/>
          <a:p>
            <a:r>
              <a:rPr kumimoji="1" lang="ja-JP" altLang="en-US" sz="1400" b="1" dirty="0">
                <a:solidFill>
                  <a:schemeClr val="bg1"/>
                </a:solidFill>
                <a:latin typeface="Meiryo" charset="-128"/>
                <a:ea typeface="Meiryo" charset="-128"/>
                <a:cs typeface="Meiryo" charset="-128"/>
              </a:rPr>
              <a:t>インフラ･プラットフォーム</a:t>
            </a:r>
            <a:endParaRPr kumimoji="1" lang="en-US" altLang="ja-JP" sz="1400"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構築・保守</a:t>
            </a:r>
            <a:endParaRPr kumimoji="1" lang="ja-JP" altLang="en-US" b="1" dirty="0">
              <a:solidFill>
                <a:schemeClr val="bg1"/>
              </a:solidFill>
              <a:latin typeface="Meiryo" charset="-128"/>
              <a:ea typeface="Meiryo" charset="-128"/>
              <a:cs typeface="Meiryo" charset="-128"/>
            </a:endParaRPr>
          </a:p>
        </p:txBody>
      </p:sp>
      <p:sp>
        <p:nvSpPr>
          <p:cNvPr id="18" name="テキスト ボックス 17"/>
          <p:cNvSpPr txBox="1"/>
          <p:nvPr/>
        </p:nvSpPr>
        <p:spPr>
          <a:xfrm>
            <a:off x="682487" y="4922740"/>
            <a:ext cx="1107996" cy="369332"/>
          </a:xfrm>
          <a:prstGeom prst="rect">
            <a:avLst/>
          </a:prstGeom>
          <a:noFill/>
        </p:spPr>
        <p:txBody>
          <a:bodyPr wrap="none" rtlCol="0">
            <a:spAutoFit/>
          </a:bodyPr>
          <a:lstStyle/>
          <a:p>
            <a:r>
              <a:rPr kumimoji="1" lang="ja-JP" altLang="en-US" b="1">
                <a:solidFill>
                  <a:schemeClr val="bg1"/>
                </a:solidFill>
                <a:latin typeface="Meiryo" charset="-128"/>
                <a:ea typeface="Meiryo" charset="-128"/>
                <a:cs typeface="Meiryo" charset="-128"/>
              </a:rPr>
              <a:t>運用管理</a:t>
            </a:r>
            <a:endParaRPr kumimoji="1" lang="ja-JP" altLang="en-US" b="1" dirty="0">
              <a:solidFill>
                <a:schemeClr val="bg1"/>
              </a:solidFill>
              <a:latin typeface="Meiryo" charset="-128"/>
              <a:ea typeface="Meiryo" charset="-128"/>
              <a:cs typeface="Meiryo" charset="-128"/>
            </a:endParaRPr>
          </a:p>
        </p:txBody>
      </p:sp>
      <p:grpSp>
        <p:nvGrpSpPr>
          <p:cNvPr id="19" name="図形グループ 18"/>
          <p:cNvGrpSpPr/>
          <p:nvPr/>
        </p:nvGrpSpPr>
        <p:grpSpPr>
          <a:xfrm>
            <a:off x="3365099" y="905189"/>
            <a:ext cx="259370" cy="530087"/>
            <a:chOff x="1946324" y="4125162"/>
            <a:chExt cx="969964" cy="2007872"/>
          </a:xfrm>
          <a:solidFill>
            <a:srgbClr val="0070C0"/>
          </a:solidFill>
        </p:grpSpPr>
        <p:sp>
          <p:nvSpPr>
            <p:cNvPr id="20" name="円/楕円 1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5" name="テキスト ボックス 24"/>
          <p:cNvSpPr txBox="1"/>
          <p:nvPr/>
        </p:nvSpPr>
        <p:spPr>
          <a:xfrm>
            <a:off x="2871776" y="1468396"/>
            <a:ext cx="1246013" cy="215444"/>
          </a:xfrm>
          <a:prstGeom prst="rect">
            <a:avLst/>
          </a:prstGeom>
          <a:noFill/>
        </p:spPr>
        <p:txBody>
          <a:bodyPr wrap="square" rtlCol="0">
            <a:spAutoFit/>
          </a:bodyPr>
          <a:lstStyle/>
          <a:p>
            <a:pPr algn="ctr"/>
            <a:r>
              <a:rPr kumimoji="1" lang="ja-JP" altLang="en-US" sz="800">
                <a:solidFill>
                  <a:srgbClr val="0070C0"/>
                </a:solidFill>
                <a:latin typeface="Meiryo" charset="-128"/>
                <a:ea typeface="Meiryo" charset="-128"/>
                <a:cs typeface="Meiryo" charset="-128"/>
              </a:rPr>
              <a:t>お客様</a:t>
            </a:r>
          </a:p>
        </p:txBody>
      </p:sp>
      <p:grpSp>
        <p:nvGrpSpPr>
          <p:cNvPr id="27" name="図形グループ 26"/>
          <p:cNvGrpSpPr/>
          <p:nvPr/>
        </p:nvGrpSpPr>
        <p:grpSpPr>
          <a:xfrm>
            <a:off x="3357584" y="2858725"/>
            <a:ext cx="259370" cy="530087"/>
            <a:chOff x="1946324" y="4125162"/>
            <a:chExt cx="969964" cy="2007872"/>
          </a:xfrm>
          <a:solidFill>
            <a:schemeClr val="accent6">
              <a:lumMod val="50000"/>
            </a:schemeClr>
          </a:solidFill>
        </p:grpSpPr>
        <p:sp>
          <p:nvSpPr>
            <p:cNvPr id="28" name="円/楕円 2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0" name="テキスト ボックス 29"/>
          <p:cNvSpPr txBox="1"/>
          <p:nvPr/>
        </p:nvSpPr>
        <p:spPr>
          <a:xfrm>
            <a:off x="3120817" y="3408647"/>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1" name="図形グループ 30"/>
          <p:cNvGrpSpPr/>
          <p:nvPr/>
        </p:nvGrpSpPr>
        <p:grpSpPr>
          <a:xfrm>
            <a:off x="3352137" y="3794673"/>
            <a:ext cx="259370" cy="530087"/>
            <a:chOff x="1946324" y="4125162"/>
            <a:chExt cx="969964" cy="2007872"/>
          </a:xfrm>
          <a:solidFill>
            <a:schemeClr val="accent6">
              <a:lumMod val="50000"/>
            </a:schemeClr>
          </a:solidFill>
        </p:grpSpPr>
        <p:sp>
          <p:nvSpPr>
            <p:cNvPr id="32" name="円/楕円 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3" name="フローチャート: 論理積ゲート 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4" name="テキスト ボックス 33"/>
          <p:cNvSpPr txBox="1"/>
          <p:nvPr/>
        </p:nvSpPr>
        <p:spPr>
          <a:xfrm>
            <a:off x="3115370" y="4344595"/>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5" name="図形グループ 34"/>
          <p:cNvGrpSpPr/>
          <p:nvPr/>
        </p:nvGrpSpPr>
        <p:grpSpPr>
          <a:xfrm>
            <a:off x="3344622" y="4767449"/>
            <a:ext cx="259370" cy="530087"/>
            <a:chOff x="1946324" y="4125162"/>
            <a:chExt cx="969964" cy="2007872"/>
          </a:xfrm>
          <a:solidFill>
            <a:schemeClr val="accent6">
              <a:lumMod val="50000"/>
            </a:schemeClr>
          </a:solidFill>
        </p:grpSpPr>
        <p:sp>
          <p:nvSpPr>
            <p:cNvPr id="36" name="円/楕円 3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8" name="テキスト ボックス 37"/>
          <p:cNvSpPr txBox="1"/>
          <p:nvPr/>
        </p:nvSpPr>
        <p:spPr>
          <a:xfrm>
            <a:off x="3107855" y="5317371"/>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44" name="図形グループ 43"/>
          <p:cNvGrpSpPr/>
          <p:nvPr/>
        </p:nvGrpSpPr>
        <p:grpSpPr>
          <a:xfrm>
            <a:off x="3352136" y="1879686"/>
            <a:ext cx="259370" cy="530087"/>
            <a:chOff x="1946324" y="4125162"/>
            <a:chExt cx="969964" cy="2007872"/>
          </a:xfrm>
          <a:solidFill>
            <a:schemeClr val="accent6">
              <a:lumMod val="50000"/>
            </a:schemeClr>
          </a:solidFill>
        </p:grpSpPr>
        <p:sp>
          <p:nvSpPr>
            <p:cNvPr id="45" name="円/楕円 4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47" name="テキスト ボックス 46"/>
          <p:cNvSpPr txBox="1"/>
          <p:nvPr/>
        </p:nvSpPr>
        <p:spPr>
          <a:xfrm>
            <a:off x="3115369" y="2429608"/>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sp>
        <p:nvSpPr>
          <p:cNvPr id="60" name="ホームベース 59"/>
          <p:cNvSpPr/>
          <p:nvPr/>
        </p:nvSpPr>
        <p:spPr>
          <a:xfrm>
            <a:off x="543337" y="5641797"/>
            <a:ext cx="4167809" cy="808382"/>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111001" y="5751248"/>
            <a:ext cx="2492990" cy="615553"/>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絶対的な安定と品質</a:t>
            </a:r>
            <a:endParaRPr kumimoji="1" lang="en-US" altLang="ja-JP" sz="2000" b="1" dirty="0">
              <a:solidFill>
                <a:schemeClr val="bg1"/>
              </a:solidFill>
              <a:latin typeface="Meiryo" charset="-128"/>
              <a:ea typeface="Meiryo" charset="-128"/>
              <a:cs typeface="Meiryo" charset="-128"/>
            </a:endParaRPr>
          </a:p>
          <a:p>
            <a:pPr algn="ctr"/>
            <a:r>
              <a:rPr lang="ja-JP" altLang="en-US" sz="1400" b="1" dirty="0">
                <a:solidFill>
                  <a:schemeClr val="bg1"/>
                </a:solidFill>
                <a:latin typeface="Meiryo" charset="-128"/>
                <a:ea typeface="Meiryo" charset="-128"/>
                <a:cs typeface="Meiryo" charset="-128"/>
              </a:rPr>
              <a:t>物販</a:t>
            </a:r>
            <a:r>
              <a:rPr lang="en-US" altLang="ja-JP" sz="1400" b="1" dirty="0">
                <a:solidFill>
                  <a:schemeClr val="bg1"/>
                </a:solidFill>
                <a:latin typeface="Meiryo" charset="-128"/>
                <a:ea typeface="Meiryo" charset="-128"/>
                <a:cs typeface="Meiryo" charset="-128"/>
              </a:rPr>
              <a:t> × </a:t>
            </a:r>
            <a:r>
              <a:rPr lang="ja-JP" altLang="en-US" sz="1400" b="1" dirty="0">
                <a:solidFill>
                  <a:schemeClr val="bg1"/>
                </a:solidFill>
                <a:latin typeface="Meiryo" charset="-128"/>
                <a:ea typeface="Meiryo" charset="-128"/>
                <a:cs typeface="Meiryo" charset="-128"/>
              </a:rPr>
              <a:t>工数</a:t>
            </a:r>
            <a:r>
              <a:rPr lang="en-US" altLang="ja-JP" sz="1400" b="1" dirty="0">
                <a:solidFill>
                  <a:schemeClr val="bg1"/>
                </a:solidFill>
                <a:latin typeface="Meiryo" charset="-128"/>
                <a:ea typeface="Meiryo" charset="-128"/>
                <a:cs typeface="Meiryo" charset="-128"/>
              </a:rPr>
              <a:t> </a:t>
            </a:r>
            <a:r>
              <a:rPr lang="ja-JP" altLang="en-US" sz="1400" b="1" dirty="0">
                <a:solidFill>
                  <a:schemeClr val="bg1"/>
                </a:solidFill>
                <a:latin typeface="Meiryo" charset="-128"/>
                <a:ea typeface="Meiryo" charset="-128"/>
                <a:cs typeface="Meiryo" charset="-128"/>
              </a:rPr>
              <a:t>＝</a:t>
            </a:r>
            <a:r>
              <a:rPr lang="en-US" altLang="ja-JP" sz="1400" b="1" dirty="0">
                <a:solidFill>
                  <a:schemeClr val="bg1"/>
                </a:solidFill>
                <a:latin typeface="Meiryo" charset="-128"/>
                <a:ea typeface="Meiryo" charset="-128"/>
                <a:cs typeface="Meiryo" charset="-128"/>
              </a:rPr>
              <a:t> </a:t>
            </a:r>
            <a:r>
              <a:rPr lang="ja-JP" altLang="en-US" sz="1400" b="1" u="sng" dirty="0">
                <a:solidFill>
                  <a:schemeClr val="bg1"/>
                </a:solidFill>
                <a:latin typeface="Meiryo" charset="-128"/>
                <a:ea typeface="Meiryo" charset="-128"/>
                <a:cs typeface="Meiryo" charset="-128"/>
              </a:rPr>
              <a:t>売上</a:t>
            </a:r>
            <a:r>
              <a:rPr lang="ja-JP" altLang="en-US" sz="1400" dirty="0">
                <a:solidFill>
                  <a:schemeClr val="bg1"/>
                </a:solidFill>
                <a:latin typeface="Meiryo" charset="-128"/>
                <a:ea typeface="Meiryo" charset="-128"/>
                <a:cs typeface="Meiryo" charset="-128"/>
              </a:rPr>
              <a:t>と利益</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9700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solidFill>
                  <a:srgbClr val="0070C0"/>
                </a:solidFill>
              </a:rPr>
              <a:t>4</a:t>
            </a:fld>
            <a:endParaRPr kumimoji="1" lang="ja-JP" altLang="en-US">
              <a:solidFill>
                <a:srgbClr val="0070C0"/>
              </a:solidFill>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482" y="288435"/>
            <a:ext cx="3500273" cy="4320386"/>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325750" y="4608821"/>
            <a:ext cx="898003" cy="400110"/>
          </a:xfrm>
          <a:prstGeom prst="rect">
            <a:avLst/>
          </a:prstGeom>
          <a:noFill/>
        </p:spPr>
        <p:txBody>
          <a:bodyPr wrap="none" rtlCol="0">
            <a:spAutoFit/>
          </a:bodyPr>
          <a:lstStyle/>
          <a:p>
            <a:pPr algn="ctr"/>
            <a:r>
              <a:rPr kumimoji="1" lang="en-US" altLang="ja-JP" sz="2000">
                <a:solidFill>
                  <a:srgbClr val="0070C0"/>
                </a:solidFill>
              </a:rPr>
              <a:t>2015.3</a:t>
            </a:r>
            <a:endParaRPr kumimoji="1" lang="ja-JP" altLang="en-US" sz="2000" dirty="0">
              <a:solidFill>
                <a:srgbClr val="0070C0"/>
              </a:solidFill>
            </a:endParaRPr>
          </a:p>
        </p:txBody>
      </p:sp>
      <p:sp>
        <p:nvSpPr>
          <p:cNvPr id="7" name="テキスト ボックス 6"/>
          <p:cNvSpPr txBox="1"/>
          <p:nvPr/>
        </p:nvSpPr>
        <p:spPr>
          <a:xfrm>
            <a:off x="2866433" y="6360492"/>
            <a:ext cx="898003" cy="400110"/>
          </a:xfrm>
          <a:prstGeom prst="rect">
            <a:avLst/>
          </a:prstGeom>
          <a:noFill/>
        </p:spPr>
        <p:txBody>
          <a:bodyPr wrap="none" rtlCol="0">
            <a:spAutoFit/>
          </a:bodyPr>
          <a:lstStyle/>
          <a:p>
            <a:pPr algn="ctr"/>
            <a:r>
              <a:rPr kumimoji="1" lang="en-US" altLang="ja-JP" sz="2000" dirty="0">
                <a:solidFill>
                  <a:srgbClr val="009051"/>
                </a:solidFill>
              </a:rPr>
              <a:t>2017.5</a:t>
            </a:r>
            <a:endParaRPr kumimoji="1" lang="ja-JP" altLang="en-US" sz="2000" dirty="0">
              <a:solidFill>
                <a:srgbClr val="009051"/>
              </a:solidFill>
            </a:endParaRP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1856" y="1710107"/>
            <a:ext cx="5663472" cy="4552987"/>
          </a:xfrm>
          <a:prstGeom prst="rect">
            <a:avLst/>
          </a:prstGeom>
          <a:ln>
            <a:noFill/>
          </a:ln>
          <a:effectLst>
            <a:outerShdw blurRad="292100" dist="139700" dir="2700000" algn="tl" rotWithShape="0">
              <a:srgbClr val="333333">
                <a:alpha val="65000"/>
              </a:srgbClr>
            </a:outerShdw>
          </a:effectLst>
        </p:spPr>
      </p:pic>
      <p:sp>
        <p:nvSpPr>
          <p:cNvPr id="9" name="テキスト ボックス 8"/>
          <p:cNvSpPr txBox="1"/>
          <p:nvPr/>
        </p:nvSpPr>
        <p:spPr>
          <a:xfrm>
            <a:off x="4258045" y="823855"/>
            <a:ext cx="4357283" cy="646331"/>
          </a:xfrm>
          <a:prstGeom prst="rect">
            <a:avLst/>
          </a:prstGeom>
          <a:noFill/>
        </p:spPr>
        <p:txBody>
          <a:bodyPr wrap="none" rtlCol="0">
            <a:spAutoFit/>
          </a:bodyPr>
          <a:lstStyle/>
          <a:p>
            <a:r>
              <a:rPr kumimoji="1" lang="en-US" altLang="ja-JP" sz="3600" dirty="0">
                <a:solidFill>
                  <a:srgbClr val="0070C0"/>
                </a:solidFill>
                <a:latin typeface="Meiryo" charset="-128"/>
                <a:ea typeface="Meiryo" charset="-128"/>
                <a:cs typeface="Meiryo" charset="-128"/>
              </a:rPr>
              <a:t>IT</a:t>
            </a:r>
            <a:r>
              <a:rPr kumimoji="1" lang="ja-JP" altLang="en-US" sz="3600" dirty="0">
                <a:solidFill>
                  <a:srgbClr val="0070C0"/>
                </a:solidFill>
                <a:latin typeface="Meiryo" charset="-128"/>
                <a:ea typeface="Meiryo" charset="-128"/>
                <a:cs typeface="Meiryo" charset="-128"/>
              </a:rPr>
              <a:t>のトレンドを知る</a:t>
            </a:r>
          </a:p>
        </p:txBody>
      </p:sp>
    </p:spTree>
    <p:extLst>
      <p:ext uri="{BB962C8B-B14F-4D97-AF65-F5344CB8AC3E}">
        <p14:creationId xmlns:p14="http://schemas.microsoft.com/office/powerpoint/2010/main" val="18445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5"/>
          <p:cNvSpPr/>
          <p:nvPr/>
        </p:nvSpPr>
        <p:spPr>
          <a:xfrm>
            <a:off x="868703" y="1136715"/>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en-US" altLang="ja-JP" dirty="0"/>
              <a:t>IT</a:t>
            </a:r>
            <a:r>
              <a:rPr kumimoji="1" lang="ja-JP" altLang="en-US" dirty="0"/>
              <a:t>との正しい付き合い方</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3" name="正方形/長方形 2"/>
          <p:cNvSpPr/>
          <p:nvPr/>
        </p:nvSpPr>
        <p:spPr>
          <a:xfrm>
            <a:off x="1943151" y="1124744"/>
            <a:ext cx="6336704" cy="41044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71206" y="2204864"/>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思想としての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ビジネスの変革と創造</a:t>
            </a: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871206" y="3580829"/>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仕組みとしての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業務プロセスの効率化と実践</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871206" y="4956794"/>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道具としての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利便性の向上と多様性の許容</a:t>
            </a:r>
            <a:endParaRPr kumimoji="1" lang="ja-JP" altLang="en-US" sz="1600" dirty="0">
              <a:solidFill>
                <a:srgbClr val="FFFFFF"/>
              </a:solidFill>
              <a:latin typeface="Meiryo" charset="-128"/>
              <a:ea typeface="Meiryo" charset="-128"/>
              <a:cs typeface="Meiryo" charset="-128"/>
            </a:endParaRPr>
          </a:p>
        </p:txBody>
      </p:sp>
      <p:sp>
        <p:nvSpPr>
          <p:cNvPr id="8" name="正方形/長方形 7"/>
          <p:cNvSpPr/>
          <p:nvPr/>
        </p:nvSpPr>
        <p:spPr>
          <a:xfrm>
            <a:off x="4047609" y="3580828"/>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商品としての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収益拡大とビジネスの成長</a:t>
            </a:r>
            <a:endParaRPr kumimoji="1" lang="ja-JP" altLang="en-US" sz="1600" dirty="0">
              <a:solidFill>
                <a:srgbClr val="FFFFFF"/>
              </a:solidFill>
              <a:latin typeface="Meiryo" charset="-128"/>
              <a:ea typeface="Meiryo" charset="-128"/>
              <a:cs typeface="Meiryo" charset="-128"/>
            </a:endParaRPr>
          </a:p>
        </p:txBody>
      </p:sp>
      <p:sp>
        <p:nvSpPr>
          <p:cNvPr id="9" name="テキスト ボックス 8"/>
          <p:cNvSpPr txBox="1"/>
          <p:nvPr/>
        </p:nvSpPr>
        <p:spPr>
          <a:xfrm>
            <a:off x="4095344" y="1252725"/>
            <a:ext cx="2031325" cy="861774"/>
          </a:xfrm>
          <a:prstGeom prst="rect">
            <a:avLst/>
          </a:prstGeom>
          <a:noFill/>
        </p:spPr>
        <p:txBody>
          <a:bodyPr wrap="none" rtlCol="0">
            <a:spAutoFit/>
          </a:bodyPr>
          <a:lstStyle/>
          <a:p>
            <a:pPr algn="ctr"/>
            <a:r>
              <a:rPr kumimoji="1" lang="ja-JP" altLang="en-US" sz="3600" b="1" dirty="0">
                <a:solidFill>
                  <a:schemeClr val="bg1"/>
                </a:solidFill>
                <a:latin typeface="Meiryo" charset="-128"/>
                <a:ea typeface="Meiryo" charset="-128"/>
                <a:cs typeface="Meiryo" charset="-128"/>
              </a:rPr>
              <a:t>ビジネス</a:t>
            </a:r>
            <a:endParaRPr kumimoji="1" lang="en-US" altLang="ja-JP" sz="3600" b="1" dirty="0">
              <a:solidFill>
                <a:schemeClr val="bg1"/>
              </a:solidFill>
              <a:latin typeface="Meiryo" charset="-128"/>
              <a:ea typeface="Meiryo" charset="-128"/>
              <a:cs typeface="Meiryo" charset="-128"/>
            </a:endParaRPr>
          </a:p>
          <a:p>
            <a:pPr algn="ctr"/>
            <a:r>
              <a:rPr lang="ja-JP" altLang="en-US" sz="1400" dirty="0">
                <a:solidFill>
                  <a:schemeClr val="bg1"/>
                </a:solidFill>
                <a:latin typeface="Meiryo" charset="-128"/>
                <a:ea typeface="Meiryo" charset="-128"/>
                <a:cs typeface="Meiryo" charset="-128"/>
              </a:rPr>
              <a:t>経営と業務プロセス</a:t>
            </a:r>
            <a:endParaRPr kumimoji="1" lang="ja-JP" altLang="en-US" sz="1400" dirty="0">
              <a:solidFill>
                <a:schemeClr val="bg1"/>
              </a:solidFill>
              <a:latin typeface="Meiryo" charset="-128"/>
              <a:ea typeface="Meiryo" charset="-128"/>
              <a:cs typeface="Meiryo" charset="-128"/>
            </a:endParaRPr>
          </a:p>
        </p:txBody>
      </p:sp>
      <p:sp>
        <p:nvSpPr>
          <p:cNvPr id="26" name="正方形/長方形 25"/>
          <p:cNvSpPr/>
          <p:nvPr/>
        </p:nvSpPr>
        <p:spPr>
          <a:xfrm>
            <a:off x="7207909" y="1118630"/>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262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手作業 37"/>
          <p:cNvSpPr/>
          <p:nvPr/>
        </p:nvSpPr>
        <p:spPr>
          <a:xfrm rot="5400000">
            <a:off x="5049796" y="3420850"/>
            <a:ext cx="4127893" cy="6414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405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9 w 10000"/>
              <a:gd name="connsiteY2" fmla="*/ 10000 h 10000"/>
              <a:gd name="connsiteX3" fmla="*/ 3405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6759" y="10000"/>
                </a:lnTo>
                <a:lnTo>
                  <a:pt x="3405" y="10000"/>
                </a:lnTo>
                <a:lnTo>
                  <a:pt x="0" y="0"/>
                </a:lnTo>
                <a:close/>
              </a:path>
            </a:pathLst>
          </a:custGeom>
          <a:gradFill flip="none" rotWithShape="1">
            <a:gsLst>
              <a:gs pos="0">
                <a:schemeClr val="accent6">
                  <a:lumMod val="75000"/>
                </a:schemeClr>
              </a:gs>
              <a:gs pos="50000">
                <a:schemeClr val="accent6">
                  <a:lumMod val="60000"/>
                  <a:lumOff val="40000"/>
                </a:schemeClr>
              </a:gs>
              <a:gs pos="100000">
                <a:schemeClr val="bg1"/>
              </a:gs>
            </a:gsLst>
            <a:lin ang="1620000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a:t>商品としての</a:t>
            </a:r>
            <a:r>
              <a:rPr kumimoji="1" lang="en-US" altLang="ja-JP" dirty="0"/>
              <a:t>IT</a:t>
            </a:r>
            <a:r>
              <a:rPr kumimoji="1" lang="ja-JP" altLang="en-US" dirty="0"/>
              <a:t>の作り方</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sp>
        <p:nvSpPr>
          <p:cNvPr id="5" name="正方形/長方形 4"/>
          <p:cNvSpPr/>
          <p:nvPr/>
        </p:nvSpPr>
        <p:spPr>
          <a:xfrm>
            <a:off x="456324" y="1700808"/>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rgbClr val="FFFFFF"/>
                </a:solidFill>
                <a:latin typeface="Meiryo" charset="-128"/>
                <a:ea typeface="Meiryo" charset="-128"/>
                <a:cs typeface="Meiryo" charset="-128"/>
              </a:rPr>
              <a:t>思想としての</a:t>
            </a:r>
            <a:r>
              <a:rPr kumimoji="1" lang="en-US" altLang="ja-JP" sz="2000" b="1" dirty="0">
                <a:solidFill>
                  <a:srgbClr val="FFFFFF"/>
                </a:solidFill>
                <a:latin typeface="Meiryo" charset="-128"/>
                <a:ea typeface="Meiryo" charset="-128"/>
                <a:cs typeface="Meiryo" charset="-128"/>
              </a:rPr>
              <a:t>IT</a:t>
            </a:r>
          </a:p>
          <a:p>
            <a:pPr algn="ctr"/>
            <a:r>
              <a:rPr lang="ja-JP" altLang="en-US" sz="1200" dirty="0">
                <a:solidFill>
                  <a:srgbClr val="FFFFFF"/>
                </a:solidFill>
                <a:latin typeface="Meiryo" charset="-128"/>
                <a:ea typeface="Meiryo" charset="-128"/>
                <a:cs typeface="Meiryo" charset="-128"/>
              </a:rPr>
              <a:t>ビジネスの変革と創造</a:t>
            </a:r>
            <a:endParaRPr lang="en-US" altLang="ja-JP" sz="1200" dirty="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56324" y="3076773"/>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a:solidFill>
                  <a:srgbClr val="FFFFFF"/>
                </a:solidFill>
                <a:latin typeface="Meiryo" charset="-128"/>
                <a:ea typeface="Meiryo" charset="-128"/>
                <a:cs typeface="Meiryo" charset="-128"/>
              </a:rPr>
              <a:t>　仕組みとしての</a:t>
            </a:r>
            <a:r>
              <a:rPr kumimoji="1" lang="en-US" altLang="ja-JP" sz="2000" b="1" dirty="0">
                <a:solidFill>
                  <a:srgbClr val="FFFFFF"/>
                </a:solidFill>
                <a:latin typeface="Meiryo" charset="-128"/>
                <a:ea typeface="Meiryo" charset="-128"/>
                <a:cs typeface="Meiryo" charset="-128"/>
              </a:rPr>
              <a:t>IT</a:t>
            </a:r>
          </a:p>
          <a:p>
            <a:r>
              <a:rPr lang="ja-JP" altLang="en-US" sz="1200" dirty="0">
                <a:solidFill>
                  <a:srgbClr val="FFFFFF"/>
                </a:solidFill>
                <a:latin typeface="Meiryo" charset="-128"/>
                <a:ea typeface="Meiryo" charset="-128"/>
                <a:cs typeface="Meiryo" charset="-128"/>
              </a:rPr>
              <a:t>　　業務プロセスの効率化と実践</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6324" y="4452738"/>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400" b="1" dirty="0">
              <a:solidFill>
                <a:srgbClr val="FFFFFF"/>
              </a:solidFill>
              <a:latin typeface="Meiryo" charset="-128"/>
              <a:ea typeface="Meiryo" charset="-128"/>
              <a:cs typeface="Meiryo" charset="-128"/>
            </a:endParaRPr>
          </a:p>
          <a:p>
            <a:pPr algn="ctr"/>
            <a:r>
              <a:rPr kumimoji="1" lang="ja-JP" altLang="en-US" sz="2000" b="1" dirty="0">
                <a:solidFill>
                  <a:srgbClr val="FFFFFF"/>
                </a:solidFill>
                <a:latin typeface="Meiryo" charset="-128"/>
                <a:ea typeface="Meiryo" charset="-128"/>
                <a:cs typeface="Meiryo" charset="-128"/>
              </a:rPr>
              <a:t>道具としての</a:t>
            </a:r>
            <a:r>
              <a:rPr kumimoji="1" lang="en-US" altLang="ja-JP" sz="2000" b="1" dirty="0">
                <a:solidFill>
                  <a:srgbClr val="FFFFFF"/>
                </a:solidFill>
                <a:latin typeface="Meiryo" charset="-128"/>
                <a:ea typeface="Meiryo" charset="-128"/>
                <a:cs typeface="Meiryo" charset="-128"/>
              </a:rPr>
              <a:t>IT</a:t>
            </a:r>
          </a:p>
          <a:p>
            <a:pPr algn="ctr"/>
            <a:r>
              <a:rPr lang="ja-JP" altLang="en-US" sz="1200" dirty="0">
                <a:solidFill>
                  <a:srgbClr val="FFFFFF"/>
                </a:solidFill>
                <a:latin typeface="Meiryo" charset="-128"/>
                <a:ea typeface="Meiryo" charset="-128"/>
                <a:cs typeface="Meiryo" charset="-128"/>
              </a:rPr>
              <a:t>利便性の向上と多様性の許容</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632727" y="3076772"/>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商品としての</a:t>
            </a:r>
            <a:r>
              <a:rPr kumimoji="1" lang="en-US" altLang="ja-JP" sz="2400" b="1" dirty="0">
                <a:solidFill>
                  <a:srgbClr val="FFFFFF"/>
                </a:solidFill>
                <a:latin typeface="Meiryo" charset="-128"/>
                <a:ea typeface="Meiryo" charset="-128"/>
                <a:cs typeface="Meiryo" charset="-128"/>
              </a:rPr>
              <a:t>IT</a:t>
            </a:r>
          </a:p>
          <a:p>
            <a:pPr algn="ctr"/>
            <a:r>
              <a:rPr lang="ja-JP" altLang="en-US" sz="1400" dirty="0">
                <a:solidFill>
                  <a:srgbClr val="FFFFFF"/>
                </a:solidFill>
                <a:latin typeface="Meiryo" charset="-128"/>
                <a:ea typeface="Meiryo" charset="-128"/>
                <a:cs typeface="Meiryo" charset="-128"/>
              </a:rPr>
              <a:t>収益拡大とビジネスの成長</a:t>
            </a:r>
            <a:endParaRPr kumimoji="1" lang="ja-JP" altLang="en-US" sz="1400" dirty="0">
              <a:solidFill>
                <a:srgbClr val="FFFFFF"/>
              </a:solidFill>
              <a:latin typeface="Meiryo" charset="-128"/>
              <a:ea typeface="Meiryo" charset="-128"/>
              <a:cs typeface="Meiryo" charset="-128"/>
            </a:endParaRPr>
          </a:p>
        </p:txBody>
      </p:sp>
      <p:sp>
        <p:nvSpPr>
          <p:cNvPr id="4" name="下矢印 3"/>
          <p:cNvSpPr/>
          <p:nvPr/>
        </p:nvSpPr>
        <p:spPr>
          <a:xfrm>
            <a:off x="5007542" y="2940602"/>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483178" y="3555201"/>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007542" y="4145863"/>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496939" y="2687125"/>
            <a:ext cx="1415772" cy="276999"/>
          </a:xfrm>
          <a:prstGeom prst="rect">
            <a:avLst/>
          </a:prstGeom>
          <a:noFill/>
        </p:spPr>
        <p:txBody>
          <a:bodyPr wrap="none" rtlCol="0">
            <a:spAutoFit/>
          </a:bodyPr>
          <a:lstStyle/>
          <a:p>
            <a:pPr algn="ctr"/>
            <a:r>
              <a:rPr kumimoji="1" lang="ja-JP" altLang="en-US" sz="1200" b="1" dirty="0">
                <a:solidFill>
                  <a:schemeClr val="bg1"/>
                </a:solidFill>
                <a:latin typeface="Meiryo" charset="-128"/>
                <a:ea typeface="Meiryo" charset="-128"/>
                <a:cs typeface="Meiryo" charset="-128"/>
              </a:rPr>
              <a:t>ビジネス・モデル</a:t>
            </a:r>
          </a:p>
        </p:txBody>
      </p:sp>
      <p:sp>
        <p:nvSpPr>
          <p:cNvPr id="28" name="テキスト ボックス 27"/>
          <p:cNvSpPr txBox="1"/>
          <p:nvPr/>
        </p:nvSpPr>
        <p:spPr>
          <a:xfrm>
            <a:off x="4274158" y="4609587"/>
            <a:ext cx="1877438" cy="276999"/>
          </a:xfrm>
          <a:prstGeom prst="rect">
            <a:avLst/>
          </a:prstGeom>
          <a:noFill/>
        </p:spPr>
        <p:txBody>
          <a:bodyPr wrap="none" rtlCol="0">
            <a:spAutoFit/>
          </a:bodyPr>
          <a:lstStyle/>
          <a:p>
            <a:pPr algn="ctr"/>
            <a:r>
              <a:rPr kumimoji="1" lang="ja-JP" altLang="en-US" sz="1200" b="1" dirty="0">
                <a:solidFill>
                  <a:schemeClr val="bg1"/>
                </a:solidFill>
                <a:latin typeface="Meiryo" charset="-128"/>
                <a:ea typeface="Meiryo" charset="-128"/>
                <a:cs typeface="Meiryo" charset="-128"/>
              </a:rPr>
              <a:t>使い勝手や見栄えの良さ</a:t>
            </a:r>
          </a:p>
        </p:txBody>
      </p:sp>
      <p:sp>
        <p:nvSpPr>
          <p:cNvPr id="29" name="テキスト ボックス 28"/>
          <p:cNvSpPr txBox="1"/>
          <p:nvPr/>
        </p:nvSpPr>
        <p:spPr>
          <a:xfrm>
            <a:off x="3204301" y="3101055"/>
            <a:ext cx="346249" cy="1304203"/>
          </a:xfrm>
          <a:prstGeom prst="rect">
            <a:avLst/>
          </a:prstGeom>
          <a:noFill/>
        </p:spPr>
        <p:txBody>
          <a:bodyPr vert="eaVert" wrap="none" rtlCol="0">
            <a:spAutoFit/>
          </a:bodyPr>
          <a:lstStyle/>
          <a:p>
            <a:r>
              <a:rPr kumimoji="1" lang="ja-JP" altLang="en-US" sz="1050" b="1" dirty="0">
                <a:solidFill>
                  <a:schemeClr val="bg1"/>
                </a:solidFill>
                <a:latin typeface="Meiryo" charset="-128"/>
                <a:ea typeface="Meiryo" charset="-128"/>
                <a:cs typeface="Meiryo" charset="-128"/>
              </a:rPr>
              <a:t>ビジネス・プロセス</a:t>
            </a:r>
          </a:p>
        </p:txBody>
      </p:sp>
      <p:pic>
        <p:nvPicPr>
          <p:cNvPr id="30" name="図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6043" y="1797668"/>
            <a:ext cx="994290" cy="207897"/>
          </a:xfrm>
          <a:prstGeom prst="rect">
            <a:avLst/>
          </a:prstGeom>
        </p:spPr>
      </p:pic>
      <p:pic>
        <p:nvPicPr>
          <p:cNvPr id="31" name="図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9476" y="2273517"/>
            <a:ext cx="994289" cy="311845"/>
          </a:xfrm>
          <a:prstGeom prst="rect">
            <a:avLst/>
          </a:prstGeom>
        </p:spPr>
      </p:pic>
      <p:pic>
        <p:nvPicPr>
          <p:cNvPr id="32" name="図 3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6043" y="3409202"/>
            <a:ext cx="1102547" cy="293339"/>
          </a:xfrm>
          <a:prstGeom prst="rect">
            <a:avLst/>
          </a:prstGeom>
        </p:spPr>
      </p:pic>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6043" y="2820708"/>
            <a:ext cx="1025403" cy="310825"/>
          </a:xfrm>
          <a:prstGeom prst="rect">
            <a:avLst/>
          </a:prstGeom>
        </p:spPr>
      </p:pic>
      <p:pic>
        <p:nvPicPr>
          <p:cNvPr id="34" name="図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9476" y="3671440"/>
            <a:ext cx="1102547" cy="826911"/>
          </a:xfrm>
          <a:prstGeom prst="rect">
            <a:avLst/>
          </a:prstGeom>
        </p:spPr>
      </p:pic>
      <p:pic>
        <p:nvPicPr>
          <p:cNvPr id="36" name="図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6655" y="4467250"/>
            <a:ext cx="1061935" cy="342985"/>
          </a:xfrm>
          <a:prstGeom prst="rect">
            <a:avLst/>
          </a:prstGeom>
        </p:spPr>
      </p:pic>
      <p:pic>
        <p:nvPicPr>
          <p:cNvPr id="37" name="図 3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6655" y="5038258"/>
            <a:ext cx="1061935" cy="619986"/>
          </a:xfrm>
          <a:prstGeom prst="rect">
            <a:avLst/>
          </a:prstGeom>
        </p:spPr>
      </p:pic>
    </p:spTree>
    <p:extLst>
      <p:ext uri="{BB962C8B-B14F-4D97-AF65-F5344CB8AC3E}">
        <p14:creationId xmlns:p14="http://schemas.microsoft.com/office/powerpoint/2010/main" val="3033805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t>「道具としての</a:t>
            </a:r>
            <a:r>
              <a:rPr lang="en-US" altLang="ja-JP" dirty="0"/>
              <a:t>IT</a:t>
            </a:r>
            <a:r>
              <a:rPr lang="ja-JP" altLang="en-US" dirty="0"/>
              <a:t>」から「思想としての</a:t>
            </a:r>
            <a:r>
              <a:rPr lang="en-US" altLang="ja-JP" dirty="0"/>
              <a:t>IT</a:t>
            </a:r>
            <a:r>
              <a:rPr lang="ja-JP" altLang="en-US" dirty="0"/>
              <a:t>」への進化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ビジネス</a:t>
            </a: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1960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〜1980</a:t>
            </a:r>
            <a:r>
              <a:rPr kumimoji="1" lang="ja-JP" altLang="en-US" dirty="0">
                <a:latin typeface="Meiryo" charset="-128"/>
                <a:ea typeface="Meiryo" charset="-128"/>
                <a:cs typeface="Meiryo" charset="-128"/>
              </a:rPr>
              <a:t>年代</a:t>
            </a: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1990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〜2000</a:t>
            </a:r>
            <a:r>
              <a:rPr kumimoji="1" lang="ja-JP" altLang="en-US" dirty="0">
                <a:latin typeface="Meiryo" charset="-128"/>
                <a:ea typeface="Meiryo" charset="-128"/>
                <a:cs typeface="Meiryo" charset="-128"/>
              </a:rPr>
              <a:t>年代</a:t>
            </a: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2010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2" name="ホームベース 41"/>
          <p:cNvSpPr/>
          <p:nvPr/>
        </p:nvSpPr>
        <p:spPr>
          <a:xfrm>
            <a:off x="309281" y="5379305"/>
            <a:ext cx="8562870" cy="387178"/>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道具としての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3" name="ホームベース 42"/>
          <p:cNvSpPr/>
          <p:nvPr/>
        </p:nvSpPr>
        <p:spPr>
          <a:xfrm>
            <a:off x="2314831" y="5790534"/>
            <a:ext cx="6557319" cy="38717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仕組みとしての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4" name="ホームベース 43"/>
          <p:cNvSpPr/>
          <p:nvPr/>
        </p:nvSpPr>
        <p:spPr>
          <a:xfrm>
            <a:off x="6133367" y="6201763"/>
            <a:ext cx="2738783" cy="38717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思想としての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a:solidFill>
                  <a:schemeClr val="bg1"/>
                </a:solidFill>
                <a:latin typeface="Meiryo" charset="-128"/>
                <a:ea typeface="Meiryo" charset="-128"/>
                <a:cs typeface="Meiryo" charset="-128"/>
              </a:rPr>
              <a:t>ビジネス＋</a:t>
            </a:r>
            <a:r>
              <a:rPr kumimoji="1" lang="en-US" altLang="ja-JP" sz="2400" dirty="0">
                <a:solidFill>
                  <a:schemeClr val="bg1"/>
                </a:solidFill>
                <a:latin typeface="Meiryo" charset="-128"/>
                <a:ea typeface="Meiryo" charset="-128"/>
                <a:cs typeface="Meiryo" charset="-128"/>
              </a:rPr>
              <a:t>IT</a:t>
            </a:r>
          </a:p>
          <a:p>
            <a:pPr algn="ct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a:solidFill>
                  <a:schemeClr val="bg1"/>
                </a:solidFill>
                <a:latin typeface="Meiryo" charset="-128"/>
                <a:ea typeface="Meiryo" charset="-128"/>
                <a:cs typeface="Meiryo" charset="-128"/>
              </a:rPr>
              <a:t>商品としての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8238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ppt_x</p:attrName>
                                        </p:attrNameLst>
                                      </p:cBhvr>
                                      <p:tavLst>
                                        <p:tav tm="0">
                                          <p:val>
                                            <p:strVal val="#ppt_x-#ppt_w*1.125000"/>
                                          </p:val>
                                        </p:tav>
                                        <p:tav tm="100000">
                                          <p:val>
                                            <p:strVal val="#ppt_x"/>
                                          </p:val>
                                        </p:tav>
                                      </p:tavLst>
                                    </p:anim>
                                    <p:animEffect transition="in" filter="wipe(righ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t>ビジネスのデジタル化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ビジネス</a:t>
            </a: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1960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〜1980</a:t>
            </a:r>
            <a:r>
              <a:rPr kumimoji="1" lang="ja-JP" altLang="en-US" dirty="0">
                <a:latin typeface="Meiryo" charset="-128"/>
                <a:ea typeface="Meiryo" charset="-128"/>
                <a:cs typeface="Meiryo" charset="-128"/>
              </a:rPr>
              <a:t>年代</a:t>
            </a: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1990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〜2000</a:t>
            </a:r>
            <a:r>
              <a:rPr kumimoji="1" lang="ja-JP" altLang="en-US" dirty="0">
                <a:latin typeface="Meiryo" charset="-128"/>
                <a:ea typeface="Meiryo" charset="-128"/>
                <a:cs typeface="Meiryo" charset="-128"/>
              </a:rPr>
              <a:t>年代</a:t>
            </a: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2010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a:solidFill>
                  <a:schemeClr val="bg1"/>
                </a:solidFill>
                <a:latin typeface="Meiryo" charset="-128"/>
                <a:ea typeface="Meiryo" charset="-128"/>
                <a:cs typeface="Meiryo" charset="-128"/>
              </a:rPr>
              <a:t>ビジネス＋</a:t>
            </a:r>
            <a:r>
              <a:rPr kumimoji="1" lang="en-US" altLang="ja-JP" sz="2400" dirty="0">
                <a:solidFill>
                  <a:schemeClr val="bg1"/>
                </a:solidFill>
                <a:latin typeface="Meiryo" charset="-128"/>
                <a:ea typeface="Meiryo" charset="-128"/>
                <a:cs typeface="Meiryo" charset="-128"/>
              </a:rPr>
              <a:t>IT</a:t>
            </a:r>
          </a:p>
          <a:p>
            <a:pPr algn="ct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a:solidFill>
                  <a:schemeClr val="bg1"/>
                </a:solidFill>
                <a:latin typeface="Meiryo" charset="-128"/>
                <a:ea typeface="Meiryo" charset="-128"/>
                <a:cs typeface="Meiryo" charset="-128"/>
              </a:rPr>
              <a:t>商品としての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25" name="正方形/長方形 24"/>
          <p:cNvSpPr/>
          <p:nvPr/>
        </p:nvSpPr>
        <p:spPr>
          <a:xfrm>
            <a:off x="309281" y="5413247"/>
            <a:ext cx="5635907" cy="90700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a:solidFill>
                  <a:srgbClr val="FFFFFF"/>
                </a:solidFill>
                <a:latin typeface="Meiryo" charset="-128"/>
                <a:ea typeface="Meiryo" charset="-128"/>
                <a:cs typeface="Meiryo" charset="-128"/>
              </a:rPr>
              <a:t>SoR</a:t>
            </a:r>
            <a:r>
              <a:rPr lang="en-US" altLang="ja-JP" sz="2400" dirty="0">
                <a:solidFill>
                  <a:srgbClr val="FFFFFF"/>
                </a:solidFill>
                <a:latin typeface="Meiryo" charset="-128"/>
                <a:ea typeface="Meiryo" charset="-128"/>
                <a:cs typeface="Meiryo" charset="-128"/>
              </a:rPr>
              <a:t> </a:t>
            </a:r>
            <a:r>
              <a:rPr lang="en-US" altLang="ja-JP" sz="1100" dirty="0">
                <a:solidFill>
                  <a:srgbClr val="FFFFFF"/>
                </a:solidFill>
                <a:latin typeface="Meiryo" charset="-128"/>
                <a:ea typeface="Meiryo" charset="-128"/>
                <a:cs typeface="Meiryo" charset="-128"/>
              </a:rPr>
              <a:t>System of Record</a:t>
            </a:r>
          </a:p>
          <a:p>
            <a:pPr algn="ctr"/>
            <a:r>
              <a:rPr kumimoji="1" lang="ja-JP" altLang="en-US" sz="1400" dirty="0">
                <a:solidFill>
                  <a:srgbClr val="FFFFFF"/>
                </a:solidFill>
                <a:latin typeface="Meiryo" charset="-128"/>
                <a:ea typeface="Meiryo" charset="-128"/>
                <a:cs typeface="Meiryo" charset="-128"/>
              </a:rPr>
              <a:t>結果を処理するシステム</a:t>
            </a:r>
          </a:p>
        </p:txBody>
      </p:sp>
      <p:sp>
        <p:nvSpPr>
          <p:cNvPr id="26" name="正方形/長方形 25"/>
          <p:cNvSpPr/>
          <p:nvPr/>
        </p:nvSpPr>
        <p:spPr>
          <a:xfrm>
            <a:off x="6085809" y="5428472"/>
            <a:ext cx="2743199" cy="9070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a:solidFill>
                  <a:srgbClr val="FFFFFF"/>
                </a:solidFill>
                <a:latin typeface="Meiryo" charset="-128"/>
                <a:ea typeface="Meiryo" charset="-128"/>
                <a:cs typeface="Meiryo" charset="-128"/>
              </a:rPr>
              <a:t>SoE</a:t>
            </a:r>
            <a:r>
              <a:rPr lang="en-US" altLang="ja-JP" sz="2400" dirty="0">
                <a:solidFill>
                  <a:srgbClr val="FFFFFF"/>
                </a:solidFill>
                <a:latin typeface="Meiryo" charset="-128"/>
                <a:ea typeface="Meiryo" charset="-128"/>
                <a:cs typeface="Meiryo" charset="-128"/>
              </a:rPr>
              <a:t> </a:t>
            </a:r>
            <a:r>
              <a:rPr lang="en-US" altLang="ja-JP" sz="1100" dirty="0">
                <a:solidFill>
                  <a:srgbClr val="FFFFFF"/>
                </a:solidFill>
                <a:latin typeface="Meiryo" charset="-128"/>
                <a:ea typeface="Meiryo" charset="-128"/>
                <a:cs typeface="Meiryo" charset="-128"/>
              </a:rPr>
              <a:t>System of Engagement</a:t>
            </a:r>
          </a:p>
          <a:p>
            <a:pPr algn="ctr"/>
            <a:r>
              <a:rPr kumimoji="1" lang="ja-JP" altLang="en-US" sz="1400" dirty="0">
                <a:solidFill>
                  <a:srgbClr val="FFFFFF"/>
                </a:solidFill>
                <a:latin typeface="Meiryo" charset="-128"/>
                <a:ea typeface="Meiryo" charset="-128"/>
                <a:cs typeface="Meiryo" charset="-128"/>
              </a:rPr>
              <a:t>結果を創出するシステム</a:t>
            </a:r>
          </a:p>
        </p:txBody>
      </p:sp>
      <p:grpSp>
        <p:nvGrpSpPr>
          <p:cNvPr id="6" name="図形グループ 5"/>
          <p:cNvGrpSpPr/>
          <p:nvPr/>
        </p:nvGrpSpPr>
        <p:grpSpPr>
          <a:xfrm>
            <a:off x="5581497" y="5830860"/>
            <a:ext cx="863193" cy="744244"/>
            <a:chOff x="5581497" y="5830860"/>
            <a:chExt cx="863193" cy="744244"/>
          </a:xfrm>
        </p:grpSpPr>
        <p:sp>
          <p:nvSpPr>
            <p:cNvPr id="28" name="星 32 27"/>
            <p:cNvSpPr/>
            <p:nvPr/>
          </p:nvSpPr>
          <p:spPr>
            <a:xfrm>
              <a:off x="5581497" y="5830860"/>
              <a:ext cx="863193" cy="744244"/>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5741223" y="5932070"/>
              <a:ext cx="543739" cy="523220"/>
            </a:xfrm>
            <a:prstGeom prst="rect">
              <a:avLst/>
            </a:prstGeom>
            <a:noFill/>
          </p:spPr>
          <p:txBody>
            <a:bodyPr wrap="none" rtlCol="0">
              <a:spAutoFit/>
            </a:bodyPr>
            <a:lstStyle/>
            <a:p>
              <a:pPr algn="ctr"/>
              <a:r>
                <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文化</a:t>
              </a:r>
              <a:endParaRPr kumimoji="1" lang="en-US" altLang="ja-JP"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a:p>
              <a:pPr algn="ctr"/>
              <a:r>
                <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対立</a:t>
              </a:r>
            </a:p>
          </p:txBody>
        </p:sp>
      </p:grpSp>
    </p:spTree>
    <p:extLst>
      <p:ext uri="{BB962C8B-B14F-4D97-AF65-F5344CB8AC3E}">
        <p14:creationId xmlns:p14="http://schemas.microsoft.com/office/powerpoint/2010/main" val="23668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a:t>ビジネス価値と文化の違い</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HGSSoeiKakugothicUB" charset="-128"/>
                <a:ea typeface="HGSSoeiKakugothicUB" charset="-128"/>
                <a:cs typeface="HGSSoeiKakugothicUB" charset="-128"/>
              </a:rPr>
              <a:t>ユーザー部門の</a:t>
            </a:r>
            <a:r>
              <a:rPr lang="en-US" altLang="ja-JP" sz="1600" dirty="0">
                <a:solidFill>
                  <a:srgbClr val="FFFFFF"/>
                </a:solidFill>
                <a:latin typeface="HGSSoeiKakugothicUB" charset="-128"/>
                <a:ea typeface="HGSSoeiKakugothicUB" charset="-128"/>
                <a:cs typeface="HGSSoeiKakugothicUB" charset="-128"/>
              </a:rPr>
              <a:t>IT</a:t>
            </a:r>
            <a:r>
              <a:rPr lang="ja-JP" altLang="en-US" sz="1600" dirty="0">
                <a:solidFill>
                  <a:srgbClr val="FFFFFF"/>
                </a:solidFill>
                <a:latin typeface="HGSSoeiKakugothicUB" charset="-128"/>
                <a:ea typeface="HGSSoeiKakugothicUB" charset="-128"/>
                <a:cs typeface="HGSSoeiKakugothicUB" charset="-128"/>
              </a:rPr>
              <a:t>への</a:t>
            </a:r>
            <a:r>
              <a:rPr kumimoji="1" lang="ja-JP" altLang="en-US" sz="1600" dirty="0">
                <a:solidFill>
                  <a:srgbClr val="FFFFFF"/>
                </a:solidFill>
                <a:latin typeface="HGSSoeiKakugothicUB" charset="-128"/>
                <a:ea typeface="HGSSoeiKakugothicUB" charset="-128"/>
                <a:cs typeface="HGSSoeiKakugothicUB" charset="-128"/>
              </a:rPr>
              <a:t>期待の変化</a:t>
            </a:r>
          </a:p>
        </p:txBody>
      </p:sp>
      <p:sp>
        <p:nvSpPr>
          <p:cNvPr id="7" name="テキスト ボックス 6"/>
          <p:cNvSpPr txBox="1"/>
          <p:nvPr/>
        </p:nvSpPr>
        <p:spPr>
          <a:xfrm>
            <a:off x="409904" y="1758123"/>
            <a:ext cx="5407249" cy="369332"/>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顧客に製品やサービスを</a:t>
            </a:r>
            <a:r>
              <a:rPr lang="ja-JP" altLang="en-US" b="1" dirty="0">
                <a:solidFill>
                  <a:schemeClr val="bg1"/>
                </a:solidFill>
                <a:latin typeface="Meiryo" charset="-128"/>
                <a:ea typeface="Meiryo" charset="-128"/>
                <a:cs typeface="Meiryo" charset="-128"/>
              </a:rPr>
              <a:t>“いかに買ってもらうか”を狙う</a:t>
            </a:r>
            <a:endParaRPr lang="ja-JP" altLang="en-US" dirty="0">
              <a:solidFill>
                <a:schemeClr val="bg1"/>
              </a:solidFill>
              <a:latin typeface="Meiryo" charset="-128"/>
              <a:ea typeface="Meiryo" charset="-128"/>
              <a:cs typeface="Meiryo" charset="-128"/>
            </a:endParaRPr>
          </a:p>
        </p:txBody>
      </p:sp>
      <p:sp>
        <p:nvSpPr>
          <p:cNvPr id="8" name="テキスト ボックス 7"/>
          <p:cNvSpPr txBox="1"/>
          <p:nvPr/>
        </p:nvSpPr>
        <p:spPr>
          <a:xfrm>
            <a:off x="2999233" y="5631452"/>
            <a:ext cx="5695376" cy="369332"/>
          </a:xfrm>
          <a:prstGeom prst="rect">
            <a:avLst/>
          </a:prstGeom>
          <a:noFill/>
        </p:spPr>
        <p:txBody>
          <a:bodyPr wrap="square" rtlCol="0">
            <a:spAutoFit/>
          </a:bodyPr>
          <a:lstStyle/>
          <a:p>
            <a:pPr algn="r"/>
            <a:r>
              <a:rPr lang="ja-JP" altLang="en-US" sz="1400" dirty="0">
                <a:solidFill>
                  <a:schemeClr val="bg1"/>
                </a:solidFill>
                <a:latin typeface="Meiryo" charset="-128"/>
                <a:ea typeface="Meiryo" charset="-128"/>
                <a:cs typeface="Meiryo" charset="-128"/>
              </a:rPr>
              <a:t>顧客が製品やサービスを</a:t>
            </a:r>
            <a:r>
              <a:rPr lang="ja-JP" altLang="en-US" b="1" dirty="0">
                <a:solidFill>
                  <a:schemeClr val="bg1"/>
                </a:solidFill>
                <a:latin typeface="Meiryo" charset="-128"/>
                <a:ea typeface="Meiryo" charset="-128"/>
                <a:cs typeface="Meiryo" charset="-128"/>
              </a:rPr>
              <a:t>“買ってから”を処理、格納する</a:t>
            </a:r>
            <a:endParaRPr kumimoji="1" lang="ja-JP" altLang="en-US" sz="1400" dirty="0">
              <a:solidFill>
                <a:schemeClr val="bg1"/>
              </a:solidFill>
              <a:latin typeface="Meiryo" charset="-128"/>
              <a:ea typeface="Meiryo" charset="-128"/>
              <a:cs typeface="Meiryo" charset="-128"/>
            </a:endParaRPr>
          </a:p>
        </p:txBody>
      </p:sp>
      <p:sp>
        <p:nvSpPr>
          <p:cNvPr id="10" name="テキスト ボックス 9"/>
          <p:cNvSpPr txBox="1"/>
          <p:nvPr/>
        </p:nvSpPr>
        <p:spPr>
          <a:xfrm>
            <a:off x="480595" y="3571797"/>
            <a:ext cx="2518638" cy="523220"/>
          </a:xfrm>
          <a:prstGeom prst="rect">
            <a:avLst/>
          </a:prstGeom>
          <a:noFill/>
        </p:spPr>
        <p:txBody>
          <a:bodyPr wrap="none" rtlCol="0">
            <a:spAutoFit/>
          </a:bodyPr>
          <a:lstStyle/>
          <a:p>
            <a:pPr marL="171450" indent="-171450">
              <a:buFont typeface="Wingdings" charset="2"/>
              <a:buChar char="Ø"/>
            </a:pPr>
            <a:r>
              <a:rPr lang="ja-JP" altLang="en-US" sz="1400" b="1" dirty="0">
                <a:solidFill>
                  <a:schemeClr val="bg1"/>
                </a:solidFill>
                <a:latin typeface="Meiryo" charset="-128"/>
                <a:ea typeface="Meiryo" charset="-128"/>
                <a:cs typeface="Meiryo" charset="-128"/>
              </a:rPr>
              <a:t>ユーザー部門の要求は明確</a:t>
            </a:r>
            <a:endParaRPr lang="en-US" altLang="ja-JP" sz="1400" b="1" dirty="0">
              <a:solidFill>
                <a:schemeClr val="bg1"/>
              </a:solidFill>
              <a:latin typeface="Meiryo" charset="-128"/>
              <a:ea typeface="Meiryo" charset="-128"/>
              <a:cs typeface="Meiryo" charset="-128"/>
            </a:endParaRPr>
          </a:p>
          <a:p>
            <a:pPr marL="171450" indent="-1714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部門はその要求に応える</a:t>
            </a:r>
          </a:p>
        </p:txBody>
      </p:sp>
      <p:sp>
        <p:nvSpPr>
          <p:cNvPr id="11" name="テキスト ボックス 10"/>
          <p:cNvSpPr txBox="1"/>
          <p:nvPr/>
        </p:nvSpPr>
        <p:spPr>
          <a:xfrm>
            <a:off x="409905" y="2065604"/>
            <a:ext cx="4097224"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：スピード</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6005274" y="5313069"/>
            <a:ext cx="2753113"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：安定性</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297547" y="2881004"/>
            <a:ext cx="2075292" cy="646331"/>
          </a:xfrm>
          <a:prstGeom prst="rect">
            <a:avLst/>
          </a:prstGeom>
          <a:noFill/>
        </p:spPr>
        <p:txBody>
          <a:bodyPr wrap="square" rtlCol="0">
            <a:spAutoFit/>
          </a:bodyPr>
          <a:lstStyle/>
          <a:p>
            <a:pPr algn="r"/>
            <a:r>
              <a:rPr lang="en-US" altLang="ja-JP" sz="3600" b="1" dirty="0" err="1">
                <a:solidFill>
                  <a:schemeClr val="bg1"/>
                </a:solidFill>
                <a:latin typeface="Meiryo" charset="-128"/>
                <a:ea typeface="Meiryo" charset="-128"/>
                <a:cs typeface="Meiryo" charset="-128"/>
              </a:rPr>
              <a:t>SoE</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843833" y="4215048"/>
            <a:ext cx="2075292" cy="646331"/>
          </a:xfrm>
          <a:prstGeom prst="rect">
            <a:avLst/>
          </a:prstGeom>
          <a:noFill/>
        </p:spPr>
        <p:txBody>
          <a:bodyPr wrap="square" rtlCol="0">
            <a:spAutoFit/>
          </a:bodyPr>
          <a:lstStyle/>
          <a:p>
            <a:r>
              <a:rPr lang="en-US" altLang="ja-JP" sz="3600" b="1" dirty="0" err="1">
                <a:solidFill>
                  <a:schemeClr val="bg1"/>
                </a:solidFill>
                <a:latin typeface="Meiryo" charset="-128"/>
                <a:ea typeface="Meiryo" charset="-128"/>
                <a:cs typeface="Meiryo" charset="-128"/>
              </a:rPr>
              <a:t>SoR</a:t>
            </a:r>
            <a:endParaRPr lang="en-US" altLang="ja-JP" sz="3600" b="1" dirty="0">
              <a:solidFill>
                <a:schemeClr val="bg1"/>
              </a:solidFill>
              <a:latin typeface="Meiryo" charset="-128"/>
              <a:ea typeface="Meiryo" charset="-128"/>
              <a:cs typeface="Meiryo" charset="-128"/>
            </a:endParaRPr>
          </a:p>
        </p:txBody>
      </p:sp>
      <p:sp>
        <p:nvSpPr>
          <p:cNvPr id="15" name="正方形/長方形 14"/>
          <p:cNvSpPr/>
          <p:nvPr/>
        </p:nvSpPr>
        <p:spPr>
          <a:xfrm>
            <a:off x="3347004" y="2612617"/>
            <a:ext cx="3014864"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Engagement</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2843833" y="4683858"/>
            <a:ext cx="2327625"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Record</a:t>
            </a:r>
            <a:endParaRPr lang="ja-JP" altLang="en-US" b="1" dirty="0">
              <a:solidFill>
                <a:schemeClr val="bg1"/>
              </a:solidFill>
              <a:latin typeface="Meiryo" charset="-128"/>
              <a:ea typeface="Meiryo" charset="-128"/>
              <a:cs typeface="Meiryo" charset="-128"/>
            </a:endParaRPr>
          </a:p>
        </p:txBody>
      </p:sp>
      <p:sp>
        <p:nvSpPr>
          <p:cNvPr id="19" name="テキスト ボックス 18"/>
          <p:cNvSpPr txBox="1"/>
          <p:nvPr/>
        </p:nvSpPr>
        <p:spPr>
          <a:xfrm>
            <a:off x="5822967" y="6104121"/>
            <a:ext cx="2935420" cy="215444"/>
          </a:xfrm>
          <a:prstGeom prst="rect">
            <a:avLst/>
          </a:prstGeom>
          <a:noFill/>
        </p:spPr>
        <p:txBody>
          <a:bodyPr wrap="none" rtlCol="0">
            <a:spAutoFit/>
          </a:bodyPr>
          <a:lstStyle/>
          <a:p>
            <a:pPr algn="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キャズム</a:t>
            </a: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の著者</a:t>
            </a:r>
            <a:r>
              <a:rPr lang="en-US" altLang="ja-JP" sz="800" dirty="0">
                <a:solidFill>
                  <a:schemeClr val="tx1">
                    <a:lumMod val="50000"/>
                    <a:lumOff val="50000"/>
                  </a:schemeClr>
                </a:solidFill>
                <a:latin typeface="Meiryo" charset="-128"/>
                <a:ea typeface="Meiryo" charset="-128"/>
                <a:cs typeface="Meiryo" charset="-128"/>
              </a:rPr>
              <a:t>Geoffrey A. Moore</a:t>
            </a:r>
            <a:r>
              <a:rPr lang="ja-JP" altLang="en-US" sz="800" dirty="0">
                <a:solidFill>
                  <a:schemeClr val="tx1">
                    <a:lumMod val="50000"/>
                    <a:lumOff val="50000"/>
                  </a:schemeClr>
                </a:solidFill>
                <a:latin typeface="Meiryo" charset="-128"/>
                <a:ea typeface="Meiryo" charset="-128"/>
                <a:cs typeface="Meiryo" charset="-128"/>
              </a:rPr>
              <a:t>の言葉</a:t>
            </a:r>
            <a:r>
              <a:rPr kumimoji="1" lang="ja-JP" altLang="en-US" sz="800" dirty="0">
                <a:solidFill>
                  <a:schemeClr val="tx1">
                    <a:lumMod val="50000"/>
                    <a:lumOff val="50000"/>
                  </a:schemeClr>
                </a:solidFill>
                <a:latin typeface="Meiryo" charset="-128"/>
                <a:ea typeface="Meiryo" charset="-128"/>
                <a:cs typeface="Meiryo" charset="-128"/>
              </a:rPr>
              <a:t>を参考に作成</a:t>
            </a:r>
          </a:p>
        </p:txBody>
      </p:sp>
      <p:grpSp>
        <p:nvGrpSpPr>
          <p:cNvPr id="20" name="Group 58"/>
          <p:cNvGrpSpPr>
            <a:grpSpLocks/>
          </p:cNvGrpSpPr>
          <p:nvPr/>
        </p:nvGrpSpPr>
        <p:grpSpPr bwMode="auto">
          <a:xfrm flipH="1">
            <a:off x="3869058" y="3200693"/>
            <a:ext cx="1405883" cy="1184571"/>
            <a:chOff x="1888" y="1961"/>
            <a:chExt cx="1728" cy="1610"/>
          </a:xfrm>
        </p:grpSpPr>
        <p:sp>
          <p:nvSpPr>
            <p:cNvPr id="21" name="上カーブ矢印 59"/>
            <p:cNvSpPr>
              <a:spLocks noChangeArrowheads="1"/>
            </p:cNvSpPr>
            <p:nvPr/>
          </p:nvSpPr>
          <p:spPr bwMode="auto">
            <a:xfrm rot="21597792" flipV="1">
              <a:off x="1972" y="1961"/>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rot="10800000" anchor="ctr"/>
            <a:lstStyle/>
            <a:p>
              <a:pPr algn="ctr">
                <a:defRPr/>
              </a:pPr>
              <a:endParaRPr lang="ja-JP" altLang="en-US" dirty="0">
                <a:latin typeface="メイリオ"/>
                <a:ea typeface="メイリオ"/>
                <a:cs typeface="メイリオ"/>
              </a:endParaRPr>
            </a:p>
          </p:txBody>
        </p:sp>
        <p:sp>
          <p:nvSpPr>
            <p:cNvPr id="22" name="上カーブ矢印 59"/>
            <p:cNvSpPr>
              <a:spLocks noChangeArrowheads="1"/>
            </p:cNvSpPr>
            <p:nvPr/>
          </p:nvSpPr>
          <p:spPr bwMode="auto">
            <a:xfrm rot="10797792" flipV="1">
              <a:off x="1888" y="2783"/>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anchor="ctr"/>
            <a:lstStyle/>
            <a:p>
              <a:pPr algn="ctr">
                <a:defRPr/>
              </a:pPr>
              <a:endParaRPr lang="ja-JP" altLang="en-US" dirty="0">
                <a:latin typeface="メイリオ"/>
                <a:ea typeface="メイリオ"/>
                <a:cs typeface="メイリオ"/>
              </a:endParaRPr>
            </a:p>
          </p:txBody>
        </p:sp>
      </p:grpSp>
      <p:sp>
        <p:nvSpPr>
          <p:cNvPr id="23" name="テキスト ボックス 22"/>
          <p:cNvSpPr txBox="1"/>
          <p:nvPr/>
        </p:nvSpPr>
        <p:spPr>
          <a:xfrm>
            <a:off x="5720097" y="3571652"/>
            <a:ext cx="3017173" cy="523220"/>
          </a:xfrm>
          <a:prstGeom prst="rect">
            <a:avLst/>
          </a:prstGeom>
          <a:noFill/>
        </p:spPr>
        <p:txBody>
          <a:bodyPr wrap="none" rtlCol="0">
            <a:spAutoFit/>
          </a:bodyPr>
          <a:lstStyle/>
          <a:p>
            <a:pPr marL="285750" indent="-285750">
              <a:buFont typeface="Wingdings" charset="2"/>
              <a:buChar char="Ø"/>
            </a:pPr>
            <a:r>
              <a:rPr lang="ja-JP" altLang="en-US" sz="1400" b="1" dirty="0">
                <a:solidFill>
                  <a:schemeClr val="bg1"/>
                </a:solidFill>
                <a:latin typeface="Meiryo" charset="-128"/>
                <a:ea typeface="Meiryo" charset="-128"/>
                <a:cs typeface="Meiryo" charset="-128"/>
              </a:rPr>
              <a:t>ユーザー部門は要求が不明</a:t>
            </a:r>
            <a:endParaRPr lang="en-US" altLang="ja-JP" sz="1400" b="1" dirty="0">
              <a:solidFill>
                <a:schemeClr val="bg1"/>
              </a:solidFill>
              <a:latin typeface="Meiryo" charset="-128"/>
              <a:ea typeface="Meiryo" charset="-128"/>
              <a:cs typeface="Meiryo" charset="-128"/>
            </a:endParaRPr>
          </a:p>
          <a:p>
            <a:pPr marL="285750" indent="-2857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部門はその要求を一緒に探す</a:t>
            </a:r>
          </a:p>
        </p:txBody>
      </p:sp>
      <p:sp>
        <p:nvSpPr>
          <p:cNvPr id="24" name="テキスト ボックス 23"/>
          <p:cNvSpPr txBox="1"/>
          <p:nvPr/>
        </p:nvSpPr>
        <p:spPr>
          <a:xfrm>
            <a:off x="445970" y="5300905"/>
            <a:ext cx="1293944"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ERP</a:t>
            </a:r>
          </a:p>
          <a:p>
            <a:pPr marL="285750" indent="-285750">
              <a:buFont typeface="Wingdings" charset="2"/>
              <a:buChar char="ü"/>
            </a:pPr>
            <a:r>
              <a:rPr lang="en-US" altLang="ja-JP" sz="1200" dirty="0">
                <a:solidFill>
                  <a:schemeClr val="bg1"/>
                </a:solidFill>
                <a:latin typeface="Meiryo" charset="-128"/>
                <a:ea typeface="Meiryo" charset="-128"/>
                <a:cs typeface="Meiryo" charset="-128"/>
              </a:rPr>
              <a:t>SCM</a:t>
            </a:r>
          </a:p>
          <a:p>
            <a:pPr marL="285750" indent="-285750">
              <a:buFont typeface="Wingdings" charset="2"/>
              <a:buChar char="ü"/>
            </a:pPr>
            <a:r>
              <a:rPr lang="ja-JP" altLang="en-US" sz="1200" dirty="0">
                <a:solidFill>
                  <a:schemeClr val="bg1"/>
                </a:solidFill>
                <a:latin typeface="Meiryo" charset="-128"/>
                <a:ea typeface="Meiryo" charset="-128"/>
                <a:cs typeface="Meiryo" charset="-128"/>
              </a:rPr>
              <a:t>販売管理</a:t>
            </a:r>
            <a:r>
              <a:rPr lang="ja-JP" altLang="en-US" sz="800" dirty="0">
                <a:solidFill>
                  <a:schemeClr val="bg1"/>
                </a:solidFill>
                <a:latin typeface="Meiryo" charset="-128"/>
                <a:ea typeface="Meiryo" charset="-128"/>
                <a:cs typeface="Meiryo" charset="-128"/>
              </a:rPr>
              <a:t>など</a:t>
            </a:r>
          </a:p>
        </p:txBody>
      </p:sp>
      <p:sp>
        <p:nvSpPr>
          <p:cNvPr id="25" name="テキスト ボックス 24"/>
          <p:cNvSpPr txBox="1"/>
          <p:nvPr/>
        </p:nvSpPr>
        <p:spPr>
          <a:xfrm>
            <a:off x="7803514" y="1851411"/>
            <a:ext cx="877163"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CRM</a:t>
            </a:r>
          </a:p>
          <a:p>
            <a:pPr marL="285750" indent="-285750">
              <a:buFont typeface="Wingdings" charset="2"/>
              <a:buChar char="ü"/>
            </a:pPr>
            <a:r>
              <a:rPr lang="en-US" altLang="ja-JP" sz="1200" dirty="0">
                <a:solidFill>
                  <a:schemeClr val="bg1"/>
                </a:solidFill>
                <a:latin typeface="Meiryo" charset="-128"/>
                <a:ea typeface="Meiryo" charset="-128"/>
                <a:cs typeface="Meiryo" charset="-128"/>
              </a:rPr>
              <a:t>MA</a:t>
            </a:r>
          </a:p>
          <a:p>
            <a:pPr marL="285750" indent="-285750">
              <a:buFont typeface="Wingdings" charset="2"/>
              <a:buChar char="ü"/>
            </a:pPr>
            <a:r>
              <a:rPr lang="en-US" altLang="ja-JP" sz="1200" dirty="0">
                <a:solidFill>
                  <a:schemeClr val="bg1"/>
                </a:solidFill>
                <a:latin typeface="Meiryo" charset="-128"/>
                <a:ea typeface="Meiryo" charset="-128"/>
                <a:cs typeface="Meiryo" charset="-128"/>
              </a:rPr>
              <a:t>EC</a:t>
            </a:r>
            <a:r>
              <a:rPr lang="ja-JP" altLang="en-US" sz="800" dirty="0">
                <a:solidFill>
                  <a:schemeClr val="bg1"/>
                </a:solidFill>
                <a:latin typeface="Meiryo" charset="-128"/>
                <a:ea typeface="Meiryo" charset="-128"/>
                <a:cs typeface="Meiryo" charset="-128"/>
              </a:rPr>
              <a:t>など</a:t>
            </a:r>
          </a:p>
        </p:txBody>
      </p:sp>
      <p:sp>
        <p:nvSpPr>
          <p:cNvPr id="3" name="正方形/長方形 2"/>
          <p:cNvSpPr/>
          <p:nvPr/>
        </p:nvSpPr>
        <p:spPr>
          <a:xfrm>
            <a:off x="2879539" y="4993128"/>
            <a:ext cx="2159566" cy="307777"/>
          </a:xfrm>
          <a:prstGeom prst="rect">
            <a:avLst/>
          </a:prstGeom>
        </p:spPr>
        <p:txBody>
          <a:bodyPr wrap="none">
            <a:spAutoFit/>
          </a:bodyPr>
          <a:lstStyle/>
          <a:p>
            <a:pPr algn="ctr"/>
            <a:r>
              <a:rPr lang="ja-JP" altLang="en-US" sz="1400">
                <a:solidFill>
                  <a:srgbClr val="FFFFFF"/>
                </a:solidFill>
                <a:latin typeface="Meiryo" charset="-128"/>
                <a:ea typeface="Meiryo" charset="-128"/>
                <a:cs typeface="Meiryo" charset="-128"/>
              </a:rPr>
              <a:t>結果を処理するシステム</a:t>
            </a:r>
            <a:endParaRPr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4213273" y="2381657"/>
            <a:ext cx="2159566" cy="307777"/>
          </a:xfrm>
          <a:prstGeom prst="rect">
            <a:avLst/>
          </a:prstGeom>
        </p:spPr>
        <p:txBody>
          <a:bodyPr wrap="none">
            <a:spAutoFit/>
          </a:bodyPr>
          <a:lstStyle/>
          <a:p>
            <a:pPr algn="ctr"/>
            <a:r>
              <a:rPr lang="ja-JP" altLang="en-US" sz="1400" dirty="0">
                <a:solidFill>
                  <a:srgbClr val="FFFFFF"/>
                </a:solidFill>
                <a:latin typeface="Meiryo" charset="-128"/>
                <a:ea typeface="Meiryo" charset="-128"/>
                <a:cs typeface="Meiryo" charset="-128"/>
              </a:rPr>
              <a:t>結果を創出するシステム</a:t>
            </a:r>
          </a:p>
        </p:txBody>
      </p:sp>
      <p:sp>
        <p:nvSpPr>
          <p:cNvPr id="9" name="テキスト ボックス 8"/>
          <p:cNvSpPr txBox="1"/>
          <p:nvPr/>
        </p:nvSpPr>
        <p:spPr>
          <a:xfrm>
            <a:off x="5921385" y="2877097"/>
            <a:ext cx="2803993"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a:t>
            </a:r>
            <a:r>
              <a:rPr lang="en-US" altLang="ja-JP" dirty="0"/>
              <a:t> </a:t>
            </a:r>
            <a:r>
              <a:rPr lang="ja-JP" altLang="en-US" dirty="0"/>
              <a:t>モード</a:t>
            </a:r>
            <a:r>
              <a:rPr lang="en-US" altLang="ja-JP" dirty="0"/>
              <a:t>2</a:t>
            </a:r>
            <a:endParaRPr lang="ja-JP" altLang="en-US" dirty="0"/>
          </a:p>
        </p:txBody>
      </p:sp>
      <p:sp>
        <p:nvSpPr>
          <p:cNvPr id="27" name="テキスト ボックス 26"/>
          <p:cNvSpPr txBox="1"/>
          <p:nvPr/>
        </p:nvSpPr>
        <p:spPr>
          <a:xfrm>
            <a:off x="363217" y="4230369"/>
            <a:ext cx="2528862"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モード</a:t>
            </a:r>
            <a:r>
              <a:rPr lang="en-US" altLang="ja-JP" dirty="0"/>
              <a:t>1</a:t>
            </a:r>
            <a:r>
              <a:rPr lang="ja-JP" altLang="en-US" dirty="0"/>
              <a:t> ≈</a:t>
            </a:r>
          </a:p>
        </p:txBody>
      </p:sp>
    </p:spTree>
    <p:extLst>
      <p:ext uri="{BB962C8B-B14F-4D97-AF65-F5344CB8AC3E}">
        <p14:creationId xmlns:p14="http://schemas.microsoft.com/office/powerpoint/2010/main" val="30143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モード</a:t>
            </a:r>
            <a:r>
              <a:rPr kumimoji="1" lang="en-US" altLang="ja-JP" dirty="0"/>
              <a:t>1</a:t>
            </a:r>
            <a:r>
              <a:rPr kumimoji="1" lang="ja-JP" altLang="en-US" dirty="0"/>
              <a:t>とモード</a:t>
            </a:r>
            <a:r>
              <a:rPr kumimoji="1" lang="en-US" altLang="ja-JP" dirty="0"/>
              <a:t>2</a:t>
            </a:r>
            <a:r>
              <a:rPr kumimoji="1" lang="ja-JP" altLang="en-US" dirty="0"/>
              <a:t>の特性</a:t>
            </a:r>
          </a:p>
        </p:txBody>
      </p:sp>
      <p:sp>
        <p:nvSpPr>
          <p:cNvPr id="4" name="正方形/長方形 3"/>
          <p:cNvSpPr/>
          <p:nvPr/>
        </p:nvSpPr>
        <p:spPr>
          <a:xfrm>
            <a:off x="281636" y="965605"/>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82897" y="965604"/>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7" name="ホームベース 6"/>
          <p:cNvSpPr/>
          <p:nvPr/>
        </p:nvSpPr>
        <p:spPr>
          <a:xfrm>
            <a:off x="281636" y="1605291"/>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安定性重視</a:t>
            </a:r>
            <a:endParaRPr kumimoji="1" lang="ja-JP" altLang="en-US" dirty="0">
              <a:solidFill>
                <a:schemeClr val="bg1"/>
              </a:solidFill>
              <a:latin typeface="Meiryo" charset="-128"/>
              <a:ea typeface="Meiryo" charset="-128"/>
              <a:cs typeface="Meiryo" charset="-128"/>
            </a:endParaRPr>
          </a:p>
        </p:txBody>
      </p:sp>
      <p:sp>
        <p:nvSpPr>
          <p:cNvPr id="8" name="ホームベース 7"/>
          <p:cNvSpPr/>
          <p:nvPr/>
        </p:nvSpPr>
        <p:spPr>
          <a:xfrm flipH="1">
            <a:off x="4934103" y="161228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速度重視</a:t>
            </a:r>
            <a:endParaRPr kumimoji="1" lang="ja-JP" altLang="en-US" dirty="0">
              <a:solidFill>
                <a:schemeClr val="bg1"/>
              </a:solidFill>
              <a:latin typeface="Meiryo" charset="-128"/>
              <a:ea typeface="Meiryo" charset="-128"/>
              <a:cs typeface="Meiryo" charset="-128"/>
            </a:endParaRPr>
          </a:p>
        </p:txBody>
      </p:sp>
      <p:sp>
        <p:nvSpPr>
          <p:cNvPr id="9" name="ホームベース 8"/>
          <p:cNvSpPr/>
          <p:nvPr/>
        </p:nvSpPr>
        <p:spPr>
          <a:xfrm>
            <a:off x="281636" y="203306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ウォーターフォール</a:t>
            </a:r>
            <a:endParaRPr kumimoji="1" lang="ja-JP" altLang="en-US" dirty="0">
              <a:solidFill>
                <a:schemeClr val="bg1"/>
              </a:solidFill>
              <a:latin typeface="Meiryo" charset="-128"/>
              <a:ea typeface="Meiryo" charset="-128"/>
              <a:cs typeface="Meiryo" charset="-128"/>
            </a:endParaRPr>
          </a:p>
        </p:txBody>
      </p:sp>
      <p:sp>
        <p:nvSpPr>
          <p:cNvPr id="10" name="ホームベース 9"/>
          <p:cNvSpPr/>
          <p:nvPr/>
        </p:nvSpPr>
        <p:spPr>
          <a:xfrm flipH="1">
            <a:off x="4934103" y="2032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アジャイル</a:t>
            </a:r>
            <a:endParaRPr kumimoji="1" lang="ja-JP" altLang="en-US" dirty="0">
              <a:solidFill>
                <a:schemeClr val="bg1"/>
              </a:solidFill>
              <a:latin typeface="Meiryo" charset="-128"/>
              <a:ea typeface="Meiryo" charset="-128"/>
              <a:cs typeface="Meiryo" charset="-128"/>
            </a:endParaRPr>
          </a:p>
        </p:txBody>
      </p:sp>
      <p:sp>
        <p:nvSpPr>
          <p:cNvPr id="11" name="ホームベース 10"/>
          <p:cNvSpPr/>
          <p:nvPr/>
        </p:nvSpPr>
        <p:spPr>
          <a:xfrm>
            <a:off x="281636" y="24518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IT部門が集中管理</a:t>
            </a:r>
            <a:endParaRPr kumimoji="1" lang="ja-JP" altLang="en-US" dirty="0">
              <a:solidFill>
                <a:schemeClr val="bg1"/>
              </a:solidFill>
              <a:latin typeface="Meiryo" charset="-128"/>
              <a:ea typeface="Meiryo" charset="-128"/>
              <a:cs typeface="Meiryo" charset="-128"/>
            </a:endParaRPr>
          </a:p>
        </p:txBody>
      </p:sp>
      <p:sp>
        <p:nvSpPr>
          <p:cNvPr id="12" name="ホームベース 11"/>
          <p:cNvSpPr/>
          <p:nvPr/>
        </p:nvSpPr>
        <p:spPr>
          <a:xfrm flipH="1">
            <a:off x="4934103" y="24518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ユーザー部門が分散管理</a:t>
            </a:r>
            <a:endParaRPr kumimoji="1" lang="ja-JP" altLang="en-US" dirty="0">
              <a:solidFill>
                <a:schemeClr val="bg1"/>
              </a:solidFill>
              <a:latin typeface="Meiryo" charset="-128"/>
              <a:ea typeface="Meiryo" charset="-128"/>
              <a:cs typeface="Meiryo" charset="-128"/>
            </a:endParaRPr>
          </a:p>
        </p:txBody>
      </p:sp>
      <p:sp>
        <p:nvSpPr>
          <p:cNvPr id="13" name="ホームベース 12"/>
          <p:cNvSpPr/>
          <p:nvPr/>
        </p:nvSpPr>
        <p:spPr>
          <a:xfrm>
            <a:off x="281636" y="2880138"/>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予測可能業務</a:t>
            </a:r>
            <a:endParaRPr kumimoji="1" lang="ja-JP" altLang="en-US" dirty="0">
              <a:solidFill>
                <a:schemeClr val="bg1"/>
              </a:solidFill>
              <a:latin typeface="Meiryo" charset="-128"/>
              <a:ea typeface="Meiryo" charset="-128"/>
              <a:cs typeface="Meiryo" charset="-128"/>
            </a:endParaRPr>
          </a:p>
        </p:txBody>
      </p:sp>
      <p:sp>
        <p:nvSpPr>
          <p:cNvPr id="14" name="ホームベース 13"/>
          <p:cNvSpPr/>
          <p:nvPr/>
        </p:nvSpPr>
        <p:spPr>
          <a:xfrm flipH="1">
            <a:off x="4934103" y="288013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探索型業務</a:t>
            </a:r>
            <a:endParaRPr kumimoji="1" lang="ja-JP" altLang="en-US" dirty="0">
              <a:solidFill>
                <a:schemeClr val="bg1"/>
              </a:solidFill>
              <a:latin typeface="Meiryo" charset="-128"/>
              <a:ea typeface="Meiryo" charset="-128"/>
              <a:cs typeface="Meiryo" charset="-128"/>
            </a:endParaRPr>
          </a:p>
        </p:txBody>
      </p:sp>
      <p:sp>
        <p:nvSpPr>
          <p:cNvPr id="15" name="ホームベース 14"/>
          <p:cNvSpPr/>
          <p:nvPr/>
        </p:nvSpPr>
        <p:spPr>
          <a:xfrm>
            <a:off x="281636" y="3304086"/>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武士:領地や報酬を死守</a:t>
            </a:r>
            <a:endParaRPr kumimoji="1" lang="ja-JP" altLang="en-US" dirty="0">
              <a:solidFill>
                <a:schemeClr val="bg1"/>
              </a:solidFill>
              <a:latin typeface="Meiryo" charset="-128"/>
              <a:ea typeface="Meiryo" charset="-128"/>
              <a:cs typeface="Meiryo" charset="-128"/>
            </a:endParaRPr>
          </a:p>
        </p:txBody>
      </p:sp>
      <p:sp>
        <p:nvSpPr>
          <p:cNvPr id="16" name="ホームベース 15"/>
          <p:cNvSpPr/>
          <p:nvPr/>
        </p:nvSpPr>
        <p:spPr>
          <a:xfrm flipH="1">
            <a:off x="4934103" y="3304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忍者:何が有効なのかを探る</a:t>
            </a:r>
            <a:endParaRPr lang="en-US" altLang="ja-JP" dirty="0">
              <a:solidFill>
                <a:schemeClr val="bg1"/>
              </a:solidFill>
              <a:latin typeface="Meiryo" charset="-128"/>
              <a:ea typeface="Meiryo" charset="-128"/>
              <a:cs typeface="Meiryo" charset="-128"/>
            </a:endParaRPr>
          </a:p>
        </p:txBody>
      </p:sp>
      <p:sp>
        <p:nvSpPr>
          <p:cNvPr id="17" name="ホームベース 16"/>
          <p:cNvSpPr/>
          <p:nvPr/>
        </p:nvSpPr>
        <p:spPr>
          <a:xfrm>
            <a:off x="281636" y="3733835"/>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運用者(オペレーター)</a:t>
            </a:r>
            <a:endParaRPr kumimoji="1" lang="ja-JP" altLang="en-US" dirty="0">
              <a:solidFill>
                <a:schemeClr val="bg1"/>
              </a:solidFill>
              <a:latin typeface="Meiryo" charset="-128"/>
              <a:ea typeface="Meiryo" charset="-128"/>
              <a:cs typeface="Meiryo" charset="-128"/>
            </a:endParaRPr>
          </a:p>
        </p:txBody>
      </p:sp>
      <p:sp>
        <p:nvSpPr>
          <p:cNvPr id="18" name="ホームベース 17"/>
          <p:cNvSpPr/>
          <p:nvPr/>
        </p:nvSpPr>
        <p:spPr>
          <a:xfrm flipH="1">
            <a:off x="4934103" y="3733835"/>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革新者(イノベーター)</a:t>
            </a:r>
            <a:endParaRPr lang="en-US" altLang="ja-JP" dirty="0">
              <a:solidFill>
                <a:schemeClr val="bg1"/>
              </a:solidFill>
              <a:latin typeface="Meiryo" charset="-128"/>
              <a:ea typeface="Meiryo" charset="-128"/>
              <a:cs typeface="Meiryo" charset="-128"/>
            </a:endParaRPr>
          </a:p>
        </p:txBody>
      </p:sp>
      <p:sp>
        <p:nvSpPr>
          <p:cNvPr id="21" name="ホームベース 20"/>
          <p:cNvSpPr/>
          <p:nvPr/>
        </p:nvSpPr>
        <p:spPr>
          <a:xfrm>
            <a:off x="281636" y="41635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効率性や</a:t>
            </a:r>
            <a:r>
              <a:rPr lang="en-US" altLang="ja-JP" dirty="0">
                <a:solidFill>
                  <a:schemeClr val="bg1"/>
                </a:solidFill>
                <a:latin typeface="Meiryo" charset="-128"/>
                <a:ea typeface="Meiryo" charset="-128"/>
                <a:cs typeface="Meiryo" charset="-128"/>
              </a:rPr>
              <a:t>ROI</a:t>
            </a:r>
            <a:endParaRPr kumimoji="1" lang="ja-JP" altLang="en-US" dirty="0">
              <a:solidFill>
                <a:schemeClr val="bg1"/>
              </a:solidFill>
              <a:latin typeface="Meiryo" charset="-128"/>
              <a:ea typeface="Meiryo" charset="-128"/>
              <a:cs typeface="Meiryo" charset="-128"/>
            </a:endParaRPr>
          </a:p>
        </p:txBody>
      </p:sp>
      <p:sp>
        <p:nvSpPr>
          <p:cNvPr id="22" name="ホームベース 21"/>
          <p:cNvSpPr/>
          <p:nvPr/>
        </p:nvSpPr>
        <p:spPr>
          <a:xfrm flipH="1">
            <a:off x="4934103" y="41635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新規性や大きなリターン</a:t>
            </a:r>
            <a:endParaRPr lang="en-US" altLang="ja-JP" dirty="0">
              <a:solidFill>
                <a:schemeClr val="bg1"/>
              </a:solidFill>
              <a:latin typeface="Meiryo" charset="-128"/>
              <a:ea typeface="Meiryo" charset="-128"/>
              <a:cs typeface="Meiryo" charset="-128"/>
            </a:endParaRPr>
          </a:p>
        </p:txBody>
      </p:sp>
      <p:sp>
        <p:nvSpPr>
          <p:cNvPr id="23" name="ホームベース 22"/>
          <p:cNvSpPr/>
          <p:nvPr/>
        </p:nvSpPr>
        <p:spPr>
          <a:xfrm>
            <a:off x="281636" y="459751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統率力や実行力</a:t>
            </a:r>
            <a:endParaRPr kumimoji="1" lang="ja-JP" altLang="en-US" dirty="0">
              <a:solidFill>
                <a:schemeClr val="bg1"/>
              </a:solidFill>
              <a:latin typeface="Meiryo" charset="-128"/>
              <a:ea typeface="Meiryo" charset="-128"/>
              <a:cs typeface="Meiryo" charset="-128"/>
            </a:endParaRPr>
          </a:p>
        </p:txBody>
      </p:sp>
      <p:sp>
        <p:nvSpPr>
          <p:cNvPr id="24" name="ホームベース 23"/>
          <p:cNvSpPr/>
          <p:nvPr/>
        </p:nvSpPr>
        <p:spPr>
          <a:xfrm flipH="1">
            <a:off x="4934103" y="459751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機動力や柔軟性</a:t>
            </a:r>
            <a:endParaRPr lang="en-US" altLang="ja-JP" dirty="0">
              <a:solidFill>
                <a:schemeClr val="bg1"/>
              </a:solidFill>
              <a:latin typeface="Meiryo" charset="-128"/>
              <a:ea typeface="Meiryo" charset="-128"/>
              <a:cs typeface="Meiryo" charset="-128"/>
            </a:endParaRPr>
          </a:p>
        </p:txBody>
      </p:sp>
      <p:sp>
        <p:nvSpPr>
          <p:cNvPr id="25" name="ホームベース 24"/>
          <p:cNvSpPr/>
          <p:nvPr/>
        </p:nvSpPr>
        <p:spPr>
          <a:xfrm>
            <a:off x="281636" y="502218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月次</a:t>
            </a:r>
            <a:r>
              <a:rPr lang="en-US" altLang="ja-JP" dirty="0">
                <a:solidFill>
                  <a:schemeClr val="bg1"/>
                </a:solidFill>
                <a:latin typeface="Meiryo" charset="-128"/>
                <a:ea typeface="Meiryo" charset="-128"/>
                <a:cs typeface="Meiryo" charset="-128"/>
              </a:rPr>
              <a:t>〜</a:t>
            </a:r>
            <a:r>
              <a:rPr lang="ja-JP" altLang="en-US" dirty="0">
                <a:solidFill>
                  <a:schemeClr val="bg1"/>
                </a:solidFill>
                <a:latin typeface="Meiryo" charset="-128"/>
                <a:ea typeface="Meiryo" charset="-128"/>
                <a:cs typeface="Meiryo" charset="-128"/>
              </a:rPr>
              <a:t>年次</a:t>
            </a:r>
            <a:endParaRPr kumimoji="1" lang="ja-JP" altLang="en-US" dirty="0">
              <a:solidFill>
                <a:schemeClr val="bg1"/>
              </a:solidFill>
              <a:latin typeface="Meiryo" charset="-128"/>
              <a:ea typeface="Meiryo" charset="-128"/>
              <a:cs typeface="Meiryo" charset="-128"/>
            </a:endParaRPr>
          </a:p>
        </p:txBody>
      </p:sp>
      <p:sp>
        <p:nvSpPr>
          <p:cNvPr id="26" name="ホームベース 25"/>
          <p:cNvSpPr/>
          <p:nvPr/>
        </p:nvSpPr>
        <p:spPr>
          <a:xfrm flipH="1">
            <a:off x="4934103" y="502218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日次</a:t>
            </a:r>
            <a:r>
              <a:rPr lang="en-US" altLang="ja-JP" dirty="0">
                <a:solidFill>
                  <a:schemeClr val="bg1"/>
                </a:solidFill>
                <a:latin typeface="Meiryo" charset="-128"/>
                <a:ea typeface="Meiryo" charset="-128"/>
                <a:cs typeface="Meiryo" charset="-128"/>
              </a:rPr>
              <a:t>(or </a:t>
            </a:r>
            <a:r>
              <a:rPr lang="ja-JP" altLang="en-US" dirty="0">
                <a:solidFill>
                  <a:schemeClr val="bg1"/>
                </a:solidFill>
                <a:latin typeface="Meiryo" charset="-128"/>
                <a:ea typeface="Meiryo" charset="-128"/>
                <a:cs typeface="Meiryo" charset="-128"/>
              </a:rPr>
              <a:t>時次</a:t>
            </a:r>
            <a:r>
              <a:rPr lang="en-US" altLang="ja-JP" dirty="0">
                <a:solidFill>
                  <a:schemeClr val="bg1"/>
                </a:solidFill>
                <a:latin typeface="Meiryo" charset="-128"/>
                <a:ea typeface="Meiryo" charset="-128"/>
                <a:cs typeface="Meiryo" charset="-128"/>
              </a:rPr>
              <a:t>)〜</a:t>
            </a:r>
            <a:r>
              <a:rPr lang="ja-JP" altLang="en-US" dirty="0">
                <a:solidFill>
                  <a:schemeClr val="bg1"/>
                </a:solidFill>
                <a:latin typeface="Meiryo" charset="-128"/>
                <a:ea typeface="Meiryo" charset="-128"/>
                <a:cs typeface="Meiryo" charset="-128"/>
              </a:rPr>
              <a:t>週次</a:t>
            </a:r>
            <a:endParaRPr lang="en-US" altLang="ja-JP" dirty="0">
              <a:solidFill>
                <a:schemeClr val="bg1"/>
              </a:solidFill>
              <a:latin typeface="Meiryo" charset="-128"/>
              <a:ea typeface="Meiryo" charset="-128"/>
              <a:cs typeface="Meiryo" charset="-128"/>
            </a:endParaRPr>
          </a:p>
        </p:txBody>
      </p:sp>
      <p:sp>
        <p:nvSpPr>
          <p:cNvPr id="27" name="六角形 26"/>
          <p:cNvSpPr/>
          <p:nvPr/>
        </p:nvSpPr>
        <p:spPr>
          <a:xfrm>
            <a:off x="4228186" y="1593923"/>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性向</a:t>
            </a:r>
            <a:endParaRPr kumimoji="1" lang="ja-JP" altLang="en-US" sz="1200" dirty="0">
              <a:solidFill>
                <a:srgbClr val="FFFFFF"/>
              </a:solidFill>
              <a:latin typeface="ＭＳ Ｐゴシック"/>
              <a:ea typeface="ＭＳ Ｐゴシック"/>
              <a:cs typeface="ＭＳ Ｐゴシック"/>
            </a:endParaRPr>
          </a:p>
        </p:txBody>
      </p:sp>
      <p:sp>
        <p:nvSpPr>
          <p:cNvPr id="28" name="六角形 27"/>
          <p:cNvSpPr/>
          <p:nvPr/>
        </p:nvSpPr>
        <p:spPr>
          <a:xfrm>
            <a:off x="4228186" y="2044487"/>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手法</a:t>
            </a:r>
            <a:endParaRPr kumimoji="1" lang="ja-JP" altLang="en-US" sz="1200" dirty="0">
              <a:solidFill>
                <a:srgbClr val="FFFFFF"/>
              </a:solidFill>
              <a:latin typeface="ＭＳ Ｐゴシック"/>
              <a:ea typeface="ＭＳ Ｐゴシック"/>
              <a:cs typeface="ＭＳ Ｐゴシック"/>
            </a:endParaRPr>
          </a:p>
        </p:txBody>
      </p:sp>
      <p:sp>
        <p:nvSpPr>
          <p:cNvPr id="29" name="六角形 28"/>
          <p:cNvSpPr/>
          <p:nvPr/>
        </p:nvSpPr>
        <p:spPr>
          <a:xfrm>
            <a:off x="4228186" y="2460844"/>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30" name="六角形 29"/>
          <p:cNvSpPr/>
          <p:nvPr/>
        </p:nvSpPr>
        <p:spPr>
          <a:xfrm>
            <a:off x="4238244" y="2876476"/>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業務</a:t>
            </a:r>
          </a:p>
        </p:txBody>
      </p:sp>
      <p:sp>
        <p:nvSpPr>
          <p:cNvPr id="31" name="六角形 30"/>
          <p:cNvSpPr/>
          <p:nvPr/>
        </p:nvSpPr>
        <p:spPr>
          <a:xfrm>
            <a:off x="4238244" y="3327040"/>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例え</a:t>
            </a:r>
          </a:p>
        </p:txBody>
      </p:sp>
      <p:sp>
        <p:nvSpPr>
          <p:cNvPr id="32" name="六角形 31"/>
          <p:cNvSpPr/>
          <p:nvPr/>
        </p:nvSpPr>
        <p:spPr>
          <a:xfrm>
            <a:off x="4238244" y="3743397"/>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対象</a:t>
            </a:r>
          </a:p>
        </p:txBody>
      </p:sp>
      <p:sp>
        <p:nvSpPr>
          <p:cNvPr id="33" name="六角形 32"/>
          <p:cNvSpPr/>
          <p:nvPr/>
        </p:nvSpPr>
        <p:spPr>
          <a:xfrm>
            <a:off x="4228186" y="4158505"/>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期待</a:t>
            </a:r>
          </a:p>
        </p:txBody>
      </p:sp>
      <p:sp>
        <p:nvSpPr>
          <p:cNvPr id="34" name="六角形 33"/>
          <p:cNvSpPr/>
          <p:nvPr/>
        </p:nvSpPr>
        <p:spPr>
          <a:xfrm>
            <a:off x="4228186" y="4609069"/>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実践</a:t>
            </a:r>
          </a:p>
        </p:txBody>
      </p:sp>
      <p:sp>
        <p:nvSpPr>
          <p:cNvPr id="35" name="六角形 34"/>
          <p:cNvSpPr/>
          <p:nvPr/>
        </p:nvSpPr>
        <p:spPr>
          <a:xfrm>
            <a:off x="4228186" y="5025426"/>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期間</a:t>
            </a:r>
          </a:p>
        </p:txBody>
      </p:sp>
      <p:sp>
        <p:nvSpPr>
          <p:cNvPr id="36" name="ホームベース 35"/>
          <p:cNvSpPr/>
          <p:nvPr/>
        </p:nvSpPr>
        <p:spPr>
          <a:xfrm>
            <a:off x="281636" y="544612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トップダウン</a:t>
            </a:r>
            <a:endParaRPr kumimoji="1" lang="ja-JP" altLang="en-US" dirty="0">
              <a:solidFill>
                <a:schemeClr val="bg1"/>
              </a:solidFill>
              <a:latin typeface="Meiryo" charset="-128"/>
              <a:ea typeface="Meiryo" charset="-128"/>
              <a:cs typeface="Meiryo" charset="-128"/>
            </a:endParaRPr>
          </a:p>
        </p:txBody>
      </p:sp>
      <p:sp>
        <p:nvSpPr>
          <p:cNvPr id="37" name="ホームベース 36"/>
          <p:cNvSpPr/>
          <p:nvPr/>
        </p:nvSpPr>
        <p:spPr>
          <a:xfrm flipH="1">
            <a:off x="4934103" y="5446127"/>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ボトムアップ</a:t>
            </a:r>
            <a:endParaRPr lang="en-US" altLang="ja-JP" dirty="0">
              <a:solidFill>
                <a:schemeClr val="bg1"/>
              </a:solidFill>
              <a:latin typeface="Meiryo" charset="-128"/>
              <a:ea typeface="Meiryo" charset="-128"/>
              <a:cs typeface="Meiryo" charset="-128"/>
            </a:endParaRPr>
          </a:p>
        </p:txBody>
      </p:sp>
      <p:sp>
        <p:nvSpPr>
          <p:cNvPr id="38" name="六角形 37"/>
          <p:cNvSpPr/>
          <p:nvPr/>
        </p:nvSpPr>
        <p:spPr>
          <a:xfrm>
            <a:off x="4228186" y="5449373"/>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経営</a:t>
            </a:r>
          </a:p>
        </p:txBody>
      </p:sp>
      <p:sp>
        <p:nvSpPr>
          <p:cNvPr id="39" name="ホームベース 38"/>
          <p:cNvSpPr/>
          <p:nvPr/>
        </p:nvSpPr>
        <p:spPr>
          <a:xfrm>
            <a:off x="281636" y="5879600"/>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方針が確定した後に軍隊的統率力で実行する力</a:t>
            </a:r>
            <a:endParaRPr kumimoji="1" lang="ja-JP" altLang="en-US" sz="1400" dirty="0">
              <a:solidFill>
                <a:schemeClr val="bg1"/>
              </a:solidFill>
              <a:latin typeface="Meiryo" charset="-128"/>
              <a:ea typeface="Meiryo" charset="-128"/>
              <a:cs typeface="Meiryo" charset="-128"/>
            </a:endParaRPr>
          </a:p>
        </p:txBody>
      </p:sp>
      <p:sp>
        <p:nvSpPr>
          <p:cNvPr id="40" name="ホームベース 39"/>
          <p:cNvSpPr/>
          <p:nvPr/>
        </p:nvSpPr>
        <p:spPr>
          <a:xfrm flipH="1">
            <a:off x="4579314" y="5879601"/>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方向性が見えない状況での探索能力や機動力</a:t>
            </a:r>
            <a:endParaRPr lang="en-US" altLang="ja-JP"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748995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モード</a:t>
            </a:r>
            <a:r>
              <a:rPr kumimoji="1" lang="en-US" altLang="ja-JP" dirty="0"/>
              <a:t>1</a:t>
            </a:r>
            <a:r>
              <a:rPr kumimoji="1" lang="ja-JP" altLang="en-US" dirty="0"/>
              <a:t>とモード</a:t>
            </a:r>
            <a:r>
              <a:rPr kumimoji="1" lang="en-US" altLang="ja-JP" dirty="0"/>
              <a:t>2</a:t>
            </a:r>
            <a:r>
              <a:rPr kumimoji="1" lang="ja-JP" altLang="en-US" dirty="0"/>
              <a:t>を取り持つガーディアン</a:t>
            </a:r>
          </a:p>
        </p:txBody>
      </p:sp>
      <p:sp>
        <p:nvSpPr>
          <p:cNvPr id="4" name="正方形/長方形 3"/>
          <p:cNvSpPr/>
          <p:nvPr/>
        </p:nvSpPr>
        <p:spPr>
          <a:xfrm>
            <a:off x="274320" y="1016812"/>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75581" y="1016811"/>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39" name="ホームベース 38"/>
          <p:cNvSpPr/>
          <p:nvPr/>
        </p:nvSpPr>
        <p:spPr>
          <a:xfrm>
            <a:off x="274320" y="2339126"/>
            <a:ext cx="5102352" cy="829863"/>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bg1"/>
                </a:solidFill>
                <a:latin typeface="Meiryo" charset="-128"/>
                <a:ea typeface="Meiryo" charset="-128"/>
                <a:cs typeface="Meiryo" charset="-128"/>
              </a:rPr>
              <a:t>　　　落ち着きなくチャラチャラした</a:t>
            </a:r>
            <a:endParaRPr lang="en-US" altLang="ja-JP" dirty="0">
              <a:solidFill>
                <a:schemeClr val="bg1"/>
              </a:solidFill>
              <a:latin typeface="Meiryo" charset="-128"/>
              <a:ea typeface="Meiryo" charset="-128"/>
              <a:cs typeface="Meiryo" charset="-128"/>
            </a:endParaRPr>
          </a:p>
          <a:p>
            <a:r>
              <a:rPr lang="ja-JP" altLang="en-US" dirty="0">
                <a:solidFill>
                  <a:schemeClr val="bg1"/>
                </a:solidFill>
                <a:latin typeface="Meiryo" charset="-128"/>
                <a:ea typeface="Meiryo" charset="-128"/>
                <a:cs typeface="Meiryo" charset="-128"/>
              </a:rPr>
              <a:t>　　　無責任で軽い存在だと煙たがる</a:t>
            </a:r>
            <a:endParaRPr kumimoji="1" lang="ja-JP" altLang="en-US" dirty="0">
              <a:solidFill>
                <a:schemeClr val="bg1"/>
              </a:solidFill>
              <a:latin typeface="Meiryo" charset="-128"/>
              <a:ea typeface="Meiryo" charset="-128"/>
              <a:cs typeface="Meiryo" charset="-128"/>
            </a:endParaRPr>
          </a:p>
        </p:txBody>
      </p:sp>
      <p:sp>
        <p:nvSpPr>
          <p:cNvPr id="40" name="ホームベース 39"/>
          <p:cNvSpPr/>
          <p:nvPr/>
        </p:nvSpPr>
        <p:spPr>
          <a:xfrm flipH="1">
            <a:off x="3723438" y="3323980"/>
            <a:ext cx="5149900" cy="829861"/>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bg1"/>
                </a:solidFill>
                <a:latin typeface="Meiryo" charset="-128"/>
                <a:ea typeface="Meiryo" charset="-128"/>
                <a:cs typeface="Meiryo" charset="-128"/>
              </a:rPr>
              <a:t>　　　　古臭く動きが遅い足手まといの</a:t>
            </a:r>
            <a:endParaRPr lang="en-US" altLang="ja-JP" dirty="0">
              <a:solidFill>
                <a:schemeClr val="bg1"/>
              </a:solidFill>
              <a:latin typeface="Meiryo" charset="-128"/>
              <a:ea typeface="Meiryo" charset="-128"/>
              <a:cs typeface="Meiryo" charset="-128"/>
            </a:endParaRPr>
          </a:p>
          <a:p>
            <a:r>
              <a:rPr lang="ja-JP" altLang="en-US" dirty="0">
                <a:solidFill>
                  <a:schemeClr val="bg1"/>
                </a:solidFill>
                <a:latin typeface="Meiryo" charset="-128"/>
                <a:ea typeface="Meiryo" charset="-128"/>
                <a:cs typeface="Meiryo" charset="-128"/>
              </a:rPr>
              <a:t>　　　　恐竜の化石のように感じる</a:t>
            </a:r>
            <a:endParaRPr lang="en-US" altLang="ja-JP" dirty="0">
              <a:solidFill>
                <a:schemeClr val="bg1"/>
              </a:solidFill>
              <a:latin typeface="Meiryo" charset="-128"/>
              <a:ea typeface="Meiryo" charset="-128"/>
              <a:cs typeface="Meiryo" charset="-128"/>
            </a:endParaRPr>
          </a:p>
        </p:txBody>
      </p:sp>
      <p:grpSp>
        <p:nvGrpSpPr>
          <p:cNvPr id="44" name="図形グループ 43"/>
          <p:cNvGrpSpPr/>
          <p:nvPr/>
        </p:nvGrpSpPr>
        <p:grpSpPr>
          <a:xfrm>
            <a:off x="5723182" y="2334163"/>
            <a:ext cx="387782" cy="829863"/>
            <a:chOff x="626312" y="838875"/>
            <a:chExt cx="603657" cy="1238713"/>
          </a:xfrm>
          <a:solidFill>
            <a:schemeClr val="tx1">
              <a:lumMod val="75000"/>
              <a:lumOff val="25000"/>
            </a:schemeClr>
          </a:solidFill>
        </p:grpSpPr>
        <p:sp>
          <p:nvSpPr>
            <p:cNvPr id="45" name="円/楕円 4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6" name="フローチャート: 論理積ゲート 4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47" name="図形グループ 46"/>
          <p:cNvGrpSpPr/>
          <p:nvPr/>
        </p:nvGrpSpPr>
        <p:grpSpPr>
          <a:xfrm>
            <a:off x="6232475" y="2339126"/>
            <a:ext cx="387782" cy="829863"/>
            <a:chOff x="626312" y="838875"/>
            <a:chExt cx="603657" cy="1238713"/>
          </a:xfrm>
          <a:solidFill>
            <a:schemeClr val="tx1">
              <a:lumMod val="75000"/>
              <a:lumOff val="25000"/>
            </a:schemeClr>
          </a:solidFill>
        </p:grpSpPr>
        <p:sp>
          <p:nvSpPr>
            <p:cNvPr id="48" name="円/楕円 4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9" name="フローチャート: 論理積ゲート 48"/>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0" name="図形グループ 49"/>
          <p:cNvGrpSpPr/>
          <p:nvPr/>
        </p:nvGrpSpPr>
        <p:grpSpPr>
          <a:xfrm>
            <a:off x="7251056" y="2334163"/>
            <a:ext cx="387782" cy="829863"/>
            <a:chOff x="626312" y="838875"/>
            <a:chExt cx="603657" cy="1238713"/>
          </a:xfrm>
          <a:solidFill>
            <a:schemeClr val="tx1">
              <a:lumMod val="75000"/>
              <a:lumOff val="25000"/>
            </a:schemeClr>
          </a:solidFill>
        </p:grpSpPr>
        <p:sp>
          <p:nvSpPr>
            <p:cNvPr id="51" name="円/楕円 50"/>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2" name="フローチャート: 論理積ゲート 51"/>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3" name="図形グループ 52"/>
          <p:cNvGrpSpPr/>
          <p:nvPr/>
        </p:nvGrpSpPr>
        <p:grpSpPr>
          <a:xfrm>
            <a:off x="7760345" y="2334163"/>
            <a:ext cx="387782" cy="829863"/>
            <a:chOff x="626312" y="838875"/>
            <a:chExt cx="603657" cy="1238713"/>
          </a:xfrm>
          <a:solidFill>
            <a:schemeClr val="tx1">
              <a:lumMod val="75000"/>
              <a:lumOff val="25000"/>
            </a:schemeClr>
          </a:solidFill>
        </p:grpSpPr>
        <p:sp>
          <p:nvSpPr>
            <p:cNvPr id="54" name="円/楕円 53"/>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5" name="フローチャート: 論理積ゲート 54"/>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6" name="図形グループ 55"/>
          <p:cNvGrpSpPr/>
          <p:nvPr/>
        </p:nvGrpSpPr>
        <p:grpSpPr>
          <a:xfrm>
            <a:off x="6741766" y="2334163"/>
            <a:ext cx="387782" cy="829863"/>
            <a:chOff x="626312" y="838875"/>
            <a:chExt cx="603657" cy="1238713"/>
          </a:xfrm>
          <a:solidFill>
            <a:schemeClr val="tx1">
              <a:lumMod val="75000"/>
              <a:lumOff val="25000"/>
            </a:schemeClr>
          </a:solidFill>
        </p:grpSpPr>
        <p:sp>
          <p:nvSpPr>
            <p:cNvPr id="57" name="円/楕円 56"/>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8" name="フローチャート: 論理積ゲート 57"/>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9" name="図形グループ 58"/>
          <p:cNvGrpSpPr/>
          <p:nvPr/>
        </p:nvGrpSpPr>
        <p:grpSpPr>
          <a:xfrm>
            <a:off x="1012195" y="3323980"/>
            <a:ext cx="387782" cy="829863"/>
            <a:chOff x="626312" y="838875"/>
            <a:chExt cx="603657" cy="1238713"/>
          </a:xfrm>
          <a:solidFill>
            <a:schemeClr val="tx1">
              <a:lumMod val="50000"/>
              <a:lumOff val="50000"/>
            </a:schemeClr>
          </a:solidFill>
        </p:grpSpPr>
        <p:sp>
          <p:nvSpPr>
            <p:cNvPr id="60" name="円/楕円 59"/>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1" name="フローチャート: 論理積ゲート 60"/>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2" name="図形グループ 61"/>
          <p:cNvGrpSpPr/>
          <p:nvPr/>
        </p:nvGrpSpPr>
        <p:grpSpPr>
          <a:xfrm>
            <a:off x="1521488" y="3328943"/>
            <a:ext cx="387782" cy="829863"/>
            <a:chOff x="626312" y="838875"/>
            <a:chExt cx="603657" cy="1238713"/>
          </a:xfrm>
          <a:solidFill>
            <a:schemeClr val="tx1">
              <a:lumMod val="50000"/>
              <a:lumOff val="50000"/>
            </a:schemeClr>
          </a:solidFill>
        </p:grpSpPr>
        <p:sp>
          <p:nvSpPr>
            <p:cNvPr id="63" name="円/楕円 6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4" name="フローチャート: 論理積ゲート 63"/>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5" name="図形グループ 64"/>
          <p:cNvGrpSpPr/>
          <p:nvPr/>
        </p:nvGrpSpPr>
        <p:grpSpPr>
          <a:xfrm>
            <a:off x="2540069" y="3323980"/>
            <a:ext cx="387782" cy="829863"/>
            <a:chOff x="626312" y="838875"/>
            <a:chExt cx="603657" cy="1238713"/>
          </a:xfrm>
          <a:solidFill>
            <a:schemeClr val="tx1">
              <a:lumMod val="50000"/>
              <a:lumOff val="50000"/>
            </a:schemeClr>
          </a:solidFill>
        </p:grpSpPr>
        <p:sp>
          <p:nvSpPr>
            <p:cNvPr id="66" name="円/楕円 65"/>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7" name="フローチャート: 論理積ゲート 66"/>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8" name="図形グループ 67"/>
          <p:cNvGrpSpPr/>
          <p:nvPr/>
        </p:nvGrpSpPr>
        <p:grpSpPr>
          <a:xfrm>
            <a:off x="3049358" y="3323980"/>
            <a:ext cx="387782" cy="829863"/>
            <a:chOff x="626312" y="838875"/>
            <a:chExt cx="603657" cy="1238713"/>
          </a:xfrm>
          <a:solidFill>
            <a:schemeClr val="tx1">
              <a:lumMod val="50000"/>
              <a:lumOff val="50000"/>
            </a:schemeClr>
          </a:solidFill>
        </p:grpSpPr>
        <p:sp>
          <p:nvSpPr>
            <p:cNvPr id="69" name="円/楕円 68"/>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0" name="フローチャート: 論理積ゲート 69"/>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1" name="図形グループ 70"/>
          <p:cNvGrpSpPr/>
          <p:nvPr/>
        </p:nvGrpSpPr>
        <p:grpSpPr>
          <a:xfrm>
            <a:off x="2030779" y="3323980"/>
            <a:ext cx="387782" cy="829863"/>
            <a:chOff x="626312" y="838875"/>
            <a:chExt cx="603657" cy="1238713"/>
          </a:xfrm>
          <a:solidFill>
            <a:schemeClr val="tx1">
              <a:lumMod val="50000"/>
              <a:lumOff val="50000"/>
            </a:schemeClr>
          </a:solidFill>
        </p:grpSpPr>
        <p:sp>
          <p:nvSpPr>
            <p:cNvPr id="72" name="円/楕円 71"/>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3" name="フローチャート: 論理積ゲート 72"/>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4" name="図形グループ 73"/>
          <p:cNvGrpSpPr/>
          <p:nvPr/>
        </p:nvGrpSpPr>
        <p:grpSpPr>
          <a:xfrm>
            <a:off x="4378107" y="4501091"/>
            <a:ext cx="387782" cy="829863"/>
            <a:chOff x="626312" y="838875"/>
            <a:chExt cx="603657" cy="1238713"/>
          </a:xfrm>
          <a:solidFill>
            <a:schemeClr val="accent6">
              <a:lumMod val="50000"/>
            </a:schemeClr>
          </a:solidFill>
        </p:grpSpPr>
        <p:sp>
          <p:nvSpPr>
            <p:cNvPr id="75" name="円/楕円 7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6" name="フローチャート: 論理積ゲート 7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 name="正方形/長方形 2"/>
          <p:cNvSpPr/>
          <p:nvPr/>
        </p:nvSpPr>
        <p:spPr>
          <a:xfrm>
            <a:off x="1252672" y="5738455"/>
            <a:ext cx="6616426" cy="646331"/>
          </a:xfrm>
          <a:prstGeom prst="rect">
            <a:avLst/>
          </a:prstGeom>
        </p:spPr>
        <p:txBody>
          <a:bodyPr wrap="square">
            <a:spAutoFit/>
          </a:bodyPr>
          <a:lstStyle/>
          <a:p>
            <a:pPr algn="ctr"/>
            <a:r>
              <a:rPr lang="ja-JP" altLang="en-US" sz="1200" b="1" dirty="0">
                <a:solidFill>
                  <a:schemeClr val="accent6">
                    <a:lumMod val="75000"/>
                  </a:schemeClr>
                </a:solidFill>
                <a:latin typeface="Meiryo" charset="-128"/>
                <a:ea typeface="Meiryo" charset="-128"/>
                <a:cs typeface="Meiryo" charset="-128"/>
              </a:rPr>
              <a:t>それぞれの強み</a:t>
            </a:r>
            <a:r>
              <a:rPr lang="ja-JP" altLang="en-US" sz="1200" dirty="0">
                <a:solidFill>
                  <a:schemeClr val="accent6">
                    <a:lumMod val="75000"/>
                  </a:schemeClr>
                </a:solidFill>
                <a:latin typeface="Meiryo" charset="-128"/>
                <a:ea typeface="Meiryo" charset="-128"/>
                <a:cs typeface="Meiryo" charset="-128"/>
              </a:rPr>
              <a:t>がありながらも</a:t>
            </a:r>
            <a:endParaRPr lang="en-US" altLang="ja-JP" sz="1200" dirty="0">
              <a:solidFill>
                <a:schemeClr val="accent6">
                  <a:lumMod val="75000"/>
                </a:schemeClr>
              </a:solidFill>
              <a:latin typeface="Meiryo" charset="-128"/>
              <a:ea typeface="Meiryo" charset="-128"/>
              <a:cs typeface="Meiryo" charset="-128"/>
            </a:endParaRPr>
          </a:p>
          <a:p>
            <a:pPr algn="ctr"/>
            <a:r>
              <a:rPr lang="ja-JP" altLang="en-US" sz="1200" b="1" dirty="0">
                <a:solidFill>
                  <a:schemeClr val="accent6">
                    <a:lumMod val="75000"/>
                  </a:schemeClr>
                </a:solidFill>
                <a:latin typeface="Meiryo" charset="-128"/>
                <a:ea typeface="Meiryo" charset="-128"/>
                <a:cs typeface="Meiryo" charset="-128"/>
              </a:rPr>
              <a:t>文化的対立</a:t>
            </a:r>
            <a:r>
              <a:rPr lang="ja-JP" altLang="en-US" sz="1200" dirty="0">
                <a:solidFill>
                  <a:schemeClr val="accent6">
                    <a:lumMod val="75000"/>
                  </a:schemeClr>
                </a:solidFill>
                <a:latin typeface="Meiryo" charset="-128"/>
                <a:ea typeface="Meiryo" charset="-128"/>
                <a:cs typeface="Meiryo" charset="-128"/>
              </a:rPr>
              <a:t>が起きやすい</a:t>
            </a:r>
            <a:r>
              <a:rPr lang="ja-JP" altLang="en-US" sz="1200" b="1" dirty="0">
                <a:solidFill>
                  <a:schemeClr val="accent6">
                    <a:lumMod val="75000"/>
                  </a:schemeClr>
                </a:solidFill>
                <a:latin typeface="Meiryo" charset="-128"/>
                <a:ea typeface="Meiryo" charset="-128"/>
                <a:cs typeface="Meiryo" charset="-128"/>
              </a:rPr>
              <a:t>両者を共存</a:t>
            </a:r>
            <a:r>
              <a:rPr lang="ja-JP" altLang="en-US" sz="1200" dirty="0">
                <a:solidFill>
                  <a:schemeClr val="accent6">
                    <a:lumMod val="75000"/>
                  </a:schemeClr>
                </a:solidFill>
                <a:latin typeface="Meiryo" charset="-128"/>
                <a:ea typeface="Meiryo" charset="-128"/>
                <a:cs typeface="Meiryo" charset="-128"/>
              </a:rPr>
              <a:t>させるために</a:t>
            </a:r>
            <a:endParaRPr lang="en-US" altLang="ja-JP" sz="1200" dirty="0">
              <a:solidFill>
                <a:schemeClr val="accent6">
                  <a:lumMod val="75000"/>
                </a:schemeClr>
              </a:solidFill>
              <a:latin typeface="Meiryo" charset="-128"/>
              <a:ea typeface="Meiryo" charset="-128"/>
              <a:cs typeface="Meiryo" charset="-128"/>
            </a:endParaRPr>
          </a:p>
          <a:p>
            <a:pPr algn="ctr"/>
            <a:r>
              <a:rPr lang="ja-JP" altLang="en-US" sz="1200" b="1" dirty="0">
                <a:solidFill>
                  <a:schemeClr val="accent6">
                    <a:lumMod val="75000"/>
                  </a:schemeClr>
                </a:solidFill>
                <a:latin typeface="Meiryo" charset="-128"/>
                <a:ea typeface="Meiryo" charset="-128"/>
                <a:cs typeface="Meiryo" charset="-128"/>
              </a:rPr>
              <a:t>双方に敬意を払いつつ間を取り持ち調整</a:t>
            </a:r>
            <a:r>
              <a:rPr lang="ja-JP" altLang="en-US" sz="1200" dirty="0">
                <a:solidFill>
                  <a:schemeClr val="accent6">
                    <a:lumMod val="75000"/>
                  </a:schemeClr>
                </a:solidFill>
                <a:latin typeface="Meiryo" charset="-128"/>
                <a:ea typeface="Meiryo" charset="-128"/>
                <a:cs typeface="Meiryo" charset="-128"/>
              </a:rPr>
              <a:t>を行う</a:t>
            </a:r>
          </a:p>
        </p:txBody>
      </p:sp>
      <p:sp>
        <p:nvSpPr>
          <p:cNvPr id="77" name="ホームベース 76"/>
          <p:cNvSpPr/>
          <p:nvPr/>
        </p:nvSpPr>
        <p:spPr>
          <a:xfrm>
            <a:off x="274320" y="1613532"/>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方針が確定した後に軍隊的統率力で実行する力</a:t>
            </a:r>
            <a:endParaRPr kumimoji="1" lang="ja-JP" altLang="en-US" sz="1400" dirty="0">
              <a:solidFill>
                <a:schemeClr val="bg1"/>
              </a:solidFill>
              <a:latin typeface="Meiryo" charset="-128"/>
              <a:ea typeface="Meiryo" charset="-128"/>
              <a:cs typeface="Meiryo" charset="-128"/>
            </a:endParaRPr>
          </a:p>
        </p:txBody>
      </p:sp>
      <p:sp>
        <p:nvSpPr>
          <p:cNvPr id="78" name="ホームベース 77"/>
          <p:cNvSpPr/>
          <p:nvPr/>
        </p:nvSpPr>
        <p:spPr>
          <a:xfrm flipH="1">
            <a:off x="4571998" y="1613533"/>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方向性が見えない状況での探索能力や機動力</a:t>
            </a:r>
            <a:endParaRPr lang="en-US" altLang="ja-JP" sz="1400" dirty="0">
              <a:solidFill>
                <a:schemeClr val="bg1"/>
              </a:solidFill>
              <a:latin typeface="Meiryo" charset="-128"/>
              <a:ea typeface="Meiryo" charset="-128"/>
              <a:cs typeface="Meiryo" charset="-128"/>
            </a:endParaRPr>
          </a:p>
        </p:txBody>
      </p:sp>
      <p:sp>
        <p:nvSpPr>
          <p:cNvPr id="79" name="正方形/長方形 78"/>
          <p:cNvSpPr/>
          <p:nvPr/>
        </p:nvSpPr>
        <p:spPr>
          <a:xfrm>
            <a:off x="3080236" y="5415308"/>
            <a:ext cx="2983522" cy="400110"/>
          </a:xfrm>
          <a:prstGeom prst="rect">
            <a:avLst/>
          </a:prstGeom>
        </p:spPr>
        <p:txBody>
          <a:bodyPr wrap="square">
            <a:spAutoFit/>
          </a:bodyPr>
          <a:lstStyle/>
          <a:p>
            <a:pPr algn="ctr"/>
            <a:r>
              <a:rPr lang="ja-JP" altLang="en-US" sz="2000" b="1" dirty="0">
                <a:solidFill>
                  <a:schemeClr val="accent6">
                    <a:lumMod val="75000"/>
                  </a:schemeClr>
                </a:solidFill>
                <a:latin typeface="Meiryo" charset="-128"/>
                <a:ea typeface="Meiryo" charset="-128"/>
                <a:cs typeface="Meiryo" charset="-128"/>
              </a:rPr>
              <a:t>ガーディアン</a:t>
            </a:r>
          </a:p>
        </p:txBody>
      </p:sp>
      <p:sp>
        <p:nvSpPr>
          <p:cNvPr id="19" name="環状矢印 18"/>
          <p:cNvSpPr/>
          <p:nvPr/>
        </p:nvSpPr>
        <p:spPr>
          <a:xfrm rot="10800000">
            <a:off x="2958725" y="3164026"/>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環状矢印 79"/>
          <p:cNvSpPr/>
          <p:nvPr/>
        </p:nvSpPr>
        <p:spPr>
          <a:xfrm rot="10800000" flipH="1">
            <a:off x="3912934" y="3171589"/>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9347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044859"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リーフォーム 30"/>
          <p:cNvSpPr/>
          <p:nvPr/>
        </p:nvSpPr>
        <p:spPr>
          <a:xfrm>
            <a:off x="6042351" y="1897381"/>
            <a:ext cx="2581132" cy="2528408"/>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3099 w 2565787"/>
              <a:gd name="connsiteY3" fmla="*/ 2509997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95300 w 2565787"/>
              <a:gd name="connsiteY3" fmla="*/ 2516134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2528408"/>
              <a:gd name="connsiteX1" fmla="*/ 594 w 2565787"/>
              <a:gd name="connsiteY1" fmla="*/ 1098506 h 2528408"/>
              <a:gd name="connsiteX2" fmla="*/ 1289273 w 2565787"/>
              <a:gd name="connsiteY2" fmla="*/ 1098507 h 2528408"/>
              <a:gd name="connsiteX3" fmla="*/ 1295300 w 2565787"/>
              <a:gd name="connsiteY3" fmla="*/ 2516134 h 2528408"/>
              <a:gd name="connsiteX4" fmla="*/ 2559686 w 2565787"/>
              <a:gd name="connsiteY4" fmla="*/ 2528408 h 2528408"/>
              <a:gd name="connsiteX5" fmla="*/ 2565787 w 2565787"/>
              <a:gd name="connsiteY5" fmla="*/ 6137 h 2528408"/>
              <a:gd name="connsiteX6" fmla="*/ 557 w 2565787"/>
              <a:gd name="connsiteY6" fmla="*/ 0 h 2528408"/>
              <a:gd name="connsiteX0" fmla="*/ 557 w 2565787"/>
              <a:gd name="connsiteY0" fmla="*/ 0 h 2528408"/>
              <a:gd name="connsiteX1" fmla="*/ 594 w 2565787"/>
              <a:gd name="connsiteY1" fmla="*/ 1098506 h 2528408"/>
              <a:gd name="connsiteX2" fmla="*/ 1289273 w 2565787"/>
              <a:gd name="connsiteY2" fmla="*/ 1098507 h 2528408"/>
              <a:gd name="connsiteX3" fmla="*/ 1283099 w 2565787"/>
              <a:gd name="connsiteY3" fmla="*/ 2522271 h 2528408"/>
              <a:gd name="connsiteX4" fmla="*/ 2559686 w 2565787"/>
              <a:gd name="connsiteY4" fmla="*/ 2528408 h 2528408"/>
              <a:gd name="connsiteX5" fmla="*/ 2565787 w 2565787"/>
              <a:gd name="connsiteY5" fmla="*/ 6137 h 2528408"/>
              <a:gd name="connsiteX6" fmla="*/ 557 w 2565787"/>
              <a:gd name="connsiteY6" fmla="*/ 0 h 25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2528408">
                <a:moveTo>
                  <a:pt x="557" y="0"/>
                </a:moveTo>
                <a:cubicBezTo>
                  <a:pt x="2603" y="362078"/>
                  <a:pt x="-1452" y="736428"/>
                  <a:pt x="594" y="1098506"/>
                </a:cubicBezTo>
                <a:lnTo>
                  <a:pt x="1289273" y="1098507"/>
                </a:lnTo>
                <a:cubicBezTo>
                  <a:pt x="1285182" y="1814480"/>
                  <a:pt x="1287190" y="1806298"/>
                  <a:pt x="1283099" y="2522271"/>
                </a:cubicBezTo>
                <a:lnTo>
                  <a:pt x="2559686" y="2528408"/>
                </a:lnTo>
                <a:cubicBezTo>
                  <a:pt x="2561720" y="1687651"/>
                  <a:pt x="2563753" y="846894"/>
                  <a:pt x="2565787" y="6137"/>
                </a:cubicBez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3280180" y="3142098"/>
            <a:ext cx="129182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リーフォーム 16"/>
          <p:cNvSpPr/>
          <p:nvPr/>
        </p:nvSpPr>
        <p:spPr>
          <a:xfrm>
            <a:off x="3280180" y="1897381"/>
            <a:ext cx="2581132" cy="3234153"/>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3234153">
                <a:moveTo>
                  <a:pt x="557" y="0"/>
                </a:moveTo>
                <a:cubicBezTo>
                  <a:pt x="2603" y="362078"/>
                  <a:pt x="-1452" y="736428"/>
                  <a:pt x="594" y="1098506"/>
                </a:cubicBezTo>
                <a:lnTo>
                  <a:pt x="1289273" y="1098507"/>
                </a:lnTo>
                <a:cubicBezTo>
                  <a:pt x="1285182" y="1814480"/>
                  <a:pt x="1293291" y="2518180"/>
                  <a:pt x="1289200" y="3234153"/>
                </a:cubicBezTo>
                <a:lnTo>
                  <a:pt x="2565787" y="3234153"/>
                </a:lnTo>
                <a:lnTo>
                  <a:pt x="2565787" y="6137"/>
                </a:ln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３つの</a:t>
            </a:r>
            <a:r>
              <a:rPr kumimoji="1" lang="en-US" altLang="ja-JP" dirty="0"/>
              <a:t>IT</a:t>
            </a:r>
            <a:r>
              <a:rPr kumimoji="1" lang="ja-JP" altLang="en-US" dirty="0"/>
              <a:t>：従来の</a:t>
            </a:r>
            <a:r>
              <a:rPr kumimoji="1" lang="en-US" altLang="ja-JP" dirty="0"/>
              <a:t>IT</a:t>
            </a:r>
            <a:r>
              <a:rPr kumimoji="1" lang="ja-JP" altLang="en-US" dirty="0"/>
              <a:t>／シャドー</a:t>
            </a:r>
            <a:r>
              <a:rPr kumimoji="1" lang="en-US" altLang="ja-JP" dirty="0"/>
              <a:t>IT</a:t>
            </a:r>
            <a:r>
              <a:rPr kumimoji="1" lang="ja-JP" altLang="en-US" dirty="0"/>
              <a:t>／バイモーダル</a:t>
            </a:r>
            <a:r>
              <a:rPr kumimoji="1" lang="en-US" altLang="ja-JP" dirty="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47</a:t>
            </a:fld>
            <a:endParaRPr kumimoji="1" lang="ja-JP" altLang="en-US"/>
          </a:p>
        </p:txBody>
      </p:sp>
      <p:sp>
        <p:nvSpPr>
          <p:cNvPr id="4" name="正方形/長方形 3"/>
          <p:cNvSpPr/>
          <p:nvPr/>
        </p:nvSpPr>
        <p:spPr>
          <a:xfrm>
            <a:off x="515501"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Meiryo" charset="-128"/>
                <a:ea typeface="Meiryo" charset="-128"/>
                <a:cs typeface="Meiryo" charset="-128"/>
              </a:rPr>
              <a:t>SIer</a:t>
            </a:r>
            <a:r>
              <a:rPr kumimoji="1" lang="ja-JP" altLang="en-US" dirty="0">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IT</a:t>
            </a:r>
            <a:r>
              <a:rPr kumimoji="1" lang="ja-JP" altLang="en-US" dirty="0">
                <a:solidFill>
                  <a:srgbClr val="FFFFFF"/>
                </a:solidFill>
                <a:latin typeface="Meiryo" charset="-128"/>
                <a:ea typeface="Meiryo" charset="-128"/>
                <a:cs typeface="Meiryo" charset="-128"/>
              </a:rPr>
              <a:t>ベンダー</a:t>
            </a:r>
          </a:p>
        </p:txBody>
      </p:sp>
      <p:sp>
        <p:nvSpPr>
          <p:cNvPr id="5" name="正方形/長方形 4"/>
          <p:cNvSpPr/>
          <p:nvPr/>
        </p:nvSpPr>
        <p:spPr>
          <a:xfrm>
            <a:off x="3280180"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6" name="正方形/長方形 5"/>
          <p:cNvSpPr/>
          <p:nvPr/>
        </p:nvSpPr>
        <p:spPr>
          <a:xfrm>
            <a:off x="6044859"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7" name="正方形/長方形 6"/>
          <p:cNvSpPr/>
          <p:nvPr/>
        </p:nvSpPr>
        <p:spPr>
          <a:xfrm>
            <a:off x="515501" y="1897381"/>
            <a:ext cx="2583640" cy="108009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ysClr val="windowText" lastClr="000000"/>
                </a:solidFill>
              </a:ln>
              <a:solidFill>
                <a:srgbClr val="FFFFFF"/>
              </a:solidFill>
              <a:latin typeface="ＭＳ Ｐゴシック"/>
              <a:ea typeface="ＭＳ Ｐゴシック"/>
              <a:cs typeface="ＭＳ Ｐゴシック"/>
            </a:endParaRPr>
          </a:p>
        </p:txBody>
      </p:sp>
      <p:sp>
        <p:nvSpPr>
          <p:cNvPr id="10" name="正方形/長方形 9"/>
          <p:cNvSpPr/>
          <p:nvPr/>
        </p:nvSpPr>
        <p:spPr>
          <a:xfrm>
            <a:off x="512993"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76870" y="3262238"/>
            <a:ext cx="246090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kumimoji="1"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4" name="正方形/長方形 13"/>
          <p:cNvSpPr/>
          <p:nvPr/>
        </p:nvSpPr>
        <p:spPr>
          <a:xfrm>
            <a:off x="3341549"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5" name="正方形/長方形 14"/>
          <p:cNvSpPr/>
          <p:nvPr/>
        </p:nvSpPr>
        <p:spPr>
          <a:xfrm>
            <a:off x="4621095"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18" name="テキスト ボックス 17"/>
          <p:cNvSpPr txBox="1"/>
          <p:nvPr/>
        </p:nvSpPr>
        <p:spPr>
          <a:xfrm>
            <a:off x="994334" y="4660966"/>
            <a:ext cx="1620957" cy="307777"/>
          </a:xfrm>
          <a:prstGeom prst="rect">
            <a:avLst/>
          </a:prstGeom>
          <a:noFill/>
        </p:spPr>
        <p:txBody>
          <a:bodyPr wrap="none" rtlCol="0">
            <a:spAutoFit/>
          </a:bodyPr>
          <a:lstStyle/>
          <a:p>
            <a:pPr algn="ctr"/>
            <a:r>
              <a:rPr kumimoji="1" lang="ja-JP" altLang="en-US" sz="1400" dirty="0">
                <a:solidFill>
                  <a:schemeClr val="accent3">
                    <a:lumMod val="50000"/>
                  </a:schemeClr>
                </a:solidFill>
                <a:latin typeface="Meiryo" charset="-128"/>
                <a:ea typeface="Meiryo" charset="-128"/>
                <a:cs typeface="Meiryo" charset="-128"/>
              </a:rPr>
              <a:t>情報システム部門</a:t>
            </a:r>
          </a:p>
        </p:txBody>
      </p:sp>
      <p:sp>
        <p:nvSpPr>
          <p:cNvPr id="19" name="テキスト ボックス 18"/>
          <p:cNvSpPr txBox="1"/>
          <p:nvPr/>
        </p:nvSpPr>
        <p:spPr>
          <a:xfrm>
            <a:off x="3312317" y="4691743"/>
            <a:ext cx="1210588" cy="246221"/>
          </a:xfrm>
          <a:prstGeom prst="rect">
            <a:avLst/>
          </a:prstGeom>
          <a:noFill/>
        </p:spPr>
        <p:txBody>
          <a:bodyPr wrap="none" rtlCol="0">
            <a:spAutoFit/>
          </a:bodyPr>
          <a:lstStyle/>
          <a:p>
            <a:pPr algn="ctr"/>
            <a:r>
              <a:rPr kumimoji="1" lang="ja-JP" altLang="en-US" sz="1000">
                <a:solidFill>
                  <a:schemeClr val="accent3">
                    <a:lumMod val="50000"/>
                  </a:schemeClr>
                </a:solidFill>
                <a:latin typeface="Meiryo" charset="-128"/>
                <a:ea typeface="Meiryo" charset="-128"/>
                <a:cs typeface="Meiryo" charset="-128"/>
              </a:rPr>
              <a:t>情報システム部門</a:t>
            </a:r>
            <a:endParaRPr kumimoji="1" lang="ja-JP" altLang="en-US" sz="1000" dirty="0">
              <a:solidFill>
                <a:schemeClr val="accent3">
                  <a:lumMod val="50000"/>
                </a:schemeClr>
              </a:solidFill>
              <a:latin typeface="Meiryo" charset="-128"/>
              <a:ea typeface="Meiryo" charset="-128"/>
              <a:cs typeface="Meiryo" charset="-128"/>
            </a:endParaRPr>
          </a:p>
        </p:txBody>
      </p:sp>
      <p:sp>
        <p:nvSpPr>
          <p:cNvPr id="20" name="テキスト ボックス 19"/>
          <p:cNvSpPr txBox="1"/>
          <p:nvPr/>
        </p:nvSpPr>
        <p:spPr>
          <a:xfrm>
            <a:off x="1250814"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1" name="テキスト ボックス 20"/>
          <p:cNvSpPr txBox="1"/>
          <p:nvPr/>
        </p:nvSpPr>
        <p:spPr>
          <a:xfrm>
            <a:off x="4018002"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2" name="テキスト ボックス 21"/>
          <p:cNvSpPr txBox="1"/>
          <p:nvPr/>
        </p:nvSpPr>
        <p:spPr>
          <a:xfrm>
            <a:off x="6782681"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3" name="正方形/長方形 22"/>
          <p:cNvSpPr/>
          <p:nvPr/>
        </p:nvSpPr>
        <p:spPr>
          <a:xfrm>
            <a:off x="6100091"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24" name="正方形/長方形 23"/>
          <p:cNvSpPr/>
          <p:nvPr/>
        </p:nvSpPr>
        <p:spPr>
          <a:xfrm>
            <a:off x="7379637"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25" name="テキスト ボックス 24"/>
          <p:cNvSpPr txBox="1"/>
          <p:nvPr/>
        </p:nvSpPr>
        <p:spPr>
          <a:xfrm>
            <a:off x="1472028" y="2244458"/>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599265" y="224891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27" name="テキスト ボックス 26"/>
          <p:cNvSpPr txBox="1"/>
          <p:nvPr/>
        </p:nvSpPr>
        <p:spPr>
          <a:xfrm>
            <a:off x="3580482" y="225900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8" name="テキスト ボックス 27"/>
          <p:cNvSpPr txBox="1"/>
          <p:nvPr/>
        </p:nvSpPr>
        <p:spPr>
          <a:xfrm>
            <a:off x="6042351" y="4660964"/>
            <a:ext cx="1620957" cy="307777"/>
          </a:xfrm>
          <a:prstGeom prst="rect">
            <a:avLst/>
          </a:prstGeom>
          <a:noFill/>
        </p:spPr>
        <p:txBody>
          <a:bodyPr wrap="none" rtlCol="0">
            <a:spAutoFit/>
          </a:bodyPr>
          <a:lstStyle/>
          <a:p>
            <a:pPr algn="ctr"/>
            <a:r>
              <a:rPr kumimoji="1" lang="ja-JP" altLang="en-US" sz="140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29" name="テキスト ボックス 28"/>
          <p:cNvSpPr txBox="1"/>
          <p:nvPr/>
        </p:nvSpPr>
        <p:spPr>
          <a:xfrm>
            <a:off x="7335978" y="223829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30" name="テキスト ボックス 29"/>
          <p:cNvSpPr txBox="1"/>
          <p:nvPr/>
        </p:nvSpPr>
        <p:spPr>
          <a:xfrm>
            <a:off x="6317195" y="224838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32" name="上下矢印 31"/>
          <p:cNvSpPr/>
          <p:nvPr/>
        </p:nvSpPr>
        <p:spPr>
          <a:xfrm>
            <a:off x="1611498"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上下矢印 32"/>
          <p:cNvSpPr/>
          <p:nvPr/>
        </p:nvSpPr>
        <p:spPr>
          <a:xfrm>
            <a:off x="3732777"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上下矢印 33"/>
          <p:cNvSpPr/>
          <p:nvPr/>
        </p:nvSpPr>
        <p:spPr>
          <a:xfrm>
            <a:off x="6519538" y="5018768"/>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上下矢印 34"/>
          <p:cNvSpPr/>
          <p:nvPr/>
        </p:nvSpPr>
        <p:spPr>
          <a:xfrm>
            <a:off x="5012323" y="5027728"/>
            <a:ext cx="386626" cy="500778"/>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上下矢印 35"/>
          <p:cNvSpPr/>
          <p:nvPr/>
        </p:nvSpPr>
        <p:spPr>
          <a:xfrm>
            <a:off x="7811358" y="4336198"/>
            <a:ext cx="386626" cy="1187997"/>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テキスト ボックス 36"/>
          <p:cNvSpPr txBox="1"/>
          <p:nvPr/>
        </p:nvSpPr>
        <p:spPr>
          <a:xfrm>
            <a:off x="1177876" y="1332650"/>
            <a:ext cx="1253869" cy="400110"/>
          </a:xfrm>
          <a:prstGeom prst="rect">
            <a:avLst/>
          </a:prstGeom>
          <a:noFill/>
        </p:spPr>
        <p:txBody>
          <a:bodyPr wrap="none" rtlCol="0">
            <a:spAutoFit/>
          </a:bodyPr>
          <a:lstStyle/>
          <a:p>
            <a:pPr algn="ctr"/>
            <a:r>
              <a:rPr kumimoji="1" lang="ja-JP" altLang="en-US" sz="2000" b="1" dirty="0">
                <a:solidFill>
                  <a:schemeClr val="bg1">
                    <a:lumMod val="50000"/>
                  </a:schemeClr>
                </a:solidFill>
                <a:latin typeface="Meiryo" charset="-128"/>
                <a:ea typeface="Meiryo" charset="-128"/>
                <a:cs typeface="Meiryo" charset="-128"/>
              </a:rPr>
              <a:t>従来の</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8" name="テキスト ボックス 37"/>
          <p:cNvSpPr txBox="1"/>
          <p:nvPr/>
        </p:nvSpPr>
        <p:spPr>
          <a:xfrm>
            <a:off x="3816825" y="1332650"/>
            <a:ext cx="1510350"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シャドー</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9" name="テキスト ボックス 38"/>
          <p:cNvSpPr txBox="1"/>
          <p:nvPr/>
        </p:nvSpPr>
        <p:spPr>
          <a:xfrm>
            <a:off x="6321261" y="1338435"/>
            <a:ext cx="2023311"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バイモーダル</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4171058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いま起こりつつある情報サービス産業の構造変化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4" name="フリーフォーム 3"/>
          <p:cNvSpPr/>
          <p:nvPr/>
        </p:nvSpPr>
        <p:spPr>
          <a:xfrm>
            <a:off x="4690995" y="2660245"/>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690993" y="1889417"/>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468" y="1307676"/>
            <a:ext cx="3620240" cy="4727208"/>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25468" y="6114271"/>
            <a:ext cx="3620240" cy="215444"/>
          </a:xfrm>
          <a:prstGeom prst="rect">
            <a:avLst/>
          </a:prstGeom>
        </p:spPr>
        <p:txBody>
          <a:bodyPr wrap="square">
            <a:spAutoFit/>
          </a:bodyPr>
          <a:lstStyle/>
          <a:p>
            <a:pPr algn="ctr"/>
            <a:r>
              <a:rPr lang="ja-JP" altLang="en-US" sz="800" u="sng" dirty="0">
                <a:solidFill>
                  <a:srgbClr val="001E5A"/>
                </a:solidFill>
                <a:latin typeface="Meiryo" charset="-128"/>
                <a:ea typeface="Meiryo" charset="-128"/>
                <a:cs typeface="Meiryo" charset="-128"/>
                <a:hlinkClick r:id="rId4"/>
              </a:rPr>
              <a:t>情報サービス産業協会（</a:t>
            </a:r>
            <a:r>
              <a:rPr lang="en-US" altLang="ja-JP" sz="800" u="sng" dirty="0">
                <a:solidFill>
                  <a:srgbClr val="001E5A"/>
                </a:solidFill>
                <a:latin typeface="Meiryo" charset="-128"/>
                <a:ea typeface="Meiryo" charset="-128"/>
                <a:cs typeface="Meiryo" charset="-128"/>
                <a:hlinkClick r:id="rId4"/>
              </a:rPr>
              <a:t>JISA</a:t>
            </a:r>
            <a:r>
              <a:rPr lang="ja-JP" altLang="en-US" sz="800" u="sng" dirty="0">
                <a:solidFill>
                  <a:srgbClr val="001E5A"/>
                </a:solidFill>
                <a:latin typeface="Meiryo" charset="-128"/>
                <a:ea typeface="Meiryo" charset="-128"/>
                <a:cs typeface="Meiryo" charset="-128"/>
                <a:hlinkClick r:id="rId4"/>
              </a:rPr>
              <a:t>）情報サービス産業の</a:t>
            </a:r>
            <a:r>
              <a:rPr lang="en-US" altLang="ja-JP" sz="800" u="sng" dirty="0">
                <a:solidFill>
                  <a:srgbClr val="001E5A"/>
                </a:solidFill>
                <a:latin typeface="Meiryo" charset="-128"/>
                <a:ea typeface="Meiryo" charset="-128"/>
                <a:cs typeface="Meiryo" charset="-128"/>
                <a:hlinkClick r:id="rId4"/>
              </a:rPr>
              <a:t>30</a:t>
            </a:r>
            <a:r>
              <a:rPr lang="ja-JP" altLang="en-US" sz="800" u="sng" dirty="0">
                <a:solidFill>
                  <a:srgbClr val="001E5A"/>
                </a:solidFill>
                <a:latin typeface="Meiryo" charset="-128"/>
                <a:ea typeface="Meiryo" charset="-128"/>
                <a:cs typeface="Meiryo" charset="-128"/>
                <a:hlinkClick r:id="rId4"/>
              </a:rPr>
              <a:t>年より</a:t>
            </a:r>
            <a:endParaRPr lang="ja-JP" altLang="en-US" sz="800" dirty="0">
              <a:latin typeface="Meiryo" charset="-128"/>
              <a:ea typeface="Meiryo" charset="-128"/>
              <a:cs typeface="Meiryo" charset="-128"/>
            </a:endParaRPr>
          </a:p>
        </p:txBody>
      </p:sp>
      <p:sp>
        <p:nvSpPr>
          <p:cNvPr id="8" name="正方形/長方形 7"/>
          <p:cNvSpPr/>
          <p:nvPr/>
        </p:nvSpPr>
        <p:spPr>
          <a:xfrm>
            <a:off x="4690994" y="1367774"/>
            <a:ext cx="4164903" cy="307777"/>
          </a:xfrm>
          <a:prstGeom prst="rect">
            <a:avLst/>
          </a:prstGeom>
        </p:spPr>
        <p:txBody>
          <a:bodyPr wrap="square">
            <a:spAutoFit/>
          </a:bodyPr>
          <a:lstStyle/>
          <a:p>
            <a:pPr algn="ctr"/>
            <a:r>
              <a:rPr lang="ja-JP" altLang="en-US" sz="1400" dirty="0">
                <a:solidFill>
                  <a:srgbClr val="002060"/>
                </a:solidFill>
                <a:latin typeface="Meiryo" charset="-128"/>
                <a:ea typeface="Meiryo" charset="-128"/>
                <a:cs typeface="Meiryo" charset="-128"/>
              </a:rPr>
              <a:t>売上規模</a:t>
            </a:r>
            <a:r>
              <a:rPr lang="en-US" altLang="ja-JP" sz="1400" b="1" dirty="0">
                <a:solidFill>
                  <a:srgbClr val="002060"/>
                </a:solidFill>
                <a:latin typeface="Meiryo" charset="-128"/>
                <a:ea typeface="Meiryo" charset="-128"/>
                <a:cs typeface="Meiryo" charset="-128"/>
              </a:rPr>
              <a:t>20</a:t>
            </a:r>
            <a:r>
              <a:rPr lang="ja-JP" altLang="en-US" sz="1400" b="1" dirty="0">
                <a:solidFill>
                  <a:srgbClr val="002060"/>
                </a:solidFill>
                <a:latin typeface="Meiryo" charset="-128"/>
                <a:ea typeface="Meiryo" charset="-128"/>
                <a:cs typeface="Meiryo" charset="-128"/>
              </a:rPr>
              <a:t>兆円</a:t>
            </a:r>
            <a:r>
              <a:rPr lang="ja-JP" altLang="en-US" sz="1400" dirty="0">
                <a:solidFill>
                  <a:srgbClr val="002060"/>
                </a:solidFill>
                <a:latin typeface="Meiryo" charset="-128"/>
                <a:ea typeface="Meiryo" charset="-128"/>
                <a:cs typeface="Meiryo" charset="-128"/>
              </a:rPr>
              <a:t>、従業員数</a:t>
            </a:r>
            <a:r>
              <a:rPr lang="en-US" altLang="ja-JP" sz="1400" b="1" dirty="0">
                <a:solidFill>
                  <a:srgbClr val="002060"/>
                </a:solidFill>
                <a:latin typeface="Meiryo" charset="-128"/>
                <a:ea typeface="Meiryo" charset="-128"/>
                <a:cs typeface="Meiryo" charset="-128"/>
              </a:rPr>
              <a:t>100</a:t>
            </a:r>
            <a:r>
              <a:rPr lang="ja-JP" altLang="en-US" sz="1400" b="1" dirty="0">
                <a:solidFill>
                  <a:srgbClr val="002060"/>
                </a:solidFill>
                <a:latin typeface="Meiryo" charset="-128"/>
                <a:ea typeface="Meiryo" charset="-128"/>
                <a:cs typeface="Meiryo" charset="-128"/>
              </a:rPr>
              <a:t>万人</a:t>
            </a:r>
            <a:r>
              <a:rPr lang="ja-JP" altLang="en-US" sz="1400" dirty="0">
                <a:solidFill>
                  <a:srgbClr val="002060"/>
                </a:solidFill>
                <a:latin typeface="Meiryo" charset="-128"/>
                <a:ea typeface="Meiryo" charset="-128"/>
                <a:cs typeface="Meiryo" charset="-128"/>
              </a:rPr>
              <a:t>前後を維持</a:t>
            </a:r>
          </a:p>
        </p:txBody>
      </p:sp>
      <p:sp>
        <p:nvSpPr>
          <p:cNvPr id="9" name="ストライプ矢印 8"/>
          <p:cNvSpPr/>
          <p:nvPr/>
        </p:nvSpPr>
        <p:spPr>
          <a:xfrm>
            <a:off x="5724390" y="2958435"/>
            <a:ext cx="2098110" cy="1205192"/>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flipH="1">
            <a:off x="6069797" y="3403656"/>
            <a:ext cx="1407296" cy="369332"/>
          </a:xfrm>
          <a:prstGeom prst="rect">
            <a:avLst/>
          </a:prstGeom>
          <a:noFill/>
        </p:spPr>
        <p:txBody>
          <a:bodyPr wrap="square" rtlCol="0">
            <a:spAutoFit/>
          </a:bodyPr>
          <a:lstStyle/>
          <a:p>
            <a:r>
              <a:rPr kumimoji="1" lang="ja-JP" altLang="en-US">
                <a:solidFill>
                  <a:schemeClr val="bg1"/>
                </a:solidFill>
                <a:latin typeface="Meiryo" charset="-128"/>
                <a:ea typeface="Meiryo" charset="-128"/>
                <a:cs typeface="Meiryo" charset="-128"/>
              </a:rPr>
              <a:t>民族大移動</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flipH="1">
            <a:off x="6418236" y="2157154"/>
            <a:ext cx="2437659" cy="584775"/>
          </a:xfrm>
          <a:prstGeom prst="rect">
            <a:avLst/>
          </a:prstGeom>
          <a:noFill/>
        </p:spPr>
        <p:txBody>
          <a:bodyPr wrap="square" rtlCol="0">
            <a:spAutoFit/>
          </a:bodyPr>
          <a:lstStyle/>
          <a:p>
            <a:pPr algn="ctr"/>
            <a:r>
              <a:rPr kumimoji="1" lang="ja-JP" altLang="en-US" sz="3200" b="1" dirty="0">
                <a:solidFill>
                  <a:schemeClr val="bg1"/>
                </a:solidFill>
                <a:latin typeface="Meiryo" charset="-128"/>
                <a:ea typeface="Meiryo" charset="-128"/>
                <a:cs typeface="Meiryo" charset="-128"/>
              </a:rPr>
              <a:t>モード</a:t>
            </a:r>
            <a:r>
              <a:rPr kumimoji="1" lang="en-US" altLang="ja-JP" sz="3200" b="1" dirty="0">
                <a:solidFill>
                  <a:schemeClr val="bg1"/>
                </a:solidFill>
                <a:latin typeface="Meiryo" charset="-128"/>
                <a:ea typeface="Meiryo" charset="-128"/>
                <a:cs typeface="Meiryo" charset="-128"/>
              </a:rPr>
              <a:t>2</a:t>
            </a:r>
            <a:endParaRPr kumimoji="1" lang="ja-JP" altLang="en-US" sz="3200" b="1" dirty="0">
              <a:solidFill>
                <a:schemeClr val="bg1"/>
              </a:solidFill>
              <a:latin typeface="Meiryo" charset="-128"/>
              <a:ea typeface="Meiryo" charset="-128"/>
              <a:cs typeface="Meiryo" charset="-128"/>
            </a:endParaRPr>
          </a:p>
        </p:txBody>
      </p:sp>
      <p:sp>
        <p:nvSpPr>
          <p:cNvPr id="12" name="テキスト ボックス 11"/>
          <p:cNvSpPr txBox="1"/>
          <p:nvPr/>
        </p:nvSpPr>
        <p:spPr>
          <a:xfrm flipH="1">
            <a:off x="4709330" y="4531585"/>
            <a:ext cx="2437659" cy="584775"/>
          </a:xfrm>
          <a:prstGeom prst="rect">
            <a:avLst/>
          </a:prstGeom>
          <a:noFill/>
        </p:spPr>
        <p:txBody>
          <a:bodyPr wrap="square" rtlCol="0">
            <a:spAutoFit/>
          </a:bodyPr>
          <a:lstStyle/>
          <a:p>
            <a:pPr algn="ctr"/>
            <a:r>
              <a:rPr kumimoji="1" lang="ja-JP" altLang="en-US" sz="3200" b="1" dirty="0">
                <a:solidFill>
                  <a:schemeClr val="bg1"/>
                </a:solidFill>
                <a:latin typeface="Meiryo" charset="-128"/>
                <a:ea typeface="Meiryo" charset="-128"/>
                <a:cs typeface="Meiryo" charset="-128"/>
              </a:rPr>
              <a:t>モード</a:t>
            </a:r>
            <a:r>
              <a:rPr lang="en-US" altLang="ja-JP" sz="3200" b="1" dirty="0">
                <a:solidFill>
                  <a:schemeClr val="bg1"/>
                </a:solidFill>
                <a:latin typeface="Meiryo" charset="-128"/>
                <a:ea typeface="Meiryo" charset="-128"/>
                <a:cs typeface="Meiryo" charset="-128"/>
              </a:rPr>
              <a:t>1</a:t>
            </a:r>
            <a:endParaRPr kumimoji="1" lang="ja-JP" altLang="en-US" sz="3200" b="1" dirty="0">
              <a:solidFill>
                <a:schemeClr val="bg1"/>
              </a:solidFill>
              <a:latin typeface="Meiryo" charset="-128"/>
              <a:ea typeface="Meiryo" charset="-128"/>
              <a:cs typeface="Meiryo" charset="-128"/>
            </a:endParaRPr>
          </a:p>
        </p:txBody>
      </p:sp>
      <p:sp>
        <p:nvSpPr>
          <p:cNvPr id="18" name="正方形/長方形 17"/>
          <p:cNvSpPr/>
          <p:nvPr/>
        </p:nvSpPr>
        <p:spPr>
          <a:xfrm>
            <a:off x="4690992" y="5652802"/>
            <a:ext cx="4164903" cy="338554"/>
          </a:xfrm>
          <a:prstGeom prst="rect">
            <a:avLst/>
          </a:prstGeom>
        </p:spPr>
        <p:txBody>
          <a:bodyPr wrap="square">
            <a:spAutoFit/>
          </a:bodyPr>
          <a:lstStyle/>
          <a:p>
            <a:pPr algn="ctr"/>
            <a:r>
              <a:rPr lang="ja-JP" altLang="en-US" sz="1600" dirty="0">
                <a:solidFill>
                  <a:schemeClr val="accent6">
                    <a:lumMod val="75000"/>
                  </a:schemeClr>
                </a:solidFill>
                <a:latin typeface="Meiryo" charset="-128"/>
                <a:ea typeface="Meiryo" charset="-128"/>
                <a:cs typeface="Meiryo" charset="-128"/>
              </a:rPr>
              <a:t>売上や利益、社員の</a:t>
            </a:r>
            <a:r>
              <a:rPr lang="ja-JP" altLang="en-US" sz="1600" b="1" dirty="0">
                <a:solidFill>
                  <a:schemeClr val="accent6">
                    <a:lumMod val="75000"/>
                  </a:schemeClr>
                </a:solidFill>
                <a:latin typeface="Meiryo" charset="-128"/>
                <a:ea typeface="Meiryo" charset="-128"/>
                <a:cs typeface="Meiryo" charset="-128"/>
              </a:rPr>
              <a:t>モード</a:t>
            </a:r>
            <a:r>
              <a:rPr lang="en-US" altLang="ja-JP" sz="1600" b="1" dirty="0">
                <a:solidFill>
                  <a:schemeClr val="accent6">
                    <a:lumMod val="75000"/>
                  </a:schemeClr>
                </a:solidFill>
                <a:latin typeface="Meiryo" charset="-128"/>
                <a:ea typeface="Meiryo" charset="-128"/>
                <a:cs typeface="Meiryo" charset="-128"/>
              </a:rPr>
              <a:t>2</a:t>
            </a:r>
            <a:r>
              <a:rPr lang="ja-JP" altLang="en-US" sz="1600" b="1" dirty="0">
                <a:solidFill>
                  <a:schemeClr val="accent6">
                    <a:lumMod val="75000"/>
                  </a:schemeClr>
                </a:solidFill>
                <a:latin typeface="Meiryo" charset="-128"/>
                <a:ea typeface="Meiryo" charset="-128"/>
                <a:cs typeface="Meiryo" charset="-128"/>
              </a:rPr>
              <a:t>へのシフト</a:t>
            </a:r>
          </a:p>
        </p:txBody>
      </p:sp>
      <p:sp>
        <p:nvSpPr>
          <p:cNvPr id="19" name="台形 18"/>
          <p:cNvSpPr/>
          <p:nvPr/>
        </p:nvSpPr>
        <p:spPr>
          <a:xfrm rot="5400000">
            <a:off x="1906519" y="3250411"/>
            <a:ext cx="4723662" cy="845284"/>
          </a:xfrm>
          <a:prstGeom prst="trapezoid">
            <a:avLst>
              <a:gd name="adj" fmla="val 672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578777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何が起こっているのか？</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grpSp>
        <p:nvGrpSpPr>
          <p:cNvPr id="4" name="図形グループ 3"/>
          <p:cNvGrpSpPr/>
          <p:nvPr/>
        </p:nvGrpSpPr>
        <p:grpSpPr>
          <a:xfrm>
            <a:off x="755576" y="1052736"/>
            <a:ext cx="370648" cy="790507"/>
            <a:chOff x="1946324" y="4125162"/>
            <a:chExt cx="969964" cy="2007872"/>
          </a:xfrm>
          <a:solidFill>
            <a:srgbClr val="0432FF"/>
          </a:solidFill>
        </p:grpSpPr>
        <p:sp>
          <p:nvSpPr>
            <p:cNvPr id="5" name="円/楕円 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7" name="テキスト ボックス 6"/>
          <p:cNvSpPr txBox="1"/>
          <p:nvPr/>
        </p:nvSpPr>
        <p:spPr>
          <a:xfrm>
            <a:off x="1403648" y="1233987"/>
            <a:ext cx="6498895" cy="400110"/>
          </a:xfrm>
          <a:prstGeom prst="rect">
            <a:avLst/>
          </a:prstGeom>
          <a:noFill/>
        </p:spPr>
        <p:txBody>
          <a:bodyPr wrap="none" rtlCol="0">
            <a:spAutoFit/>
          </a:bodyPr>
          <a:lstStyle/>
          <a:p>
            <a:r>
              <a:rPr kumimoji="1" lang="ja-JP" altLang="en-US" sz="2000" dirty="0">
                <a:solidFill>
                  <a:srgbClr val="0432FF"/>
                </a:solidFill>
                <a:latin typeface="Meiryo" charset="-128"/>
                <a:ea typeface="Meiryo" charset="-128"/>
                <a:cs typeface="Meiryo" charset="-128"/>
              </a:rPr>
              <a:t>「モード</a:t>
            </a:r>
            <a:r>
              <a:rPr kumimoji="1" lang="en-US" altLang="ja-JP" sz="2000" dirty="0">
                <a:solidFill>
                  <a:srgbClr val="0432FF"/>
                </a:solidFill>
                <a:latin typeface="Meiryo" charset="-128"/>
                <a:ea typeface="Meiryo" charset="-128"/>
                <a:cs typeface="Meiryo" charset="-128"/>
              </a:rPr>
              <a:t>1</a:t>
            </a:r>
            <a:r>
              <a:rPr kumimoji="1" lang="ja-JP" altLang="en-US" sz="2000" dirty="0">
                <a:solidFill>
                  <a:srgbClr val="0432FF"/>
                </a:solidFill>
                <a:latin typeface="Meiryo" charset="-128"/>
                <a:ea typeface="Meiryo" charset="-128"/>
                <a:cs typeface="Meiryo" charset="-128"/>
              </a:rPr>
              <a:t>でも、まだしばらくは何とかなりそうだ。」</a:t>
            </a:r>
          </a:p>
        </p:txBody>
      </p:sp>
      <p:grpSp>
        <p:nvGrpSpPr>
          <p:cNvPr id="33" name="図形グループ 32"/>
          <p:cNvGrpSpPr/>
          <p:nvPr/>
        </p:nvGrpSpPr>
        <p:grpSpPr>
          <a:xfrm>
            <a:off x="755576" y="1675158"/>
            <a:ext cx="7644656" cy="1465729"/>
            <a:chOff x="755576" y="1675158"/>
            <a:chExt cx="7644656" cy="1465729"/>
          </a:xfrm>
        </p:grpSpPr>
        <p:grpSp>
          <p:nvGrpSpPr>
            <p:cNvPr id="8" name="図形グループ 7"/>
            <p:cNvGrpSpPr/>
            <p:nvPr/>
          </p:nvGrpSpPr>
          <p:grpSpPr>
            <a:xfrm>
              <a:off x="755576" y="2350380"/>
              <a:ext cx="370648" cy="790507"/>
              <a:chOff x="1946324" y="4125162"/>
              <a:chExt cx="969964" cy="2007872"/>
            </a:xfrm>
            <a:solidFill>
              <a:schemeClr val="accent3">
                <a:lumMod val="75000"/>
              </a:schemeClr>
            </a:solidFill>
          </p:grpSpPr>
          <p:sp>
            <p:nvSpPr>
              <p:cNvPr id="9" name="円/楕円 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 name="フローチャート: 論理積ゲート 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1" name="テキスト ボックス 10"/>
            <p:cNvSpPr txBox="1"/>
            <p:nvPr/>
          </p:nvSpPr>
          <p:spPr>
            <a:xfrm>
              <a:off x="1388376" y="2461580"/>
              <a:ext cx="7011856" cy="400110"/>
            </a:xfrm>
            <a:prstGeom prst="rect">
              <a:avLst/>
            </a:prstGeom>
            <a:noFill/>
          </p:spPr>
          <p:txBody>
            <a:bodyPr wrap="none" rtlCol="0">
              <a:spAutoFit/>
            </a:bodyPr>
            <a:lstStyle/>
            <a:p>
              <a:r>
                <a:rPr kumimoji="1" lang="ja-JP" altLang="en-US" sz="2000" dirty="0">
                  <a:solidFill>
                    <a:srgbClr val="00B050"/>
                  </a:solidFill>
                  <a:latin typeface="Meiryo" charset="-128"/>
                  <a:ea typeface="Meiryo" charset="-128"/>
                  <a:cs typeface="Meiryo" charset="-128"/>
                </a:rPr>
                <a:t>「世の中はモード</a:t>
              </a:r>
              <a:r>
                <a:rPr kumimoji="1" lang="en-US" altLang="ja-JP" sz="2000" dirty="0">
                  <a:solidFill>
                    <a:srgbClr val="00B050"/>
                  </a:solidFill>
                  <a:latin typeface="Meiryo" charset="-128"/>
                  <a:ea typeface="Meiryo" charset="-128"/>
                  <a:cs typeface="Meiryo" charset="-128"/>
                </a:rPr>
                <a:t>2</a:t>
              </a:r>
              <a:r>
                <a:rPr kumimoji="1" lang="ja-JP" altLang="en-US" sz="2000" dirty="0">
                  <a:solidFill>
                    <a:srgbClr val="00B050"/>
                  </a:solidFill>
                  <a:latin typeface="Meiryo" charset="-128"/>
                  <a:ea typeface="Meiryo" charset="-128"/>
                  <a:cs typeface="Meiryo" charset="-128"/>
                </a:rPr>
                <a:t>に向かっているのに大丈夫だろうか？」</a:t>
              </a:r>
            </a:p>
          </p:txBody>
        </p:sp>
        <p:sp>
          <p:nvSpPr>
            <p:cNvPr id="25" name="下矢印 24"/>
            <p:cNvSpPr/>
            <p:nvPr/>
          </p:nvSpPr>
          <p:spPr>
            <a:xfrm>
              <a:off x="4314247" y="1675158"/>
              <a:ext cx="515505" cy="721139"/>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33"/>
          <p:cNvGrpSpPr/>
          <p:nvPr/>
        </p:nvGrpSpPr>
        <p:grpSpPr>
          <a:xfrm>
            <a:off x="2325230" y="2847558"/>
            <a:ext cx="4493538" cy="986728"/>
            <a:chOff x="2325230" y="2847558"/>
            <a:chExt cx="4493538" cy="986728"/>
          </a:xfrm>
        </p:grpSpPr>
        <p:sp>
          <p:nvSpPr>
            <p:cNvPr id="12" name="テキスト ボックス 11"/>
            <p:cNvSpPr txBox="1"/>
            <p:nvPr/>
          </p:nvSpPr>
          <p:spPr>
            <a:xfrm>
              <a:off x="2325230" y="3311066"/>
              <a:ext cx="4493538" cy="523220"/>
            </a:xfrm>
            <a:prstGeom prst="rect">
              <a:avLst/>
            </a:prstGeom>
            <a:noFill/>
          </p:spPr>
          <p:txBody>
            <a:bodyPr wrap="none" rtlCol="0">
              <a:spAutoFit/>
            </a:bodyPr>
            <a:lstStyle/>
            <a:p>
              <a:pPr algn="ctr"/>
              <a:r>
                <a:rPr kumimoji="1" lang="ja-JP" altLang="en-US" sz="2800">
                  <a:solidFill>
                    <a:srgbClr val="00B050"/>
                  </a:solidFill>
                  <a:latin typeface="Meiryo" charset="-128"/>
                  <a:ea typeface="Meiryo" charset="-128"/>
                  <a:cs typeface="Meiryo" charset="-128"/>
                </a:rPr>
                <a:t>自分の身を守らなくては！</a:t>
              </a:r>
              <a:endParaRPr kumimoji="1" lang="ja-JP" altLang="en-US" sz="2800" dirty="0">
                <a:solidFill>
                  <a:srgbClr val="00B050"/>
                </a:solidFill>
                <a:latin typeface="Meiryo" charset="-128"/>
                <a:ea typeface="Meiryo" charset="-128"/>
                <a:cs typeface="Meiryo" charset="-128"/>
              </a:endParaRPr>
            </a:p>
          </p:txBody>
        </p:sp>
        <p:sp>
          <p:nvSpPr>
            <p:cNvPr id="26" name="下矢印 25"/>
            <p:cNvSpPr/>
            <p:nvPr/>
          </p:nvSpPr>
          <p:spPr>
            <a:xfrm>
              <a:off x="4314247" y="2847558"/>
              <a:ext cx="515505" cy="463452"/>
            </a:xfrm>
            <a:prstGeom prst="down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5323071" y="3819644"/>
            <a:ext cx="3014519" cy="2222398"/>
            <a:chOff x="5323071" y="3819644"/>
            <a:chExt cx="3014519" cy="2222398"/>
          </a:xfrm>
        </p:grpSpPr>
        <p:grpSp>
          <p:nvGrpSpPr>
            <p:cNvPr id="17" name="図形グループ 16"/>
            <p:cNvGrpSpPr/>
            <p:nvPr/>
          </p:nvGrpSpPr>
          <p:grpSpPr>
            <a:xfrm>
              <a:off x="7902543" y="4199290"/>
              <a:ext cx="370648" cy="790507"/>
              <a:chOff x="1946324" y="4125162"/>
              <a:chExt cx="969964" cy="2007872"/>
            </a:xfrm>
            <a:solidFill>
              <a:srgbClr val="009051"/>
            </a:solidFill>
          </p:grpSpPr>
          <p:sp>
            <p:nvSpPr>
              <p:cNvPr id="18" name="円/楕円 1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9" name="フローチャート: 論理積ゲート 1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0" name="テキスト ボックス 19"/>
            <p:cNvSpPr txBox="1"/>
            <p:nvPr/>
          </p:nvSpPr>
          <p:spPr>
            <a:xfrm>
              <a:off x="5816633" y="4380540"/>
              <a:ext cx="2031325" cy="646331"/>
            </a:xfrm>
            <a:prstGeom prst="rect">
              <a:avLst/>
            </a:prstGeom>
            <a:noFill/>
          </p:spPr>
          <p:txBody>
            <a:bodyPr wrap="none" rtlCol="0">
              <a:spAutoFit/>
            </a:bodyPr>
            <a:lstStyle/>
            <a:p>
              <a:pPr algn="r"/>
              <a:r>
                <a:rPr kumimoji="1" lang="ja-JP" altLang="en-US" sz="3600" b="1" dirty="0">
                  <a:solidFill>
                    <a:schemeClr val="accent6">
                      <a:lumMod val="75000"/>
                    </a:schemeClr>
                  </a:solidFill>
                  <a:latin typeface="Meiryo" charset="-128"/>
                  <a:ea typeface="Meiryo" charset="-128"/>
                  <a:cs typeface="Meiryo" charset="-128"/>
                </a:rPr>
                <a:t>人材流失</a:t>
              </a:r>
            </a:p>
          </p:txBody>
        </p:sp>
        <p:sp>
          <p:nvSpPr>
            <p:cNvPr id="23" name="テキスト ボックス 22"/>
            <p:cNvSpPr txBox="1"/>
            <p:nvPr/>
          </p:nvSpPr>
          <p:spPr>
            <a:xfrm>
              <a:off x="6516216" y="5180268"/>
              <a:ext cx="1821374" cy="861774"/>
            </a:xfrm>
            <a:prstGeom prst="rect">
              <a:avLst/>
            </a:prstGeom>
            <a:noFill/>
          </p:spPr>
          <p:txBody>
            <a:bodyPr wrap="square" rtlCol="0">
              <a:spAutoFit/>
            </a:bodyPr>
            <a:lstStyle/>
            <a:p>
              <a:pPr algn="r"/>
              <a:r>
                <a:rPr kumimoji="1" lang="ja-JP" altLang="en-US" dirty="0">
                  <a:solidFill>
                    <a:schemeClr val="accent6">
                      <a:lumMod val="75000"/>
                    </a:schemeClr>
                  </a:solidFill>
                  <a:latin typeface="Meiryo" charset="-128"/>
                  <a:ea typeface="Meiryo" charset="-128"/>
                  <a:cs typeface="Meiryo" charset="-128"/>
                </a:rPr>
                <a:t>優秀な人材から</a:t>
              </a:r>
              <a:endParaRPr kumimoji="1" lang="en-US" altLang="ja-JP" dirty="0">
                <a:solidFill>
                  <a:schemeClr val="accent6">
                    <a:lumMod val="75000"/>
                  </a:schemeClr>
                </a:solidFill>
                <a:latin typeface="Meiryo" charset="-128"/>
                <a:ea typeface="Meiryo" charset="-128"/>
                <a:cs typeface="Meiryo" charset="-128"/>
              </a:endParaRPr>
            </a:p>
            <a:p>
              <a:pPr marL="177800" indent="-177800" algn="r">
                <a:buFont typeface="Wingdings" charset="2"/>
                <a:buChar char="Ø"/>
              </a:pPr>
              <a:r>
                <a:rPr lang="ja-JP" altLang="en-US" sz="1600" dirty="0">
                  <a:solidFill>
                    <a:schemeClr val="accent6">
                      <a:lumMod val="75000"/>
                    </a:schemeClr>
                  </a:solidFill>
                  <a:latin typeface="Meiryo" charset="-128"/>
                  <a:ea typeface="Meiryo" charset="-128"/>
                  <a:cs typeface="Meiryo" charset="-128"/>
                </a:rPr>
                <a:t>モード２企業</a:t>
              </a:r>
              <a:endParaRPr lang="en-US" altLang="ja-JP" sz="1600" dirty="0">
                <a:solidFill>
                  <a:schemeClr val="accent6">
                    <a:lumMod val="75000"/>
                  </a:schemeClr>
                </a:solidFill>
                <a:latin typeface="Meiryo" charset="-128"/>
                <a:ea typeface="Meiryo" charset="-128"/>
                <a:cs typeface="Meiryo" charset="-128"/>
              </a:endParaRPr>
            </a:p>
            <a:p>
              <a:pPr marL="177800" indent="-177800" algn="r">
                <a:buFont typeface="Wingdings" charset="2"/>
                <a:buChar char="Ø"/>
              </a:pPr>
              <a:r>
                <a:rPr lang="ja-JP" altLang="en-US" sz="1600" dirty="0">
                  <a:solidFill>
                    <a:schemeClr val="accent6">
                      <a:lumMod val="75000"/>
                    </a:schemeClr>
                  </a:solidFill>
                  <a:latin typeface="Meiryo" charset="-128"/>
                  <a:ea typeface="Meiryo" charset="-128"/>
                  <a:cs typeface="Meiryo" charset="-128"/>
                </a:rPr>
                <a:t>ユーザー企業</a:t>
              </a:r>
              <a:endParaRPr kumimoji="1" lang="ja-JP" altLang="en-US" sz="1600" dirty="0">
                <a:solidFill>
                  <a:schemeClr val="accent6">
                    <a:lumMod val="75000"/>
                  </a:schemeClr>
                </a:solidFill>
                <a:latin typeface="Meiryo" charset="-128"/>
                <a:ea typeface="Meiryo" charset="-128"/>
                <a:cs typeface="Meiryo" charset="-128"/>
              </a:endParaRPr>
            </a:p>
          </p:txBody>
        </p:sp>
        <p:sp>
          <p:nvSpPr>
            <p:cNvPr id="28" name="下矢印 27"/>
            <p:cNvSpPr/>
            <p:nvPr/>
          </p:nvSpPr>
          <p:spPr>
            <a:xfrm rot="19082063" flipH="1">
              <a:off x="5323071" y="3819644"/>
              <a:ext cx="515505" cy="72113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611560" y="3819644"/>
            <a:ext cx="3138784" cy="2273652"/>
            <a:chOff x="611560" y="3819644"/>
            <a:chExt cx="3138784" cy="2273652"/>
          </a:xfrm>
        </p:grpSpPr>
        <p:grpSp>
          <p:nvGrpSpPr>
            <p:cNvPr id="13" name="図形グループ 12"/>
            <p:cNvGrpSpPr/>
            <p:nvPr/>
          </p:nvGrpSpPr>
          <p:grpSpPr>
            <a:xfrm>
              <a:off x="755574" y="4199290"/>
              <a:ext cx="370648" cy="790507"/>
              <a:chOff x="1946324" y="4125162"/>
              <a:chExt cx="969964" cy="2007872"/>
            </a:xfrm>
            <a:solidFill>
              <a:schemeClr val="accent3">
                <a:lumMod val="60000"/>
                <a:lumOff val="40000"/>
              </a:schemeClr>
            </a:solidFill>
          </p:grpSpPr>
          <p:sp>
            <p:nvSpPr>
              <p:cNvPr id="14" name="円/楕円 1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フローチャート: 論理積ゲート 1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6" name="テキスト ボックス 15"/>
            <p:cNvSpPr txBox="1"/>
            <p:nvPr/>
          </p:nvSpPr>
          <p:spPr>
            <a:xfrm>
              <a:off x="1259632" y="4380540"/>
              <a:ext cx="2031325" cy="646331"/>
            </a:xfrm>
            <a:prstGeom prst="rect">
              <a:avLst/>
            </a:prstGeom>
            <a:noFill/>
          </p:spPr>
          <p:txBody>
            <a:bodyPr wrap="none" rtlCol="0">
              <a:spAutoFit/>
            </a:bodyPr>
            <a:lstStyle/>
            <a:p>
              <a:r>
                <a:rPr kumimoji="1" lang="ja-JP" altLang="en-US" sz="3600" b="1" dirty="0">
                  <a:solidFill>
                    <a:schemeClr val="accent6">
                      <a:lumMod val="75000"/>
                    </a:schemeClr>
                  </a:solidFill>
                  <a:latin typeface="Meiryo" charset="-128"/>
                  <a:ea typeface="Meiryo" charset="-128"/>
                  <a:cs typeface="Meiryo" charset="-128"/>
                </a:rPr>
                <a:t>思考停止</a:t>
              </a:r>
            </a:p>
          </p:txBody>
        </p:sp>
        <p:sp>
          <p:nvSpPr>
            <p:cNvPr id="21" name="テキスト ボックス 20"/>
            <p:cNvSpPr txBox="1"/>
            <p:nvPr/>
          </p:nvSpPr>
          <p:spPr>
            <a:xfrm>
              <a:off x="611560" y="5169966"/>
              <a:ext cx="2031325" cy="923330"/>
            </a:xfrm>
            <a:prstGeom prst="rect">
              <a:avLst/>
            </a:prstGeom>
            <a:noFill/>
          </p:spPr>
          <p:txBody>
            <a:bodyPr wrap="none" rtlCol="0">
              <a:spAutoFit/>
            </a:bodyPr>
            <a:lstStyle/>
            <a:p>
              <a:r>
                <a:rPr kumimoji="1" lang="ja-JP" altLang="en-US" dirty="0">
                  <a:solidFill>
                    <a:schemeClr val="accent6">
                      <a:lumMod val="75000"/>
                    </a:schemeClr>
                  </a:solidFill>
                  <a:latin typeface="Meiryo" charset="-128"/>
                  <a:ea typeface="Meiryo" charset="-128"/>
                  <a:cs typeface="Meiryo" charset="-128"/>
                </a:rPr>
                <a:t>指示待ち症候群</a:t>
              </a:r>
              <a:endParaRPr kumimoji="1" lang="en-US" altLang="ja-JP" dirty="0">
                <a:solidFill>
                  <a:schemeClr val="accent6">
                    <a:lumMod val="75000"/>
                  </a:schemeClr>
                </a:solidFill>
                <a:latin typeface="Meiryo" charset="-128"/>
                <a:ea typeface="Meiryo" charset="-128"/>
                <a:cs typeface="Meiryo" charset="-128"/>
              </a:endParaRPr>
            </a:p>
            <a:p>
              <a:r>
                <a:rPr lang="ja-JP" altLang="en-US" dirty="0">
                  <a:solidFill>
                    <a:schemeClr val="accent6">
                      <a:lumMod val="75000"/>
                    </a:schemeClr>
                  </a:solidFill>
                  <a:latin typeface="Meiryo" charset="-128"/>
                  <a:ea typeface="Meiryo" charset="-128"/>
                  <a:cs typeface="Meiryo" charset="-128"/>
                </a:rPr>
                <a:t>リスク回避症候群</a:t>
              </a:r>
              <a:endParaRPr lang="en-US" altLang="ja-JP" dirty="0">
                <a:solidFill>
                  <a:schemeClr val="accent6">
                    <a:lumMod val="75000"/>
                  </a:schemeClr>
                </a:solidFill>
                <a:latin typeface="Meiryo" charset="-128"/>
                <a:ea typeface="Meiryo" charset="-128"/>
                <a:cs typeface="Meiryo" charset="-128"/>
              </a:endParaRPr>
            </a:p>
            <a:p>
              <a:r>
                <a:rPr kumimoji="1" lang="ja-JP" altLang="en-US" dirty="0">
                  <a:solidFill>
                    <a:schemeClr val="accent6">
                      <a:lumMod val="75000"/>
                    </a:schemeClr>
                  </a:solidFill>
                  <a:latin typeface="Meiryo" charset="-128"/>
                  <a:ea typeface="Meiryo" charset="-128"/>
                  <a:cs typeface="Meiryo" charset="-128"/>
                </a:rPr>
                <a:t>他者依存症候群</a:t>
              </a:r>
            </a:p>
          </p:txBody>
        </p:sp>
        <p:sp>
          <p:nvSpPr>
            <p:cNvPr id="27" name="下矢印 26"/>
            <p:cNvSpPr/>
            <p:nvPr/>
          </p:nvSpPr>
          <p:spPr>
            <a:xfrm rot="2517937">
              <a:off x="3234839" y="3819644"/>
              <a:ext cx="515505" cy="72113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2642885" y="3861664"/>
            <a:ext cx="3893115" cy="2277855"/>
            <a:chOff x="2642885" y="3861664"/>
            <a:chExt cx="3893115" cy="2277855"/>
          </a:xfrm>
        </p:grpSpPr>
        <p:sp>
          <p:nvSpPr>
            <p:cNvPr id="29" name="右中かっこ 28"/>
            <p:cNvSpPr/>
            <p:nvPr/>
          </p:nvSpPr>
          <p:spPr>
            <a:xfrm>
              <a:off x="2642885" y="5229200"/>
              <a:ext cx="193420" cy="792088"/>
            </a:xfrm>
            <a:prstGeom prst="righ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0" name="右中かっこ 29"/>
            <p:cNvSpPr/>
            <p:nvPr/>
          </p:nvSpPr>
          <p:spPr>
            <a:xfrm flipH="1">
              <a:off x="6342580" y="5229200"/>
              <a:ext cx="193420" cy="792088"/>
            </a:xfrm>
            <a:prstGeom prst="righ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39" name="図形グループ 38"/>
            <p:cNvGrpSpPr/>
            <p:nvPr/>
          </p:nvGrpSpPr>
          <p:grpSpPr>
            <a:xfrm>
              <a:off x="2863935" y="3861664"/>
              <a:ext cx="3434063" cy="2277855"/>
              <a:chOff x="2863935" y="3861664"/>
              <a:chExt cx="3434063" cy="2277855"/>
            </a:xfrm>
          </p:grpSpPr>
          <p:sp>
            <p:nvSpPr>
              <p:cNvPr id="31" name="正方形/長方形 30"/>
              <p:cNvSpPr/>
              <p:nvPr/>
            </p:nvSpPr>
            <p:spPr>
              <a:xfrm>
                <a:off x="2863935" y="5049361"/>
                <a:ext cx="3434063" cy="1090158"/>
              </a:xfrm>
              <a:prstGeom prst="rect">
                <a:avLst/>
              </a:prstGeom>
              <a:solidFill>
                <a:srgbClr val="FF0000">
                  <a:alpha val="411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011307" y="5163579"/>
                <a:ext cx="1569660"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ストレス</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不安</a:t>
                </a:r>
                <a:endParaRPr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メンタル問題</a:t>
                </a:r>
                <a:endParaRPr lang="en-US" altLang="ja-JP" b="1" dirty="0">
                  <a:solidFill>
                    <a:schemeClr val="bg1"/>
                  </a:solidFill>
                  <a:latin typeface="Meiryo" charset="-128"/>
                  <a:ea typeface="Meiryo" charset="-128"/>
                  <a:cs typeface="Meiryo" charset="-128"/>
                </a:endParaRPr>
              </a:p>
            </p:txBody>
          </p:sp>
          <p:sp>
            <p:nvSpPr>
              <p:cNvPr id="24" name="テキスト ボックス 23"/>
              <p:cNvSpPr txBox="1"/>
              <p:nvPr/>
            </p:nvSpPr>
            <p:spPr>
              <a:xfrm>
                <a:off x="4728339" y="5308465"/>
                <a:ext cx="1338828" cy="646331"/>
              </a:xfrm>
              <a:prstGeom prst="rect">
                <a:avLst/>
              </a:prstGeom>
              <a:noFill/>
            </p:spPr>
            <p:txBody>
              <a:bodyPr wrap="none" rtlCol="0">
                <a:spAutoFit/>
              </a:bodyPr>
              <a:lstStyle/>
              <a:p>
                <a:pPr algn="r"/>
                <a:r>
                  <a:rPr kumimoji="1" lang="ja-JP" altLang="en-US" b="1" dirty="0">
                    <a:solidFill>
                      <a:schemeClr val="bg1"/>
                    </a:solidFill>
                    <a:latin typeface="Meiryo" charset="-128"/>
                    <a:ea typeface="Meiryo" charset="-128"/>
                    <a:cs typeface="Meiryo" charset="-128"/>
                  </a:rPr>
                  <a:t>変革の騎手</a:t>
                </a:r>
                <a:endParaRPr kumimoji="1" lang="en-US" altLang="ja-JP" b="1" dirty="0">
                  <a:solidFill>
                    <a:schemeClr val="bg1"/>
                  </a:solidFill>
                  <a:latin typeface="Meiryo" charset="-128"/>
                  <a:ea typeface="Meiryo" charset="-128"/>
                  <a:cs typeface="Meiryo" charset="-128"/>
                </a:endParaRPr>
              </a:p>
              <a:p>
                <a:pPr algn="r"/>
                <a:r>
                  <a:rPr kumimoji="1" lang="ja-JP" altLang="en-US" b="1" dirty="0">
                    <a:solidFill>
                      <a:schemeClr val="bg1"/>
                    </a:solidFill>
                    <a:latin typeface="Meiryo" charset="-128"/>
                    <a:ea typeface="Meiryo" charset="-128"/>
                    <a:cs typeface="Meiryo" charset="-128"/>
                  </a:rPr>
                  <a:t>を失う</a:t>
                </a:r>
                <a:endParaRPr lang="en-US" altLang="ja-JP" b="1" dirty="0">
                  <a:solidFill>
                    <a:schemeClr val="bg1"/>
                  </a:solidFill>
                  <a:latin typeface="Meiryo" charset="-128"/>
                  <a:ea typeface="Meiryo" charset="-128"/>
                  <a:cs typeface="Meiryo" charset="-128"/>
                </a:endParaRPr>
              </a:p>
            </p:txBody>
          </p:sp>
          <p:sp>
            <p:nvSpPr>
              <p:cNvPr id="32" name="下矢印 31"/>
              <p:cNvSpPr/>
              <p:nvPr/>
            </p:nvSpPr>
            <p:spPr>
              <a:xfrm>
                <a:off x="4314247" y="3861664"/>
                <a:ext cx="515505" cy="1079504"/>
              </a:xfrm>
              <a:prstGeom prst="downArrow">
                <a:avLst/>
              </a:prstGeom>
              <a:solidFill>
                <a:srgbClr val="FF0000">
                  <a:alpha val="411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324870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par>
                                <p:cTn id="18" presetID="22" presetClass="entr" presetSubtype="1"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3" name="正方形/長方形 2"/>
          <p:cNvSpPr/>
          <p:nvPr/>
        </p:nvSpPr>
        <p:spPr>
          <a:xfrm>
            <a:off x="999323" y="3125337"/>
            <a:ext cx="6035819" cy="461665"/>
          </a:xfrm>
          <a:prstGeom prst="rect">
            <a:avLst/>
          </a:prstGeom>
        </p:spPr>
        <p:txBody>
          <a:bodyPr wrap="none">
            <a:spAutoFit/>
          </a:bodyPr>
          <a:lstStyle/>
          <a:p>
            <a:r>
              <a:rPr lang="ja-JP" altLang="en-US" sz="2400" dirty="0">
                <a:solidFill>
                  <a:schemeClr val="tx1">
                    <a:lumMod val="50000"/>
                    <a:lumOff val="50000"/>
                  </a:schemeClr>
                </a:solidFill>
                <a:latin typeface="Meiryo" charset="-128"/>
                <a:ea typeface="Meiryo" charset="-128"/>
                <a:cs typeface="Meiryo" charset="-128"/>
              </a:rPr>
              <a:t>http://www.netcommerce.co.</a:t>
            </a:r>
            <a:r>
              <a:rPr lang="ja-JP" altLang="en-US" sz="2400">
                <a:solidFill>
                  <a:schemeClr val="tx1">
                    <a:lumMod val="50000"/>
                    <a:lumOff val="50000"/>
                  </a:schemeClr>
                </a:solidFill>
                <a:latin typeface="Meiryo" charset="-128"/>
                <a:ea typeface="Meiryo" charset="-128"/>
                <a:cs typeface="Meiryo" charset="-128"/>
              </a:rPr>
              <a:t>jp/</a:t>
            </a:r>
            <a:r>
              <a:rPr lang="en-US" altLang="ja-JP" sz="2400" dirty="0" err="1">
                <a:solidFill>
                  <a:schemeClr val="tx1">
                    <a:lumMod val="50000"/>
                    <a:lumOff val="50000"/>
                  </a:schemeClr>
                </a:solidFill>
                <a:latin typeface="Meiryo" charset="-128"/>
                <a:ea typeface="Meiryo" charset="-128"/>
                <a:cs typeface="Meiryo" charset="-128"/>
              </a:rPr>
              <a:t>aitoku</a:t>
            </a:r>
            <a:endParaRPr lang="ja-JP" altLang="en-US" sz="2400" b="1" dirty="0">
              <a:solidFill>
                <a:srgbClr val="FF8000"/>
              </a:solidFill>
              <a:latin typeface="Meiryo" charset="-128"/>
              <a:ea typeface="Meiryo" charset="-128"/>
              <a:cs typeface="Meiryo" charset="-128"/>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3759" y="2169060"/>
            <a:ext cx="632913" cy="632913"/>
          </a:xfrm>
          <a:prstGeom prst="rect">
            <a:avLst/>
          </a:prstGeom>
          <a:ln>
            <a:noFill/>
          </a:ln>
          <a:effectLst/>
        </p:spPr>
      </p:pic>
      <p:sp>
        <p:nvSpPr>
          <p:cNvPr id="5" name="テキスト ボックス 4"/>
          <p:cNvSpPr txBox="1"/>
          <p:nvPr/>
        </p:nvSpPr>
        <p:spPr>
          <a:xfrm>
            <a:off x="1753645" y="2217198"/>
            <a:ext cx="6135013" cy="584775"/>
          </a:xfrm>
          <a:prstGeom prst="rect">
            <a:avLst/>
          </a:prstGeom>
          <a:noFill/>
        </p:spPr>
        <p:txBody>
          <a:bodyPr wrap="none" rtlCol="0">
            <a:spAutoFit/>
          </a:bodyPr>
          <a:lstStyle/>
          <a:p>
            <a:r>
              <a:rPr kumimoji="1" lang="en-US" altLang="ja-JP" sz="3200" dirty="0">
                <a:solidFill>
                  <a:srgbClr val="00B0F0"/>
                </a:solidFill>
                <a:latin typeface="Meiryo" charset="-128"/>
                <a:ea typeface="Meiryo" charset="-128"/>
                <a:cs typeface="Meiryo" charset="-128"/>
              </a:rPr>
              <a:t>PPTX</a:t>
            </a:r>
            <a:r>
              <a:rPr kumimoji="1" lang="ja-JP" altLang="en-US" sz="3200" dirty="0">
                <a:solidFill>
                  <a:srgbClr val="00B0F0"/>
                </a:solidFill>
                <a:latin typeface="Meiryo" charset="-128"/>
                <a:ea typeface="Meiryo" charset="-128"/>
                <a:cs typeface="Meiryo" charset="-128"/>
              </a:rPr>
              <a:t>形式／ロイヤリティフリー</a:t>
            </a:r>
          </a:p>
        </p:txBody>
      </p:sp>
      <p:sp>
        <p:nvSpPr>
          <p:cNvPr id="6" name="正方形/長方形 5"/>
          <p:cNvSpPr/>
          <p:nvPr/>
        </p:nvSpPr>
        <p:spPr>
          <a:xfrm>
            <a:off x="2119248" y="4524011"/>
            <a:ext cx="4905510" cy="461665"/>
          </a:xfrm>
          <a:prstGeom prst="rect">
            <a:avLst/>
          </a:prstGeom>
        </p:spPr>
        <p:txBody>
          <a:bodyPr wrap="none">
            <a:spAutoFit/>
          </a:bodyPr>
          <a:lstStyle/>
          <a:p>
            <a:pPr algn="ctr"/>
            <a:r>
              <a:rPr lang="ja-JP" altLang="en-US" sz="2400" dirty="0">
                <a:solidFill>
                  <a:srgbClr val="FF0000"/>
                </a:solidFill>
                <a:latin typeface="Meiryo" charset="-128"/>
                <a:ea typeface="Meiryo" charset="-128"/>
                <a:cs typeface="Meiryo" charset="-128"/>
              </a:rPr>
              <a:t>有効期限：201</a:t>
            </a:r>
            <a:r>
              <a:rPr lang="en-US" altLang="ja-JP" sz="2400" dirty="0">
                <a:solidFill>
                  <a:srgbClr val="FF0000"/>
                </a:solidFill>
                <a:latin typeface="Meiryo" charset="-128"/>
                <a:ea typeface="Meiryo" charset="-128"/>
                <a:cs typeface="Meiryo" charset="-128"/>
              </a:rPr>
              <a:t>8</a:t>
            </a:r>
            <a:r>
              <a:rPr lang="ja-JP" altLang="en-US" sz="2400">
                <a:solidFill>
                  <a:srgbClr val="FF0000"/>
                </a:solidFill>
                <a:latin typeface="Meiryo" charset="-128"/>
                <a:ea typeface="Meiryo" charset="-128"/>
                <a:cs typeface="Meiryo" charset="-128"/>
              </a:rPr>
              <a:t>年</a:t>
            </a:r>
            <a:r>
              <a:rPr lang="en-US" altLang="ja-JP" sz="2400" dirty="0">
                <a:solidFill>
                  <a:srgbClr val="FF0000"/>
                </a:solidFill>
                <a:latin typeface="Meiryo" charset="-128"/>
                <a:ea typeface="Meiryo" charset="-128"/>
                <a:cs typeface="Meiryo" charset="-128"/>
              </a:rPr>
              <a:t>4</a:t>
            </a:r>
            <a:r>
              <a:rPr lang="ja-JP" altLang="en-US" sz="2400">
                <a:solidFill>
                  <a:srgbClr val="FF0000"/>
                </a:solidFill>
                <a:latin typeface="Meiryo" charset="-128"/>
                <a:ea typeface="Meiryo" charset="-128"/>
                <a:cs typeface="Meiryo" charset="-128"/>
              </a:rPr>
              <a:t>月</a:t>
            </a:r>
            <a:r>
              <a:rPr lang="en-US" altLang="ja-JP" sz="2400" dirty="0">
                <a:solidFill>
                  <a:srgbClr val="FF0000"/>
                </a:solidFill>
                <a:latin typeface="Meiryo" charset="-128"/>
                <a:ea typeface="Meiryo" charset="-128"/>
                <a:cs typeface="Meiryo" charset="-128"/>
              </a:rPr>
              <a:t>27</a:t>
            </a:r>
            <a:r>
              <a:rPr lang="ja-JP" altLang="en-US" sz="2400">
                <a:solidFill>
                  <a:srgbClr val="FF0000"/>
                </a:solidFill>
                <a:latin typeface="Meiryo" charset="-128"/>
                <a:ea typeface="Meiryo" charset="-128"/>
                <a:cs typeface="Meiryo" charset="-128"/>
              </a:rPr>
              <a:t>日</a:t>
            </a:r>
            <a:r>
              <a:rPr lang="ja-JP" altLang="en-US" sz="2400" dirty="0">
                <a:solidFill>
                  <a:srgbClr val="FF0000"/>
                </a:solidFill>
                <a:latin typeface="Meiryo" charset="-128"/>
                <a:ea typeface="Meiryo" charset="-128"/>
                <a:cs typeface="Meiryo" charset="-128"/>
              </a:rPr>
              <a:t>（金）</a:t>
            </a:r>
          </a:p>
        </p:txBody>
      </p:sp>
      <p:sp>
        <p:nvSpPr>
          <p:cNvPr id="7" name="正方形/長方形 6"/>
          <p:cNvSpPr/>
          <p:nvPr/>
        </p:nvSpPr>
        <p:spPr>
          <a:xfrm>
            <a:off x="3139555" y="3824674"/>
            <a:ext cx="2864887" cy="461665"/>
          </a:xfrm>
          <a:prstGeom prst="rect">
            <a:avLst/>
          </a:prstGeom>
        </p:spPr>
        <p:txBody>
          <a:bodyPr wrap="none">
            <a:spAutoFit/>
          </a:bodyPr>
          <a:lstStyle/>
          <a:p>
            <a:r>
              <a:rPr lang="ja-JP" altLang="en-US" sz="2400" b="1" dirty="0">
                <a:solidFill>
                  <a:schemeClr val="tx1">
                    <a:lumMod val="50000"/>
                    <a:lumOff val="50000"/>
                  </a:schemeClr>
                </a:solidFill>
                <a:latin typeface="Meiryo" charset="-128"/>
                <a:ea typeface="Meiryo" charset="-128"/>
                <a:cs typeface="Meiryo" charset="-128"/>
              </a:rPr>
              <a:t>パスワード</a:t>
            </a:r>
            <a:r>
              <a:rPr lang="ja-JP" altLang="en-US" sz="2400" b="1">
                <a:solidFill>
                  <a:srgbClr val="FF8000"/>
                </a:solidFill>
                <a:latin typeface="Meiryo" charset="-128"/>
                <a:ea typeface="Meiryo" charset="-128"/>
                <a:cs typeface="Meiryo" charset="-128"/>
              </a:rPr>
              <a:t>　</a:t>
            </a:r>
            <a:r>
              <a:rPr lang="en-US" altLang="ja-JP" sz="2400" b="1" dirty="0">
                <a:solidFill>
                  <a:srgbClr val="FF8000"/>
                </a:solidFill>
                <a:latin typeface="Meiryo" charset="-128"/>
                <a:ea typeface="Meiryo" charset="-128"/>
                <a:cs typeface="Meiryo" charset="-128"/>
              </a:rPr>
              <a:t>0420</a:t>
            </a:r>
            <a:endParaRPr lang="ja-JP" altLang="en-US" sz="2400" b="1" dirty="0">
              <a:solidFill>
                <a:srgbClr val="FF8000"/>
              </a:solidFill>
              <a:latin typeface="Meiryo" charset="-128"/>
              <a:ea typeface="Meiryo" charset="-128"/>
              <a:cs typeface="Meiryo" charset="-128"/>
            </a:endParaRPr>
          </a:p>
        </p:txBody>
      </p:sp>
    </p:spTree>
    <p:extLst>
      <p:ext uri="{BB962C8B-B14F-4D97-AF65-F5344CB8AC3E}">
        <p14:creationId xmlns:p14="http://schemas.microsoft.com/office/powerpoint/2010/main" val="3339717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a:t>SI</a:t>
            </a:r>
            <a:r>
              <a:rPr lang="ja-JP" altLang="en-US" dirty="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特化型</a:t>
            </a:r>
            <a:endParaRPr kumimoji="1"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ビジネス</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サービス</a:t>
            </a: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業種・業務特化</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インテグレーション</a:t>
            </a: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a:solidFill>
                  <a:srgbClr val="008000"/>
                </a:solidFill>
              </a:rPr>
              <a:t>アプリケーション</a:t>
            </a: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コンサルテーション</a:t>
            </a: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インフラ構築</a:t>
            </a: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クラウド運用管理</a:t>
            </a: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内製化支援</a:t>
            </a: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シチズン</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デベロッパー支援</a:t>
            </a: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アジャイル型</a:t>
            </a:r>
            <a:endParaRPr lang="en-US" altLang="ja-JP" dirty="0">
              <a:solidFill>
                <a:srgbClr val="FFFFFF"/>
              </a:solidFill>
              <a:latin typeface="メイリオ"/>
              <a:ea typeface="メイリオ"/>
              <a:cs typeface="メイリオ"/>
            </a:endParaRPr>
          </a:p>
          <a:p>
            <a:pPr algn="ctr"/>
            <a:r>
              <a:rPr lang="ja-JP" altLang="en-US" dirty="0">
                <a:solidFill>
                  <a:srgbClr val="FFFFFF"/>
                </a:solidFill>
                <a:latin typeface="メイリオ"/>
                <a:ea typeface="メイリオ"/>
                <a:cs typeface="メイリオ"/>
              </a:rPr>
              <a:t>受託開発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汎用型</a:t>
            </a:r>
            <a:endParaRPr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kumimoji="1"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データセンター</a:t>
            </a: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a:solidFill>
                  <a:srgbClr val="008000"/>
                </a:solidFill>
                <a:latin typeface="メイリオ"/>
                <a:ea typeface="メイリオ"/>
                <a:cs typeface="メイリオ"/>
              </a:rPr>
              <a:t>インフラ</a:t>
            </a:r>
            <a:endParaRPr kumimoji="1" lang="en-US" altLang="ja-JP" sz="1600" dirty="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a:solidFill>
                  <a:srgbClr val="000090"/>
                </a:solidFill>
                <a:latin typeface="メイリオ"/>
                <a:ea typeface="メイリオ"/>
                <a:cs typeface="メイリオ"/>
              </a:rPr>
              <a:t>専門特化</a:t>
            </a: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a:solidFill>
                  <a:srgbClr val="000090"/>
                </a:solidFill>
                <a:latin typeface="メイリオ"/>
                <a:ea typeface="メイリオ"/>
                <a:cs typeface="メイリオ"/>
              </a:rPr>
              <a:t>スピード</a:t>
            </a: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アプリケーション</a:t>
            </a:r>
            <a:endParaRPr kumimoji="1" lang="en-US" altLang="ja-JP" sz="1000" dirty="0">
              <a:solidFill>
                <a:srgbClr val="FF6600"/>
              </a:solidFill>
              <a:latin typeface="メイリオ"/>
              <a:ea typeface="メイリオ"/>
              <a:cs typeface="メイリオ"/>
            </a:endParaRPr>
          </a:p>
          <a:p>
            <a:r>
              <a:rPr kumimoji="1" lang="ja-JP" altLang="en-US" sz="1000" dirty="0">
                <a:solidFill>
                  <a:srgbClr val="FF6600"/>
                </a:solidFill>
                <a:latin typeface="メイリオ"/>
                <a:ea typeface="メイリオ"/>
                <a:cs typeface="メイリオ"/>
              </a:rPr>
              <a:t>　　　　　プロフェッショナル</a:t>
            </a: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a:t>
            </a: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a:solidFill>
                  <a:srgbClr val="FF6600"/>
                </a:solidFill>
                <a:latin typeface="メイリオ"/>
                <a:ea typeface="メイリオ"/>
                <a:cs typeface="メイリオ"/>
              </a:rPr>
              <a:t>プロフェッショナル</a:t>
            </a: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インフラ提供戦略</a:t>
            </a: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149626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詳細はこちらをご覧下さい　</a:t>
            </a:r>
            <a:r>
              <a:rPr lang="en-US" altLang="ja-JP" dirty="0"/>
              <a:t>m(_ _)m</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6056" y="1293128"/>
            <a:ext cx="3386282" cy="4756304"/>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238539" y="2822085"/>
            <a:ext cx="4333461" cy="1200329"/>
          </a:xfrm>
          <a:prstGeom prst="rect">
            <a:avLst/>
          </a:prstGeom>
        </p:spPr>
        <p:txBody>
          <a:bodyPr wrap="square">
            <a:spAutoFit/>
          </a:bodyPr>
          <a:lstStyle/>
          <a:p>
            <a:pPr marL="171450" indent="-171450">
              <a:buFont typeface="Wingdings" charset="2"/>
              <a:buChar char="l"/>
            </a:pPr>
            <a:r>
              <a:rPr lang="ja-JP" altLang="en-US" sz="1200" dirty="0">
                <a:solidFill>
                  <a:srgbClr val="0070C0"/>
                </a:solidFill>
                <a:latin typeface="Meiryo" charset="-128"/>
                <a:ea typeface="Meiryo" charset="-128"/>
                <a:cs typeface="Meiryo" charset="-128"/>
              </a:rPr>
              <a:t>歴史的事実や数字的裏付けに基づき現状を整理し、その具体的な対策を示すこと。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身の丈に合った事例を紹介し、具体的なビジネスのイメージを描きやすくすること。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新規事業を立ち上げるための課題や成功させるための実践的なノウハウを解説すること。</a:t>
            </a:r>
          </a:p>
        </p:txBody>
      </p:sp>
      <p:sp>
        <p:nvSpPr>
          <p:cNvPr id="9" name="テキスト ボックス 8"/>
          <p:cNvSpPr txBox="1"/>
          <p:nvPr/>
        </p:nvSpPr>
        <p:spPr>
          <a:xfrm>
            <a:off x="238539" y="1293128"/>
            <a:ext cx="4333461" cy="1446550"/>
          </a:xfrm>
          <a:prstGeom prst="rect">
            <a:avLst/>
          </a:prstGeom>
          <a:noFill/>
        </p:spPr>
        <p:txBody>
          <a:bodyPr wrap="square" rtlCol="0">
            <a:spAutoFit/>
          </a:bodyPr>
          <a:lstStyle/>
          <a:p>
            <a:pPr algn="dist"/>
            <a:r>
              <a:rPr lang="ja-JP" altLang="en-US" sz="1400" b="1" dirty="0">
                <a:latin typeface="Meiryo" charset="-128"/>
                <a:ea typeface="Meiryo" charset="-128"/>
                <a:cs typeface="Meiryo" charset="-128"/>
              </a:rPr>
              <a:t>新しいステージに立つためにどうすればいいのか</a:t>
            </a:r>
            <a:endParaRPr lang="en-US" altLang="ja-JP" sz="1400" b="1" dirty="0">
              <a:latin typeface="Meiryo" charset="-128"/>
              <a:ea typeface="Meiryo" charset="-128"/>
              <a:cs typeface="Meiryo" charset="-128"/>
            </a:endParaRPr>
          </a:p>
          <a:p>
            <a:endParaRPr kumimoji="1" lang="ja-JP" altLang="en-US" sz="1400" dirty="0">
              <a:latin typeface="Meiryo" charset="-128"/>
              <a:ea typeface="Meiryo" charset="-128"/>
              <a:cs typeface="Meiryo" charset="-128"/>
            </a:endParaRPr>
          </a:p>
          <a:p>
            <a:r>
              <a:rPr kumimoji="1" lang="ja-JP" altLang="en-US" sz="1200" dirty="0">
                <a:latin typeface="Meiryo" charset="-128"/>
                <a:ea typeface="Meiryo" charset="-128"/>
                <a:cs typeface="Meiryo" charset="-128"/>
              </a:rPr>
              <a:t>これまでと同じやり方では、収益を維持・拡大することは難しくなるでしょう。しかし、工夫次第では、</a:t>
            </a:r>
            <a:r>
              <a:rPr kumimoji="1" lang="en-US" altLang="ja-JP" sz="1200" dirty="0">
                <a:latin typeface="Meiryo" charset="-128"/>
                <a:ea typeface="Meiryo" charset="-128"/>
                <a:cs typeface="Meiryo" charset="-128"/>
              </a:rPr>
              <a:t>SI</a:t>
            </a:r>
            <a:r>
              <a:rPr kumimoji="1" lang="ja-JP" altLang="en-US" sz="1200" dirty="0">
                <a:latin typeface="Meiryo" charset="-128"/>
                <a:ea typeface="Meiryo" charset="-128"/>
                <a:cs typeface="Meiryo" charset="-128"/>
              </a:rPr>
              <a:t>を魅力的なビジネスに再生させることができます。</a:t>
            </a:r>
          </a:p>
          <a:p>
            <a:endParaRPr lang="ja-JP" altLang="en-US" sz="1200" dirty="0">
              <a:latin typeface="Meiryo" charset="-128"/>
              <a:ea typeface="Meiryo" charset="-128"/>
              <a:cs typeface="Meiryo" charset="-128"/>
            </a:endParaRPr>
          </a:p>
          <a:p>
            <a:r>
              <a:rPr kumimoji="1" lang="ja-JP" altLang="en-US" sz="1200" dirty="0">
                <a:latin typeface="Meiryo" charset="-128"/>
                <a:ea typeface="Meiryo" charset="-128"/>
                <a:cs typeface="Meiryo" charset="-128"/>
              </a:rPr>
              <a:t>その戦略とシナリオを一冊の本にまとめました。</a:t>
            </a:r>
          </a:p>
        </p:txBody>
      </p:sp>
      <p:sp>
        <p:nvSpPr>
          <p:cNvPr id="10" name="正方形/長方形 9"/>
          <p:cNvSpPr/>
          <p:nvPr/>
        </p:nvSpPr>
        <p:spPr>
          <a:xfrm>
            <a:off x="238539" y="4104821"/>
            <a:ext cx="4333461" cy="646331"/>
          </a:xfrm>
          <a:prstGeom prst="rect">
            <a:avLst/>
          </a:prstGeom>
        </p:spPr>
        <p:txBody>
          <a:bodyPr wrap="square">
            <a:spAutoFit/>
          </a:bodyPr>
          <a:lstStyle/>
          <a:p>
            <a:r>
              <a:rPr lang="ja-JP" altLang="en-US" sz="1200" dirty="0">
                <a:solidFill>
                  <a:schemeClr val="accent6">
                    <a:lumMod val="75000"/>
                  </a:schemeClr>
                </a:solidFill>
                <a:latin typeface="Meiryo" charset="-128"/>
                <a:ea typeface="Meiryo" charset="-128"/>
                <a:cs typeface="Meiryo" charset="-128"/>
              </a:rPr>
              <a:t>本書に掲載している全</a:t>
            </a:r>
            <a:r>
              <a:rPr lang="en-US" altLang="ja-JP" sz="1200" dirty="0">
                <a:solidFill>
                  <a:schemeClr val="accent6">
                    <a:lumMod val="75000"/>
                  </a:schemeClr>
                </a:solidFill>
                <a:latin typeface="Meiryo" charset="-128"/>
                <a:ea typeface="Meiryo" charset="-128"/>
                <a:cs typeface="Meiryo" charset="-128"/>
              </a:rPr>
              <a:t>60</a:t>
            </a:r>
            <a:r>
              <a:rPr lang="ja-JP" altLang="en-US" sz="1200" dirty="0">
                <a:solidFill>
                  <a:schemeClr val="accent6">
                    <a:lumMod val="75000"/>
                  </a:schemeClr>
                </a:solidFill>
                <a:latin typeface="Meiryo" charset="-128"/>
                <a:ea typeface="Meiryo" charset="-128"/>
                <a:cs typeface="Meiryo" charset="-128"/>
              </a:rPr>
              <a:t>枚の図表は、ロイヤリティ・フリーのパワーポイントでダウンロードできます。経営会議や企画書の資料として、ご使用下さい。</a:t>
            </a:r>
          </a:p>
        </p:txBody>
      </p:sp>
      <p:sp>
        <p:nvSpPr>
          <p:cNvPr id="11" name="正方形/長方形 10"/>
          <p:cNvSpPr/>
          <p:nvPr/>
        </p:nvSpPr>
        <p:spPr>
          <a:xfrm>
            <a:off x="238538" y="4833559"/>
            <a:ext cx="4333462" cy="1015663"/>
          </a:xfrm>
          <a:prstGeom prst="rect">
            <a:avLst/>
          </a:prstGeom>
        </p:spPr>
        <p:txBody>
          <a:bodyPr wrap="square">
            <a:spAutoFit/>
          </a:bodyPr>
          <a:lstStyle/>
          <a:p>
            <a:r>
              <a:rPr lang="ja-JP" altLang="en-US" sz="1200" dirty="0">
                <a:latin typeface="Meiryo" charset="-128"/>
                <a:ea typeface="Meiryo" charset="-128"/>
                <a:cs typeface="Meiryo" charset="-128"/>
              </a:rPr>
              <a:t>発売日：</a:t>
            </a:r>
            <a:r>
              <a:rPr lang="en-US" altLang="ja-JP" sz="1200" dirty="0">
                <a:latin typeface="Meiryo" charset="-128"/>
                <a:ea typeface="Meiryo" charset="-128"/>
                <a:cs typeface="Meiryo" charset="-128"/>
              </a:rPr>
              <a:t>2016</a:t>
            </a:r>
            <a:r>
              <a:rPr lang="ja-JP" altLang="en-US" sz="1200" dirty="0">
                <a:latin typeface="Meiryo" charset="-128"/>
                <a:ea typeface="Meiryo" charset="-128"/>
                <a:cs typeface="Meiryo" charset="-128"/>
              </a:rPr>
              <a:t>年</a:t>
            </a:r>
            <a:r>
              <a:rPr lang="en-US" altLang="ja-JP" sz="1200" dirty="0">
                <a:latin typeface="Meiryo" charset="-128"/>
                <a:ea typeface="Meiryo" charset="-128"/>
                <a:cs typeface="Meiryo" charset="-128"/>
              </a:rPr>
              <a:t>1</a:t>
            </a:r>
            <a:r>
              <a:rPr lang="ja-JP" altLang="en-US" sz="1200" dirty="0">
                <a:latin typeface="Meiryo" charset="-128"/>
                <a:ea typeface="Meiryo" charset="-128"/>
                <a:cs typeface="Meiryo" charset="-128"/>
              </a:rPr>
              <a:t>月</a:t>
            </a:r>
            <a:r>
              <a:rPr lang="en-US" altLang="ja-JP" sz="1200" dirty="0">
                <a:latin typeface="Meiryo" charset="-128"/>
                <a:ea typeface="Meiryo" charset="-128"/>
                <a:cs typeface="Meiryo" charset="-128"/>
              </a:rPr>
              <a:t>25</a:t>
            </a:r>
            <a:r>
              <a:rPr lang="ja-JP" altLang="en-US" sz="1200" dirty="0">
                <a:latin typeface="Meiryo" charset="-128"/>
                <a:ea typeface="Meiryo" charset="-128"/>
                <a:cs typeface="Meiryo" charset="-128"/>
              </a:rPr>
              <a:t>日</a:t>
            </a:r>
          </a:p>
          <a:p>
            <a:r>
              <a:rPr lang="ja-JP" altLang="en-US" sz="1200" dirty="0">
                <a:latin typeface="Meiryo" charset="-128"/>
                <a:ea typeface="Meiryo" charset="-128"/>
                <a:cs typeface="Meiryo" charset="-128"/>
              </a:rPr>
              <a:t>著書：斎藤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昌義＋後藤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晃</a:t>
            </a:r>
          </a:p>
          <a:p>
            <a:r>
              <a:rPr lang="ja-JP" altLang="en-US" sz="1200" dirty="0">
                <a:latin typeface="Meiryo" charset="-128"/>
                <a:ea typeface="Meiryo" charset="-128"/>
                <a:cs typeface="Meiryo" charset="-128"/>
              </a:rPr>
              <a:t>体裁：A5判／本文2色／240ページ</a:t>
            </a:r>
          </a:p>
          <a:p>
            <a:r>
              <a:rPr lang="ja-JP" altLang="en-US" sz="1200" dirty="0">
                <a:latin typeface="Meiryo" charset="-128"/>
                <a:ea typeface="Meiryo" charset="-128"/>
                <a:cs typeface="Meiryo" charset="-128"/>
              </a:rPr>
              <a:t>ISBN：978-4-7741-7872-1</a:t>
            </a:r>
          </a:p>
          <a:p>
            <a:r>
              <a:rPr lang="ja-JP" altLang="en-US" sz="1200" dirty="0">
                <a:latin typeface="Meiryo" charset="-128"/>
                <a:ea typeface="Meiryo" charset="-128"/>
                <a:cs typeface="Meiryo" charset="-128"/>
              </a:rPr>
              <a:t>価格：1,880円（＋税）</a:t>
            </a:r>
          </a:p>
        </p:txBody>
      </p:sp>
      <p:sp>
        <p:nvSpPr>
          <p:cNvPr id="5" name="正方形/長方形 4"/>
          <p:cNvSpPr/>
          <p:nvPr/>
        </p:nvSpPr>
        <p:spPr>
          <a:xfrm>
            <a:off x="238538" y="5900851"/>
            <a:ext cx="2012218" cy="307777"/>
          </a:xfrm>
          <a:prstGeom prst="rect">
            <a:avLst/>
          </a:prstGeom>
        </p:spPr>
        <p:txBody>
          <a:bodyPr wrap="none">
            <a:spAutoFit/>
          </a:bodyPr>
          <a:lstStyle/>
          <a:p>
            <a:r>
              <a:rPr lang="en-US" altLang="ja-JP" sz="1400" dirty="0">
                <a:solidFill>
                  <a:srgbClr val="DCA10D"/>
                </a:solidFill>
                <a:latin typeface="Helvetica" charset="0"/>
                <a:hlinkClick r:id="rId3"/>
              </a:rPr>
              <a:t>http://amzn.to/1QViFJ1</a:t>
            </a:r>
            <a:endParaRPr lang="ja-JP" altLang="en-US" sz="1400" dirty="0"/>
          </a:p>
        </p:txBody>
      </p:sp>
    </p:spTree>
    <p:extLst>
      <p:ext uri="{BB962C8B-B14F-4D97-AF65-F5344CB8AC3E}">
        <p14:creationId xmlns:p14="http://schemas.microsoft.com/office/powerpoint/2010/main" val="3353270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06464" y="3103618"/>
            <a:ext cx="2334248" cy="30394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46" name="円/楕円 45"/>
          <p:cNvSpPr/>
          <p:nvPr/>
        </p:nvSpPr>
        <p:spPr>
          <a:xfrm>
            <a:off x="3797045" y="4423378"/>
            <a:ext cx="1553086" cy="1216515"/>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2" name="タイトル 1"/>
          <p:cNvSpPr>
            <a:spLocks noGrp="1"/>
          </p:cNvSpPr>
          <p:nvPr>
            <p:ph type="title"/>
          </p:nvPr>
        </p:nvSpPr>
        <p:spPr/>
        <p:txBody>
          <a:bodyPr/>
          <a:lstStyle/>
          <a:p>
            <a:r>
              <a:rPr kumimoji="1" lang="ja-JP" altLang="en-US" dirty="0"/>
              <a:t>「共創」の３タイプ</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52</a:t>
            </a:fld>
            <a:endParaRPr kumimoji="1" lang="ja-JP" altLang="en-US"/>
          </a:p>
        </p:txBody>
      </p:sp>
      <p:sp>
        <p:nvSpPr>
          <p:cNvPr id="4" name="正方形/長方形 3"/>
          <p:cNvSpPr/>
          <p:nvPr/>
        </p:nvSpPr>
        <p:spPr>
          <a:xfrm>
            <a:off x="1028780" y="1177293"/>
            <a:ext cx="7089615" cy="1405353"/>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400" b="1" dirty="0">
                <a:solidFill>
                  <a:srgbClr val="FFFFFF"/>
                </a:solidFill>
                <a:latin typeface="Meiryo" charset="-128"/>
                <a:ea typeface="Meiryo" charset="-128"/>
                <a:cs typeface="Meiryo" charset="-128"/>
              </a:rPr>
              <a:t>共創</a:t>
            </a:r>
            <a:endParaRPr kumimoji="1" lang="en-US" altLang="ja-JP" sz="5400" b="1" dirty="0">
              <a:solidFill>
                <a:srgbClr val="FFFFFF"/>
              </a:solidFill>
              <a:latin typeface="Meiryo" charset="-128"/>
              <a:ea typeface="Meiryo" charset="-128"/>
              <a:cs typeface="Meiryo" charset="-128"/>
            </a:endParaRPr>
          </a:p>
          <a:p>
            <a:pPr algn="ctr"/>
            <a:r>
              <a:rPr kumimoji="1" lang="en-US" altLang="ja-JP" sz="2000" dirty="0">
                <a:solidFill>
                  <a:srgbClr val="FFFFFF"/>
                </a:solidFill>
                <a:latin typeface="Meiryo" charset="-128"/>
                <a:ea typeface="Meiryo" charset="-128"/>
                <a:cs typeface="Meiryo" charset="-128"/>
              </a:rPr>
              <a:t>Co-Creation</a:t>
            </a:r>
            <a:endParaRPr kumimoji="1" lang="ja-JP" altLang="en-US" sz="2000" dirty="0">
              <a:solidFill>
                <a:srgbClr val="FFFFFF"/>
              </a:solidFill>
              <a:latin typeface="Meiryo" charset="-128"/>
              <a:ea typeface="Meiryo" charset="-128"/>
              <a:cs typeface="Meiryo" charset="-128"/>
            </a:endParaRPr>
          </a:p>
        </p:txBody>
      </p:sp>
      <p:sp>
        <p:nvSpPr>
          <p:cNvPr id="5" name="正方形/長方形 4"/>
          <p:cNvSpPr/>
          <p:nvPr/>
        </p:nvSpPr>
        <p:spPr>
          <a:xfrm>
            <a:off x="1028781" y="3103618"/>
            <a:ext cx="2334248" cy="303943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5784887" y="3119434"/>
            <a:ext cx="2334248" cy="303943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grpSp>
        <p:nvGrpSpPr>
          <p:cNvPr id="8" name="図形グループ 7"/>
          <p:cNvGrpSpPr/>
          <p:nvPr/>
        </p:nvGrpSpPr>
        <p:grpSpPr>
          <a:xfrm>
            <a:off x="2638596" y="4658998"/>
            <a:ext cx="366685" cy="687691"/>
            <a:chOff x="626312" y="838875"/>
            <a:chExt cx="603656" cy="1238713"/>
          </a:xfrm>
        </p:grpSpPr>
        <p:sp>
          <p:nvSpPr>
            <p:cNvPr id="9" name="円/楕円 8"/>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1379132" y="4658998"/>
            <a:ext cx="366685" cy="687691"/>
            <a:chOff x="626312" y="838875"/>
            <a:chExt cx="603656" cy="1238713"/>
          </a:xfrm>
        </p:grpSpPr>
        <p:sp>
          <p:nvSpPr>
            <p:cNvPr id="12" name="円/楕円 1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テキスト ボックス 15"/>
          <p:cNvSpPr txBox="1"/>
          <p:nvPr/>
        </p:nvSpPr>
        <p:spPr>
          <a:xfrm>
            <a:off x="1162364" y="5443842"/>
            <a:ext cx="800219" cy="338554"/>
          </a:xfrm>
          <a:prstGeom prst="rect">
            <a:avLst/>
          </a:prstGeom>
          <a:noFill/>
        </p:spPr>
        <p:txBody>
          <a:bodyPr wrap="none" rtlCol="0">
            <a:spAutoFit/>
          </a:bodyPr>
          <a:lstStyle/>
          <a:p>
            <a:r>
              <a:rPr lang="ja-JP" altLang="en-US" sz="1600">
                <a:latin typeface="Meiryo" charset="-128"/>
                <a:ea typeface="Meiryo" charset="-128"/>
                <a:cs typeface="Meiryo" charset="-128"/>
              </a:rPr>
              <a:t>提供者</a:t>
            </a:r>
            <a:endParaRPr kumimoji="1" lang="ja-JP" altLang="en-US" sz="1600" dirty="0">
              <a:latin typeface="Meiryo" charset="-128"/>
              <a:ea typeface="Meiryo" charset="-128"/>
              <a:cs typeface="Meiryo" charset="-128"/>
            </a:endParaRPr>
          </a:p>
        </p:txBody>
      </p:sp>
      <p:sp>
        <p:nvSpPr>
          <p:cNvPr id="17" name="テキスト ボックス 16"/>
          <p:cNvSpPr txBox="1"/>
          <p:nvPr/>
        </p:nvSpPr>
        <p:spPr>
          <a:xfrm>
            <a:off x="2524420" y="5455755"/>
            <a:ext cx="595035" cy="338554"/>
          </a:xfrm>
          <a:prstGeom prst="rect">
            <a:avLst/>
          </a:prstGeom>
          <a:noFill/>
        </p:spPr>
        <p:txBody>
          <a:bodyPr wrap="none" rtlCol="0">
            <a:spAutoFit/>
          </a:bodyPr>
          <a:lstStyle/>
          <a:p>
            <a:r>
              <a:rPr lang="ja-JP" altLang="en-US" sz="1600">
                <a:latin typeface="Meiryo" charset="-128"/>
                <a:ea typeface="Meiryo" charset="-128"/>
                <a:cs typeface="Meiryo" charset="-128"/>
              </a:rPr>
              <a:t>顧客</a:t>
            </a:r>
            <a:endParaRPr kumimoji="1" lang="ja-JP" altLang="en-US" sz="1600" dirty="0">
              <a:latin typeface="Meiryo" charset="-128"/>
              <a:ea typeface="Meiryo" charset="-128"/>
              <a:cs typeface="Meiryo" charset="-128"/>
            </a:endParaRPr>
          </a:p>
        </p:txBody>
      </p:sp>
      <p:sp>
        <p:nvSpPr>
          <p:cNvPr id="18" name="円/楕円 17"/>
          <p:cNvSpPr/>
          <p:nvPr/>
        </p:nvSpPr>
        <p:spPr>
          <a:xfrm>
            <a:off x="1898178" y="4385905"/>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19" name="右矢印 18"/>
          <p:cNvSpPr/>
          <p:nvPr/>
        </p:nvSpPr>
        <p:spPr>
          <a:xfrm rot="19063755">
            <a:off x="1718633" y="4837565"/>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rot="2536245" flipH="1">
            <a:off x="2385518" y="4837566"/>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1789252" y="5076031"/>
            <a:ext cx="8051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5040792" y="4808302"/>
            <a:ext cx="227371" cy="484816"/>
            <a:chOff x="626312" y="838875"/>
            <a:chExt cx="603656" cy="1238713"/>
          </a:xfrm>
        </p:grpSpPr>
        <p:sp>
          <p:nvSpPr>
            <p:cNvPr id="23" name="円/楕円 22"/>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3883819" y="4808302"/>
            <a:ext cx="227371" cy="484816"/>
            <a:chOff x="626312" y="838875"/>
            <a:chExt cx="603656" cy="1238713"/>
          </a:xfrm>
        </p:grpSpPr>
        <p:sp>
          <p:nvSpPr>
            <p:cNvPr id="26" name="円/楕円 2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 name="円/楕円 29"/>
          <p:cNvSpPr/>
          <p:nvPr/>
        </p:nvSpPr>
        <p:spPr>
          <a:xfrm>
            <a:off x="4280567" y="474693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grpSp>
        <p:nvGrpSpPr>
          <p:cNvPr id="34" name="図形グループ 33"/>
          <p:cNvGrpSpPr/>
          <p:nvPr/>
        </p:nvGrpSpPr>
        <p:grpSpPr>
          <a:xfrm>
            <a:off x="4231062" y="4173961"/>
            <a:ext cx="227371" cy="484816"/>
            <a:chOff x="626312" y="838875"/>
            <a:chExt cx="603656" cy="1238713"/>
          </a:xfrm>
        </p:grpSpPr>
        <p:sp>
          <p:nvSpPr>
            <p:cNvPr id="35" name="円/楕円 3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4686914" y="4173962"/>
            <a:ext cx="227371" cy="484816"/>
            <a:chOff x="626312" y="838875"/>
            <a:chExt cx="603656" cy="1238713"/>
          </a:xfrm>
        </p:grpSpPr>
        <p:sp>
          <p:nvSpPr>
            <p:cNvPr id="38" name="円/楕円 3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4231062" y="5350587"/>
            <a:ext cx="227371" cy="484816"/>
            <a:chOff x="626312" y="838875"/>
            <a:chExt cx="603656" cy="1238713"/>
          </a:xfrm>
        </p:grpSpPr>
        <p:sp>
          <p:nvSpPr>
            <p:cNvPr id="41" name="円/楕円 40"/>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686914" y="5350588"/>
            <a:ext cx="227371" cy="484816"/>
            <a:chOff x="626312" y="838875"/>
            <a:chExt cx="603656" cy="1238713"/>
          </a:xfrm>
        </p:grpSpPr>
        <p:sp>
          <p:nvSpPr>
            <p:cNvPr id="44" name="円/楕円 43"/>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円形吹き出し 46"/>
          <p:cNvSpPr/>
          <p:nvPr/>
        </p:nvSpPr>
        <p:spPr>
          <a:xfrm>
            <a:off x="1364557" y="4346019"/>
            <a:ext cx="395831" cy="242409"/>
          </a:xfrm>
          <a:prstGeom prst="wedgeEllipseCallout">
            <a:avLst>
              <a:gd name="adj1" fmla="val 14826"/>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形吹き出し 47"/>
          <p:cNvSpPr/>
          <p:nvPr/>
        </p:nvSpPr>
        <p:spPr>
          <a:xfrm>
            <a:off x="2622497" y="4390044"/>
            <a:ext cx="395831" cy="242409"/>
          </a:xfrm>
          <a:prstGeom prst="wedgeEllipseCallout">
            <a:avLst>
              <a:gd name="adj1" fmla="val -36337"/>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形吹き出し 48"/>
          <p:cNvSpPr/>
          <p:nvPr/>
        </p:nvSpPr>
        <p:spPr>
          <a:xfrm>
            <a:off x="3876729" y="4194518"/>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形吹き出し 49"/>
          <p:cNvSpPr/>
          <p:nvPr/>
        </p:nvSpPr>
        <p:spPr>
          <a:xfrm>
            <a:off x="4986244" y="4179744"/>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円形吹き出し 50"/>
          <p:cNvSpPr/>
          <p:nvPr/>
        </p:nvSpPr>
        <p:spPr>
          <a:xfrm>
            <a:off x="3887820" y="5594431"/>
            <a:ext cx="281919" cy="182881"/>
          </a:xfrm>
          <a:prstGeom prst="wedgeEllipseCallout">
            <a:avLst>
              <a:gd name="adj1" fmla="val 73772"/>
              <a:gd name="adj2" fmla="val -6837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形吹き出し 51"/>
          <p:cNvSpPr/>
          <p:nvPr/>
        </p:nvSpPr>
        <p:spPr>
          <a:xfrm>
            <a:off x="4981053" y="5589097"/>
            <a:ext cx="281919" cy="182881"/>
          </a:xfrm>
          <a:prstGeom prst="wedgeEllipseCallout">
            <a:avLst>
              <a:gd name="adj1" fmla="val -67722"/>
              <a:gd name="adj2" fmla="val -7172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形吹き出し 52"/>
          <p:cNvSpPr/>
          <p:nvPr/>
        </p:nvSpPr>
        <p:spPr>
          <a:xfrm>
            <a:off x="3571727" y="4671849"/>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形吹き出し 53"/>
          <p:cNvSpPr/>
          <p:nvPr/>
        </p:nvSpPr>
        <p:spPr>
          <a:xfrm>
            <a:off x="5263502" y="4652560"/>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7610451" y="4874906"/>
            <a:ext cx="227371" cy="484816"/>
            <a:chOff x="626312" y="838875"/>
            <a:chExt cx="603656" cy="1238713"/>
          </a:xfrm>
        </p:grpSpPr>
        <p:sp>
          <p:nvSpPr>
            <p:cNvPr id="56" name="円/楕円 5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1" name="図形グループ 60"/>
          <p:cNvGrpSpPr/>
          <p:nvPr/>
        </p:nvGrpSpPr>
        <p:grpSpPr>
          <a:xfrm>
            <a:off x="6967499" y="4173962"/>
            <a:ext cx="227371" cy="484816"/>
            <a:chOff x="626312" y="838875"/>
            <a:chExt cx="603656" cy="1238713"/>
          </a:xfrm>
        </p:grpSpPr>
        <p:sp>
          <p:nvSpPr>
            <p:cNvPr id="62" name="円/楕円 6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フローチャート: 論理積ゲート 6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4" name="図形グループ 63"/>
          <p:cNvGrpSpPr/>
          <p:nvPr/>
        </p:nvGrpSpPr>
        <p:grpSpPr>
          <a:xfrm>
            <a:off x="6967499" y="5346689"/>
            <a:ext cx="227371" cy="484816"/>
            <a:chOff x="626312" y="838875"/>
            <a:chExt cx="603656" cy="1238713"/>
          </a:xfrm>
        </p:grpSpPr>
        <p:sp>
          <p:nvSpPr>
            <p:cNvPr id="65" name="円/楕円 6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6086391" y="4687789"/>
            <a:ext cx="366685" cy="687691"/>
            <a:chOff x="626312" y="838875"/>
            <a:chExt cx="603656" cy="1238713"/>
          </a:xfrm>
        </p:grpSpPr>
        <p:sp>
          <p:nvSpPr>
            <p:cNvPr id="68" name="円/楕円 6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フローチャート: 論理積ゲート 6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左右矢印 70"/>
          <p:cNvSpPr/>
          <p:nvPr/>
        </p:nvSpPr>
        <p:spPr>
          <a:xfrm rot="18950861">
            <a:off x="6466815" y="4661740"/>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左右矢印 71"/>
          <p:cNvSpPr/>
          <p:nvPr/>
        </p:nvSpPr>
        <p:spPr>
          <a:xfrm rot="2146722">
            <a:off x="6478352" y="5343855"/>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左右矢印 72"/>
          <p:cNvSpPr/>
          <p:nvPr/>
        </p:nvSpPr>
        <p:spPr>
          <a:xfrm>
            <a:off x="6518820" y="5019327"/>
            <a:ext cx="1068556"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794860" y="475009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74" name="テキスト ボックス 73"/>
          <p:cNvSpPr txBox="1"/>
          <p:nvPr/>
        </p:nvSpPr>
        <p:spPr>
          <a:xfrm>
            <a:off x="1028781" y="3237317"/>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双方向</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5" name="テキスト ボックス 74"/>
          <p:cNvSpPr txBox="1"/>
          <p:nvPr/>
        </p:nvSpPr>
        <p:spPr>
          <a:xfrm>
            <a:off x="3450639" y="3237317"/>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オープン</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6" name="テキスト ボックス 75"/>
          <p:cNvSpPr txBox="1"/>
          <p:nvPr/>
        </p:nvSpPr>
        <p:spPr>
          <a:xfrm>
            <a:off x="5765492" y="3242266"/>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連携</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cxnSp>
        <p:nvCxnSpPr>
          <p:cNvPr id="78" name="カギ線コネクタ 77"/>
          <p:cNvCxnSpPr>
            <a:stCxn id="4" idx="2"/>
            <a:endCxn id="5" idx="0"/>
          </p:cNvCxnSpPr>
          <p:nvPr/>
        </p:nvCxnSpPr>
        <p:spPr>
          <a:xfrm rot="5400000">
            <a:off x="3124261" y="1654291"/>
            <a:ext cx="520972" cy="2377683"/>
          </a:xfrm>
          <a:prstGeom prst="bentConnector3">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79" name="カギ線コネクタ 78"/>
          <p:cNvCxnSpPr>
            <a:stCxn id="4" idx="2"/>
            <a:endCxn id="7" idx="0"/>
          </p:cNvCxnSpPr>
          <p:nvPr/>
        </p:nvCxnSpPr>
        <p:spPr>
          <a:xfrm rot="16200000" flipH="1">
            <a:off x="5494405" y="1661828"/>
            <a:ext cx="536788" cy="2378423"/>
          </a:xfrm>
          <a:prstGeom prst="bentConnector3">
            <a:avLst>
              <a:gd name="adj1" fmla="val 50000"/>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4" idx="2"/>
            <a:endCxn id="6" idx="0"/>
          </p:cNvCxnSpPr>
          <p:nvPr/>
        </p:nvCxnSpPr>
        <p:spPr>
          <a:xfrm>
            <a:off x="4573588" y="2582646"/>
            <a:ext cx="0" cy="520972"/>
          </a:xfrm>
          <a:prstGeom prst="line">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028779" y="1180386"/>
            <a:ext cx="7089615" cy="1405353"/>
          </a:xfrm>
          <a:prstGeom prst="rect">
            <a:avLst/>
          </a:prstGeom>
          <a:solidFill>
            <a:srgbClr val="0052FF">
              <a:alpha val="5058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b="1" dirty="0">
                <a:solidFill>
                  <a:srgbClr val="FFFFFF"/>
                </a:solidFill>
                <a:latin typeface="Meiryo" charset="-128"/>
                <a:ea typeface="Meiryo" charset="-128"/>
                <a:cs typeface="Meiryo" charset="-128"/>
              </a:rPr>
              <a:t>お客様と手を組んで</a:t>
            </a:r>
            <a:endParaRPr kumimoji="1" lang="en-US" altLang="ja-JP" sz="3600" b="1" dirty="0">
              <a:solidFill>
                <a:srgbClr val="FFFFFF"/>
              </a:solidFill>
              <a:latin typeface="Meiryo" charset="-128"/>
              <a:ea typeface="Meiryo" charset="-128"/>
              <a:cs typeface="Meiryo" charset="-128"/>
            </a:endParaRPr>
          </a:p>
          <a:p>
            <a:pPr algn="ctr"/>
            <a:r>
              <a:rPr kumimoji="1" lang="ja-JP" altLang="en-US" sz="3600" b="1" dirty="0">
                <a:solidFill>
                  <a:srgbClr val="FFFFFF"/>
                </a:solidFill>
                <a:latin typeface="Meiryo" charset="-128"/>
                <a:ea typeface="Meiryo" charset="-128"/>
                <a:cs typeface="Meiryo" charset="-128"/>
              </a:rPr>
              <a:t>ビジネスを創り育てる</a:t>
            </a:r>
            <a:endParaRPr kumimoji="1" lang="ja-JP" altLang="en-US" sz="3600" dirty="0">
              <a:solidFill>
                <a:srgbClr val="FFFFFF"/>
              </a:solidFill>
              <a:latin typeface="Meiryo" charset="-128"/>
              <a:ea typeface="Meiryo" charset="-128"/>
              <a:cs typeface="Meiryo" charset="-128"/>
            </a:endParaRPr>
          </a:p>
        </p:txBody>
      </p:sp>
      <p:sp>
        <p:nvSpPr>
          <p:cNvPr id="14" name="四角形吹き出し 13"/>
          <p:cNvSpPr/>
          <p:nvPr/>
        </p:nvSpPr>
        <p:spPr>
          <a:xfrm>
            <a:off x="6742736" y="862436"/>
            <a:ext cx="2251732" cy="837242"/>
          </a:xfrm>
          <a:prstGeom prst="wedgeRectCallout">
            <a:avLst>
              <a:gd name="adj1" fmla="val -37194"/>
              <a:gd name="adj2" fmla="val 87268"/>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それぞれが</a:t>
            </a:r>
            <a:endParaRPr kumimoji="1" lang="en-US" altLang="ja-JP" sz="14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自分のリスクをとらない</a:t>
            </a:r>
            <a:endParaRPr kumimoji="1" lang="en-US" altLang="ja-JP" sz="14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共創は失敗する</a:t>
            </a:r>
          </a:p>
        </p:txBody>
      </p:sp>
    </p:spTree>
    <p:extLst>
      <p:ext uri="{BB962C8B-B14F-4D97-AF65-F5344CB8AC3E}">
        <p14:creationId xmlns:p14="http://schemas.microsoft.com/office/powerpoint/2010/main" val="27617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4A716E-70C0-7440-9D85-10190DBE5E9A}"/>
              </a:ext>
            </a:extLst>
          </p:cNvPr>
          <p:cNvSpPr>
            <a:spLocks noGrp="1"/>
          </p:cNvSpPr>
          <p:nvPr>
            <p:ph type="title"/>
          </p:nvPr>
        </p:nvSpPr>
        <p:spPr/>
        <p:txBody>
          <a:bodyPr/>
          <a:lstStyle/>
          <a:p>
            <a:r>
              <a:rPr kumimoji="1" lang="en-US" altLang="ja-JP" dirty="0"/>
              <a:t>IT</a:t>
            </a:r>
            <a:r>
              <a:rPr kumimoji="1" lang="ja-JP" altLang="en-US" dirty="0"/>
              <a:t>をビジネスの成果に結びつける考え方</a:t>
            </a:r>
          </a:p>
        </p:txBody>
      </p:sp>
      <p:sp>
        <p:nvSpPr>
          <p:cNvPr id="2" name="スライド番号プレースホルダー 1">
            <a:extLst>
              <a:ext uri="{FF2B5EF4-FFF2-40B4-BE49-F238E27FC236}">
                <a16:creationId xmlns:a16="http://schemas.microsoft.com/office/drawing/2014/main" id="{569352C0-2564-7145-B1EC-29EF4E39402B}"/>
              </a:ext>
            </a:extLst>
          </p:cNvPr>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4" name="正方形/長方形 3">
            <a:extLst>
              <a:ext uri="{FF2B5EF4-FFF2-40B4-BE49-F238E27FC236}">
                <a16:creationId xmlns:a16="http://schemas.microsoft.com/office/drawing/2014/main" id="{9E624A7E-D7BD-004F-850D-D850ECEEC072}"/>
              </a:ext>
            </a:extLst>
          </p:cNvPr>
          <p:cNvSpPr/>
          <p:nvPr/>
        </p:nvSpPr>
        <p:spPr>
          <a:xfrm>
            <a:off x="450112" y="1176670"/>
            <a:ext cx="4022651" cy="39694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ビジネスの成果に結びつかないアプローチ</a:t>
            </a:r>
          </a:p>
        </p:txBody>
      </p:sp>
      <p:sp>
        <p:nvSpPr>
          <p:cNvPr id="6" name="正方形/長方形 5">
            <a:extLst>
              <a:ext uri="{FF2B5EF4-FFF2-40B4-BE49-F238E27FC236}">
                <a16:creationId xmlns:a16="http://schemas.microsoft.com/office/drawing/2014/main" id="{562DEFD9-6FEB-7044-AA41-EFCD9BAB190C}"/>
              </a:ext>
            </a:extLst>
          </p:cNvPr>
          <p:cNvSpPr/>
          <p:nvPr/>
        </p:nvSpPr>
        <p:spPr>
          <a:xfrm>
            <a:off x="450112" y="1817910"/>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err="1">
                <a:solidFill>
                  <a:srgbClr val="FFFFFF"/>
                </a:solidFill>
                <a:latin typeface="Meiryo" panose="020B0604030504040204" pitchFamily="34" charset="-128"/>
                <a:ea typeface="Meiryo" panose="020B0604030504040204" pitchFamily="34" charset="-128"/>
                <a:cs typeface="ＭＳ Ｐゴシック"/>
              </a:rPr>
              <a:t>IoT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AI</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何か</a:t>
            </a:r>
            <a:r>
              <a:rPr kumimoji="1" lang="en-US" altLang="ja-JP" sz="1400" b="1" dirty="0">
                <a:solidFill>
                  <a:srgbClr val="FFFFFF"/>
                </a:solidFill>
                <a:latin typeface="Meiryo" panose="020B0604030504040204" pitchFamily="34" charset="-128"/>
                <a:ea typeface="Meiryo" panose="020B0604030504040204" pitchFamily="34" charset="-128"/>
                <a:cs typeface="ＭＳ Ｐゴシック"/>
              </a:rPr>
              <a: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できないだろうか？</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（使えるビジネスはないのか？）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41C42DC4-03EB-B94D-9FBB-15E3CA38BAC6}"/>
              </a:ext>
            </a:extLst>
          </p:cNvPr>
          <p:cNvSpPr/>
          <p:nvPr/>
        </p:nvSpPr>
        <p:spPr>
          <a:xfrm>
            <a:off x="457200" y="2709401"/>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err="1">
                <a:solidFill>
                  <a:srgbClr val="FFFFFF"/>
                </a:solidFill>
                <a:latin typeface="Meiryo" panose="020B0604030504040204" pitchFamily="34" charset="-128"/>
                <a:ea typeface="Meiryo" panose="020B0604030504040204" pitchFamily="34" charset="-128"/>
                <a:cs typeface="ＭＳ Ｐゴシック"/>
              </a:rPr>
              <a:t>IoT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AI</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何が</a:t>
            </a:r>
            <a:r>
              <a:rPr lang="en-US" altLang="ja-JP" sz="1400" b="1" dirty="0">
                <a:solidFill>
                  <a:srgbClr val="FFFFFF"/>
                </a:solidFill>
                <a:latin typeface="Meiryo" panose="020B0604030504040204" pitchFamily="34" charset="-128"/>
                <a:ea typeface="Meiryo" panose="020B0604030504040204" pitchFamily="34" charset="-128"/>
                <a:cs typeface="ＭＳ Ｐゴシック"/>
              </a:rPr>
              <a:t>”</a:t>
            </a:r>
            <a:r>
              <a:rPr lang="ja-JP" altLang="en-US" sz="1400" dirty="0">
                <a:solidFill>
                  <a:srgbClr val="FFFFFF"/>
                </a:solidFill>
                <a:latin typeface="Meiryo" panose="020B0604030504040204" pitchFamily="34" charset="-128"/>
                <a:ea typeface="Meiryo" panose="020B0604030504040204" pitchFamily="34" charset="-128"/>
                <a:cs typeface="ＭＳ Ｐゴシック"/>
              </a:rPr>
              <a:t>できるのだろうか？</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（どんな機能や性能が期待できるのか？）</a:t>
            </a:r>
          </a:p>
        </p:txBody>
      </p:sp>
      <p:sp>
        <p:nvSpPr>
          <p:cNvPr id="8" name="正方形/長方形 7">
            <a:extLst>
              <a:ext uri="{FF2B5EF4-FFF2-40B4-BE49-F238E27FC236}">
                <a16:creationId xmlns:a16="http://schemas.microsoft.com/office/drawing/2014/main" id="{DA63F286-4204-4840-A2DF-0921DCC3F68B}"/>
              </a:ext>
            </a:extLst>
          </p:cNvPr>
          <p:cNvSpPr/>
          <p:nvPr/>
        </p:nvSpPr>
        <p:spPr>
          <a:xfrm>
            <a:off x="457200" y="3600892"/>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自分たちの業務で</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どこか使えるところ</a:t>
            </a:r>
            <a:r>
              <a:rPr lang="ja-JP" altLang="en-US" sz="1400" dirty="0">
                <a:solidFill>
                  <a:srgbClr val="FFFFFF"/>
                </a:solidFill>
                <a:latin typeface="Meiryo" panose="020B0604030504040204" pitchFamily="34" charset="-128"/>
                <a:ea typeface="Meiryo" panose="020B0604030504040204" pitchFamily="34" charset="-128"/>
                <a:cs typeface="ＭＳ Ｐゴシック"/>
              </a:rPr>
              <a:t>は</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ないだろうか？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正方形/長方形 8">
            <a:extLst>
              <a:ext uri="{FF2B5EF4-FFF2-40B4-BE49-F238E27FC236}">
                <a16:creationId xmlns:a16="http://schemas.microsoft.com/office/drawing/2014/main" id="{794C434D-1553-6940-BD30-6F6B89239CE5}"/>
              </a:ext>
            </a:extLst>
          </p:cNvPr>
          <p:cNvSpPr/>
          <p:nvPr/>
        </p:nvSpPr>
        <p:spPr>
          <a:xfrm>
            <a:off x="457200" y="4492383"/>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なんとか使えるところを見つけて使ってみたが</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十分な</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ビジネスの成果はあげられなかった</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FA9190E0-2897-A140-8DE6-76AA33B7E9AA}"/>
              </a:ext>
            </a:extLst>
          </p:cNvPr>
          <p:cNvSpPr/>
          <p:nvPr/>
        </p:nvSpPr>
        <p:spPr>
          <a:xfrm>
            <a:off x="457200" y="5383874"/>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FFFFFF"/>
                </a:solidFill>
                <a:latin typeface="Meiryo" panose="020B0604030504040204" pitchFamily="34" charset="-128"/>
                <a:ea typeface="Meiryo" panose="020B0604030504040204" pitchFamily="34" charset="-128"/>
                <a:cs typeface="ＭＳ Ｐゴシック"/>
              </a:rPr>
              <a:t>使ってみたという成果だけ</a:t>
            </a:r>
            <a:r>
              <a:rPr lang="ja-JP" altLang="en-US" sz="1400" dirty="0">
                <a:solidFill>
                  <a:srgbClr val="FFFFFF"/>
                </a:solidFill>
                <a:latin typeface="Meiryo" panose="020B0604030504040204" pitchFamily="34" charset="-128"/>
                <a:ea typeface="Meiryo" panose="020B0604030504040204" pitchFamily="34" charset="-128"/>
                <a:cs typeface="ＭＳ Ｐゴシック"/>
              </a:rPr>
              <a:t>が残り、</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次に続かない。</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下矢印 16">
            <a:extLst>
              <a:ext uri="{FF2B5EF4-FFF2-40B4-BE49-F238E27FC236}">
                <a16:creationId xmlns:a16="http://schemas.microsoft.com/office/drawing/2014/main" id="{2E3481B4-2F2B-4948-94AB-23836874CF41}"/>
              </a:ext>
            </a:extLst>
          </p:cNvPr>
          <p:cNvSpPr/>
          <p:nvPr/>
        </p:nvSpPr>
        <p:spPr>
          <a:xfrm>
            <a:off x="2156637" y="1515832"/>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下矢印 17">
            <a:extLst>
              <a:ext uri="{FF2B5EF4-FFF2-40B4-BE49-F238E27FC236}">
                <a16:creationId xmlns:a16="http://schemas.microsoft.com/office/drawing/2014/main" id="{C93752A3-1E50-C745-8D1A-D2EC56BB4F04}"/>
              </a:ext>
            </a:extLst>
          </p:cNvPr>
          <p:cNvSpPr/>
          <p:nvPr/>
        </p:nvSpPr>
        <p:spPr>
          <a:xfrm>
            <a:off x="2163725" y="2407323"/>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下矢印 18">
            <a:extLst>
              <a:ext uri="{FF2B5EF4-FFF2-40B4-BE49-F238E27FC236}">
                <a16:creationId xmlns:a16="http://schemas.microsoft.com/office/drawing/2014/main" id="{B72403BE-9C6C-6549-ACF8-D6365B85525C}"/>
              </a:ext>
            </a:extLst>
          </p:cNvPr>
          <p:cNvSpPr/>
          <p:nvPr/>
        </p:nvSpPr>
        <p:spPr>
          <a:xfrm>
            <a:off x="2163725" y="3296914"/>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下矢印 19">
            <a:extLst>
              <a:ext uri="{FF2B5EF4-FFF2-40B4-BE49-F238E27FC236}">
                <a16:creationId xmlns:a16="http://schemas.microsoft.com/office/drawing/2014/main" id="{CF84216D-7896-B441-A708-C46195A997AC}"/>
              </a:ext>
            </a:extLst>
          </p:cNvPr>
          <p:cNvSpPr/>
          <p:nvPr/>
        </p:nvSpPr>
        <p:spPr>
          <a:xfrm>
            <a:off x="2170813" y="4188405"/>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下矢印 20">
            <a:extLst>
              <a:ext uri="{FF2B5EF4-FFF2-40B4-BE49-F238E27FC236}">
                <a16:creationId xmlns:a16="http://schemas.microsoft.com/office/drawing/2014/main" id="{D0DAEB61-215F-0C43-9EA3-E394F9432D2D}"/>
              </a:ext>
            </a:extLst>
          </p:cNvPr>
          <p:cNvSpPr/>
          <p:nvPr/>
        </p:nvSpPr>
        <p:spPr>
          <a:xfrm>
            <a:off x="2170813" y="5079896"/>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 name="カギ線コネクタ 27">
            <a:extLst>
              <a:ext uri="{FF2B5EF4-FFF2-40B4-BE49-F238E27FC236}">
                <a16:creationId xmlns:a16="http://schemas.microsoft.com/office/drawing/2014/main" id="{E46AF18E-9537-B44C-AEE8-6B1576CCFAC5}"/>
              </a:ext>
            </a:extLst>
          </p:cNvPr>
          <p:cNvCxnSpPr>
            <a:stCxn id="10" idx="1"/>
            <a:endCxn id="6" idx="1"/>
          </p:cNvCxnSpPr>
          <p:nvPr/>
        </p:nvCxnSpPr>
        <p:spPr>
          <a:xfrm rot="10800000">
            <a:off x="450112" y="2143976"/>
            <a:ext cx="7088" cy="3565964"/>
          </a:xfrm>
          <a:prstGeom prst="bentConnector3">
            <a:avLst>
              <a:gd name="adj1" fmla="val 3325169"/>
            </a:avLst>
          </a:prstGeom>
          <a:ln w="127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5" name="グループ化 4">
            <a:extLst>
              <a:ext uri="{FF2B5EF4-FFF2-40B4-BE49-F238E27FC236}">
                <a16:creationId xmlns:a16="http://schemas.microsoft.com/office/drawing/2014/main" id="{D1D96E6C-DEE0-3642-BAAA-DFCF8C020C02}"/>
              </a:ext>
            </a:extLst>
          </p:cNvPr>
          <p:cNvGrpSpPr/>
          <p:nvPr/>
        </p:nvGrpSpPr>
        <p:grpSpPr>
          <a:xfrm>
            <a:off x="4674781" y="1176670"/>
            <a:ext cx="4029739" cy="4859335"/>
            <a:chOff x="4674781" y="1176670"/>
            <a:chExt cx="4029739" cy="4859335"/>
          </a:xfrm>
        </p:grpSpPr>
        <p:sp>
          <p:nvSpPr>
            <p:cNvPr id="11" name="正方形/長方形 10">
              <a:extLst>
                <a:ext uri="{FF2B5EF4-FFF2-40B4-BE49-F238E27FC236}">
                  <a16:creationId xmlns:a16="http://schemas.microsoft.com/office/drawing/2014/main" id="{92CB3FD4-E7A1-DE46-B40B-80FB659DF708}"/>
                </a:ext>
              </a:extLst>
            </p:cNvPr>
            <p:cNvSpPr/>
            <p:nvPr/>
          </p:nvSpPr>
          <p:spPr>
            <a:xfrm>
              <a:off x="4674781" y="1176670"/>
              <a:ext cx="4022651" cy="396949"/>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ビジネスの成果に結びつくアプローチ</a:t>
              </a:r>
            </a:p>
          </p:txBody>
        </p:sp>
        <p:sp>
          <p:nvSpPr>
            <p:cNvPr id="12" name="正方形/長方形 11">
              <a:extLst>
                <a:ext uri="{FF2B5EF4-FFF2-40B4-BE49-F238E27FC236}">
                  <a16:creationId xmlns:a16="http://schemas.microsoft.com/office/drawing/2014/main" id="{522BA52F-CD31-2A41-925B-9F417281ECF3}"/>
                </a:ext>
              </a:extLst>
            </p:cNvPr>
            <p:cNvSpPr/>
            <p:nvPr/>
          </p:nvSpPr>
          <p:spPr>
            <a:xfrm>
              <a:off x="4674781" y="1817910"/>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この課題</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をブレークスルーできれば</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劇的な改善や圧倒的競争力が</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手に入るはずだ</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正方形/長方形 12">
              <a:extLst>
                <a:ext uri="{FF2B5EF4-FFF2-40B4-BE49-F238E27FC236}">
                  <a16:creationId xmlns:a16="http://schemas.microsoft.com/office/drawing/2014/main" id="{18DB8901-E8BD-3840-8D3D-76BA4B0D146B}"/>
                </a:ext>
              </a:extLst>
            </p:cNvPr>
            <p:cNvSpPr/>
            <p:nvPr/>
          </p:nvSpPr>
          <p:spPr>
            <a:xfrm>
              <a:off x="4681869" y="2709401"/>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課題を解決するための</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ビジネス・モデルや</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ビジネス・プロセスは何がいいだろう？</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 name="正方形/長方形 13">
              <a:extLst>
                <a:ext uri="{FF2B5EF4-FFF2-40B4-BE49-F238E27FC236}">
                  <a16:creationId xmlns:a16="http://schemas.microsoft.com/office/drawing/2014/main" id="{68A0524B-ACC8-A34D-8C56-7945013AD591}"/>
                </a:ext>
              </a:extLst>
            </p:cNvPr>
            <p:cNvSpPr/>
            <p:nvPr/>
          </p:nvSpPr>
          <p:spPr>
            <a:xfrm>
              <a:off x="4681869" y="3600892"/>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使える方法論やテクノロジーには</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何があるのだろう（</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新旧にかかわらず</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p>
          </p:txBody>
        </p:sp>
        <p:sp>
          <p:nvSpPr>
            <p:cNvPr id="15" name="正方形/長方形 14">
              <a:extLst>
                <a:ext uri="{FF2B5EF4-FFF2-40B4-BE49-F238E27FC236}">
                  <a16:creationId xmlns:a16="http://schemas.microsoft.com/office/drawing/2014/main" id="{394C3DC0-BE7A-A743-8168-4023356CACC2}"/>
                </a:ext>
              </a:extLst>
            </p:cNvPr>
            <p:cNvSpPr/>
            <p:nvPr/>
          </p:nvSpPr>
          <p:spPr>
            <a:xfrm>
              <a:off x="4681869" y="4492383"/>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a:t>
              </a:r>
              <a:r>
                <a:rPr lang="ja-JP" altLang="en-US" sz="1400" dirty="0">
                  <a:solidFill>
                    <a:srgbClr val="FFFFFF"/>
                  </a:solidFill>
                  <a:latin typeface="Meiryo" panose="020B0604030504040204" pitchFamily="34" charset="-128"/>
                  <a:ea typeface="Meiryo" panose="020B0604030504040204" pitchFamily="34" charset="-128"/>
                  <a:cs typeface="ＭＳ Ｐゴシック"/>
                </a:rPr>
                <a:t>があげられたかどうかで</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当初の仮説や方法論、テクノロジーを</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評価する</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 name="正方形/長方形 15">
              <a:extLst>
                <a:ext uri="{FF2B5EF4-FFF2-40B4-BE49-F238E27FC236}">
                  <a16:creationId xmlns:a16="http://schemas.microsoft.com/office/drawing/2014/main" id="{5B374920-C06A-824A-95E4-0A8BB9FF3654}"/>
                </a:ext>
              </a:extLst>
            </p:cNvPr>
            <p:cNvSpPr/>
            <p:nvPr/>
          </p:nvSpPr>
          <p:spPr>
            <a:xfrm>
              <a:off x="4681869" y="5383874"/>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結果から改善点を見つけ、</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再びやってみる</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ダメなら、</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やり方を変えることも辞さない</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 name="下矢印 21">
              <a:extLst>
                <a:ext uri="{FF2B5EF4-FFF2-40B4-BE49-F238E27FC236}">
                  <a16:creationId xmlns:a16="http://schemas.microsoft.com/office/drawing/2014/main" id="{B557A494-5FB4-D94F-9C9B-B44418C760E1}"/>
                </a:ext>
              </a:extLst>
            </p:cNvPr>
            <p:cNvSpPr/>
            <p:nvPr/>
          </p:nvSpPr>
          <p:spPr>
            <a:xfrm>
              <a:off x="6381307" y="1515832"/>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a:extLst>
                <a:ext uri="{FF2B5EF4-FFF2-40B4-BE49-F238E27FC236}">
                  <a16:creationId xmlns:a16="http://schemas.microsoft.com/office/drawing/2014/main" id="{CFD9CBB2-5FF4-094A-ADC7-83339929B9D5}"/>
                </a:ext>
              </a:extLst>
            </p:cNvPr>
            <p:cNvSpPr/>
            <p:nvPr/>
          </p:nvSpPr>
          <p:spPr>
            <a:xfrm>
              <a:off x="6388395" y="2407323"/>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a:extLst>
                <a:ext uri="{FF2B5EF4-FFF2-40B4-BE49-F238E27FC236}">
                  <a16:creationId xmlns:a16="http://schemas.microsoft.com/office/drawing/2014/main" id="{40601CE8-286D-5642-AC45-A31E3156AB0F}"/>
                </a:ext>
              </a:extLst>
            </p:cNvPr>
            <p:cNvSpPr/>
            <p:nvPr/>
          </p:nvSpPr>
          <p:spPr>
            <a:xfrm>
              <a:off x="6388395" y="3296914"/>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下矢印 24">
              <a:extLst>
                <a:ext uri="{FF2B5EF4-FFF2-40B4-BE49-F238E27FC236}">
                  <a16:creationId xmlns:a16="http://schemas.microsoft.com/office/drawing/2014/main" id="{9F888F48-C5BB-DE4A-9657-FE58D4C122D6}"/>
                </a:ext>
              </a:extLst>
            </p:cNvPr>
            <p:cNvSpPr/>
            <p:nvPr/>
          </p:nvSpPr>
          <p:spPr>
            <a:xfrm>
              <a:off x="6395483" y="4188405"/>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下矢印 25">
              <a:extLst>
                <a:ext uri="{FF2B5EF4-FFF2-40B4-BE49-F238E27FC236}">
                  <a16:creationId xmlns:a16="http://schemas.microsoft.com/office/drawing/2014/main" id="{BF04F48B-C25A-904E-A8A4-B0ECD84F4404}"/>
                </a:ext>
              </a:extLst>
            </p:cNvPr>
            <p:cNvSpPr/>
            <p:nvPr/>
          </p:nvSpPr>
          <p:spPr>
            <a:xfrm>
              <a:off x="6395483" y="5079896"/>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カギ線コネクタ 28">
              <a:extLst>
                <a:ext uri="{FF2B5EF4-FFF2-40B4-BE49-F238E27FC236}">
                  <a16:creationId xmlns:a16="http://schemas.microsoft.com/office/drawing/2014/main" id="{D36A3C38-F24A-7B49-A17F-8C0D5C23082F}"/>
                </a:ext>
              </a:extLst>
            </p:cNvPr>
            <p:cNvCxnSpPr>
              <a:cxnSpLocks/>
              <a:stCxn id="16" idx="3"/>
              <a:endCxn id="12" idx="3"/>
            </p:cNvCxnSpPr>
            <p:nvPr/>
          </p:nvCxnSpPr>
          <p:spPr>
            <a:xfrm flipH="1" flipV="1">
              <a:off x="8697432" y="2143976"/>
              <a:ext cx="7088" cy="3565964"/>
            </a:xfrm>
            <a:prstGeom prst="bentConnector3">
              <a:avLst>
                <a:gd name="adj1" fmla="val -3225169"/>
              </a:avLst>
            </a:prstGeom>
            <a:ln w="57150">
              <a:solidFill>
                <a:schemeClr val="accent6"/>
              </a:solidFill>
              <a:prstDash val="solid"/>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42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何ができるか</a:t>
            </a:r>
            <a:r>
              <a:rPr kumimoji="1" lang="ja-JP" altLang="en-US" dirty="0">
                <a:solidFill>
                  <a:srgbClr val="FFFFFF"/>
                </a:solidFill>
                <a:latin typeface="メイリオ"/>
                <a:ea typeface="メイリオ"/>
                <a:cs typeface="メイリオ"/>
              </a:rPr>
              <a:t>？</a:t>
            </a: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何ができないか</a:t>
              </a:r>
              <a:r>
                <a:rPr kumimoji="1" lang="ja-JP" altLang="en-US" dirty="0">
                  <a:solidFill>
                    <a:srgbClr val="FFFFFF"/>
                  </a:solidFill>
                  <a:latin typeface="メイリオ"/>
                  <a:ea typeface="メイリオ"/>
                  <a:cs typeface="メイリオ"/>
                </a:rPr>
                <a:t>？</a:t>
              </a: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a:solidFill>
                  <a:srgbClr val="7F7F7F"/>
                </a:solidFill>
                <a:latin typeface="メイリオ"/>
                <a:ea typeface="メイリオ"/>
                <a:cs typeface="メイリオ"/>
              </a:rPr>
              <a:t>「お客様」は誰か？</a:t>
            </a: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a:t>
            </a:r>
            <a:r>
              <a:rPr kumimoji="1" lang="ja-JP" altLang="en-US" sz="2000" b="1" dirty="0">
                <a:solidFill>
                  <a:srgbClr val="FFFFFF"/>
                </a:solidFill>
                <a:latin typeface="メイリオ"/>
                <a:ea typeface="メイリオ"/>
                <a:cs typeface="メイリオ"/>
              </a:rPr>
              <a:t>できること</a:t>
            </a:r>
            <a:r>
              <a:rPr kumimoji="1" lang="ja-JP" altLang="en-US" sz="1200" dirty="0">
                <a:solidFill>
                  <a:srgbClr val="FFFFFF"/>
                </a:solidFill>
                <a:latin typeface="メイリオ"/>
                <a:ea typeface="メイリオ"/>
                <a:cs typeface="メイリオ"/>
              </a:rPr>
              <a:t>に都合が良い</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市場</a:t>
            </a:r>
            <a:r>
              <a:rPr lang="ja-JP" altLang="en-US" sz="2000" b="1" dirty="0">
                <a:solidFill>
                  <a:srgbClr val="FFFFFF"/>
                </a:solidFill>
                <a:latin typeface="メイリオ"/>
                <a:ea typeface="メイリオ"/>
                <a:cs typeface="メイリオ"/>
              </a:rPr>
              <a:t>・顧客・</a:t>
            </a:r>
            <a:r>
              <a:rPr kumimoji="1" lang="ja-JP" altLang="en-US" sz="2000" b="1" dirty="0">
                <a:solidFill>
                  <a:srgbClr val="FFFFFF"/>
                </a:solidFill>
                <a:latin typeface="メイリオ"/>
                <a:ea typeface="メイリオ"/>
                <a:cs typeface="メイリオ"/>
              </a:rPr>
              <a:t>計画</a:t>
            </a: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お客様の</a:t>
            </a:r>
            <a:endParaRPr lang="en-US" altLang="ja-JP" sz="1600" dirty="0">
              <a:solidFill>
                <a:srgbClr val="FFFFFF"/>
              </a:solidFill>
              <a:latin typeface="メイリオ"/>
              <a:ea typeface="メイリオ"/>
              <a:cs typeface="メイリオ"/>
            </a:endParaRPr>
          </a:p>
          <a:p>
            <a:pPr algn="ctr"/>
            <a:r>
              <a:rPr lang="ja-JP" altLang="en-US" sz="1600" dirty="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自分たちのできることに都合が良い</a:t>
            </a: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お客様の</a:t>
            </a:r>
            <a:r>
              <a:rPr kumimoji="1" lang="ja-JP" altLang="en-US" sz="2000" b="1" dirty="0">
                <a:solidFill>
                  <a:srgbClr val="FFFFFF"/>
                </a:solidFill>
                <a:latin typeface="メイリオ"/>
                <a:ea typeface="メイリオ"/>
                <a:cs typeface="メイリオ"/>
              </a:rPr>
              <a:t>あるべき姿</a:t>
            </a:r>
            <a:r>
              <a:rPr kumimoji="1" lang="ja-JP" altLang="en-US" sz="1200" dirty="0">
                <a:solidFill>
                  <a:srgbClr val="FFFFFF"/>
                </a:solidFill>
                <a:latin typeface="メイリオ"/>
                <a:ea typeface="メイリオ"/>
                <a:cs typeface="メイリオ"/>
              </a:rPr>
              <a:t>を実現するために</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何をすべきか</a:t>
            </a:r>
            <a:r>
              <a:rPr kumimoji="1" lang="ja-JP" altLang="en-US" sz="2000" dirty="0">
                <a:solidFill>
                  <a:srgbClr val="FFFFFF"/>
                </a:solidFill>
                <a:latin typeface="メイリオ"/>
                <a:ea typeface="メイリオ"/>
                <a:cs typeface="メイリオ"/>
              </a:rPr>
              <a:t>？</a:t>
            </a: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a:solidFill>
                    <a:srgbClr val="FFFFFF"/>
                  </a:solidFill>
                  <a:latin typeface="メイリオ"/>
                  <a:ea typeface="メイリオ"/>
                  <a:cs typeface="メイリオ"/>
                </a:rPr>
                <a:t>〇</a:t>
              </a:r>
              <a:r>
                <a:rPr lang="ja-JP" altLang="en-US" sz="1000" dirty="0">
                  <a:solidFill>
                    <a:srgbClr val="FFFFFF"/>
                  </a:solidFill>
                  <a:latin typeface="メイリオ"/>
                  <a:ea typeface="メイリオ"/>
                  <a:cs typeface="メイリオ"/>
                </a:rPr>
                <a:t>山　</a:t>
              </a:r>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男　</a:t>
              </a:r>
              <a:r>
                <a:rPr lang="en-US" altLang="ja-JP" sz="1000" dirty="0">
                  <a:solidFill>
                    <a:srgbClr val="FFFFFF"/>
                  </a:solidFill>
                  <a:latin typeface="メイリオ"/>
                  <a:ea typeface="メイリオ"/>
                  <a:cs typeface="メイリオ"/>
                </a:rPr>
                <a:t>39</a:t>
              </a:r>
              <a:r>
                <a:rPr lang="ja-JP" altLang="en-US" sz="1000" dirty="0">
                  <a:solidFill>
                    <a:srgbClr val="FFFFFF"/>
                  </a:solidFill>
                  <a:latin typeface="メイリオ"/>
                  <a:ea typeface="メイリオ"/>
                  <a:cs typeface="メイリオ"/>
                </a:rPr>
                <a:t>歳</a:t>
              </a:r>
              <a:endParaRPr lang="en-US" altLang="ja-JP" sz="1000" dirty="0">
                <a:solidFill>
                  <a:srgbClr val="FFFFFF"/>
                </a:solidFill>
                <a:latin typeface="メイリオ"/>
                <a:ea typeface="メイリオ"/>
                <a:cs typeface="メイリオ"/>
              </a:endParaRPr>
            </a:p>
            <a:p>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株式会社　</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西日本営業部</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営業業務課</a:t>
              </a: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5916943" y="1994862"/>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ニーズ起点</a:t>
            </a:r>
          </a:p>
        </p:txBody>
      </p:sp>
      <p:sp>
        <p:nvSpPr>
          <p:cNvPr id="26" name="テキスト ボックス 25"/>
          <p:cNvSpPr txBox="1"/>
          <p:nvPr/>
        </p:nvSpPr>
        <p:spPr>
          <a:xfrm>
            <a:off x="107034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シーズ起点</a:t>
            </a:r>
          </a:p>
        </p:txBody>
      </p:sp>
    </p:spTree>
    <p:extLst>
      <p:ext uri="{BB962C8B-B14F-4D97-AF65-F5344CB8AC3E}">
        <p14:creationId xmlns:p14="http://schemas.microsoft.com/office/powerpoint/2010/main" val="31224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25" grpId="0"/>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ポスト</a:t>
            </a:r>
            <a:r>
              <a:rPr kumimoji="1" lang="en-US" altLang="ja-JP" dirty="0"/>
              <a:t>SI</a:t>
            </a:r>
            <a:r>
              <a:rPr kumimoji="1" lang="ja-JP" altLang="en-US" dirty="0"/>
              <a:t>ビジネスの</a:t>
            </a:r>
            <a:r>
              <a:rPr kumimoji="1" lang="en-US" altLang="ja-JP" dirty="0"/>
              <a:t>3</a:t>
            </a:r>
            <a:r>
              <a:rPr kumimoji="1" lang="ja-JP" altLang="en-US" dirty="0"/>
              <a:t>つのステップ</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cxnSp>
        <p:nvCxnSpPr>
          <p:cNvPr id="12" name="直線矢印コネクタ 11"/>
          <p:cNvCxnSpPr/>
          <p:nvPr/>
        </p:nvCxnSpPr>
        <p:spPr>
          <a:xfrm>
            <a:off x="1619250" y="3734119"/>
            <a:ext cx="6121400" cy="399"/>
          </a:xfrm>
          <a:prstGeom prst="straightConnector1">
            <a:avLst/>
          </a:prstGeom>
          <a:ln w="762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619250" y="1167221"/>
            <a:ext cx="6121400" cy="4955548"/>
          </a:xfrm>
          <a:prstGeom prst="straightConnector1">
            <a:avLst/>
          </a:prstGeom>
          <a:ln w="76200">
            <a:solidFill>
              <a:srgbClr val="FF8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4575174" y="1156983"/>
            <a:ext cx="1" cy="4965786"/>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2022468" y="3451136"/>
            <a:ext cx="2878913" cy="2378275"/>
          </a:xfrm>
          <a:prstGeom prst="rect">
            <a:avLst/>
          </a:prstGeom>
          <a:solidFill>
            <a:schemeClr val="tx2">
              <a:lumMod val="40000"/>
              <a:lumOff val="60000"/>
              <a:alpha val="7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135717" y="2560444"/>
            <a:ext cx="2878913" cy="2378275"/>
          </a:xfrm>
          <a:prstGeom prst="rect">
            <a:avLst/>
          </a:prstGeom>
          <a:solidFill>
            <a:srgbClr val="0070C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248968" y="1669752"/>
            <a:ext cx="2878913" cy="2378275"/>
          </a:xfrm>
          <a:prstGeom prst="rect">
            <a:avLst/>
          </a:pr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3944232" y="6217370"/>
            <a:ext cx="1261884" cy="307777"/>
          </a:xfrm>
          <a:prstGeom prst="rect">
            <a:avLst/>
          </a:prstGeom>
          <a:noFill/>
        </p:spPr>
        <p:txBody>
          <a:bodyPr wrap="none" rtlCol="0">
            <a:spAutoFit/>
          </a:bodyPr>
          <a:lstStyle/>
          <a:p>
            <a:pPr algn="ctr"/>
            <a:r>
              <a:rPr kumimoji="1" lang="ja-JP" altLang="en-US" sz="1400">
                <a:solidFill>
                  <a:schemeClr val="accent3">
                    <a:lumMod val="50000"/>
                  </a:schemeClr>
                </a:solidFill>
                <a:latin typeface="Meiryo" charset="-128"/>
                <a:ea typeface="Meiryo" charset="-128"/>
                <a:cs typeface="Meiryo" charset="-128"/>
              </a:rPr>
              <a:t>生産性の向上</a:t>
            </a:r>
            <a:endParaRPr kumimoji="1" lang="ja-JP" altLang="en-US" sz="1400" dirty="0">
              <a:solidFill>
                <a:schemeClr val="accent3">
                  <a:lumMod val="50000"/>
                </a:schemeClr>
              </a:solidFill>
              <a:latin typeface="Meiryo" charset="-128"/>
              <a:ea typeface="Meiryo" charset="-128"/>
              <a:cs typeface="Meiryo" charset="-128"/>
            </a:endParaRPr>
          </a:p>
        </p:txBody>
      </p:sp>
      <p:sp>
        <p:nvSpPr>
          <p:cNvPr id="32" name="テキスト ボックス 31"/>
          <p:cNvSpPr txBox="1"/>
          <p:nvPr/>
        </p:nvSpPr>
        <p:spPr>
          <a:xfrm>
            <a:off x="3764697" y="892124"/>
            <a:ext cx="1620957" cy="307777"/>
          </a:xfrm>
          <a:prstGeom prst="rect">
            <a:avLst/>
          </a:prstGeom>
          <a:noFill/>
        </p:spPr>
        <p:txBody>
          <a:bodyPr wrap="none" rtlCol="0">
            <a:spAutoFit/>
          </a:bodyPr>
          <a:lstStyle/>
          <a:p>
            <a:pPr algn="ctr"/>
            <a:r>
              <a:rPr kumimoji="1" lang="ja-JP" altLang="en-US" sz="1400">
                <a:solidFill>
                  <a:schemeClr val="accent3">
                    <a:lumMod val="50000"/>
                  </a:schemeClr>
                </a:solidFill>
                <a:latin typeface="Meiryo" charset="-128"/>
                <a:ea typeface="Meiryo" charset="-128"/>
                <a:cs typeface="Meiryo" charset="-128"/>
              </a:rPr>
              <a:t>ビジネスの差別化</a:t>
            </a:r>
            <a:endParaRPr kumimoji="1" lang="ja-JP" altLang="en-US" sz="1400" dirty="0">
              <a:solidFill>
                <a:schemeClr val="accent3">
                  <a:lumMod val="50000"/>
                </a:schemeClr>
              </a:solidFill>
              <a:latin typeface="Meiryo" charset="-128"/>
              <a:ea typeface="Meiryo" charset="-128"/>
              <a:cs typeface="Meiryo" charset="-128"/>
            </a:endParaRPr>
          </a:p>
        </p:txBody>
      </p:sp>
      <p:sp>
        <p:nvSpPr>
          <p:cNvPr id="33" name="テキスト ボックス 32"/>
          <p:cNvSpPr txBox="1"/>
          <p:nvPr/>
        </p:nvSpPr>
        <p:spPr>
          <a:xfrm>
            <a:off x="1296152" y="3149343"/>
            <a:ext cx="400110" cy="1169551"/>
          </a:xfrm>
          <a:prstGeom prst="rect">
            <a:avLst/>
          </a:prstGeom>
          <a:noFill/>
        </p:spPr>
        <p:txBody>
          <a:bodyPr vert="eaVert" wrap="none" rtlCol="0">
            <a:spAutoFit/>
          </a:bodyPr>
          <a:lstStyle/>
          <a:p>
            <a:pPr algn="ctr"/>
            <a:r>
              <a:rPr kumimoji="1" lang="ja-JP" altLang="en-US" sz="1400">
                <a:solidFill>
                  <a:schemeClr val="accent2">
                    <a:lumMod val="75000"/>
                  </a:schemeClr>
                </a:solidFill>
                <a:latin typeface="Meiryo" charset="-128"/>
                <a:ea typeface="Meiryo" charset="-128"/>
                <a:cs typeface="Meiryo" charset="-128"/>
              </a:rPr>
              <a:t>オンプレミス</a:t>
            </a:r>
            <a:endParaRPr kumimoji="1" lang="ja-JP" altLang="en-US" sz="1400" dirty="0">
              <a:solidFill>
                <a:schemeClr val="accent2">
                  <a:lumMod val="75000"/>
                </a:schemeClr>
              </a:solidFill>
              <a:latin typeface="Meiryo" charset="-128"/>
              <a:ea typeface="Meiryo" charset="-128"/>
              <a:cs typeface="Meiryo" charset="-128"/>
            </a:endParaRPr>
          </a:p>
        </p:txBody>
      </p:sp>
      <p:sp>
        <p:nvSpPr>
          <p:cNvPr id="34" name="テキスト ボックス 33"/>
          <p:cNvSpPr txBox="1"/>
          <p:nvPr/>
        </p:nvSpPr>
        <p:spPr>
          <a:xfrm>
            <a:off x="7697110" y="3328879"/>
            <a:ext cx="400110" cy="810478"/>
          </a:xfrm>
          <a:prstGeom prst="rect">
            <a:avLst/>
          </a:prstGeom>
          <a:noFill/>
        </p:spPr>
        <p:txBody>
          <a:bodyPr vert="eaVert" wrap="none" rtlCol="0">
            <a:spAutoFit/>
          </a:bodyPr>
          <a:lstStyle/>
          <a:p>
            <a:pPr algn="ctr"/>
            <a:r>
              <a:rPr kumimoji="1" lang="ja-JP" altLang="en-US" sz="1400" dirty="0">
                <a:solidFill>
                  <a:schemeClr val="accent2">
                    <a:lumMod val="75000"/>
                  </a:schemeClr>
                </a:solidFill>
                <a:latin typeface="Meiryo" charset="-128"/>
                <a:ea typeface="Meiryo" charset="-128"/>
                <a:cs typeface="Meiryo" charset="-128"/>
              </a:rPr>
              <a:t>クラウド</a:t>
            </a:r>
          </a:p>
        </p:txBody>
      </p:sp>
      <p:sp>
        <p:nvSpPr>
          <p:cNvPr id="35" name="テキスト ボックス 34"/>
          <p:cNvSpPr txBox="1"/>
          <p:nvPr/>
        </p:nvSpPr>
        <p:spPr>
          <a:xfrm>
            <a:off x="5578582" y="885966"/>
            <a:ext cx="2518638" cy="307777"/>
          </a:xfrm>
          <a:prstGeom prst="rect">
            <a:avLst/>
          </a:prstGeom>
          <a:noFill/>
        </p:spPr>
        <p:txBody>
          <a:bodyPr wrap="none" rtlCol="0">
            <a:spAutoFit/>
          </a:bodyPr>
          <a:lstStyle/>
          <a:p>
            <a:pPr algn="ctr"/>
            <a:r>
              <a:rPr lang="ja-JP" altLang="en-US" sz="1400" dirty="0">
                <a:solidFill>
                  <a:schemeClr val="accent6">
                    <a:lumMod val="75000"/>
                  </a:schemeClr>
                </a:solidFill>
                <a:latin typeface="Meiryo" charset="-128"/>
                <a:ea typeface="Meiryo" charset="-128"/>
                <a:cs typeface="Meiryo" charset="-128"/>
              </a:rPr>
              <a:t>ビジネス</a:t>
            </a:r>
            <a:r>
              <a:rPr lang="ja-JP" altLang="en-US" sz="1400">
                <a:solidFill>
                  <a:schemeClr val="accent6">
                    <a:lumMod val="75000"/>
                  </a:schemeClr>
                </a:solidFill>
                <a:latin typeface="Meiryo" charset="-128"/>
                <a:ea typeface="Meiryo" charset="-128"/>
                <a:cs typeface="Meiryo" charset="-128"/>
              </a:rPr>
              <a:t>・スピードへの対応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6" name="テキスト ボックス 35"/>
          <p:cNvSpPr txBox="1"/>
          <p:nvPr/>
        </p:nvSpPr>
        <p:spPr>
          <a:xfrm>
            <a:off x="1296152" y="6217370"/>
            <a:ext cx="1980029" cy="307777"/>
          </a:xfrm>
          <a:prstGeom prst="rect">
            <a:avLst/>
          </a:prstGeom>
          <a:noFill/>
        </p:spPr>
        <p:txBody>
          <a:bodyPr wrap="none" rtlCol="0">
            <a:spAutoFit/>
          </a:bodyPr>
          <a:lstStyle/>
          <a:p>
            <a:pPr algn="ctr"/>
            <a:r>
              <a:rPr lang="ja-JP" altLang="en-US" sz="1400" dirty="0">
                <a:solidFill>
                  <a:schemeClr val="accent6">
                    <a:lumMod val="75000"/>
                  </a:schemeClr>
                </a:solidFill>
                <a:latin typeface="Meiryo" charset="-128"/>
                <a:ea typeface="Meiryo" charset="-128"/>
                <a:cs typeface="Meiryo" charset="-128"/>
              </a:rPr>
              <a:t>ビジネス安定への対応</a:t>
            </a:r>
            <a:endParaRPr kumimoji="1" lang="ja-JP" altLang="en-US" sz="1400" dirty="0">
              <a:solidFill>
                <a:schemeClr val="accent6">
                  <a:lumMod val="75000"/>
                </a:schemeClr>
              </a:solidFill>
              <a:latin typeface="Meiryo" charset="-128"/>
              <a:ea typeface="Meiryo" charset="-128"/>
              <a:cs typeface="Meiryo" charset="-128"/>
            </a:endParaRPr>
          </a:p>
        </p:txBody>
      </p:sp>
      <p:sp>
        <p:nvSpPr>
          <p:cNvPr id="38" name="曲折矢印 37"/>
          <p:cNvSpPr/>
          <p:nvPr/>
        </p:nvSpPr>
        <p:spPr>
          <a:xfrm>
            <a:off x="2345694" y="2712046"/>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曲折矢印 38"/>
          <p:cNvSpPr/>
          <p:nvPr/>
        </p:nvSpPr>
        <p:spPr>
          <a:xfrm>
            <a:off x="3497450" y="1825421"/>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1569444" y="2560600"/>
            <a:ext cx="1415772" cy="553998"/>
          </a:xfrm>
          <a:prstGeom prst="rect">
            <a:avLst/>
          </a:prstGeom>
          <a:noFill/>
        </p:spPr>
        <p:txBody>
          <a:bodyPr wrap="none" rtlCol="0">
            <a:spAutoFit/>
          </a:bodyPr>
          <a:lstStyle/>
          <a:p>
            <a:r>
              <a:rPr kumimoji="1" lang="ja-JP" altLang="en-US" sz="1200" b="1" dirty="0">
                <a:solidFill>
                  <a:schemeClr val="tx2">
                    <a:lumMod val="60000"/>
                    <a:lumOff val="40000"/>
                  </a:schemeClr>
                </a:solidFill>
                <a:latin typeface="Meiryo" charset="-128"/>
                <a:ea typeface="Meiryo" charset="-128"/>
                <a:cs typeface="Meiryo" charset="-128"/>
              </a:rPr>
              <a:t>収益モデルの転換</a:t>
            </a:r>
            <a:endParaRPr kumimoji="1" lang="en-US" altLang="ja-JP" sz="1200" b="1" dirty="0">
              <a:solidFill>
                <a:schemeClr val="tx2">
                  <a:lumMod val="60000"/>
                  <a:lumOff val="40000"/>
                </a:schemeClr>
              </a:solidFill>
              <a:latin typeface="Meiryo" charset="-128"/>
              <a:ea typeface="Meiryo" charset="-128"/>
              <a:cs typeface="Meiryo" charset="-128"/>
            </a:endParaRPr>
          </a:p>
          <a:p>
            <a:r>
              <a:rPr kumimoji="1" lang="ja-JP" altLang="en-US" sz="900" dirty="0">
                <a:solidFill>
                  <a:schemeClr val="tx2">
                    <a:lumMod val="60000"/>
                    <a:lumOff val="40000"/>
                  </a:schemeClr>
                </a:solidFill>
                <a:latin typeface="Meiryo" charset="-128"/>
                <a:ea typeface="Meiryo" charset="-128"/>
                <a:cs typeface="Meiryo" charset="-128"/>
              </a:rPr>
              <a:t>フローから</a:t>
            </a:r>
            <a:endParaRPr kumimoji="1" lang="en-US" altLang="ja-JP" sz="900" dirty="0">
              <a:solidFill>
                <a:schemeClr val="tx2">
                  <a:lumMod val="60000"/>
                  <a:lumOff val="40000"/>
                </a:schemeClr>
              </a:solidFill>
              <a:latin typeface="Meiryo" charset="-128"/>
              <a:ea typeface="Meiryo" charset="-128"/>
              <a:cs typeface="Meiryo" charset="-128"/>
            </a:endParaRPr>
          </a:p>
          <a:p>
            <a:r>
              <a:rPr kumimoji="1" lang="ja-JP" altLang="en-US" sz="900" dirty="0">
                <a:solidFill>
                  <a:schemeClr val="tx2">
                    <a:lumMod val="60000"/>
                    <a:lumOff val="40000"/>
                  </a:schemeClr>
                </a:solidFill>
                <a:latin typeface="Meiryo" charset="-128"/>
                <a:ea typeface="Meiryo" charset="-128"/>
                <a:cs typeface="Meiryo" charset="-128"/>
              </a:rPr>
              <a:t>ストックへ</a:t>
            </a:r>
          </a:p>
        </p:txBody>
      </p:sp>
      <p:sp>
        <p:nvSpPr>
          <p:cNvPr id="41" name="テキスト ボックス 40"/>
          <p:cNvSpPr txBox="1"/>
          <p:nvPr/>
        </p:nvSpPr>
        <p:spPr>
          <a:xfrm>
            <a:off x="2537960" y="1667308"/>
            <a:ext cx="1261884" cy="553998"/>
          </a:xfrm>
          <a:prstGeom prst="rect">
            <a:avLst/>
          </a:prstGeom>
          <a:noFill/>
        </p:spPr>
        <p:txBody>
          <a:bodyPr wrap="none" rtlCol="0">
            <a:spAutoFit/>
          </a:bodyPr>
          <a:lstStyle/>
          <a:p>
            <a:r>
              <a:rPr kumimoji="1" lang="ja-JP" altLang="en-US" sz="1200" b="1" dirty="0">
                <a:solidFill>
                  <a:srgbClr val="0052FF"/>
                </a:solidFill>
                <a:latin typeface="Meiryo" charset="-128"/>
                <a:ea typeface="Meiryo" charset="-128"/>
                <a:cs typeface="Meiryo" charset="-128"/>
              </a:rPr>
              <a:t>提供価値の転換</a:t>
            </a:r>
            <a:endParaRPr kumimoji="1" lang="en-US" altLang="ja-JP" sz="1200" b="1" dirty="0">
              <a:solidFill>
                <a:srgbClr val="0052FF"/>
              </a:solidFill>
              <a:latin typeface="Meiryo" charset="-128"/>
              <a:ea typeface="Meiryo" charset="-128"/>
              <a:cs typeface="Meiryo" charset="-128"/>
            </a:endParaRPr>
          </a:p>
          <a:p>
            <a:r>
              <a:rPr kumimoji="1" lang="ja-JP" altLang="en-US" sz="900" dirty="0">
                <a:solidFill>
                  <a:srgbClr val="0052FF"/>
                </a:solidFill>
                <a:latin typeface="Meiryo" charset="-128"/>
                <a:ea typeface="Meiryo" charset="-128"/>
                <a:cs typeface="Meiryo" charset="-128"/>
              </a:rPr>
              <a:t>構築能力から</a:t>
            </a:r>
            <a:endParaRPr kumimoji="1" lang="en-US" altLang="ja-JP" sz="900" dirty="0">
              <a:solidFill>
                <a:srgbClr val="0052FF"/>
              </a:solidFill>
              <a:latin typeface="Meiryo" charset="-128"/>
              <a:ea typeface="Meiryo" charset="-128"/>
              <a:cs typeface="Meiryo" charset="-128"/>
            </a:endParaRPr>
          </a:p>
          <a:p>
            <a:r>
              <a:rPr kumimoji="1" lang="ja-JP" altLang="en-US" sz="900" dirty="0">
                <a:solidFill>
                  <a:srgbClr val="0052FF"/>
                </a:solidFill>
                <a:latin typeface="Meiryo" charset="-128"/>
                <a:ea typeface="Meiryo" charset="-128"/>
                <a:cs typeface="Meiryo" charset="-128"/>
              </a:rPr>
              <a:t>戦略策定能力へ</a:t>
            </a:r>
          </a:p>
        </p:txBody>
      </p:sp>
      <p:sp>
        <p:nvSpPr>
          <p:cNvPr id="42" name="曲折矢印 41"/>
          <p:cNvSpPr/>
          <p:nvPr/>
        </p:nvSpPr>
        <p:spPr>
          <a:xfrm rot="5400000" flipH="1">
            <a:off x="4930861" y="4988018"/>
            <a:ext cx="751518" cy="692585"/>
          </a:xfrm>
          <a:prstGeom prst="ben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曲折矢印 42"/>
          <p:cNvSpPr/>
          <p:nvPr/>
        </p:nvSpPr>
        <p:spPr>
          <a:xfrm rot="5400000" flipH="1">
            <a:off x="6013713" y="4092223"/>
            <a:ext cx="751518" cy="692585"/>
          </a:xfrm>
          <a:prstGeom prst="bentArrow">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5537034" y="5464889"/>
            <a:ext cx="954107" cy="276999"/>
          </a:xfrm>
          <a:prstGeom prst="rect">
            <a:avLst/>
          </a:prstGeom>
          <a:noFill/>
        </p:spPr>
        <p:txBody>
          <a:bodyPr wrap="none" rtlCol="0">
            <a:spAutoFit/>
          </a:bodyPr>
          <a:lstStyle/>
          <a:p>
            <a:r>
              <a:rPr kumimoji="1" lang="ja-JP" altLang="en-US" sz="1200" b="1" dirty="0">
                <a:solidFill>
                  <a:schemeClr val="tx2">
                    <a:lumMod val="60000"/>
                    <a:lumOff val="40000"/>
                  </a:schemeClr>
                </a:solidFill>
                <a:latin typeface="Meiryo" charset="-128"/>
                <a:ea typeface="Meiryo" charset="-128"/>
                <a:cs typeface="Meiryo" charset="-128"/>
              </a:rPr>
              <a:t>商材の転換</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5" name="テキスト ボックス 44"/>
          <p:cNvSpPr txBox="1"/>
          <p:nvPr/>
        </p:nvSpPr>
        <p:spPr>
          <a:xfrm>
            <a:off x="6598059" y="4568951"/>
            <a:ext cx="954107" cy="276999"/>
          </a:xfrm>
          <a:prstGeom prst="rect">
            <a:avLst/>
          </a:prstGeom>
          <a:noFill/>
        </p:spPr>
        <p:txBody>
          <a:bodyPr wrap="none" rtlCol="0">
            <a:spAutoFit/>
          </a:bodyPr>
          <a:lstStyle/>
          <a:p>
            <a:r>
              <a:rPr kumimoji="1" lang="ja-JP" altLang="en-US" sz="1200" b="1" dirty="0">
                <a:solidFill>
                  <a:srgbClr val="0052FF"/>
                </a:solidFill>
                <a:latin typeface="Meiryo" charset="-128"/>
                <a:ea typeface="Meiryo" charset="-128"/>
                <a:cs typeface="Meiryo" charset="-128"/>
              </a:rPr>
              <a:t>役割の転換</a:t>
            </a:r>
          </a:p>
        </p:txBody>
      </p:sp>
      <p:sp>
        <p:nvSpPr>
          <p:cNvPr id="46" name="テキスト ボックス 45"/>
          <p:cNvSpPr txBox="1"/>
          <p:nvPr/>
        </p:nvSpPr>
        <p:spPr>
          <a:xfrm>
            <a:off x="5152313" y="5706066"/>
            <a:ext cx="1338828" cy="230832"/>
          </a:xfrm>
          <a:prstGeom prst="rect">
            <a:avLst/>
          </a:prstGeom>
          <a:noFill/>
        </p:spPr>
        <p:txBody>
          <a:bodyPr wrap="none" rtlCol="0">
            <a:spAutoFit/>
          </a:bodyPr>
          <a:lstStyle/>
          <a:p>
            <a:r>
              <a:rPr kumimoji="1" lang="ja-JP" altLang="en-US" sz="900" dirty="0">
                <a:solidFill>
                  <a:schemeClr val="tx2">
                    <a:lumMod val="60000"/>
                    <a:lumOff val="40000"/>
                  </a:schemeClr>
                </a:solidFill>
                <a:latin typeface="Meiryo" charset="-128"/>
                <a:ea typeface="Meiryo" charset="-128"/>
                <a:cs typeface="Meiryo" charset="-128"/>
              </a:rPr>
              <a:t>労働力</a:t>
            </a:r>
            <a:r>
              <a:rPr kumimoji="1" lang="ja-JP" altLang="en-US" sz="900">
                <a:solidFill>
                  <a:schemeClr val="tx2">
                    <a:lumMod val="60000"/>
                    <a:lumOff val="40000"/>
                  </a:schemeClr>
                </a:solidFill>
                <a:latin typeface="Meiryo" charset="-128"/>
                <a:ea typeface="Meiryo" charset="-128"/>
                <a:cs typeface="Meiryo" charset="-128"/>
              </a:rPr>
              <a:t>からサービスへ</a:t>
            </a:r>
            <a:endParaRPr kumimoji="1" lang="ja-JP" altLang="en-US" sz="900" dirty="0">
              <a:solidFill>
                <a:schemeClr val="tx2">
                  <a:lumMod val="60000"/>
                  <a:lumOff val="40000"/>
                </a:schemeClr>
              </a:solidFill>
              <a:latin typeface="Meiryo" charset="-128"/>
              <a:ea typeface="Meiryo" charset="-128"/>
              <a:cs typeface="Meiryo" charset="-128"/>
            </a:endParaRPr>
          </a:p>
        </p:txBody>
      </p:sp>
      <p:sp>
        <p:nvSpPr>
          <p:cNvPr id="47" name="テキスト ボックス 46"/>
          <p:cNvSpPr txBox="1"/>
          <p:nvPr/>
        </p:nvSpPr>
        <p:spPr>
          <a:xfrm>
            <a:off x="6320540" y="4814115"/>
            <a:ext cx="1223412" cy="230832"/>
          </a:xfrm>
          <a:prstGeom prst="rect">
            <a:avLst/>
          </a:prstGeom>
          <a:noFill/>
        </p:spPr>
        <p:txBody>
          <a:bodyPr wrap="none" rtlCol="0">
            <a:spAutoFit/>
          </a:bodyPr>
          <a:lstStyle/>
          <a:p>
            <a:r>
              <a:rPr lang="ja-JP" altLang="en-US" sz="900" dirty="0">
                <a:solidFill>
                  <a:srgbClr val="0052FF"/>
                </a:solidFill>
                <a:latin typeface="Meiryo" charset="-128"/>
                <a:ea typeface="Meiryo" charset="-128"/>
                <a:cs typeface="Meiryo" charset="-128"/>
              </a:rPr>
              <a:t>要求</a:t>
            </a:r>
            <a:r>
              <a:rPr lang="ja-JP" altLang="en-US" sz="900">
                <a:solidFill>
                  <a:srgbClr val="0052FF"/>
                </a:solidFill>
                <a:latin typeface="Meiryo" charset="-128"/>
                <a:ea typeface="Meiryo" charset="-128"/>
                <a:cs typeface="Meiryo" charset="-128"/>
              </a:rPr>
              <a:t>対応から共創へ</a:t>
            </a:r>
            <a:endParaRPr kumimoji="1" lang="ja-JP" altLang="en-US" sz="900" dirty="0">
              <a:solidFill>
                <a:srgbClr val="0052FF"/>
              </a:solidFill>
              <a:latin typeface="Meiryo" charset="-128"/>
              <a:ea typeface="Meiryo" charset="-128"/>
              <a:cs typeface="Meiryo" charset="-128"/>
            </a:endParaRPr>
          </a:p>
        </p:txBody>
      </p:sp>
      <p:sp>
        <p:nvSpPr>
          <p:cNvPr id="48" name="テキスト ボックス 47"/>
          <p:cNvSpPr txBox="1"/>
          <p:nvPr/>
        </p:nvSpPr>
        <p:spPr>
          <a:xfrm>
            <a:off x="2027721" y="3863619"/>
            <a:ext cx="1107996" cy="461665"/>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情報システム</a:t>
            </a:r>
            <a:endParaRPr kumimoji="1" lang="en-US" altLang="ja-JP" sz="1200" dirty="0">
              <a:solidFill>
                <a:schemeClr val="bg1"/>
              </a:solidFill>
              <a:latin typeface="Meiryo" charset="-128"/>
              <a:ea typeface="Meiryo" charset="-128"/>
              <a:cs typeface="Meiryo" charset="-128"/>
            </a:endParaRPr>
          </a:p>
          <a:p>
            <a:r>
              <a:rPr kumimoji="1" lang="ja-JP" altLang="en-US" sz="1200" dirty="0">
                <a:solidFill>
                  <a:schemeClr val="bg1"/>
                </a:solidFill>
                <a:latin typeface="Meiryo" charset="-128"/>
                <a:ea typeface="Meiryo" charset="-128"/>
                <a:cs typeface="Meiryo" charset="-128"/>
              </a:rPr>
              <a:t>の構築と運用</a:t>
            </a:r>
          </a:p>
        </p:txBody>
      </p:sp>
      <p:sp>
        <p:nvSpPr>
          <p:cNvPr id="49" name="テキスト ボックス 48"/>
          <p:cNvSpPr txBox="1"/>
          <p:nvPr/>
        </p:nvSpPr>
        <p:spPr>
          <a:xfrm>
            <a:off x="3263546" y="2837599"/>
            <a:ext cx="960519" cy="461665"/>
          </a:xfrm>
          <a:prstGeom prst="rect">
            <a:avLst/>
          </a:prstGeom>
          <a:noFill/>
        </p:spPr>
        <p:txBody>
          <a:bodyPr wrap="none" rtlCol="0">
            <a:spAutoFit/>
          </a:bodyPr>
          <a:lstStyle/>
          <a:p>
            <a:r>
              <a:rPr kumimoji="1" lang="en-US" altLang="ja-JP" sz="1200" dirty="0">
                <a:solidFill>
                  <a:schemeClr val="bg1"/>
                </a:solidFill>
                <a:latin typeface="Meiryo" charset="-128"/>
                <a:ea typeface="Meiryo" charset="-128"/>
                <a:cs typeface="Meiryo" charset="-128"/>
              </a:rPr>
              <a:t>IT</a:t>
            </a:r>
            <a:r>
              <a:rPr kumimoji="1" lang="ja-JP" altLang="en-US" sz="1200" dirty="0">
                <a:solidFill>
                  <a:schemeClr val="bg1"/>
                </a:solidFill>
                <a:latin typeface="Meiryo" charset="-128"/>
                <a:ea typeface="Meiryo" charset="-128"/>
                <a:cs typeface="Meiryo" charset="-128"/>
              </a:rPr>
              <a:t>サービス</a:t>
            </a:r>
            <a:endParaRPr kumimoji="1" lang="en-US" altLang="ja-JP" sz="1200" dirty="0">
              <a:solidFill>
                <a:schemeClr val="bg1"/>
              </a:solidFill>
              <a:latin typeface="Meiryo" charset="-128"/>
              <a:ea typeface="Meiryo" charset="-128"/>
              <a:cs typeface="Meiryo" charset="-128"/>
            </a:endParaRPr>
          </a:p>
          <a:p>
            <a:r>
              <a:rPr lang="ja-JP" altLang="en-US" sz="1200" dirty="0">
                <a:solidFill>
                  <a:schemeClr val="bg1"/>
                </a:solidFill>
                <a:latin typeface="Meiryo" charset="-128"/>
                <a:ea typeface="Meiryo" charset="-128"/>
                <a:cs typeface="Meiryo" charset="-128"/>
              </a:rPr>
              <a:t>の提供</a:t>
            </a:r>
            <a:endParaRPr kumimoji="1" lang="ja-JP" altLang="en-US" sz="1200" dirty="0">
              <a:solidFill>
                <a:schemeClr val="bg1"/>
              </a:solidFill>
              <a:latin typeface="Meiryo" charset="-128"/>
              <a:ea typeface="Meiryo" charset="-128"/>
              <a:cs typeface="Meiryo" charset="-128"/>
            </a:endParaRPr>
          </a:p>
        </p:txBody>
      </p:sp>
      <p:sp>
        <p:nvSpPr>
          <p:cNvPr id="50" name="テキスト ボックス 49"/>
          <p:cNvSpPr txBox="1"/>
          <p:nvPr/>
        </p:nvSpPr>
        <p:spPr>
          <a:xfrm>
            <a:off x="4650945" y="1920689"/>
            <a:ext cx="1723549" cy="461665"/>
          </a:xfrm>
          <a:prstGeom prst="rect">
            <a:avLst/>
          </a:prstGeom>
          <a:noFill/>
        </p:spPr>
        <p:txBody>
          <a:bodyPr wrap="none" rtlCol="0">
            <a:spAutoFit/>
          </a:bodyPr>
          <a:lstStyle/>
          <a:p>
            <a:r>
              <a:rPr kumimoji="1" lang="en-US" altLang="ja-JP" sz="1200" dirty="0">
                <a:solidFill>
                  <a:schemeClr val="bg1"/>
                </a:solidFill>
                <a:latin typeface="Meiryo" charset="-128"/>
                <a:ea typeface="Meiryo" charset="-128"/>
                <a:cs typeface="Meiryo" charset="-128"/>
              </a:rPr>
              <a:t>IT</a:t>
            </a:r>
            <a:r>
              <a:rPr kumimoji="1" lang="ja-JP" altLang="en-US" sz="1200" dirty="0">
                <a:solidFill>
                  <a:schemeClr val="bg1"/>
                </a:solidFill>
                <a:latin typeface="Meiryo" charset="-128"/>
                <a:ea typeface="Meiryo" charset="-128"/>
                <a:cs typeface="Meiryo" charset="-128"/>
              </a:rPr>
              <a:t>による</a:t>
            </a:r>
            <a:endParaRPr kumimoji="1" lang="en-US" altLang="ja-JP" sz="1200" dirty="0">
              <a:solidFill>
                <a:schemeClr val="bg1"/>
              </a:solidFill>
              <a:latin typeface="Meiryo" charset="-128"/>
              <a:ea typeface="Meiryo" charset="-128"/>
              <a:cs typeface="Meiryo" charset="-128"/>
            </a:endParaRPr>
          </a:p>
          <a:p>
            <a:r>
              <a:rPr kumimoji="1" lang="ja-JP" altLang="en-US" sz="1200" dirty="0">
                <a:solidFill>
                  <a:schemeClr val="bg1"/>
                </a:solidFill>
                <a:latin typeface="Meiryo" charset="-128"/>
                <a:ea typeface="Meiryo" charset="-128"/>
                <a:cs typeface="Meiryo" charset="-128"/>
              </a:rPr>
              <a:t>イノベーション</a:t>
            </a:r>
            <a:r>
              <a:rPr lang="ja-JP" altLang="en-US" sz="1200" dirty="0">
                <a:solidFill>
                  <a:schemeClr val="bg1"/>
                </a:solidFill>
                <a:latin typeface="Meiryo" charset="-128"/>
                <a:ea typeface="Meiryo" charset="-128"/>
                <a:cs typeface="Meiryo" charset="-128"/>
              </a:rPr>
              <a:t>の創出</a:t>
            </a:r>
            <a:endParaRPr kumimoji="1" lang="en-US" altLang="ja-JP" sz="1200" dirty="0">
              <a:solidFill>
                <a:schemeClr val="bg1"/>
              </a:solidFill>
              <a:latin typeface="Meiryo" charset="-128"/>
              <a:ea typeface="Meiryo" charset="-128"/>
              <a:cs typeface="Meiryo" charset="-128"/>
            </a:endParaRPr>
          </a:p>
        </p:txBody>
      </p:sp>
      <p:sp>
        <p:nvSpPr>
          <p:cNvPr id="52" name="テキスト ボックス 51"/>
          <p:cNvSpPr txBox="1"/>
          <p:nvPr/>
        </p:nvSpPr>
        <p:spPr>
          <a:xfrm>
            <a:off x="2493518" y="5030013"/>
            <a:ext cx="1936812" cy="800219"/>
          </a:xfrm>
          <a:prstGeom prst="rect">
            <a:avLst/>
          </a:prstGeom>
          <a:noFill/>
        </p:spPr>
        <p:txBody>
          <a:bodyPr wrap="none" rtlCol="0">
            <a:spAutoFit/>
          </a:bodyPr>
          <a:lstStyle/>
          <a:p>
            <a:pPr algn="ctr"/>
            <a:r>
              <a:rPr kumimoji="1" lang="en-US" altLang="ja-JP" sz="3200" b="1" dirty="0">
                <a:solidFill>
                  <a:schemeClr val="bg1"/>
                </a:solidFill>
                <a:latin typeface="Meiryo" charset="-128"/>
                <a:ea typeface="Meiryo" charset="-128"/>
                <a:cs typeface="Meiryo" charset="-128"/>
              </a:rPr>
              <a:t>SI 1.0</a:t>
            </a:r>
          </a:p>
          <a:p>
            <a:pPr algn="ctr"/>
            <a:r>
              <a:rPr kumimoji="1" lang="en-US" altLang="ja-JP" sz="1400" b="1" dirty="0">
                <a:solidFill>
                  <a:schemeClr val="bg1"/>
                </a:solidFill>
                <a:latin typeface="Meiryo" charset="-128"/>
                <a:ea typeface="Meiryo" charset="-128"/>
                <a:cs typeface="Meiryo" charset="-128"/>
              </a:rPr>
              <a:t>System Integrator</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a:off x="3610420" y="4113096"/>
            <a:ext cx="1929503" cy="800219"/>
          </a:xfrm>
          <a:prstGeom prst="rect">
            <a:avLst/>
          </a:prstGeom>
          <a:noFill/>
        </p:spPr>
        <p:txBody>
          <a:bodyPr wrap="none" rtlCol="0">
            <a:spAutoFit/>
          </a:bodyPr>
          <a:lstStyle/>
          <a:p>
            <a:pPr algn="ctr"/>
            <a:r>
              <a:rPr kumimoji="1" lang="en-US" altLang="ja-JP" sz="3200" b="1" dirty="0">
                <a:solidFill>
                  <a:schemeClr val="bg1"/>
                </a:solidFill>
                <a:latin typeface="Meiryo" charset="-128"/>
                <a:ea typeface="Meiryo" charset="-128"/>
                <a:cs typeface="Meiryo" charset="-128"/>
              </a:rPr>
              <a:t>SI 2.0</a:t>
            </a:r>
          </a:p>
          <a:p>
            <a:pPr algn="ctr"/>
            <a:r>
              <a:rPr kumimoji="1" lang="en-US" altLang="ja-JP" sz="1400" b="1" dirty="0">
                <a:solidFill>
                  <a:schemeClr val="bg1"/>
                </a:solidFill>
                <a:latin typeface="Meiryo" charset="-128"/>
                <a:ea typeface="Meiryo" charset="-128"/>
                <a:cs typeface="Meiryo" charset="-128"/>
              </a:rPr>
              <a:t>Service Integrator</a:t>
            </a:r>
            <a:endParaRPr kumimoji="1" lang="ja-JP" altLang="en-US" sz="1400" dirty="0">
              <a:solidFill>
                <a:schemeClr val="bg1"/>
              </a:solidFill>
              <a:latin typeface="Meiryo" charset="-128"/>
              <a:ea typeface="Meiryo" charset="-128"/>
              <a:cs typeface="Meiryo" charset="-128"/>
            </a:endParaRPr>
          </a:p>
        </p:txBody>
      </p:sp>
      <p:sp>
        <p:nvSpPr>
          <p:cNvPr id="54" name="テキスト ボックス 53"/>
          <p:cNvSpPr txBox="1"/>
          <p:nvPr/>
        </p:nvSpPr>
        <p:spPr>
          <a:xfrm>
            <a:off x="4758942" y="3212074"/>
            <a:ext cx="1976823" cy="800219"/>
          </a:xfrm>
          <a:prstGeom prst="rect">
            <a:avLst/>
          </a:prstGeom>
          <a:noFill/>
        </p:spPr>
        <p:txBody>
          <a:bodyPr wrap="none" rtlCol="0">
            <a:spAutoFit/>
          </a:bodyPr>
          <a:lstStyle/>
          <a:p>
            <a:pPr algn="ctr"/>
            <a:r>
              <a:rPr kumimoji="1" lang="en-US" altLang="ja-JP" sz="3200" b="1" dirty="0">
                <a:solidFill>
                  <a:schemeClr val="bg1"/>
                </a:solidFill>
                <a:latin typeface="Meiryo" charset="-128"/>
                <a:ea typeface="Meiryo" charset="-128"/>
                <a:cs typeface="Meiryo" charset="-128"/>
              </a:rPr>
              <a:t>SI 3.0</a:t>
            </a:r>
          </a:p>
          <a:p>
            <a:pPr algn="ctr"/>
            <a:r>
              <a:rPr kumimoji="1" lang="en-US" altLang="ja-JP" sz="1400" b="1" dirty="0">
                <a:solidFill>
                  <a:schemeClr val="bg1"/>
                </a:solidFill>
                <a:latin typeface="Meiryo" charset="-128"/>
                <a:ea typeface="Meiryo" charset="-128"/>
                <a:cs typeface="Meiryo" charset="-128"/>
              </a:rPr>
              <a:t>Solution Innovator</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63745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変革のリーダーたるよき抵抗勢力とは</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56</a:t>
            </a:fld>
            <a:endParaRPr kumimoji="1" lang="ja-JP" altLang="en-US"/>
          </a:p>
        </p:txBody>
      </p:sp>
      <p:sp>
        <p:nvSpPr>
          <p:cNvPr id="4" name="正方形/長方形 3"/>
          <p:cNvSpPr/>
          <p:nvPr/>
        </p:nvSpPr>
        <p:spPr>
          <a:xfrm>
            <a:off x="342915" y="3284984"/>
            <a:ext cx="8458169" cy="2554545"/>
          </a:xfrm>
          <a:prstGeom prst="rect">
            <a:avLst/>
          </a:prstGeom>
        </p:spPr>
        <p:txBody>
          <a:bodyPr wrap="square" spcCol="36000">
            <a:spAutoFit/>
          </a:bodyPr>
          <a:lstStyle/>
          <a:p>
            <a:pPr marL="285750" indent="-285750">
              <a:spcAft>
                <a:spcPts val="600"/>
              </a:spcAft>
              <a:buFont typeface="Wingdings" charset="2"/>
              <a:buChar char="l"/>
            </a:pPr>
            <a:r>
              <a:rPr lang="ja-JP" altLang="en-US" sz="2000" dirty="0">
                <a:solidFill>
                  <a:srgbClr val="0070C0"/>
                </a:solidFill>
                <a:latin typeface="Meiryo" charset="-128"/>
                <a:ea typeface="Meiryo" charset="-128"/>
                <a:cs typeface="Meiryo" charset="-128"/>
              </a:rPr>
              <a:t>ビジネスやテクノロジーのトレンドについて好奇心を絶やさず、情報収集や勉強を怠らない。</a:t>
            </a:r>
            <a:endParaRPr lang="en-US" altLang="ja-JP" sz="2000" dirty="0">
              <a:solidFill>
                <a:srgbClr val="0070C0"/>
              </a:solidFill>
              <a:latin typeface="Meiryo" charset="-128"/>
              <a:ea typeface="Meiryo" charset="-128"/>
              <a:cs typeface="Meiryo" charset="-128"/>
            </a:endParaRPr>
          </a:p>
          <a:p>
            <a:pPr marL="285750" indent="-285750">
              <a:spcAft>
                <a:spcPts val="600"/>
              </a:spcAft>
              <a:buFont typeface="Wingdings" charset="2"/>
              <a:buChar char="l"/>
            </a:pPr>
            <a:r>
              <a:rPr lang="ja-JP" altLang="en-US" sz="2000" dirty="0">
                <a:solidFill>
                  <a:srgbClr val="0070C0"/>
                </a:solidFill>
                <a:latin typeface="Meiryo" charset="-128"/>
                <a:ea typeface="Meiryo" charset="-128"/>
                <a:cs typeface="Meiryo" charset="-128"/>
              </a:rPr>
              <a:t>分析的に物事を捉え、自分の理屈を語れる。</a:t>
            </a:r>
            <a:endParaRPr lang="en-US" altLang="ja-JP" sz="2000" dirty="0">
              <a:solidFill>
                <a:srgbClr val="0070C0"/>
              </a:solidFill>
              <a:latin typeface="Meiryo" charset="-128"/>
              <a:ea typeface="Meiryo" charset="-128"/>
              <a:cs typeface="Meiryo" charset="-128"/>
            </a:endParaRPr>
          </a:p>
          <a:p>
            <a:pPr marL="285750" indent="-285750">
              <a:spcAft>
                <a:spcPts val="600"/>
              </a:spcAft>
              <a:buFont typeface="Wingdings" charset="2"/>
              <a:buChar char="l"/>
            </a:pPr>
            <a:r>
              <a:rPr lang="ja-JP" altLang="en-US" sz="2000" dirty="0">
                <a:solidFill>
                  <a:srgbClr val="0070C0"/>
                </a:solidFill>
                <a:latin typeface="Meiryo" charset="-128"/>
                <a:ea typeface="Meiryo" charset="-128"/>
                <a:cs typeface="Meiryo" charset="-128"/>
              </a:rPr>
              <a:t>人の意見に耳を傾け、それについて自分の意見を示すことができる。</a:t>
            </a:r>
            <a:endParaRPr lang="en-US" altLang="ja-JP" sz="2000" dirty="0">
              <a:solidFill>
                <a:srgbClr val="0070C0"/>
              </a:solidFill>
              <a:latin typeface="Meiryo" charset="-128"/>
              <a:ea typeface="Meiryo" charset="-128"/>
              <a:cs typeface="Meiryo" charset="-128"/>
            </a:endParaRPr>
          </a:p>
          <a:p>
            <a:pPr marL="285750" indent="-285750">
              <a:spcAft>
                <a:spcPts val="600"/>
              </a:spcAft>
              <a:buFont typeface="Wingdings" charset="2"/>
              <a:buChar char="l"/>
            </a:pPr>
            <a:r>
              <a:rPr lang="ja-JP" altLang="en-US" sz="2000" dirty="0">
                <a:solidFill>
                  <a:srgbClr val="0070C0"/>
                </a:solidFill>
                <a:latin typeface="Meiryo" charset="-128"/>
                <a:ea typeface="Meiryo" charset="-128"/>
                <a:cs typeface="Meiryo" charset="-128"/>
              </a:rPr>
              <a:t>社内外に人的なネットワークを持ち、特にコミュニティや勉強会などで、社外との広い緩い繋がりを持っている。</a:t>
            </a:r>
            <a:endParaRPr lang="en-US" altLang="ja-JP" sz="2000" dirty="0">
              <a:solidFill>
                <a:srgbClr val="0070C0"/>
              </a:solidFill>
              <a:latin typeface="Meiryo" charset="-128"/>
              <a:ea typeface="Meiryo" charset="-128"/>
              <a:cs typeface="Meiryo" charset="-128"/>
            </a:endParaRPr>
          </a:p>
          <a:p>
            <a:pPr marL="285750" indent="-285750">
              <a:spcAft>
                <a:spcPts val="600"/>
              </a:spcAft>
              <a:buFont typeface="Wingdings" charset="2"/>
              <a:buChar char="l"/>
            </a:pPr>
            <a:r>
              <a:rPr lang="ja-JP" altLang="en-US" sz="2000" dirty="0">
                <a:solidFill>
                  <a:srgbClr val="0070C0"/>
                </a:solidFill>
                <a:latin typeface="Meiryo" charset="-128"/>
                <a:ea typeface="Meiryo" charset="-128"/>
                <a:cs typeface="Meiryo" charset="-128"/>
              </a:rPr>
              <a:t>自分の職掌範囲を自覚し、その達成に誠実に向きあっている。</a:t>
            </a:r>
          </a:p>
        </p:txBody>
      </p:sp>
      <p:pic>
        <p:nvPicPr>
          <p:cNvPr id="5" name="図 4"/>
          <p:cNvPicPr>
            <a:picLocks noChangeAspect="1"/>
          </p:cNvPicPr>
          <p:nvPr/>
        </p:nvPicPr>
        <p:blipFill>
          <a:blip r:embed="rId2"/>
          <a:stretch>
            <a:fillRect/>
          </a:stretch>
        </p:blipFill>
        <p:spPr>
          <a:xfrm>
            <a:off x="374359" y="764704"/>
            <a:ext cx="2520280" cy="2520280"/>
          </a:xfrm>
          <a:prstGeom prst="rect">
            <a:avLst/>
          </a:prstGeom>
        </p:spPr>
      </p:pic>
      <p:sp>
        <p:nvSpPr>
          <p:cNvPr id="6" name="正方形/長方形 5"/>
          <p:cNvSpPr/>
          <p:nvPr/>
        </p:nvSpPr>
        <p:spPr>
          <a:xfrm>
            <a:off x="2987824" y="1340768"/>
            <a:ext cx="5813260" cy="1569660"/>
          </a:xfrm>
          <a:prstGeom prst="rect">
            <a:avLst/>
          </a:prstGeom>
        </p:spPr>
        <p:txBody>
          <a:bodyPr wrap="square">
            <a:spAutoFit/>
          </a:bodyPr>
          <a:lstStyle/>
          <a:p>
            <a:r>
              <a:rPr lang="ja-JP" altLang="en-US" sz="2400" dirty="0">
                <a:solidFill>
                  <a:schemeClr val="accent6">
                    <a:lumMod val="75000"/>
                  </a:schemeClr>
                </a:solidFill>
                <a:latin typeface="Meiryo" charset="-128"/>
                <a:ea typeface="Meiryo" charset="-128"/>
                <a:cs typeface="Meiryo" charset="-128"/>
              </a:rPr>
              <a:t>評論家</a:t>
            </a:r>
            <a:r>
              <a:rPr lang="ja-JP" altLang="en-US" sz="2400">
                <a:solidFill>
                  <a:schemeClr val="accent6">
                    <a:lumMod val="75000"/>
                  </a:schemeClr>
                </a:solidFill>
                <a:latin typeface="Meiryo" charset="-128"/>
                <a:ea typeface="Meiryo" charset="-128"/>
                <a:cs typeface="Meiryo" charset="-128"/>
              </a:rPr>
              <a:t>やアウトロー、あるいは単</a:t>
            </a:r>
            <a:r>
              <a:rPr lang="ja-JP" altLang="en-US" sz="2400" dirty="0">
                <a:solidFill>
                  <a:schemeClr val="accent6">
                    <a:lumMod val="75000"/>
                  </a:schemeClr>
                </a:solidFill>
                <a:latin typeface="Meiryo" charset="-128"/>
                <a:ea typeface="Meiryo" charset="-128"/>
                <a:cs typeface="Meiryo" charset="-128"/>
              </a:rPr>
              <a:t>なる批判者ではなく、自分の与えられた職務の</a:t>
            </a:r>
            <a:r>
              <a:rPr lang="ja-JP" altLang="en-US" sz="2400">
                <a:solidFill>
                  <a:schemeClr val="accent6">
                    <a:lumMod val="75000"/>
                  </a:schemeClr>
                </a:solidFill>
                <a:latin typeface="Meiryo" charset="-128"/>
                <a:ea typeface="Meiryo" charset="-128"/>
                <a:cs typeface="Meiryo" charset="-128"/>
              </a:rPr>
              <a:t>中で批判的</a:t>
            </a:r>
            <a:r>
              <a:rPr lang="ja-JP" altLang="en-US" sz="2400" dirty="0">
                <a:solidFill>
                  <a:schemeClr val="accent6">
                    <a:lumMod val="75000"/>
                  </a:schemeClr>
                </a:solidFill>
                <a:latin typeface="Meiryo" charset="-128"/>
                <a:ea typeface="Meiryo" charset="-128"/>
                <a:cs typeface="Meiryo" charset="-128"/>
              </a:rPr>
              <a:t>な精神を持ち、改善策を探し、これを実践する人。</a:t>
            </a:r>
          </a:p>
        </p:txBody>
      </p:sp>
      <p:sp>
        <p:nvSpPr>
          <p:cNvPr id="7" name="正方形/長方形 6"/>
          <p:cNvSpPr/>
          <p:nvPr/>
        </p:nvSpPr>
        <p:spPr>
          <a:xfrm>
            <a:off x="275423" y="6043336"/>
            <a:ext cx="8572974" cy="461665"/>
          </a:xfrm>
          <a:prstGeom prst="rect">
            <a:avLst/>
          </a:prstGeom>
        </p:spPr>
        <p:txBody>
          <a:bodyPr wrap="square">
            <a:spAutoFit/>
          </a:bodyPr>
          <a:lstStyle/>
          <a:p>
            <a:pPr algn="ctr"/>
            <a:r>
              <a:rPr lang="ja-JP" altLang="en-US" sz="2400" b="1" dirty="0">
                <a:solidFill>
                  <a:schemeClr val="accent6">
                    <a:lumMod val="75000"/>
                  </a:schemeClr>
                </a:solidFill>
                <a:latin typeface="Meiryo" charset="-128"/>
                <a:ea typeface="Meiryo" charset="-128"/>
                <a:cs typeface="Meiryo" charset="-128"/>
              </a:rPr>
              <a:t>「自律的なチーム」とは、このようなリーダーたちの集まり</a:t>
            </a:r>
          </a:p>
        </p:txBody>
      </p:sp>
    </p:spTree>
    <p:extLst>
      <p:ext uri="{BB962C8B-B14F-4D97-AF65-F5344CB8AC3E}">
        <p14:creationId xmlns:p14="http://schemas.microsoft.com/office/powerpoint/2010/main" val="2295814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1600">
                <a:solidFill>
                  <a:srgbClr val="FFFFFF"/>
                </a:solidFill>
                <a:effectLst/>
                <a:latin typeface="Meiryo" charset="-128"/>
                <a:ea typeface="Meiryo" charset="-128"/>
                <a:cs typeface="Meiryo" charset="-128"/>
              </a:rPr>
              <a:t>デジタル・トランスフォーメーション時代に</a:t>
            </a:r>
            <a:endParaRPr lang="en-US" altLang="ja-JP" sz="1600" dirty="0">
              <a:solidFill>
                <a:srgbClr val="FFFFFF"/>
              </a:solidFill>
              <a:effectLst/>
              <a:latin typeface="Meiryo" charset="-128"/>
              <a:ea typeface="Meiryo" charset="-128"/>
              <a:cs typeface="Meiryo" charset="-128"/>
            </a:endParaRPr>
          </a:p>
          <a:p>
            <a:pPr algn="r"/>
            <a:r>
              <a:rPr lang="ja-JP" altLang="en-US">
                <a:solidFill>
                  <a:srgbClr val="FFFFFF"/>
                </a:solidFill>
                <a:effectLst/>
                <a:latin typeface="Meiryo" charset="-128"/>
                <a:ea typeface="Meiryo" charset="-128"/>
                <a:cs typeface="Meiryo" charset="-128"/>
              </a:rPr>
              <a:t>求められる人材</a:t>
            </a:r>
            <a:endParaRPr lang="ja-JP" altLang="en-US" dirty="0">
              <a:solidFill>
                <a:srgbClr val="FFFFFF"/>
              </a:solidFill>
              <a:effectLst/>
              <a:latin typeface="Meiryo" charset="-128"/>
              <a:ea typeface="Meiryo" charset="-128"/>
              <a:cs typeface="Meiryo" charset="-128"/>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98782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B6EDD-D43B-1240-9D0C-7210CE3CD048}"/>
              </a:ext>
            </a:extLst>
          </p:cNvPr>
          <p:cNvSpPr>
            <a:spLocks noGrp="1"/>
          </p:cNvSpPr>
          <p:nvPr>
            <p:ph type="title"/>
          </p:nvPr>
        </p:nvSpPr>
        <p:spPr/>
        <p:txBody>
          <a:bodyPr>
            <a:normAutofit fontScale="90000"/>
          </a:bodyPr>
          <a:lstStyle/>
          <a:p>
            <a:r>
              <a:rPr kumimoji="1" lang="ja-JP" altLang="en-US" dirty="0"/>
              <a:t>私たちはお客様にこんな応対をしてはいないだろうか</a:t>
            </a:r>
          </a:p>
        </p:txBody>
      </p:sp>
      <p:sp>
        <p:nvSpPr>
          <p:cNvPr id="3" name="スライド番号プレースホルダー 2">
            <a:extLst>
              <a:ext uri="{FF2B5EF4-FFF2-40B4-BE49-F238E27FC236}">
                <a16:creationId xmlns:a16="http://schemas.microsoft.com/office/drawing/2014/main" id="{3CA9E657-7DC0-074E-A59F-13C8D968DF6F}"/>
              </a:ext>
            </a:extLst>
          </p:cNvPr>
          <p:cNvSpPr>
            <a:spLocks noGrp="1"/>
          </p:cNvSpPr>
          <p:nvPr>
            <p:ph type="sldNum" sz="quarter" idx="12"/>
          </p:nvPr>
        </p:nvSpPr>
        <p:spPr/>
        <p:txBody>
          <a:bodyPr/>
          <a:lstStyle/>
          <a:p>
            <a:fld id="{8FF8CC5D-A65D-5946-99B5-645367A967AD}" type="slidenum">
              <a:rPr kumimoji="1" lang="ja-JP" altLang="en-US" sz="1200" smtClean="0"/>
              <a:pPr/>
              <a:t>58</a:t>
            </a:fld>
            <a:endParaRPr kumimoji="1" lang="ja-JP" altLang="en-US" sz="1200"/>
          </a:p>
        </p:txBody>
      </p:sp>
      <p:sp>
        <p:nvSpPr>
          <p:cNvPr id="4" name="テキスト ボックス 3">
            <a:extLst>
              <a:ext uri="{FF2B5EF4-FFF2-40B4-BE49-F238E27FC236}">
                <a16:creationId xmlns:a16="http://schemas.microsoft.com/office/drawing/2014/main" id="{07D4FBE9-4FF9-CC4E-9BDA-CE135D722095}"/>
              </a:ext>
            </a:extLst>
          </p:cNvPr>
          <p:cNvSpPr txBox="1"/>
          <p:nvPr/>
        </p:nvSpPr>
        <p:spPr>
          <a:xfrm>
            <a:off x="457200" y="1380978"/>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自分たちの「できること」</a:t>
            </a:r>
            <a:r>
              <a:rPr kumimoji="1" lang="ja-JP" altLang="en-US" sz="1400" dirty="0">
                <a:solidFill>
                  <a:schemeClr val="bg1"/>
                </a:solidFill>
                <a:latin typeface="Meiryo" panose="020B0604030504040204" pitchFamily="34" charset="-128"/>
                <a:ea typeface="Meiryo" panose="020B0604030504040204" pitchFamily="34" charset="-128"/>
              </a:rPr>
              <a:t>でしか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解決策を示そうとしない。</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3BEBFDED-CDD4-0545-A2DB-C1FB1A45EA6B}"/>
              </a:ext>
            </a:extLst>
          </p:cNvPr>
          <p:cNvSpPr txBox="1"/>
          <p:nvPr/>
        </p:nvSpPr>
        <p:spPr>
          <a:xfrm>
            <a:off x="457199" y="3432240"/>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これからのテクノロジーやその可能性について</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分かりやすく説明</a:t>
            </a:r>
            <a:r>
              <a:rPr kumimoji="1" lang="ja-JP" altLang="en-US" sz="1400" dirty="0">
                <a:solidFill>
                  <a:schemeClr val="bg1"/>
                </a:solidFill>
                <a:latin typeface="Meiryo" panose="020B0604030504040204" pitchFamily="34" charset="-128"/>
                <a:ea typeface="Meiryo" panose="020B0604030504040204" pitchFamily="34" charset="-128"/>
              </a:rPr>
              <a:t>できない。</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022796E8-E5DD-2641-ADAE-E1C62FA85695}"/>
              </a:ext>
            </a:extLst>
          </p:cNvPr>
          <p:cNvSpPr txBox="1"/>
          <p:nvPr/>
        </p:nvSpPr>
        <p:spPr>
          <a:xfrm>
            <a:off x="457201" y="2406609"/>
            <a:ext cx="3937590"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dirty="0">
                <a:solidFill>
                  <a:schemeClr val="bg1"/>
                </a:solidFill>
                <a:latin typeface="Meiryo" panose="020B0604030504040204" pitchFamily="34" charset="-128"/>
                <a:ea typeface="Meiryo" panose="020B0604030504040204" pitchFamily="34" charset="-128"/>
              </a:rPr>
              <a:t>機能や性能については説明できるが</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b="1" dirty="0">
                <a:solidFill>
                  <a:schemeClr val="bg1"/>
                </a:solidFill>
                <a:latin typeface="Meiryo" panose="020B0604030504040204" pitchFamily="34" charset="-128"/>
                <a:ea typeface="Meiryo" panose="020B0604030504040204" pitchFamily="34" charset="-128"/>
              </a:rPr>
              <a:t>経営や事業の成果にどのような貢献が</a:t>
            </a:r>
            <a:endParaRPr lang="en-US" altLang="ja-JP" sz="1400" b="1" dirty="0">
              <a:solidFill>
                <a:schemeClr val="bg1"/>
              </a:solidFill>
              <a:latin typeface="Meiryo" panose="020B0604030504040204" pitchFamily="34" charset="-128"/>
              <a:ea typeface="Meiryo" panose="020B0604030504040204" pitchFamily="34" charset="-128"/>
            </a:endParaRPr>
          </a:p>
          <a:p>
            <a:pPr algn="ctr"/>
            <a:r>
              <a:rPr lang="ja-JP" altLang="en-US" sz="1400" b="1" dirty="0">
                <a:solidFill>
                  <a:schemeClr val="bg1"/>
                </a:solidFill>
                <a:latin typeface="Meiryo" panose="020B0604030504040204" pitchFamily="34" charset="-128"/>
                <a:ea typeface="Meiryo" panose="020B0604030504040204" pitchFamily="34" charset="-128"/>
              </a:rPr>
              <a:t>できるのか</a:t>
            </a:r>
            <a:r>
              <a:rPr lang="ja-JP" altLang="en-US" sz="1400" dirty="0">
                <a:solidFill>
                  <a:schemeClr val="bg1"/>
                </a:solidFill>
                <a:latin typeface="Meiryo" panose="020B0604030504040204" pitchFamily="34" charset="-128"/>
                <a:ea typeface="Meiryo" panose="020B0604030504040204" pitchFamily="34" charset="-128"/>
              </a:rPr>
              <a:t>説明できない</a:t>
            </a:r>
            <a:r>
              <a:rPr kumimoji="1" lang="ja-JP" altLang="en-US" sz="1400" dirty="0">
                <a:solidFill>
                  <a:schemeClr val="bg1"/>
                </a:solidFill>
                <a:latin typeface="Meiryo" panose="020B0604030504040204" pitchFamily="34" charset="-128"/>
                <a:ea typeface="Meiryo" panose="020B0604030504040204" pitchFamily="34" charset="-128"/>
              </a:rPr>
              <a:t>。</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06FC9375-B4B7-714D-B31E-F27C5ECB1E93}"/>
              </a:ext>
            </a:extLst>
          </p:cNvPr>
          <p:cNvSpPr txBox="1"/>
          <p:nvPr/>
        </p:nvSpPr>
        <p:spPr>
          <a:xfrm>
            <a:off x="457198" y="4457871"/>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お客様が新しい方法論や見積を求めても</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旧来のやり方で提案</a:t>
            </a:r>
            <a:r>
              <a:rPr kumimoji="1" lang="ja-JP" altLang="en-US" sz="1400" dirty="0">
                <a:solidFill>
                  <a:schemeClr val="bg1"/>
                </a:solidFill>
                <a:latin typeface="Meiryo" panose="020B0604030504040204" pitchFamily="34" charset="-128"/>
                <a:ea typeface="Meiryo" panose="020B0604030504040204" pitchFamily="34" charset="-128"/>
              </a:rPr>
              <a:t>しようとする。</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523945BD-CEF0-8D4C-B432-72E422A5FC86}"/>
              </a:ext>
            </a:extLst>
          </p:cNvPr>
          <p:cNvSpPr txBox="1"/>
          <p:nvPr/>
        </p:nvSpPr>
        <p:spPr>
          <a:xfrm>
            <a:off x="457197" y="5483502"/>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新しい方法論やテクノロジーの適用を求めると</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u="sng" dirty="0">
                <a:solidFill>
                  <a:schemeClr val="bg1"/>
                </a:solidFill>
                <a:latin typeface="Meiryo" panose="020B0604030504040204" pitchFamily="34" charset="-128"/>
                <a:ea typeface="Meiryo" panose="020B0604030504040204" pitchFamily="34" charset="-128"/>
              </a:rPr>
              <a:t>保証できない</a:t>
            </a:r>
            <a:r>
              <a:rPr kumimoji="1" lang="ja-JP" altLang="en-US" sz="1400" dirty="0">
                <a:solidFill>
                  <a:schemeClr val="bg1"/>
                </a:solidFill>
                <a:latin typeface="Meiryo" panose="020B0604030504040204" pitchFamily="34" charset="-128"/>
                <a:ea typeface="Meiryo" panose="020B0604030504040204" pitchFamily="34" charset="-128"/>
              </a:rPr>
              <a:t>、</a:t>
            </a:r>
            <a:r>
              <a:rPr kumimoji="1" lang="ja-JP" altLang="en-US" sz="1400" b="1" u="sng" dirty="0">
                <a:solidFill>
                  <a:schemeClr val="bg1"/>
                </a:solidFill>
                <a:latin typeface="Meiryo" panose="020B0604030504040204" pitchFamily="34" charset="-128"/>
                <a:ea typeface="Meiryo" panose="020B0604030504040204" pitchFamily="34" charset="-128"/>
              </a:rPr>
              <a:t>実績がない</a:t>
            </a:r>
            <a:r>
              <a:rPr kumimoji="1" lang="ja-JP" altLang="en-US" sz="1400" dirty="0">
                <a:solidFill>
                  <a:schemeClr val="bg1"/>
                </a:solidFill>
                <a:latin typeface="Meiryo" panose="020B0604030504040204" pitchFamily="34" charset="-128"/>
                <a:ea typeface="Meiryo" panose="020B0604030504040204" pitchFamily="34" charset="-128"/>
              </a:rPr>
              <a:t>、</a:t>
            </a:r>
            <a:r>
              <a:rPr kumimoji="1" lang="ja-JP" altLang="en-US" sz="1400" b="1" u="sng" dirty="0">
                <a:solidFill>
                  <a:schemeClr val="bg1"/>
                </a:solidFill>
                <a:latin typeface="Meiryo" panose="020B0604030504040204" pitchFamily="34" charset="-128"/>
                <a:ea typeface="Meiryo" panose="020B0604030504040204" pitchFamily="34" charset="-128"/>
              </a:rPr>
              <a:t>時期尚早</a:t>
            </a:r>
            <a:r>
              <a:rPr kumimoji="1" lang="ja-JP" altLang="en-US" sz="1400" dirty="0">
                <a:solidFill>
                  <a:schemeClr val="bg1"/>
                </a:solidFill>
                <a:latin typeface="Meiryo" panose="020B0604030504040204" pitchFamily="34" charset="-128"/>
                <a:ea typeface="Meiryo" panose="020B0604030504040204" pitchFamily="34" charset="-128"/>
              </a:rPr>
              <a:t>などの</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ネガティブ・ワードで翻意を迫る。</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67262FEA-0412-6A4A-A099-74E91F13775E}"/>
              </a:ext>
            </a:extLst>
          </p:cNvPr>
          <p:cNvSpPr txBox="1"/>
          <p:nvPr/>
        </p:nvSpPr>
        <p:spPr>
          <a:xfrm>
            <a:off x="457197" y="868163"/>
            <a:ext cx="3937591" cy="430537"/>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こんな応対はしていないだろうか</a:t>
            </a:r>
            <a:endParaRPr kumimoji="1" lang="en-US" altLang="ja-JP" sz="1400" b="1" dirty="0">
              <a:solidFill>
                <a:schemeClr val="bg1"/>
              </a:solidFill>
              <a:latin typeface="Meiryo" panose="020B0604030504040204" pitchFamily="34" charset="-128"/>
              <a:ea typeface="Meiryo" panose="020B0604030504040204" pitchFamily="34" charset="-128"/>
            </a:endParaRPr>
          </a:p>
        </p:txBody>
      </p:sp>
      <p:grpSp>
        <p:nvGrpSpPr>
          <p:cNvPr id="21" name="グループ化 20">
            <a:extLst>
              <a:ext uri="{FF2B5EF4-FFF2-40B4-BE49-F238E27FC236}">
                <a16:creationId xmlns:a16="http://schemas.microsoft.com/office/drawing/2014/main" id="{D2716D7F-1165-3941-A684-4124E530B7E2}"/>
              </a:ext>
            </a:extLst>
          </p:cNvPr>
          <p:cNvGrpSpPr/>
          <p:nvPr/>
        </p:nvGrpSpPr>
        <p:grpSpPr>
          <a:xfrm>
            <a:off x="4458585" y="868163"/>
            <a:ext cx="4245936" cy="5558692"/>
            <a:chOff x="4458585" y="868163"/>
            <a:chExt cx="4245936" cy="5558692"/>
          </a:xfrm>
        </p:grpSpPr>
        <p:sp>
          <p:nvSpPr>
            <p:cNvPr id="9" name="テキスト ボックス 8">
              <a:extLst>
                <a:ext uri="{FF2B5EF4-FFF2-40B4-BE49-F238E27FC236}">
                  <a16:creationId xmlns:a16="http://schemas.microsoft.com/office/drawing/2014/main" id="{5D4CD821-A7AC-C341-97DD-2A4D526A6FA5}"/>
                </a:ext>
              </a:extLst>
            </p:cNvPr>
            <p:cNvSpPr txBox="1"/>
            <p:nvPr/>
          </p:nvSpPr>
          <p:spPr>
            <a:xfrm>
              <a:off x="4766930" y="1380978"/>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自分たちの収益を優先して考えている。</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新しいコトへのリスクを嫌っている。</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経営やリソースに余裕がない。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528681E5-E8F7-AD41-9C7E-1446DE6D5F65}"/>
                </a:ext>
              </a:extLst>
            </p:cNvPr>
            <p:cNvSpPr txBox="1"/>
            <p:nvPr/>
          </p:nvSpPr>
          <p:spPr>
            <a:xfrm>
              <a:off x="4766929" y="3432240"/>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勉強していない。あるいはその習慣がない。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分かってもらおうという意欲が欠如している。</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自分たちのできないことに関心がない。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23B3971C-A697-3148-B033-E82E6A9144EC}"/>
                </a:ext>
              </a:extLst>
            </p:cNvPr>
            <p:cNvSpPr txBox="1"/>
            <p:nvPr/>
          </p:nvSpPr>
          <p:spPr>
            <a:xfrm>
              <a:off x="4766931" y="2406609"/>
              <a:ext cx="3937590"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お客様の立場で考える習慣がない。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経営や業務に関心や知識がない。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お客様の成果より自分たちの成果を優先している。</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550E3881-51D8-D640-A7DF-D91C2BC2131D}"/>
                </a:ext>
              </a:extLst>
            </p:cNvPr>
            <p:cNvSpPr txBox="1"/>
            <p:nvPr/>
          </p:nvSpPr>
          <p:spPr>
            <a:xfrm>
              <a:off x="4766928" y="4457871"/>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仕事のやり方を変えたくない。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読めないリスクはできるだけ避けたい。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自分たちの業績評価基準に反する。</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F860E6F7-4C98-464A-B61F-463E1061F136}"/>
                </a:ext>
              </a:extLst>
            </p:cNvPr>
            <p:cNvSpPr txBox="1"/>
            <p:nvPr/>
          </p:nvSpPr>
          <p:spPr>
            <a:xfrm>
              <a:off x="4766927" y="5483502"/>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相手の想いを理解しようという意欲がない。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そもそも知識がなく、学ぶ意欲も乏しい。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新しいコトへチャレンジすることが怖い。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12D73A31-1D55-7747-A417-A17F7BD6DF01}"/>
                </a:ext>
              </a:extLst>
            </p:cNvPr>
            <p:cNvSpPr txBox="1"/>
            <p:nvPr/>
          </p:nvSpPr>
          <p:spPr>
            <a:xfrm>
              <a:off x="4766927" y="868163"/>
              <a:ext cx="3937591" cy="430537"/>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考えられる理由</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6" name="左矢印 15">
              <a:extLst>
                <a:ext uri="{FF2B5EF4-FFF2-40B4-BE49-F238E27FC236}">
                  <a16:creationId xmlns:a16="http://schemas.microsoft.com/office/drawing/2014/main" id="{FB4F1BFB-2CE8-CC41-910F-E1AE821C9315}"/>
                </a:ext>
              </a:extLst>
            </p:cNvPr>
            <p:cNvSpPr/>
            <p:nvPr/>
          </p:nvSpPr>
          <p:spPr>
            <a:xfrm>
              <a:off x="4465674" y="1616149"/>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左矢印 16">
              <a:extLst>
                <a:ext uri="{FF2B5EF4-FFF2-40B4-BE49-F238E27FC236}">
                  <a16:creationId xmlns:a16="http://schemas.microsoft.com/office/drawing/2014/main" id="{BFC0F3D2-DC79-4845-B1D7-94A2E13135BC}"/>
                </a:ext>
              </a:extLst>
            </p:cNvPr>
            <p:cNvSpPr/>
            <p:nvPr/>
          </p:nvSpPr>
          <p:spPr>
            <a:xfrm>
              <a:off x="4458585" y="2651051"/>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左矢印 17">
              <a:extLst>
                <a:ext uri="{FF2B5EF4-FFF2-40B4-BE49-F238E27FC236}">
                  <a16:creationId xmlns:a16="http://schemas.microsoft.com/office/drawing/2014/main" id="{6754D07C-AB67-024D-A36C-573A4911D41F}"/>
                </a:ext>
              </a:extLst>
            </p:cNvPr>
            <p:cNvSpPr/>
            <p:nvPr/>
          </p:nvSpPr>
          <p:spPr>
            <a:xfrm>
              <a:off x="4465674" y="3685953"/>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左矢印 18">
              <a:extLst>
                <a:ext uri="{FF2B5EF4-FFF2-40B4-BE49-F238E27FC236}">
                  <a16:creationId xmlns:a16="http://schemas.microsoft.com/office/drawing/2014/main" id="{61CCAF58-4EB5-934B-8590-068884699150}"/>
                </a:ext>
              </a:extLst>
            </p:cNvPr>
            <p:cNvSpPr/>
            <p:nvPr/>
          </p:nvSpPr>
          <p:spPr>
            <a:xfrm>
              <a:off x="4458585" y="4720855"/>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左矢印 19">
              <a:extLst>
                <a:ext uri="{FF2B5EF4-FFF2-40B4-BE49-F238E27FC236}">
                  <a16:creationId xmlns:a16="http://schemas.microsoft.com/office/drawing/2014/main" id="{FBFD94EE-51E6-E240-8B8A-C18390816C14}"/>
                </a:ext>
              </a:extLst>
            </p:cNvPr>
            <p:cNvSpPr/>
            <p:nvPr/>
          </p:nvSpPr>
          <p:spPr>
            <a:xfrm>
              <a:off x="4465674" y="5720316"/>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676211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3A4DD97-4BF2-AE4A-901A-2E1F7995F64A}"/>
              </a:ext>
            </a:extLst>
          </p:cNvPr>
          <p:cNvSpPr/>
          <p:nvPr/>
        </p:nvSpPr>
        <p:spPr>
          <a:xfrm>
            <a:off x="294468" y="3036679"/>
            <a:ext cx="8555064" cy="329514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0052FF"/>
                </a:solidFill>
                <a:latin typeface="Meiryo" panose="020B0604030504040204" pitchFamily="34" charset="-128"/>
                <a:ea typeface="Meiryo" panose="020B0604030504040204" pitchFamily="34" charset="-128"/>
                <a:cs typeface="ＭＳ Ｐゴシック"/>
              </a:rPr>
              <a:t>							</a:t>
            </a:r>
            <a:endParaRPr kumimoji="1" lang="ja-JP" altLang="en-US" sz="2400" dirty="0">
              <a:solidFill>
                <a:srgbClr val="0052FF"/>
              </a:solidFill>
              <a:latin typeface="Meiryo" panose="020B0604030504040204" pitchFamily="34" charset="-128"/>
              <a:ea typeface="Meiryo" panose="020B0604030504040204" pitchFamily="34" charset="-128"/>
              <a:cs typeface="ＭＳ Ｐゴシック"/>
            </a:endParaRPr>
          </a:p>
        </p:txBody>
      </p:sp>
      <p:sp>
        <p:nvSpPr>
          <p:cNvPr id="39" name="正方形/長方形 38">
            <a:extLst>
              <a:ext uri="{FF2B5EF4-FFF2-40B4-BE49-F238E27FC236}">
                <a16:creationId xmlns:a16="http://schemas.microsoft.com/office/drawing/2014/main" id="{A72F1A26-C545-A04E-A45F-7C4802EE1B5C}"/>
              </a:ext>
            </a:extLst>
          </p:cNvPr>
          <p:cNvSpPr/>
          <p:nvPr/>
        </p:nvSpPr>
        <p:spPr>
          <a:xfrm>
            <a:off x="413239" y="5089491"/>
            <a:ext cx="8317522" cy="111692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a:solidFill>
                  <a:srgbClr val="0052FF"/>
                </a:solidFill>
                <a:latin typeface="Meiryo" panose="020B0604030504040204" pitchFamily="34" charset="-128"/>
                <a:ea typeface="Meiryo" panose="020B0604030504040204" pitchFamily="34" charset="-128"/>
                <a:cs typeface="ＭＳ Ｐゴシック"/>
              </a:rPr>
              <a:t>							</a:t>
            </a:r>
            <a:endParaRPr kumimoji="1" lang="ja-JP" altLang="en-US" sz="2000" dirty="0">
              <a:solidFill>
                <a:srgbClr val="0052FF"/>
              </a:solidFill>
              <a:latin typeface="Meiryo" panose="020B0604030504040204" pitchFamily="34" charset="-128"/>
              <a:ea typeface="Meiryo" panose="020B0604030504040204" pitchFamily="34" charset="-128"/>
              <a:cs typeface="ＭＳ Ｐゴシック"/>
            </a:endParaRPr>
          </a:p>
        </p:txBody>
      </p:sp>
      <p:sp>
        <p:nvSpPr>
          <p:cNvPr id="14" name="正方形/長方形 13">
            <a:extLst>
              <a:ext uri="{FF2B5EF4-FFF2-40B4-BE49-F238E27FC236}">
                <a16:creationId xmlns:a16="http://schemas.microsoft.com/office/drawing/2014/main" id="{8517AE29-808B-4843-BBAD-235143400ABE}"/>
              </a:ext>
            </a:extLst>
          </p:cNvPr>
          <p:cNvSpPr/>
          <p:nvPr/>
        </p:nvSpPr>
        <p:spPr>
          <a:xfrm>
            <a:off x="422032" y="3173720"/>
            <a:ext cx="8317522" cy="111692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a:solidFill>
                  <a:srgbClr val="0052FF"/>
                </a:solidFill>
                <a:latin typeface="Meiryo" panose="020B0604030504040204" pitchFamily="34" charset="-128"/>
                <a:ea typeface="Meiryo" panose="020B0604030504040204" pitchFamily="34" charset="-128"/>
                <a:cs typeface="ＭＳ Ｐゴシック"/>
              </a:rPr>
              <a:t>							</a:t>
            </a:r>
            <a:endParaRPr kumimoji="1" lang="ja-JP" altLang="en-US" sz="2000" dirty="0">
              <a:solidFill>
                <a:srgbClr val="0052FF"/>
              </a:solidFill>
              <a:latin typeface="Meiryo" panose="020B0604030504040204" pitchFamily="34" charset="-128"/>
              <a:ea typeface="Meiryo" panose="020B0604030504040204" pitchFamily="34" charset="-128"/>
              <a:cs typeface="ＭＳ Ｐゴシック"/>
            </a:endParaRPr>
          </a:p>
        </p:txBody>
      </p:sp>
      <p:sp>
        <p:nvSpPr>
          <p:cNvPr id="2" name="タイトル 1">
            <a:extLst>
              <a:ext uri="{FF2B5EF4-FFF2-40B4-BE49-F238E27FC236}">
                <a16:creationId xmlns:a16="http://schemas.microsoft.com/office/drawing/2014/main" id="{A3CC4B96-66F2-0448-9AD1-794BE995A8B3}"/>
              </a:ext>
            </a:extLst>
          </p:cNvPr>
          <p:cNvSpPr>
            <a:spLocks noGrp="1"/>
          </p:cNvSpPr>
          <p:nvPr>
            <p:ph type="title"/>
          </p:nvPr>
        </p:nvSpPr>
        <p:spPr>
          <a:xfrm>
            <a:off x="168809" y="102580"/>
            <a:ext cx="8975191" cy="451168"/>
          </a:xfrm>
        </p:spPr>
        <p:txBody>
          <a:bodyPr>
            <a:normAutofit fontScale="90000"/>
          </a:bodyPr>
          <a:lstStyle/>
          <a:p>
            <a:r>
              <a:rPr lang="ja-JP" altLang="en-US" dirty="0"/>
              <a:t>デジタル・トランスフォーメーションを主導するクロスオーバー人材</a:t>
            </a:r>
            <a:endParaRPr kumimoji="1" lang="ja-JP" altLang="en-US" dirty="0"/>
          </a:p>
        </p:txBody>
      </p:sp>
      <p:sp>
        <p:nvSpPr>
          <p:cNvPr id="3" name="ホームベース 2">
            <a:extLst>
              <a:ext uri="{FF2B5EF4-FFF2-40B4-BE49-F238E27FC236}">
                <a16:creationId xmlns:a16="http://schemas.microsoft.com/office/drawing/2014/main" id="{F6369C13-F4FB-CA41-9ED1-676BBC3CBDC2}"/>
              </a:ext>
            </a:extLst>
          </p:cNvPr>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ホームベース 3">
            <a:extLst>
              <a:ext uri="{FF2B5EF4-FFF2-40B4-BE49-F238E27FC236}">
                <a16:creationId xmlns:a16="http://schemas.microsoft.com/office/drawing/2014/main" id="{FC18963A-498B-4540-9927-85903F4814E9}"/>
              </a:ext>
            </a:extLst>
          </p:cNvPr>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a:extLst>
              <a:ext uri="{FF2B5EF4-FFF2-40B4-BE49-F238E27FC236}">
                <a16:creationId xmlns:a16="http://schemas.microsoft.com/office/drawing/2014/main" id="{AB707C83-1090-0D44-BA4D-956D6F085C19}"/>
              </a:ext>
            </a:extLst>
          </p:cNvPr>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6" name="テキスト ボックス 5">
            <a:extLst>
              <a:ext uri="{FF2B5EF4-FFF2-40B4-BE49-F238E27FC236}">
                <a16:creationId xmlns:a16="http://schemas.microsoft.com/office/drawing/2014/main" id="{1B72D61B-B6AA-2749-9758-B2BFF2B3299B}"/>
              </a:ext>
            </a:extLst>
          </p:cNvPr>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7" name="テキスト ボックス 6">
            <a:extLst>
              <a:ext uri="{FF2B5EF4-FFF2-40B4-BE49-F238E27FC236}">
                <a16:creationId xmlns:a16="http://schemas.microsoft.com/office/drawing/2014/main" id="{88BE9682-443E-7A4D-820B-3C5FF7198CDD}"/>
              </a:ext>
            </a:extLst>
          </p:cNvPr>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8" name="テキスト ボックス 7">
            <a:extLst>
              <a:ext uri="{FF2B5EF4-FFF2-40B4-BE49-F238E27FC236}">
                <a16:creationId xmlns:a16="http://schemas.microsoft.com/office/drawing/2014/main" id="{177621F5-00D3-7048-BCED-ED372D4C921E}"/>
              </a:ext>
            </a:extLst>
          </p:cNvPr>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9" name="テキスト ボックス 8">
            <a:extLst>
              <a:ext uri="{FF2B5EF4-FFF2-40B4-BE49-F238E27FC236}">
                <a16:creationId xmlns:a16="http://schemas.microsoft.com/office/drawing/2014/main" id="{98D9E8AF-3D9F-714D-9037-6F3877521E70}"/>
              </a:ext>
            </a:extLst>
          </p:cNvPr>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0" name="テキスト ボックス 9">
            <a:extLst>
              <a:ext uri="{FF2B5EF4-FFF2-40B4-BE49-F238E27FC236}">
                <a16:creationId xmlns:a16="http://schemas.microsoft.com/office/drawing/2014/main" id="{B4DDFB93-3778-E64B-AD1C-32C8D0FF337A}"/>
              </a:ext>
            </a:extLst>
          </p:cNvPr>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1" name="円/楕円 10">
            <a:extLst>
              <a:ext uri="{FF2B5EF4-FFF2-40B4-BE49-F238E27FC236}">
                <a16:creationId xmlns:a16="http://schemas.microsoft.com/office/drawing/2014/main" id="{E7C0280D-BB09-3242-B766-307780E1A6E4}"/>
              </a:ext>
            </a:extLst>
          </p:cNvPr>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EE0378A6-84E2-794B-90F9-09EB592C85C7}"/>
              </a:ext>
            </a:extLst>
          </p:cNvPr>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3" name="上矢印 12">
            <a:extLst>
              <a:ext uri="{FF2B5EF4-FFF2-40B4-BE49-F238E27FC236}">
                <a16:creationId xmlns:a16="http://schemas.microsoft.com/office/drawing/2014/main" id="{97669DC6-311F-5140-89C6-C2140084761B}"/>
              </a:ext>
            </a:extLst>
          </p:cNvPr>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5" name="図形グループ 73">
            <a:extLst>
              <a:ext uri="{FF2B5EF4-FFF2-40B4-BE49-F238E27FC236}">
                <a16:creationId xmlns:a16="http://schemas.microsoft.com/office/drawing/2014/main" id="{A6944717-52B3-6445-BB78-7FC8FE25C6D3}"/>
              </a:ext>
            </a:extLst>
          </p:cNvPr>
          <p:cNvGrpSpPr/>
          <p:nvPr/>
        </p:nvGrpSpPr>
        <p:grpSpPr>
          <a:xfrm>
            <a:off x="4414652" y="3237646"/>
            <a:ext cx="332282" cy="757395"/>
            <a:chOff x="626312" y="838875"/>
            <a:chExt cx="603657" cy="1238713"/>
          </a:xfrm>
          <a:solidFill>
            <a:srgbClr val="0052FF"/>
          </a:solidFill>
        </p:grpSpPr>
        <p:sp>
          <p:nvSpPr>
            <p:cNvPr id="16" name="円/楕円 15">
              <a:extLst>
                <a:ext uri="{FF2B5EF4-FFF2-40B4-BE49-F238E27FC236}">
                  <a16:creationId xmlns:a16="http://schemas.microsoft.com/office/drawing/2014/main" id="{5983D2F0-F3AA-7341-A409-276084A974C8}"/>
                </a:ext>
              </a:extLst>
            </p:cNvPr>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17" name="フローチャート: 論理積ゲート 16">
              <a:extLst>
                <a:ext uri="{FF2B5EF4-FFF2-40B4-BE49-F238E27FC236}">
                  <a16:creationId xmlns:a16="http://schemas.microsoft.com/office/drawing/2014/main" id="{08823C88-D2A6-7A4B-BA24-742FE4C08356}"/>
                </a:ext>
              </a:extLst>
            </p:cNvPr>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18" name="円/楕円 17">
            <a:extLst>
              <a:ext uri="{FF2B5EF4-FFF2-40B4-BE49-F238E27FC236}">
                <a16:creationId xmlns:a16="http://schemas.microsoft.com/office/drawing/2014/main" id="{3FDC8EE4-C588-FC46-A180-0B410F63CFB3}"/>
              </a:ext>
            </a:extLst>
          </p:cNvPr>
          <p:cNvSpPr/>
          <p:nvPr/>
        </p:nvSpPr>
        <p:spPr>
          <a:xfrm>
            <a:off x="3918005" y="4222360"/>
            <a:ext cx="1307990" cy="1304015"/>
          </a:xfrm>
          <a:prstGeom prst="ellipse">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400" dirty="0">
              <a:solidFill>
                <a:srgbClr val="FFFFFF"/>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E622C2D7-49E2-1947-B1F2-F836C6D5F225}"/>
              </a:ext>
            </a:extLst>
          </p:cNvPr>
          <p:cNvSpPr txBox="1"/>
          <p:nvPr/>
        </p:nvSpPr>
        <p:spPr>
          <a:xfrm>
            <a:off x="3941058" y="4505035"/>
            <a:ext cx="1261884" cy="738664"/>
          </a:xfrm>
          <a:prstGeom prst="rect">
            <a:avLst/>
          </a:prstGeom>
          <a:noFill/>
        </p:spPr>
        <p:txBody>
          <a:bodyPr wrap="none" rtlCol="0">
            <a:sp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自社に</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強みのある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テクノロジー</a:t>
            </a:r>
            <a:endParaRPr kumimoji="1" lang="ja-JP" altLang="en-US" sz="1400" dirty="0">
              <a:solidFill>
                <a:schemeClr val="bg1"/>
              </a:solidFill>
              <a:latin typeface="Meiryo" panose="020B0604030504040204" pitchFamily="34" charset="-128"/>
              <a:ea typeface="Meiryo" panose="020B0604030504040204" pitchFamily="34" charset="-128"/>
            </a:endParaRPr>
          </a:p>
        </p:txBody>
      </p:sp>
      <p:sp>
        <p:nvSpPr>
          <p:cNvPr id="20" name="円/楕円 19">
            <a:extLst>
              <a:ext uri="{FF2B5EF4-FFF2-40B4-BE49-F238E27FC236}">
                <a16:creationId xmlns:a16="http://schemas.microsoft.com/office/drawing/2014/main" id="{7F82E996-2616-8040-8510-81F75A6642AF}"/>
              </a:ext>
            </a:extLst>
          </p:cNvPr>
          <p:cNvSpPr/>
          <p:nvPr/>
        </p:nvSpPr>
        <p:spPr>
          <a:xfrm>
            <a:off x="1967547" y="4222360"/>
            <a:ext cx="1307990" cy="1304015"/>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400" dirty="0">
              <a:solidFill>
                <a:srgbClr val="FFFFFF"/>
              </a:solidFill>
              <a:latin typeface="Meiryo" panose="020B0604030504040204" pitchFamily="34" charset="-128"/>
              <a:ea typeface="Meiryo" panose="020B0604030504040204" pitchFamily="34" charset="-128"/>
            </a:endParaRPr>
          </a:p>
        </p:txBody>
      </p:sp>
      <p:sp>
        <p:nvSpPr>
          <p:cNvPr id="21" name="円/楕円 20">
            <a:extLst>
              <a:ext uri="{FF2B5EF4-FFF2-40B4-BE49-F238E27FC236}">
                <a16:creationId xmlns:a16="http://schemas.microsoft.com/office/drawing/2014/main" id="{3EA3C6B2-EEAC-DD45-B7E7-A356FD24B450}"/>
              </a:ext>
            </a:extLst>
          </p:cNvPr>
          <p:cNvSpPr/>
          <p:nvPr/>
        </p:nvSpPr>
        <p:spPr>
          <a:xfrm>
            <a:off x="5868463" y="4222360"/>
            <a:ext cx="1307990" cy="1304015"/>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400" dirty="0">
              <a:solidFill>
                <a:srgbClr val="FFFFFF"/>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3A1C067C-21BE-8A49-B9FD-48ED142A3A1C}"/>
              </a:ext>
            </a:extLst>
          </p:cNvPr>
          <p:cNvSpPr txBox="1"/>
          <p:nvPr/>
        </p:nvSpPr>
        <p:spPr>
          <a:xfrm>
            <a:off x="1990600" y="4505035"/>
            <a:ext cx="1261884" cy="738664"/>
          </a:xfrm>
          <a:prstGeom prst="rect">
            <a:avLst/>
          </a:prstGeom>
          <a:noFill/>
        </p:spPr>
        <p:txBody>
          <a:bodyPr wrap="none" rtlCol="0">
            <a:sp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他社に</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強みのある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テクノロジー</a:t>
            </a:r>
            <a:endParaRPr kumimoji="1" lang="ja-JP" altLang="en-US" sz="1400"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18998EFD-5AC1-FB4E-AFA6-E4D275FC76FB}"/>
              </a:ext>
            </a:extLst>
          </p:cNvPr>
          <p:cNvSpPr txBox="1"/>
          <p:nvPr/>
        </p:nvSpPr>
        <p:spPr>
          <a:xfrm>
            <a:off x="5891517" y="4505035"/>
            <a:ext cx="1261884" cy="738664"/>
          </a:xfrm>
          <a:prstGeom prst="rect">
            <a:avLst/>
          </a:prstGeom>
          <a:noFill/>
        </p:spPr>
        <p:txBody>
          <a:bodyPr wrap="none" rtlCol="0">
            <a:sp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協力して</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強みを創る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テクノロジー</a:t>
            </a:r>
            <a:endParaRPr kumimoji="1" lang="ja-JP" altLang="en-US" sz="1400" dirty="0">
              <a:solidFill>
                <a:schemeClr val="bg1"/>
              </a:solidFill>
              <a:latin typeface="Meiryo" panose="020B0604030504040204" pitchFamily="34" charset="-128"/>
              <a:ea typeface="Meiryo" panose="020B0604030504040204" pitchFamily="34" charset="-128"/>
            </a:endParaRPr>
          </a:p>
        </p:txBody>
      </p:sp>
      <p:cxnSp>
        <p:nvCxnSpPr>
          <p:cNvPr id="28" name="直線矢印コネクタ 27">
            <a:extLst>
              <a:ext uri="{FF2B5EF4-FFF2-40B4-BE49-F238E27FC236}">
                <a16:creationId xmlns:a16="http://schemas.microsoft.com/office/drawing/2014/main" id="{0D59DB7C-AD82-1C45-8660-C1EA2FC38351}"/>
              </a:ext>
            </a:extLst>
          </p:cNvPr>
          <p:cNvCxnSpPr>
            <a:cxnSpLocks/>
            <a:stCxn id="17" idx="1"/>
            <a:endCxn id="21" idx="0"/>
          </p:cNvCxnSpPr>
          <p:nvPr/>
        </p:nvCxnSpPr>
        <p:spPr>
          <a:xfrm>
            <a:off x="4580794" y="3995041"/>
            <a:ext cx="1941664" cy="227319"/>
          </a:xfrm>
          <a:prstGeom prst="straightConnector1">
            <a:avLst/>
          </a:prstGeom>
          <a:ln>
            <a:solidFill>
              <a:schemeClr val="accent6">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72F726CC-B725-D645-8672-E9CF0EA881FD}"/>
              </a:ext>
            </a:extLst>
          </p:cNvPr>
          <p:cNvCxnSpPr>
            <a:cxnSpLocks/>
            <a:stCxn id="17" idx="1"/>
            <a:endCxn id="18" idx="0"/>
          </p:cNvCxnSpPr>
          <p:nvPr/>
        </p:nvCxnSpPr>
        <p:spPr>
          <a:xfrm flipH="1">
            <a:off x="4572000" y="3995041"/>
            <a:ext cx="8794" cy="227319"/>
          </a:xfrm>
          <a:prstGeom prst="straightConnector1">
            <a:avLst/>
          </a:prstGeom>
          <a:ln>
            <a:solidFill>
              <a:schemeClr val="accent6">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ECB7819C-93F2-AB4F-9B21-87DC799D29ED}"/>
              </a:ext>
            </a:extLst>
          </p:cNvPr>
          <p:cNvCxnSpPr>
            <a:cxnSpLocks/>
            <a:stCxn id="17" idx="1"/>
            <a:endCxn id="20" idx="0"/>
          </p:cNvCxnSpPr>
          <p:nvPr/>
        </p:nvCxnSpPr>
        <p:spPr>
          <a:xfrm flipH="1">
            <a:off x="2621542" y="3995041"/>
            <a:ext cx="1959252" cy="227319"/>
          </a:xfrm>
          <a:prstGeom prst="straightConnector1">
            <a:avLst/>
          </a:prstGeom>
          <a:ln>
            <a:solidFill>
              <a:schemeClr val="accent6">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正方形/長方形 24">
            <a:extLst>
              <a:ext uri="{FF2B5EF4-FFF2-40B4-BE49-F238E27FC236}">
                <a16:creationId xmlns:a16="http://schemas.microsoft.com/office/drawing/2014/main" id="{7AA278AA-5091-054E-AE37-6A192522B930}"/>
              </a:ext>
            </a:extLst>
          </p:cNvPr>
          <p:cNvSpPr/>
          <p:nvPr/>
        </p:nvSpPr>
        <p:spPr>
          <a:xfrm>
            <a:off x="614702" y="3343937"/>
            <a:ext cx="3793724" cy="923330"/>
          </a:xfrm>
          <a:prstGeom prst="rect">
            <a:avLst/>
          </a:prstGeom>
        </p:spPr>
        <p:txBody>
          <a:bodyPr wrap="square">
            <a:spAutoFit/>
          </a:bodyPr>
          <a:lstStyle/>
          <a:p>
            <a:r>
              <a:rPr lang="en-US" altLang="ja-JP" dirty="0">
                <a:solidFill>
                  <a:srgbClr val="0052FF"/>
                </a:solidFill>
                <a:latin typeface="Meiryo" panose="020B0604030504040204" pitchFamily="34" charset="-128"/>
                <a:ea typeface="Meiryo" panose="020B0604030504040204" pitchFamily="34" charset="-128"/>
                <a:cs typeface="ＭＳ Ｐゴシック"/>
              </a:rPr>
              <a:t>IT</a:t>
            </a:r>
            <a:r>
              <a:rPr lang="ja-JP" altLang="en-US">
                <a:solidFill>
                  <a:srgbClr val="0052FF"/>
                </a:solidFill>
                <a:latin typeface="Meiryo" panose="020B0604030504040204" pitchFamily="34" charset="-128"/>
                <a:ea typeface="Meiryo" panose="020B0604030504040204" pitchFamily="34" charset="-128"/>
                <a:cs typeface="ＭＳ Ｐゴシック"/>
              </a:rPr>
              <a:t>の</a:t>
            </a:r>
            <a:r>
              <a:rPr lang="ja-JP" altLang="en-US" dirty="0">
                <a:solidFill>
                  <a:srgbClr val="0052FF"/>
                </a:solidFill>
                <a:latin typeface="Meiryo" panose="020B0604030504040204" pitchFamily="34" charset="-128"/>
                <a:ea typeface="Meiryo" panose="020B0604030504040204" pitchFamily="34" charset="-128"/>
                <a:cs typeface="ＭＳ Ｐゴシック"/>
              </a:rPr>
              <a:t>「凄さ」を語るのではなく、</a:t>
            </a:r>
            <a:r>
              <a:rPr lang="en-US" altLang="ja-JP" dirty="0">
                <a:solidFill>
                  <a:srgbClr val="0052FF"/>
                </a:solidFill>
                <a:latin typeface="Meiryo" panose="020B0604030504040204" pitchFamily="34" charset="-128"/>
                <a:ea typeface="Meiryo" panose="020B0604030504040204" pitchFamily="34" charset="-128"/>
                <a:cs typeface="ＭＳ Ｐゴシック"/>
              </a:rPr>
              <a:t>IT</a:t>
            </a:r>
            <a:r>
              <a:rPr lang="ja-JP" altLang="en-US" dirty="0">
                <a:solidFill>
                  <a:srgbClr val="0052FF"/>
                </a:solidFill>
                <a:latin typeface="Meiryo" panose="020B0604030504040204" pitchFamily="34" charset="-128"/>
                <a:ea typeface="Meiryo" panose="020B0604030504040204" pitchFamily="34" charset="-128"/>
                <a:cs typeface="ＭＳ Ｐゴシック"/>
              </a:rPr>
              <a:t>がもたらす顧客価値の「凄さ」を伝える。</a:t>
            </a:r>
          </a:p>
        </p:txBody>
      </p:sp>
      <p:sp>
        <p:nvSpPr>
          <p:cNvPr id="34" name="正方形/長方形 33">
            <a:extLst>
              <a:ext uri="{FF2B5EF4-FFF2-40B4-BE49-F238E27FC236}">
                <a16:creationId xmlns:a16="http://schemas.microsoft.com/office/drawing/2014/main" id="{BF962790-06CA-E147-9781-0C69B8D6131E}"/>
              </a:ext>
            </a:extLst>
          </p:cNvPr>
          <p:cNvSpPr/>
          <p:nvPr/>
        </p:nvSpPr>
        <p:spPr>
          <a:xfrm>
            <a:off x="4897529" y="3343937"/>
            <a:ext cx="3793724" cy="923330"/>
          </a:xfrm>
          <a:prstGeom prst="rect">
            <a:avLst/>
          </a:prstGeom>
        </p:spPr>
        <p:txBody>
          <a:bodyPr wrap="square">
            <a:spAutoFit/>
          </a:bodyPr>
          <a:lstStyle/>
          <a:p>
            <a:pPr algn="r"/>
            <a:r>
              <a:rPr lang="ja-JP" altLang="en-US" dirty="0">
                <a:solidFill>
                  <a:srgbClr val="0052FF"/>
                </a:solidFill>
                <a:latin typeface="Meiryo" panose="020B0604030504040204" pitchFamily="34" charset="-128"/>
                <a:ea typeface="Meiryo" panose="020B0604030504040204" pitchFamily="34" charset="-128"/>
                <a:cs typeface="ＭＳ Ｐゴシック"/>
              </a:rPr>
              <a:t>「共創」によってお客様を主導し、お客様の「あるべき姿」と実現のための物語を描く。</a:t>
            </a:r>
          </a:p>
        </p:txBody>
      </p:sp>
      <p:sp>
        <p:nvSpPr>
          <p:cNvPr id="37" name="正方形/長方形 36">
            <a:extLst>
              <a:ext uri="{FF2B5EF4-FFF2-40B4-BE49-F238E27FC236}">
                <a16:creationId xmlns:a16="http://schemas.microsoft.com/office/drawing/2014/main" id="{F928AEC9-1B86-ED41-942A-E952BE263123}"/>
              </a:ext>
            </a:extLst>
          </p:cNvPr>
          <p:cNvSpPr/>
          <p:nvPr/>
        </p:nvSpPr>
        <p:spPr>
          <a:xfrm>
            <a:off x="476558" y="5605678"/>
            <a:ext cx="8214695" cy="530915"/>
          </a:xfrm>
          <a:prstGeom prst="rect">
            <a:avLst/>
          </a:prstGeom>
        </p:spPr>
        <p:txBody>
          <a:bodyPr wrap="square">
            <a:spAutoFit/>
          </a:bodyPr>
          <a:lstStyle/>
          <a:p>
            <a:pPr algn="ctr">
              <a:spcAft>
                <a:spcPts val="0"/>
              </a:spcAft>
            </a:pPr>
            <a:r>
              <a:rPr lang="ja-JP" altLang="ja-JP"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新しい技術</a:t>
            </a:r>
            <a:r>
              <a:rPr lang="ja-JP" altLang="en-US"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を顧客価値に転換する土台</a:t>
            </a:r>
            <a:endParaRPr lang="en-US" altLang="ja-JP"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endParaRPr>
          </a:p>
          <a:p>
            <a:pPr algn="ctr">
              <a:spcAft>
                <a:spcPts val="0"/>
              </a:spcAft>
            </a:pPr>
            <a:r>
              <a:rPr lang="ja-JP"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これまでに培った技術やノウハウをも組み合わせ</a:t>
            </a:r>
            <a:r>
              <a:rPr lang="ja-JP" altLang="en-US"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て</a:t>
            </a:r>
            <a:r>
              <a:rPr lang="ja-JP"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「バイモーダル</a:t>
            </a:r>
            <a:r>
              <a:rPr lang="en-US"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SI</a:t>
            </a:r>
            <a:r>
              <a:rPr lang="ja-JP"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」ができてこそお客様の期待に応えることができる</a:t>
            </a:r>
          </a:p>
        </p:txBody>
      </p:sp>
    </p:spTree>
    <p:extLst>
      <p:ext uri="{BB962C8B-B14F-4D97-AF65-F5344CB8AC3E}">
        <p14:creationId xmlns:p14="http://schemas.microsoft.com/office/powerpoint/2010/main" val="317039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クラウド価値をうまく引き出した</a:t>
            </a:r>
            <a:endParaRPr lang="en-US" altLang="ja-JP" sz="2400" dirty="0">
              <a:solidFill>
                <a:srgbClr val="FFFFFF"/>
              </a:solidFill>
              <a:effectLst/>
              <a:latin typeface="Arial"/>
              <a:ea typeface="HGP創英角ｺﾞｼｯｸUB" pitchFamily="50" charset="-128"/>
              <a:cs typeface="Arial"/>
            </a:endParaRPr>
          </a:p>
          <a:p>
            <a:pPr algn="r"/>
            <a:r>
              <a:rPr lang="en-US" altLang="ja-JP" sz="2400" dirty="0">
                <a:solidFill>
                  <a:srgbClr val="FFFFFF"/>
                </a:solidFill>
                <a:latin typeface="Arial"/>
                <a:ea typeface="HGP創英角ｺﾞｼｯｸUB" pitchFamily="50" charset="-128"/>
                <a:cs typeface="Arial"/>
              </a:rPr>
              <a:t>Web</a:t>
            </a:r>
            <a:r>
              <a:rPr lang="ja-JP" altLang="en-US" sz="2400" dirty="0">
                <a:solidFill>
                  <a:srgbClr val="FFFFFF"/>
                </a:solidFill>
                <a:latin typeface="Arial"/>
                <a:ea typeface="HGP創英角ｺﾞｼｯｸUB" pitchFamily="50" charset="-128"/>
                <a:cs typeface="Arial"/>
              </a:rPr>
              <a:t>アプリケーション開発事例</a:t>
            </a:r>
            <a:endParaRPr lang="en-US" altLang="ja-JP" sz="2400" dirty="0">
              <a:solidFill>
                <a:srgbClr val="FFFFFF"/>
              </a:solidFill>
              <a:latin typeface="Arial"/>
              <a:ea typeface="HGP創英角ｺﾞｼｯｸUB" pitchFamily="50" charset="-128"/>
              <a:cs typeface="Arial"/>
            </a:endParaRPr>
          </a:p>
          <a:p>
            <a:pPr algn="r"/>
            <a:r>
              <a:rPr lang="en-US" altLang="ja-JP" dirty="0">
                <a:solidFill>
                  <a:srgbClr val="FFFFFF"/>
                </a:solidFill>
                <a:effectLst/>
                <a:latin typeface="Arial"/>
                <a:ea typeface="HGP創英角ｺﾞｼｯｸUB" pitchFamily="50" charset="-128"/>
                <a:cs typeface="Arial"/>
              </a:rPr>
              <a:t>AWS Lambda</a:t>
            </a:r>
            <a:r>
              <a:rPr lang="ja-JP" altLang="en-US" dirty="0">
                <a:solidFill>
                  <a:srgbClr val="FFFFFF"/>
                </a:solidFill>
                <a:effectLst/>
                <a:latin typeface="Arial"/>
                <a:ea typeface="HGP創英角ｺﾞｼｯｸUB" pitchFamily="50" charset="-128"/>
                <a:cs typeface="Arial"/>
              </a:rPr>
              <a:t>（サーバーレス）の場合</a:t>
            </a:r>
            <a:endParaRPr lang="en-US" altLang="ja-JP"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3" name="図 2">
            <a:extLst>
              <a:ext uri="{FF2B5EF4-FFF2-40B4-BE49-F238E27FC236}">
                <a16:creationId xmlns:a16="http://schemas.microsoft.com/office/drawing/2014/main" id="{0A140A03-4262-1340-8359-88CB54B8FCF3}"/>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819858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8BE2E3DF-9B02-8447-86B3-787A470326D4}"/>
              </a:ext>
            </a:extLst>
          </p:cNvPr>
          <p:cNvSpPr/>
          <p:nvPr/>
        </p:nvSpPr>
        <p:spPr>
          <a:xfrm>
            <a:off x="1282231" y="1600076"/>
            <a:ext cx="6579536" cy="237050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2" name="タイトル 1"/>
          <p:cNvSpPr>
            <a:spLocks noGrp="1"/>
          </p:cNvSpPr>
          <p:nvPr>
            <p:ph type="title"/>
          </p:nvPr>
        </p:nvSpPr>
        <p:spPr/>
        <p:txBody>
          <a:bodyPr>
            <a:normAutofit fontScale="90000"/>
          </a:bodyPr>
          <a:lstStyle/>
          <a:p>
            <a:r>
              <a:rPr lang="ja-JP" altLang="en-US" dirty="0"/>
              <a:t>加速する時代のスピードに対応できる人材</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60</a:t>
            </a:fld>
            <a:endParaRPr kumimoji="1" lang="ja-JP" altLang="en-US"/>
          </a:p>
        </p:txBody>
      </p:sp>
      <p:sp>
        <p:nvSpPr>
          <p:cNvPr id="8" name="正方形/長方形 7">
            <a:extLst>
              <a:ext uri="{FF2B5EF4-FFF2-40B4-BE49-F238E27FC236}">
                <a16:creationId xmlns:a16="http://schemas.microsoft.com/office/drawing/2014/main" id="{4BB95CBC-2FEC-7C43-8AC4-F0B683E81440}"/>
              </a:ext>
            </a:extLst>
          </p:cNvPr>
          <p:cNvSpPr/>
          <p:nvPr/>
        </p:nvSpPr>
        <p:spPr>
          <a:xfrm>
            <a:off x="1405353" y="1779704"/>
            <a:ext cx="3111415" cy="12212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solidFill>
                  <a:schemeClr val="bg1"/>
                </a:solidFill>
                <a:latin typeface="Meiryo" panose="020B0604030504040204" pitchFamily="34" charset="-128"/>
                <a:ea typeface="Meiryo" panose="020B0604030504040204" pitchFamily="34" charset="-128"/>
              </a:rPr>
              <a:t>　</a:t>
            </a:r>
            <a:r>
              <a:rPr lang="ja-JP" altLang="ja-JP" sz="2000" b="1" dirty="0">
                <a:solidFill>
                  <a:schemeClr val="bg1"/>
                </a:solidFill>
                <a:latin typeface="Meiryo" panose="020B0604030504040204" pitchFamily="34" charset="-128"/>
                <a:ea typeface="Meiryo" panose="020B0604030504040204" pitchFamily="34" charset="-128"/>
              </a:rPr>
              <a:t>業界という枠組み</a:t>
            </a:r>
            <a:endParaRPr lang="en-US" altLang="ja-JP" sz="2000" b="1" dirty="0">
              <a:solidFill>
                <a:schemeClr val="bg1"/>
              </a:solidFill>
              <a:latin typeface="Meiryo" panose="020B0604030504040204" pitchFamily="34" charset="-128"/>
              <a:ea typeface="Meiryo" panose="020B0604030504040204" pitchFamily="34" charset="-128"/>
            </a:endParaRPr>
          </a:p>
          <a:p>
            <a:r>
              <a:rPr lang="ja-JP" altLang="en-US" sz="2000" b="1" dirty="0">
                <a:solidFill>
                  <a:schemeClr val="bg1"/>
                </a:solidFill>
                <a:latin typeface="Meiryo" panose="020B0604030504040204" pitchFamily="34" charset="-128"/>
                <a:ea typeface="Meiryo" panose="020B0604030504040204" pitchFamily="34" charset="-128"/>
              </a:rPr>
              <a:t>　　　　は存在する</a:t>
            </a: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26" name="正方形/長方形 25">
            <a:extLst>
              <a:ext uri="{FF2B5EF4-FFF2-40B4-BE49-F238E27FC236}">
                <a16:creationId xmlns:a16="http://schemas.microsoft.com/office/drawing/2014/main" id="{397C09D4-DCD5-D741-B0BF-F4CB738849D6}"/>
              </a:ext>
            </a:extLst>
          </p:cNvPr>
          <p:cNvSpPr/>
          <p:nvPr/>
        </p:nvSpPr>
        <p:spPr>
          <a:xfrm>
            <a:off x="4639506" y="1779705"/>
            <a:ext cx="3129825" cy="12212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2000" b="1" dirty="0">
                <a:solidFill>
                  <a:schemeClr val="bg1"/>
                </a:solidFill>
                <a:latin typeface="Meiryo" panose="020B0604030504040204" pitchFamily="34" charset="-128"/>
                <a:ea typeface="Meiryo" panose="020B0604030504040204" pitchFamily="34" charset="-128"/>
              </a:rPr>
              <a:t>一旦確立された</a:t>
            </a:r>
            <a:endParaRPr lang="en-US" altLang="ja-JP" sz="2000" b="1" dirty="0">
              <a:solidFill>
                <a:schemeClr val="bg1"/>
              </a:solidFill>
              <a:latin typeface="Meiryo" panose="020B0604030504040204" pitchFamily="34" charset="-128"/>
              <a:ea typeface="Meiryo" panose="020B0604030504040204" pitchFamily="34" charset="-128"/>
            </a:endParaRPr>
          </a:p>
          <a:p>
            <a:pPr algn="ctr"/>
            <a:r>
              <a:rPr lang="ja-JP" altLang="en-US" sz="2000" b="1" dirty="0">
                <a:solidFill>
                  <a:schemeClr val="bg1"/>
                </a:solidFill>
                <a:latin typeface="Meiryo" panose="020B0604030504040204" pitchFamily="34" charset="-128"/>
                <a:ea typeface="Meiryo" panose="020B0604030504040204" pitchFamily="34" charset="-128"/>
              </a:rPr>
              <a:t>　　</a:t>
            </a:r>
            <a:r>
              <a:rPr lang="ja-JP" altLang="ja-JP" sz="2000" b="1" dirty="0">
                <a:solidFill>
                  <a:schemeClr val="bg1"/>
                </a:solidFill>
                <a:latin typeface="Meiryo" panose="020B0604030504040204" pitchFamily="34" charset="-128"/>
                <a:ea typeface="Meiryo" panose="020B0604030504040204" pitchFamily="34" charset="-128"/>
              </a:rPr>
              <a:t>競争優位は継続する</a:t>
            </a: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29" name="星 12 28">
            <a:extLst>
              <a:ext uri="{FF2B5EF4-FFF2-40B4-BE49-F238E27FC236}">
                <a16:creationId xmlns:a16="http://schemas.microsoft.com/office/drawing/2014/main" id="{BE223F5A-BE0B-464D-8B09-107CD83ED0B8}"/>
              </a:ext>
            </a:extLst>
          </p:cNvPr>
          <p:cNvSpPr/>
          <p:nvPr/>
        </p:nvSpPr>
        <p:spPr>
          <a:xfrm>
            <a:off x="4005870" y="1920854"/>
            <a:ext cx="1132260" cy="951222"/>
          </a:xfrm>
          <a:prstGeom prst="star12">
            <a:avLst>
              <a:gd name="adj" fmla="val 25208"/>
            </a:avLst>
          </a:prstGeom>
          <a:solidFill>
            <a:srgbClr val="FF0000"/>
          </a:solidFill>
          <a:ln>
            <a:solidFill>
              <a:srgbClr val="FFFF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a:extLst>
              <a:ext uri="{FF2B5EF4-FFF2-40B4-BE49-F238E27FC236}">
                <a16:creationId xmlns:a16="http://schemas.microsoft.com/office/drawing/2014/main" id="{F8896AA4-3C7A-C840-9DBF-3FDD49BCD218}"/>
              </a:ext>
            </a:extLst>
          </p:cNvPr>
          <p:cNvSpPr txBox="1"/>
          <p:nvPr/>
        </p:nvSpPr>
        <p:spPr>
          <a:xfrm>
            <a:off x="4248834" y="2248619"/>
            <a:ext cx="646331" cy="369332"/>
          </a:xfrm>
          <a:prstGeom prst="rect">
            <a:avLst/>
          </a:prstGeom>
          <a:noFill/>
        </p:spPr>
        <p:txBody>
          <a:bodyPr wrap="none" rtlCol="0">
            <a:spAutoFit/>
          </a:bodyPr>
          <a:lstStyle/>
          <a:p>
            <a:pPr algn="ctr"/>
            <a:r>
              <a:rPr kumimoji="1" lang="ja-JP" altLang="en-US" b="1" dirty="0">
                <a:solidFill>
                  <a:srgbClr val="FFFF00"/>
                </a:solidFill>
                <a:latin typeface="Meiryo" panose="020B0604030504040204" pitchFamily="34" charset="-128"/>
                <a:ea typeface="Meiryo" panose="020B0604030504040204" pitchFamily="34" charset="-128"/>
              </a:rPr>
              <a:t>破壊</a:t>
            </a:r>
          </a:p>
        </p:txBody>
      </p:sp>
      <p:sp>
        <p:nvSpPr>
          <p:cNvPr id="31" name="テキスト ボックス 30">
            <a:extLst>
              <a:ext uri="{FF2B5EF4-FFF2-40B4-BE49-F238E27FC236}">
                <a16:creationId xmlns:a16="http://schemas.microsoft.com/office/drawing/2014/main" id="{9FFADEB8-76CC-1C41-9D8D-2ED0E74AA098}"/>
              </a:ext>
            </a:extLst>
          </p:cNvPr>
          <p:cNvSpPr txBox="1"/>
          <p:nvPr/>
        </p:nvSpPr>
        <p:spPr>
          <a:xfrm>
            <a:off x="2633006" y="884286"/>
            <a:ext cx="3877986" cy="461665"/>
          </a:xfrm>
          <a:prstGeom prst="rect">
            <a:avLst/>
          </a:prstGeom>
          <a:noFill/>
        </p:spPr>
        <p:txBody>
          <a:bodyPr wrap="none" rtlCol="0">
            <a:spAutoFit/>
          </a:bodyPr>
          <a:lstStyle/>
          <a:p>
            <a:pPr algn="ctr"/>
            <a:r>
              <a:rPr kumimoji="1" lang="ja-JP" altLang="en-US" sz="2400" dirty="0">
                <a:solidFill>
                  <a:srgbClr val="FF0000"/>
                </a:solidFill>
                <a:latin typeface="Meiryo" panose="020B0604030504040204" pitchFamily="34" charset="-128"/>
                <a:ea typeface="Meiryo" panose="020B0604030504040204" pitchFamily="34" charset="-128"/>
              </a:rPr>
              <a:t>業界を越えた破壊者の参入</a:t>
            </a:r>
          </a:p>
        </p:txBody>
      </p:sp>
      <p:sp>
        <p:nvSpPr>
          <p:cNvPr id="33" name="正方形/長方形 32">
            <a:extLst>
              <a:ext uri="{FF2B5EF4-FFF2-40B4-BE49-F238E27FC236}">
                <a16:creationId xmlns:a16="http://schemas.microsoft.com/office/drawing/2014/main" id="{FF7AFA51-DC79-B04C-B323-67238E5476FB}"/>
              </a:ext>
            </a:extLst>
          </p:cNvPr>
          <p:cNvSpPr/>
          <p:nvPr/>
        </p:nvSpPr>
        <p:spPr>
          <a:xfrm>
            <a:off x="1282231" y="4458452"/>
            <a:ext cx="6579536" cy="111691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dirty="0">
                <a:solidFill>
                  <a:schemeClr val="bg1"/>
                </a:solidFill>
                <a:latin typeface="Meiryo" panose="020B0604030504040204" pitchFamily="34" charset="-128"/>
                <a:ea typeface="Meiryo" panose="020B0604030504040204" pitchFamily="34" charset="-128"/>
              </a:rPr>
              <a:t>ビジネス環境が変化し続けることが常識であり業界を越えた変化に柔軟・迅速に対応できれば事業は維持され成長できる</a:t>
            </a:r>
            <a:endParaRPr kumimoji="1" lang="ja-JP" altLang="en-US" sz="1200" dirty="0">
              <a:solidFill>
                <a:schemeClr val="bg1"/>
              </a:solidFill>
              <a:latin typeface="Meiryo" panose="020B0604030504040204" pitchFamily="34" charset="-128"/>
              <a:ea typeface="Meiryo" panose="020B0604030504040204" pitchFamily="34" charset="-128"/>
              <a:cs typeface="ＭＳ Ｐゴシック"/>
            </a:endParaRPr>
          </a:p>
        </p:txBody>
      </p:sp>
      <p:sp>
        <p:nvSpPr>
          <p:cNvPr id="34" name="正方形/長方形 33">
            <a:extLst>
              <a:ext uri="{FF2B5EF4-FFF2-40B4-BE49-F238E27FC236}">
                <a16:creationId xmlns:a16="http://schemas.microsoft.com/office/drawing/2014/main" id="{2143C8D7-9557-9448-8422-FA5AE6BC89FB}"/>
              </a:ext>
            </a:extLst>
          </p:cNvPr>
          <p:cNvSpPr/>
          <p:nvPr/>
        </p:nvSpPr>
        <p:spPr>
          <a:xfrm>
            <a:off x="1405353" y="3180577"/>
            <a:ext cx="6363978" cy="646331"/>
          </a:xfrm>
          <a:prstGeom prst="rect">
            <a:avLst/>
          </a:prstGeom>
        </p:spPr>
        <p:txBody>
          <a:bodyPr wrap="square">
            <a:spAutoFit/>
          </a:bodyPr>
          <a:lstStyle/>
          <a:p>
            <a:r>
              <a:rPr lang="ja-JP" altLang="ja-JP" dirty="0">
                <a:solidFill>
                  <a:schemeClr val="bg1"/>
                </a:solidFill>
                <a:latin typeface="Meiryo" panose="020B0604030504040204" pitchFamily="34" charset="-128"/>
                <a:ea typeface="Meiryo" panose="020B0604030504040204" pitchFamily="34" charset="-128"/>
                <a:cs typeface="Times New Roman" panose="02020603050405020304" pitchFamily="18" charset="0"/>
              </a:rPr>
              <a:t>ビジネス環境の安定が正常であり、業界の枠組みの中で起こる変化に適切に対処することで、事業は維持され成長できる</a:t>
            </a:r>
            <a:r>
              <a:rPr lang="ja-JP" altLang="ja-JP" dirty="0">
                <a:solidFill>
                  <a:schemeClr val="bg1"/>
                </a:solidFill>
                <a:latin typeface="Meiryo" panose="020B0604030504040204" pitchFamily="34" charset="-128"/>
                <a:ea typeface="Meiryo" panose="020B0604030504040204" pitchFamily="34" charset="-128"/>
              </a:rPr>
              <a:t> </a:t>
            </a:r>
            <a:endParaRPr lang="ja-JP" altLang="en-US" dirty="0">
              <a:solidFill>
                <a:schemeClr val="bg1"/>
              </a:solidFill>
              <a:latin typeface="Meiryo" panose="020B0604030504040204" pitchFamily="34" charset="-128"/>
              <a:ea typeface="Meiryo" panose="020B0604030504040204" pitchFamily="34" charset="-128"/>
            </a:endParaRPr>
          </a:p>
        </p:txBody>
      </p:sp>
      <p:sp>
        <p:nvSpPr>
          <p:cNvPr id="39" name="正方形/長方形 38">
            <a:extLst>
              <a:ext uri="{FF2B5EF4-FFF2-40B4-BE49-F238E27FC236}">
                <a16:creationId xmlns:a16="http://schemas.microsoft.com/office/drawing/2014/main" id="{5CE04D3D-B4EC-E643-A834-03D3AB0D5538}"/>
              </a:ext>
            </a:extLst>
          </p:cNvPr>
          <p:cNvSpPr/>
          <p:nvPr/>
        </p:nvSpPr>
        <p:spPr>
          <a:xfrm>
            <a:off x="2025802" y="5770851"/>
            <a:ext cx="6029708" cy="584775"/>
          </a:xfrm>
          <a:prstGeom prst="rect">
            <a:avLst/>
          </a:prstGeom>
        </p:spPr>
        <p:txBody>
          <a:bodyPr wrap="square">
            <a:spAutoFit/>
          </a:bodyPr>
          <a:lstStyle/>
          <a:p>
            <a:r>
              <a:rPr lang="ja-JP" altLang="ja-JP"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rPr>
              <a:t>お客様の業務や経営に関心を持ち、お客様と対話し</a:t>
            </a:r>
            <a:r>
              <a:rPr lang="ja-JP" altLang="en-US"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rPr>
              <a:t>て</a:t>
            </a:r>
            <a:endParaRPr lang="en-US" altLang="ja-JP"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endParaRPr>
          </a:p>
          <a:p>
            <a:r>
              <a:rPr lang="ja-JP" altLang="ja-JP"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rPr>
              <a:t>最適な手法やサービスは何かを目利きし使いこなしてゆく力量</a:t>
            </a:r>
            <a:r>
              <a:rPr lang="ja-JP" altLang="ja-JP" sz="1600" dirty="0">
                <a:solidFill>
                  <a:schemeClr val="accent6">
                    <a:lumMod val="75000"/>
                  </a:schemeClr>
                </a:solidFill>
                <a:latin typeface="Meiryo" panose="020B0604030504040204" pitchFamily="34" charset="-128"/>
                <a:ea typeface="Meiryo" panose="020B0604030504040204" pitchFamily="34" charset="-128"/>
              </a:rPr>
              <a:t> </a:t>
            </a:r>
            <a:endParaRPr lang="ja-JP" altLang="en-US" sz="1600" dirty="0">
              <a:solidFill>
                <a:schemeClr val="accent6">
                  <a:lumMod val="75000"/>
                </a:schemeClr>
              </a:solidFill>
              <a:latin typeface="Meiryo" panose="020B0604030504040204" pitchFamily="34" charset="-128"/>
              <a:ea typeface="Meiryo" panose="020B0604030504040204" pitchFamily="34" charset="-128"/>
            </a:endParaRPr>
          </a:p>
        </p:txBody>
      </p:sp>
      <p:sp>
        <p:nvSpPr>
          <p:cNvPr id="40" name="下矢印 39">
            <a:extLst>
              <a:ext uri="{FF2B5EF4-FFF2-40B4-BE49-F238E27FC236}">
                <a16:creationId xmlns:a16="http://schemas.microsoft.com/office/drawing/2014/main" id="{33D4744B-7B5D-AF47-AAC2-1DFC8F6522AE}"/>
              </a:ext>
            </a:extLst>
          </p:cNvPr>
          <p:cNvSpPr/>
          <p:nvPr/>
        </p:nvSpPr>
        <p:spPr>
          <a:xfrm>
            <a:off x="3407272" y="3895399"/>
            <a:ext cx="2329455" cy="638238"/>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41" name="下矢印 40">
            <a:extLst>
              <a:ext uri="{FF2B5EF4-FFF2-40B4-BE49-F238E27FC236}">
                <a16:creationId xmlns:a16="http://schemas.microsoft.com/office/drawing/2014/main" id="{EF497626-7C5D-4A47-8414-3CCAA6CC88A1}"/>
              </a:ext>
            </a:extLst>
          </p:cNvPr>
          <p:cNvSpPr/>
          <p:nvPr/>
        </p:nvSpPr>
        <p:spPr>
          <a:xfrm>
            <a:off x="4135388" y="1291835"/>
            <a:ext cx="885499" cy="568716"/>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grpSp>
        <p:nvGrpSpPr>
          <p:cNvPr id="42" name="図形グループ 69">
            <a:extLst>
              <a:ext uri="{FF2B5EF4-FFF2-40B4-BE49-F238E27FC236}">
                <a16:creationId xmlns:a16="http://schemas.microsoft.com/office/drawing/2014/main" id="{17B27537-DD75-7348-B92A-1824B63BF650}"/>
              </a:ext>
            </a:extLst>
          </p:cNvPr>
          <p:cNvGrpSpPr/>
          <p:nvPr/>
        </p:nvGrpSpPr>
        <p:grpSpPr>
          <a:xfrm>
            <a:off x="7563484" y="5383691"/>
            <a:ext cx="298283" cy="610571"/>
            <a:chOff x="1946324" y="4125162"/>
            <a:chExt cx="969964" cy="2007872"/>
          </a:xfrm>
        </p:grpSpPr>
        <p:sp>
          <p:nvSpPr>
            <p:cNvPr id="43" name="円/楕円 42">
              <a:extLst>
                <a:ext uri="{FF2B5EF4-FFF2-40B4-BE49-F238E27FC236}">
                  <a16:creationId xmlns:a16="http://schemas.microsoft.com/office/drawing/2014/main" id="{7C5CCB13-D7FB-0D4B-8CBE-A42165EC8973}"/>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4" name="フローチャート: 論理積ゲート 43">
              <a:extLst>
                <a:ext uri="{FF2B5EF4-FFF2-40B4-BE49-F238E27FC236}">
                  <a16:creationId xmlns:a16="http://schemas.microsoft.com/office/drawing/2014/main" id="{0D7FEFE7-CBC6-1547-AAE8-E6DD1173F23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5" name="図形グループ 69">
            <a:extLst>
              <a:ext uri="{FF2B5EF4-FFF2-40B4-BE49-F238E27FC236}">
                <a16:creationId xmlns:a16="http://schemas.microsoft.com/office/drawing/2014/main" id="{AF89B15D-BBD5-274A-8451-A5B7F59228BA}"/>
              </a:ext>
            </a:extLst>
          </p:cNvPr>
          <p:cNvGrpSpPr/>
          <p:nvPr/>
        </p:nvGrpSpPr>
        <p:grpSpPr>
          <a:xfrm>
            <a:off x="1727514" y="5374483"/>
            <a:ext cx="298283" cy="610571"/>
            <a:chOff x="1946324" y="4125162"/>
            <a:chExt cx="969964" cy="2007872"/>
          </a:xfrm>
        </p:grpSpPr>
        <p:sp>
          <p:nvSpPr>
            <p:cNvPr id="46" name="円/楕円 45">
              <a:extLst>
                <a:ext uri="{FF2B5EF4-FFF2-40B4-BE49-F238E27FC236}">
                  <a16:creationId xmlns:a16="http://schemas.microsoft.com/office/drawing/2014/main" id="{6808E5DC-D920-7848-839A-4C3C11F888B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a:extLst>
                <a:ext uri="{FF2B5EF4-FFF2-40B4-BE49-F238E27FC236}">
                  <a16:creationId xmlns:a16="http://schemas.microsoft.com/office/drawing/2014/main" id="{7E53F55C-5A9E-734D-9C9F-FCEDFC16810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69">
            <a:extLst>
              <a:ext uri="{FF2B5EF4-FFF2-40B4-BE49-F238E27FC236}">
                <a16:creationId xmlns:a16="http://schemas.microsoft.com/office/drawing/2014/main" id="{38F723B9-E5BF-B24D-99EA-4EE7781EE2B4}"/>
              </a:ext>
            </a:extLst>
          </p:cNvPr>
          <p:cNvGrpSpPr/>
          <p:nvPr/>
        </p:nvGrpSpPr>
        <p:grpSpPr>
          <a:xfrm>
            <a:off x="1505775" y="5502911"/>
            <a:ext cx="298283" cy="610571"/>
            <a:chOff x="1946324" y="4125162"/>
            <a:chExt cx="969964" cy="2007872"/>
          </a:xfrm>
        </p:grpSpPr>
        <p:sp>
          <p:nvSpPr>
            <p:cNvPr id="49" name="円/楕円 48">
              <a:extLst>
                <a:ext uri="{FF2B5EF4-FFF2-40B4-BE49-F238E27FC236}">
                  <a16:creationId xmlns:a16="http://schemas.microsoft.com/office/drawing/2014/main" id="{8F86C2DF-3467-1F46-A49D-A35E8F8BA17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0" name="フローチャート: 論理積ゲート 49">
              <a:extLst>
                <a:ext uri="{FF2B5EF4-FFF2-40B4-BE49-F238E27FC236}">
                  <a16:creationId xmlns:a16="http://schemas.microsoft.com/office/drawing/2014/main" id="{7F183C43-346C-4C45-8476-018866A4BD95}"/>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1" name="図形グループ 69">
            <a:extLst>
              <a:ext uri="{FF2B5EF4-FFF2-40B4-BE49-F238E27FC236}">
                <a16:creationId xmlns:a16="http://schemas.microsoft.com/office/drawing/2014/main" id="{6880CEBB-FA9F-C342-8390-3300E3FF1EF1}"/>
              </a:ext>
            </a:extLst>
          </p:cNvPr>
          <p:cNvGrpSpPr/>
          <p:nvPr/>
        </p:nvGrpSpPr>
        <p:grpSpPr>
          <a:xfrm>
            <a:off x="1284035" y="5637923"/>
            <a:ext cx="298283" cy="610571"/>
            <a:chOff x="1946324" y="4125162"/>
            <a:chExt cx="969964" cy="2007872"/>
          </a:xfrm>
        </p:grpSpPr>
        <p:sp>
          <p:nvSpPr>
            <p:cNvPr id="52" name="円/楕円 51">
              <a:extLst>
                <a:ext uri="{FF2B5EF4-FFF2-40B4-BE49-F238E27FC236}">
                  <a16:creationId xmlns:a16="http://schemas.microsoft.com/office/drawing/2014/main" id="{30009608-D605-6142-85D3-B0DFAC3B1388}"/>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a:extLst>
                <a:ext uri="{FF2B5EF4-FFF2-40B4-BE49-F238E27FC236}">
                  <a16:creationId xmlns:a16="http://schemas.microsoft.com/office/drawing/2014/main" id="{25CD1091-9DB7-6043-872D-9FAF0ACD5957}"/>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7" name="図形グループ 69">
            <a:extLst>
              <a:ext uri="{FF2B5EF4-FFF2-40B4-BE49-F238E27FC236}">
                <a16:creationId xmlns:a16="http://schemas.microsoft.com/office/drawing/2014/main" id="{C38D8255-F183-ED49-9A8F-8BDB8902C826}"/>
              </a:ext>
            </a:extLst>
          </p:cNvPr>
          <p:cNvGrpSpPr/>
          <p:nvPr/>
        </p:nvGrpSpPr>
        <p:grpSpPr>
          <a:xfrm>
            <a:off x="7192601" y="5386462"/>
            <a:ext cx="298283" cy="610571"/>
            <a:chOff x="1946324" y="4125162"/>
            <a:chExt cx="969964" cy="2007872"/>
          </a:xfrm>
        </p:grpSpPr>
        <p:sp>
          <p:nvSpPr>
            <p:cNvPr id="58" name="円/楕円 57">
              <a:extLst>
                <a:ext uri="{FF2B5EF4-FFF2-40B4-BE49-F238E27FC236}">
                  <a16:creationId xmlns:a16="http://schemas.microsoft.com/office/drawing/2014/main" id="{AEEF1F98-8517-EE42-B4D1-954C5802C19E}"/>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フローチャート: 論理積ゲート 58">
              <a:extLst>
                <a:ext uri="{FF2B5EF4-FFF2-40B4-BE49-F238E27FC236}">
                  <a16:creationId xmlns:a16="http://schemas.microsoft.com/office/drawing/2014/main" id="{A2512715-5D92-DA49-9BF5-45E0A6DCBBC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4140448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E7AF635-770D-D94C-B4CA-7842251BEE66}"/>
              </a:ext>
            </a:extLst>
          </p:cNvPr>
          <p:cNvSpPr/>
          <p:nvPr/>
        </p:nvSpPr>
        <p:spPr>
          <a:xfrm>
            <a:off x="571500" y="771337"/>
            <a:ext cx="8001000" cy="874150"/>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dirty="0">
                <a:solidFill>
                  <a:srgbClr val="FFFFFF"/>
                </a:solidFill>
                <a:latin typeface="Meiryo" panose="020B0604030504040204" pitchFamily="34" charset="-128"/>
                <a:ea typeface="Meiryo" panose="020B0604030504040204" pitchFamily="34" charset="-128"/>
              </a:rPr>
              <a:t>お客様のビジネスの成果に貢献する</a:t>
            </a:r>
            <a:endParaRPr lang="en-US" altLang="ja-JP" sz="2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お客様のデジタル・トランスフォーメーション実現を支える</a:t>
            </a:r>
          </a:p>
        </p:txBody>
      </p:sp>
      <p:sp>
        <p:nvSpPr>
          <p:cNvPr id="107" name="上矢印 106">
            <a:extLst>
              <a:ext uri="{FF2B5EF4-FFF2-40B4-BE49-F238E27FC236}">
                <a16:creationId xmlns:a16="http://schemas.microsoft.com/office/drawing/2014/main" id="{07139B23-E2B5-1246-BCCA-B83180F7BA16}"/>
              </a:ext>
            </a:extLst>
          </p:cNvPr>
          <p:cNvSpPr/>
          <p:nvPr/>
        </p:nvSpPr>
        <p:spPr>
          <a:xfrm>
            <a:off x="3861595" y="1556238"/>
            <a:ext cx="1428910" cy="2025016"/>
          </a:xfrm>
          <a:prstGeom prst="upArrow">
            <a:avLst>
              <a:gd name="adj1" fmla="val 50000"/>
              <a:gd name="adj2" fmla="val 26503"/>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173398" y="133054"/>
            <a:ext cx="8970602" cy="416221"/>
          </a:xfrm>
          <a:prstGeom prst="rect">
            <a:avLst/>
          </a:prstGeom>
        </p:spPr>
        <p:txBody>
          <a:bodyPr>
            <a:normAutofit fontScale="90000"/>
          </a:bodyPr>
          <a:lstStyle/>
          <a:p>
            <a:r>
              <a:rPr lang="ja-JP" altLang="ja-JP" dirty="0"/>
              <a:t>常にテーマや問いを発し続けられる人材 </a:t>
            </a:r>
            <a:endParaRPr kumimoji="1" lang="ja-JP" altLang="en-US" dirty="0"/>
          </a:p>
        </p:txBody>
      </p:sp>
      <p:sp>
        <p:nvSpPr>
          <p:cNvPr id="18" name="円/楕円 17">
            <a:extLst>
              <a:ext uri="{FF2B5EF4-FFF2-40B4-BE49-F238E27FC236}">
                <a16:creationId xmlns:a16="http://schemas.microsoft.com/office/drawing/2014/main" id="{60CA7583-B909-7146-B290-6E9F46260F34}"/>
              </a:ext>
            </a:extLst>
          </p:cNvPr>
          <p:cNvSpPr/>
          <p:nvPr/>
        </p:nvSpPr>
        <p:spPr>
          <a:xfrm>
            <a:off x="2497014" y="1925514"/>
            <a:ext cx="1565031" cy="1565031"/>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a:extLst>
              <a:ext uri="{FF2B5EF4-FFF2-40B4-BE49-F238E27FC236}">
                <a16:creationId xmlns:a16="http://schemas.microsoft.com/office/drawing/2014/main" id="{454AD7DB-1B44-FE48-B5FD-E7FE6504D42A}"/>
              </a:ext>
            </a:extLst>
          </p:cNvPr>
          <p:cNvSpPr/>
          <p:nvPr/>
        </p:nvSpPr>
        <p:spPr>
          <a:xfrm>
            <a:off x="5081954" y="1925514"/>
            <a:ext cx="1565031" cy="1565031"/>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a:extLst>
              <a:ext uri="{FF2B5EF4-FFF2-40B4-BE49-F238E27FC236}">
                <a16:creationId xmlns:a16="http://schemas.microsoft.com/office/drawing/2014/main" id="{812827D8-68E5-B745-84F5-83EA38169239}"/>
              </a:ext>
            </a:extLst>
          </p:cNvPr>
          <p:cNvSpPr/>
          <p:nvPr/>
        </p:nvSpPr>
        <p:spPr>
          <a:xfrm>
            <a:off x="3789484" y="3615951"/>
            <a:ext cx="1565031" cy="1565031"/>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環状矢印 20">
            <a:extLst>
              <a:ext uri="{FF2B5EF4-FFF2-40B4-BE49-F238E27FC236}">
                <a16:creationId xmlns:a16="http://schemas.microsoft.com/office/drawing/2014/main" id="{F31DB738-63B0-534E-AA39-6637EF981DD6}"/>
              </a:ext>
            </a:extLst>
          </p:cNvPr>
          <p:cNvSpPr/>
          <p:nvPr/>
        </p:nvSpPr>
        <p:spPr>
          <a:xfrm rot="19460851">
            <a:off x="3542875" y="1747350"/>
            <a:ext cx="1925269" cy="1915270"/>
          </a:xfrm>
          <a:prstGeom prst="circularArrow">
            <a:avLst>
              <a:gd name="adj1" fmla="val 12500"/>
              <a:gd name="adj2" fmla="val 1142319"/>
              <a:gd name="adj3" fmla="val 20457681"/>
              <a:gd name="adj4" fmla="val 15541744"/>
              <a:gd name="adj5" fmla="val 12500"/>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環状矢印 67">
            <a:extLst>
              <a:ext uri="{FF2B5EF4-FFF2-40B4-BE49-F238E27FC236}">
                <a16:creationId xmlns:a16="http://schemas.microsoft.com/office/drawing/2014/main" id="{2068D46C-0F1F-5A4A-93B8-06DC0EE5C015}"/>
              </a:ext>
            </a:extLst>
          </p:cNvPr>
          <p:cNvSpPr/>
          <p:nvPr/>
        </p:nvSpPr>
        <p:spPr>
          <a:xfrm rot="5400000">
            <a:off x="4454154" y="2741717"/>
            <a:ext cx="1925269" cy="1915270"/>
          </a:xfrm>
          <a:prstGeom prst="circularArrow">
            <a:avLst>
              <a:gd name="adj1" fmla="val 12500"/>
              <a:gd name="adj2" fmla="val 1142319"/>
              <a:gd name="adj3" fmla="val 20457681"/>
              <a:gd name="adj4" fmla="val 15541744"/>
              <a:gd name="adj5" fmla="val 12500"/>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環状矢印 68">
            <a:extLst>
              <a:ext uri="{FF2B5EF4-FFF2-40B4-BE49-F238E27FC236}">
                <a16:creationId xmlns:a16="http://schemas.microsoft.com/office/drawing/2014/main" id="{3D5C43FF-18A0-C946-A04F-851122B02A07}"/>
              </a:ext>
            </a:extLst>
          </p:cNvPr>
          <p:cNvSpPr/>
          <p:nvPr/>
        </p:nvSpPr>
        <p:spPr>
          <a:xfrm rot="11596149">
            <a:off x="2790686" y="2741718"/>
            <a:ext cx="1925269" cy="1915270"/>
          </a:xfrm>
          <a:prstGeom prst="circularArrow">
            <a:avLst>
              <a:gd name="adj1" fmla="val 12500"/>
              <a:gd name="adj2" fmla="val 1142319"/>
              <a:gd name="adj3" fmla="val 20457681"/>
              <a:gd name="adj4" fmla="val 15541744"/>
              <a:gd name="adj5" fmla="val 12500"/>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a:extLst>
              <a:ext uri="{FF2B5EF4-FFF2-40B4-BE49-F238E27FC236}">
                <a16:creationId xmlns:a16="http://schemas.microsoft.com/office/drawing/2014/main" id="{29FC251E-CA9C-114D-A2A4-E74B7B91D9B0}"/>
              </a:ext>
            </a:extLst>
          </p:cNvPr>
          <p:cNvSpPr txBox="1"/>
          <p:nvPr/>
        </p:nvSpPr>
        <p:spPr>
          <a:xfrm>
            <a:off x="3902586" y="4078914"/>
            <a:ext cx="1338828" cy="646331"/>
          </a:xfrm>
          <a:prstGeom prst="rect">
            <a:avLst/>
          </a:prstGeom>
          <a:noFill/>
        </p:spPr>
        <p:txBody>
          <a:bodyPr wrap="none" rtlCol="0">
            <a:spAutoFit/>
          </a:bodyPr>
          <a:lstStyle/>
          <a:p>
            <a:pPr algn="ctr"/>
            <a:r>
              <a:rPr kumimoji="1" lang="ja-JP" altLang="en-US" dirty="0">
                <a:solidFill>
                  <a:schemeClr val="bg1"/>
                </a:solidFill>
                <a:latin typeface="Meiryo" panose="020B0604030504040204" pitchFamily="34" charset="-128"/>
                <a:ea typeface="Meiryo" panose="020B0604030504040204" pitchFamily="34" charset="-128"/>
              </a:rPr>
              <a:t>未来に至る</a:t>
            </a:r>
            <a:endParaRPr kumimoji="1"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筋道を示す</a:t>
            </a:r>
            <a:endParaRPr kumimoji="1" lang="ja-JP" altLang="en-US" dirty="0">
              <a:solidFill>
                <a:schemeClr val="bg1"/>
              </a:solidFill>
              <a:latin typeface="Meiryo" panose="020B0604030504040204" pitchFamily="34" charset="-128"/>
              <a:ea typeface="Meiryo" panose="020B0604030504040204" pitchFamily="34" charset="-128"/>
            </a:endParaRPr>
          </a:p>
        </p:txBody>
      </p:sp>
      <p:sp>
        <p:nvSpPr>
          <p:cNvPr id="74" name="テキスト ボックス 73">
            <a:extLst>
              <a:ext uri="{FF2B5EF4-FFF2-40B4-BE49-F238E27FC236}">
                <a16:creationId xmlns:a16="http://schemas.microsoft.com/office/drawing/2014/main" id="{26106741-1D4D-1445-A972-3FCEC9CC93CF}"/>
              </a:ext>
            </a:extLst>
          </p:cNvPr>
          <p:cNvSpPr txBox="1"/>
          <p:nvPr/>
        </p:nvSpPr>
        <p:spPr>
          <a:xfrm>
            <a:off x="5310470" y="2227183"/>
            <a:ext cx="1107997" cy="923330"/>
          </a:xfrm>
          <a:prstGeom prst="rect">
            <a:avLst/>
          </a:prstGeom>
          <a:noFill/>
        </p:spPr>
        <p:txBody>
          <a:bodyPr wrap="none" rtlCol="0">
            <a:spAutoFit/>
          </a:bodyPr>
          <a:lstStyle/>
          <a:p>
            <a:pPr algn="ctr"/>
            <a:r>
              <a:rPr kumimoji="1" lang="ja-JP" altLang="en-US" dirty="0">
                <a:solidFill>
                  <a:schemeClr val="bg1"/>
                </a:solidFill>
                <a:latin typeface="Meiryo" panose="020B0604030504040204" pitchFamily="34" charset="-128"/>
                <a:ea typeface="Meiryo" panose="020B0604030504040204" pitchFamily="34" charset="-128"/>
              </a:rPr>
              <a:t>自らが</a:t>
            </a:r>
            <a:endParaRPr kumimoji="1"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テーマを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決める</a:t>
            </a:r>
            <a:endParaRPr kumimoji="1" lang="ja-JP" altLang="en-US" dirty="0">
              <a:solidFill>
                <a:schemeClr val="bg1"/>
              </a:solidFill>
              <a:latin typeface="Meiryo" panose="020B0604030504040204" pitchFamily="34" charset="-128"/>
              <a:ea typeface="Meiryo" panose="020B0604030504040204" pitchFamily="34" charset="-128"/>
            </a:endParaRPr>
          </a:p>
        </p:txBody>
      </p:sp>
      <p:sp>
        <p:nvSpPr>
          <p:cNvPr id="75" name="テキスト ボックス 74">
            <a:extLst>
              <a:ext uri="{FF2B5EF4-FFF2-40B4-BE49-F238E27FC236}">
                <a16:creationId xmlns:a16="http://schemas.microsoft.com/office/drawing/2014/main" id="{2257A92D-E1D6-7444-B72B-0BDB9FCA9C29}"/>
              </a:ext>
            </a:extLst>
          </p:cNvPr>
          <p:cNvSpPr txBox="1"/>
          <p:nvPr/>
        </p:nvSpPr>
        <p:spPr>
          <a:xfrm>
            <a:off x="2610115" y="2381821"/>
            <a:ext cx="1338828" cy="646331"/>
          </a:xfrm>
          <a:prstGeom prst="rect">
            <a:avLst/>
          </a:prstGeom>
          <a:noFill/>
        </p:spPr>
        <p:txBody>
          <a:bodyPr wrap="none" rtlCol="0">
            <a:spAutoFit/>
          </a:bodyPr>
          <a:lstStyle/>
          <a:p>
            <a:pPr algn="ctr"/>
            <a:r>
              <a:rPr kumimoji="1" lang="ja-JP" altLang="en-US" dirty="0">
                <a:solidFill>
                  <a:schemeClr val="bg1"/>
                </a:solidFill>
                <a:latin typeface="Meiryo" panose="020B0604030504040204" pitchFamily="34" charset="-128"/>
                <a:ea typeface="Meiryo" panose="020B0604030504040204" pitchFamily="34" charset="-128"/>
              </a:rPr>
              <a:t>お客様の</a:t>
            </a:r>
            <a:endParaRPr kumimoji="1"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未来を描く</a:t>
            </a:r>
            <a:endParaRPr kumimoji="1" lang="ja-JP" altLang="en-US" dirty="0">
              <a:solidFill>
                <a:schemeClr val="bg1"/>
              </a:solidFill>
              <a:latin typeface="Meiryo" panose="020B0604030504040204" pitchFamily="34" charset="-128"/>
              <a:ea typeface="Meiryo" panose="020B0604030504040204" pitchFamily="34" charset="-128"/>
            </a:endParaRPr>
          </a:p>
        </p:txBody>
      </p:sp>
      <p:sp>
        <p:nvSpPr>
          <p:cNvPr id="97" name="正方形/長方形 96">
            <a:extLst>
              <a:ext uri="{FF2B5EF4-FFF2-40B4-BE49-F238E27FC236}">
                <a16:creationId xmlns:a16="http://schemas.microsoft.com/office/drawing/2014/main" id="{EE1E674B-5814-1F43-ADB3-AF139CBD4CC6}"/>
              </a:ext>
            </a:extLst>
          </p:cNvPr>
          <p:cNvSpPr/>
          <p:nvPr/>
        </p:nvSpPr>
        <p:spPr>
          <a:xfrm>
            <a:off x="572347" y="3050517"/>
            <a:ext cx="1741382" cy="763191"/>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rgbClr val="FFFFFF"/>
                </a:solidFill>
                <a:latin typeface="Meiryo" panose="020B0604030504040204" pitchFamily="34" charset="-128"/>
                <a:ea typeface="Meiryo" panose="020B0604030504040204" pitchFamily="34" charset="-128"/>
              </a:rPr>
              <a:t>お客様の</a:t>
            </a:r>
            <a:endParaRPr lang="en-US" altLang="ja-JP" sz="1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経営や事業</a:t>
            </a:r>
            <a:endParaRPr lang="en-US" altLang="ja-JP" sz="1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についての関心</a:t>
            </a:r>
          </a:p>
        </p:txBody>
      </p:sp>
      <p:sp>
        <p:nvSpPr>
          <p:cNvPr id="98" name="正方形/長方形 97">
            <a:extLst>
              <a:ext uri="{FF2B5EF4-FFF2-40B4-BE49-F238E27FC236}">
                <a16:creationId xmlns:a16="http://schemas.microsoft.com/office/drawing/2014/main" id="{4F600037-7B91-7549-AB98-BA73E2C6A1CE}"/>
              </a:ext>
            </a:extLst>
          </p:cNvPr>
          <p:cNvSpPr/>
          <p:nvPr/>
        </p:nvSpPr>
        <p:spPr>
          <a:xfrm>
            <a:off x="6831116" y="3050517"/>
            <a:ext cx="1741382" cy="763191"/>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rgbClr val="FFFFFF"/>
                </a:solidFill>
                <a:latin typeface="Meiryo" panose="020B0604030504040204" pitchFamily="34" charset="-128"/>
                <a:ea typeface="Meiryo" panose="020B0604030504040204" pitchFamily="34" charset="-128"/>
              </a:rPr>
              <a:t>経験から学んだ</a:t>
            </a:r>
            <a:endParaRPr lang="en-US" altLang="ja-JP" sz="1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気付きや教訓</a:t>
            </a:r>
          </a:p>
        </p:txBody>
      </p:sp>
      <p:grpSp>
        <p:nvGrpSpPr>
          <p:cNvPr id="103" name="図形グループ 73">
            <a:extLst>
              <a:ext uri="{FF2B5EF4-FFF2-40B4-BE49-F238E27FC236}">
                <a16:creationId xmlns:a16="http://schemas.microsoft.com/office/drawing/2014/main" id="{7B348DB8-BBD9-8646-AD2E-8757B894132A}"/>
              </a:ext>
            </a:extLst>
          </p:cNvPr>
          <p:cNvGrpSpPr/>
          <p:nvPr/>
        </p:nvGrpSpPr>
        <p:grpSpPr>
          <a:xfrm>
            <a:off x="4285350" y="2246799"/>
            <a:ext cx="550680" cy="1223815"/>
            <a:chOff x="626312" y="838875"/>
            <a:chExt cx="603657" cy="1238713"/>
          </a:xfrm>
          <a:solidFill>
            <a:srgbClr val="0052FF"/>
          </a:solidFill>
        </p:grpSpPr>
        <p:sp>
          <p:nvSpPr>
            <p:cNvPr id="104" name="円/楕円 103">
              <a:extLst>
                <a:ext uri="{FF2B5EF4-FFF2-40B4-BE49-F238E27FC236}">
                  <a16:creationId xmlns:a16="http://schemas.microsoft.com/office/drawing/2014/main" id="{2D3BA6BB-1DAA-A94E-8D1C-954D859FF97E}"/>
                </a:ext>
              </a:extLst>
            </p:cNvPr>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105" name="フローチャート: 論理積ゲート 104">
              <a:extLst>
                <a:ext uri="{FF2B5EF4-FFF2-40B4-BE49-F238E27FC236}">
                  <a16:creationId xmlns:a16="http://schemas.microsoft.com/office/drawing/2014/main" id="{2BCC793B-90A8-A640-8380-D8BCA59A9B13}"/>
                </a:ext>
              </a:extLst>
            </p:cNvPr>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5" name="右矢印 34">
            <a:extLst>
              <a:ext uri="{FF2B5EF4-FFF2-40B4-BE49-F238E27FC236}">
                <a16:creationId xmlns:a16="http://schemas.microsoft.com/office/drawing/2014/main" id="{05B2FD6E-922C-324E-8902-66BFE1C954BE}"/>
              </a:ext>
            </a:extLst>
          </p:cNvPr>
          <p:cNvSpPr/>
          <p:nvPr/>
        </p:nvSpPr>
        <p:spPr>
          <a:xfrm rot="19781846">
            <a:off x="2220264" y="2808669"/>
            <a:ext cx="411986" cy="46820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上矢印 24">
            <a:extLst>
              <a:ext uri="{FF2B5EF4-FFF2-40B4-BE49-F238E27FC236}">
                <a16:creationId xmlns:a16="http://schemas.microsoft.com/office/drawing/2014/main" id="{FD34B557-9F3D-7F40-A58F-BC97F26905C0}"/>
              </a:ext>
            </a:extLst>
          </p:cNvPr>
          <p:cNvSpPr/>
          <p:nvPr/>
        </p:nvSpPr>
        <p:spPr>
          <a:xfrm>
            <a:off x="3861595" y="5042755"/>
            <a:ext cx="1428909" cy="1363819"/>
          </a:xfrm>
          <a:prstGeom prst="upArrow">
            <a:avLst>
              <a:gd name="adj1" fmla="val 50000"/>
              <a:gd name="adj2" fmla="val 26503"/>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直角三角形 22">
            <a:extLst>
              <a:ext uri="{FF2B5EF4-FFF2-40B4-BE49-F238E27FC236}">
                <a16:creationId xmlns:a16="http://schemas.microsoft.com/office/drawing/2014/main" id="{AAED46A2-0BF6-0543-AC56-F9378B7DA8D8}"/>
              </a:ext>
            </a:extLst>
          </p:cNvPr>
          <p:cNvSpPr/>
          <p:nvPr/>
        </p:nvSpPr>
        <p:spPr>
          <a:xfrm>
            <a:off x="571500" y="5588706"/>
            <a:ext cx="8000999" cy="725313"/>
          </a:xfrm>
          <a:prstGeom prst="rtTriangl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直角三角形 99">
            <a:extLst>
              <a:ext uri="{FF2B5EF4-FFF2-40B4-BE49-F238E27FC236}">
                <a16:creationId xmlns:a16="http://schemas.microsoft.com/office/drawing/2014/main" id="{CA6D2B9E-73C0-6644-8357-EE9D693C3FAC}"/>
              </a:ext>
            </a:extLst>
          </p:cNvPr>
          <p:cNvSpPr/>
          <p:nvPr/>
        </p:nvSpPr>
        <p:spPr>
          <a:xfrm rot="10800000">
            <a:off x="571499" y="5592801"/>
            <a:ext cx="8000999" cy="725313"/>
          </a:xfrm>
          <a:prstGeom prst="rtTriangl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テキスト ボックス 23">
            <a:extLst>
              <a:ext uri="{FF2B5EF4-FFF2-40B4-BE49-F238E27FC236}">
                <a16:creationId xmlns:a16="http://schemas.microsoft.com/office/drawing/2014/main" id="{E4FFE8AD-8CDC-0540-9B3B-35966B28BF30}"/>
              </a:ext>
            </a:extLst>
          </p:cNvPr>
          <p:cNvSpPr txBox="1"/>
          <p:nvPr/>
        </p:nvSpPr>
        <p:spPr>
          <a:xfrm>
            <a:off x="582640" y="5790799"/>
            <a:ext cx="1980029" cy="523220"/>
          </a:xfrm>
          <a:prstGeom prst="rect">
            <a:avLst/>
          </a:prstGeom>
          <a:noFill/>
        </p:spPr>
        <p:txBody>
          <a:bodyPr wrap="none" rtlCol="0">
            <a:spAutoFit/>
          </a:bodyPr>
          <a:lstStyle/>
          <a:p>
            <a:r>
              <a:rPr kumimoji="1" lang="ja-JP" altLang="en-US" sz="1400" dirty="0">
                <a:solidFill>
                  <a:schemeClr val="bg1"/>
                </a:solidFill>
                <a:latin typeface="Meiryo" panose="020B0604030504040204" pitchFamily="34" charset="-128"/>
                <a:ea typeface="Meiryo" panose="020B0604030504040204" pitchFamily="34" charset="-128"/>
              </a:rPr>
              <a:t>自分たちが</a:t>
            </a:r>
            <a:endParaRPr kumimoji="1" lang="en-US" altLang="ja-JP" sz="1400" dirty="0">
              <a:solidFill>
                <a:schemeClr val="bg1"/>
              </a:solidFill>
              <a:latin typeface="Meiryo" panose="020B0604030504040204" pitchFamily="34" charset="-128"/>
              <a:ea typeface="Meiryo" panose="020B0604030504040204" pitchFamily="34" charset="-128"/>
            </a:endParaRPr>
          </a:p>
          <a:p>
            <a:r>
              <a:rPr kumimoji="1" lang="ja-JP" altLang="en-US" sz="1400" dirty="0">
                <a:solidFill>
                  <a:schemeClr val="bg1"/>
                </a:solidFill>
                <a:latin typeface="Meiryo" panose="020B0604030504040204" pitchFamily="34" charset="-128"/>
                <a:ea typeface="Meiryo" panose="020B0604030504040204" pitchFamily="34" charset="-128"/>
              </a:rPr>
              <a:t>生みだした優れた技術</a:t>
            </a:r>
          </a:p>
        </p:txBody>
      </p:sp>
      <p:sp>
        <p:nvSpPr>
          <p:cNvPr id="101" name="テキスト ボックス 100">
            <a:extLst>
              <a:ext uri="{FF2B5EF4-FFF2-40B4-BE49-F238E27FC236}">
                <a16:creationId xmlns:a16="http://schemas.microsoft.com/office/drawing/2014/main" id="{852F9C35-04B3-1D4D-88CD-979E3ABDE5BF}"/>
              </a:ext>
            </a:extLst>
          </p:cNvPr>
          <p:cNvSpPr txBox="1"/>
          <p:nvPr/>
        </p:nvSpPr>
        <p:spPr>
          <a:xfrm>
            <a:off x="6759688" y="5669857"/>
            <a:ext cx="1800493" cy="523220"/>
          </a:xfrm>
          <a:prstGeom prst="rect">
            <a:avLst/>
          </a:prstGeom>
          <a:noFill/>
        </p:spPr>
        <p:txBody>
          <a:bodyPr wrap="none" rtlCol="0">
            <a:spAutoFit/>
          </a:bodyPr>
          <a:lstStyle/>
          <a:p>
            <a:pPr algn="r"/>
            <a:r>
              <a:rPr kumimoji="1" lang="ja-JP" altLang="en-US" sz="1400" dirty="0">
                <a:solidFill>
                  <a:schemeClr val="bg1"/>
                </a:solidFill>
                <a:latin typeface="Meiryo" panose="020B0604030504040204" pitchFamily="34" charset="-128"/>
                <a:ea typeface="Meiryo" panose="020B0604030504040204" pitchFamily="34" charset="-128"/>
              </a:rPr>
              <a:t>社外で生みだされた</a:t>
            </a:r>
            <a:endParaRPr kumimoji="1" lang="en-US" altLang="ja-JP" sz="1400" dirty="0">
              <a:solidFill>
                <a:schemeClr val="bg1"/>
              </a:solidFill>
              <a:latin typeface="Meiryo" panose="020B0604030504040204" pitchFamily="34" charset="-128"/>
              <a:ea typeface="Meiryo" panose="020B0604030504040204" pitchFamily="34" charset="-128"/>
            </a:endParaRPr>
          </a:p>
          <a:p>
            <a:pPr algn="r"/>
            <a:r>
              <a:rPr kumimoji="1" lang="ja-JP" altLang="en-US" sz="1400" dirty="0">
                <a:solidFill>
                  <a:schemeClr val="bg1"/>
                </a:solidFill>
                <a:latin typeface="Meiryo" panose="020B0604030504040204" pitchFamily="34" charset="-128"/>
                <a:ea typeface="Meiryo" panose="020B0604030504040204" pitchFamily="34" charset="-128"/>
              </a:rPr>
              <a:t>優れた技術</a:t>
            </a:r>
          </a:p>
        </p:txBody>
      </p:sp>
      <p:sp>
        <p:nvSpPr>
          <p:cNvPr id="37" name="テキスト ボックス 36">
            <a:extLst>
              <a:ext uri="{FF2B5EF4-FFF2-40B4-BE49-F238E27FC236}">
                <a16:creationId xmlns:a16="http://schemas.microsoft.com/office/drawing/2014/main" id="{A5FF3425-6FB4-994D-A996-47FDBC8B9592}"/>
              </a:ext>
            </a:extLst>
          </p:cNvPr>
          <p:cNvSpPr txBox="1"/>
          <p:nvPr/>
        </p:nvSpPr>
        <p:spPr>
          <a:xfrm>
            <a:off x="2863839" y="5684140"/>
            <a:ext cx="3416320" cy="523220"/>
          </a:xfrm>
          <a:prstGeom prst="rect">
            <a:avLst/>
          </a:prstGeom>
          <a:noFill/>
        </p:spPr>
        <p:txBody>
          <a:bodyPr wrap="none" rtlCol="0">
            <a:sp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デジタル・トランスフォーメーションを</a:t>
            </a:r>
            <a:endParaRPr kumimoji="1" lang="en-US" altLang="ja-JP" sz="1400" b="1"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実現するための新たらしいビジネス価値</a:t>
            </a:r>
          </a:p>
        </p:txBody>
      </p:sp>
      <p:sp>
        <p:nvSpPr>
          <p:cNvPr id="108" name="右矢印 107">
            <a:extLst>
              <a:ext uri="{FF2B5EF4-FFF2-40B4-BE49-F238E27FC236}">
                <a16:creationId xmlns:a16="http://schemas.microsoft.com/office/drawing/2014/main" id="{E663C8F4-0330-9B47-9389-4A3EC839C7AF}"/>
              </a:ext>
            </a:extLst>
          </p:cNvPr>
          <p:cNvSpPr/>
          <p:nvPr/>
        </p:nvSpPr>
        <p:spPr>
          <a:xfrm rot="1818154" flipH="1">
            <a:off x="6504411" y="2808669"/>
            <a:ext cx="411986" cy="46820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a:extLst>
              <a:ext uri="{FF2B5EF4-FFF2-40B4-BE49-F238E27FC236}">
                <a16:creationId xmlns:a16="http://schemas.microsoft.com/office/drawing/2014/main" id="{F7C111A5-6192-E241-9019-6335925B3456}"/>
              </a:ext>
            </a:extLst>
          </p:cNvPr>
          <p:cNvSpPr txBox="1"/>
          <p:nvPr/>
        </p:nvSpPr>
        <p:spPr>
          <a:xfrm>
            <a:off x="4277295" y="3030510"/>
            <a:ext cx="569387" cy="400110"/>
          </a:xfrm>
          <a:prstGeom prst="rect">
            <a:avLst/>
          </a:prstGeom>
          <a:noFill/>
        </p:spPr>
        <p:txBody>
          <a:bodyPr wrap="none" rtlCol="0">
            <a:spAutoFit/>
          </a:bodyPr>
          <a:lstStyle/>
          <a:p>
            <a:pPr algn="ctr"/>
            <a:r>
              <a:rPr kumimoji="1" lang="ja-JP" altLang="en-US" sz="1000" dirty="0">
                <a:solidFill>
                  <a:schemeClr val="bg1"/>
                </a:solidFill>
                <a:latin typeface="Meiryo" panose="020B0604030504040204" pitchFamily="34" charset="-128"/>
                <a:ea typeface="Meiryo" panose="020B0604030504040204" pitchFamily="34" charset="-128"/>
              </a:rPr>
              <a:t>お客様</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000" dirty="0">
                <a:solidFill>
                  <a:schemeClr val="bg1"/>
                </a:solidFill>
                <a:latin typeface="Meiryo" panose="020B0604030504040204" pitchFamily="34" charset="-128"/>
                <a:ea typeface="Meiryo" panose="020B0604030504040204" pitchFamily="34" charset="-128"/>
              </a:rPr>
              <a:t>の</a:t>
            </a:r>
            <a:r>
              <a:rPr lang="ja-JP" altLang="en-US" sz="1000" dirty="0">
                <a:solidFill>
                  <a:schemeClr val="bg1"/>
                </a:solidFill>
                <a:latin typeface="Meiryo" panose="020B0604030504040204" pitchFamily="34" charset="-128"/>
                <a:ea typeface="Meiryo" panose="020B0604030504040204" pitchFamily="34" charset="-128"/>
              </a:rPr>
              <a:t>教師</a:t>
            </a:r>
            <a:endParaRPr kumimoji="1" lang="ja-JP" altLang="en-US" sz="10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15684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1600">
                <a:solidFill>
                  <a:srgbClr val="FFFFFF"/>
                </a:solidFill>
                <a:effectLst/>
                <a:latin typeface="Meiryo" charset="-128"/>
                <a:ea typeface="Meiryo" charset="-128"/>
                <a:cs typeface="Meiryo" charset="-128"/>
              </a:rPr>
              <a:t>最後に</a:t>
            </a:r>
            <a:endParaRPr lang="en-US" altLang="ja-JP" sz="1600" dirty="0">
              <a:solidFill>
                <a:srgbClr val="FFFFFF"/>
              </a:solidFill>
              <a:effectLst/>
              <a:latin typeface="Meiryo" charset="-128"/>
              <a:ea typeface="Meiryo" charset="-128"/>
              <a:cs typeface="Meiryo" charset="-128"/>
            </a:endParaRPr>
          </a:p>
          <a:p>
            <a:pPr algn="r"/>
            <a:r>
              <a:rPr lang="ja-JP" altLang="en-US" sz="1600">
                <a:solidFill>
                  <a:srgbClr val="FFFFFF"/>
                </a:solidFill>
                <a:latin typeface="Meiryo" charset="-128"/>
                <a:ea typeface="Meiryo" charset="-128"/>
                <a:cs typeface="Meiryo" charset="-128"/>
              </a:rPr>
              <a:t>働き方改革について</a:t>
            </a:r>
            <a:endParaRPr lang="ja-JP" altLang="en-US" dirty="0">
              <a:solidFill>
                <a:srgbClr val="FFFFFF"/>
              </a:solidFill>
              <a:effectLst/>
              <a:latin typeface="Meiryo" charset="-128"/>
              <a:ea typeface="Meiryo" charset="-128"/>
              <a:cs typeface="Meiryo" charset="-128"/>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3678117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92429" y="5193976"/>
            <a:ext cx="8359140" cy="130383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sp>
        <p:nvSpPr>
          <p:cNvPr id="6" name="正方形/長方形 5"/>
          <p:cNvSpPr/>
          <p:nvPr/>
        </p:nvSpPr>
        <p:spPr>
          <a:xfrm>
            <a:off x="392430" y="1928673"/>
            <a:ext cx="8359140" cy="13555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sp>
        <p:nvSpPr>
          <p:cNvPr id="39" name="タイトル 38"/>
          <p:cNvSpPr>
            <a:spLocks noGrp="1"/>
          </p:cNvSpPr>
          <p:nvPr>
            <p:ph type="title"/>
          </p:nvPr>
        </p:nvSpPr>
        <p:spPr/>
        <p:txBody>
          <a:bodyPr/>
          <a:lstStyle/>
          <a:p>
            <a:r>
              <a:rPr lang="ja-JP" altLang="en-US" dirty="0"/>
              <a:t>「働き方改革」で何を目指すのか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63</a:t>
            </a:fld>
            <a:endParaRPr kumimoji="1" lang="ja-JP" altLang="en-US"/>
          </a:p>
        </p:txBody>
      </p:sp>
      <p:sp>
        <p:nvSpPr>
          <p:cNvPr id="3" name="正方形/長方形 2"/>
          <p:cNvSpPr/>
          <p:nvPr/>
        </p:nvSpPr>
        <p:spPr>
          <a:xfrm>
            <a:off x="2792730" y="899044"/>
            <a:ext cx="3558540" cy="70866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chemeClr val="bg1"/>
                </a:solidFill>
                <a:latin typeface="Meiryo" charset="-128"/>
                <a:ea typeface="Meiryo" charset="-128"/>
                <a:cs typeface="Meiryo" charset="-128"/>
              </a:rPr>
              <a:t>働き方改革</a:t>
            </a:r>
          </a:p>
        </p:txBody>
      </p:sp>
      <p:sp>
        <p:nvSpPr>
          <p:cNvPr id="4" name="正方形/長方形 3"/>
          <p:cNvSpPr/>
          <p:nvPr/>
        </p:nvSpPr>
        <p:spPr>
          <a:xfrm>
            <a:off x="521130" y="2412601"/>
            <a:ext cx="3967050" cy="7086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chemeClr val="bg1"/>
                </a:solidFill>
                <a:latin typeface="Meiryo" charset="-128"/>
                <a:ea typeface="Meiryo" charset="-128"/>
                <a:cs typeface="Meiryo" charset="-128"/>
              </a:rPr>
              <a:t>AI</a:t>
            </a:r>
            <a:r>
              <a:rPr kumimoji="1" lang="ja-JP" altLang="en-US" sz="1600" dirty="0">
                <a:solidFill>
                  <a:schemeClr val="bg1"/>
                </a:solidFill>
                <a:latin typeface="Meiryo" charset="-128"/>
                <a:ea typeface="Meiryo" charset="-128"/>
                <a:cs typeface="Meiryo" charset="-128"/>
              </a:rPr>
              <a:t>や自動化が</a:t>
            </a:r>
            <a:r>
              <a:rPr kumimoji="1" lang="ja-JP" altLang="en-US" sz="1600" b="1" u="sng" dirty="0">
                <a:solidFill>
                  <a:schemeClr val="bg1"/>
                </a:solidFill>
                <a:latin typeface="Meiryo" charset="-128"/>
                <a:ea typeface="Meiryo" charset="-128"/>
                <a:cs typeface="Meiryo" charset="-128"/>
              </a:rPr>
              <a:t>既存スキルの不良資産化</a:t>
            </a:r>
            <a:r>
              <a:rPr kumimoji="1" lang="ja-JP" altLang="en-US" sz="1600" dirty="0">
                <a:solidFill>
                  <a:schemeClr val="bg1"/>
                </a:solidFill>
                <a:latin typeface="Meiryo" charset="-128"/>
                <a:ea typeface="Meiryo" charset="-128"/>
                <a:cs typeface="Meiryo" charset="-128"/>
              </a:rPr>
              <a:t>を加速し</a:t>
            </a:r>
            <a:r>
              <a:rPr lang="ja-JP" altLang="en-US" sz="1600" b="1" u="sng" dirty="0">
                <a:solidFill>
                  <a:schemeClr val="bg1"/>
                </a:solidFill>
                <a:latin typeface="Meiryo" charset="-128"/>
                <a:ea typeface="Meiryo" charset="-128"/>
                <a:cs typeface="Meiryo" charset="-128"/>
              </a:rPr>
              <a:t>人生の「旬」の期間を短縮</a:t>
            </a:r>
            <a:endParaRPr lang="en-US" altLang="ja-JP" sz="1600" dirty="0">
              <a:solidFill>
                <a:schemeClr val="bg1"/>
              </a:solidFill>
              <a:latin typeface="Meiryo" charset="-128"/>
              <a:ea typeface="Meiryo" charset="-128"/>
              <a:cs typeface="Meiryo" charset="-128"/>
            </a:endParaRPr>
          </a:p>
        </p:txBody>
      </p:sp>
      <p:sp>
        <p:nvSpPr>
          <p:cNvPr id="5" name="正方形/長方形 4"/>
          <p:cNvSpPr/>
          <p:nvPr/>
        </p:nvSpPr>
        <p:spPr>
          <a:xfrm>
            <a:off x="4678680" y="2412601"/>
            <a:ext cx="3944190" cy="7086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eiryo" charset="-128"/>
                <a:ea typeface="Meiryo" charset="-128"/>
                <a:cs typeface="Meiryo" charset="-128"/>
              </a:rPr>
              <a:t>ライフスタイルや医療・衛生・栄養</a:t>
            </a:r>
            <a:endParaRPr kumimoji="1" lang="en-US" altLang="ja-JP" sz="1600" dirty="0">
              <a:solidFill>
                <a:schemeClr val="bg1"/>
              </a:solidFill>
              <a:latin typeface="Meiryo" charset="-128"/>
              <a:ea typeface="Meiryo" charset="-128"/>
              <a:cs typeface="Meiryo" charset="-128"/>
            </a:endParaRPr>
          </a:p>
          <a:p>
            <a:pPr algn="ctr"/>
            <a:r>
              <a:rPr kumimoji="1" lang="ja-JP" altLang="en-US" sz="1600" dirty="0">
                <a:solidFill>
                  <a:schemeClr val="bg1"/>
                </a:solidFill>
                <a:latin typeface="Meiryo" charset="-128"/>
                <a:ea typeface="Meiryo" charset="-128"/>
                <a:cs typeface="Meiryo" charset="-128"/>
              </a:rPr>
              <a:t>が改善</a:t>
            </a:r>
            <a:r>
              <a:rPr lang="ja-JP" altLang="en-US" sz="1600" dirty="0">
                <a:solidFill>
                  <a:schemeClr val="bg1"/>
                </a:solidFill>
                <a:latin typeface="Meiryo" charset="-128"/>
                <a:ea typeface="Meiryo" charset="-128"/>
                <a:cs typeface="Meiryo" charset="-128"/>
              </a:rPr>
              <a:t>し</a:t>
            </a:r>
            <a:r>
              <a:rPr kumimoji="1" lang="ja-JP" altLang="en-US" sz="1600" b="1" u="sng" dirty="0">
                <a:solidFill>
                  <a:schemeClr val="bg1"/>
                </a:solidFill>
                <a:latin typeface="Meiryo" charset="-128"/>
                <a:ea typeface="Meiryo" charset="-128"/>
                <a:cs typeface="Meiryo" charset="-128"/>
              </a:rPr>
              <a:t>高齢化</a:t>
            </a:r>
            <a:r>
              <a:rPr kumimoji="1" lang="ja-JP" altLang="en-US" sz="1600" dirty="0">
                <a:solidFill>
                  <a:schemeClr val="bg1"/>
                </a:solidFill>
                <a:latin typeface="Meiryo" charset="-128"/>
                <a:ea typeface="Meiryo" charset="-128"/>
                <a:cs typeface="Meiryo" charset="-128"/>
              </a:rPr>
              <a:t>を助長</a:t>
            </a:r>
          </a:p>
        </p:txBody>
      </p:sp>
      <p:sp>
        <p:nvSpPr>
          <p:cNvPr id="7" name="テキスト ボックス 6"/>
          <p:cNvSpPr txBox="1"/>
          <p:nvPr/>
        </p:nvSpPr>
        <p:spPr>
          <a:xfrm>
            <a:off x="3440921" y="2085591"/>
            <a:ext cx="2262158" cy="369332"/>
          </a:xfrm>
          <a:prstGeom prst="rect">
            <a:avLst/>
          </a:prstGeom>
          <a:noFill/>
          <a:ln w="28575">
            <a:noFill/>
          </a:ln>
        </p:spPr>
        <p:txBody>
          <a:bodyPr wrap="none" rtlCol="0">
            <a:spAutoFit/>
          </a:bodyPr>
          <a:lstStyle/>
          <a:p>
            <a:pPr algn="ctr"/>
            <a:r>
              <a:rPr kumimoji="1" lang="ja-JP" altLang="en-US" b="1" dirty="0">
                <a:solidFill>
                  <a:schemeClr val="accent3">
                    <a:lumMod val="75000"/>
                  </a:schemeClr>
                </a:solidFill>
                <a:latin typeface="Meiryo" charset="-128"/>
                <a:ea typeface="Meiryo" charset="-128"/>
                <a:cs typeface="Meiryo" charset="-128"/>
              </a:rPr>
              <a:t>テクノロジーの進化</a:t>
            </a:r>
          </a:p>
        </p:txBody>
      </p:sp>
      <p:sp>
        <p:nvSpPr>
          <p:cNvPr id="8" name="正方形/長方形 7"/>
          <p:cNvSpPr/>
          <p:nvPr/>
        </p:nvSpPr>
        <p:spPr>
          <a:xfrm>
            <a:off x="2799392" y="4909287"/>
            <a:ext cx="3558540" cy="1171041"/>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chemeClr val="bg1"/>
                </a:solidFill>
                <a:latin typeface="Meiryo" charset="-128"/>
                <a:ea typeface="Meiryo" charset="-128"/>
                <a:cs typeface="Meiryo" charset="-128"/>
              </a:rPr>
              <a:t>クロスオーバー人材</a:t>
            </a:r>
            <a:endParaRPr kumimoji="1" lang="en-US" altLang="ja-JP" sz="2400" b="1" dirty="0">
              <a:solidFill>
                <a:schemeClr val="bg1"/>
              </a:solidFill>
              <a:latin typeface="Meiryo" charset="-128"/>
              <a:ea typeface="Meiryo" charset="-128"/>
              <a:cs typeface="Meiryo" charset="-128"/>
            </a:endParaRPr>
          </a:p>
          <a:p>
            <a:pPr algn="ctr"/>
            <a:r>
              <a:rPr lang="ja-JP" altLang="en-US" sz="1400" dirty="0">
                <a:solidFill>
                  <a:schemeClr val="bg1"/>
                </a:solidFill>
                <a:latin typeface="Meiryo" charset="-128"/>
                <a:ea typeface="Meiryo" charset="-128"/>
                <a:cs typeface="Meiryo" charset="-128"/>
              </a:rPr>
              <a:t>異なる分野の物事を組み合わせて</a:t>
            </a:r>
            <a:endParaRPr lang="en-US" altLang="ja-JP" sz="1400" dirty="0">
              <a:solidFill>
                <a:schemeClr val="bg1"/>
              </a:solidFill>
              <a:latin typeface="Meiryo" charset="-128"/>
              <a:ea typeface="Meiryo" charset="-128"/>
              <a:cs typeface="Meiryo" charset="-128"/>
            </a:endParaRPr>
          </a:p>
          <a:p>
            <a:pPr algn="ctr"/>
            <a:r>
              <a:rPr lang="ja-JP" altLang="en-US" sz="1400" dirty="0">
                <a:solidFill>
                  <a:schemeClr val="bg1"/>
                </a:solidFill>
                <a:latin typeface="Meiryo" charset="-128"/>
                <a:ea typeface="Meiryo" charset="-128"/>
                <a:cs typeface="Meiryo" charset="-128"/>
              </a:rPr>
              <a:t>新しい物事を作り出せる人材</a:t>
            </a:r>
            <a:endParaRPr kumimoji="1" lang="ja-JP" altLang="en-US" sz="1400" dirty="0">
              <a:solidFill>
                <a:schemeClr val="bg1"/>
              </a:solidFill>
              <a:latin typeface="Meiryo" charset="-128"/>
              <a:ea typeface="Meiryo" charset="-128"/>
              <a:cs typeface="Meiryo" charset="-128"/>
            </a:endParaRPr>
          </a:p>
        </p:txBody>
      </p:sp>
      <p:sp>
        <p:nvSpPr>
          <p:cNvPr id="9" name="正方形/長方形 8"/>
          <p:cNvSpPr/>
          <p:nvPr/>
        </p:nvSpPr>
        <p:spPr>
          <a:xfrm>
            <a:off x="2792730" y="3768148"/>
            <a:ext cx="3558540" cy="89306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charset="-128"/>
                <a:ea typeface="Meiryo" charset="-128"/>
                <a:cs typeface="Meiryo" charset="-128"/>
              </a:rPr>
              <a:t>社会に必要とされる人材であり続ける</a:t>
            </a:r>
            <a:endParaRPr kumimoji="1" lang="en-US" altLang="ja-JP" sz="1400" b="1" dirty="0">
              <a:solidFill>
                <a:schemeClr val="bg1"/>
              </a:solidFill>
              <a:latin typeface="Meiryo" charset="-128"/>
              <a:ea typeface="Meiryo" charset="-128"/>
              <a:cs typeface="Meiryo" charset="-128"/>
            </a:endParaRPr>
          </a:p>
          <a:p>
            <a:pPr algn="ctr"/>
            <a:r>
              <a:rPr lang="ja-JP" altLang="en-US" sz="1200" dirty="0">
                <a:solidFill>
                  <a:schemeClr val="bg1"/>
                </a:solidFill>
                <a:latin typeface="Meiryo" charset="-128"/>
                <a:ea typeface="Meiryo" charset="-128"/>
                <a:cs typeface="Meiryo" charset="-128"/>
              </a:rPr>
              <a:t>単一スキル／単一キャリアの限界を脱して</a:t>
            </a:r>
            <a:endParaRPr lang="en-US" altLang="ja-JP" sz="1200" dirty="0">
              <a:solidFill>
                <a:schemeClr val="bg1"/>
              </a:solidFill>
              <a:latin typeface="Meiryo" charset="-128"/>
              <a:ea typeface="Meiryo" charset="-128"/>
              <a:cs typeface="Meiryo" charset="-128"/>
            </a:endParaRPr>
          </a:p>
          <a:p>
            <a:pPr algn="ctr"/>
            <a:r>
              <a:rPr lang="ja-JP" altLang="en-US" sz="1200" dirty="0">
                <a:solidFill>
                  <a:schemeClr val="bg1"/>
                </a:solidFill>
                <a:latin typeface="Meiryo" charset="-128"/>
                <a:ea typeface="Meiryo" charset="-128"/>
                <a:cs typeface="Meiryo" charset="-128"/>
              </a:rPr>
              <a:t>マルチスキル／パラレルキャリアへ転換する</a:t>
            </a:r>
            <a:endParaRPr lang="en-US" altLang="ja-JP" sz="1200" dirty="0">
              <a:solidFill>
                <a:schemeClr val="bg1"/>
              </a:solidFill>
              <a:latin typeface="Meiryo" charset="-128"/>
              <a:ea typeface="Meiryo" charset="-128"/>
              <a:cs typeface="Meiryo" charset="-128"/>
            </a:endParaRPr>
          </a:p>
        </p:txBody>
      </p:sp>
      <p:sp>
        <p:nvSpPr>
          <p:cNvPr id="11" name="テキスト ボックス 10"/>
          <p:cNvSpPr txBox="1"/>
          <p:nvPr/>
        </p:nvSpPr>
        <p:spPr>
          <a:xfrm>
            <a:off x="3902584" y="6157548"/>
            <a:ext cx="1338829" cy="369332"/>
          </a:xfrm>
          <a:prstGeom prst="rect">
            <a:avLst/>
          </a:prstGeom>
          <a:noFill/>
        </p:spPr>
        <p:txBody>
          <a:bodyPr wrap="none" rtlCol="0">
            <a:spAutoFit/>
          </a:bodyPr>
          <a:lstStyle/>
          <a:p>
            <a:pPr algn="ctr"/>
            <a:r>
              <a:rPr kumimoji="1" lang="ja-JP" altLang="en-US" b="1">
                <a:solidFill>
                  <a:srgbClr val="0432FF"/>
                </a:solidFill>
                <a:latin typeface="Meiryo" charset="-128"/>
                <a:ea typeface="Meiryo" charset="-128"/>
                <a:cs typeface="Meiryo" charset="-128"/>
              </a:rPr>
              <a:t>環境づくり</a:t>
            </a:r>
            <a:endParaRPr kumimoji="1" lang="ja-JP" altLang="en-US" b="1" dirty="0">
              <a:solidFill>
                <a:srgbClr val="0432FF"/>
              </a:solidFill>
              <a:latin typeface="Meiryo" charset="-128"/>
              <a:ea typeface="Meiryo" charset="-128"/>
              <a:cs typeface="Meiryo" charset="-128"/>
            </a:endParaRPr>
          </a:p>
        </p:txBody>
      </p:sp>
      <p:sp>
        <p:nvSpPr>
          <p:cNvPr id="12" name="テキスト ボックス 11"/>
          <p:cNvSpPr txBox="1"/>
          <p:nvPr/>
        </p:nvSpPr>
        <p:spPr>
          <a:xfrm>
            <a:off x="880203" y="5335553"/>
            <a:ext cx="1082348" cy="307777"/>
          </a:xfrm>
          <a:prstGeom prst="rect">
            <a:avLst/>
          </a:prstGeom>
          <a:noFill/>
        </p:spPr>
        <p:txBody>
          <a:bodyPr wrap="none" rtlCol="0">
            <a:spAutoFit/>
          </a:bodyPr>
          <a:lstStyle/>
          <a:p>
            <a:r>
              <a:rPr kumimoji="1" lang="ja-JP" altLang="en-US" sz="1400" dirty="0">
                <a:solidFill>
                  <a:srgbClr val="0432FF"/>
                </a:solidFill>
                <a:latin typeface="Meiryo" charset="-128"/>
                <a:ea typeface="Meiryo" charset="-128"/>
                <a:cs typeface="Meiryo" charset="-128"/>
              </a:rPr>
              <a:t>法律や制度</a:t>
            </a:r>
          </a:p>
        </p:txBody>
      </p:sp>
      <p:sp>
        <p:nvSpPr>
          <p:cNvPr id="13" name="テキスト ボックス 12"/>
          <p:cNvSpPr txBox="1"/>
          <p:nvPr/>
        </p:nvSpPr>
        <p:spPr>
          <a:xfrm>
            <a:off x="7096235" y="6052703"/>
            <a:ext cx="902811" cy="307777"/>
          </a:xfrm>
          <a:prstGeom prst="rect">
            <a:avLst/>
          </a:prstGeom>
          <a:noFill/>
        </p:spPr>
        <p:txBody>
          <a:bodyPr wrap="none" rtlCol="0">
            <a:spAutoFit/>
          </a:bodyPr>
          <a:lstStyle/>
          <a:p>
            <a:r>
              <a:rPr kumimoji="1" lang="ja-JP" altLang="en-US" sz="1400">
                <a:solidFill>
                  <a:srgbClr val="0432FF"/>
                </a:solidFill>
                <a:latin typeface="Meiryo" charset="-128"/>
                <a:ea typeface="Meiryo" charset="-128"/>
                <a:cs typeface="Meiryo" charset="-128"/>
              </a:rPr>
              <a:t>労働時間</a:t>
            </a:r>
            <a:endParaRPr kumimoji="1" lang="ja-JP" altLang="en-US" sz="1400" dirty="0">
              <a:solidFill>
                <a:srgbClr val="0432FF"/>
              </a:solidFill>
              <a:latin typeface="Meiryo" charset="-128"/>
              <a:ea typeface="Meiryo" charset="-128"/>
              <a:cs typeface="Meiryo" charset="-128"/>
            </a:endParaRPr>
          </a:p>
        </p:txBody>
      </p:sp>
      <p:sp>
        <p:nvSpPr>
          <p:cNvPr id="14" name="テキスト ボックス 13"/>
          <p:cNvSpPr txBox="1"/>
          <p:nvPr/>
        </p:nvSpPr>
        <p:spPr>
          <a:xfrm>
            <a:off x="6652260" y="5332184"/>
            <a:ext cx="1800493" cy="307777"/>
          </a:xfrm>
          <a:prstGeom prst="rect">
            <a:avLst/>
          </a:prstGeom>
          <a:noFill/>
        </p:spPr>
        <p:txBody>
          <a:bodyPr wrap="none" rtlCol="0">
            <a:spAutoFit/>
          </a:bodyPr>
          <a:lstStyle/>
          <a:p>
            <a:r>
              <a:rPr lang="ja-JP" altLang="en-US" sz="1400" dirty="0">
                <a:solidFill>
                  <a:srgbClr val="0432FF"/>
                </a:solidFill>
                <a:latin typeface="Meiryo" charset="-128"/>
                <a:ea typeface="Meiryo" charset="-128"/>
                <a:cs typeface="Meiryo" charset="-128"/>
              </a:rPr>
              <a:t>在宅</a:t>
            </a:r>
            <a:r>
              <a:rPr lang="ja-JP" altLang="en-US" sz="1400">
                <a:solidFill>
                  <a:srgbClr val="0432FF"/>
                </a:solidFill>
                <a:latin typeface="Meiryo" charset="-128"/>
                <a:ea typeface="Meiryo" charset="-128"/>
                <a:cs typeface="Meiryo" charset="-128"/>
              </a:rPr>
              <a:t>・リモート勤務</a:t>
            </a:r>
            <a:endParaRPr kumimoji="1" lang="ja-JP" altLang="en-US" sz="1400" dirty="0">
              <a:solidFill>
                <a:srgbClr val="0432FF"/>
              </a:solidFill>
              <a:latin typeface="Meiryo" charset="-128"/>
              <a:ea typeface="Meiryo" charset="-128"/>
              <a:cs typeface="Meiryo" charset="-128"/>
            </a:endParaRPr>
          </a:p>
        </p:txBody>
      </p:sp>
      <p:sp>
        <p:nvSpPr>
          <p:cNvPr id="15" name="テキスト ボックス 14"/>
          <p:cNvSpPr txBox="1"/>
          <p:nvPr/>
        </p:nvSpPr>
        <p:spPr>
          <a:xfrm>
            <a:off x="521130" y="5692004"/>
            <a:ext cx="1800493" cy="307777"/>
          </a:xfrm>
          <a:prstGeom prst="rect">
            <a:avLst/>
          </a:prstGeom>
          <a:noFill/>
        </p:spPr>
        <p:txBody>
          <a:bodyPr wrap="none" rtlCol="0">
            <a:spAutoFit/>
          </a:bodyPr>
          <a:lstStyle/>
          <a:p>
            <a:r>
              <a:rPr lang="ja-JP" altLang="en-US" sz="1400" dirty="0">
                <a:solidFill>
                  <a:srgbClr val="0432FF"/>
                </a:solidFill>
                <a:latin typeface="Meiryo" charset="-128"/>
                <a:ea typeface="Meiryo" charset="-128"/>
                <a:cs typeface="Meiryo" charset="-128"/>
              </a:rPr>
              <a:t>業績評価・人事制度</a:t>
            </a:r>
            <a:endParaRPr kumimoji="1" lang="ja-JP" altLang="en-US" sz="1400" dirty="0">
              <a:solidFill>
                <a:srgbClr val="0432FF"/>
              </a:solidFill>
              <a:latin typeface="Meiryo" charset="-128"/>
              <a:ea typeface="Meiryo" charset="-128"/>
              <a:cs typeface="Meiryo" charset="-128"/>
            </a:endParaRPr>
          </a:p>
        </p:txBody>
      </p:sp>
      <p:sp>
        <p:nvSpPr>
          <p:cNvPr id="16" name="テキスト ボックス 15"/>
          <p:cNvSpPr txBox="1"/>
          <p:nvPr/>
        </p:nvSpPr>
        <p:spPr>
          <a:xfrm>
            <a:off x="7058461" y="5692004"/>
            <a:ext cx="992579" cy="307777"/>
          </a:xfrm>
          <a:prstGeom prst="rect">
            <a:avLst/>
          </a:prstGeom>
          <a:noFill/>
        </p:spPr>
        <p:txBody>
          <a:bodyPr wrap="none" rtlCol="0">
            <a:spAutoFit/>
          </a:bodyPr>
          <a:lstStyle/>
          <a:p>
            <a:r>
              <a:rPr lang="ja-JP" altLang="en-US" sz="1400" dirty="0">
                <a:solidFill>
                  <a:srgbClr val="0432FF"/>
                </a:solidFill>
                <a:latin typeface="Meiryo" charset="-128"/>
                <a:ea typeface="Meiryo" charset="-128"/>
                <a:cs typeface="Meiryo" charset="-128"/>
              </a:rPr>
              <a:t>兼業･副業</a:t>
            </a:r>
            <a:endParaRPr kumimoji="1" lang="ja-JP" altLang="en-US" sz="1400" dirty="0">
              <a:solidFill>
                <a:srgbClr val="0432FF"/>
              </a:solidFill>
              <a:latin typeface="Meiryo" charset="-128"/>
              <a:ea typeface="Meiryo" charset="-128"/>
              <a:cs typeface="Meiryo" charset="-128"/>
            </a:endParaRPr>
          </a:p>
        </p:txBody>
      </p:sp>
      <p:sp>
        <p:nvSpPr>
          <p:cNvPr id="17" name="テキスト ボックス 16"/>
          <p:cNvSpPr txBox="1"/>
          <p:nvPr/>
        </p:nvSpPr>
        <p:spPr>
          <a:xfrm>
            <a:off x="521130" y="6052703"/>
            <a:ext cx="1800493" cy="307777"/>
          </a:xfrm>
          <a:prstGeom prst="rect">
            <a:avLst/>
          </a:prstGeom>
          <a:noFill/>
        </p:spPr>
        <p:txBody>
          <a:bodyPr wrap="none" rtlCol="0">
            <a:spAutoFit/>
          </a:bodyPr>
          <a:lstStyle/>
          <a:p>
            <a:r>
              <a:rPr lang="ja-JP" altLang="en-US" sz="1400" dirty="0">
                <a:solidFill>
                  <a:srgbClr val="0432FF"/>
                </a:solidFill>
                <a:latin typeface="Meiryo" charset="-128"/>
                <a:ea typeface="Meiryo" charset="-128"/>
                <a:cs typeface="Meiryo" charset="-128"/>
              </a:rPr>
              <a:t>事業目的・経営理念</a:t>
            </a:r>
            <a:endParaRPr kumimoji="1" lang="ja-JP" altLang="en-US" sz="1400" dirty="0">
              <a:solidFill>
                <a:srgbClr val="0432FF"/>
              </a:solidFill>
              <a:latin typeface="Meiryo" charset="-128"/>
              <a:ea typeface="Meiryo" charset="-128"/>
              <a:cs typeface="Meiryo" charset="-128"/>
            </a:endParaRPr>
          </a:p>
        </p:txBody>
      </p:sp>
      <p:cxnSp>
        <p:nvCxnSpPr>
          <p:cNvPr id="26" name="カギ線コネクタ 25"/>
          <p:cNvCxnSpPr>
            <a:stCxn id="3" idx="2"/>
            <a:endCxn id="4" idx="0"/>
          </p:cNvCxnSpPr>
          <p:nvPr/>
        </p:nvCxnSpPr>
        <p:spPr>
          <a:xfrm rot="5400000">
            <a:off x="3135880" y="976480"/>
            <a:ext cx="804897" cy="2067345"/>
          </a:xfrm>
          <a:prstGeom prst="bentConnector3">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カギ線コネクタ 26"/>
          <p:cNvCxnSpPr>
            <a:stCxn id="3" idx="2"/>
            <a:endCxn id="5" idx="0"/>
          </p:cNvCxnSpPr>
          <p:nvPr/>
        </p:nvCxnSpPr>
        <p:spPr>
          <a:xfrm rot="16200000" flipH="1">
            <a:off x="5208939" y="970764"/>
            <a:ext cx="804897" cy="2078775"/>
          </a:xfrm>
          <a:prstGeom prst="bentConnector3">
            <a:avLst>
              <a:gd name="adj1" fmla="val 50000"/>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カギ線コネクタ 29"/>
          <p:cNvCxnSpPr>
            <a:stCxn id="4" idx="2"/>
            <a:endCxn id="9" idx="0"/>
          </p:cNvCxnSpPr>
          <p:nvPr/>
        </p:nvCxnSpPr>
        <p:spPr>
          <a:xfrm rot="16200000" flipH="1">
            <a:off x="3214884" y="2411031"/>
            <a:ext cx="646887" cy="2067345"/>
          </a:xfrm>
          <a:prstGeom prst="bentConnector3">
            <a:avLst>
              <a:gd name="adj1" fmla="val 50000"/>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カギ線コネクタ 33"/>
          <p:cNvCxnSpPr>
            <a:stCxn id="5" idx="2"/>
            <a:endCxn id="9" idx="0"/>
          </p:cNvCxnSpPr>
          <p:nvPr/>
        </p:nvCxnSpPr>
        <p:spPr>
          <a:xfrm rot="5400000">
            <a:off x="5287945" y="2405317"/>
            <a:ext cx="646887" cy="2078775"/>
          </a:xfrm>
          <a:prstGeom prst="bentConnector3">
            <a:avLst>
              <a:gd name="adj1" fmla="val 50000"/>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9" idx="2"/>
            <a:endCxn id="8" idx="0"/>
          </p:cNvCxnSpPr>
          <p:nvPr/>
        </p:nvCxnSpPr>
        <p:spPr>
          <a:xfrm>
            <a:off x="4572000" y="4661210"/>
            <a:ext cx="6662" cy="248077"/>
          </a:xfrm>
          <a:prstGeom prst="straightConnector1">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198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C44CC-712B-134F-87B9-3D6EEE6E5161}"/>
              </a:ext>
            </a:extLst>
          </p:cNvPr>
          <p:cNvSpPr>
            <a:spLocks noGrp="1"/>
          </p:cNvSpPr>
          <p:nvPr>
            <p:ph type="title"/>
          </p:nvPr>
        </p:nvSpPr>
        <p:spPr/>
        <p:txBody>
          <a:bodyPr/>
          <a:lstStyle/>
          <a:p>
            <a:r>
              <a:rPr kumimoji="1" lang="ja-JP" altLang="en-US"/>
              <a:t>変革のステージに立てるかどうかの３つの問いかけ</a:t>
            </a:r>
          </a:p>
        </p:txBody>
      </p:sp>
      <p:sp>
        <p:nvSpPr>
          <p:cNvPr id="3" name="スライド番号プレースホルダー 2">
            <a:extLst>
              <a:ext uri="{FF2B5EF4-FFF2-40B4-BE49-F238E27FC236}">
                <a16:creationId xmlns:a16="http://schemas.microsoft.com/office/drawing/2014/main" id="{569356EC-77F5-CF42-BC39-0AFDFDE467FA}"/>
              </a:ext>
            </a:extLst>
          </p:cNvPr>
          <p:cNvSpPr>
            <a:spLocks noGrp="1"/>
          </p:cNvSpPr>
          <p:nvPr>
            <p:ph type="sldNum" sz="quarter" idx="12"/>
          </p:nvPr>
        </p:nvSpPr>
        <p:spPr/>
        <p:txBody>
          <a:bodyPr/>
          <a:lstStyle/>
          <a:p>
            <a:fld id="{8FF8CC5D-A65D-5946-99B5-645367A967AD}" type="slidenum">
              <a:rPr kumimoji="1" lang="ja-JP" altLang="en-US" smtClean="0"/>
              <a:t>64</a:t>
            </a:fld>
            <a:endParaRPr kumimoji="1" lang="ja-JP" altLang="en-US"/>
          </a:p>
        </p:txBody>
      </p:sp>
      <p:sp>
        <p:nvSpPr>
          <p:cNvPr id="4" name="テキスト ボックス 3">
            <a:extLst>
              <a:ext uri="{FF2B5EF4-FFF2-40B4-BE49-F238E27FC236}">
                <a16:creationId xmlns:a16="http://schemas.microsoft.com/office/drawing/2014/main" id="{CE7DA51A-41ED-1F45-BFF8-7D673463206E}"/>
              </a:ext>
            </a:extLst>
          </p:cNvPr>
          <p:cNvSpPr txBox="1"/>
          <p:nvPr/>
        </p:nvSpPr>
        <p:spPr>
          <a:xfrm>
            <a:off x="786348" y="2189774"/>
            <a:ext cx="6647974"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違和感</a:t>
            </a:r>
            <a:r>
              <a:rPr kumimoji="1" lang="ja-JP" altLang="en-US" sz="3600">
                <a:solidFill>
                  <a:srgbClr val="0070C0"/>
                </a:solidFill>
                <a:latin typeface="Meiryo" panose="020B0604030504040204" pitchFamily="34" charset="-128"/>
                <a:ea typeface="Meiryo" panose="020B0604030504040204" pitchFamily="34" charset="-128"/>
              </a:rPr>
              <a:t>」を持っていますか？</a:t>
            </a:r>
          </a:p>
        </p:txBody>
      </p:sp>
      <p:sp>
        <p:nvSpPr>
          <p:cNvPr id="5" name="テキスト ボックス 4">
            <a:extLst>
              <a:ext uri="{FF2B5EF4-FFF2-40B4-BE49-F238E27FC236}">
                <a16:creationId xmlns:a16="http://schemas.microsoft.com/office/drawing/2014/main" id="{CDFCA0D3-0B59-454A-B6E9-AAEF6015CE12}"/>
              </a:ext>
            </a:extLst>
          </p:cNvPr>
          <p:cNvSpPr txBox="1"/>
          <p:nvPr/>
        </p:nvSpPr>
        <p:spPr>
          <a:xfrm>
            <a:off x="786348" y="3151470"/>
            <a:ext cx="6186309"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地図</a:t>
            </a:r>
            <a:r>
              <a:rPr kumimoji="1" lang="ja-JP" altLang="en-US" sz="3600">
                <a:solidFill>
                  <a:srgbClr val="0070C0"/>
                </a:solidFill>
                <a:latin typeface="Meiryo" panose="020B0604030504040204" pitchFamily="34" charset="-128"/>
                <a:ea typeface="Meiryo" panose="020B0604030504040204" pitchFamily="34" charset="-128"/>
              </a:rPr>
              <a:t>」を持っていますか？</a:t>
            </a:r>
          </a:p>
        </p:txBody>
      </p:sp>
      <p:sp>
        <p:nvSpPr>
          <p:cNvPr id="6" name="テキスト ボックス 5">
            <a:extLst>
              <a:ext uri="{FF2B5EF4-FFF2-40B4-BE49-F238E27FC236}">
                <a16:creationId xmlns:a16="http://schemas.microsoft.com/office/drawing/2014/main" id="{8CCD0912-5B34-4247-86A0-2F4E40994F48}"/>
              </a:ext>
            </a:extLst>
          </p:cNvPr>
          <p:cNvSpPr txBox="1"/>
          <p:nvPr/>
        </p:nvSpPr>
        <p:spPr>
          <a:xfrm>
            <a:off x="786348" y="4113166"/>
            <a:ext cx="7109639"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向かい風</a:t>
            </a:r>
            <a:r>
              <a:rPr kumimoji="1" lang="ja-JP" altLang="en-US" sz="3600">
                <a:solidFill>
                  <a:srgbClr val="0070C0"/>
                </a:solidFill>
                <a:latin typeface="Meiryo" panose="020B0604030504040204" pitchFamily="34" charset="-128"/>
                <a:ea typeface="Meiryo" panose="020B0604030504040204" pitchFamily="34" charset="-128"/>
              </a:rPr>
              <a:t>」を感じていますか？</a:t>
            </a:r>
          </a:p>
        </p:txBody>
      </p:sp>
    </p:spTree>
    <p:extLst>
      <p:ext uri="{BB962C8B-B14F-4D97-AF65-F5344CB8AC3E}">
        <p14:creationId xmlns:p14="http://schemas.microsoft.com/office/powerpoint/2010/main" val="7782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28D40-7DEB-E448-A4D5-D6BCDCBD8A9D}"/>
              </a:ext>
            </a:extLst>
          </p:cNvPr>
          <p:cNvSpPr>
            <a:spLocks noGrp="1"/>
          </p:cNvSpPr>
          <p:nvPr>
            <p:ph type="title"/>
          </p:nvPr>
        </p:nvSpPr>
        <p:spPr/>
        <p:txBody>
          <a:bodyPr/>
          <a:lstStyle/>
          <a:p>
            <a:r>
              <a:rPr kumimoji="1" lang="ja-JP" altLang="en-US"/>
              <a:t>ちょっと宣伝</a:t>
            </a:r>
          </a:p>
        </p:txBody>
      </p:sp>
      <p:sp>
        <p:nvSpPr>
          <p:cNvPr id="3" name="スライド番号プレースホルダー 2">
            <a:extLst>
              <a:ext uri="{FF2B5EF4-FFF2-40B4-BE49-F238E27FC236}">
                <a16:creationId xmlns:a16="http://schemas.microsoft.com/office/drawing/2014/main" id="{D29E4183-BA32-6148-BAC7-388CB277C461}"/>
              </a:ext>
            </a:extLst>
          </p:cNvPr>
          <p:cNvSpPr>
            <a:spLocks noGrp="1"/>
          </p:cNvSpPr>
          <p:nvPr>
            <p:ph type="sldNum" sz="quarter" idx="12"/>
          </p:nvPr>
        </p:nvSpPr>
        <p:spPr/>
        <p:txBody>
          <a:bodyPr/>
          <a:lstStyle/>
          <a:p>
            <a:fld id="{8FF8CC5D-A65D-5946-99B5-645367A967AD}" type="slidenum">
              <a:rPr kumimoji="1" lang="ja-JP" altLang="en-US" smtClean="0"/>
              <a:t>65</a:t>
            </a:fld>
            <a:endParaRPr kumimoji="1" lang="ja-JP" altLang="en-US"/>
          </a:p>
        </p:txBody>
      </p:sp>
      <p:pic>
        <p:nvPicPr>
          <p:cNvPr id="5" name="図 4">
            <a:extLst>
              <a:ext uri="{FF2B5EF4-FFF2-40B4-BE49-F238E27FC236}">
                <a16:creationId xmlns:a16="http://schemas.microsoft.com/office/drawing/2014/main" id="{4A849D9B-2D87-9142-B1E1-55D9185C3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81" y="1416061"/>
            <a:ext cx="2233569" cy="1143000"/>
          </a:xfrm>
          <a:prstGeom prst="rect">
            <a:avLst/>
          </a:prstGeom>
        </p:spPr>
      </p:pic>
      <p:pic>
        <p:nvPicPr>
          <p:cNvPr id="7" name="図 6">
            <a:extLst>
              <a:ext uri="{FF2B5EF4-FFF2-40B4-BE49-F238E27FC236}">
                <a16:creationId xmlns:a16="http://schemas.microsoft.com/office/drawing/2014/main" id="{33603FE5-EA09-8048-941D-6D1564EC1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8978" y="3211482"/>
            <a:ext cx="3426044" cy="617415"/>
          </a:xfrm>
          <a:prstGeom prst="rect">
            <a:avLst/>
          </a:prstGeom>
        </p:spPr>
      </p:pic>
      <p:pic>
        <p:nvPicPr>
          <p:cNvPr id="8" name="図 7">
            <a:extLst>
              <a:ext uri="{FF2B5EF4-FFF2-40B4-BE49-F238E27FC236}">
                <a16:creationId xmlns:a16="http://schemas.microsoft.com/office/drawing/2014/main" id="{42463C54-5932-6949-A813-9278C19E29EF}"/>
              </a:ext>
            </a:extLst>
          </p:cNvPr>
          <p:cNvPicPr>
            <a:picLocks noChangeAspect="1"/>
          </p:cNvPicPr>
          <p:nvPr/>
        </p:nvPicPr>
        <p:blipFill>
          <a:blip r:embed="rId4"/>
          <a:stretch>
            <a:fillRect/>
          </a:stretch>
        </p:blipFill>
        <p:spPr>
          <a:xfrm>
            <a:off x="2541570" y="4991361"/>
            <a:ext cx="3810000" cy="1143000"/>
          </a:xfrm>
          <a:prstGeom prst="rect">
            <a:avLst/>
          </a:prstGeom>
        </p:spPr>
      </p:pic>
      <p:sp>
        <p:nvSpPr>
          <p:cNvPr id="9" name="テキスト ボックス 8">
            <a:extLst>
              <a:ext uri="{FF2B5EF4-FFF2-40B4-BE49-F238E27FC236}">
                <a16:creationId xmlns:a16="http://schemas.microsoft.com/office/drawing/2014/main" id="{CFA0F726-AB2F-B44F-A608-ED9CD2A92882}"/>
              </a:ext>
            </a:extLst>
          </p:cNvPr>
          <p:cNvSpPr txBox="1"/>
          <p:nvPr/>
        </p:nvSpPr>
        <p:spPr>
          <a:xfrm>
            <a:off x="2774950" y="3933818"/>
            <a:ext cx="3576620" cy="276999"/>
          </a:xfrm>
          <a:prstGeom prst="rect">
            <a:avLst/>
          </a:prstGeom>
          <a:noFill/>
        </p:spPr>
        <p:txBody>
          <a:bodyPr wrap="none" rtlCol="0">
            <a:spAutoFit/>
          </a:bodyPr>
          <a:lstStyle/>
          <a:p>
            <a:pPr algn="ctr"/>
            <a:r>
              <a:rPr kumimoji="1" lang="en-US" altLang="ja-JP" sz="1200" dirty="0">
                <a:latin typeface="Meiryo" panose="020B0604030504040204" pitchFamily="34" charset="-128"/>
                <a:ea typeface="Meiryo" panose="020B0604030504040204" pitchFamily="34" charset="-128"/>
              </a:rPr>
              <a:t>IT</a:t>
            </a:r>
            <a:r>
              <a:rPr kumimoji="1" lang="ja-JP" altLang="en-US" sz="1200">
                <a:latin typeface="Meiryo" panose="020B0604030504040204" pitchFamily="34" charset="-128"/>
                <a:ea typeface="Meiryo" panose="020B0604030504040204" pitchFamily="34" charset="-128"/>
              </a:rPr>
              <a:t>ビジネス</a:t>
            </a:r>
            <a:r>
              <a:rPr lang="ja-JP" altLang="en-US" sz="1200">
                <a:latin typeface="Meiryo" panose="020B0604030504040204" pitchFamily="34" charset="-128"/>
                <a:ea typeface="Meiryo" panose="020B0604030504040204" pitchFamily="34" charset="-128"/>
              </a:rPr>
              <a:t>・プレゼンテーション・ライブラリー</a:t>
            </a:r>
            <a:endParaRPr kumimoji="1" lang="ja-JP" altLang="en-US" sz="1200">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F5EFC34E-777C-964D-8BDF-5366A5E6DC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5461" y="1416061"/>
            <a:ext cx="2233569" cy="1143000"/>
          </a:xfrm>
          <a:prstGeom prst="rect">
            <a:avLst/>
          </a:prstGeom>
        </p:spPr>
      </p:pic>
      <p:sp>
        <p:nvSpPr>
          <p:cNvPr id="11" name="テキスト ボックス 10">
            <a:extLst>
              <a:ext uri="{FF2B5EF4-FFF2-40B4-BE49-F238E27FC236}">
                <a16:creationId xmlns:a16="http://schemas.microsoft.com/office/drawing/2014/main" id="{9F80FCCD-0C3C-D94C-B700-24313B36B048}"/>
              </a:ext>
            </a:extLst>
          </p:cNvPr>
          <p:cNvSpPr txBox="1"/>
          <p:nvPr/>
        </p:nvSpPr>
        <p:spPr>
          <a:xfrm>
            <a:off x="5747465" y="2594558"/>
            <a:ext cx="2369559"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新入社員のための最新</a:t>
            </a:r>
            <a:r>
              <a:rPr kumimoji="1" lang="en-US" altLang="ja-JP" sz="1000" dirty="0">
                <a:latin typeface="Meiryo" panose="020B0604030504040204" pitchFamily="34" charset="-128"/>
                <a:ea typeface="Meiryo" panose="020B0604030504040204" pitchFamily="34" charset="-128"/>
              </a:rPr>
              <a:t>IT</a:t>
            </a:r>
            <a:r>
              <a:rPr kumimoji="1" lang="ja-JP" altLang="en-US" sz="1000">
                <a:latin typeface="Meiryo" panose="020B0604030504040204" pitchFamily="34" charset="-128"/>
                <a:ea typeface="Meiryo" panose="020B0604030504040204" pitchFamily="34" charset="-128"/>
              </a:rPr>
              <a:t>トレンド研修</a:t>
            </a:r>
          </a:p>
        </p:txBody>
      </p:sp>
    </p:spTree>
    <p:extLst>
      <p:ext uri="{BB962C8B-B14F-4D97-AF65-F5344CB8AC3E}">
        <p14:creationId xmlns:p14="http://schemas.microsoft.com/office/powerpoint/2010/main" val="1394137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66</a:t>
            </a:fld>
            <a:endParaRPr kumimoji="1" lang="ja-JP" altLang="en-US"/>
          </a:p>
        </p:txBody>
      </p:sp>
      <p:pic>
        <p:nvPicPr>
          <p:cNvPr id="4" name="図 3" descr="単独LOGO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67411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評価対象としたアプリケーション</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pic>
        <p:nvPicPr>
          <p:cNvPr id="4" name="図 3" descr="画面の領域"/>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5053264" y="1255028"/>
            <a:ext cx="3723592" cy="5013657"/>
          </a:xfrm>
          <a:prstGeom prst="rect">
            <a:avLst/>
          </a:prstGeom>
          <a:ln>
            <a:noFill/>
          </a:ln>
          <a:effectLst>
            <a:outerShdw blurRad="50800" dist="38100" dir="2700000" algn="tl" rotWithShape="0">
              <a:prstClr val="black">
                <a:alpha val="40000"/>
              </a:prstClr>
            </a:outerShdw>
          </a:effectLst>
        </p:spPr>
      </p:pic>
      <p:pic>
        <p:nvPicPr>
          <p:cNvPr id="5" name="図 4"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255029"/>
            <a:ext cx="4347029" cy="2979340"/>
          </a:xfrm>
          <a:prstGeom prst="rect">
            <a:avLst/>
          </a:prstGeom>
          <a:ln>
            <a:noFill/>
          </a:ln>
          <a:effectLst>
            <a:outerShdw blurRad="50800" dist="38100" dir="2700000" algn="tl" rotWithShape="0">
              <a:prstClr val="black">
                <a:alpha val="40000"/>
              </a:prstClr>
            </a:outerShdw>
          </a:effectLst>
        </p:spPr>
      </p:pic>
      <p:sp>
        <p:nvSpPr>
          <p:cNvPr id="6" name="曲折矢印 5"/>
          <p:cNvSpPr/>
          <p:nvPr/>
        </p:nvSpPr>
        <p:spPr>
          <a:xfrm rot="10800000" flipH="1">
            <a:off x="2310064" y="4389119"/>
            <a:ext cx="2494165" cy="1292810"/>
          </a:xfrm>
          <a:prstGeom prst="bentArrow">
            <a:avLst>
              <a:gd name="adj1" fmla="val 34435"/>
              <a:gd name="adj2" fmla="val 34435"/>
              <a:gd name="adj3" fmla="val 25000"/>
              <a:gd name="adj4" fmla="val 4375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22554" y="5899353"/>
            <a:ext cx="3416320" cy="369332"/>
          </a:xfrm>
          <a:prstGeom prst="rect">
            <a:avLst/>
          </a:prstGeom>
          <a:noFill/>
        </p:spPr>
        <p:txBody>
          <a:bodyPr wrap="none" rtlCol="0">
            <a:spAutoFit/>
          </a:bodyPr>
          <a:lstStyle/>
          <a:p>
            <a:r>
              <a:rPr kumimoji="1" lang="ja-JP" altLang="en-US">
                <a:solidFill>
                  <a:srgbClr val="0432FF"/>
                </a:solidFill>
                <a:latin typeface="Meiryo" charset="-128"/>
                <a:ea typeface="Meiryo" charset="-128"/>
                <a:cs typeface="Meiryo" charset="-128"/>
              </a:rPr>
              <a:t>アンケート登録</a:t>
            </a:r>
            <a:r>
              <a:rPr lang="ja-JP" altLang="en-US">
                <a:solidFill>
                  <a:srgbClr val="0432FF"/>
                </a:solidFill>
                <a:latin typeface="Meiryo" charset="-128"/>
                <a:ea typeface="Meiryo" charset="-128"/>
                <a:cs typeface="Meiryo" charset="-128"/>
              </a:rPr>
              <a:t>／集計システム</a:t>
            </a:r>
            <a:endParaRPr kumimoji="1" lang="ja-JP" altLang="en-US">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368893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4" name="図 3" descr="画面の領域"/>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676" y="911392"/>
            <a:ext cx="2138815" cy="1742580"/>
          </a:xfrm>
          <a:prstGeom prst="rect">
            <a:avLst/>
          </a:prstGeom>
          <a:ln>
            <a:solidFill>
              <a:schemeClr val="bg1">
                <a:lumMod val="50000"/>
              </a:schemeClr>
            </a:solidFill>
          </a:ln>
        </p:spPr>
      </p:pic>
      <p:sp>
        <p:nvSpPr>
          <p:cNvPr id="5" name="角丸四角形 4"/>
          <p:cNvSpPr/>
          <p:nvPr/>
        </p:nvSpPr>
        <p:spPr>
          <a:xfrm>
            <a:off x="273676" y="2866590"/>
            <a:ext cx="2180758" cy="1507028"/>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3" descr="画面の領域"/>
          <p:cNvPicPr>
            <a:picLocks noChangeAspect="1"/>
          </p:cNvPicPr>
          <p:nvPr/>
        </p:nvPicPr>
        <p:blipFill rotWithShape="1">
          <a:blip r:embed="rId3" cstate="screen">
            <a:extLst>
              <a:ext uri="{28A0092B-C50C-407E-A947-70E740481C1C}">
                <a14:useLocalDpi xmlns:a14="http://schemas.microsoft.com/office/drawing/2010/main"/>
              </a:ext>
            </a:extLst>
          </a:blip>
          <a:srcRect b="51037"/>
          <a:stretch/>
        </p:blipFill>
        <p:spPr>
          <a:xfrm>
            <a:off x="3200266" y="911392"/>
            <a:ext cx="2736729" cy="1510643"/>
          </a:xfrm>
          <a:prstGeom prst="rect">
            <a:avLst/>
          </a:prstGeom>
          <a:ln>
            <a:solidFill>
              <a:schemeClr val="bg1">
                <a:lumMod val="50000"/>
              </a:schemeClr>
            </a:solidFill>
          </a:ln>
        </p:spPr>
      </p:pic>
      <p:pic>
        <p:nvPicPr>
          <p:cNvPr id="7" name="図 6" descr="画面の領域"/>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676" y="4894405"/>
            <a:ext cx="2180758" cy="1494636"/>
          </a:xfrm>
          <a:prstGeom prst="rect">
            <a:avLst/>
          </a:prstGeom>
          <a:ln>
            <a:solidFill>
              <a:schemeClr val="bg1">
                <a:lumMod val="50000"/>
              </a:schemeClr>
            </a:solidFill>
          </a:ln>
        </p:spPr>
      </p:pic>
      <p:pic>
        <p:nvPicPr>
          <p:cNvPr id="8" name="図 7" descr="画面の領域"/>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0265" y="4710914"/>
            <a:ext cx="2736729" cy="1678127"/>
          </a:xfrm>
          <a:prstGeom prst="rect">
            <a:avLst/>
          </a:prstGeom>
          <a:ln>
            <a:solidFill>
              <a:schemeClr val="bg1">
                <a:lumMod val="50000"/>
              </a:schemeClr>
            </a:solidFill>
          </a:ln>
        </p:spPr>
      </p:pic>
      <p:pic>
        <p:nvPicPr>
          <p:cNvPr id="9" name="図 8" descr="画面の領域"/>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9987" y="2058754"/>
            <a:ext cx="2318032" cy="3121131"/>
          </a:xfrm>
          <a:prstGeom prst="rect">
            <a:avLst/>
          </a:prstGeom>
          <a:ln>
            <a:solidFill>
              <a:schemeClr val="bg1">
                <a:lumMod val="50000"/>
              </a:schemeClr>
            </a:solidFill>
          </a:ln>
        </p:spPr>
      </p:pic>
      <p:sp>
        <p:nvSpPr>
          <p:cNvPr id="10" name="テキスト ボックス 9"/>
          <p:cNvSpPr txBox="1"/>
          <p:nvPr/>
        </p:nvSpPr>
        <p:spPr>
          <a:xfrm>
            <a:off x="385012" y="3061351"/>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店舗入力</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9776" y="3505534"/>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ダウンロード</a:t>
            </a:r>
          </a:p>
        </p:txBody>
      </p:sp>
      <p:sp>
        <p:nvSpPr>
          <p:cNvPr id="12" name="テキスト ボックス 11"/>
          <p:cNvSpPr txBox="1"/>
          <p:nvPr/>
        </p:nvSpPr>
        <p:spPr>
          <a:xfrm>
            <a:off x="399776" y="3967969"/>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77423" y="1048084"/>
            <a:ext cx="1069049"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ログイン画面</a:t>
            </a:r>
          </a:p>
        </p:txBody>
      </p:sp>
      <p:sp>
        <p:nvSpPr>
          <p:cNvPr id="19" name="テキスト ボックス 18"/>
          <p:cNvSpPr txBox="1"/>
          <p:nvPr/>
        </p:nvSpPr>
        <p:spPr>
          <a:xfrm>
            <a:off x="4940933" y="1779444"/>
            <a:ext cx="906050" cy="215444"/>
          </a:xfrm>
          <a:prstGeom prst="rect">
            <a:avLst/>
          </a:prstGeom>
          <a:noFill/>
        </p:spPr>
        <p:txBody>
          <a:bodyPr wrap="square" rtlCol="0">
            <a:spAutoFit/>
          </a:bodyPr>
          <a:lstStyle>
            <a:defPPr>
              <a:defRPr lang="ja-JP"/>
            </a:defPPr>
            <a:lvl1pPr algn="ctr">
              <a:defRPr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店頭用入力画面</a:t>
            </a:r>
          </a:p>
        </p:txBody>
      </p:sp>
      <p:sp>
        <p:nvSpPr>
          <p:cNvPr id="20" name="テキスト ボックス 19"/>
          <p:cNvSpPr txBox="1"/>
          <p:nvPr/>
        </p:nvSpPr>
        <p:spPr>
          <a:xfrm>
            <a:off x="3328725" y="5743238"/>
            <a:ext cx="2479807"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集計ファイル作成画面</a:t>
            </a:r>
          </a:p>
        </p:txBody>
      </p:sp>
      <p:sp>
        <p:nvSpPr>
          <p:cNvPr id="21" name="テキスト ボックス 20"/>
          <p:cNvSpPr txBox="1"/>
          <p:nvPr/>
        </p:nvSpPr>
        <p:spPr>
          <a:xfrm>
            <a:off x="7727280" y="4158403"/>
            <a:ext cx="1124525" cy="215444"/>
          </a:xfrm>
          <a:prstGeom prst="rect">
            <a:avLst/>
          </a:prstGeom>
          <a:noFill/>
        </p:spPr>
        <p:txBody>
          <a:bodyPr wrap="square" rtlCol="0">
            <a:spAutoFit/>
          </a:bodyPr>
          <a:lstStyle/>
          <a:p>
            <a:pPr algn="ctr"/>
            <a:r>
              <a:rPr kumimoji="1" lang="ja-JP" altLang="en-US"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ダッシュボード画面</a:t>
            </a:r>
            <a:endPar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2821" y="5739527"/>
            <a:ext cx="1499808" cy="219155"/>
          </a:xfrm>
          <a:prstGeom prst="rect">
            <a:avLst/>
          </a:prstGeom>
          <a:noFill/>
        </p:spPr>
        <p:txBody>
          <a:bodyPr wrap="square" rtlCol="0">
            <a:spAutoFit/>
          </a:bodyPr>
          <a:lstStyle/>
          <a:p>
            <a:pPr algn="ctr"/>
            <a:r>
              <a:rPr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用入力画面</a:t>
            </a:r>
          </a:p>
        </p:txBody>
      </p:sp>
      <p:sp>
        <p:nvSpPr>
          <p:cNvPr id="28" name="テキスト ボックス 27"/>
          <p:cNvSpPr txBox="1"/>
          <p:nvPr/>
        </p:nvSpPr>
        <p:spPr>
          <a:xfrm>
            <a:off x="1908710" y="4552401"/>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335516" y="2528628"/>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692637" y="3365174"/>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3806295" y="4415307"/>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600841" y="1152869"/>
            <a:ext cx="2411073" cy="523220"/>
          </a:xfrm>
          <a:prstGeom prst="rect">
            <a:avLst/>
          </a:prstGeom>
          <a:solidFill>
            <a:srgbClr val="FFC000">
              <a:alpha val="26000"/>
            </a:srgbClr>
          </a:solid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認証されたユーザのみ</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アクセス可能なページ</a:t>
            </a:r>
          </a:p>
        </p:txBody>
      </p:sp>
      <p:sp>
        <p:nvSpPr>
          <p:cNvPr id="39" name="フローチャート: 磁気ディスク 38"/>
          <p:cNvSpPr/>
          <p:nvPr/>
        </p:nvSpPr>
        <p:spPr>
          <a:xfrm>
            <a:off x="3203636" y="2865024"/>
            <a:ext cx="2736728" cy="1508593"/>
          </a:xfrm>
          <a:prstGeom prst="flowChartMagneticDisk">
            <a:avLst/>
          </a:prstGeom>
          <a:solidFill>
            <a:schemeClr val="tx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カギ線コネクタ 42"/>
          <p:cNvCxnSpPr>
            <a:stCxn id="11" idx="3"/>
            <a:endCxn id="4" idx="2"/>
          </p:cNvCxnSpPr>
          <p:nvPr/>
        </p:nvCxnSpPr>
        <p:spPr>
          <a:xfrm flipH="1" flipV="1">
            <a:off x="1343084" y="2653972"/>
            <a:ext cx="972118" cy="1005451"/>
          </a:xfrm>
          <a:prstGeom prst="bentConnector4">
            <a:avLst>
              <a:gd name="adj1" fmla="val -23516"/>
              <a:gd name="adj2" fmla="val 6914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0" idx="0"/>
            <a:endCxn id="4" idx="2"/>
          </p:cNvCxnSpPr>
          <p:nvPr/>
        </p:nvCxnSpPr>
        <p:spPr>
          <a:xfrm flipV="1">
            <a:off x="1342725" y="2653972"/>
            <a:ext cx="359" cy="4073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2" idx="2"/>
            <a:endCxn id="7" idx="0"/>
          </p:cNvCxnSpPr>
          <p:nvPr/>
        </p:nvCxnSpPr>
        <p:spPr>
          <a:xfrm>
            <a:off x="1357489" y="4275746"/>
            <a:ext cx="6566" cy="61865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V="1">
            <a:off x="2441302" y="4136961"/>
            <a:ext cx="758963" cy="7983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39" idx="3"/>
            <a:endCxn id="8" idx="0"/>
          </p:cNvCxnSpPr>
          <p:nvPr/>
        </p:nvCxnSpPr>
        <p:spPr>
          <a:xfrm flipH="1">
            <a:off x="4568630" y="4373617"/>
            <a:ext cx="3370" cy="33729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stCxn id="4" idx="3"/>
          </p:cNvCxnSpPr>
          <p:nvPr/>
        </p:nvCxnSpPr>
        <p:spPr>
          <a:xfrm>
            <a:off x="2412491" y="1782682"/>
            <a:ext cx="787774" cy="0"/>
          </a:xfrm>
          <a:prstGeom prst="straightConnector1">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6" idx="2"/>
            <a:endCxn id="39" idx="1"/>
          </p:cNvCxnSpPr>
          <p:nvPr/>
        </p:nvCxnSpPr>
        <p:spPr>
          <a:xfrm>
            <a:off x="4568631" y="2422035"/>
            <a:ext cx="3369" cy="44298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39" idx="4"/>
            <a:endCxn id="9" idx="1"/>
          </p:cNvCxnSpPr>
          <p:nvPr/>
        </p:nvCxnSpPr>
        <p:spPr>
          <a:xfrm flipV="1">
            <a:off x="5940364" y="3619320"/>
            <a:ext cx="60962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a:stCxn id="4" idx="3"/>
            <a:endCxn id="8" idx="1"/>
          </p:cNvCxnSpPr>
          <p:nvPr/>
        </p:nvCxnSpPr>
        <p:spPr>
          <a:xfrm>
            <a:off x="2412491" y="1782682"/>
            <a:ext cx="787774" cy="3767296"/>
          </a:xfrm>
          <a:prstGeom prst="bentConnector3">
            <a:avLst>
              <a:gd name="adj1" fmla="val 50000"/>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0" name="タイトル 2"/>
          <p:cNvSpPr>
            <a:spLocks noGrp="1"/>
          </p:cNvSpPr>
          <p:nvPr>
            <p:ph type="title"/>
          </p:nvPr>
        </p:nvSpPr>
        <p:spPr/>
        <p:txBody>
          <a:bodyPr/>
          <a:lstStyle/>
          <a:p>
            <a:r>
              <a:rPr kumimoji="1" lang="ja-JP" altLang="en-US" dirty="0"/>
              <a:t>評価対象としたアプリケーション／処理フロー</a:t>
            </a:r>
          </a:p>
        </p:txBody>
      </p:sp>
      <p:sp>
        <p:nvSpPr>
          <p:cNvPr id="101" name="テキスト ボックス 100"/>
          <p:cNvSpPr txBox="1"/>
          <p:nvPr/>
        </p:nvSpPr>
        <p:spPr>
          <a:xfrm>
            <a:off x="6549988" y="5549977"/>
            <a:ext cx="2318032" cy="769441"/>
          </a:xfrm>
          <a:prstGeom prst="rect">
            <a:avLst/>
          </a:prstGeom>
          <a:noFill/>
        </p:spPr>
        <p:txBody>
          <a:bodyPr wrap="square" rtlCol="0">
            <a:spAutoFit/>
          </a:bodyPr>
          <a:lstStyle/>
          <a:p>
            <a:pPr algn="dist"/>
            <a:r>
              <a:rPr kumimoji="1" lang="ja-JP" altLang="en-US" sz="2000" dirty="0">
                <a:solidFill>
                  <a:schemeClr val="tx1">
                    <a:lumMod val="50000"/>
                    <a:lumOff val="50000"/>
                  </a:schemeClr>
                </a:solidFill>
                <a:latin typeface="Meiryo" charset="-128"/>
                <a:ea typeface="Meiryo" charset="-128"/>
                <a:cs typeface="Meiryo" charset="-128"/>
              </a:rPr>
              <a:t>よくありがちな</a:t>
            </a:r>
            <a:endParaRPr kumimoji="1" lang="en-US" altLang="ja-JP" sz="2000" dirty="0">
              <a:solidFill>
                <a:schemeClr val="tx1">
                  <a:lumMod val="50000"/>
                  <a:lumOff val="50000"/>
                </a:schemeClr>
              </a:solidFill>
              <a:latin typeface="Meiryo" charset="-128"/>
              <a:ea typeface="Meiryo" charset="-128"/>
              <a:cs typeface="Meiryo" charset="-128"/>
            </a:endParaRPr>
          </a:p>
          <a:p>
            <a:pPr algn="dist"/>
            <a:r>
              <a:rPr kumimoji="1" lang="en-US" altLang="ja-JP" sz="2400" b="1" dirty="0">
                <a:solidFill>
                  <a:schemeClr val="tx1">
                    <a:lumMod val="50000"/>
                    <a:lumOff val="50000"/>
                  </a:schemeClr>
                </a:solidFill>
                <a:latin typeface="Meiryo" charset="-128"/>
                <a:ea typeface="Meiryo" charset="-128"/>
                <a:cs typeface="Meiryo" charset="-128"/>
              </a:rPr>
              <a:t>web</a:t>
            </a:r>
            <a:r>
              <a:rPr kumimoji="1" lang="ja-JP" altLang="en-US" sz="2400" b="1" dirty="0">
                <a:solidFill>
                  <a:schemeClr val="tx1">
                    <a:lumMod val="50000"/>
                    <a:lumOff val="50000"/>
                  </a:schemeClr>
                </a:solidFill>
                <a:latin typeface="Meiryo" charset="-128"/>
                <a:ea typeface="Meiryo" charset="-128"/>
                <a:cs typeface="Meiryo" charset="-128"/>
              </a:rPr>
              <a:t>システム</a:t>
            </a:r>
          </a:p>
        </p:txBody>
      </p:sp>
    </p:spTree>
    <p:extLst>
      <p:ext uri="{BB962C8B-B14F-4D97-AF65-F5344CB8AC3E}">
        <p14:creationId xmlns:p14="http://schemas.microsoft.com/office/powerpoint/2010/main" val="71146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9" name="正方形/長方形 738"/>
          <p:cNvSpPr/>
          <p:nvPr/>
        </p:nvSpPr>
        <p:spPr>
          <a:xfrm>
            <a:off x="7995107"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構築事例：従来型の</a:t>
            </a:r>
            <a:r>
              <a:rPr kumimoji="1" lang="en-US" altLang="ja-JP" dirty="0"/>
              <a:t>Web</a:t>
            </a:r>
            <a:r>
              <a:rPr kumimoji="1" lang="ja-JP" altLang="en-US" dirty="0"/>
              <a:t>アプリケーション・アーキテクチャ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a:endCxn id="25" idx="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5"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0468" y="3872816"/>
            <a:ext cx="780958" cy="680684"/>
          </a:xfrm>
          <a:prstGeom prst="rect">
            <a:avLst/>
          </a:prstGeom>
          <a:effectLst/>
        </p:spPr>
      </p:pic>
      <p:sp>
        <p:nvSpPr>
          <p:cNvPr id="26" name="TextBox 27"/>
          <p:cNvSpPr txBox="1"/>
          <p:nvPr/>
        </p:nvSpPr>
        <p:spPr>
          <a:xfrm>
            <a:off x="4201758" y="444956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28"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68290" y="2947113"/>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2"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6396" y="2292879"/>
            <a:ext cx="780958" cy="680684"/>
          </a:xfrm>
          <a:prstGeom prst="rect">
            <a:avLst/>
          </a:prstGeom>
          <a:effectLst/>
        </p:spPr>
      </p:pic>
      <p:sp>
        <p:nvSpPr>
          <p:cNvPr id="33" name="TextBox 27"/>
          <p:cNvSpPr txBox="1"/>
          <p:nvPr/>
        </p:nvSpPr>
        <p:spPr>
          <a:xfrm>
            <a:off x="7698719" y="287651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4"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6396" y="3849805"/>
            <a:ext cx="780958" cy="680684"/>
          </a:xfrm>
          <a:prstGeom prst="rect">
            <a:avLst/>
          </a:prstGeom>
          <a:effectLst/>
        </p:spPr>
      </p:pic>
      <p:sp>
        <p:nvSpPr>
          <p:cNvPr id="35" name="TextBox 27"/>
          <p:cNvSpPr txBox="1"/>
          <p:nvPr/>
        </p:nvSpPr>
        <p:spPr>
          <a:xfrm>
            <a:off x="7731969" y="444163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39" name="左中かっこ 38"/>
          <p:cNvSpPr/>
          <p:nvPr/>
        </p:nvSpPr>
        <p:spPr>
          <a:xfrm rot="16200000">
            <a:off x="8195253" y="4608310"/>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sp>
        <p:nvSpPr>
          <p:cNvPr id="41" name="テキスト ボックス 40"/>
          <p:cNvSpPr txBox="1"/>
          <p:nvPr/>
        </p:nvSpPr>
        <p:spPr>
          <a:xfrm>
            <a:off x="7931632" y="5139406"/>
            <a:ext cx="877163" cy="369332"/>
          </a:xfrm>
          <a:prstGeom prst="rect">
            <a:avLst/>
          </a:prstGeom>
          <a:noFill/>
          <a:effectLst/>
        </p:spPr>
        <p:txBody>
          <a:bodyPr wrap="none" rtlCol="0" anchor="ctr">
            <a:noAutofit/>
          </a:bodyPr>
          <a:lstStyle>
            <a:defPPr>
              <a:defRPr lang="ja-JP"/>
            </a:defPPr>
            <a:lvl1pPr algn="ctr">
              <a:defRPr sz="1200">
                <a:latin typeface="Meiryo" charset="-128"/>
                <a:ea typeface="Meiryo" charset="-128"/>
                <a:cs typeface="Meiryo" charset="-128"/>
              </a:defRPr>
            </a:lvl1pPr>
          </a:lstStyle>
          <a:p>
            <a:r>
              <a:rPr lang="ja-JP" altLang="en-US" dirty="0"/>
              <a:t>冗長化</a:t>
            </a:r>
          </a:p>
        </p:txBody>
      </p:sp>
      <p:pic>
        <p:nvPicPr>
          <p:cNvPr id="42"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7279" y="4637755"/>
            <a:ext cx="780958" cy="680684"/>
          </a:xfrm>
          <a:prstGeom prst="rect">
            <a:avLst/>
          </a:prstGeom>
          <a:effectLst/>
        </p:spPr>
      </p:pic>
      <p:sp>
        <p:nvSpPr>
          <p:cNvPr id="43" name="TextBox 27"/>
          <p:cNvSpPr txBox="1"/>
          <p:nvPr/>
        </p:nvSpPr>
        <p:spPr>
          <a:xfrm>
            <a:off x="4197258" y="5203221"/>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45"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6836" y="2288674"/>
            <a:ext cx="780958" cy="680684"/>
          </a:xfrm>
          <a:prstGeom prst="rect">
            <a:avLst/>
          </a:prstGeom>
          <a:effectLst/>
        </p:spPr>
      </p:pic>
      <p:sp>
        <p:nvSpPr>
          <p:cNvPr id="46" name="TextBox 27"/>
          <p:cNvSpPr txBox="1"/>
          <p:nvPr/>
        </p:nvSpPr>
        <p:spPr>
          <a:xfrm>
            <a:off x="4262721" y="2871946"/>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49" name="直線コネクタ 48"/>
          <p:cNvCxnSpPr>
            <a:stCxn id="32" idx="1"/>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2" idx="1"/>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34" idx="1"/>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4" idx="1"/>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5" name="テキスト ボックス 734"/>
          <p:cNvSpPr txBox="1"/>
          <p:nvPr/>
        </p:nvSpPr>
        <p:spPr>
          <a:xfrm flipH="1">
            <a:off x="4307505" y="1971228"/>
            <a:ext cx="1179619" cy="276999"/>
          </a:xfrm>
          <a:prstGeom prst="rect">
            <a:avLst/>
          </a:prstGeom>
          <a:noFill/>
          <a:effectLst/>
        </p:spPr>
        <p:txBody>
          <a:bodyPr wrap="square" rtlCol="0">
            <a:spAutoFit/>
          </a:bodyPr>
          <a:lstStyle/>
          <a:p>
            <a:pPr algn="ctr"/>
            <a:r>
              <a:rPr kumimoji="1" lang="ja-JP" altLang="en-US" sz="1200" b="1" dirty="0">
                <a:solidFill>
                  <a:srgbClr val="0432FF"/>
                </a:solidFill>
                <a:latin typeface="Meiryo" charset="-128"/>
                <a:ea typeface="Meiryo" charset="-128"/>
                <a:cs typeface="Meiryo" charset="-128"/>
              </a:rPr>
              <a:t>死活監視</a:t>
            </a:r>
          </a:p>
        </p:txBody>
      </p:sp>
      <p:sp>
        <p:nvSpPr>
          <p:cNvPr id="736" name="テキスト ボックス 735"/>
          <p:cNvSpPr txBox="1"/>
          <p:nvPr/>
        </p:nvSpPr>
        <p:spPr>
          <a:xfrm flipH="1">
            <a:off x="4536869" y="4468723"/>
            <a:ext cx="1179619"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804001" y="5661331"/>
            <a:ext cx="3027408" cy="29452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DNS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4" name="角丸四角形 743"/>
          <p:cNvSpPr/>
          <p:nvPr/>
        </p:nvSpPr>
        <p:spPr>
          <a:xfrm>
            <a:off x="3866612" y="1107873"/>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AP</a:t>
            </a:r>
            <a:r>
              <a:rPr lang="ja-JP" altLang="en-US" sz="1400" dirty="0">
                <a:solidFill>
                  <a:schemeClr val="accent6">
                    <a:lumMod val="50000"/>
                  </a:schemeClr>
                </a:solidFill>
                <a:latin typeface="Meiryo" charset="-128"/>
                <a:ea typeface="Meiryo" charset="-128"/>
                <a:cs typeface="Meiryo" charset="-128"/>
              </a:rPr>
              <a:t>はそのまま移行。ただし、セッション管理等、一部改修が必要な場合がある。</a:t>
            </a:r>
          </a:p>
        </p:txBody>
      </p:sp>
      <p:sp>
        <p:nvSpPr>
          <p:cNvPr id="745" name="角丸四角形 744"/>
          <p:cNvSpPr/>
          <p:nvPr/>
        </p:nvSpPr>
        <p:spPr>
          <a:xfrm>
            <a:off x="6324263" y="5602264"/>
            <a:ext cx="2741583"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ミドルウェアが必要</a:t>
            </a:r>
            <a:endParaRPr lang="en-US" altLang="ja-JP" sz="1400" dirty="0">
              <a:solidFill>
                <a:schemeClr val="accent6">
                  <a:lumMod val="50000"/>
                </a:schemeClr>
              </a:solidFill>
              <a:latin typeface="Meiryo" charset="-128"/>
              <a:ea typeface="Meiryo" charset="-128"/>
              <a:cs typeface="Meiryo" charset="-128"/>
            </a:endParaRPr>
          </a:p>
          <a:p>
            <a:r>
              <a:rPr lang="ja-JP" altLang="en-US" sz="800" dirty="0">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Oracle</a:t>
            </a:r>
            <a:r>
              <a:rPr lang="ja-JP" altLang="en-US" sz="800" dirty="0" err="1">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 </a:t>
            </a:r>
            <a:r>
              <a:rPr lang="en-US" altLang="ja-JP" sz="800" dirty="0" err="1">
                <a:solidFill>
                  <a:schemeClr val="accent6">
                    <a:lumMod val="50000"/>
                  </a:schemeClr>
                </a:solidFill>
                <a:latin typeface="Meiryo" charset="-128"/>
                <a:ea typeface="Meiryo" charset="-128"/>
                <a:cs typeface="Meiryo" charset="-128"/>
              </a:rPr>
              <a:t>SQLServer</a:t>
            </a:r>
            <a:r>
              <a:rPr lang="ja-JP" altLang="en-US" sz="800" dirty="0">
                <a:solidFill>
                  <a:schemeClr val="accent6">
                    <a:lumMod val="50000"/>
                  </a:schemeClr>
                </a:solidFill>
                <a:latin typeface="Meiryo" charset="-128"/>
                <a:ea typeface="Meiryo" charset="-128"/>
                <a:cs typeface="Meiryo" charset="-128"/>
              </a:rPr>
              <a:t>、死活監視ソフト等の購入）</a:t>
            </a:r>
            <a:endParaRPr lang="en-US" altLang="ja-JP" sz="800" dirty="0">
              <a:solidFill>
                <a:schemeClr val="accent6">
                  <a:lumMod val="50000"/>
                </a:schemeClr>
              </a:solidFill>
              <a:latin typeface="Meiryo" charset="-128"/>
              <a:ea typeface="Meiryo" charset="-128"/>
              <a:cs typeface="Meiryo" charset="-128"/>
            </a:endParaRPr>
          </a:p>
          <a:p>
            <a:r>
              <a:rPr lang="en-US" altLang="ja-JP" sz="1400" dirty="0">
                <a:solidFill>
                  <a:schemeClr val="accent6">
                    <a:lumMod val="50000"/>
                  </a:schemeClr>
                </a:solidFill>
                <a:latin typeface="Meiryo" charset="-128"/>
                <a:ea typeface="Meiryo" charset="-128"/>
                <a:cs typeface="Meiryo" charset="-128"/>
              </a:rPr>
              <a:t>DBMS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$175.2</a:t>
            </a:r>
          </a:p>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9</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$1576.8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$236.52+α</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p:txBody>
      </p:sp>
      <p:sp>
        <p:nvSpPr>
          <p:cNvPr id="747" name="正方形/長方形 746"/>
          <p:cNvSpPr/>
          <p:nvPr/>
        </p:nvSpPr>
        <p:spPr>
          <a:xfrm>
            <a:off x="273809" y="1177438"/>
            <a:ext cx="2244407" cy="2002285"/>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solidFill>
                  <a:schemeClr val="bg1"/>
                </a:solidFill>
                <a:latin typeface="Meiryo" charset="-128"/>
                <a:ea typeface="Meiryo" charset="-128"/>
                <a:cs typeface="Meiryo" charset="-128"/>
              </a:rPr>
              <a:t>年間：</a:t>
            </a:r>
            <a:r>
              <a:rPr lang="ja-JP" altLang="en-US" sz="1050" b="1" dirty="0">
                <a:solidFill>
                  <a:schemeClr val="bg1"/>
                </a:solidFill>
                <a:latin typeface="Meiryo" charset="-128"/>
                <a:ea typeface="Meiryo" charset="-128"/>
                <a:cs typeface="Meiryo" charset="-128"/>
              </a:rPr>
              <a:t>約</a:t>
            </a:r>
            <a:r>
              <a:rPr lang="en-US" altLang="ja-JP" sz="1050" b="1" dirty="0">
                <a:solidFill>
                  <a:schemeClr val="bg1"/>
                </a:solidFill>
                <a:latin typeface="Meiryo" charset="-128"/>
                <a:ea typeface="Meiryo" charset="-128"/>
                <a:cs typeface="Meiryo" charset="-128"/>
              </a:rPr>
              <a:t>$2049.84</a:t>
            </a:r>
          </a:p>
          <a:p>
            <a:endParaRPr lang="en-US" altLang="ja-JP" sz="1050" b="1" dirty="0">
              <a:solidFill>
                <a:schemeClr val="bg1"/>
              </a:solidFill>
              <a:latin typeface="Meiryo" charset="-128"/>
              <a:ea typeface="Meiryo" charset="-128"/>
              <a:cs typeface="Meiryo" charset="-128"/>
            </a:endParaRPr>
          </a:p>
          <a:p>
            <a:pPr algn="r"/>
            <a:r>
              <a:rPr lang="ja-JP" altLang="en-US" sz="2000" dirty="0">
                <a:solidFill>
                  <a:schemeClr val="bg1"/>
                </a:solidFill>
                <a:latin typeface="Meiryo" charset="-128"/>
                <a:ea typeface="Meiryo" charset="-128"/>
                <a:cs typeface="Meiryo" charset="-128"/>
              </a:rPr>
              <a:t>約</a:t>
            </a:r>
            <a:r>
              <a:rPr lang="en-US" altLang="ja-JP" sz="2000" dirty="0">
                <a:solidFill>
                  <a:schemeClr val="bg1"/>
                </a:solidFill>
                <a:latin typeface="Meiryo" charset="-128"/>
                <a:ea typeface="Meiryo" charset="-128"/>
                <a:cs typeface="Meiryo" charset="-128"/>
              </a:rPr>
              <a:t>254,980</a:t>
            </a:r>
            <a:r>
              <a:rPr lang="ja-JP" altLang="en-US" sz="2000" dirty="0">
                <a:solidFill>
                  <a:schemeClr val="bg1"/>
                </a:solidFill>
                <a:latin typeface="Meiryo" charset="-128"/>
                <a:ea typeface="Meiryo" charset="-128"/>
                <a:cs typeface="Meiryo" charset="-128"/>
              </a:rPr>
              <a:t>円</a:t>
            </a:r>
            <a:endParaRPr lang="en-US" altLang="ja-JP" sz="2000" dirty="0">
              <a:solidFill>
                <a:schemeClr val="bg1"/>
              </a:solidFill>
              <a:latin typeface="Meiryo" charset="-128"/>
              <a:ea typeface="Meiryo" charset="-128"/>
              <a:cs typeface="Meiryo" charset="-128"/>
            </a:endParaRPr>
          </a:p>
        </p:txBody>
      </p:sp>
      <p:sp>
        <p:nvSpPr>
          <p:cNvPr id="749" name="下矢印 748"/>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0" name="正方形/長方形 749"/>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808267701"/>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19544</TotalTime>
  <Words>12231</Words>
  <Application>Microsoft Macintosh PowerPoint</Application>
  <PresentationFormat>画面に合わせる (4:3)</PresentationFormat>
  <Paragraphs>1547</Paragraphs>
  <Slides>66</Slides>
  <Notes>30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66</vt:i4>
      </vt:variant>
    </vt:vector>
  </HeadingPairs>
  <TitlesOfParts>
    <vt:vector size="83" baseType="lpstr">
      <vt:lpstr>HGP創英角ｺﾞｼｯｸUB</vt:lpstr>
      <vt:lpstr>HGP創英角ｺﾞｼｯｸUB</vt:lpstr>
      <vt:lpstr>HGSSoeiKakugothicUB</vt:lpstr>
      <vt:lpstr>HGMaruGothicMPRO</vt:lpstr>
      <vt:lpstr>HGSoeiKakugothicUB</vt:lpstr>
      <vt:lpstr>Hiragino Kaku Gothic StdN W8</vt:lpstr>
      <vt:lpstr>ＭＳ Ｐゴシック</vt:lpstr>
      <vt:lpstr>メイリオ</vt:lpstr>
      <vt:lpstr>メイリオ</vt:lpstr>
      <vt:lpstr>American Typewriter</vt:lpstr>
      <vt:lpstr>Arial</vt:lpstr>
      <vt:lpstr>Calibri</vt:lpstr>
      <vt:lpstr>Helvetica</vt:lpstr>
      <vt:lpstr>Helvetica Neue</vt:lpstr>
      <vt:lpstr>Times New Roman</vt:lpstr>
      <vt:lpstr>Wingdings</vt:lpstr>
      <vt:lpstr>NC標準テンプレート</vt:lpstr>
      <vt:lpstr>SIビジネスのデジタル･トランスフォーメーション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評価対象としたアプリケーション</vt:lpstr>
      <vt:lpstr>評価対象としたアプリケーション／処理フロー</vt:lpstr>
      <vt:lpstr>構築事例：従来型のWebアプリケーション・アーキテクチャ</vt:lpstr>
      <vt:lpstr>構築事例：AWSサービスを活かしたアーキテクチャ</vt:lpstr>
      <vt:lpstr>構築事例：AWSサービスを最大限活かしたアーキテクチャ</vt:lpstr>
      <vt:lpstr>クラウドは手段の負担を減らす仕組み</vt:lpstr>
      <vt:lpstr>クラウド活用の狙い</vt:lpstr>
      <vt:lpstr>クラウドへ移行することに伴うビジネスの変化</vt:lpstr>
      <vt:lpstr>SIビジネスの常識を覆す動き</vt:lpstr>
      <vt:lpstr>変わるビジネスのかたち</vt:lpstr>
      <vt:lpstr>PowerPoint プレゼンテーション</vt:lpstr>
      <vt:lpstr>ITについての認識の変化が「クラウド×内製化」を加速</vt:lpstr>
      <vt:lpstr>これからの開発や運用に求められるもの</vt:lpstr>
      <vt:lpstr>これからの「ITビジネスの方程式」</vt:lpstr>
      <vt:lpstr>早期に金額を確定させることに意味があるのか？</vt:lpstr>
      <vt:lpstr>システム開発の理想と現実</vt:lpstr>
      <vt:lpstr>早期の仕様確定がムダを減らすというのは迷信</vt:lpstr>
      <vt:lpstr>「仕様書通り作る」から「ビジネスの成果への貢献」へ</vt:lpstr>
      <vt:lpstr>PowerPoint プレゼンテーション</vt:lpstr>
      <vt:lpstr>デジタル・トランスフォーメーションとサイバー・フィジカル･システム</vt:lpstr>
      <vt:lpstr>デジタル・トランスフォーメーションへの期待</vt:lpstr>
      <vt:lpstr>デジタル・トランスフォーメーションとは</vt:lpstr>
      <vt:lpstr>UBERとTaxi</vt:lpstr>
      <vt:lpstr>デジタル・トランスフォーメーションの実際</vt:lpstr>
      <vt:lpstr>デジタル･トランスフォーメーションの全体像</vt:lpstr>
      <vt:lpstr>amazonのデータ収集戦略</vt:lpstr>
      <vt:lpstr>デジタル・トランスフォーメーションを支えるテクノロジー 　</vt:lpstr>
      <vt:lpstr>SIビジネスとして今後注力すべきテクノロジー</vt:lpstr>
      <vt:lpstr>デザイン思考・リーン・アジャイル・DevOpsの関係</vt:lpstr>
      <vt:lpstr>あらゆる組織はサービス・プロバイダーへと進化する</vt:lpstr>
      <vt:lpstr>PowerPoint プレゼンテーション</vt:lpstr>
      <vt:lpstr>ITに求められる需要は“工数提供”から“価値実現”へ</vt:lpstr>
      <vt:lpstr>SIビジネスのデジタル・トランスフォーメーション</vt:lpstr>
      <vt:lpstr>ITとの正しい付き合い方</vt:lpstr>
      <vt:lpstr>商品としてのITの作り方</vt:lpstr>
      <vt:lpstr>「道具としてのIT」から「思想としてのIT」への進化</vt:lpstr>
      <vt:lpstr>ビジネスのデジタル化</vt:lpstr>
      <vt:lpstr>ビジネス価値と文化の違い</vt:lpstr>
      <vt:lpstr>モード1とモード2の特性</vt:lpstr>
      <vt:lpstr>モード1とモード2を取り持つガーディアン</vt:lpstr>
      <vt:lpstr>３つのIT：従来のIT／シャドーIT／バイモーダルIT</vt:lpstr>
      <vt:lpstr>いま起こりつつある情報サービス産業の構造変化</vt:lpstr>
      <vt:lpstr>何が起こっているのか？</vt:lpstr>
      <vt:lpstr>ポストSIの４つの戦略と９つのシナリオ</vt:lpstr>
      <vt:lpstr>詳細はこちらをご覧下さい　m(_ _)m</vt:lpstr>
      <vt:lpstr>「共創」の３タイプ</vt:lpstr>
      <vt:lpstr>ITをビジネスの成果に結びつける考え方</vt:lpstr>
      <vt:lpstr>PowerPoint プレゼンテーション</vt:lpstr>
      <vt:lpstr>ポストSIビジネスの3つのステップ</vt:lpstr>
      <vt:lpstr>変革のリーダーたるよき抵抗勢力とは</vt:lpstr>
      <vt:lpstr>PowerPoint プレゼンテーション</vt:lpstr>
      <vt:lpstr>私たちはお客様にこんな応対をしてはいないだろうか</vt:lpstr>
      <vt:lpstr>デジタル・トランスフォーメーションを主導するクロスオーバー人材</vt:lpstr>
      <vt:lpstr>加速する時代のスピードに対応できる人材</vt:lpstr>
      <vt:lpstr>常にテーマや問いを発し続けられる人材 </vt:lpstr>
      <vt:lpstr>PowerPoint プレゼンテーション</vt:lpstr>
      <vt:lpstr>「働き方改革」で何を目指すのか</vt:lpstr>
      <vt:lpstr>変革のステージに立てるかどうかの３つの問いかけ</vt:lpstr>
      <vt:lpstr>ちょっと宣伝</vt:lpstr>
      <vt:lpstr>PowerPoint プレゼンテーション</vt:lpstr>
    </vt:vector>
  </TitlesOfParts>
  <Company>NetCommerce</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703</cp:revision>
  <cp:lastPrinted>2016-07-30T01:46:33Z</cp:lastPrinted>
  <dcterms:created xsi:type="dcterms:W3CDTF">2014-04-30T01:58:06Z</dcterms:created>
  <dcterms:modified xsi:type="dcterms:W3CDTF">2018-04-20T05:44:25Z</dcterms:modified>
</cp:coreProperties>
</file>