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2221" r:id="rId2"/>
    <p:sldId id="2581" r:id="rId3"/>
    <p:sldId id="1202" r:id="rId4"/>
    <p:sldId id="1359" r:id="rId5"/>
    <p:sldId id="1358" r:id="rId6"/>
    <p:sldId id="1372" r:id="rId7"/>
    <p:sldId id="1360" r:id="rId8"/>
    <p:sldId id="1362" r:id="rId9"/>
    <p:sldId id="2328" r:id="rId10"/>
    <p:sldId id="2226" r:id="rId11"/>
    <p:sldId id="969" r:id="rId12"/>
    <p:sldId id="1306" r:id="rId13"/>
    <p:sldId id="1355" r:id="rId14"/>
    <p:sldId id="1371" r:id="rId15"/>
    <p:sldId id="1357" r:id="rId16"/>
    <p:sldId id="1308" r:id="rId17"/>
    <p:sldId id="1310" r:id="rId18"/>
    <p:sldId id="1370" r:id="rId19"/>
    <p:sldId id="1363" r:id="rId20"/>
    <p:sldId id="1364" r:id="rId21"/>
    <p:sldId id="1365" r:id="rId22"/>
    <p:sldId id="1366" r:id="rId23"/>
    <p:sldId id="1367" r:id="rId24"/>
    <p:sldId id="2595" r:id="rId25"/>
    <p:sldId id="1369" r:id="rId26"/>
    <p:sldId id="2593" r:id="rId27"/>
    <p:sldId id="1212" r:id="rId28"/>
    <p:sldId id="1324" r:id="rId29"/>
    <p:sldId id="2589" r:id="rId30"/>
    <p:sldId id="1323" r:id="rId31"/>
    <p:sldId id="1325" r:id="rId32"/>
    <p:sldId id="2590" r:id="rId33"/>
    <p:sldId id="1326" r:id="rId34"/>
    <p:sldId id="1327" r:id="rId35"/>
    <p:sldId id="1328" r:id="rId36"/>
    <p:sldId id="1329" r:id="rId37"/>
    <p:sldId id="1330" r:id="rId38"/>
    <p:sldId id="1331" r:id="rId39"/>
    <p:sldId id="1332" r:id="rId40"/>
    <p:sldId id="1333" r:id="rId41"/>
    <p:sldId id="1334" r:id="rId42"/>
    <p:sldId id="1335" r:id="rId43"/>
    <p:sldId id="1336" r:id="rId44"/>
    <p:sldId id="1338" r:id="rId45"/>
    <p:sldId id="1244" r:id="rId46"/>
    <p:sldId id="1340" r:id="rId47"/>
    <p:sldId id="1341" r:id="rId48"/>
    <p:sldId id="1351" r:id="rId49"/>
    <p:sldId id="1787" r:id="rId50"/>
    <p:sldId id="2536" r:id="rId51"/>
    <p:sldId id="1208" r:id="rId52"/>
    <p:sldId id="1213" r:id="rId53"/>
    <p:sldId id="2588" r:id="rId54"/>
    <p:sldId id="1217" r:id="rId55"/>
    <p:sldId id="2537" r:id="rId56"/>
    <p:sldId id="1227" r:id="rId57"/>
    <p:sldId id="1231" r:id="rId58"/>
    <p:sldId id="2538" r:id="rId59"/>
    <p:sldId id="1235" r:id="rId60"/>
    <p:sldId id="1243" r:id="rId61"/>
    <p:sldId id="2542" r:id="rId62"/>
    <p:sldId id="1888" r:id="rId63"/>
    <p:sldId id="2554" r:id="rId64"/>
    <p:sldId id="2555" r:id="rId65"/>
    <p:sldId id="2556" r:id="rId66"/>
    <p:sldId id="2557" r:id="rId67"/>
    <p:sldId id="2558" r:id="rId68"/>
    <p:sldId id="1299" r:id="rId69"/>
    <p:sldId id="2559" r:id="rId70"/>
    <p:sldId id="1309" r:id="rId71"/>
    <p:sldId id="1315" r:id="rId72"/>
    <p:sldId id="1301" r:id="rId73"/>
    <p:sldId id="1297" r:id="rId74"/>
    <p:sldId id="1278" r:id="rId75"/>
    <p:sldId id="1280" r:id="rId76"/>
    <p:sldId id="2560" r:id="rId77"/>
    <p:sldId id="2561" r:id="rId78"/>
    <p:sldId id="1221" r:id="rId79"/>
    <p:sldId id="1223" r:id="rId80"/>
    <p:sldId id="1229" r:id="rId81"/>
    <p:sldId id="1311" r:id="rId82"/>
    <p:sldId id="1312" r:id="rId83"/>
    <p:sldId id="1224" r:id="rId84"/>
    <p:sldId id="1222" r:id="rId85"/>
    <p:sldId id="2564" r:id="rId86"/>
    <p:sldId id="1257" r:id="rId87"/>
    <p:sldId id="1258" r:id="rId88"/>
    <p:sldId id="2567" r:id="rId89"/>
    <p:sldId id="2568" r:id="rId90"/>
    <p:sldId id="2596" r:id="rId91"/>
    <p:sldId id="911" r:id="rId92"/>
    <p:sldId id="2569" r:id="rId93"/>
    <p:sldId id="1266" r:id="rId94"/>
    <p:sldId id="1291" r:id="rId95"/>
    <p:sldId id="2571" r:id="rId96"/>
    <p:sldId id="2576" r:id="rId97"/>
    <p:sldId id="1228" r:id="rId98"/>
    <p:sldId id="2591" r:id="rId99"/>
    <p:sldId id="975" r:id="rId100"/>
    <p:sldId id="2530" r:id="rId101"/>
    <p:sldId id="715" r:id="rId10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FBD2"/>
    <a:srgbClr val="D7A800"/>
    <a:srgbClr val="FFD579"/>
    <a:srgbClr val="0070C0"/>
    <a:srgbClr val="E46C0A"/>
    <a:srgbClr val="009051"/>
    <a:srgbClr val="FF6666"/>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5"/>
    <p:restoredTop sz="93710" autoAdjust="0"/>
  </p:normalViewPr>
  <p:slideViewPr>
    <p:cSldViewPr snapToGrid="0" snapToObjects="1" showGuides="1">
      <p:cViewPr varScale="1">
        <p:scale>
          <a:sx n="97" d="100"/>
          <a:sy n="97" d="100"/>
        </p:scale>
        <p:origin x="1440" y="184"/>
      </p:cViewPr>
      <p:guideLst>
        <p:guide orient="horz" pos="2682"/>
        <p:guide pos="2880"/>
      </p:guideLst>
    </p:cSldViewPr>
  </p:slideViewPr>
  <p:notesTextViewPr>
    <p:cViewPr>
      <p:scale>
        <a:sx n="100" d="100"/>
        <a:sy n="100" d="100"/>
      </p:scale>
      <p:origin x="0" y="0"/>
    </p:cViewPr>
  </p:notesTextViewPr>
  <p:sorterViewPr>
    <p:cViewPr>
      <p:scale>
        <a:sx n="118" d="100"/>
        <a:sy n="118"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2018/5/10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2018/5/10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3155107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pPr defTabSz="913112"/>
            <a:fld id="{7FACAF0C-EC15-4D0E-98AB-65E9F71F98EA}" type="slidenum">
              <a:rPr lang="ja-JP" altLang="en-US" smtClean="0"/>
              <a:pPr defTabSz="913112"/>
              <a:t>35</a:t>
            </a:fld>
            <a:endParaRPr lang="en-US" altLang="ja-JP"/>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r>
              <a:rPr kumimoji="1" lang="ja-JP" altLang="ja-JP" sz="1200" kern="1200" dirty="0">
                <a:solidFill>
                  <a:schemeClr val="tx1"/>
                </a:solidFill>
                <a:effectLst/>
                <a:latin typeface="+mn-lt"/>
                <a:ea typeface="+mn-ea"/>
                <a:cs typeface="+mn-cs"/>
              </a:rPr>
              <a:t>クラウドが、今このような注目を浴びるに至った理由について、歴史を振り返りながら見ていきましょう。</a:t>
            </a:r>
          </a:p>
          <a:p>
            <a:r>
              <a:rPr kumimoji="1" lang="en-US" altLang="ja-JP" sz="1200" kern="1200" dirty="0">
                <a:solidFill>
                  <a:schemeClr val="tx1"/>
                </a:solidFill>
                <a:effectLst/>
                <a:latin typeface="+mn-lt"/>
                <a:ea typeface="+mn-ea"/>
                <a:cs typeface="+mn-cs"/>
              </a:rPr>
              <a:t>Remington Rand</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Unisys</a:t>
            </a:r>
            <a:r>
              <a:rPr kumimoji="1" lang="ja-JP" altLang="ja-JP" sz="1200" kern="1200" dirty="0">
                <a:solidFill>
                  <a:schemeClr val="tx1"/>
                </a:solidFill>
                <a:effectLst/>
                <a:latin typeface="+mn-lt"/>
                <a:ea typeface="+mn-ea"/>
                <a:cs typeface="+mn-cs"/>
              </a:rPr>
              <a:t>社）が、初めての商用コンピュータ</a:t>
            </a:r>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を世に出したのは</a:t>
            </a:r>
            <a:r>
              <a:rPr kumimoji="1" lang="en-US" altLang="ja-JP" sz="1200" kern="1200" dirty="0">
                <a:solidFill>
                  <a:schemeClr val="tx1"/>
                </a:solidFill>
                <a:effectLst/>
                <a:latin typeface="+mn-lt"/>
                <a:ea typeface="+mn-ea"/>
                <a:cs typeface="+mn-cs"/>
              </a:rPr>
              <a:t>1951</a:t>
            </a:r>
            <a:r>
              <a:rPr kumimoji="1" lang="ja-JP" altLang="ja-JP" sz="1200" kern="1200" dirty="0">
                <a:solidFill>
                  <a:schemeClr val="tx1"/>
                </a:solidFill>
                <a:effectLst/>
                <a:latin typeface="+mn-lt"/>
                <a:ea typeface="+mn-ea"/>
                <a:cs typeface="+mn-cs"/>
              </a:rPr>
              <a:t>年でした。それ以前のコンピュータは軍事や大学での研究で利用されているものが大半で、ビジネスの現場で使われることはほとんどありませんでした。これがきっかけとなり、コンピュータがビジネスでも利用されるようになりました。そして、当時コンピュータといえば</a:t>
            </a:r>
            <a:r>
              <a:rPr kumimoji="1" lang="en-US" altLang="ja-JP" sz="1200" kern="1200" dirty="0">
                <a:solidFill>
                  <a:schemeClr val="tx1"/>
                </a:solidFill>
                <a:effectLst/>
                <a:latin typeface="+mn-lt"/>
                <a:ea typeface="+mn-ea"/>
                <a:cs typeface="+mn-cs"/>
              </a:rPr>
              <a:t>UNIVAC</a:t>
            </a:r>
            <a:r>
              <a:rPr kumimoji="1" lang="ja-JP" altLang="ja-JP" sz="1200" kern="1200" dirty="0">
                <a:solidFill>
                  <a:schemeClr val="tx1"/>
                </a:solidFill>
                <a:effectLst/>
                <a:latin typeface="+mn-lt"/>
                <a:ea typeface="+mn-ea"/>
                <a:cs typeface="+mn-cs"/>
              </a:rPr>
              <a:t>と言われるほど普及したのです。</a:t>
            </a:r>
          </a:p>
          <a:p>
            <a:r>
              <a:rPr kumimoji="1" lang="en-US" altLang="ja-JP" sz="1200" kern="1200" dirty="0">
                <a:solidFill>
                  <a:schemeClr val="tx1"/>
                </a:solidFill>
                <a:effectLst/>
                <a:latin typeface="+mn-lt"/>
                <a:ea typeface="+mn-ea"/>
                <a:cs typeface="+mn-cs"/>
              </a:rPr>
              <a:t>UNIVAC1</a:t>
            </a:r>
            <a:r>
              <a:rPr kumimoji="1" lang="ja-JP" altLang="ja-JP" sz="1200" kern="1200" dirty="0">
                <a:solidFill>
                  <a:schemeClr val="tx1"/>
                </a:solidFill>
                <a:effectLst/>
                <a:latin typeface="+mn-lt"/>
                <a:ea typeface="+mn-ea"/>
                <a:cs typeface="+mn-cs"/>
              </a:rPr>
              <a:t>の成功をきっかけに、各社が商用コンピュータを製造、販売するようになったのです。しかし、当時のコンピュータは、業務目的に応じて専用のコンピュータが必要でした。そのため、様々な業務を抱えるユーザー企業は、業務毎にコンピュータを購入しなければなりませんでした。高価なコンピュータを購入する費用ばかりでなく、コンピュータごとに使われている技術が違いましたので、異なる技術を習得しなければなりませんでした。また、今のように、プログラムや接続できる機器類もコンピュータごとに固有のものでした。そのため、運用の負担も重くのしかかっていました。</a:t>
            </a:r>
          </a:p>
          <a:p>
            <a:r>
              <a:rPr kumimoji="1" lang="ja-JP" altLang="ja-JP" sz="1200" kern="1200" dirty="0">
                <a:solidFill>
                  <a:schemeClr val="tx1"/>
                </a:solidFill>
                <a:effectLst/>
                <a:latin typeface="+mn-lt"/>
                <a:ea typeface="+mn-ea"/>
                <a:cs typeface="+mn-cs"/>
              </a:rPr>
              <a:t>コンピュータを提供するメーカーにしても、いろいろな種類のコンピュータを開発、製造しなければならず、大きな負担でした。</a:t>
            </a:r>
          </a:p>
          <a:p>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年、そんな常識を変えるコンピュータを</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が発表しました。</a:t>
            </a:r>
            <a:r>
              <a:rPr kumimoji="1" lang="en-US" altLang="ja-JP" sz="1200" kern="1200" dirty="0">
                <a:solidFill>
                  <a:schemeClr val="tx1"/>
                </a:solidFill>
                <a:effectLst/>
                <a:latin typeface="+mn-lt"/>
                <a:ea typeface="+mn-ea"/>
                <a:cs typeface="+mn-cs"/>
              </a:rPr>
              <a:t>System/360(S/360)</a:t>
            </a:r>
            <a:r>
              <a:rPr kumimoji="1" lang="ja-JP" altLang="ja-JP" sz="1200" kern="1200" dirty="0">
                <a:solidFill>
                  <a:schemeClr val="tx1"/>
                </a:solidFill>
                <a:effectLst/>
                <a:latin typeface="+mn-lt"/>
                <a:ea typeface="+mn-ea"/>
                <a:cs typeface="+mn-cs"/>
              </a:rPr>
              <a:t>です。全方位</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度、どんな業務でもこれ一台でこなせる「汎用機」の登場です。今で言うメインフレームです。</a:t>
            </a:r>
          </a:p>
          <a:p>
            <a:r>
              <a:rPr kumimoji="1" lang="ja-JP" altLang="ja-JP" sz="1200" kern="1200" dirty="0">
                <a:solidFill>
                  <a:schemeClr val="tx1"/>
                </a:solidFill>
                <a:effectLst/>
                <a:latin typeface="+mn-lt"/>
                <a:ea typeface="+mn-ea"/>
                <a:cs typeface="+mn-cs"/>
              </a:rPr>
              <a:t>商用だけでなく科学技術計算も対応するため、浮動小数点計算もできるようになっていました。さらに、技術仕様を標準化し「</a:t>
            </a:r>
            <a:r>
              <a:rPr kumimoji="1" lang="en-US" altLang="ja-JP" sz="1200" kern="1200" dirty="0">
                <a:solidFill>
                  <a:schemeClr val="tx1"/>
                </a:solidFill>
                <a:effectLst/>
                <a:latin typeface="+mn-lt"/>
                <a:ea typeface="+mn-ea"/>
                <a:cs typeface="+mn-cs"/>
              </a:rPr>
              <a:t>System/360</a:t>
            </a:r>
            <a:r>
              <a:rPr kumimoji="1" lang="ja-JP" altLang="ja-JP" sz="1200" kern="1200" dirty="0">
                <a:solidFill>
                  <a:schemeClr val="tx1"/>
                </a:solidFill>
                <a:effectLst/>
                <a:latin typeface="+mn-lt"/>
                <a:ea typeface="+mn-ea"/>
                <a:cs typeface="+mn-cs"/>
              </a:rPr>
              <a:t>アーキテクチャ」として公開しました。</a:t>
            </a:r>
          </a:p>
          <a:p>
            <a:r>
              <a:rPr kumimoji="1" lang="ja-JP" altLang="ja-JP" sz="1200" kern="1200" dirty="0">
                <a:solidFill>
                  <a:schemeClr val="tx1"/>
                </a:solidFill>
                <a:effectLst/>
                <a:latin typeface="+mn-lt"/>
                <a:ea typeface="+mn-ea"/>
                <a:cs typeface="+mn-cs"/>
              </a:rPr>
              <a:t>「アーキテクチャ」とは、「設計思想」あるいは「方式」という意味です。この「アーキテクチャ」が同じであれば、規模の大小にかかわらずプログラムやデータの互換性が保証されるばかりでなく、そこに接続される機器類も同じものを使うことができました。この「アーキテクチャ」の確立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は互換性のある設計で様々な価格のシステムを提供できたのです。</a:t>
            </a:r>
          </a:p>
          <a:p>
            <a:r>
              <a:rPr kumimoji="1" lang="ja-JP" altLang="ja-JP" sz="1200" kern="1200" dirty="0">
                <a:solidFill>
                  <a:schemeClr val="tx1"/>
                </a:solidFill>
                <a:effectLst/>
                <a:latin typeface="+mn-lt"/>
                <a:ea typeface="+mn-ea"/>
                <a:cs typeface="+mn-cs"/>
              </a:rPr>
              <a:t>また、「アーキテクチャ」が公開されたことにより、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以外の企業が</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の上で動くプログラムを開発できるようになりました。また、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に接続可能な機器の開発も容易になりました。その結果、</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の周辺に多くの関連ビジネスが生まれていったのです。</a:t>
            </a:r>
          </a:p>
          <a:p>
            <a:r>
              <a:rPr kumimoji="1" lang="ja-JP" altLang="ja-JP" sz="1200" kern="1200" dirty="0">
                <a:solidFill>
                  <a:schemeClr val="tx1"/>
                </a:solidFill>
                <a:effectLst/>
                <a:latin typeface="+mn-lt"/>
                <a:ea typeface="+mn-ea"/>
                <a:cs typeface="+mn-cs"/>
              </a:rPr>
              <a:t>今でこそ「オープン」が当たり前の時代ですが、当時は、ノウハウである技術仕様を公開することは、普通ではなかったようです。しかし、「アーキテクチャ」をオープンにすることで、</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の周辺に多くのビジネスが生まれ、エコシステム（生態系）を形成するに至り、</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のコンピュータは業界の標準として市場を席巻することになりました。</a:t>
            </a:r>
          </a:p>
          <a:p>
            <a:r>
              <a:rPr kumimoji="1" lang="ja-JP" altLang="ja-JP" sz="1200" kern="1200" dirty="0">
                <a:solidFill>
                  <a:schemeClr val="tx1"/>
                </a:solidFill>
                <a:effectLst/>
                <a:latin typeface="+mn-lt"/>
                <a:ea typeface="+mn-ea"/>
                <a:cs typeface="+mn-cs"/>
              </a:rPr>
              <a:t>このような時代、我が国の通産省は国産コンピュータ・メーカーを保護するため、国策として</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の後継である</a:t>
            </a:r>
            <a:r>
              <a:rPr kumimoji="1" lang="en-US" altLang="ja-JP" sz="1200" kern="1200" dirty="0">
                <a:solidFill>
                  <a:schemeClr val="tx1"/>
                </a:solidFill>
                <a:effectLst/>
                <a:latin typeface="+mn-lt"/>
                <a:ea typeface="+mn-ea"/>
                <a:cs typeface="+mn-cs"/>
              </a:rPr>
              <a:t>S/370</a:t>
            </a:r>
            <a:r>
              <a:rPr kumimoji="1" lang="ja-JP" altLang="ja-JP" sz="1200" kern="1200" dirty="0">
                <a:solidFill>
                  <a:schemeClr val="tx1"/>
                </a:solidFill>
                <a:effectLst/>
                <a:latin typeface="+mn-lt"/>
                <a:ea typeface="+mn-ea"/>
                <a:cs typeface="+mn-cs"/>
              </a:rPr>
              <a:t>の「アーキテクチャ」を使った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互換機を開発、</a:t>
            </a:r>
            <a:r>
              <a:rPr kumimoji="1" lang="en-US" altLang="ja-JP" sz="1200" kern="1200" dirty="0">
                <a:solidFill>
                  <a:schemeClr val="tx1"/>
                </a:solidFill>
                <a:effectLst/>
                <a:latin typeface="+mn-lt"/>
                <a:ea typeface="+mn-ea"/>
                <a:cs typeface="+mn-cs"/>
              </a:rPr>
              <a:t>1975</a:t>
            </a:r>
            <a:r>
              <a:rPr kumimoji="1" lang="ja-JP" altLang="ja-JP" sz="1200" kern="1200" dirty="0">
                <a:solidFill>
                  <a:schemeClr val="tx1"/>
                </a:solidFill>
                <a:effectLst/>
                <a:latin typeface="+mn-lt"/>
                <a:ea typeface="+mn-ea"/>
                <a:cs typeface="+mn-cs"/>
              </a:rPr>
              <a:t>年に富士通の</a:t>
            </a:r>
            <a:r>
              <a:rPr kumimoji="1" lang="en-US" altLang="ja-JP" sz="1200" kern="1200" dirty="0">
                <a:solidFill>
                  <a:schemeClr val="tx1"/>
                </a:solidFill>
                <a:effectLst/>
                <a:latin typeface="+mn-lt"/>
                <a:ea typeface="+mn-ea"/>
                <a:cs typeface="+mn-cs"/>
              </a:rPr>
              <a:t>M190</a:t>
            </a:r>
            <a:r>
              <a:rPr kumimoji="1" lang="ja-JP" altLang="ja-JP" sz="1200" kern="1200" dirty="0">
                <a:solidFill>
                  <a:schemeClr val="tx1"/>
                </a:solidFill>
                <a:effectLst/>
                <a:latin typeface="+mn-lt"/>
                <a:ea typeface="+mn-ea"/>
                <a:cs typeface="+mn-cs"/>
              </a:rPr>
              <a:t>が初出荷されたのです。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が絶対的な地位を維持していた</a:t>
            </a:r>
            <a:r>
              <a:rPr kumimoji="1" lang="en-US" altLang="ja-JP" sz="1200" kern="1200" dirty="0">
                <a:solidFill>
                  <a:schemeClr val="tx1"/>
                </a:solidFill>
                <a:effectLst/>
                <a:latin typeface="+mn-lt"/>
                <a:ea typeface="+mn-ea"/>
                <a:cs typeface="+mn-cs"/>
              </a:rPr>
              <a:t>1977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社（現</a:t>
            </a:r>
            <a:r>
              <a:rPr kumimoji="1" lang="en-US" altLang="ja-JP" sz="1200" kern="1200" dirty="0">
                <a:solidFill>
                  <a:schemeClr val="tx1"/>
                </a:solidFill>
                <a:effectLst/>
                <a:latin typeface="+mn-lt"/>
                <a:ea typeface="+mn-ea"/>
                <a:cs typeface="+mn-cs"/>
              </a:rPr>
              <a:t>HP</a:t>
            </a:r>
            <a:r>
              <a:rPr kumimoji="1" lang="ja-JP" altLang="ja-JP" sz="1200" kern="1200" dirty="0">
                <a:solidFill>
                  <a:schemeClr val="tx1"/>
                </a:solidFill>
                <a:effectLst/>
                <a:latin typeface="+mn-lt"/>
                <a:ea typeface="+mn-ea"/>
                <a:cs typeface="+mn-cs"/>
              </a:rPr>
              <a:t>社）が</a:t>
            </a:r>
            <a:r>
              <a:rPr kumimoji="1" lang="en-US" altLang="ja-JP" sz="1200" kern="1200" dirty="0">
                <a:solidFill>
                  <a:schemeClr val="tx1"/>
                </a:solidFill>
                <a:effectLst/>
                <a:latin typeface="+mn-lt"/>
                <a:ea typeface="+mn-ea"/>
                <a:cs typeface="+mn-cs"/>
              </a:rPr>
              <a:t>VAX11/780</a:t>
            </a:r>
            <a:r>
              <a:rPr kumimoji="1" lang="ja-JP" altLang="ja-JP" sz="1200" kern="1200" dirty="0">
                <a:solidFill>
                  <a:schemeClr val="tx1"/>
                </a:solidFill>
                <a:effectLst/>
                <a:latin typeface="+mn-lt"/>
                <a:ea typeface="+mn-ea"/>
                <a:cs typeface="+mn-cs"/>
              </a:rPr>
              <a:t>といわれるコンピュータを発表しました。このコンピュータは、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のコンピュータに比べ処理性能当たりの単価が大幅に安く、最初は科学技術計算の分野で、さらには事務計算の分野へと用途を広げ、</a:t>
            </a:r>
            <a:r>
              <a:rPr kumimoji="1" lang="en-US" altLang="ja-JP" sz="1200" kern="1200" dirty="0">
                <a:solidFill>
                  <a:schemeClr val="tx1"/>
                </a:solidFill>
                <a:effectLst/>
                <a:latin typeface="+mn-lt"/>
                <a:ea typeface="+mn-ea"/>
                <a:cs typeface="+mn-cs"/>
              </a:rPr>
              <a:t>DEC</a:t>
            </a:r>
            <a:r>
              <a:rPr kumimoji="1" lang="ja-JP" altLang="ja-JP" sz="1200" kern="1200" dirty="0">
                <a:solidFill>
                  <a:schemeClr val="tx1"/>
                </a:solidFill>
                <a:effectLst/>
                <a:latin typeface="+mn-lt"/>
                <a:ea typeface="+mn-ea"/>
                <a:cs typeface="+mn-cs"/>
              </a:rPr>
              <a:t>社は</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に次ぐ業界二位の地位にまで上り詰めていったのです。</a:t>
            </a:r>
          </a:p>
          <a:p>
            <a:r>
              <a:rPr kumimoji="1" lang="ja-JP" altLang="ja-JP" sz="1200" kern="1200" dirty="0">
                <a:solidFill>
                  <a:schemeClr val="tx1"/>
                </a:solidFill>
                <a:effectLst/>
                <a:latin typeface="+mn-lt"/>
                <a:ea typeface="+mn-ea"/>
                <a:cs typeface="+mn-cs"/>
              </a:rPr>
              <a:t>この成功に触発され、</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多くの小型コンピュータが出現しました。それが、オフィース・コンピュータ（オフコン）、ミニ・コンピュータ（ミニコン）、エンジニアリング・ワークステーションと呼ばれるコンピュータです。高価なメインフレームに全てを頼っていた当時、そこまで高性能、高機能ではなくてもいいので、もっと安くて、手軽に使えるコンピュータが欲しいと言う需要に応える形で、広く普及してゆきました。その後、これら小型コンピュータの性能も向上し、メインフレームで行っていたことを置き換えるようになるとともに、新しい業務をはじめからこれらの小型コンピュータで開発、あるいは、市販のパッケージ・ソフトウエアを使って利用するという流れが生まれてきたのです。これが、世に言う「ダウンサイジング」です。</a:t>
            </a:r>
          </a:p>
          <a:p>
            <a:r>
              <a:rPr kumimoji="1" lang="ja-JP" altLang="ja-JP" sz="1200" kern="1200" dirty="0">
                <a:solidFill>
                  <a:schemeClr val="tx1"/>
                </a:solidFill>
                <a:effectLst/>
                <a:latin typeface="+mn-lt"/>
                <a:ea typeface="+mn-ea"/>
                <a:cs typeface="+mn-cs"/>
              </a:rPr>
              <a:t>また、時を前後してパーソナル・コンピュータ</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も登場します。アップル、タンディ・ラジオシャック、コモドールといったいわゆる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御三家が、その名前の通り、個人が趣味で使うコンピュータとして登場します。その後、</a:t>
            </a:r>
            <a:r>
              <a:rPr kumimoji="1" lang="en-US" altLang="ja-JP" sz="1200" kern="1200" dirty="0">
                <a:solidFill>
                  <a:schemeClr val="tx1"/>
                </a:solidFill>
                <a:effectLst/>
                <a:latin typeface="+mn-lt"/>
                <a:ea typeface="+mn-ea"/>
                <a:cs typeface="+mn-cs"/>
              </a:rPr>
              <a:t>1981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 Personal Computer model 5150</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）を発売するに至り、ビジネスでの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利用が一気に加速しました。</a:t>
            </a:r>
          </a:p>
          <a:p>
            <a:r>
              <a:rPr kumimoji="1" lang="ja-JP" altLang="ja-JP" sz="1200" kern="1200" dirty="0">
                <a:solidFill>
                  <a:schemeClr val="tx1"/>
                </a:solidFill>
                <a:effectLst/>
                <a:latin typeface="+mn-lt"/>
                <a:ea typeface="+mn-ea"/>
                <a:cs typeface="+mn-cs"/>
              </a:rPr>
              <a:t>ただ、様々な小型コンピュータの出現は、技術標準の乱立を招き、</a:t>
            </a:r>
            <a:r>
              <a:rPr kumimoji="1" lang="en-US" altLang="ja-JP" sz="1200" kern="1200" dirty="0">
                <a:solidFill>
                  <a:schemeClr val="tx1"/>
                </a:solidFill>
                <a:effectLst/>
                <a:latin typeface="+mn-lt"/>
                <a:ea typeface="+mn-ea"/>
                <a:cs typeface="+mn-cs"/>
              </a:rPr>
              <a:t>S/360</a:t>
            </a:r>
            <a:r>
              <a:rPr kumimoji="1" lang="ja-JP" altLang="ja-JP" sz="1200" kern="1200" dirty="0">
                <a:solidFill>
                  <a:schemeClr val="tx1"/>
                </a:solidFill>
                <a:effectLst/>
                <a:latin typeface="+mn-lt"/>
                <a:ea typeface="+mn-ea"/>
                <a:cs typeface="+mn-cs"/>
              </a:rPr>
              <a:t>出現以前と同様の混乱を招いたのです。この事態を大きく変えるきっかけとなったのが、</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でした。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のブランド力により、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への信頼が高まり、ビジネスでの利用が広がったこと、そして互換機の出現により、コストが大きく下がったことが理由です。</a:t>
            </a:r>
          </a:p>
          <a:p>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では後発だった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は、開発を急ぐために、市販の部品を使い、技術を公開して他社に周辺機器やアプリケーションソフトを作ってもらうという戦略を採用しました。コンピュータの中核であるプロセッサー（</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社から、また、オペレーティングシステム（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社から調達したのです。</a:t>
            </a:r>
          </a:p>
          <a:p>
            <a:r>
              <a:rPr kumimoji="1" lang="ja-JP" altLang="ja-JP" sz="1200" kern="1200" dirty="0">
                <a:solidFill>
                  <a:schemeClr val="tx1"/>
                </a:solidFill>
                <a:effectLst/>
                <a:latin typeface="+mn-lt"/>
                <a:ea typeface="+mn-ea"/>
                <a:cs typeface="+mn-cs"/>
              </a:rPr>
              <a:t>一方で、</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社は自社の</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の技術仕様を「インテル・アーキテクチャ（</a:t>
            </a:r>
            <a:r>
              <a:rPr kumimoji="1" lang="en-US" altLang="ja-JP" sz="1200" kern="1200" dirty="0">
                <a:solidFill>
                  <a:schemeClr val="tx1"/>
                </a:solidFill>
                <a:effectLst/>
                <a:latin typeface="+mn-lt"/>
                <a:ea typeface="+mn-ea"/>
                <a:cs typeface="+mn-cs"/>
              </a:rPr>
              <a:t>IA: Intel Architecture</a:t>
            </a:r>
            <a:r>
              <a:rPr kumimoji="1" lang="ja-JP" altLang="ja-JP" sz="1200" kern="1200" dirty="0">
                <a:solidFill>
                  <a:schemeClr val="tx1"/>
                </a:solidFill>
                <a:effectLst/>
                <a:latin typeface="+mn-lt"/>
                <a:ea typeface="+mn-ea"/>
                <a:cs typeface="+mn-cs"/>
              </a:rPr>
              <a:t>）」として公開、</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以外でコンピュータを構成するために必要な周辺の</a:t>
            </a:r>
            <a:r>
              <a:rPr kumimoji="1" lang="en-US" altLang="ja-JP" sz="1200" kern="1200" dirty="0">
                <a:solidFill>
                  <a:schemeClr val="tx1"/>
                </a:solidFill>
                <a:effectLst/>
                <a:latin typeface="+mn-lt"/>
                <a:ea typeface="+mn-ea"/>
                <a:cs typeface="+mn-cs"/>
              </a:rPr>
              <a:t>LSI</a:t>
            </a:r>
            <a:r>
              <a:rPr kumimoji="1" lang="ja-JP" altLang="ja-JP" sz="1200" kern="1200" dirty="0">
                <a:solidFill>
                  <a:schemeClr val="tx1"/>
                </a:solidFill>
                <a:effectLst/>
                <a:latin typeface="+mn-lt"/>
                <a:ea typeface="+mn-ea"/>
                <a:cs typeface="+mn-cs"/>
              </a:rPr>
              <a:t>やそれらを搭載するプリント基板であるマザーボードなどをセットで提供し始めました。</a:t>
            </a:r>
          </a:p>
          <a:p>
            <a:r>
              <a:rPr kumimoji="1" lang="ja-JP" altLang="ja-JP" sz="1200" kern="1200" dirty="0">
                <a:solidFill>
                  <a:schemeClr val="tx1"/>
                </a:solidFill>
                <a:effectLst/>
                <a:latin typeface="+mn-lt"/>
                <a:ea typeface="+mn-ea"/>
                <a:cs typeface="+mn-cs"/>
              </a:rPr>
              <a:t>さらに、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社も独自に、この</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製品の上で動作する基本ソフトウェア（</a:t>
            </a:r>
            <a:r>
              <a:rPr kumimoji="1" lang="en-US" altLang="ja-JP" sz="1200" kern="1200" dirty="0">
                <a:solidFill>
                  <a:schemeClr val="tx1"/>
                </a:solidFill>
                <a:effectLst/>
                <a:latin typeface="+mn-lt"/>
                <a:ea typeface="+mn-ea"/>
                <a:cs typeface="+mn-cs"/>
              </a:rPr>
              <a:t>OS: Operating System</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MS/DOS</a:t>
            </a:r>
            <a:r>
              <a:rPr kumimoji="1" lang="ja-JP" altLang="ja-JP" sz="1200" kern="1200" dirty="0">
                <a:solidFill>
                  <a:schemeClr val="tx1"/>
                </a:solidFill>
                <a:effectLst/>
                <a:latin typeface="+mn-lt"/>
                <a:ea typeface="+mn-ea"/>
                <a:cs typeface="+mn-cs"/>
              </a:rPr>
              <a:t>さらにはその後継である</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を販売するようになりました。</a:t>
            </a:r>
          </a:p>
          <a:p>
            <a:r>
              <a:rPr kumimoji="1" lang="ja-JP" altLang="ja-JP" sz="1200" kern="1200" dirty="0">
                <a:solidFill>
                  <a:schemeClr val="tx1"/>
                </a:solidFill>
                <a:effectLst/>
                <a:latin typeface="+mn-lt"/>
                <a:ea typeface="+mn-ea"/>
                <a:cs typeface="+mn-cs"/>
              </a:rPr>
              <a:t>その結果、</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で無くても</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を製造できるようになったのです。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の誕生です。価格が安く、本家の</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と同じ周辺機器を使え、同じアプリケーションソフトが動作する互換</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は広く支持され、一気にコモディティ化し、ユーザーの裾野が大きく広がったのです。</a:t>
            </a:r>
          </a:p>
          <a:p>
            <a:r>
              <a:rPr kumimoji="1" lang="ja-JP" altLang="ja-JP" sz="1200" kern="1200" dirty="0">
                <a:solidFill>
                  <a:schemeClr val="tx1"/>
                </a:solidFill>
                <a:effectLst/>
                <a:latin typeface="+mn-lt"/>
                <a:ea typeface="+mn-ea"/>
                <a:cs typeface="+mn-cs"/>
              </a:rPr>
              <a:t>こうして</a:t>
            </a:r>
            <a:r>
              <a:rPr kumimoji="1" lang="en-US" altLang="ja-JP" sz="1200" kern="1200" dirty="0">
                <a:solidFill>
                  <a:schemeClr val="tx1"/>
                </a:solidFill>
                <a:effectLst/>
                <a:latin typeface="+mn-lt"/>
                <a:ea typeface="+mn-ea"/>
                <a:cs typeface="+mn-cs"/>
              </a:rPr>
              <a:t>IBM PC</a:t>
            </a:r>
            <a:r>
              <a:rPr kumimoji="1" lang="ja-JP" altLang="ja-JP" sz="1200" kern="1200" dirty="0">
                <a:solidFill>
                  <a:schemeClr val="tx1"/>
                </a:solidFill>
                <a:effectLst/>
                <a:latin typeface="+mn-lt"/>
                <a:ea typeface="+mn-ea"/>
                <a:cs typeface="+mn-cs"/>
              </a:rPr>
              <a:t>互換機は市場を制覇しました。現在の</a:t>
            </a:r>
            <a:r>
              <a:rPr kumimoji="1" lang="en-US" altLang="ja-JP" sz="1200" kern="1200" dirty="0">
                <a:solidFill>
                  <a:schemeClr val="tx1"/>
                </a:solidFill>
                <a:effectLst/>
                <a:latin typeface="+mn-lt"/>
                <a:ea typeface="+mn-ea"/>
                <a:cs typeface="+mn-cs"/>
              </a:rPr>
              <a:t>Windows PC</a:t>
            </a:r>
            <a:r>
              <a:rPr kumimoji="1" lang="ja-JP" altLang="ja-JP" sz="1200" kern="1200" dirty="0">
                <a:solidFill>
                  <a:schemeClr val="tx1"/>
                </a:solidFill>
                <a:effectLst/>
                <a:latin typeface="+mn-lt"/>
                <a:ea typeface="+mn-ea"/>
                <a:cs typeface="+mn-cs"/>
              </a:rPr>
              <a:t>です。ところが皮肉なことに、互換機に市場を奪われた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自身の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関連の売上は伸び悩み、コモディティ化によって利益率も悪化しました。その結果、ついに</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事業を他社に売却してしまうことになったのです。そんな</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市場の拡大に後押しされ、</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はより高性能な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を開発すると共に、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は、個人が使用することを前提とした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を拡張して、複数のユーザーが同時に使用することを前提としたサーバー</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を開発するに至り、コンピュータ市場は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である</a:t>
            </a:r>
            <a:r>
              <a:rPr kumimoji="1" lang="en-US" altLang="ja-JP" sz="1200" kern="1200" dirty="0">
                <a:solidFill>
                  <a:schemeClr val="tx1"/>
                </a:solidFill>
                <a:effectLst/>
                <a:latin typeface="+mn-lt"/>
                <a:ea typeface="+mn-ea"/>
                <a:cs typeface="+mn-cs"/>
              </a:rPr>
              <a:t> Windows</a:t>
            </a:r>
            <a:r>
              <a:rPr kumimoji="1" lang="ja-JP" altLang="ja-JP" sz="1200" kern="1200" dirty="0">
                <a:solidFill>
                  <a:schemeClr val="tx1"/>
                </a:solidFill>
                <a:effectLst/>
                <a:latin typeface="+mn-lt"/>
                <a:ea typeface="+mn-ea"/>
                <a:cs typeface="+mn-cs"/>
              </a:rPr>
              <a:t>と </a:t>
            </a:r>
            <a:r>
              <a:rPr kumimoji="1" lang="en-US" altLang="ja-JP" sz="1200" kern="1200" dirty="0">
                <a:solidFill>
                  <a:schemeClr val="tx1"/>
                </a:solidFill>
                <a:effectLst/>
                <a:latin typeface="+mn-lt"/>
                <a:ea typeface="+mn-ea"/>
                <a:cs typeface="+mn-cs"/>
              </a:rPr>
              <a:t>Intel CPU</a:t>
            </a:r>
            <a:r>
              <a:rPr kumimoji="1" lang="ja-JP" altLang="ja-JP" sz="1200" kern="1200" dirty="0">
                <a:solidFill>
                  <a:schemeClr val="tx1"/>
                </a:solidFill>
                <a:effectLst/>
                <a:latin typeface="+mn-lt"/>
                <a:ea typeface="+mn-ea"/>
                <a:cs typeface="+mn-cs"/>
              </a:rPr>
              <a:t>との組合せ、世に言う</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の時代へと動き始めたのです。</a:t>
            </a:r>
          </a:p>
          <a:p>
            <a:r>
              <a:rPr kumimoji="1" lang="ja-JP" altLang="ja-JP" sz="1200" kern="1200" dirty="0">
                <a:solidFill>
                  <a:schemeClr val="tx1"/>
                </a:solidFill>
                <a:effectLst/>
                <a:latin typeface="+mn-lt"/>
                <a:ea typeface="+mn-ea"/>
                <a:cs typeface="+mn-cs"/>
              </a:rPr>
              <a:t>その結果、それまで乱立していたアーキテクチャは</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に収斂し、さらなる技術の進化と大量生産によって、コンピュータの調達に必要なコスト（</a:t>
            </a:r>
            <a:r>
              <a:rPr kumimoji="1" lang="en-US" altLang="ja-JP" sz="1200" kern="1200" dirty="0">
                <a:solidFill>
                  <a:schemeClr val="tx1"/>
                </a:solidFill>
                <a:effectLst/>
                <a:latin typeface="+mn-lt"/>
                <a:ea typeface="+mn-ea"/>
                <a:cs typeface="+mn-cs"/>
              </a:rPr>
              <a:t>TCA: Total Cost of Acquisition</a:t>
            </a:r>
            <a:r>
              <a:rPr kumimoji="1" lang="ja-JP" altLang="ja-JP" sz="1200" kern="1200" dirty="0">
                <a:solidFill>
                  <a:schemeClr val="tx1"/>
                </a:solidFill>
                <a:effectLst/>
                <a:latin typeface="+mn-lt"/>
                <a:ea typeface="+mn-ea"/>
                <a:cs typeface="+mn-cs"/>
              </a:rPr>
              <a:t>）は、大幅に下がっていったのです。</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年代も半ば頃になると</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は一人一台、一社でメインフレームや多数のサーバーを所有する時代を向かえたのです。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TCA</a:t>
            </a:r>
            <a:r>
              <a:rPr kumimoji="1" lang="ja-JP" altLang="ja-JP" sz="1200" kern="1200" dirty="0">
                <a:solidFill>
                  <a:schemeClr val="tx1"/>
                </a:solidFill>
                <a:effectLst/>
                <a:latin typeface="+mn-lt"/>
                <a:ea typeface="+mn-ea"/>
                <a:cs typeface="+mn-cs"/>
              </a:rPr>
              <a:t>の低下と共にコンピュータは、ひとつの企業に大量に導入されるようになりました。その結果、コンピュータを置く設備やスペース、ソフトウェアの導入やバージョンアップ、トラブル対応、ネットワークの接続、バックアップ、セキュリティ対策など、所有することに伴う維持、管理のコスト（</a:t>
            </a:r>
            <a:r>
              <a:rPr kumimoji="1" lang="en-US" altLang="ja-JP" sz="1200" kern="1200" dirty="0">
                <a:solidFill>
                  <a:schemeClr val="tx1"/>
                </a:solidFill>
                <a:effectLst/>
                <a:latin typeface="+mn-lt"/>
                <a:ea typeface="+mn-ea"/>
                <a:cs typeface="+mn-cs"/>
              </a:rPr>
              <a:t>TCO: Total Cost of Ownership</a:t>
            </a:r>
            <a:r>
              <a:rPr kumimoji="1" lang="ja-JP" altLang="ja-JP" sz="1200" kern="1200" dirty="0">
                <a:solidFill>
                  <a:schemeClr val="tx1"/>
                </a:solidFill>
                <a:effectLst/>
                <a:latin typeface="+mn-lt"/>
                <a:ea typeface="+mn-ea"/>
                <a:cs typeface="+mn-cs"/>
              </a:rPr>
              <a:t>）が大幅に上昇することになりました。その金額は、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予算の</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割に達するまでになってしまったのです。この事態に対処しなければなりません。そんなニーズの高まりの中に、クラウドが登場したのです。</a:t>
            </a:r>
          </a:p>
          <a:p>
            <a:pPr eaLnBrk="1" hangingPunct="1"/>
            <a:endParaRPr lang="ja-JP" altLang="en-US" dirty="0"/>
          </a:p>
        </p:txBody>
      </p:sp>
    </p:spTree>
    <p:extLst>
      <p:ext uri="{BB962C8B-B14F-4D97-AF65-F5344CB8AC3E}">
        <p14:creationId xmlns:p14="http://schemas.microsoft.com/office/powerpoint/2010/main" val="156266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は、業務効率を高めるためには、既に欠かせないものとなっています。また、企業の成長や競争力を維持するためのグローバル展開や新規事業への進出のためにも、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なしでは対応できません。</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範囲が広がり、その重要性が高まるほどに、災害やセキュリティへの対応も、これまでにも増して強く求められるようになりました。また、モバイルやビッグ・データといった、新しいテクノロジーへの対応も業務の現場から求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に責任を持つ情報システム部門は、ふたつの大きな問題を抱えています。そのひとつが、先ほど説明した</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の増大です。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への需要が高まれば、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が増大します。それでも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予算が増えるのであれば、何とか対処できます。しかし、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に関わるお金は、事業投資とはなかなか見做されず、経費として常に削減の圧力がかかっています。これが、もうひとつの問題です。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業務や経営の要請に応えたくても、「所有」している既存のシステムを維持管理するための</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予算が今後大きく増える見込みもありません。そんな問題を情報システム部門は抱えているのです。</a:t>
            </a:r>
          </a:p>
          <a:p>
            <a:r>
              <a:rPr kumimoji="1" lang="ja-JP" altLang="ja-JP" sz="1200" kern="1200" dirty="0">
                <a:solidFill>
                  <a:schemeClr val="tx1"/>
                </a:solidFill>
                <a:effectLst/>
                <a:latin typeface="+mn-lt"/>
                <a:ea typeface="+mn-ea"/>
                <a:cs typeface="+mn-cs"/>
              </a:rPr>
              <a:t>ならば、「所有」することを辞め、自分達で、システム資源の面倒をみなければ、</a:t>
            </a:r>
            <a:r>
              <a:rPr kumimoji="1" lang="en-US" altLang="ja-JP" sz="1200" kern="1200" dirty="0">
                <a:solidFill>
                  <a:schemeClr val="tx1"/>
                </a:solidFill>
                <a:effectLst/>
                <a:latin typeface="+mn-lt"/>
                <a:ea typeface="+mn-ea"/>
                <a:cs typeface="+mn-cs"/>
              </a:rPr>
              <a:t>TCO</a:t>
            </a:r>
            <a:r>
              <a:rPr kumimoji="1" lang="ja-JP" altLang="ja-JP" sz="1200" kern="1200" dirty="0">
                <a:solidFill>
                  <a:schemeClr val="tx1"/>
                </a:solidFill>
                <a:effectLst/>
                <a:latin typeface="+mn-lt"/>
                <a:ea typeface="+mn-ea"/>
                <a:cs typeface="+mn-cs"/>
              </a:rPr>
              <a:t>は削減できるはずです。また、クラウドで提供されているプラットフォームやアプリケーションを使えば、開発工数の削減や、場合によっては開発さえも必要なくなります。そんな期待から、いま「使用」のクラウドへの注目が集ま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3575393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を自社資産として「所有」することから外部サービスとして「使用」するようになると、システム資源の調達や変更が、簡単に行えるようになります。例えば、クラウド以前の「所有」の時代は、次のような多くの手順を踏まなくてはなりませんでした。</a:t>
            </a:r>
          </a:p>
          <a:p>
            <a:pPr lvl="0"/>
            <a:r>
              <a:rPr kumimoji="1" lang="ja-JP" altLang="ja-JP" sz="1200" kern="1200" dirty="0">
                <a:solidFill>
                  <a:schemeClr val="tx1"/>
                </a:solidFill>
                <a:effectLst/>
                <a:latin typeface="+mn-lt"/>
                <a:ea typeface="+mn-ea"/>
                <a:cs typeface="+mn-cs"/>
              </a:rPr>
              <a:t>リース期間に合わせ将来の需要を予測してサイジングする。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ベンダーにシステム構成の提案を求め見積を依頼し価格交渉を行う。</a:t>
            </a:r>
          </a:p>
          <a:p>
            <a:pPr lvl="0"/>
            <a:r>
              <a:rPr kumimoji="1" lang="ja-JP" altLang="ja-JP" sz="1200" kern="1200" dirty="0">
                <a:solidFill>
                  <a:schemeClr val="tx1"/>
                </a:solidFill>
                <a:effectLst/>
                <a:latin typeface="+mn-lt"/>
                <a:ea typeface="+mn-ea"/>
                <a:cs typeface="+mn-cs"/>
              </a:rPr>
              <a:t>稟議書を作成して承認・決済の手続きを行う。</a:t>
            </a:r>
          </a:p>
          <a:p>
            <a:pPr lvl="0"/>
            <a:r>
              <a:rPr kumimoji="1" lang="ja-JP" altLang="ja-JP" sz="1200" kern="1200" dirty="0">
                <a:solidFill>
                  <a:schemeClr val="tx1"/>
                </a:solidFill>
                <a:effectLst/>
                <a:latin typeface="+mn-lt"/>
                <a:ea typeface="+mn-ea"/>
                <a:cs typeface="+mn-cs"/>
              </a:rPr>
              <a:t>決定した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ベンダーに発注する。</a:t>
            </a:r>
          </a:p>
          <a:p>
            <a:pPr lvl="0"/>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ベンダーはメーカーに調達を依頼する。</a:t>
            </a:r>
          </a:p>
          <a:p>
            <a:pPr lvl="0"/>
            <a:r>
              <a:rPr kumimoji="1" lang="ja-JP" altLang="ja-JP" sz="1200" kern="1200" dirty="0">
                <a:solidFill>
                  <a:schemeClr val="tx1"/>
                </a:solidFill>
                <a:effectLst/>
                <a:latin typeface="+mn-lt"/>
                <a:ea typeface="+mn-ea"/>
                <a:cs typeface="+mn-cs"/>
              </a:rPr>
              <a:t>調達した機器をキッティングする。</a:t>
            </a:r>
          </a:p>
          <a:p>
            <a:pPr lvl="0"/>
            <a:r>
              <a:rPr kumimoji="1" lang="ja-JP" altLang="ja-JP" sz="1200" kern="1200" dirty="0">
                <a:solidFill>
                  <a:schemeClr val="tx1"/>
                </a:solidFill>
                <a:effectLst/>
                <a:latin typeface="+mn-lt"/>
                <a:ea typeface="+mn-ea"/>
                <a:cs typeface="+mn-cs"/>
              </a:rPr>
              <a:t>ユーザー企業のオンサイトに据え付け、ソフトウェアの導入や設定を行う。</a:t>
            </a:r>
          </a:p>
          <a:p>
            <a:pPr lvl="0"/>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そのため、調達には数週間から数ヶ月かかりました。一方、クラウドであれば、実に簡単です。</a:t>
            </a:r>
          </a:p>
          <a:p>
            <a:pPr lvl="0"/>
            <a:r>
              <a:rPr kumimoji="1" lang="ja-JP" altLang="ja-JP" sz="1200" kern="1200" dirty="0">
                <a:solidFill>
                  <a:schemeClr val="tx1"/>
                </a:solidFill>
                <a:effectLst/>
                <a:latin typeface="+mn-lt"/>
                <a:ea typeface="+mn-ea"/>
                <a:cs typeface="+mn-cs"/>
              </a:rPr>
              <a:t>当面必要なリソースを考えてサイジングをおこなう。</a:t>
            </a:r>
          </a:p>
          <a:p>
            <a:pPr lvl="0"/>
            <a:r>
              <a:rPr kumimoji="1" lang="ja-JP" altLang="ja-JP" sz="1200" kern="1200" dirty="0">
                <a:solidFill>
                  <a:schemeClr val="tx1"/>
                </a:solidFill>
                <a:effectLst/>
                <a:latin typeface="+mn-lt"/>
                <a:ea typeface="+mn-ea"/>
                <a:cs typeface="+mn-cs"/>
              </a:rPr>
              <a:t>クラウド・サービスの</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に表示されるメニュー画面（セルフ・サービス・ポータル）からシステム構成を選択する。</a:t>
            </a:r>
          </a:p>
          <a:p>
            <a:pPr lvl="0"/>
            <a:r>
              <a:rPr kumimoji="1" lang="ja-JP" altLang="ja-JP" sz="1200" kern="1200" dirty="0">
                <a:solidFill>
                  <a:schemeClr val="tx1"/>
                </a:solidFill>
                <a:effectLst/>
                <a:latin typeface="+mn-lt"/>
                <a:ea typeface="+mn-ea"/>
                <a:cs typeface="+mn-cs"/>
              </a:rPr>
              <a:t>その画面からセキュリティのレベルやバックアップのタイミングなど運用に関わる項目を設定する。</a:t>
            </a:r>
          </a:p>
          <a:p>
            <a:pPr lvl="0"/>
            <a:r>
              <a:rPr kumimoji="1" lang="ja-JP" altLang="ja-JP" sz="1200" kern="1200" dirty="0">
                <a:solidFill>
                  <a:schemeClr val="tx1"/>
                </a:solidFill>
                <a:effectLst/>
                <a:latin typeface="+mn-lt"/>
                <a:ea typeface="+mn-ea"/>
                <a:cs typeface="+mn-cs"/>
              </a:rPr>
              <a:t>調達ボタンを押す。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間、数分から数十分といったところでしょう。あっという間です。使用量が増える、運用の要件が変わるなど、変更があれば、その都度メニュー画面で設定し直すことができるので、予測できない未来まで考えて、サイジングする必要はありません。また、電気代のように使用量に応じて支払う料金制度ですから、必要なくなれば、いつでも辞められますので、初期投資リスクを抑えることができます。つまり、クラウドは、「システム資源を調達するための</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3859273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207659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80730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【図解】コレ１枚でわかるクラウドがもたらす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の新たな価値</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クラウド・コンピューティングの登場により、私たちの日常やビジネスにおける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の価値が大きく変化しつつあります。</a:t>
            </a:r>
          </a:p>
          <a:p>
            <a:r>
              <a:rPr kumimoji="1" lang="ja-JP" altLang="ja-JP" sz="1200" kern="1200" dirty="0">
                <a:solidFill>
                  <a:schemeClr val="tx1"/>
                </a:solidFill>
                <a:effectLst/>
                <a:latin typeface="+mn-lt"/>
                <a:ea typeface="+mn-ea"/>
                <a:cs typeface="+mn-cs"/>
              </a:rPr>
              <a:t>クラウドは、システム資源の価格破壊をもたらしました。例えば、世界最大のクラウド・サービス事業者である</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回、一貫して値下げを繰り返しています。これに追従するように、</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も値下げを繰り返し、熾烈な価格競争を展開しています。コンピューター機器の販売ビジネスでは、到底まねのできない価格競争と言えるでしょう。また、システム資源の調達や運用を従量課金型のサービスとして提供することで、ユーザー企業は、必要最小限のシステム資源を、僅かな運用管理負担で利用できるようになったのです。</a:t>
            </a:r>
          </a:p>
          <a:p>
            <a:r>
              <a:rPr kumimoji="1" lang="ja-JP" altLang="ja-JP" sz="1200" kern="1200" dirty="0">
                <a:solidFill>
                  <a:schemeClr val="tx1"/>
                </a:solidFill>
                <a:effectLst/>
                <a:latin typeface="+mn-lt"/>
                <a:ea typeface="+mn-ea"/>
                <a:cs typeface="+mn-cs"/>
              </a:rPr>
              <a:t>かつて、情報システムを構築し使用するためには、システム資源を購入し、運用管理の専門家を雇わなくてはなりませんでした。それなりの初期投資リスクを覚悟して、取り組まなければならなかったのです。しかし、クラウドの登場によりこの常識は覆されました。そのため、これま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の利用に二の足を踏んでいた業務領域や新規事業への適用が拡大しつつあります。</a:t>
            </a:r>
          </a:p>
          <a:p>
            <a:r>
              <a:rPr kumimoji="1" lang="ja-JP" altLang="ja-JP" sz="1200" kern="1200" dirty="0">
                <a:solidFill>
                  <a:schemeClr val="tx1"/>
                </a:solidFill>
                <a:effectLst/>
                <a:latin typeface="+mn-lt"/>
                <a:ea typeface="+mn-ea"/>
                <a:cs typeface="+mn-cs"/>
              </a:rPr>
              <a:t>また、スタートアップ企業にとっては、「失敗のコスト」が大きく低減し、容易にチャレンジできる環境が与えられるようになりました。</a:t>
            </a:r>
          </a:p>
          <a:p>
            <a:r>
              <a:rPr kumimoji="1" lang="ja-JP" altLang="ja-JP" sz="1200" kern="1200" dirty="0">
                <a:solidFill>
                  <a:schemeClr val="tx1"/>
                </a:solidFill>
                <a:effectLst/>
                <a:latin typeface="+mn-lt"/>
                <a:ea typeface="+mn-ea"/>
                <a:cs typeface="+mn-cs"/>
              </a:rPr>
              <a:t>新規事業の成功確率は、１千回に数回といわれるほどハードルの高いものです。そのため、初期投資リスクが大きな時代には、新規事業へのチャレンジは、慎重にならざるを得ず、また、膨大なスタートアップ資金を調達しなければなりませんでした。しかし、クラウドの普及により、少ない初期投資コストで、様々なアイデアを試してみることができるようになったのです。</a:t>
            </a:r>
          </a:p>
          <a:p>
            <a:r>
              <a:rPr kumimoji="1" lang="ja-JP" altLang="ja-JP" sz="1200" kern="1200" dirty="0">
                <a:solidFill>
                  <a:schemeClr val="tx1"/>
                </a:solidFill>
                <a:effectLst/>
                <a:latin typeface="+mn-lt"/>
                <a:ea typeface="+mn-ea"/>
                <a:cs typeface="+mn-cs"/>
              </a:rPr>
              <a:t>このように「失敗のコスト」が、低減することでチャレンジが促され、成功確率は変わらなくても、チャレンジの回数が増えることで、成功の回数も増えつつあります。その結果、イノベーションは促進され、適用業務領域を拡大しています。また、</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の普及により、高度なシステム機能を１から作り込まなくてもクラウド・サービスとして利用し、これを組み合わせることで、新たなサービスを作れる時代になりました。これによりシステム開発や運用管理と言っ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の難しさは隠蔽され、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利用者の裾野をこれまでになく拡大しつつあります。</a:t>
            </a:r>
          </a:p>
          <a:p>
            <a:r>
              <a:rPr kumimoji="1" lang="ja-JP" altLang="ja-JP" sz="1200" kern="1200" dirty="0">
                <a:solidFill>
                  <a:schemeClr val="tx1"/>
                </a:solidFill>
                <a:effectLst/>
                <a:latin typeface="+mn-lt"/>
                <a:ea typeface="+mn-ea"/>
                <a:cs typeface="+mn-cs"/>
              </a:rPr>
              <a:t>これに伴い、ビジネスや日常における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の価値は、向上してゆきます。同時に、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は、その存在自身を隠蔽化してしまうほどに、私たちの周囲や環境に溶け込む「</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のアンビエント化」をもたらしつつあると言えるでしょう。</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の価値は、これまでにも増して大きくなってゆきます。しかし、このような価値を生みだすことを目的とせず、工数提供という手段を価値と捉えるビジネスは、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の「サービス化」と、それに伴う「難しさの隠蔽」によって、ビジネス・チャンスを失ってゆくことを覚悟しなければならないでしょう。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42485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1479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42</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r>
              <a:rPr kumimoji="1" lang="ja-JP" altLang="ja-JP" sz="1200" kern="1200" dirty="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を努めていたエリック・シュミットのスピーチがきっかけで使われるようになったことは、前述のとおりです。新しい言葉が大好きな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おかげで、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dirty="0">
                <a:solidFill>
                  <a:schemeClr val="tx1"/>
                </a:solidFill>
                <a:effectLst/>
                <a:latin typeface="+mn-lt"/>
                <a:ea typeface="+mn-ea"/>
                <a:cs typeface="+mn-cs"/>
              </a:rPr>
              <a:t>年、こんな混乱に終止符を打ち、業界の健全な発展を意図し、米国商務省の配下にある国立標準技術研究所</a:t>
            </a:r>
            <a:r>
              <a:rPr kumimoji="1" lang="en-US" altLang="ja-JP" sz="1200" kern="1200" dirty="0">
                <a:solidFill>
                  <a:schemeClr val="tx1"/>
                </a:solidFill>
                <a:effectLst/>
                <a:latin typeface="+mn-lt"/>
                <a:ea typeface="+mn-ea"/>
                <a:cs typeface="+mn-cs"/>
              </a:rPr>
              <a:t>(National Institute of Standards and Technology : </a:t>
            </a:r>
            <a:r>
              <a:rPr kumimoji="1" lang="ja-JP" altLang="ja-JP" sz="1200" kern="1200" dirty="0">
                <a:solidFill>
                  <a:schemeClr val="tx1"/>
                </a:solidFill>
                <a:effectLst/>
                <a:latin typeface="+mn-lt"/>
                <a:ea typeface="+mn-ea"/>
                <a:cs typeface="+mn-cs"/>
              </a:rPr>
              <a:t>通称</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が、「クラウドの定義</a:t>
            </a:r>
            <a:r>
              <a:rPr kumimoji="1" lang="en-US" altLang="ja-JP" sz="1200" kern="1200" dirty="0">
                <a:solidFill>
                  <a:schemeClr val="tx1"/>
                </a:solidFill>
                <a:effectLst/>
                <a:latin typeface="+mn-lt"/>
                <a:ea typeface="+mn-ea"/>
                <a:cs typeface="+mn-cs"/>
              </a:rPr>
              <a:t>(The NIST Definition of Cloud Computing)</a:t>
            </a:r>
            <a:r>
              <a:rPr kumimoji="1" lang="ja-JP" altLang="ja-JP" sz="1200" kern="1200" dirty="0">
                <a:solidFill>
                  <a:schemeClr val="tx1"/>
                </a:solidFill>
                <a:effectLst/>
                <a:latin typeface="+mn-lt"/>
                <a:ea typeface="+mn-ea"/>
                <a:cs typeface="+mn-cs"/>
              </a:rPr>
              <a:t>」を発表、いまでは、広く受け入れられています。この定義は、決して特定の技術や規格を意味するものではなく、考え方の枠組みとして、捉えておくといいでしょう。</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の定義には、次のような記述があります。</a:t>
            </a:r>
          </a:p>
          <a:p>
            <a:r>
              <a:rPr kumimoji="1" lang="ja-JP" altLang="ja-JP" sz="1200" kern="1200" dirty="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dirty="0">
                <a:solidFill>
                  <a:schemeClr val="tx1"/>
                </a:solidFill>
                <a:effectLst/>
                <a:latin typeface="+mn-lt"/>
                <a:ea typeface="+mn-ea"/>
                <a:cs typeface="+mn-cs"/>
              </a:rPr>
              <a:t>ひと言で言えば、「コンピューティング資源を必要なとき必要なだけ簡単に使える仕組み」ということです。さらに、様々なクラウドの利用形態を「サービス・モデル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つの必須の特徴」をあげています。</a:t>
            </a:r>
          </a:p>
          <a:p>
            <a:r>
              <a:rPr kumimoji="1" lang="ja-JP" altLang="ja-JP" sz="1200" kern="1200" dirty="0">
                <a:solidFill>
                  <a:schemeClr val="tx1"/>
                </a:solidFill>
                <a:effectLst/>
                <a:latin typeface="+mn-lt"/>
                <a:ea typeface="+mn-ea"/>
                <a:cs typeface="+mn-cs"/>
              </a:rPr>
              <a:t>それでは、これらについて、ひとつひとつ見てゆくことにしましょう。</a:t>
            </a:r>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277503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43</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r>
              <a:rPr kumimoji="1" lang="ja-JP" altLang="ja-JP" sz="1200" kern="1200" dirty="0">
                <a:solidFill>
                  <a:schemeClr val="tx1"/>
                </a:solidFill>
                <a:effectLst/>
                <a:latin typeface="+mn-lt"/>
                <a:ea typeface="+mn-ea"/>
                <a:cs typeface="+mn-cs"/>
              </a:rPr>
              <a:t>クラウドをサービスとして提供するシステム資源の違いによって分類する考え方が「サービス・モデル（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dirty="0">
                <a:solidFill>
                  <a:schemeClr val="tx1"/>
                </a:solidFill>
                <a:effectLst/>
                <a:latin typeface="+mn-lt"/>
                <a:ea typeface="+mn-ea"/>
                <a:cs typeface="+mn-cs"/>
              </a:rPr>
              <a:t>）」です。</a:t>
            </a:r>
          </a:p>
          <a:p>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dirty="0">
                <a:solidFill>
                  <a:schemeClr val="tx1"/>
                </a:solidFill>
                <a:effectLst/>
                <a:latin typeface="+mn-lt"/>
                <a:ea typeface="+mn-ea"/>
                <a:cs typeface="+mn-cs"/>
              </a:rPr>
              <a:t>）は、電子メールやスケジュール管理、文書作成や表計算、財務会計や販売管理などのアプリケーションをネット越しに提供するサービスです。ユーザーは、アプリケーションを動かすためのハードウエアや</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、ミドルウェアの知識がなくても、アプリケーションについての設定や機能を理解していれば使うことができます。例えば、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dirty="0">
                <a:solidFill>
                  <a:schemeClr val="tx1"/>
                </a:solidFill>
                <a:effectLst/>
                <a:latin typeface="+mn-lt"/>
                <a:ea typeface="+mn-ea"/>
                <a:cs typeface="+mn-cs"/>
              </a:rPr>
              <a:t>などがあります。</a:t>
            </a:r>
          </a:p>
          <a:p>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dirty="0">
                <a:solidFill>
                  <a:schemeClr val="tx1"/>
                </a:solidFill>
                <a:effectLst/>
                <a:latin typeface="+mn-lt"/>
                <a:ea typeface="+mn-ea"/>
                <a:cs typeface="+mn-cs"/>
              </a:rPr>
              <a:t>）は、アプリケーションを開発や実行するためのシステム機能をサービスとして提供します。データベース、開発フレームワーク、実行時に必要なライブリーやモジュールを提供します。ユーザーは、インフラ構築や設定に煩わされることなく、アプリケーションを開発し、実行することができます。例えば、</a:t>
            </a:r>
            <a:r>
              <a:rPr kumimoji="1" lang="en-US" altLang="ja-JP" sz="1200" kern="1200" dirty="0">
                <a:solidFill>
                  <a:schemeClr val="tx1"/>
                </a:solidFill>
                <a:effectLst/>
                <a:latin typeface="+mn-lt"/>
                <a:ea typeface="+mn-ea"/>
                <a:cs typeface="+mn-cs"/>
              </a:rPr>
              <a:t>Microsoft Azure Platform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dirty="0">
                <a:solidFill>
                  <a:schemeClr val="tx1"/>
                </a:solidFill>
                <a:effectLst/>
                <a:latin typeface="+mn-lt"/>
                <a:ea typeface="+mn-ea"/>
                <a:cs typeface="+mn-cs"/>
              </a:rPr>
              <a:t>などがあげられます。</a:t>
            </a:r>
          </a:p>
          <a:p>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）は、サーバー、ストレージなどのシステム資源を提供するサービスです。ユーザーは、自分で</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やミドルウェアを導入し、設定を行わなくてはなりません。その上で動かすアプリケーションも自分で用意します。</a:t>
            </a:r>
          </a:p>
          <a:p>
            <a:r>
              <a:rPr kumimoji="1" lang="ja-JP" altLang="ja-JP" sz="1200" kern="1200" dirty="0">
                <a:solidFill>
                  <a:schemeClr val="tx1"/>
                </a:solidFill>
                <a:effectLst/>
                <a:latin typeface="+mn-lt"/>
                <a:ea typeface="+mn-ea"/>
                <a:cs typeface="+mn-cs"/>
              </a:rPr>
              <a:t>「所有」するシステムであれば、その都度、ベンダーと交渉し、手続きや据え付け導入作業をしなければなりません。しかし</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を使うと、メニュー画面であるセルフサービス・ポータルから、設定するだけで使うことができます。また、ストレージ容量やサーバー数は、必要に応じて、簡単に増減できます。そのスピードと変更に対する柔軟性は、比べものになりません。例えば、</a:t>
            </a:r>
            <a:r>
              <a:rPr kumimoji="1" lang="en-US" altLang="ja-JP" sz="1200" kern="1200" dirty="0">
                <a:solidFill>
                  <a:schemeClr val="tx1"/>
                </a:solidFill>
                <a:effectLst/>
                <a:latin typeface="+mn-lt"/>
                <a:ea typeface="+mn-ea"/>
                <a:cs typeface="+mn-cs"/>
              </a:rPr>
              <a:t>Amazon EC2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IIJ GIO</a:t>
            </a:r>
            <a:r>
              <a:rPr kumimoji="1" lang="ja-JP" altLang="ja-JP" sz="1200" kern="1200" dirty="0">
                <a:solidFill>
                  <a:schemeClr val="tx1"/>
                </a:solidFill>
                <a:effectLst/>
                <a:latin typeface="+mn-lt"/>
                <a:ea typeface="+mn-ea"/>
                <a:cs typeface="+mn-cs"/>
              </a:rPr>
              <a:t>クラウド、</a:t>
            </a:r>
            <a:r>
              <a:rPr kumimoji="1" lang="en-US" altLang="ja-JP" sz="1200" kern="1200" dirty="0">
                <a:solidFill>
                  <a:schemeClr val="tx1"/>
                </a:solidFill>
                <a:effectLst/>
                <a:latin typeface="+mn-lt"/>
                <a:ea typeface="+mn-ea"/>
                <a:cs typeface="+mn-cs"/>
              </a:rPr>
              <a:t>Google Compute Engine</a:t>
            </a:r>
            <a:r>
              <a:rPr kumimoji="1" lang="ja-JP" altLang="ja-JP" sz="1200" kern="1200" dirty="0">
                <a:solidFill>
                  <a:schemeClr val="tx1"/>
                </a:solidFill>
                <a:effectLst/>
                <a:latin typeface="+mn-lt"/>
                <a:ea typeface="+mn-ea"/>
                <a:cs typeface="+mn-cs"/>
              </a:rPr>
              <a:t>などがあげられます。</a:t>
            </a:r>
          </a:p>
          <a:p>
            <a:pPr eaLnBrk="1" hangingPunct="1"/>
            <a:endParaRPr lang="ja-JP" altLang="en-US" dirty="0"/>
          </a:p>
        </p:txBody>
      </p:sp>
    </p:spTree>
    <p:extLst>
      <p:ext uri="{BB962C8B-B14F-4D97-AF65-F5344CB8AC3E}">
        <p14:creationId xmlns:p14="http://schemas.microsoft.com/office/powerpoint/2010/main" val="382300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44</a:t>
            </a:fld>
            <a:endParaRPr lang="en-US" altLang="ja-JP" dirty="0"/>
          </a:p>
        </p:txBody>
      </p:sp>
      <p:sp>
        <p:nvSpPr>
          <p:cNvPr id="22530" name="Rectangle 2"/>
          <p:cNvSpPr>
            <a:spLocks noGrp="1" noRot="1" noChangeAspect="1" noChangeArrowheads="1" noTextEdit="1"/>
          </p:cNvSpPr>
          <p:nvPr>
            <p:ph type="sldImg"/>
          </p:nvPr>
        </p:nvSpPr>
        <p:spPr>
          <a:xfrm>
            <a:off x="1143000" y="685800"/>
            <a:ext cx="4573588" cy="3430588"/>
          </a:xfrm>
          <a:ln/>
        </p:spPr>
      </p:sp>
      <p:sp>
        <p:nvSpPr>
          <p:cNvPr id="22531" name="Rectangle 3"/>
          <p:cNvSpPr>
            <a:spLocks noGrp="1" noChangeArrowheads="1"/>
          </p:cNvSpPr>
          <p:nvPr>
            <p:ph type="body" idx="1"/>
          </p:nvPr>
        </p:nvSpPr>
        <p:spPr>
          <a:xfrm>
            <a:off x="684378" y="4343110"/>
            <a:ext cx="5489244" cy="4115670"/>
          </a:xfrm>
          <a:noFill/>
          <a:ln/>
        </p:spPr>
        <p:txBody>
          <a:bodyPr/>
          <a:lstStyle/>
          <a:p>
            <a:r>
              <a:rPr kumimoji="1" lang="ja-JP" altLang="ja-JP" sz="1200" kern="1200" dirty="0">
                <a:solidFill>
                  <a:schemeClr val="tx1"/>
                </a:solidFill>
                <a:effectLst/>
                <a:latin typeface="+mn-lt"/>
                <a:ea typeface="+mn-ea"/>
                <a:cs typeface="+mn-cs"/>
              </a:rPr>
              <a:t>次は、「配置モデル（</a:t>
            </a:r>
            <a:r>
              <a:rPr kumimoji="1" lang="en-US" altLang="ja-JP" sz="1200" kern="1200" dirty="0">
                <a:solidFill>
                  <a:schemeClr val="tx1"/>
                </a:solidFill>
                <a:effectLst/>
                <a:latin typeface="+mn-lt"/>
                <a:ea typeface="+mn-ea"/>
                <a:cs typeface="+mn-cs"/>
              </a:rPr>
              <a:t>Deployment Model</a:t>
            </a:r>
            <a:r>
              <a:rPr kumimoji="1" lang="ja-JP" altLang="ja-JP" sz="1200" kern="1200" dirty="0">
                <a:solidFill>
                  <a:schemeClr val="tx1"/>
                </a:solidFill>
                <a:effectLst/>
                <a:latin typeface="+mn-lt"/>
                <a:ea typeface="+mn-ea"/>
                <a:cs typeface="+mn-cs"/>
              </a:rPr>
              <a:t>）」です。システムの設置場所の違いによって、分類しようという考え方です。</a:t>
            </a:r>
          </a:p>
          <a:p>
            <a:r>
              <a:rPr kumimoji="1" lang="ja-JP" altLang="ja-JP" sz="1200" kern="1200" dirty="0">
                <a:solidFill>
                  <a:schemeClr val="tx1"/>
                </a:solidFill>
                <a:effectLst/>
                <a:latin typeface="+mn-lt"/>
                <a:ea typeface="+mn-ea"/>
                <a:cs typeface="+mn-cs"/>
              </a:rPr>
              <a:t>ひとつは、複数のユーザー企業がインターネットを介して共用するパブリック・クラウドです。これに対して、企業がシステム資源を自社で所有し、自社専用のクラウドとして使用するプライベート・クラウドがあります。</a:t>
            </a:r>
          </a:p>
          <a:p>
            <a:r>
              <a:rPr kumimoji="1" lang="ja-JP" altLang="ja-JP" sz="1200" kern="1200" dirty="0">
                <a:solidFill>
                  <a:schemeClr val="tx1"/>
                </a:solidFill>
                <a:effectLst/>
                <a:latin typeface="+mn-lt"/>
                <a:ea typeface="+mn-ea"/>
                <a:cs typeface="+mn-cs"/>
              </a:rPr>
              <a:t>もともとクラウド・コンピューティングは、先に紹介したエリック・シュミットの言葉にもあるように、パブリック・クラウドを説明するものでした。しかし、クラウドの技術を自社で占有するシステムに使えば、利用効率を高め、運用管理の負担を軽減できるとの考えから、プライベート・クラウドという言葉が生まれました。</a:t>
            </a:r>
          </a:p>
          <a:p>
            <a:r>
              <a:rPr kumimoji="1" lang="ja-JP" altLang="ja-JP" sz="1200" kern="1200" dirty="0">
                <a:solidFill>
                  <a:schemeClr val="tx1"/>
                </a:solidFill>
                <a:effectLst/>
                <a:latin typeface="+mn-lt"/>
                <a:ea typeface="+mn-ea"/>
                <a:cs typeface="+mn-cs"/>
              </a:rPr>
              <a:t>他にも</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の定義には含まれてはいませんが、「バーチャル・プライベート・クラウド」または、「ホステッド・プライベート・クラウド」という言葉が、最近では使われるようになりました。</a:t>
            </a:r>
          </a:p>
          <a:p>
            <a:r>
              <a:rPr kumimoji="1" lang="ja-JP" altLang="ja-JP" sz="1200" kern="1200" dirty="0">
                <a:solidFill>
                  <a:schemeClr val="tx1"/>
                </a:solidFill>
                <a:effectLst/>
                <a:latin typeface="+mn-lt"/>
                <a:ea typeface="+mn-ea"/>
                <a:cs typeface="+mn-cs"/>
              </a:rPr>
              <a:t>「パブリック・クラウドのコストパフォーマンスを享受したいが、他ユーザーの影響を受けるようでは、使い勝手が悪い。また、インターネットを介することでセキュリティの不安も払拭できない。しかし、プライベート・クラウドを自ら構築するだけの技術力も資金力もない。」</a:t>
            </a:r>
          </a:p>
          <a:p>
            <a:r>
              <a:rPr kumimoji="1" lang="ja-JP" altLang="ja-JP" sz="1200" kern="1200" dirty="0">
                <a:solidFill>
                  <a:schemeClr val="tx1"/>
                </a:solidFill>
                <a:effectLst/>
                <a:latin typeface="+mn-lt"/>
                <a:ea typeface="+mn-ea"/>
                <a:cs typeface="+mn-cs"/>
              </a:rPr>
              <a:t>こんなニーズに応えようというものです。これらは、パブリック・クラウドのシステム資源の一部を特定のユーザー専用に割り当て、他ユーザーには使わせないようにし、専用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dirty="0">
                <a:solidFill>
                  <a:schemeClr val="tx1"/>
                </a:solidFill>
                <a:effectLst/>
                <a:latin typeface="+mn-lt"/>
                <a:ea typeface="+mn-ea"/>
                <a:cs typeface="+mn-cs"/>
              </a:rPr>
              <a:t>）で接続して、あたかも自社専用のプライベート・クラウドのように利用させるサービスです。</a:t>
            </a:r>
          </a:p>
          <a:p>
            <a:r>
              <a:rPr kumimoji="1" lang="ja-JP" altLang="ja-JP" sz="1200" kern="1200" dirty="0">
                <a:solidFill>
                  <a:schemeClr val="tx1"/>
                </a:solidFill>
                <a:effectLst/>
                <a:latin typeface="+mn-lt"/>
                <a:ea typeface="+mn-ea"/>
                <a:cs typeface="+mn-cs"/>
              </a:rPr>
              <a:t>パブリックとプライベートのふたつを組み合わせて利用する形態をハイブリッド・クラウドといいます。</a:t>
            </a:r>
          </a:p>
        </p:txBody>
      </p:sp>
    </p:spTree>
    <p:extLst>
      <p:ext uri="{BB962C8B-B14F-4D97-AF65-F5344CB8AC3E}">
        <p14:creationId xmlns:p14="http://schemas.microsoft.com/office/powerpoint/2010/main" val="308481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3117232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ただ、</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の「クラウド・コンピューティングの定義」からは、少し違った解釈ができそうです。ここには、「ハイブリッドクラウド（</a:t>
            </a:r>
            <a:r>
              <a:rPr kumimoji="1" lang="en-US" altLang="ja-JP" sz="1200" kern="1200" dirty="0">
                <a:solidFill>
                  <a:schemeClr val="tx1"/>
                </a:solidFill>
                <a:effectLst/>
                <a:latin typeface="+mn-lt"/>
                <a:ea typeface="+mn-ea"/>
                <a:cs typeface="+mn-cs"/>
              </a:rPr>
              <a:t>Hybrid cloud</a:t>
            </a:r>
            <a:r>
              <a:rPr kumimoji="1" lang="ja-JP" altLang="ja-JP" sz="1200" kern="1200" dirty="0">
                <a:solidFill>
                  <a:schemeClr val="tx1"/>
                </a:solidFill>
                <a:effectLst/>
                <a:latin typeface="+mn-lt"/>
                <a:ea typeface="+mn-ea"/>
                <a:cs typeface="+mn-cs"/>
              </a:rPr>
              <a:t>）」について次のように書かれています。</a:t>
            </a:r>
          </a:p>
          <a:p>
            <a:r>
              <a:rPr kumimoji="1" lang="ja-JP" altLang="ja-JP" sz="1200" kern="1200" dirty="0">
                <a:solidFill>
                  <a:schemeClr val="tx1"/>
                </a:solidFill>
                <a:effectLst/>
                <a:latin typeface="+mn-lt"/>
                <a:ea typeface="+mn-ea"/>
                <a:cs typeface="+mn-cs"/>
              </a:rPr>
              <a:t>「クラウドのインフラストラクチャは二つ以上の異なる</a:t>
            </a:r>
            <a:r>
              <a:rPr kumimoji="1" lang="ja-JP" altLang="ja-JP" sz="1200" b="1" u="sng" kern="1200" dirty="0">
                <a:solidFill>
                  <a:schemeClr val="tx1"/>
                </a:solidFill>
                <a:effectLst/>
                <a:latin typeface="+mn-lt"/>
                <a:ea typeface="+mn-ea"/>
                <a:cs typeface="+mn-cs"/>
              </a:rPr>
              <a:t>クラウドインフラストラクチャ</a:t>
            </a:r>
            <a:r>
              <a:rPr kumimoji="1" lang="ja-JP" altLang="ja-JP" sz="1200" kern="1200" dirty="0">
                <a:solidFill>
                  <a:schemeClr val="tx1"/>
                </a:solidFill>
                <a:effectLst/>
                <a:latin typeface="+mn-lt"/>
                <a:ea typeface="+mn-ea"/>
                <a:cs typeface="+mn-cs"/>
              </a:rPr>
              <a:t>（プライベート、コミュニティまたはパブリック）の組み合わせである。各クラウドは独立の存在であるが、</a:t>
            </a:r>
            <a:r>
              <a:rPr kumimoji="1" lang="ja-JP" altLang="ja-JP" sz="1200" b="1" u="sng" kern="1200" dirty="0">
                <a:solidFill>
                  <a:schemeClr val="tx1"/>
                </a:solidFill>
                <a:effectLst/>
                <a:latin typeface="+mn-lt"/>
                <a:ea typeface="+mn-ea"/>
                <a:cs typeface="+mn-cs"/>
              </a:rPr>
              <a:t>標準化された、あるいは固有の技術で結合され、データとアプリケーションの移動可能性を実現している</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ここから読み取れることは、対象は、「クラウドインフラストラクチャ＝</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であること。そして、「実態は異なるインフラであっても、あたかもそれらがひとつのインフラであるかのように、データとアプリケーションを、両者を跨いで容易に行き来できる仕組み」であるということです。つまり、「</a:t>
            </a:r>
            <a:r>
              <a:rPr kumimoji="1" lang="ja-JP" altLang="ja-JP" sz="1200" b="1" u="sng" kern="1200" dirty="0">
                <a:solidFill>
                  <a:schemeClr val="tx1"/>
                </a:solidFill>
                <a:effectLst/>
                <a:latin typeface="+mn-lt"/>
                <a:ea typeface="+mn-ea"/>
                <a:cs typeface="+mn-cs"/>
              </a:rPr>
              <a:t>プライベート・クラウドとパブリック・クラウドをシームレスなひとつのシステム</a:t>
            </a:r>
            <a:r>
              <a:rPr kumimoji="1" lang="ja-JP" altLang="ja-JP" sz="1200" kern="1200" dirty="0">
                <a:solidFill>
                  <a:schemeClr val="tx1"/>
                </a:solidFill>
                <a:effectLst/>
                <a:latin typeface="+mn-lt"/>
                <a:ea typeface="+mn-ea"/>
                <a:cs typeface="+mn-cs"/>
              </a:rPr>
              <a:t>」として扱おうという考え方です。</a:t>
            </a:r>
          </a:p>
          <a:p>
            <a:r>
              <a:rPr kumimoji="1" lang="ja-JP" altLang="ja-JP" sz="1200" kern="1200" dirty="0">
                <a:solidFill>
                  <a:schemeClr val="tx1"/>
                </a:solidFill>
                <a:effectLst/>
                <a:latin typeface="+mn-lt"/>
                <a:ea typeface="+mn-ea"/>
                <a:cs typeface="+mn-cs"/>
              </a:rPr>
              <a:t>特定の企業が所有するプライベート・クラウドは、どうしても物理的規模や能力の制約を受けます。しかし、これをパブリック・クラウドと組み合わせて、ひとつのシステムとして扱えれば、実質的には上限を気にすることのない規模と能力を手に入れることができます。このような仕組みが「ハイブリッドクラウド」の本来の定義な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3085293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46</a:t>
            </a:fld>
            <a:endParaRPr lang="en-US" altLang="ja-JP"/>
          </a:p>
        </p:txBody>
      </p:sp>
      <p:sp>
        <p:nvSpPr>
          <p:cNvPr id="30722" name="Rectangle 2"/>
          <p:cNvSpPr>
            <a:spLocks noGrp="1" noRot="1" noChangeAspect="1" noChangeArrowheads="1" noTextEdit="1"/>
          </p:cNvSpPr>
          <p:nvPr>
            <p:ph type="sldImg"/>
          </p:nvPr>
        </p:nvSpPr>
        <p:spPr>
          <a:xfrm>
            <a:off x="1144588" y="687388"/>
            <a:ext cx="4568825" cy="3427412"/>
          </a:xfrm>
          <a:ln/>
        </p:spPr>
      </p:sp>
      <p:sp>
        <p:nvSpPr>
          <p:cNvPr id="30723" name="Rectangle 3"/>
          <p:cNvSpPr>
            <a:spLocks noGrp="1" noChangeArrowheads="1"/>
          </p:cNvSpPr>
          <p:nvPr>
            <p:ph type="body" idx="1"/>
          </p:nvPr>
        </p:nvSpPr>
        <p:spPr>
          <a:xfrm>
            <a:off x="685958" y="4343112"/>
            <a:ext cx="5486084" cy="4114221"/>
          </a:xfrm>
          <a:noFill/>
          <a:ln/>
        </p:spPr>
        <p:txBody>
          <a:bodyPr/>
          <a:lstStyle/>
          <a:p>
            <a:r>
              <a:rPr kumimoji="1" lang="ja-JP" altLang="ja-JP" sz="1200" kern="1200" dirty="0">
                <a:solidFill>
                  <a:schemeClr val="tx1"/>
                </a:solidFill>
                <a:effectLst/>
                <a:latin typeface="+mn-lt"/>
                <a:ea typeface="+mn-ea"/>
                <a:cs typeface="+mn-cs"/>
              </a:rPr>
              <a:t>次に、</a:t>
            </a:r>
            <a:r>
              <a:rPr kumimoji="1" lang="en-US" altLang="ja-JP" sz="1200" kern="1200" dirty="0">
                <a:solidFill>
                  <a:schemeClr val="tx1"/>
                </a:solidFill>
                <a:effectLst/>
                <a:latin typeface="+mn-lt"/>
                <a:ea typeface="+mn-ea"/>
                <a:cs typeface="+mn-cs"/>
              </a:rPr>
              <a:t>NIST</a:t>
            </a:r>
            <a:r>
              <a:rPr kumimoji="1" lang="ja-JP" altLang="ja-JP" sz="1200" kern="1200" dirty="0">
                <a:solidFill>
                  <a:schemeClr val="tx1"/>
                </a:solidFill>
                <a:effectLst/>
                <a:latin typeface="+mn-lt"/>
                <a:ea typeface="+mn-ea"/>
                <a:cs typeface="+mn-cs"/>
              </a:rPr>
              <a:t>のクラウドの定義で述べられている「</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a:t>
            </a:r>
            <a:r>
              <a:rPr kumimoji="1" lang="en-US" altLang="ja-JP" sz="1200" kern="1200" dirty="0">
                <a:solidFill>
                  <a:schemeClr val="tx1"/>
                </a:solidFill>
                <a:effectLst/>
                <a:latin typeface="+mn-lt"/>
                <a:ea typeface="+mn-ea"/>
                <a:cs typeface="+mn-cs"/>
              </a:rPr>
              <a:t>(Five Essential Characteristics)</a:t>
            </a:r>
            <a:r>
              <a:rPr kumimoji="1" lang="ja-JP" altLang="ja-JP" sz="1200" kern="1200" dirty="0">
                <a:solidFill>
                  <a:schemeClr val="tx1"/>
                </a:solidFill>
                <a:effectLst/>
                <a:latin typeface="+mn-lt"/>
                <a:ea typeface="+mn-ea"/>
                <a:cs typeface="+mn-cs"/>
              </a:rPr>
              <a:t>について、説明しましょう。</a:t>
            </a:r>
          </a:p>
          <a:p>
            <a:pPr lvl="0"/>
            <a:r>
              <a:rPr kumimoji="1" lang="ja-JP" altLang="ja-JP" sz="1200" b="1" kern="1200" dirty="0">
                <a:solidFill>
                  <a:schemeClr val="tx1"/>
                </a:solidFill>
                <a:effectLst/>
                <a:latin typeface="+mn-lt"/>
                <a:ea typeface="+mn-ea"/>
                <a:cs typeface="+mn-cs"/>
              </a:rPr>
              <a:t>オンデマンド・セルフサービス </a:t>
            </a:r>
            <a:r>
              <a:rPr kumimoji="1" lang="ja-JP" altLang="ja-JP" sz="1200" kern="1200" dirty="0">
                <a:solidFill>
                  <a:schemeClr val="tx1"/>
                </a:solidFill>
                <a:effectLst/>
                <a:latin typeface="+mn-lt"/>
                <a:ea typeface="+mn-ea"/>
                <a:cs typeface="+mn-cs"/>
              </a:rPr>
              <a:t>： ユーザーが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画面（セルフサービス・ポータル）からシステムの調達や各種設定を行うと人手を介することなく自動で実行してくれる仕組みを備えていること。</a:t>
            </a:r>
          </a:p>
          <a:p>
            <a:pPr lvl="0"/>
            <a:r>
              <a:rPr kumimoji="1" lang="ja-JP" altLang="ja-JP" sz="1200" b="1" kern="1200" dirty="0">
                <a:solidFill>
                  <a:schemeClr val="tx1"/>
                </a:solidFill>
                <a:effectLst/>
                <a:latin typeface="+mn-lt"/>
                <a:ea typeface="+mn-ea"/>
                <a:cs typeface="+mn-cs"/>
              </a:rPr>
              <a:t>幅広いネットワークアクセス </a:t>
            </a:r>
            <a:r>
              <a:rPr kumimoji="1" lang="en-US" altLang="ja-JP" sz="1200" kern="1200" dirty="0">
                <a:solidFill>
                  <a:schemeClr val="tx1"/>
                </a:solidFill>
                <a:effectLst/>
                <a:latin typeface="+mn-lt"/>
                <a:ea typeface="+mn-ea"/>
                <a:cs typeface="+mn-cs"/>
              </a:rPr>
              <a:t>: PC</a:t>
            </a:r>
            <a:r>
              <a:rPr kumimoji="1" lang="ja-JP" altLang="ja-JP" sz="1200" kern="1200" dirty="0">
                <a:solidFill>
                  <a:schemeClr val="tx1"/>
                </a:solidFill>
                <a:effectLst/>
                <a:latin typeface="+mn-lt"/>
                <a:ea typeface="+mn-ea"/>
                <a:cs typeface="+mn-cs"/>
              </a:rPr>
              <a:t>だけではない様々なデバイスから利用できること。</a:t>
            </a:r>
          </a:p>
          <a:p>
            <a:pPr lvl="0"/>
            <a:r>
              <a:rPr kumimoji="1" lang="ja-JP" altLang="ja-JP" sz="1200" b="1" kern="1200" dirty="0">
                <a:solidFill>
                  <a:schemeClr val="tx1"/>
                </a:solidFill>
                <a:effectLst/>
                <a:latin typeface="+mn-lt"/>
                <a:ea typeface="+mn-ea"/>
                <a:cs typeface="+mn-cs"/>
              </a:rPr>
              <a:t>リソースの共有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複数のユーザーでシステム資源を共有し、融通し合える仕組みを備えていること。</a:t>
            </a:r>
          </a:p>
          <a:p>
            <a:pPr lvl="0"/>
            <a:r>
              <a:rPr kumimoji="1" lang="ja-JP" altLang="ja-JP" sz="1200" b="1" kern="1200" dirty="0">
                <a:solidFill>
                  <a:schemeClr val="tx1"/>
                </a:solidFill>
                <a:effectLst/>
                <a:latin typeface="+mn-lt"/>
                <a:ea typeface="+mn-ea"/>
                <a:cs typeface="+mn-cs"/>
              </a:rPr>
              <a:t>迅速な拡張性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ユーザーの要求に応じて、システムの拡張や縮小を即座に行えること。</a:t>
            </a:r>
          </a:p>
          <a:p>
            <a:pPr lvl="0"/>
            <a:r>
              <a:rPr kumimoji="1" lang="ja-JP" altLang="ja-JP" sz="1200" b="1" kern="1200" dirty="0">
                <a:solidFill>
                  <a:schemeClr val="tx1"/>
                </a:solidFill>
                <a:effectLst/>
                <a:latin typeface="+mn-lt"/>
                <a:ea typeface="+mn-ea"/>
                <a:cs typeface="+mn-cs"/>
              </a:rPr>
              <a:t>サービスが計測可能・従量課金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やストレージをどれくらい使ったかを電気料金のように計測できる仕組みを持ち、それによって従量課金（使った分だけの支払い）が可能であること。</a:t>
            </a:r>
          </a:p>
          <a:p>
            <a:r>
              <a:rPr kumimoji="1" lang="ja-JP" altLang="ja-JP" sz="1200" kern="1200" dirty="0">
                <a:solidFill>
                  <a:schemeClr val="tx1"/>
                </a:solidFill>
                <a:effectLst/>
                <a:latin typeface="+mn-lt"/>
                <a:ea typeface="+mn-ea"/>
                <a:cs typeface="+mn-cs"/>
              </a:rPr>
              <a:t>これらを実現するため、システム資源をソフトウェア的な設定だけで構築や変更できる「仮想化」、人手をかけずに運用管理できる「運用の自動化」、ユーザーに難しい設定をさせないための「調達の自動化」の技術が使われています。</a:t>
            </a:r>
          </a:p>
          <a:p>
            <a:r>
              <a:rPr kumimoji="1" lang="ja-JP" altLang="ja-JP" sz="1200" kern="1200" dirty="0">
                <a:solidFill>
                  <a:schemeClr val="tx1"/>
                </a:solidFill>
                <a:effectLst/>
                <a:latin typeface="+mn-lt"/>
                <a:ea typeface="+mn-ea"/>
                <a:cs typeface="+mn-cs"/>
              </a:rPr>
              <a:t>これを事業者が設置・運用し、ネット越しにサービスとして提供するのがパブリック・クラウド、自社で設置・運用し、自社内だけで使用するのがプライベート・クラウドです。</a:t>
            </a:r>
          </a:p>
          <a:p>
            <a:r>
              <a:rPr kumimoji="1" lang="ja-JP" altLang="ja-JP" sz="1200" kern="1200" dirty="0">
                <a:solidFill>
                  <a:schemeClr val="tx1"/>
                </a:solidFill>
                <a:effectLst/>
                <a:latin typeface="+mn-lt"/>
                <a:ea typeface="+mn-ea"/>
                <a:cs typeface="+mn-cs"/>
              </a:rPr>
              <a:t>これにより、徹底して人的な介在を排除し、人的ミスの排除、調達や変更の高速化、運用管理の負担軽減を実現し、人件費を削減、テクノロジーの進化に伴うコストパフォーマンスの改善を長期継続的に提供し続けようとしているの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つの必須の特徴」は、クラウド・コンピューティングの本質的な価値を実現する要件と言えるでしょう。</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2582956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【図解】コレ１枚で分かるマルチ・クラウド</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クラウド・コンピューティングとは、何かを改めて整理してみると次のようになります。</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コンピューティングリソース（ネットワーク、サーバー、ストレージ、アプリケーション、開発実行環境など）を共用する。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物理的なハードウェアの設置や接続などの作業を必要とせず、ソフトウエア的な設定だけで調達や構築ができる。</a:t>
            </a:r>
          </a:p>
          <a:p>
            <a:r>
              <a:rPr kumimoji="1" lang="ja-JP" altLang="en-US"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ネットワークを介して、利用できる。</a:t>
            </a:r>
          </a:p>
          <a:p>
            <a:r>
              <a:rPr kumimoji="1" lang="ja-JP" altLang="ja-JP" sz="1200" kern="1200" dirty="0">
                <a:solidFill>
                  <a:schemeClr val="tx1"/>
                </a:solidFill>
                <a:effectLst/>
                <a:latin typeface="+mn-lt"/>
                <a:ea typeface="+mn-ea"/>
                <a:cs typeface="+mn-cs"/>
              </a:rPr>
              <a:t>そんなサービスのことです。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を特定の企業や組織で占有利用する場合を「プライベート・クラウド」といいます。例えば、企業や組織にとって独自性の高いアプリケーションの運用に際し、その運用方法やリソースの管理について、独自のやり方にこだわりたい場合や、コンプライアンス上の理由からデータやシステムのハードウェア基盤を他の企業や組織と共用することが赦されない場合などは、この方式が選択されます。ただ、独自にシステム基盤を所有し、これを運用管理しなければならないための投資や、構築、運用管理のためのスキルや人材を自ら確保する必要があります。また、システムを設置する場所や設備を自ら所有するか、自分達専用にデータセンターを借り受けなければなりません。</a:t>
            </a:r>
          </a:p>
          <a:p>
            <a:r>
              <a:rPr kumimoji="1" lang="ja-JP" altLang="ja-JP" sz="1200" kern="1200" dirty="0">
                <a:solidFill>
                  <a:schemeClr val="tx1"/>
                </a:solidFill>
                <a:effectLst/>
                <a:latin typeface="+mn-lt"/>
                <a:ea typeface="+mn-ea"/>
                <a:cs typeface="+mn-cs"/>
              </a:rPr>
              <a:t>一方、異なる複数の企業や組織（テナントと言います）で共用する場合を「パブリック・クラウド」と言います。システムの構築や運用管理は、クラウド・サービス・プロバイダーから提供される機能やサービスの範囲で、自社の業務要件やシステム要件に合わせて設定し、利用します。利用者にとっては、初期の設備投資は不要となり、運用管理の多くもプロバイダーに任せることができるので、少ない運用管理負担で使うことができます。もちろん、複数テナントで利用してもセキュリティを確保し、安定して運用するための機能や仕組みは備わっています。ただ、それぞれのパブリック・クラウドの標準に従い、これら機能や仕組みを使いこなすためのスキルは必要です。</a:t>
            </a:r>
          </a:p>
          <a:p>
            <a:r>
              <a:rPr kumimoji="1" lang="ja-JP" altLang="ja-JP" sz="1200" kern="1200" dirty="0">
                <a:solidFill>
                  <a:schemeClr val="tx1"/>
                </a:solidFill>
                <a:effectLst/>
                <a:latin typeface="+mn-lt"/>
                <a:ea typeface="+mn-ea"/>
                <a:cs typeface="+mn-cs"/>
              </a:rPr>
              <a:t>プライベートもパブリックも、運用の自動化やシステム・リソースの調達や構成変更を簡単にしてくれる機能が備わっている点では同じです。アプリケーション毎にハードウェアを導入し運用管理する場合に比べて、遥かにシステム・リソースの調達や構築、構成変更や運用管理が容易になります。</a:t>
            </a: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mn-lt"/>
                <a:ea typeface="+mn-ea"/>
                <a:cs typeface="+mn-cs"/>
              </a:rPr>
              <a:t>仮想化は、このようなクラウド・コンピューティングを支える技術のひとつです。仮想化の技術を使えば、ハードウェア的な作業を必要とせず、システムの調達や構築が可能になります。ただ、</a:t>
            </a:r>
            <a:r>
              <a:rPr kumimoji="1" lang="ja-JP" altLang="en-US" sz="1200" kern="1200" dirty="0">
                <a:solidFill>
                  <a:schemeClr val="tx1"/>
                </a:solidFill>
                <a:effectLst/>
                <a:latin typeface="+mn-lt"/>
                <a:ea typeface="+mn-ea"/>
                <a:cs typeface="+mn-cs"/>
              </a:rPr>
              <a:t>仮想化の技術だけでは、</a:t>
            </a:r>
            <a:r>
              <a:rPr kumimoji="1" lang="ja-JP" altLang="ja-JP" sz="1200" kern="1200" dirty="0">
                <a:solidFill>
                  <a:schemeClr val="tx1"/>
                </a:solidFill>
                <a:effectLst/>
                <a:latin typeface="+mn-lt"/>
                <a:ea typeface="+mn-ea"/>
                <a:cs typeface="+mn-cs"/>
              </a:rPr>
              <a:t>調達や構築、運用管理に関わる様々な設定は、エンジニアが自分でやらなければなりません。クラウドは、これらを自動化することで、その負担を大幅に削減し、エンジニアの生産性を高めてくれます。なお、仮想化は、</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のようにサーバーやストレージなどのシステム・インフラをサービスとして提供する場合には使われますが、</a:t>
            </a:r>
            <a:r>
              <a:rPr kumimoji="1" lang="en-US" altLang="ja-JP" sz="1200" kern="1200" dirty="0" err="1">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SaaS</a:t>
            </a:r>
            <a:r>
              <a:rPr kumimoji="1" lang="ja-JP" altLang="ja-JP" sz="1200" kern="1200" dirty="0">
                <a:solidFill>
                  <a:schemeClr val="tx1"/>
                </a:solidFill>
                <a:effectLst/>
                <a:latin typeface="+mn-lt"/>
                <a:ea typeface="+mn-ea"/>
                <a:cs typeface="+mn-cs"/>
              </a:rPr>
              <a:t>のようにインフラを隠蔽し、ユーザーには意識させない使い方の場合は、他の方法で複数のテナントに共用させる仕組みが使われる場合が、一般的です。</a:t>
            </a:r>
          </a:p>
          <a:p>
            <a:r>
              <a:rPr kumimoji="1" lang="ja-JP" altLang="ja-JP" sz="1200" kern="1200" dirty="0">
                <a:solidFill>
                  <a:schemeClr val="tx1"/>
                </a:solidFill>
                <a:effectLst/>
                <a:latin typeface="+mn-lt"/>
                <a:ea typeface="+mn-ea"/>
                <a:cs typeface="+mn-cs"/>
              </a:rPr>
              <a:t>このクラウドを機能や役割に応じて組み合わせる利用形態を「ハイブリッド・クラウド」と呼んでいます。両者は、個別独立して運用されますが、使われる技術基盤を標準化された共通の仕組みで作っておければ、データとアプリケーションを容易に移動し、負荷や役割に応じて使い分けることができます。例えば、セキュリティ的に慎重に管理しなければならいデータやアプリケーションは、プライベート・クラウドを使い、汎用的でグローバルなネットワークが必要となるアプリケーションはパブリック・クラウドを使い、両者を必要に応じて連携するなどの使い方です。</a:t>
            </a:r>
          </a:p>
          <a:p>
            <a:r>
              <a:rPr kumimoji="1" lang="ja-JP" altLang="ja-JP" sz="1200" kern="1200" dirty="0">
                <a:solidFill>
                  <a:schemeClr val="tx1"/>
                </a:solidFill>
                <a:effectLst/>
                <a:latin typeface="+mn-lt"/>
                <a:ea typeface="+mn-ea"/>
                <a:cs typeface="+mn-cs"/>
              </a:rPr>
              <a:t>このようなクラウドを構築するために必要な機能を集めたオープンソースのパッケージ・ソフトウェアとして、</a:t>
            </a:r>
            <a:r>
              <a:rPr kumimoji="1" lang="en-US" altLang="ja-JP" sz="1200" kern="1200" dirty="0" err="1">
                <a:solidFill>
                  <a:schemeClr val="tx1"/>
                </a:solidFill>
                <a:effectLst/>
                <a:latin typeface="+mn-lt"/>
                <a:ea typeface="+mn-ea"/>
                <a:cs typeface="+mn-cs"/>
              </a:rPr>
              <a:t>OpenStack</a:t>
            </a:r>
            <a:r>
              <a:rPr kumimoji="1" lang="ja-JP" altLang="ja-JP" sz="1200" kern="1200" dirty="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CloudStack</a:t>
            </a:r>
            <a:r>
              <a:rPr kumimoji="1" lang="ja-JP" altLang="ja-JP" sz="1200" kern="1200" dirty="0">
                <a:solidFill>
                  <a:schemeClr val="tx1"/>
                </a:solidFill>
                <a:effectLst/>
                <a:latin typeface="+mn-lt"/>
                <a:ea typeface="+mn-ea"/>
                <a:cs typeface="+mn-cs"/>
              </a:rPr>
              <a:t>などがあります。これらを使うことで、クラウド基盤の構築が容易になるだけではなく、パブリックとプライベートで同じものを使っていれば、ハイブリット・クラウドの実現も容易になります。</a:t>
            </a:r>
          </a:p>
          <a:p>
            <a:r>
              <a:rPr kumimoji="1" lang="ja-JP" altLang="ja-JP" sz="1200" kern="1200" dirty="0">
                <a:solidFill>
                  <a:schemeClr val="tx1"/>
                </a:solidFill>
                <a:effectLst/>
                <a:latin typeface="+mn-lt"/>
                <a:ea typeface="+mn-ea"/>
                <a:cs typeface="+mn-cs"/>
              </a:rPr>
              <a:t>また、異なるパブリック・クラウド、例えば、</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Cloud Platform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Windows Azure Platform</a:t>
            </a:r>
            <a:r>
              <a:rPr kumimoji="1" lang="ja-JP" altLang="ja-JP" sz="1200" kern="1200" dirty="0">
                <a:solidFill>
                  <a:schemeClr val="tx1"/>
                </a:solidFill>
                <a:effectLst/>
                <a:latin typeface="+mn-lt"/>
                <a:ea typeface="+mn-ea"/>
                <a:cs typeface="+mn-cs"/>
              </a:rPr>
              <a:t>などには、それぞれに得意とする機能やサービスがありますが、これらを目的に応じて組合せ、自分達にとって最適なサービスを実現するクラウドの利用形態を「マルチ・クラウド」と呼びます。</a:t>
            </a:r>
          </a:p>
          <a:p>
            <a:r>
              <a:rPr kumimoji="1" lang="ja-JP" altLang="ja-JP" sz="1200" kern="1200" dirty="0">
                <a:solidFill>
                  <a:schemeClr val="tx1"/>
                </a:solidFill>
                <a:effectLst/>
                <a:latin typeface="+mn-lt"/>
                <a:ea typeface="+mn-ea"/>
                <a:cs typeface="+mn-cs"/>
              </a:rPr>
              <a:t>ユーザーにとって大切なことは、自分達にとって機能やコスト、使い勝手において最適なサービスを実現することです。その背後でどのようなシステムが使われるかは、必ずしも重要なことではありません。システムを提供し、その管理を担う人たちは、パブリック・クラウドやプライベート・クラウド、ハイブリッド・クラウドやマルチ・クラウドを使い分けてゆくことが大切にな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1248304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3272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2406380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615201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317889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1524994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39017942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83886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9015227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利用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昨今は、インターネットにつながるデバイスは、自動車や家電製品、ビルの設備や日用品にまで拡がり、そこに組み込まれたセンサーが大量のデータを送り出すようになりました。そのため大量のデータが通信回線に送り出されるようになり回線の帯域を圧迫してしまう可能性が出てきました。そこで、デバイスの周辺や通信経路上にサーバーを配置し中間処理して必要なデータのみを回線に送り出す「エッジ・コンピューティング」が普及の兆しを見せ始めています。</a:t>
            </a:r>
          </a:p>
          <a:p>
            <a:r>
              <a:rPr kumimoji="1" lang="en-US" altLang="ja-JP" sz="1200" kern="1200" dirty="0" err="1">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は、そんな超分散コンピューティングを生みだそうとしているのです。</a:t>
            </a:r>
            <a:r>
              <a:rPr lang="ja-JP" altLang="ja-JP">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3168766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自動車でも家電でも、なんでもが</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の時代だ。モノやヒトがネットワークを介してつながる社会が着々と築かれつつある。では、</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は私たちにどのような価値をもたらしてくれるのだろう。</a:t>
            </a:r>
          </a:p>
          <a:p>
            <a:r>
              <a:rPr kumimoji="1" lang="ja-JP" altLang="en-US" sz="1200" b="0" i="0" kern="1200" dirty="0">
                <a:solidFill>
                  <a:schemeClr val="tx1"/>
                </a:solidFill>
                <a:effectLst/>
                <a:latin typeface="+mn-lt"/>
                <a:ea typeface="+mn-ea"/>
                <a:cs typeface="+mn-cs"/>
              </a:rPr>
              <a:t>例えば、誰かが自宅で心臓発作を起こす。たぶん発作の前にその人が付けているウェアラブル･デバイスがその予兆を検知して、本人に注意を促し予防措置をとるよう喚起するだろう。同時にヘルスケア･サービスのサポートセンターに連絡が入り、自動で様子を尋ねてくれる。本人が返事できないことが確認され、倒れていること、脈や呼吸が乱れていることがウェアラブルのデータから判別できたので、直ちに救急車の出動が要請される。ところが、患者宅への最短のルートは工事のため通行止めだ。そこでカーナビには工事現場を迂回する最短ルートが表示される。信号は救急車の移動に合わせて自動で制御され、渋滞を回避する。同時に病院への手配も行われ、カーナビにはどの病院に運べばいいかの指示が出される。病院の医師にも患者の状態や既往歴などのデータが送られ、対処方法についてのアドバイスが示される。そして、必要な準備するように通知される。家の鍵は緊急事態であることから自動的に開錠され、救急隊が直ちに患者を運び出し病院に搬送する。患者は発作から</a:t>
            </a:r>
            <a:r>
              <a:rPr kumimoji="1" lang="en-US" altLang="ja-JP" sz="1200" b="0" i="0" kern="1200" dirty="0">
                <a:solidFill>
                  <a:schemeClr val="tx1"/>
                </a:solidFill>
                <a:effectLst/>
                <a:latin typeface="+mn-lt"/>
                <a:ea typeface="+mn-ea"/>
                <a:cs typeface="+mn-cs"/>
              </a:rPr>
              <a:t>15</a:t>
            </a:r>
            <a:r>
              <a:rPr kumimoji="1" lang="ja-JP" altLang="en-US" sz="1200" b="0" i="0" kern="1200" dirty="0">
                <a:solidFill>
                  <a:schemeClr val="tx1"/>
                </a:solidFill>
                <a:effectLst/>
                <a:latin typeface="+mn-lt"/>
                <a:ea typeface="+mn-ea"/>
                <a:cs typeface="+mn-cs"/>
              </a:rPr>
              <a:t>分もかからず病院に運ばれ大事には至らない。</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の価値とは、データをつなぐことだけでは生まれない。データを介して物語をつなぐことだ。物語のない</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に価値はない。</a:t>
            </a:r>
          </a:p>
          <a:p>
            <a:r>
              <a:rPr kumimoji="1" lang="ja-JP" altLang="en-US" sz="1200" b="0" i="0" kern="1200" dirty="0">
                <a:solidFill>
                  <a:schemeClr val="tx1"/>
                </a:solidFill>
                <a:effectLst/>
                <a:latin typeface="+mn-lt"/>
                <a:ea typeface="+mn-ea"/>
                <a:cs typeface="+mn-cs"/>
              </a:rPr>
              <a:t>テクノロジーの目線から見れば「確実に効率よく低コスト」でつなぐことを考えるだろう。しかし、それがどのような物語を紡ぎ出すのだろうか。テクノロジーは価値を生みだす物語があってこそ社会に貢献する。ビジネスとはそんな価値ある物語を描く取り組みであるとも言える。</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な世の中になれば、これまでには考えられなかった物語が沢山描けるだろう。それだけ沢山のビジネス・チャンスがあると言うことでもある。</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226900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【図解】コレ１枚でわかる人工知能とロボット</a:t>
            </a:r>
          </a:p>
          <a:p>
            <a:r>
              <a:rPr kumimoji="1" lang="ja-JP" altLang="ja-JP" sz="1200" kern="1200" dirty="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a:solidFill>
                  <a:schemeClr val="tx1"/>
                </a:solidFill>
                <a:effectLst/>
                <a:latin typeface="+mn-lt"/>
                <a:ea typeface="+mn-ea"/>
                <a:cs typeface="+mn-cs"/>
              </a:rPr>
              <a:t>Artificial Intelligence</a:t>
            </a:r>
            <a:r>
              <a:rPr kumimoji="1" lang="ja-JP" altLang="ja-JP" sz="1200" kern="1200" dirty="0">
                <a:solidFill>
                  <a:schemeClr val="tx1"/>
                </a:solidFill>
                <a:effectLst/>
                <a:latin typeface="+mn-lt"/>
                <a:ea typeface="+mn-ea"/>
                <a:cs typeface="+mn-cs"/>
              </a:rPr>
              <a:t>）」と呼ばれるこの技術は、もはや</a:t>
            </a:r>
            <a:r>
              <a:rPr kumimoji="1" lang="en-US" altLang="ja-JP" sz="1200" kern="1200" dirty="0">
                <a:solidFill>
                  <a:schemeClr val="tx1"/>
                </a:solidFill>
                <a:effectLst/>
                <a:latin typeface="+mn-lt"/>
                <a:ea typeface="+mn-ea"/>
                <a:cs typeface="+mn-cs"/>
              </a:rPr>
              <a:t>SF</a:t>
            </a:r>
            <a:r>
              <a:rPr kumimoji="1" lang="ja-JP" altLang="ja-JP" sz="1200" kern="1200" dirty="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r>
              <a:rPr kumimoji="1" lang="ja-JP" altLang="ja-JP" sz="1200" kern="1200" dirty="0">
                <a:solidFill>
                  <a:schemeClr val="tx1"/>
                </a:solidFill>
                <a:effectLst/>
                <a:latin typeface="+mn-lt"/>
                <a:ea typeface="+mn-ea"/>
                <a:cs typeface="+mn-cs"/>
              </a:rPr>
              <a:t>工場のものづくりに使われてきた産業用ロボット</a:t>
            </a:r>
          </a:p>
          <a:p>
            <a:r>
              <a:rPr kumimoji="1" lang="ja-JP" altLang="ja-JP" sz="1200" kern="1200" dirty="0">
                <a:solidFill>
                  <a:schemeClr val="tx1"/>
                </a:solidFill>
                <a:effectLst/>
                <a:latin typeface="+mn-lt"/>
                <a:ea typeface="+mn-ea"/>
                <a:cs typeface="+mn-cs"/>
              </a:rPr>
              <a:t>倉庫で貨物を移送するための搬送ロボット</a:t>
            </a:r>
          </a:p>
          <a:p>
            <a:r>
              <a:rPr kumimoji="1" lang="ja-JP" altLang="ja-JP" sz="1200" kern="1200" dirty="0">
                <a:solidFill>
                  <a:schemeClr val="tx1"/>
                </a:solidFill>
                <a:effectLst/>
                <a:latin typeface="+mn-lt"/>
                <a:ea typeface="+mn-ea"/>
                <a:cs typeface="+mn-cs"/>
              </a:rPr>
              <a:t>宇宙ステーションの船外活動を助けるロボット・アーム　など</a:t>
            </a:r>
          </a:p>
          <a:p>
            <a:r>
              <a:rPr kumimoji="1" lang="ja-JP" altLang="ja-JP" sz="1200" kern="1200" dirty="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a:solidFill>
                  <a:schemeClr val="tx1"/>
                </a:solidFill>
                <a:effectLst/>
                <a:latin typeface="+mn-lt"/>
                <a:ea typeface="+mn-ea"/>
                <a:cs typeface="+mn-cs"/>
              </a:rPr>
              <a:t>Automation</a:t>
            </a:r>
            <a:r>
              <a:rPr kumimoji="1" lang="ja-JP" altLang="ja-JP" sz="1200" kern="1200" dirty="0">
                <a:solidFill>
                  <a:schemeClr val="tx1"/>
                </a:solidFill>
                <a:effectLst/>
                <a:latin typeface="+mn-lt"/>
                <a:ea typeface="+mn-ea"/>
                <a:cs typeface="+mn-cs"/>
              </a:rPr>
              <a:t>）」、後者を「自律化（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）」と呼び、両者を区別しています。</a:t>
            </a:r>
          </a:p>
          <a:p>
            <a:r>
              <a:rPr kumimoji="1" lang="ja-JP" altLang="ja-JP" sz="1200" kern="1200" dirty="0">
                <a:solidFill>
                  <a:schemeClr val="tx1"/>
                </a:solidFill>
                <a:effectLst/>
                <a:latin typeface="+mn-lt"/>
                <a:ea typeface="+mn-ea"/>
                <a:cs typeface="+mn-cs"/>
              </a:rPr>
              <a:t>ロボットには、機械の身体を持たないソフトウェアだけのものもあり、「</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（ボット）」とも呼ばれています。「ロボット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r>
              <a:rPr kumimoji="1" lang="ja-JP" altLang="ja-JP" sz="1200" kern="1200" dirty="0">
                <a:solidFill>
                  <a:schemeClr val="tx1"/>
                </a:solidFill>
                <a:effectLst/>
                <a:latin typeface="+mn-lt"/>
                <a:ea typeface="+mn-ea"/>
                <a:cs typeface="+mn-cs"/>
              </a:rPr>
              <a:t>用意されたメッセージを指定した時間にソーシャル・メディアに発信する</a:t>
            </a:r>
          </a:p>
          <a:p>
            <a:r>
              <a:rPr kumimoji="1" lang="ja-JP" altLang="ja-JP" sz="1200" kern="1200" dirty="0">
                <a:solidFill>
                  <a:schemeClr val="tx1"/>
                </a:solidFill>
                <a:effectLst/>
                <a:latin typeface="+mn-lt"/>
                <a:ea typeface="+mn-ea"/>
                <a:cs typeface="+mn-cs"/>
              </a:rPr>
              <a:t>オンライン・ゲームで一定の動作を自動で繰り返し行う　など</a:t>
            </a:r>
          </a:p>
          <a:p>
            <a:r>
              <a:rPr kumimoji="1" lang="ja-JP" altLang="ja-JP" sz="1200" kern="1200" dirty="0">
                <a:solidFill>
                  <a:schemeClr val="tx1"/>
                </a:solidFill>
                <a:effectLst/>
                <a:latin typeface="+mn-lt"/>
                <a:ea typeface="+mn-ea"/>
                <a:cs typeface="+mn-cs"/>
              </a:rPr>
              <a:t>これに人工知能の技術を組合せ、</a:t>
            </a:r>
          </a:p>
          <a:p>
            <a:r>
              <a:rPr kumimoji="1" lang="ja-JP" altLang="ja-JP" sz="1200" kern="1200" dirty="0">
                <a:solidFill>
                  <a:schemeClr val="tx1"/>
                </a:solidFill>
                <a:effectLst/>
                <a:latin typeface="+mn-lt"/>
                <a:ea typeface="+mn-ea"/>
                <a:cs typeface="+mn-cs"/>
              </a:rPr>
              <a:t>音声を理解して自然な対話で応対する</a:t>
            </a:r>
          </a:p>
          <a:p>
            <a:r>
              <a:rPr kumimoji="1" lang="ja-JP" altLang="ja-JP" sz="1200" kern="1200" dirty="0">
                <a:solidFill>
                  <a:schemeClr val="tx1"/>
                </a:solidFill>
                <a:effectLst/>
                <a:latin typeface="+mn-lt"/>
                <a:ea typeface="+mn-ea"/>
                <a:cs typeface="+mn-cs"/>
              </a:rPr>
              <a:t>曖昧な指示からその人のやりたいことを推察する</a:t>
            </a:r>
          </a:p>
          <a:p>
            <a:r>
              <a:rPr kumimoji="1" lang="ja-JP" altLang="ja-JP" sz="1200" kern="1200" dirty="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a:solidFill>
                  <a:schemeClr val="tx1"/>
                </a:solidFill>
                <a:effectLst/>
                <a:latin typeface="+mn-lt"/>
                <a:ea typeface="+mn-ea"/>
                <a:cs typeface="+mn-cs"/>
              </a:rPr>
              <a:t>ができる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も登場しています。</a:t>
            </a:r>
          </a:p>
          <a:p>
            <a:r>
              <a:rPr kumimoji="1" lang="ja-JP" altLang="ja-JP" sz="1200" kern="1200" dirty="0">
                <a:solidFill>
                  <a:schemeClr val="tx1"/>
                </a:solidFill>
                <a:effectLst/>
                <a:latin typeface="+mn-lt"/>
                <a:ea typeface="+mn-ea"/>
                <a:cs typeface="+mn-cs"/>
              </a:rPr>
              <a:t>■人工知能やロボットが実現しようとしていること</a:t>
            </a:r>
          </a:p>
          <a:p>
            <a:r>
              <a:rPr kumimoji="1" lang="ja-JP" altLang="ja-JP" sz="1200" kern="1200" dirty="0">
                <a:solidFill>
                  <a:schemeClr val="tx1"/>
                </a:solidFill>
                <a:effectLst/>
                <a:latin typeface="+mn-lt"/>
                <a:ea typeface="+mn-ea"/>
                <a:cs typeface="+mn-cs"/>
              </a:rPr>
              <a:t>人工知能やそれを搭載したロボットは次のふたつを実現しようとしています。ひとつは「人間にしかできなかったこと」を代替し人間の作業を効率化すること、そして「人間にはできなかったこと」を実現し人間の能力を拡張することです。</a:t>
            </a:r>
          </a:p>
          <a:p>
            <a:r>
              <a:rPr kumimoji="1" lang="ja-JP" altLang="ja-JP" sz="1200" kern="1200" dirty="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a:solidFill>
                  <a:schemeClr val="tx1"/>
                </a:solidFill>
                <a:effectLst/>
                <a:latin typeface="+mn-lt"/>
                <a:ea typeface="+mn-ea"/>
                <a:cs typeface="+mn-cs"/>
              </a:rPr>
              <a:t>後者の例としては、</a:t>
            </a:r>
          </a:p>
          <a:p>
            <a:r>
              <a:rPr kumimoji="1" lang="ja-JP" altLang="ja-JP" sz="1200" kern="1200" dirty="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r>
              <a:rPr kumimoji="1" lang="ja-JP" altLang="ja-JP" sz="1200" kern="1200" dirty="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r>
              <a:rPr kumimoji="1" lang="ja-JP" altLang="ja-JP" sz="1200" kern="1200" dirty="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r>
              <a:rPr kumimoji="1" lang="ja-JP" altLang="ja-JP" sz="1200" kern="1200" dirty="0">
                <a:solidFill>
                  <a:schemeClr val="tx1"/>
                </a:solidFill>
                <a:effectLst/>
                <a:latin typeface="+mn-lt"/>
                <a:ea typeface="+mn-ea"/>
                <a:cs typeface="+mn-cs"/>
              </a:rPr>
              <a:t>障害者や高齢者の筋力や認知能力をロボットとともに補完し日常生活を快適なものにしてくれる</a:t>
            </a:r>
          </a:p>
          <a:p>
            <a:r>
              <a:rPr kumimoji="1" lang="ja-JP" altLang="ja-JP" sz="1200" kern="1200" dirty="0">
                <a:solidFill>
                  <a:schemeClr val="tx1"/>
                </a:solidFill>
                <a:effectLst/>
                <a:latin typeface="+mn-lt"/>
                <a:ea typeface="+mn-ea"/>
                <a:cs typeface="+mn-cs"/>
              </a:rPr>
              <a:t>言語の異なる人同士がリアルタイムで対話し、意思疎通が図る</a:t>
            </a:r>
          </a:p>
          <a:p>
            <a:r>
              <a:rPr kumimoji="1" lang="ja-JP" altLang="ja-JP" sz="1200" kern="1200" dirty="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農業は人間が鋤や桑で地面を耕すことからから家畜にそれらを取り付けて効率を大幅に高めました。あるいは、手作業でのものづくりから蒸気機関による大量生産を実現してきました。近年では</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人工知能やロボットもそんな道具のひとつであり、道具を手にした人間にとって、進化のひとつの過程であると考えるべきでしょう。</a:t>
            </a:r>
          </a:p>
          <a:p>
            <a:r>
              <a:rPr kumimoji="1" lang="ja-JP" altLang="ja-JP" sz="1200" kern="1200" dirty="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見通しがないのが現実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が囲碁の世界チャンピオンに勝利しましたが、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がその経験に飽き足らず世のためヒトのために尽くすべく、あらたな分野にチャレンジしたいと、</a:t>
            </a:r>
            <a:r>
              <a:rPr kumimoji="1" lang="ja-JP" altLang="ja-JP" sz="1200" b="1" u="sng" kern="1200" dirty="0">
                <a:solidFill>
                  <a:schemeClr val="tx1"/>
                </a:solidFill>
                <a:effectLst/>
                <a:latin typeface="+mn-lt"/>
                <a:ea typeface="+mn-ea"/>
                <a:cs typeface="+mn-cs"/>
              </a:rPr>
              <a:t>自ら考える</a:t>
            </a:r>
            <a:r>
              <a:rPr kumimoji="1" lang="ja-JP" altLang="ja-JP" sz="1200" kern="1200" dirty="0">
                <a:solidFill>
                  <a:schemeClr val="tx1"/>
                </a:solidFill>
                <a:effectLst/>
                <a:latin typeface="+mn-lt"/>
                <a:ea typeface="+mn-ea"/>
                <a:cs typeface="+mn-cs"/>
              </a:rPr>
              <a:t>ことはありません。つまり、</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には、意志が無いのです。それを決めるのは人間ですし、そもそも囲碁の勝負にチャレンジすることを決めたのも人間です。</a:t>
            </a:r>
          </a:p>
          <a:p>
            <a:r>
              <a:rPr kumimoji="1" lang="ja-JP" altLang="ja-JP" sz="1200" kern="1200" dirty="0">
                <a:solidFill>
                  <a:schemeClr val="tx1"/>
                </a:solidFill>
                <a:effectLst/>
                <a:latin typeface="+mn-lt"/>
                <a:ea typeface="+mn-ea"/>
                <a:cs typeface="+mn-cs"/>
              </a:rPr>
              <a:t>意志を持たない人工知能が、人間を支配しようと考えるはずはありません。そんなこと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間は「知的力仕事」から解放され、自らの意志を持って、よりよい社会や生活を実現するために、人工知能やロボットをどのように活かしてゆくかを考え、それを実現するために努力する。それが、人工知能やロボットとの正しい係わり方ではないでしょう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2070894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道具」とは、人間の労働負担を軽減するために生みだされました。そんな道具を人間は使いこなし、さらに道具を発展させることで社会や産業の発展を促してきたのです。また人間と機械の役割分担をも変化させ、人間が新たなことに取り組む機会を提供してきました。それが、新たなことへと心を向ける時間や気持ちの余裕を生みだし科学を発展させ、それがまた道具の発展を促してきたのです。</a:t>
            </a:r>
          </a:p>
          <a:p>
            <a:r>
              <a:rPr kumimoji="1" lang="ja-JP" altLang="ja-JP" sz="1200" kern="1200" dirty="0">
                <a:solidFill>
                  <a:schemeClr val="tx1"/>
                </a:solidFill>
                <a:effectLst/>
                <a:latin typeface="+mn-lt"/>
                <a:ea typeface="+mn-ea"/>
                <a:cs typeface="+mn-cs"/>
              </a:rPr>
              <a:t>そんな道具の発展は、思想や文化にも影響を与え、人間の社会的な進化を促してきたともいえるでしょう。人工知能もまた、そんな道具の発展の延長線上に位置付けて考えることができます。</a:t>
            </a:r>
          </a:p>
          <a:p>
            <a:r>
              <a:rPr kumimoji="1" lang="ja-JP" altLang="ja-JP" sz="1200" kern="1200" dirty="0">
                <a:solidFill>
                  <a:schemeClr val="tx1"/>
                </a:solidFill>
                <a:effectLst/>
                <a:latin typeface="+mn-lt"/>
                <a:ea typeface="+mn-ea"/>
                <a:cs typeface="+mn-cs"/>
              </a:rPr>
              <a:t>人工知能の道具としての特徴をあげるとすれば「人間の知的作業を自動化し知性を拡張する」ことにあります。そして、これまでの道具と同様に「人間の新たな役割を生みだし進化を加速する」手助けをしてくれます。</a:t>
            </a:r>
          </a:p>
          <a:p>
            <a:r>
              <a:rPr kumimoji="1" lang="ja-JP" altLang="ja-JP" sz="1200" kern="1200" dirty="0">
                <a:solidFill>
                  <a:schemeClr val="tx1"/>
                </a:solidFill>
                <a:effectLst/>
                <a:latin typeface="+mn-lt"/>
                <a:ea typeface="+mn-ea"/>
                <a:cs typeface="+mn-cs"/>
              </a:rPr>
              <a:t>そんな人工知能の代表的な役割として、「自律化」、「知的望遠鏡」、「知的介助」の３つをあげることができます。</a:t>
            </a:r>
          </a:p>
          <a:p>
            <a:r>
              <a:rPr kumimoji="1" lang="ja-JP" altLang="ja-JP" sz="1200" kern="1200" dirty="0">
                <a:solidFill>
                  <a:schemeClr val="tx1"/>
                </a:solidFill>
                <a:effectLst/>
                <a:latin typeface="+mn-lt"/>
                <a:ea typeface="+mn-ea"/>
                <a:cs typeface="+mn-cs"/>
              </a:rPr>
              <a:t>「自律化」とは、機械自らが手順や判断基準を見つけ出し、人間が介在することなく実行することです。人間の与えた手順や基準に従って、人間が介在することなく実行する「自動化」とは異なり、機械学習や認知機能によって未知の状況にも対応し、自ら判断して実行することができます。それは、自動車や産業機械、情報システムなどに活かされています。</a:t>
            </a:r>
          </a:p>
          <a:p>
            <a:r>
              <a:rPr kumimoji="1" lang="ja-JP" altLang="ja-JP" sz="1200" kern="1200" dirty="0">
                <a:solidFill>
                  <a:schemeClr val="tx1"/>
                </a:solidFill>
                <a:effectLst/>
                <a:latin typeface="+mn-lt"/>
                <a:ea typeface="+mn-ea"/>
                <a:cs typeface="+mn-cs"/>
              </a:rPr>
              <a:t>「知的望遠鏡」とは、これまで人間には見えなかったことが見えるようになることです。人間とは桁違いのスピードで膨大なデータの中にある関係性や規則性を見つけ出し、これまで人間が気付くことのできなかった特徴やパターンを教えてくれます。ガリレオ・ガリレイが当時の最先端技術である望遠鏡で木星の衛星や土星の輪を発見し、近代天文学の基礎を築いたように、人工知能の技術によってこれまで見えなかったものを見えるようになり、人間の知性の進化を促してくれるでしょう。それは、医療診断や産業データの分析、各種学問分野などに活かされています。</a:t>
            </a:r>
          </a:p>
          <a:p>
            <a:r>
              <a:rPr kumimoji="1" lang="ja-JP" altLang="ja-JP" sz="1200" kern="1200" dirty="0">
                <a:solidFill>
                  <a:schemeClr val="tx1"/>
                </a:solidFill>
                <a:effectLst/>
                <a:latin typeface="+mn-lt"/>
                <a:ea typeface="+mn-ea"/>
                <a:cs typeface="+mn-cs"/>
              </a:rPr>
              <a:t>「知的介助」とは、人間がいちいち難しい機械の操作方法を覚えなくても、普段使っている日常の言葉で話しかけるだけで操作できたり、人間の曖昧さや過ちを見抜いて正しい操作を助けてくれたりと、機械が人間に寄り添うことで、その操作を助けてくれます。例えば、音声認識ができる家電製品、日常使う言葉での対話に応えて情報を検索したり機器を操作したりしてくれる端末などに活かされています。</a:t>
            </a:r>
          </a:p>
          <a:p>
            <a:r>
              <a:rPr kumimoji="1" lang="ja-JP" altLang="ja-JP" sz="1200" kern="1200" dirty="0">
                <a:solidFill>
                  <a:schemeClr val="tx1"/>
                </a:solidFill>
                <a:effectLst/>
                <a:latin typeface="+mn-lt"/>
                <a:ea typeface="+mn-ea"/>
                <a:cs typeface="+mn-cs"/>
              </a:rPr>
              <a:t>「人工知能が仕事を奪う」という不安を持つ人もいますがが、それは人工知能だけのことではなく、道具の発展はこれまでも人間の仕事を奪ってきたのです。しかし、そのたびに人間は新たな役割を生みだし、社会を発展させ自らの進化を促してきたのです。人工知能の技術もまた、そんな道具を手にした人間の進化の過程として捉えてみてはどう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3827370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50911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3208709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60988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0690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」というネット接続機能付きスピーカー端末を米国で発売しています。</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には「</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つ注文して」といえば、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はこの</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と連係させるためのプログラム「</a:t>
            </a:r>
            <a:r>
              <a:rPr kumimoji="1" lang="en-US" altLang="ja-JP" sz="1200" b="0" i="0" kern="1200" dirty="0">
                <a:solidFill>
                  <a:schemeClr val="tx1"/>
                </a:solidFill>
                <a:effectLst/>
                <a:latin typeface="+mn-lt"/>
                <a:ea typeface="+mn-ea"/>
                <a:cs typeface="+mn-cs"/>
              </a:rPr>
              <a:t>Skill</a:t>
            </a:r>
            <a:r>
              <a:rPr kumimoji="1" lang="ja-JP" altLang="en-US" sz="1200" b="0" i="0" kern="1200" dirty="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を使って</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」の地位を手中に収めようとしているのです。</a:t>
            </a:r>
          </a:p>
          <a:p>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a:solidFill>
                  <a:schemeClr val="tx1"/>
                </a:solidFill>
                <a:effectLst/>
                <a:latin typeface="+mn-lt"/>
                <a:ea typeface="+mn-ea"/>
                <a:cs typeface="+mn-cs"/>
              </a:rPr>
              <a:t>Windows</a:t>
            </a:r>
            <a:r>
              <a:rPr kumimoji="1" lang="ja-JP" altLang="en-US" sz="1200" b="0" i="0" kern="1200" dirty="0">
                <a:solidFill>
                  <a:schemeClr val="tx1"/>
                </a:solidFill>
                <a:effectLst/>
                <a:latin typeface="+mn-lt"/>
                <a:ea typeface="+mn-ea"/>
                <a:cs typeface="+mn-cs"/>
              </a:rPr>
              <a:t>がコンピュータ</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の覇権を握ったように、</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Google Home</a:t>
            </a:r>
            <a:r>
              <a:rPr kumimoji="1" lang="ja-JP" altLang="en-US" sz="1200" b="0" i="0" kern="1200" dirty="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75</a:t>
            </a:fld>
            <a:endParaRPr kumimoji="1" lang="ja-JP" altLang="en-US"/>
          </a:p>
        </p:txBody>
      </p:sp>
    </p:spTree>
    <p:extLst>
      <p:ext uri="{BB962C8B-B14F-4D97-AF65-F5344CB8AC3E}">
        <p14:creationId xmlns:p14="http://schemas.microsoft.com/office/powerpoint/2010/main" val="88712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a:t>
            </a:r>
          </a:p>
          <a:p>
            <a:r>
              <a:rPr kumimoji="1" lang="ja-JP" altLang="ja-JP" sz="1200" kern="1200" dirty="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a:solidFill>
                  <a:schemeClr val="tx1"/>
                </a:solidFill>
                <a:effectLst/>
                <a:latin typeface="+mn-lt"/>
                <a:ea typeface="+mn-ea"/>
                <a:cs typeface="+mn-cs"/>
              </a:rPr>
              <a:t>「以下のフライトでは如何でしょうか？」</a:t>
            </a:r>
          </a:p>
          <a:p>
            <a:r>
              <a:rPr kumimoji="1" lang="ja-JP" altLang="ja-JP" sz="1200" kern="1200" dirty="0">
                <a:solidFill>
                  <a:schemeClr val="tx1"/>
                </a:solidFill>
                <a:effectLst/>
                <a:latin typeface="+mn-lt"/>
                <a:ea typeface="+mn-ea"/>
                <a:cs typeface="+mn-cs"/>
              </a:rPr>
              <a:t>【予約可能なフライト一覧を示す】</a:t>
            </a:r>
          </a:p>
          <a:p>
            <a:r>
              <a:rPr kumimoji="1" lang="ja-JP" altLang="ja-JP" sz="1200" kern="1200" dirty="0">
                <a:solidFill>
                  <a:schemeClr val="tx1"/>
                </a:solidFill>
                <a:effectLst/>
                <a:latin typeface="+mn-lt"/>
                <a:ea typeface="+mn-ea"/>
                <a:cs typeface="+mn-cs"/>
              </a:rPr>
              <a:t>「それじゃあ、</a:t>
            </a:r>
            <a:r>
              <a:rPr kumimoji="1" lang="en-US" altLang="ja-JP" sz="1200" kern="1200" dirty="0">
                <a:solidFill>
                  <a:schemeClr val="tx1"/>
                </a:solidFill>
                <a:effectLst/>
                <a:latin typeface="+mn-lt"/>
                <a:ea typeface="+mn-ea"/>
                <a:cs typeface="+mn-cs"/>
              </a:rPr>
              <a:t>XXX123</a:t>
            </a:r>
            <a:r>
              <a:rPr kumimoji="1" lang="ja-JP" altLang="ja-JP" sz="1200" kern="1200" dirty="0">
                <a:solidFill>
                  <a:schemeClr val="tx1"/>
                </a:solidFill>
                <a:effectLst/>
                <a:latin typeface="+mn-lt"/>
                <a:ea typeface="+mn-ea"/>
                <a:cs typeface="+mn-cs"/>
              </a:rPr>
              <a:t>便を予約して。」</a:t>
            </a:r>
          </a:p>
          <a:p>
            <a:r>
              <a:rPr kumimoji="1" lang="ja-JP" altLang="ja-JP" sz="1200" kern="1200" dirty="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a:solidFill>
                  <a:schemeClr val="tx1"/>
                </a:solidFill>
                <a:effectLst/>
                <a:latin typeface="+mn-lt"/>
                <a:ea typeface="+mn-ea"/>
                <a:cs typeface="+mn-cs"/>
              </a:rPr>
              <a:t>「じゃあ、それでお願いします。できれば、前の方でね。」</a:t>
            </a:r>
          </a:p>
          <a:p>
            <a:r>
              <a:rPr kumimoji="1" lang="ja-JP" altLang="ja-JP" sz="1200" kern="1200" dirty="0">
                <a:solidFill>
                  <a:schemeClr val="tx1"/>
                </a:solidFill>
                <a:effectLst/>
                <a:latin typeface="+mn-lt"/>
                <a:ea typeface="+mn-ea"/>
                <a:cs typeface="+mn-cs"/>
              </a:rPr>
              <a:t>「承知しました。支払いはいつものクレジットカードでいいですね。」</a:t>
            </a:r>
          </a:p>
          <a:p>
            <a:r>
              <a:rPr kumimoji="1" lang="ja-JP" altLang="ja-JP" sz="1200" kern="1200" dirty="0">
                <a:solidFill>
                  <a:schemeClr val="tx1"/>
                </a:solidFill>
                <a:effectLst/>
                <a:latin typeface="+mn-lt"/>
                <a:ea typeface="+mn-ea"/>
                <a:cs typeface="+mn-cs"/>
              </a:rPr>
              <a:t>「いいよ。」</a:t>
            </a:r>
          </a:p>
          <a:p>
            <a:r>
              <a:rPr kumimoji="1" lang="ja-JP" altLang="ja-JP" sz="1200" kern="1200" dirty="0">
                <a:solidFill>
                  <a:schemeClr val="tx1"/>
                </a:solidFill>
                <a:effectLst/>
                <a:latin typeface="+mn-lt"/>
                <a:ea typeface="+mn-ea"/>
                <a:cs typeface="+mn-cs"/>
              </a:rPr>
              <a:t>「予約しました。確認メールを送りましたので、ご確認下さい。」</a:t>
            </a:r>
          </a:p>
          <a:p>
            <a:r>
              <a:rPr kumimoji="1" lang="ja-JP" altLang="ja-JP" sz="1200" kern="1200" dirty="0">
                <a:solidFill>
                  <a:schemeClr val="tx1"/>
                </a:solidFill>
                <a:effectLst/>
                <a:latin typeface="+mn-lt"/>
                <a:ea typeface="+mn-ea"/>
                <a:cs typeface="+mn-cs"/>
              </a:rPr>
              <a:t>あなたの秘書とやり取りをしている訳ではありません。</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といったスマートフォンのメッセージ・アプリでのやり取りです。</a:t>
            </a:r>
          </a:p>
          <a:p>
            <a:r>
              <a:rPr kumimoji="1" lang="ja-JP" altLang="ja-JP" sz="1200" kern="1200" dirty="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（ボット）」と呼ばれるこの仕組みは、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と人との係わり方を大きく変えてしまうかもしれません。</a:t>
            </a:r>
          </a:p>
          <a:p>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a:solidFill>
                  <a:schemeClr val="tx1"/>
                </a:solidFill>
                <a:effectLst/>
                <a:latin typeface="+mn-lt"/>
                <a:ea typeface="+mn-ea"/>
                <a:cs typeface="+mn-cs"/>
              </a:rPr>
              <a:t>商品検索とオンライン・ショッピング</a:t>
            </a:r>
          </a:p>
          <a:p>
            <a:pPr lvl="0"/>
            <a:r>
              <a:rPr kumimoji="1" lang="ja-JP" altLang="ja-JP" sz="1200" kern="1200" dirty="0">
                <a:solidFill>
                  <a:schemeClr val="tx1"/>
                </a:solidFill>
                <a:effectLst/>
                <a:latin typeface="+mn-lt"/>
                <a:ea typeface="+mn-ea"/>
                <a:cs typeface="+mn-cs"/>
              </a:rPr>
              <a:t>銀行の取引残高の確認や振込手続き</a:t>
            </a:r>
          </a:p>
          <a:p>
            <a:pPr lvl="0"/>
            <a:r>
              <a:rPr kumimoji="1" lang="ja-JP" altLang="ja-JP" sz="1200" kern="1200" dirty="0">
                <a:solidFill>
                  <a:schemeClr val="tx1"/>
                </a:solidFill>
                <a:effectLst/>
                <a:latin typeface="+mn-lt"/>
                <a:ea typeface="+mn-ea"/>
                <a:cs typeface="+mn-cs"/>
              </a:rPr>
              <a:t>ライブ・コンサートの検索とチケットの予約</a:t>
            </a:r>
          </a:p>
          <a:p>
            <a:pPr lvl="0"/>
            <a:r>
              <a:rPr kumimoji="1" lang="ja-JP" altLang="ja-JP" sz="1200" kern="1200" dirty="0">
                <a:solidFill>
                  <a:schemeClr val="tx1"/>
                </a:solidFill>
                <a:effectLst/>
                <a:latin typeface="+mn-lt"/>
                <a:ea typeface="+mn-ea"/>
                <a:cs typeface="+mn-cs"/>
              </a:rPr>
              <a:t>スケジュールの確認とアポイント・メールの送信</a:t>
            </a:r>
          </a:p>
          <a:p>
            <a:pPr lvl="0"/>
            <a:r>
              <a:rPr kumimoji="1" lang="ja-JP" altLang="ja-JP" sz="1200" kern="1200" dirty="0">
                <a:solidFill>
                  <a:schemeClr val="tx1"/>
                </a:solidFill>
                <a:effectLst/>
                <a:latin typeface="+mn-lt"/>
                <a:ea typeface="+mn-ea"/>
                <a:cs typeface="+mn-cs"/>
              </a:rPr>
              <a:t>タクシーの呼び出し</a:t>
            </a:r>
          </a:p>
          <a:p>
            <a:pPr lvl="0"/>
            <a:r>
              <a:rPr kumimoji="1" lang="ja-JP" altLang="ja-JP" sz="1200" kern="1200" dirty="0">
                <a:solidFill>
                  <a:schemeClr val="tx1"/>
                </a:solidFill>
                <a:effectLst/>
                <a:latin typeface="+mn-lt"/>
                <a:ea typeface="+mn-ea"/>
                <a:cs typeface="+mn-cs"/>
              </a:rPr>
              <a:t>天気予報の確認</a:t>
            </a:r>
          </a:p>
          <a:p>
            <a:pPr lvl="0"/>
            <a:r>
              <a:rPr kumimoji="1" lang="ja-JP" altLang="ja-JP" sz="1200" kern="1200" dirty="0">
                <a:solidFill>
                  <a:schemeClr val="tx1"/>
                </a:solidFill>
                <a:effectLst/>
                <a:latin typeface="+mn-lt"/>
                <a:ea typeface="+mn-ea"/>
                <a:cs typeface="+mn-cs"/>
              </a:rPr>
              <a:t>スポーツの対戦結果の照会　など</a:t>
            </a:r>
          </a:p>
          <a:p>
            <a:r>
              <a:rPr kumimoji="1" lang="ja-JP" altLang="ja-JP" sz="1200" kern="1200" dirty="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が代わりにやってくれます。</a:t>
            </a:r>
          </a:p>
          <a:p>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とは、「ロボット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pPr lvl="0"/>
            <a:r>
              <a:rPr kumimoji="1" lang="ja-JP" altLang="ja-JP" sz="1200" kern="1200" dirty="0">
                <a:solidFill>
                  <a:schemeClr val="tx1"/>
                </a:solidFill>
                <a:effectLst/>
                <a:latin typeface="+mn-lt"/>
                <a:ea typeface="+mn-ea"/>
                <a:cs typeface="+mn-cs"/>
              </a:rPr>
              <a:t>特定のタイトルや発信者のメールを</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などのメッセージ・アプリに転送する</a:t>
            </a:r>
          </a:p>
          <a:p>
            <a:pPr lvl="0"/>
            <a:r>
              <a:rPr kumimoji="1" lang="ja-JP" altLang="ja-JP" sz="1200" kern="1200" dirty="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a:solidFill>
                  <a:schemeClr val="tx1"/>
                </a:solidFill>
                <a:effectLst/>
                <a:latin typeface="+mn-lt"/>
                <a:ea typeface="+mn-ea"/>
                <a:cs typeface="+mn-cs"/>
              </a:rPr>
              <a:t>最近では、冒頭で紹介したように、</a:t>
            </a:r>
          </a:p>
          <a:p>
            <a:pPr lvl="0"/>
            <a:r>
              <a:rPr kumimoji="1" lang="ja-JP" altLang="ja-JP" sz="1200" kern="1200" dirty="0">
                <a:solidFill>
                  <a:schemeClr val="tx1"/>
                </a:solidFill>
                <a:effectLst/>
                <a:latin typeface="+mn-lt"/>
                <a:ea typeface="+mn-ea"/>
                <a:cs typeface="+mn-cs"/>
              </a:rPr>
              <a:t>人間が日常使っている言葉や表現を理解する</a:t>
            </a:r>
          </a:p>
          <a:p>
            <a:pPr lvl="0"/>
            <a:r>
              <a:rPr kumimoji="1" lang="ja-JP" altLang="ja-JP" sz="1200" kern="1200" dirty="0">
                <a:solidFill>
                  <a:schemeClr val="tx1"/>
                </a:solidFill>
                <a:effectLst/>
                <a:latin typeface="+mn-lt"/>
                <a:ea typeface="+mn-ea"/>
                <a:cs typeface="+mn-cs"/>
              </a:rPr>
              <a:t>曖昧な表現から意図をくみ取る</a:t>
            </a:r>
          </a:p>
          <a:p>
            <a:pPr lvl="0"/>
            <a:r>
              <a:rPr kumimoji="1" lang="ja-JP" altLang="ja-JP" sz="1200" kern="1200" dirty="0">
                <a:solidFill>
                  <a:schemeClr val="tx1"/>
                </a:solidFill>
                <a:effectLst/>
                <a:latin typeface="+mn-lt"/>
                <a:ea typeface="+mn-ea"/>
                <a:cs typeface="+mn-cs"/>
              </a:rPr>
              <a:t>日常の会話で使われる自然な表現で応答する</a:t>
            </a:r>
          </a:p>
          <a:p>
            <a:r>
              <a:rPr kumimoji="1" lang="ja-JP" altLang="ja-JP" sz="1200" kern="1200" dirty="0">
                <a:solidFill>
                  <a:schemeClr val="tx1"/>
                </a:solidFill>
                <a:effectLst/>
                <a:latin typeface="+mn-lt"/>
                <a:ea typeface="+mn-ea"/>
                <a:cs typeface="+mn-cs"/>
              </a:rPr>
              <a:t>といったことを、人工知能の技術を使って実現した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a:solidFill>
                  <a:schemeClr val="tx1"/>
                </a:solidFill>
                <a:effectLst/>
                <a:latin typeface="+mn-lt"/>
                <a:ea typeface="+mn-ea"/>
                <a:cs typeface="+mn-cs"/>
              </a:rPr>
              <a:t>このような「進化した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」が使われる以前からグラフィカルな操作画面（</a:t>
            </a:r>
            <a:r>
              <a:rPr kumimoji="1" lang="en-US" altLang="ja-JP" sz="1200" kern="1200" dirty="0">
                <a:solidFill>
                  <a:schemeClr val="tx1"/>
                </a:solidFill>
                <a:effectLst/>
                <a:latin typeface="+mn-lt"/>
                <a:ea typeface="+mn-ea"/>
                <a:cs typeface="+mn-cs"/>
              </a:rPr>
              <a:t>GUI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Graphical User Interface</a:t>
            </a:r>
            <a:r>
              <a:rPr kumimoji="1" lang="ja-JP" altLang="ja-JP" sz="1200" kern="1200" dirty="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a:solidFill>
                  <a:schemeClr val="tx1"/>
                </a:solidFill>
                <a:effectLst/>
                <a:latin typeface="+mn-lt"/>
                <a:ea typeface="+mn-ea"/>
                <a:cs typeface="+mn-cs"/>
              </a:rPr>
              <a:t>カーナビ：目的地の検索や設定</a:t>
            </a:r>
          </a:p>
          <a:p>
            <a:pPr lvl="0"/>
            <a:r>
              <a:rPr kumimoji="1" lang="ja-JP" altLang="ja-JP" sz="1200" kern="1200" dirty="0">
                <a:solidFill>
                  <a:schemeClr val="tx1"/>
                </a:solidFill>
                <a:effectLst/>
                <a:latin typeface="+mn-lt"/>
                <a:ea typeface="+mn-ea"/>
                <a:cs typeface="+mn-cs"/>
              </a:rPr>
              <a:t>エアコン：温度調整</a:t>
            </a:r>
          </a:p>
          <a:p>
            <a:pPr lvl="0"/>
            <a:r>
              <a:rPr kumimoji="1" lang="ja-JP" altLang="ja-JP" sz="1200" kern="1200" dirty="0">
                <a:solidFill>
                  <a:schemeClr val="tx1"/>
                </a:solidFill>
                <a:effectLst/>
                <a:latin typeface="+mn-lt"/>
                <a:ea typeface="+mn-ea"/>
                <a:cs typeface="+mn-cs"/>
              </a:rPr>
              <a:t>テレビやビデオ：番組検索や録画予約　など</a:t>
            </a:r>
          </a:p>
          <a:p>
            <a:r>
              <a:rPr kumimoji="1" lang="ja-JP" altLang="ja-JP" sz="1200" kern="1200" dirty="0">
                <a:solidFill>
                  <a:schemeClr val="tx1"/>
                </a:solidFill>
                <a:effectLst/>
                <a:latin typeface="+mn-lt"/>
                <a:ea typeface="+mn-ea"/>
                <a:cs typeface="+mn-cs"/>
              </a:rPr>
              <a:t>「進化した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」はそんな「難しい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148639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975915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46142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40029833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【図解】コレ１枚で分かるルールベースと機械学習</a:t>
            </a:r>
          </a:p>
          <a:p>
            <a:r>
              <a:rPr kumimoji="1" lang="ja-JP" altLang="ja-JP" sz="1200" kern="1200" dirty="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a:solidFill>
                  <a:schemeClr val="tx1"/>
                </a:solidFill>
                <a:effectLst/>
                <a:latin typeface="+mn-lt"/>
                <a:ea typeface="+mn-ea"/>
                <a:cs typeface="+mn-cs"/>
              </a:rPr>
              <a:t>ルールベース</a:t>
            </a:r>
          </a:p>
          <a:p>
            <a:r>
              <a:rPr kumimoji="1" lang="ja-JP" altLang="ja-JP" sz="1200" kern="1200" dirty="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a:solidFill>
                  <a:schemeClr val="tx1"/>
                </a:solidFill>
                <a:effectLst/>
                <a:latin typeface="+mn-lt"/>
                <a:ea typeface="+mn-ea"/>
                <a:cs typeface="+mn-cs"/>
              </a:rPr>
              <a:t>この機能は、オンライン・ショップの担当者が「</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と言う商品と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という商品は関連があるから、</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を買った人は、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も買う確率が高い」と考え、「</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を検索した人に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a:solidFill>
                  <a:schemeClr val="tx1"/>
                </a:solidFill>
                <a:effectLst/>
                <a:latin typeface="+mn-lt"/>
                <a:ea typeface="+mn-ea"/>
                <a:cs typeface="+mn-cs"/>
              </a:rPr>
              <a:t>if</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条件 </a:t>
            </a:r>
            <a:r>
              <a:rPr kumimoji="1" lang="en-US" altLang="ja-JP" sz="1200" b="1" u="sng" kern="1200" dirty="0">
                <a:solidFill>
                  <a:schemeClr val="tx1"/>
                </a:solidFill>
                <a:effectLst/>
                <a:latin typeface="+mn-lt"/>
                <a:ea typeface="+mn-ea"/>
                <a:cs typeface="+mn-cs"/>
              </a:rPr>
              <a:t>then</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アクションまたは状態 </a:t>
            </a:r>
            <a:r>
              <a:rPr kumimoji="1" lang="en-US" altLang="ja-JP" sz="1200" b="1" u="sng" kern="1200" dirty="0">
                <a:solidFill>
                  <a:schemeClr val="tx1"/>
                </a:solidFill>
                <a:effectLst/>
                <a:latin typeface="+mn-lt"/>
                <a:ea typeface="+mn-ea"/>
                <a:cs typeface="+mn-cs"/>
              </a:rPr>
              <a:t>else</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別のアクションまたは状態 ・・・</a:t>
            </a:r>
          </a:p>
          <a:p>
            <a:r>
              <a:rPr kumimoji="1" lang="ja-JP" altLang="ja-JP" sz="1200" kern="1200" dirty="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a:solidFill>
                  <a:schemeClr val="tx1"/>
                </a:solidFill>
                <a:effectLst/>
                <a:latin typeface="+mn-lt"/>
                <a:ea typeface="+mn-ea"/>
                <a:cs typeface="+mn-cs"/>
              </a:rPr>
              <a:t>機械学習</a:t>
            </a:r>
          </a:p>
          <a:p>
            <a:r>
              <a:rPr kumimoji="1" lang="ja-JP" altLang="ja-JP" sz="1200" kern="1200" dirty="0">
                <a:solidFill>
                  <a:schemeClr val="tx1"/>
                </a:solidFill>
                <a:effectLst/>
                <a:latin typeface="+mn-lt"/>
                <a:ea typeface="+mn-ea"/>
                <a:cs typeface="+mn-cs"/>
              </a:rPr>
              <a:t>「ルールベース」では、ルールを人が登録します。しかし、</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を買う人は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も買う確率が高いというのは、担当者の思い込みかもしれません。実は</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a:solidFill>
                  <a:schemeClr val="tx1"/>
                </a:solidFill>
                <a:effectLst/>
                <a:latin typeface="+mn-lt"/>
                <a:ea typeface="+mn-ea"/>
                <a:cs typeface="+mn-cs"/>
              </a:rPr>
              <a:t>例えば、オンライン・ショップの過去の取引データを解析して、</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を一緒に買った人の割合と</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a:solidFill>
                  <a:schemeClr val="tx1"/>
                </a:solidFill>
                <a:effectLst/>
                <a:latin typeface="+mn-lt"/>
                <a:ea typeface="+mn-ea"/>
                <a:cs typeface="+mn-cs"/>
              </a:rPr>
              <a:t>I love you.</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Je </a:t>
            </a:r>
            <a:r>
              <a:rPr kumimoji="1" lang="en-US" altLang="ja-JP" sz="1200" kern="1200" dirty="0" err="1">
                <a:solidFill>
                  <a:schemeClr val="tx1"/>
                </a:solidFill>
                <a:effectLst/>
                <a:latin typeface="+mn-lt"/>
                <a:ea typeface="+mn-ea"/>
                <a:cs typeface="+mn-cs"/>
              </a:rPr>
              <a:t>t'aime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80</a:t>
            </a:fld>
            <a:endParaRPr kumimoji="1" lang="ja-JP" altLang="en-US"/>
          </a:p>
        </p:txBody>
      </p:sp>
    </p:spTree>
    <p:extLst>
      <p:ext uri="{BB962C8B-B14F-4D97-AF65-F5344CB8AC3E}">
        <p14:creationId xmlns:p14="http://schemas.microsoft.com/office/powerpoint/2010/main" val="2143065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82</a:t>
            </a:fld>
            <a:endParaRPr kumimoji="1" lang="ja-JP" altLang="en-US"/>
          </a:p>
        </p:txBody>
      </p:sp>
    </p:spTree>
    <p:extLst>
      <p:ext uri="{BB962C8B-B14F-4D97-AF65-F5344CB8AC3E}">
        <p14:creationId xmlns:p14="http://schemas.microsoft.com/office/powerpoint/2010/main" val="3246444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【図解】コレ１枚で分かる人工知能・機械学習・ディープラーニングの関係</a:t>
            </a:r>
          </a:p>
          <a:p>
            <a:r>
              <a:rPr kumimoji="1" lang="ja-JP" altLang="ja-JP" sz="1200" kern="1200" dirty="0">
                <a:solidFill>
                  <a:schemeClr val="tx1"/>
                </a:solidFill>
                <a:effectLst/>
                <a:latin typeface="+mn-lt"/>
                <a:ea typeface="+mn-ea"/>
                <a:cs typeface="+mn-cs"/>
              </a:rPr>
              <a:t>「人間の“知能”は機械で人工的に再現できる」</a:t>
            </a:r>
          </a:p>
          <a:p>
            <a:r>
              <a:rPr kumimoji="1" lang="ja-JP" altLang="ja-JP" sz="1200" kern="1200" dirty="0">
                <a:solidFill>
                  <a:schemeClr val="tx1"/>
                </a:solidFill>
                <a:effectLst/>
                <a:latin typeface="+mn-lt"/>
                <a:ea typeface="+mn-ea"/>
                <a:cs typeface="+mn-cs"/>
              </a:rPr>
              <a:t>そんな研究者の理想から 「人工知能」という言葉が生まれたのは</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343795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56529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【図解】コレ１枚でわかる特化型人工知能と汎用型人工知能</a:t>
            </a:r>
          </a:p>
          <a:p>
            <a:r>
              <a:rPr kumimoji="1" lang="ja-JP" altLang="ja-JP" sz="1200" kern="1200" dirty="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a:solidFill>
                  <a:schemeClr val="tx1"/>
                </a:solidFill>
                <a:effectLst/>
                <a:latin typeface="+mn-lt"/>
                <a:ea typeface="+mn-ea"/>
                <a:cs typeface="+mn-cs"/>
              </a:rPr>
              <a:t>CT</a:t>
            </a:r>
            <a:r>
              <a:rPr kumimoji="1" lang="ja-JP" altLang="ja-JP" sz="1200" kern="1200" dirty="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の人工知能</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が囲碁の世界チャンピオンに勝ちましたが、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2074149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「日本の労働人口の</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％が人工知能やロボット等で代替可能に」</a:t>
            </a:r>
          </a:p>
          <a:p>
            <a:r>
              <a:rPr kumimoji="1" lang="ja-JP" altLang="ja-JP" sz="1200" kern="1200" dirty="0">
                <a:solidFill>
                  <a:schemeClr val="tx1"/>
                </a:solidFill>
                <a:effectLst/>
                <a:latin typeface="+mn-lt"/>
                <a:ea typeface="+mn-ea"/>
                <a:cs typeface="+mn-cs"/>
              </a:rPr>
              <a:t>野村総研が</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年末、今から</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年の日本に備える」をテーマにこのようなレポートを発表しています。</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a:solidFill>
                  <a:schemeClr val="tx1"/>
                </a:solidFill>
                <a:effectLst/>
                <a:latin typeface="+mn-lt"/>
                <a:ea typeface="+mn-ea"/>
                <a:cs typeface="+mn-cs"/>
              </a:rPr>
              <a:t>置き換えられる能力</a:t>
            </a:r>
            <a:r>
              <a:rPr kumimoji="1" lang="ja-JP" altLang="ja-JP" sz="1200" kern="1200" dirty="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a:solidFill>
                  <a:schemeClr val="tx1"/>
                </a:solidFill>
                <a:effectLst/>
                <a:latin typeface="+mn-lt"/>
                <a:ea typeface="+mn-ea"/>
                <a:cs typeface="+mn-cs"/>
              </a:rPr>
              <a:t>置き換えられない能力</a:t>
            </a:r>
            <a:r>
              <a:rPr kumimoji="1" lang="ja-JP" altLang="ja-JP" sz="1200" kern="1200" dirty="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93</a:t>
            </a:fld>
            <a:endParaRPr kumimoji="1" lang="ja-JP" altLang="en-US"/>
          </a:p>
        </p:txBody>
      </p:sp>
    </p:spTree>
    <p:extLst>
      <p:ext uri="{BB962C8B-B14F-4D97-AF65-F5344CB8AC3E}">
        <p14:creationId xmlns:p14="http://schemas.microsoft.com/office/powerpoint/2010/main" val="1436326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【図解】コレ１枚でわかる人工知能やロボットの必要性</a:t>
            </a:r>
          </a:p>
          <a:p>
            <a:r>
              <a:rPr kumimoji="1" lang="ja-JP" altLang="ja-JP" sz="1200" kern="1200" dirty="0">
                <a:solidFill>
                  <a:schemeClr val="tx1"/>
                </a:solidFill>
                <a:effectLst/>
                <a:latin typeface="+mn-lt"/>
                <a:ea typeface="+mn-ea"/>
                <a:cs typeface="+mn-cs"/>
              </a:rPr>
              <a:t>人工知能やロボットが人間の仕事を奪ってしまうのではないかという懸念が拡がっています。しかし、かつて道具を手にした人間は、その道具を自ら進化させ、人手に頼るしかなかった様々な労働から人間を解放し、人間の仕事を奪い続けてきたとも言えるでしょう。そして同時に、人間に新たな機会や役割を与え、それ以前にはなかった新たな社会的価値を生みだしてきたのです。例えば、</a:t>
            </a:r>
          </a:p>
          <a:p>
            <a:pPr lvl="0"/>
            <a:r>
              <a:rPr kumimoji="1" lang="ja-JP" altLang="ja-JP" sz="1200" kern="1200" dirty="0">
                <a:solidFill>
                  <a:schemeClr val="tx1"/>
                </a:solidFill>
                <a:effectLst/>
                <a:latin typeface="+mn-lt"/>
                <a:ea typeface="+mn-ea"/>
                <a:cs typeface="+mn-cs"/>
              </a:rPr>
              <a:t>鋤や鍬を使い人手によって畑を耕すことから、それらを家畜に取り付けて効率を大幅に向上させてきました。これによって、大規模で効率のよい農業が可能となり、人口が増え、経済が豊になり、社会基盤の充実が図られてきました。</a:t>
            </a:r>
          </a:p>
          <a:p>
            <a:pPr lvl="0"/>
            <a:r>
              <a:rPr kumimoji="1" lang="ja-JP" altLang="ja-JP" sz="1200" kern="1200" dirty="0">
                <a:solidFill>
                  <a:schemeClr val="tx1"/>
                </a:solidFill>
                <a:effectLst/>
                <a:latin typeface="+mn-lt"/>
                <a:ea typeface="+mn-ea"/>
                <a:cs typeface="+mn-cs"/>
              </a:rPr>
              <a:t>馬車を使い運搬していた荷物を鉄道で運べるようになり、大量の荷物を短時間で広域に運べることができるようになりました。これにより、産業が発展し、さらに海運と結びつくことで、世界的な規模での産業の発展を促してゆきました。</a:t>
            </a:r>
          </a:p>
          <a:p>
            <a:pPr lvl="0"/>
            <a:r>
              <a:rPr kumimoji="1" lang="ja-JP" altLang="ja-JP" sz="1200" kern="1200" dirty="0">
                <a:solidFill>
                  <a:schemeClr val="tx1"/>
                </a:solidFill>
                <a:effectLst/>
                <a:latin typeface="+mn-lt"/>
                <a:ea typeface="+mn-ea"/>
                <a:cs typeface="+mn-cs"/>
              </a:rPr>
              <a:t>近年では、炊飯器や洗濯機、冷蔵庫などの家電製品の普及により主婦が家事労働から解放され女性の社会進出を促してきました。</a:t>
            </a:r>
          </a:p>
          <a:p>
            <a:r>
              <a:rPr kumimoji="1" lang="ja-JP" altLang="ja-JP" sz="1200" kern="1200" dirty="0">
                <a:solidFill>
                  <a:schemeClr val="tx1"/>
                </a:solidFill>
                <a:effectLst/>
                <a:latin typeface="+mn-lt"/>
                <a:ea typeface="+mn-ea"/>
                <a:cs typeface="+mn-cs"/>
              </a:rPr>
              <a:t>人工知能やロボットもまた、そんな道具の進化と人間との関係の延長線上に捉えることができます。むしろ社会課題を解決する手段と捉え、その積極的な活用を促してゆくことこそ、健全な使い方であると言えるでしょう。</a:t>
            </a:r>
          </a:p>
          <a:p>
            <a:r>
              <a:rPr kumimoji="1" lang="ja-JP" altLang="ja-JP" sz="1200" kern="1200" dirty="0">
                <a:solidFill>
                  <a:schemeClr val="tx1"/>
                </a:solidFill>
                <a:effectLst/>
                <a:latin typeface="+mn-lt"/>
                <a:ea typeface="+mn-ea"/>
                <a:cs typeface="+mn-cs"/>
              </a:rPr>
              <a:t>例えば、我が国が抱える社会課題を考えれば、「少子高齢化」、「低い労働生産性」、「グローバル競争の激化」があげられます。</a:t>
            </a:r>
          </a:p>
          <a:p>
            <a:r>
              <a:rPr kumimoji="1" lang="ja-JP" altLang="ja-JP" sz="1200" kern="1200" dirty="0">
                <a:solidFill>
                  <a:schemeClr val="tx1"/>
                </a:solidFill>
                <a:effectLst/>
                <a:latin typeface="+mn-lt"/>
                <a:ea typeface="+mn-ea"/>
                <a:cs typeface="+mn-cs"/>
              </a:rPr>
              <a:t>少子高齢化</a:t>
            </a:r>
          </a:p>
          <a:p>
            <a:r>
              <a:rPr kumimoji="1" lang="ja-JP" altLang="ja-JP" sz="1200" kern="1200" dirty="0">
                <a:solidFill>
                  <a:schemeClr val="tx1"/>
                </a:solidFill>
                <a:effectLst/>
                <a:latin typeface="+mn-lt"/>
                <a:ea typeface="+mn-ea"/>
                <a:cs typeface="+mn-cs"/>
              </a:rPr>
              <a:t>我が国の人口は、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2086</a:t>
            </a:r>
            <a:r>
              <a:rPr kumimoji="1" lang="ja-JP" altLang="ja-JP" sz="1200" kern="1200" dirty="0">
                <a:solidFill>
                  <a:schemeClr val="tx1"/>
                </a:solidFill>
                <a:effectLst/>
                <a:latin typeface="+mn-lt"/>
                <a:ea typeface="+mn-ea"/>
                <a:cs typeface="+mn-cs"/>
              </a:rPr>
              <a:t>万人をピークに、</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1,662</a:t>
            </a:r>
            <a:r>
              <a:rPr kumimoji="1" lang="ja-JP" altLang="ja-JP" sz="1200" kern="1200" dirty="0">
                <a:solidFill>
                  <a:schemeClr val="tx1"/>
                </a:solidFill>
                <a:effectLst/>
                <a:latin typeface="+mn-lt"/>
                <a:ea typeface="+mn-ea"/>
                <a:cs typeface="+mn-cs"/>
              </a:rPr>
              <a:t>万人を経て、</a:t>
            </a:r>
            <a:r>
              <a:rPr kumimoji="1" lang="en-US" altLang="ja-JP" sz="1200" kern="1200" dirty="0">
                <a:solidFill>
                  <a:schemeClr val="tx1"/>
                </a:solidFill>
                <a:effectLst/>
                <a:latin typeface="+mn-lt"/>
                <a:ea typeface="+mn-ea"/>
                <a:cs typeface="+mn-cs"/>
              </a:rPr>
              <a:t>2048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億人を割って</a:t>
            </a:r>
            <a:r>
              <a:rPr kumimoji="1" lang="en-US" altLang="ja-JP" sz="1200" kern="1200" dirty="0">
                <a:solidFill>
                  <a:schemeClr val="tx1"/>
                </a:solidFill>
                <a:effectLst/>
                <a:latin typeface="+mn-lt"/>
                <a:ea typeface="+mn-ea"/>
                <a:cs typeface="+mn-cs"/>
              </a:rPr>
              <a:t>9,913</a:t>
            </a:r>
            <a:r>
              <a:rPr kumimoji="1" lang="ja-JP" altLang="ja-JP" sz="1200" kern="1200" dirty="0">
                <a:solidFill>
                  <a:schemeClr val="tx1"/>
                </a:solidFill>
                <a:effectLst/>
                <a:latin typeface="+mn-lt"/>
                <a:ea typeface="+mn-ea"/>
                <a:cs typeface="+mn-cs"/>
              </a:rPr>
              <a:t>万人となり、</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年（平成</a:t>
            </a:r>
            <a:r>
              <a:rPr kumimoji="1" lang="en-US" altLang="ja-JP" sz="1200" kern="1200" dirty="0">
                <a:solidFill>
                  <a:schemeClr val="tx1"/>
                </a:solidFill>
                <a:effectLst/>
                <a:latin typeface="+mn-lt"/>
                <a:ea typeface="+mn-ea"/>
                <a:cs typeface="+mn-cs"/>
              </a:rPr>
              <a:t>72</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8,674</a:t>
            </a:r>
            <a:r>
              <a:rPr kumimoji="1" lang="ja-JP" altLang="ja-JP" sz="1200" kern="1200" dirty="0">
                <a:solidFill>
                  <a:schemeClr val="tx1"/>
                </a:solidFill>
                <a:effectLst/>
                <a:latin typeface="+mn-lt"/>
                <a:ea typeface="+mn-ea"/>
                <a:cs typeface="+mn-cs"/>
              </a:rPr>
              <a:t>万人になるものと見込まれています。また、生産年齢人口（</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64</a:t>
            </a:r>
            <a:r>
              <a:rPr kumimoji="1" lang="ja-JP" altLang="ja-JP" sz="1200" kern="1200" dirty="0">
                <a:solidFill>
                  <a:schemeClr val="tx1"/>
                </a:solidFill>
                <a:effectLst/>
                <a:latin typeface="+mn-lt"/>
                <a:ea typeface="+mn-ea"/>
                <a:cs typeface="+mn-cs"/>
              </a:rPr>
              <a:t>歳の人口）は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63.8</a:t>
            </a:r>
            <a:r>
              <a:rPr kumimoji="1" lang="ja-JP" altLang="ja-JP" sz="1200" kern="1200" dirty="0">
                <a:solidFill>
                  <a:schemeClr val="tx1"/>
                </a:solidFill>
                <a:effectLst/>
                <a:latin typeface="+mn-lt"/>
                <a:ea typeface="+mn-ea"/>
                <a:cs typeface="+mn-cs"/>
              </a:rPr>
              <a:t>％から減少を続け、</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％台を割った後、</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年年には</a:t>
            </a:r>
            <a:r>
              <a:rPr kumimoji="1" lang="en-US" altLang="ja-JP" sz="1200" kern="1200" dirty="0">
                <a:solidFill>
                  <a:schemeClr val="tx1"/>
                </a:solidFill>
                <a:effectLst/>
                <a:latin typeface="+mn-lt"/>
                <a:ea typeface="+mn-ea"/>
                <a:cs typeface="+mn-cs"/>
              </a:rPr>
              <a:t>50.9</a:t>
            </a:r>
            <a:r>
              <a:rPr kumimoji="1" lang="ja-JP" altLang="ja-JP" sz="1200" kern="1200" dirty="0">
                <a:solidFill>
                  <a:schemeClr val="tx1"/>
                </a:solidFill>
                <a:effectLst/>
                <a:latin typeface="+mn-lt"/>
                <a:ea typeface="+mn-ea"/>
                <a:cs typeface="+mn-cs"/>
              </a:rPr>
              <a:t>％になるとなるのに対し、高齢人口（</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2,948</a:t>
            </a:r>
            <a:r>
              <a:rPr kumimoji="1" lang="ja-JP" altLang="ja-JP" sz="1200" kern="1200" dirty="0">
                <a:solidFill>
                  <a:schemeClr val="tx1"/>
                </a:solidFill>
                <a:effectLst/>
                <a:latin typeface="+mn-lt"/>
                <a:ea typeface="+mn-ea"/>
                <a:cs typeface="+mn-cs"/>
              </a:rPr>
              <a:t>万人から、</a:t>
            </a:r>
            <a:r>
              <a:rPr kumimoji="1" lang="en-US" altLang="ja-JP" sz="1200" kern="1200" dirty="0">
                <a:solidFill>
                  <a:schemeClr val="tx1"/>
                </a:solidFill>
                <a:effectLst/>
                <a:latin typeface="+mn-lt"/>
                <a:ea typeface="+mn-ea"/>
                <a:cs typeface="+mn-cs"/>
              </a:rPr>
              <a:t>2042</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3,878</a:t>
            </a:r>
            <a:r>
              <a:rPr kumimoji="1" lang="ja-JP" altLang="ja-JP" sz="1200" kern="1200" dirty="0">
                <a:solidFill>
                  <a:schemeClr val="tx1"/>
                </a:solidFill>
                <a:effectLst/>
                <a:latin typeface="+mn-lt"/>
                <a:ea typeface="+mn-ea"/>
                <a:cs typeface="+mn-cs"/>
              </a:rPr>
              <a:t>万人とピークを迎え、その後は一貫して減少に転じ、</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3,464</a:t>
            </a:r>
            <a:r>
              <a:rPr kumimoji="1" lang="ja-JP" altLang="ja-JP" sz="1200" kern="1200" dirty="0">
                <a:solidFill>
                  <a:schemeClr val="tx1"/>
                </a:solidFill>
                <a:effectLst/>
                <a:latin typeface="+mn-lt"/>
                <a:ea typeface="+mn-ea"/>
                <a:cs typeface="+mn-cs"/>
              </a:rPr>
              <a:t>万人となります。そのため、高齢化率（高齢人口の総人口に対する割合）は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23.0</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25.1</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人を上回り、</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39.9</a:t>
            </a:r>
            <a:r>
              <a:rPr kumimoji="1" lang="ja-JP" altLang="ja-JP" sz="1200" kern="1200" dirty="0">
                <a:solidFill>
                  <a:schemeClr val="tx1"/>
                </a:solidFill>
                <a:effectLst/>
                <a:latin typeface="+mn-lt"/>
                <a:ea typeface="+mn-ea"/>
                <a:cs typeface="+mn-cs"/>
              </a:rPr>
              <a:t>％、すなわち</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歳以上となることが見込まれているのです。このような働き手の減少は経済や福利厚生の維持を困難にします。</a:t>
            </a:r>
          </a:p>
          <a:p>
            <a:r>
              <a:rPr kumimoji="1" lang="ja-JP" altLang="ja-JP" sz="1200" kern="1200" dirty="0">
                <a:solidFill>
                  <a:schemeClr val="tx1"/>
                </a:solidFill>
                <a:effectLst/>
                <a:latin typeface="+mn-lt"/>
                <a:ea typeface="+mn-ea"/>
                <a:cs typeface="+mn-cs"/>
              </a:rPr>
              <a:t>低い労働生産性</a:t>
            </a:r>
          </a:p>
          <a:p>
            <a:r>
              <a:rPr kumimoji="1" lang="ja-JP" altLang="ja-JP" sz="1200" kern="1200" dirty="0">
                <a:solidFill>
                  <a:schemeClr val="tx1"/>
                </a:solidFill>
                <a:effectLst/>
                <a:latin typeface="+mn-lt"/>
                <a:ea typeface="+mn-ea"/>
                <a:cs typeface="+mn-cs"/>
              </a:rPr>
              <a:t>日本生産性本部は、主要先進</a:t>
            </a:r>
            <a:r>
              <a:rPr kumimoji="1" lang="en-US" altLang="ja-JP" sz="1200" kern="1200" dirty="0">
                <a:solidFill>
                  <a:schemeClr val="tx1"/>
                </a:solidFill>
                <a:effectLst/>
                <a:latin typeface="+mn-lt"/>
                <a:ea typeface="+mn-ea"/>
                <a:cs typeface="+mn-cs"/>
              </a:rPr>
              <a:t>35</a:t>
            </a:r>
            <a:r>
              <a:rPr kumimoji="1" lang="ja-JP" altLang="ja-JP" sz="1200" kern="1200" dirty="0">
                <a:solidFill>
                  <a:schemeClr val="tx1"/>
                </a:solidFill>
                <a:effectLst/>
                <a:latin typeface="+mn-lt"/>
                <a:ea typeface="+mn-ea"/>
                <a:cs typeface="+mn-cs"/>
              </a:rPr>
              <a:t>カ国で構成される</a:t>
            </a:r>
            <a:r>
              <a:rPr kumimoji="1" lang="en-US" altLang="ja-JP" sz="1200" kern="1200" dirty="0">
                <a:solidFill>
                  <a:schemeClr val="tx1"/>
                </a:solidFill>
                <a:effectLst/>
                <a:latin typeface="+mn-lt"/>
                <a:ea typeface="+mn-ea"/>
                <a:cs typeface="+mn-cs"/>
              </a:rPr>
              <a:t>OECD</a:t>
            </a:r>
            <a:r>
              <a:rPr kumimoji="1" lang="ja-JP" altLang="ja-JP" sz="1200" kern="1200" dirty="0">
                <a:solidFill>
                  <a:schemeClr val="tx1"/>
                </a:solidFill>
                <a:effectLst/>
                <a:latin typeface="+mn-lt"/>
                <a:ea typeface="+mn-ea"/>
                <a:cs typeface="+mn-cs"/>
              </a:rPr>
              <a:t>加盟諸国の「</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年の就業者数（または就業者数</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労働時間）</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人あたりの</a:t>
            </a:r>
            <a:r>
              <a:rPr kumimoji="1" lang="en-US" altLang="ja-JP" sz="1200" kern="1200" dirty="0">
                <a:solidFill>
                  <a:schemeClr val="tx1"/>
                </a:solidFill>
                <a:effectLst/>
                <a:latin typeface="+mn-lt"/>
                <a:ea typeface="+mn-ea"/>
                <a:cs typeface="+mn-cs"/>
              </a:rPr>
              <a:t>GDP</a:t>
            </a:r>
            <a:r>
              <a:rPr kumimoji="1" lang="ja-JP" altLang="ja-JP" sz="1200" kern="1200" dirty="0">
                <a:solidFill>
                  <a:schemeClr val="tx1"/>
                </a:solidFill>
                <a:effectLst/>
                <a:latin typeface="+mn-lt"/>
                <a:ea typeface="+mn-ea"/>
                <a:cs typeface="+mn-cs"/>
              </a:rPr>
              <a:t>」（通称：国民経済生産性）を「労働生産性」と定義し、諸外国と比較した結果を発表しています。これによりますと、米国は</a:t>
            </a:r>
            <a:r>
              <a:rPr kumimoji="1" lang="en-US" altLang="ja-JP" sz="1200" kern="1200" dirty="0">
                <a:solidFill>
                  <a:schemeClr val="tx1"/>
                </a:solidFill>
                <a:effectLst/>
                <a:latin typeface="+mn-lt"/>
                <a:ea typeface="+mn-ea"/>
                <a:cs typeface="+mn-cs"/>
              </a:rPr>
              <a:t>121,187</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位、フランスは</a:t>
            </a:r>
            <a:r>
              <a:rPr kumimoji="1" lang="en-US" altLang="ja-JP" sz="1200" kern="1200" dirty="0">
                <a:solidFill>
                  <a:schemeClr val="tx1"/>
                </a:solidFill>
                <a:effectLst/>
                <a:latin typeface="+mn-lt"/>
                <a:ea typeface="+mn-ea"/>
                <a:cs typeface="+mn-cs"/>
              </a:rPr>
              <a:t>100,202</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位、イタリア</a:t>
            </a:r>
            <a:r>
              <a:rPr kumimoji="1" lang="en-US" altLang="ja-JP" sz="1200" kern="1200" dirty="0">
                <a:solidFill>
                  <a:schemeClr val="tx1"/>
                </a:solidFill>
                <a:effectLst/>
                <a:latin typeface="+mn-lt"/>
                <a:ea typeface="+mn-ea"/>
                <a:cs typeface="+mn-cs"/>
              </a:rPr>
              <a:t>97,516</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位、ドイツは</a:t>
            </a:r>
            <a:r>
              <a:rPr kumimoji="1" lang="en-US" altLang="ja-JP" sz="1200" kern="1200" dirty="0">
                <a:solidFill>
                  <a:schemeClr val="tx1"/>
                </a:solidFill>
                <a:effectLst/>
                <a:latin typeface="+mn-lt"/>
                <a:ea typeface="+mn-ea"/>
                <a:cs typeface="+mn-cs"/>
              </a:rPr>
              <a:t>95,921</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位、カナダ</a:t>
            </a:r>
            <a:r>
              <a:rPr kumimoji="1" lang="en-US" altLang="ja-JP" sz="1200" kern="1200" dirty="0">
                <a:solidFill>
                  <a:schemeClr val="tx1"/>
                </a:solidFill>
                <a:effectLst/>
                <a:latin typeface="+mn-lt"/>
                <a:ea typeface="+mn-ea"/>
                <a:cs typeface="+mn-cs"/>
              </a:rPr>
              <a:t>88,518</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17</a:t>
            </a:r>
            <a:r>
              <a:rPr kumimoji="1" lang="ja-JP" altLang="ja-JP" sz="1200" kern="1200" dirty="0">
                <a:solidFill>
                  <a:schemeClr val="tx1"/>
                </a:solidFill>
                <a:effectLst/>
                <a:latin typeface="+mn-lt"/>
                <a:ea typeface="+mn-ea"/>
                <a:cs typeface="+mn-cs"/>
              </a:rPr>
              <a:t>位、英国は</a:t>
            </a:r>
            <a:r>
              <a:rPr kumimoji="1" lang="en-US" altLang="ja-JP" sz="1200" kern="1200" dirty="0">
                <a:solidFill>
                  <a:schemeClr val="tx1"/>
                </a:solidFill>
                <a:effectLst/>
                <a:latin typeface="+mn-lt"/>
                <a:ea typeface="+mn-ea"/>
                <a:cs typeface="+mn-cs"/>
              </a:rPr>
              <a:t>86,490</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位、日本は</a:t>
            </a:r>
            <a:r>
              <a:rPr kumimoji="1" lang="en-US" altLang="ja-JP" sz="1200" kern="1200" dirty="0">
                <a:solidFill>
                  <a:schemeClr val="tx1"/>
                </a:solidFill>
                <a:effectLst/>
                <a:latin typeface="+mn-lt"/>
                <a:ea typeface="+mn-ea"/>
                <a:cs typeface="+mn-cs"/>
              </a:rPr>
              <a:t>74,315</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22</a:t>
            </a:r>
            <a:r>
              <a:rPr kumimoji="1" lang="ja-JP" altLang="ja-JP" sz="1200" kern="1200" dirty="0">
                <a:solidFill>
                  <a:schemeClr val="tx1"/>
                </a:solidFill>
                <a:effectLst/>
                <a:latin typeface="+mn-lt"/>
                <a:ea typeface="+mn-ea"/>
                <a:cs typeface="+mn-cs"/>
              </a:rPr>
              <a:t>位となり、日本は</a:t>
            </a:r>
            <a:r>
              <a:rPr kumimoji="1" lang="en-US" altLang="ja-JP" sz="1200" kern="1200" dirty="0">
                <a:solidFill>
                  <a:schemeClr val="tx1"/>
                </a:solidFill>
                <a:effectLst/>
                <a:latin typeface="+mn-lt"/>
                <a:ea typeface="+mn-ea"/>
                <a:cs typeface="+mn-cs"/>
              </a:rPr>
              <a:t>G7</a:t>
            </a:r>
            <a:r>
              <a:rPr kumimoji="1" lang="ja-JP" altLang="ja-JP" sz="1200" kern="1200" dirty="0">
                <a:solidFill>
                  <a:schemeClr val="tx1"/>
                </a:solidFill>
                <a:effectLst/>
                <a:latin typeface="+mn-lt"/>
                <a:ea typeface="+mn-ea"/>
                <a:cs typeface="+mn-cs"/>
              </a:rPr>
              <a:t>中最下位になります。働き手が減少するにもかかわらず、労働生産性が低いままでは、日本の社会基盤が維持できません。改善すべき余地は大いにあるでしょう。</a:t>
            </a:r>
          </a:p>
          <a:p>
            <a:r>
              <a:rPr kumimoji="1" lang="ja-JP" altLang="ja-JP" sz="1200" kern="1200" dirty="0">
                <a:solidFill>
                  <a:schemeClr val="tx1"/>
                </a:solidFill>
                <a:effectLst/>
                <a:latin typeface="+mn-lt"/>
                <a:ea typeface="+mn-ea"/>
                <a:cs typeface="+mn-cs"/>
              </a:rPr>
              <a:t>グローバル競争の激化</a:t>
            </a:r>
          </a:p>
          <a:p>
            <a:r>
              <a:rPr kumimoji="1" lang="ja-JP" altLang="ja-JP" sz="1200" kern="1200" dirty="0">
                <a:solidFill>
                  <a:schemeClr val="tx1"/>
                </a:solidFill>
                <a:effectLst/>
                <a:latin typeface="+mn-lt"/>
                <a:ea typeface="+mn-ea"/>
                <a:cs typeface="+mn-cs"/>
              </a:rPr>
              <a:t>新興国の急速な発展や最先端のテクノロジーを活かしたものづくり革命により、かつてないグローバルな競争環境に晒されています。また、かつて言われた六重苦（円高、重い法人税・社会保険料負担、経済連携協定の遅れ、柔軟性に欠ける労働市場、不合理な環境規制、電力供給不足・コスト高）は解消されつつあるとは言え、まだ多くの課題を抱えています。このような状況で国際的な競争力を確立してゆかなければ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人工知能やロボットの活用は、このような社会課題の解決にとって、有効な手段になり得ると期待されているのです。</a:t>
            </a:r>
          </a:p>
          <a:p>
            <a:pPr lvl="0"/>
            <a:r>
              <a:rPr kumimoji="1" lang="ja-JP" altLang="ja-JP" sz="1200" kern="1200" dirty="0">
                <a:solidFill>
                  <a:schemeClr val="tx1"/>
                </a:solidFill>
                <a:effectLst/>
                <a:latin typeface="+mn-lt"/>
                <a:ea typeface="+mn-ea"/>
                <a:cs typeface="+mn-cs"/>
              </a:rPr>
              <a:t>少ない労働人口での社会・経済基盤の維持</a:t>
            </a:r>
          </a:p>
          <a:p>
            <a:pPr lvl="0"/>
            <a:r>
              <a:rPr kumimoji="1" lang="ja-JP" altLang="ja-JP" sz="1200" kern="1200" dirty="0">
                <a:solidFill>
                  <a:schemeClr val="tx1"/>
                </a:solidFill>
                <a:effectLst/>
                <a:latin typeface="+mn-lt"/>
                <a:ea typeface="+mn-ea"/>
                <a:cs typeface="+mn-cs"/>
              </a:rPr>
              <a:t>ワークライフバランスや賃金を犠牲にしない国際競争力の維持</a:t>
            </a:r>
          </a:p>
          <a:p>
            <a:pPr lvl="0"/>
            <a:r>
              <a:rPr kumimoji="1" lang="ja-JP" altLang="ja-JP" sz="1200" kern="1200" dirty="0">
                <a:solidFill>
                  <a:schemeClr val="tx1"/>
                </a:solidFill>
                <a:effectLst/>
                <a:latin typeface="+mn-lt"/>
                <a:ea typeface="+mn-ea"/>
                <a:cs typeface="+mn-cs"/>
              </a:rPr>
              <a:t>高い付加価値や差別化による産業競争力の向上</a:t>
            </a:r>
          </a:p>
          <a:p>
            <a:pPr lvl="0"/>
            <a:r>
              <a:rPr kumimoji="1" lang="ja-JP" altLang="ja-JP" sz="1200" kern="1200" dirty="0">
                <a:solidFill>
                  <a:schemeClr val="tx1"/>
                </a:solidFill>
                <a:effectLst/>
                <a:latin typeface="+mn-lt"/>
                <a:ea typeface="+mn-ea"/>
                <a:cs typeface="+mn-cs"/>
              </a:rPr>
              <a:t>過疎地での医療・福祉・生活支援などの社会課題を解決</a:t>
            </a:r>
          </a:p>
          <a:p>
            <a:pPr lvl="0"/>
            <a:r>
              <a:rPr kumimoji="1" lang="ja-JP" altLang="ja-JP" sz="1200" kern="1200" dirty="0">
                <a:solidFill>
                  <a:schemeClr val="tx1"/>
                </a:solidFill>
                <a:effectLst/>
                <a:latin typeface="+mn-lt"/>
                <a:ea typeface="+mn-ea"/>
                <a:cs typeface="+mn-cs"/>
              </a:rPr>
              <a:t>労働環境の改善と生活の質的向上　など</a:t>
            </a:r>
          </a:p>
          <a:p>
            <a:r>
              <a:rPr kumimoji="1" lang="ja-JP" altLang="ja-JP" sz="1200" kern="1200" dirty="0">
                <a:solidFill>
                  <a:schemeClr val="tx1"/>
                </a:solidFill>
                <a:effectLst/>
                <a:latin typeface="+mn-lt"/>
                <a:ea typeface="+mn-ea"/>
                <a:cs typeface="+mn-cs"/>
              </a:rPr>
              <a:t>人工知能やロボットの活用だけで、我が国が抱える社会課題の全てを解決できるわけではありませんが、大きな助けになることは間違えありません。</a:t>
            </a:r>
          </a:p>
          <a:p>
            <a:r>
              <a:rPr kumimoji="1" lang="ja-JP" altLang="ja-JP" sz="1200" kern="1200" dirty="0">
                <a:solidFill>
                  <a:schemeClr val="tx1"/>
                </a:solidFill>
                <a:effectLst/>
                <a:latin typeface="+mn-lt"/>
                <a:ea typeface="+mn-ea"/>
                <a:cs typeface="+mn-cs"/>
              </a:rPr>
              <a:t>人間の仕事を奪う「脅威」ととらえるのではなく、社会課題を解決するための「手段」として捉え、人間の働き方や役割を積極的に変えてゆくことで、その価値を引き出してゆくことが必要なのです。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95</a:t>
            </a:fld>
            <a:endParaRPr kumimoji="1" lang="ja-JP" altLang="en-US"/>
          </a:p>
        </p:txBody>
      </p:sp>
    </p:spTree>
    <p:extLst>
      <p:ext uri="{BB962C8B-B14F-4D97-AF65-F5344CB8AC3E}">
        <p14:creationId xmlns:p14="http://schemas.microsoft.com/office/powerpoint/2010/main" val="284064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そのためには、社内外でチームを組み、様々な専門家を巻き込んで取り組んでゆかなくてはなりません。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97</a:t>
            </a:fld>
            <a:endParaRPr kumimoji="1" lang="ja-JP" altLang="en-US"/>
          </a:p>
        </p:txBody>
      </p:sp>
    </p:spTree>
    <p:extLst>
      <p:ext uri="{BB962C8B-B14F-4D97-AF65-F5344CB8AC3E}">
        <p14:creationId xmlns:p14="http://schemas.microsoft.com/office/powerpoint/2010/main" val="217118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498870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98</a:t>
            </a:fld>
            <a:endParaRPr kumimoji="1" lang="ja-JP" altLang="en-US"/>
          </a:p>
        </p:txBody>
      </p:sp>
    </p:spTree>
    <p:extLst>
      <p:ext uri="{BB962C8B-B14F-4D97-AF65-F5344CB8AC3E}">
        <p14:creationId xmlns:p14="http://schemas.microsoft.com/office/powerpoint/2010/main" val="299686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0294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「クラウド・コンピューティング」という言葉を知らない人は、もはやいないほどに、広く定着しました。この言葉が使われるようになったのは、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を努めていたエリック・シュミットの次のスピーチがきっかけだと言われています。</a:t>
            </a:r>
          </a:p>
          <a:p>
            <a:r>
              <a:rPr kumimoji="1" lang="ja-JP" altLang="ja-JP" sz="1200" kern="1200" dirty="0">
                <a:solidFill>
                  <a:schemeClr val="tx1"/>
                </a:solidFill>
                <a:effectLst/>
                <a:latin typeface="+mn-lt"/>
                <a:ea typeface="+mn-ea"/>
                <a:cs typeface="+mn-cs"/>
              </a:rPr>
              <a:t>「データもプログラムも、サーバー群の上に置いておこう。そういったものは、どこか “雲（クラウド）”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ja-JP" altLang="ja-JP" sz="1200" kern="1200" dirty="0">
                <a:solidFill>
                  <a:schemeClr val="tx1"/>
                </a:solidFill>
                <a:effectLst/>
                <a:latin typeface="+mn-lt"/>
                <a:ea typeface="+mn-ea"/>
                <a:cs typeface="+mn-cs"/>
              </a:rPr>
              <a:t>彼の言う“雲（クラウド）”とは、インターネットを意味しています。当時、ネットワークの模式図として雲の絵がよく使かわれていたことから、このような表現になりました。</a:t>
            </a:r>
          </a:p>
          <a:p>
            <a:r>
              <a:rPr kumimoji="1" lang="ja-JP" altLang="ja-JP" sz="1200" kern="1200" dirty="0">
                <a:solidFill>
                  <a:schemeClr val="tx1"/>
                </a:solidFill>
                <a:effectLst/>
                <a:latin typeface="+mn-lt"/>
                <a:ea typeface="+mn-ea"/>
                <a:cs typeface="+mn-cs"/>
              </a:rPr>
              <a:t>改めて整理してみると、次のようになるのでしょう。</a:t>
            </a:r>
          </a:p>
          <a:p>
            <a:pPr lvl="0"/>
            <a:r>
              <a:rPr kumimoji="1" lang="ja-JP" altLang="ja-JP" sz="1200" kern="1200" dirty="0">
                <a:solidFill>
                  <a:schemeClr val="tx1"/>
                </a:solidFill>
                <a:effectLst/>
                <a:latin typeface="+mn-lt"/>
                <a:ea typeface="+mn-ea"/>
                <a:cs typeface="+mn-cs"/>
              </a:rPr>
              <a:t>インターネットの向こうに設置したシステム群を使い、</a:t>
            </a:r>
          </a:p>
          <a:p>
            <a:pPr lvl="0"/>
            <a:r>
              <a:rPr kumimoji="1" lang="ja-JP" altLang="ja-JP" sz="1200" kern="1200" dirty="0">
                <a:solidFill>
                  <a:schemeClr val="tx1"/>
                </a:solidFill>
                <a:effectLst/>
                <a:latin typeface="+mn-lt"/>
                <a:ea typeface="+mn-ea"/>
                <a:cs typeface="+mn-cs"/>
              </a:rPr>
              <a:t>インターネットとブラウザーが使える様々なデバイスから、</a:t>
            </a:r>
          </a:p>
          <a:p>
            <a:pPr lvl="0"/>
            <a:r>
              <a:rPr kumimoji="1" lang="ja-JP" altLang="ja-JP" sz="1200" kern="1200" dirty="0">
                <a:solidFill>
                  <a:schemeClr val="tx1"/>
                </a:solidFill>
                <a:effectLst/>
                <a:latin typeface="+mn-lt"/>
                <a:ea typeface="+mn-ea"/>
                <a:cs typeface="+mn-cs"/>
              </a:rPr>
              <a:t>情報システムの様々な機能を使える仕組み。</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インフラストラクチャー」とは、業務を処理するための計算装置、データを保管するための記憶装置、通信のためのネットワーク、それらを設置し、運用するための施設や設備のことです。「プラットフォーム」とは、様々な業務で共用して利用されるデータベースや運用管理などのソフトウェアのことです「アプリケーション」とは、私たちが最も身近に接する業務サービスのこと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それでは、これらから「クラウド・コンピューティング」について詳しく見てゆくことにしましょう。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370041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電力が工業生産に用いられるようになった頃、電力を安定的に確保するために自家発電設備を持つことは常識とされていました。しかし、発電機は高価なうえ、保守・運用も自分たちでまかなわなくてはならず、効率の悪いものでした。また、所有している発電機の能力には限界があり、急な増産や需要の変動に臨機応変に対応できないことも課題となってい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課題を解決したのが、発電所を構える電力会社でした。技術の進歩とともに、電力会社は送電網によって電力を安定供給できるようになり、効率も上がって料金も下がってきました。また、共用によって、ひとつの工場に大きな電力需要の変動があっても、全体としては相殺され、必要な電力を需要の変動に応じて安定して確保できるようになりました。そうして、もはや自前で発電設備を持つ必要がなくなったのです。</a:t>
            </a:r>
          </a:p>
          <a:p>
            <a:r>
              <a:rPr kumimoji="1" lang="ja-JP" altLang="ja-JP" sz="1200" kern="1200" dirty="0">
                <a:solidFill>
                  <a:schemeClr val="tx1"/>
                </a:solidFill>
                <a:effectLst/>
                <a:latin typeface="+mn-lt"/>
                <a:ea typeface="+mn-ea"/>
                <a:cs typeface="+mn-cs"/>
              </a:rPr>
              <a:t>これを情報システムに置き換えてみければ、何が起こっているかかが、想像がつくのではないでしょうか。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発電所は、コンピュータ資源を設置したデータセンターです。送電網は、インターネットです。需要の変動に対しても、能力の上限が決まっている自社システムと異なり、柔軟に対応することができます。</a:t>
            </a:r>
          </a:p>
          <a:p>
            <a:r>
              <a:rPr kumimoji="1" lang="ja-JP" altLang="ja-JP" sz="1200" kern="1200" dirty="0">
                <a:solidFill>
                  <a:schemeClr val="tx1"/>
                </a:solidFill>
                <a:effectLst/>
                <a:latin typeface="+mn-lt"/>
                <a:ea typeface="+mn-ea"/>
                <a:cs typeface="+mn-cs"/>
              </a:rPr>
              <a:t>また、電力と同様に、利用した分だけ支払う従量課金ができるので、大きな初期投資を必要としません。これもまた、発電機を購入しなくてよくなったことと同じです。</a:t>
            </a:r>
          </a:p>
          <a:p>
            <a:r>
              <a:rPr kumimoji="1" lang="ja-JP" altLang="ja-JP" sz="1200" kern="1200" dirty="0">
                <a:solidFill>
                  <a:schemeClr val="tx1"/>
                </a:solidFill>
                <a:effectLst/>
                <a:latin typeface="+mn-lt"/>
                <a:ea typeface="+mn-ea"/>
                <a:cs typeface="+mn-cs"/>
              </a:rPr>
              <a:t>コンセントにプラグを差し込むように、インターネットに接続すればシステム資源を必要な時に必要なだけ手に入れられる時代を迎えたのです。情報システムを「所有」する時代から「使用」する時代への転換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966694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67650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59.tif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tiff"/><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2.tiff"/><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tiff"/><Relationship Id="rId7" Type="http://schemas.openxmlformats.org/officeDocument/2006/relationships/image" Target="../media/image27.tiff"/><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22.tiff"/><Relationship Id="rId16" Type="http://schemas.openxmlformats.org/officeDocument/2006/relationships/image" Target="../media/image36.png"/><Relationship Id="rId20" Type="http://schemas.openxmlformats.org/officeDocument/2006/relationships/image" Target="../media/image40.tiff"/><Relationship Id="rId1" Type="http://schemas.openxmlformats.org/officeDocument/2006/relationships/slideLayout" Target="../slideLayouts/slideLayout6.xml"/><Relationship Id="rId6" Type="http://schemas.openxmlformats.org/officeDocument/2006/relationships/image" Target="../media/image26.tiff"/><Relationship Id="rId11" Type="http://schemas.openxmlformats.org/officeDocument/2006/relationships/image" Target="../media/image31.png"/><Relationship Id="rId5" Type="http://schemas.openxmlformats.org/officeDocument/2006/relationships/image" Target="../media/image25.tiff"/><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tiff"/><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tiff"/><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6.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70.tiff"/><Relationship Id="rId3" Type="http://schemas.openxmlformats.org/officeDocument/2006/relationships/image" Target="../media/image65.tiff"/><Relationship Id="rId7" Type="http://schemas.openxmlformats.org/officeDocument/2006/relationships/image" Target="../media/image69.tiff"/><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tiff"/><Relationship Id="rId9" Type="http://schemas.openxmlformats.org/officeDocument/2006/relationships/image" Target="../media/image7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9.tiff"/><Relationship Id="rId13" Type="http://schemas.openxmlformats.org/officeDocument/2006/relationships/image" Target="../media/image84.tiff"/><Relationship Id="rId18" Type="http://schemas.openxmlformats.org/officeDocument/2006/relationships/image" Target="../media/image89.tiff"/><Relationship Id="rId3" Type="http://schemas.openxmlformats.org/officeDocument/2006/relationships/image" Target="../media/image74.tiff"/><Relationship Id="rId7" Type="http://schemas.openxmlformats.org/officeDocument/2006/relationships/image" Target="../media/image78.tiff"/><Relationship Id="rId12" Type="http://schemas.openxmlformats.org/officeDocument/2006/relationships/image" Target="../media/image83.tiff"/><Relationship Id="rId17" Type="http://schemas.openxmlformats.org/officeDocument/2006/relationships/image" Target="../media/image88.tiff"/><Relationship Id="rId2" Type="http://schemas.openxmlformats.org/officeDocument/2006/relationships/image" Target="../media/image73.tiff"/><Relationship Id="rId16" Type="http://schemas.openxmlformats.org/officeDocument/2006/relationships/image" Target="../media/image87.tiff"/><Relationship Id="rId1" Type="http://schemas.openxmlformats.org/officeDocument/2006/relationships/slideLayout" Target="../slideLayouts/slideLayout6.xml"/><Relationship Id="rId6" Type="http://schemas.openxmlformats.org/officeDocument/2006/relationships/image" Target="../media/image77.tiff"/><Relationship Id="rId11" Type="http://schemas.openxmlformats.org/officeDocument/2006/relationships/image" Target="../media/image82.tiff"/><Relationship Id="rId5" Type="http://schemas.openxmlformats.org/officeDocument/2006/relationships/image" Target="../media/image76.tiff"/><Relationship Id="rId15" Type="http://schemas.openxmlformats.org/officeDocument/2006/relationships/image" Target="../media/image86.tiff"/><Relationship Id="rId10" Type="http://schemas.openxmlformats.org/officeDocument/2006/relationships/image" Target="../media/image81.tiff"/><Relationship Id="rId4" Type="http://schemas.openxmlformats.org/officeDocument/2006/relationships/image" Target="../media/image75.tiff"/><Relationship Id="rId9" Type="http://schemas.openxmlformats.org/officeDocument/2006/relationships/image" Target="../media/image80.tiff"/><Relationship Id="rId14" Type="http://schemas.openxmlformats.org/officeDocument/2006/relationships/image" Target="../media/image85.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101.tiff"/><Relationship Id="rId3" Type="http://schemas.openxmlformats.org/officeDocument/2006/relationships/image" Target="../media/image96.tiff"/><Relationship Id="rId7" Type="http://schemas.openxmlformats.org/officeDocument/2006/relationships/image" Target="../media/image100.tiff"/><Relationship Id="rId2" Type="http://schemas.openxmlformats.org/officeDocument/2006/relationships/image" Target="../media/image95.tiff"/><Relationship Id="rId1" Type="http://schemas.openxmlformats.org/officeDocument/2006/relationships/slideLayout" Target="../slideLayouts/slideLayout6.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tiff"/></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7.GIF"/><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2a2p3CBRdIk"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tiff"/><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31.tiff"/><Relationship Id="rId4" Type="http://schemas.openxmlformats.org/officeDocument/2006/relationships/image" Target="../media/image130.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34.jpeg"/><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tiff"/><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jpeg"/></Relationships>
</file>

<file path=ppt/slides/_rels/slide61.xml.rels><?xml version="1.0" encoding="UTF-8" standalone="yes"?>
<Relationships xmlns="http://schemas.openxmlformats.org/package/2006/relationships"><Relationship Id="rId8" Type="http://schemas.openxmlformats.org/officeDocument/2006/relationships/image" Target="../media/image158.tiff"/><Relationship Id="rId13" Type="http://schemas.microsoft.com/office/2007/relationships/hdphoto" Target="../media/hdphoto2.wdp"/><Relationship Id="rId18" Type="http://schemas.microsoft.com/office/2007/relationships/hdphoto" Target="../media/hdphoto7.wdp"/><Relationship Id="rId3" Type="http://schemas.openxmlformats.org/officeDocument/2006/relationships/image" Target="../media/image153.tiff"/><Relationship Id="rId7" Type="http://schemas.openxmlformats.org/officeDocument/2006/relationships/image" Target="../media/image157.png"/><Relationship Id="rId12" Type="http://schemas.microsoft.com/office/2007/relationships/hdphoto" Target="../media/hdphoto1.wdp"/><Relationship Id="rId17" Type="http://schemas.microsoft.com/office/2007/relationships/hdphoto" Target="../media/hdphoto6.wdp"/><Relationship Id="rId2" Type="http://schemas.openxmlformats.org/officeDocument/2006/relationships/notesSlide" Target="../notesSlides/notesSlide31.xml"/><Relationship Id="rId16" Type="http://schemas.microsoft.com/office/2007/relationships/hdphoto" Target="../media/hdphoto5.wdp"/><Relationship Id="rId1" Type="http://schemas.openxmlformats.org/officeDocument/2006/relationships/slideLayout" Target="../slideLayouts/slideLayout6.xml"/><Relationship Id="rId6" Type="http://schemas.openxmlformats.org/officeDocument/2006/relationships/image" Target="../media/image156.tiff"/><Relationship Id="rId11" Type="http://schemas.openxmlformats.org/officeDocument/2006/relationships/image" Target="../media/image161.png"/><Relationship Id="rId5" Type="http://schemas.openxmlformats.org/officeDocument/2006/relationships/image" Target="../media/image155.tiff"/><Relationship Id="rId15" Type="http://schemas.microsoft.com/office/2007/relationships/hdphoto" Target="../media/hdphoto4.wdp"/><Relationship Id="rId10" Type="http://schemas.openxmlformats.org/officeDocument/2006/relationships/image" Target="../media/image160.tiff"/><Relationship Id="rId19" Type="http://schemas.microsoft.com/office/2007/relationships/hdphoto" Target="../media/hdphoto8.wdp"/><Relationship Id="rId4" Type="http://schemas.openxmlformats.org/officeDocument/2006/relationships/image" Target="../media/image154.tiff"/><Relationship Id="rId9" Type="http://schemas.openxmlformats.org/officeDocument/2006/relationships/image" Target="../media/image159.tiff"/><Relationship Id="rId14" Type="http://schemas.microsoft.com/office/2007/relationships/hdphoto" Target="../media/hdphoto3.wdp"/></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168.tiff"/><Relationship Id="rId3" Type="http://schemas.openxmlformats.org/officeDocument/2006/relationships/image" Target="../media/image163.tiff"/><Relationship Id="rId7" Type="http://schemas.openxmlformats.org/officeDocument/2006/relationships/image" Target="../media/image167.tiff"/><Relationship Id="rId2" Type="http://schemas.openxmlformats.org/officeDocument/2006/relationships/image" Target="../media/image162.png"/><Relationship Id="rId1" Type="http://schemas.openxmlformats.org/officeDocument/2006/relationships/slideLayout" Target="../slideLayouts/slideLayout6.xml"/><Relationship Id="rId6" Type="http://schemas.openxmlformats.org/officeDocument/2006/relationships/image" Target="../media/image166.tiff"/><Relationship Id="rId5" Type="http://schemas.openxmlformats.org/officeDocument/2006/relationships/image" Target="../media/image165.tiff"/><Relationship Id="rId4" Type="http://schemas.openxmlformats.org/officeDocument/2006/relationships/image" Target="../media/image164.tiff"/></Relationships>
</file>

<file path=ppt/slides/_rels/slide64.xml.rels><?xml version="1.0" encoding="UTF-8" standalone="yes"?>
<Relationships xmlns="http://schemas.openxmlformats.org/package/2006/relationships"><Relationship Id="rId2" Type="http://schemas.openxmlformats.org/officeDocument/2006/relationships/image" Target="../media/image169.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tiff"/><Relationship Id="rId1" Type="http://schemas.openxmlformats.org/officeDocument/2006/relationships/slideLayout" Target="../slideLayouts/slideLayout6.xml"/><Relationship Id="rId4" Type="http://schemas.openxmlformats.org/officeDocument/2006/relationships/image" Target="../media/image172.tiff"/></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5.tiff"/><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6.xml"/><Relationship Id="rId6" Type="http://schemas.openxmlformats.org/officeDocument/2006/relationships/image" Target="../media/image178.tiff"/><Relationship Id="rId5" Type="http://schemas.openxmlformats.org/officeDocument/2006/relationships/image" Target="../media/image177.tiff"/><Relationship Id="rId4" Type="http://schemas.openxmlformats.org/officeDocument/2006/relationships/image" Target="../media/image176.tif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I5d1fBIC0kw" TargetMode="Externa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81.tiff"/><Relationship Id="rId2" Type="http://schemas.openxmlformats.org/officeDocument/2006/relationships/image" Target="../media/image180.tiff"/><Relationship Id="rId1" Type="http://schemas.openxmlformats.org/officeDocument/2006/relationships/slideLayout" Target="../slideLayouts/slideLayout6.xml"/><Relationship Id="rId4" Type="http://schemas.openxmlformats.org/officeDocument/2006/relationships/image" Target="../media/image182.tiff"/></Relationships>
</file>

<file path=ppt/slides/_rels/slide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45.jp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tif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jpg"/></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93.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95.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LJtKPW9jeyI" TargetMode="Externa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203.tiff"/><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7.png"/><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4.tiff"/></Relationships>
</file>

<file path=ppt/slides/_rels/slide82.xml.rels><?xml version="1.0" encoding="UTF-8" standalone="yes"?>
<Relationships xmlns="http://schemas.openxmlformats.org/package/2006/relationships"><Relationship Id="rId3" Type="http://schemas.openxmlformats.org/officeDocument/2006/relationships/image" Target="../media/image205.tif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jpeg"/><Relationship Id="rId3" Type="http://schemas.microsoft.com/office/2007/relationships/hdphoto" Target="../media/hdphoto9.wdp"/><Relationship Id="rId7" Type="http://schemas.openxmlformats.org/officeDocument/2006/relationships/image" Target="../media/image210.png"/><Relationship Id="rId12" Type="http://schemas.openxmlformats.org/officeDocument/2006/relationships/image" Target="../media/image215.jpeg"/><Relationship Id="rId2"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09.png"/><Relationship Id="rId11" Type="http://schemas.openxmlformats.org/officeDocument/2006/relationships/image" Target="../media/image214.jpeg"/><Relationship Id="rId5" Type="http://schemas.openxmlformats.org/officeDocument/2006/relationships/image" Target="../media/image208.png"/><Relationship Id="rId10" Type="http://schemas.openxmlformats.org/officeDocument/2006/relationships/image" Target="../media/image213.tiff"/><Relationship Id="rId4" Type="http://schemas.openxmlformats.org/officeDocument/2006/relationships/image" Target="../media/image207.jpeg"/><Relationship Id="rId9" Type="http://schemas.openxmlformats.org/officeDocument/2006/relationships/image" Target="../media/image212.png"/><Relationship Id="rId14" Type="http://schemas.openxmlformats.org/officeDocument/2006/relationships/image" Target="../media/image217.png"/></Relationships>
</file>

<file path=ppt/slides/_rels/slide8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jpeg"/></Relationships>
</file>

<file path=ppt/slides/_rels/slide85.xml.rels><?xml version="1.0" encoding="UTF-8" standalone="yes"?>
<Relationships xmlns="http://schemas.openxmlformats.org/package/2006/relationships"><Relationship Id="rId3" Type="http://schemas.openxmlformats.org/officeDocument/2006/relationships/image" Target="../media/image223.tiff"/><Relationship Id="rId7" Type="http://schemas.openxmlformats.org/officeDocument/2006/relationships/image" Target="../media/image227.tiff"/><Relationship Id="rId2" Type="http://schemas.openxmlformats.org/officeDocument/2006/relationships/image" Target="../media/image222.tiff"/><Relationship Id="rId1" Type="http://schemas.openxmlformats.org/officeDocument/2006/relationships/slideLayout" Target="../slideLayouts/slideLayout6.xml"/><Relationship Id="rId6" Type="http://schemas.openxmlformats.org/officeDocument/2006/relationships/image" Target="../media/image226.tiff"/><Relationship Id="rId5" Type="http://schemas.openxmlformats.org/officeDocument/2006/relationships/image" Target="../media/image225.tiff"/><Relationship Id="rId4" Type="http://schemas.openxmlformats.org/officeDocument/2006/relationships/image" Target="../media/image224.tiff"/></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2.jpe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g"/></Relationships>
</file>

<file path=ppt/slides/_rels/slide88.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6.xml"/><Relationship Id="rId4" Type="http://schemas.openxmlformats.org/officeDocument/2006/relationships/image" Target="../media/image235.png"/></Relationships>
</file>

<file path=ppt/slides/_rels/slide89.xml.rels><?xml version="1.0" encoding="UTF-8" standalone="yes"?>
<Relationships xmlns="http://schemas.openxmlformats.org/package/2006/relationships"><Relationship Id="rId8" Type="http://schemas.openxmlformats.org/officeDocument/2006/relationships/image" Target="../media/image242.tiff"/><Relationship Id="rId3" Type="http://schemas.openxmlformats.org/officeDocument/2006/relationships/image" Target="../media/image237.jpeg"/><Relationship Id="rId7" Type="http://schemas.openxmlformats.org/officeDocument/2006/relationships/image" Target="../media/image241.tiff"/><Relationship Id="rId2" Type="http://schemas.openxmlformats.org/officeDocument/2006/relationships/image" Target="../media/image236.tiff"/><Relationship Id="rId1" Type="http://schemas.openxmlformats.org/officeDocument/2006/relationships/slideLayout" Target="../slideLayouts/slideLayout6.xml"/><Relationship Id="rId6" Type="http://schemas.openxmlformats.org/officeDocument/2006/relationships/image" Target="../media/image240.tiff"/><Relationship Id="rId11" Type="http://schemas.openxmlformats.org/officeDocument/2006/relationships/image" Target="../media/image245.tiff"/><Relationship Id="rId5" Type="http://schemas.openxmlformats.org/officeDocument/2006/relationships/image" Target="../media/image239.tiff"/><Relationship Id="rId10" Type="http://schemas.openxmlformats.org/officeDocument/2006/relationships/image" Target="../media/image244.tiff"/><Relationship Id="rId4" Type="http://schemas.openxmlformats.org/officeDocument/2006/relationships/image" Target="../media/image238.tiff"/><Relationship Id="rId9" Type="http://schemas.openxmlformats.org/officeDocument/2006/relationships/image" Target="../media/image243.tiff"/></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222.tif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50.png"/></Relationships>
</file>

<file path=ppt/slides/_rels/slide9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55.emf"/><Relationship Id="rId5" Type="http://schemas.openxmlformats.org/officeDocument/2006/relationships/image" Target="../media/image254.tiff"/><Relationship Id="rId4" Type="http://schemas.openxmlformats.org/officeDocument/2006/relationships/image" Target="../media/image253.tiff"/></Relationships>
</file>

<file path=ppt/slides/_rels/slide99.xml.rels><?xml version="1.0" encoding="UTF-8" standalone="yes"?>
<Relationships xmlns="http://schemas.openxmlformats.org/package/2006/relationships"><Relationship Id="rId3" Type="http://schemas.openxmlformats.org/officeDocument/2006/relationships/image" Target="../media/image257.tiff"/><Relationship Id="rId2" Type="http://schemas.openxmlformats.org/officeDocument/2006/relationships/image" Target="../media/image256.tiff"/><Relationship Id="rId1" Type="http://schemas.openxmlformats.org/officeDocument/2006/relationships/slideLayout" Target="../slideLayouts/slideLayout6.xml"/><Relationship Id="rId4" Type="http://schemas.openxmlformats.org/officeDocument/2006/relationships/image" Target="../media/image25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b="1" dirty="0">
                <a:latin typeface="Meiryo" charset="-128"/>
                <a:ea typeface="Meiryo" charset="-128"/>
                <a:cs typeface="Meiryo" charset="-128"/>
              </a:rPr>
              <a:t>最新の</a:t>
            </a:r>
            <a:r>
              <a:rPr lang="en-US" altLang="ja-JP" sz="2800" b="1" dirty="0">
                <a:latin typeface="Meiryo" charset="-128"/>
                <a:ea typeface="Meiryo" charset="-128"/>
                <a:cs typeface="Meiryo" charset="-128"/>
              </a:rPr>
              <a:t>IT</a:t>
            </a:r>
            <a:r>
              <a:rPr lang="ja-JP" altLang="en-US" sz="2800" b="1" dirty="0">
                <a:latin typeface="Meiryo" charset="-128"/>
                <a:ea typeface="Meiryo" charset="-128"/>
                <a:cs typeface="Meiryo" charset="-128"/>
              </a:rPr>
              <a:t>トレンドとこれからのビジネス</a:t>
            </a:r>
            <a:endParaRPr kumimoji="1" lang="ja-JP" altLang="en-US" sz="2800" b="1" dirty="0">
              <a:latin typeface="Meiryo" charset="-128"/>
              <a:ea typeface="Meiryo" charset="-128"/>
              <a:cs typeface="Meiryo"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5</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10</a:t>
            </a:r>
            <a:r>
              <a:rPr kumimoji="1"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pic>
        <p:nvPicPr>
          <p:cNvPr id="5" name="図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3310987"/>
            <a:ext cx="3627783" cy="3246866"/>
          </a:xfrm>
          <a:prstGeom prst="rect">
            <a:avLst/>
          </a:prstGeom>
        </p:spPr>
      </p:pic>
    </p:spTree>
    <p:extLst>
      <p:ext uri="{BB962C8B-B14F-4D97-AF65-F5344CB8AC3E}">
        <p14:creationId xmlns:p14="http://schemas.microsoft.com/office/powerpoint/2010/main" val="1745452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5" name="正方形/長方形 4"/>
          <p:cNvSpPr/>
          <p:nvPr/>
        </p:nvSpPr>
        <p:spPr>
          <a:xfrm>
            <a:off x="331095" y="1333500"/>
            <a:ext cx="8481809" cy="4555093"/>
          </a:xfrm>
          <a:prstGeom prst="rect">
            <a:avLst/>
          </a:prstGeom>
        </p:spPr>
        <p:txBody>
          <a:bodyPr wrap="none">
            <a:spAutoFit/>
          </a:bodyPr>
          <a:lstStyle/>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IT</a:t>
            </a:r>
            <a:r>
              <a:rPr lang="ja-JP" altLang="en-US" sz="2000" dirty="0">
                <a:solidFill>
                  <a:schemeClr val="tx1">
                    <a:lumMod val="50000"/>
                    <a:lumOff val="50000"/>
                  </a:schemeClr>
                </a:solidFill>
                <a:latin typeface="Meiryo" charset="-128"/>
                <a:ea typeface="Meiryo" charset="-128"/>
                <a:cs typeface="Meiryo" charset="-128"/>
              </a:rPr>
              <a:t>トレンドとサイバーフィジカルシステム</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サイバー･フィジカルシステムとデジタル･トランスフォーメーション</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クラウド･コンピューティング</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IT</a:t>
            </a:r>
            <a:r>
              <a:rPr lang="ja-JP" altLang="en-US" sz="2000">
                <a:solidFill>
                  <a:schemeClr val="tx1">
                    <a:lumMod val="50000"/>
                    <a:lumOff val="50000"/>
                  </a:schemeClr>
                </a:solidFill>
                <a:latin typeface="Meiryo" charset="-128"/>
                <a:ea typeface="Meiryo" charset="-128"/>
                <a:cs typeface="Meiryo" charset="-128"/>
              </a:rPr>
              <a:t>インフラと仮想化</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サイバー･セキュリティ</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err="1">
                <a:solidFill>
                  <a:schemeClr val="tx1">
                    <a:lumMod val="50000"/>
                    <a:lumOff val="50000"/>
                  </a:schemeClr>
                </a:solidFill>
                <a:latin typeface="Meiryo" charset="-128"/>
                <a:ea typeface="Meiryo" charset="-128"/>
                <a:cs typeface="Meiryo" charset="-128"/>
              </a:rPr>
              <a:t>IoT</a:t>
            </a:r>
            <a:r>
              <a:rPr lang="ja-JP" altLang="en-US" sz="2000" dirty="0">
                <a:solidFill>
                  <a:schemeClr val="tx1">
                    <a:lumMod val="50000"/>
                    <a:lumOff val="50000"/>
                  </a:schemeClr>
                </a:solidFill>
                <a:latin typeface="Meiryo" charset="-128"/>
                <a:ea typeface="Meiryo" charset="-128"/>
                <a:cs typeface="Meiryo" charset="-128"/>
              </a:rPr>
              <a:t>（モノのインターネット）</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en-US" altLang="ja-JP" sz="2000" dirty="0">
                <a:solidFill>
                  <a:schemeClr val="tx1">
                    <a:lumMod val="50000"/>
                    <a:lumOff val="50000"/>
                  </a:schemeClr>
                </a:solidFill>
                <a:latin typeface="Meiryo" charset="-128"/>
                <a:ea typeface="Meiryo" charset="-128"/>
                <a:cs typeface="Meiryo" charset="-128"/>
              </a:rPr>
              <a:t>AI</a:t>
            </a:r>
            <a:r>
              <a:rPr lang="ja-JP" altLang="en-US" sz="2000" dirty="0">
                <a:solidFill>
                  <a:schemeClr val="tx1">
                    <a:lumMod val="50000"/>
                    <a:lumOff val="50000"/>
                  </a:schemeClr>
                </a:solidFill>
                <a:latin typeface="Meiryo" charset="-128"/>
                <a:ea typeface="Meiryo" charset="-128"/>
                <a:cs typeface="Meiryo" charset="-128"/>
              </a:rPr>
              <a:t>（人工知能）</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dirty="0">
                <a:solidFill>
                  <a:schemeClr val="tx1">
                    <a:lumMod val="50000"/>
                    <a:lumOff val="50000"/>
                  </a:schemeClr>
                </a:solidFill>
                <a:latin typeface="Meiryo" charset="-128"/>
                <a:ea typeface="Meiryo" charset="-128"/>
                <a:cs typeface="Meiryo" charset="-128"/>
              </a:rPr>
              <a:t>開発と運用</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dirty="0">
                <a:solidFill>
                  <a:schemeClr val="tx1">
                    <a:lumMod val="50000"/>
                    <a:lumOff val="50000"/>
                  </a:schemeClr>
                </a:solidFill>
                <a:latin typeface="Meiryo" charset="-128"/>
                <a:ea typeface="Meiryo" charset="-128"/>
                <a:cs typeface="Meiryo" charset="-128"/>
              </a:rPr>
              <a:t>デジタルトランスフォーメーションとこれから</a:t>
            </a:r>
            <a:r>
              <a:rPr lang="ja-JP" altLang="en-US" sz="2000">
                <a:solidFill>
                  <a:schemeClr val="tx1">
                    <a:lumMod val="50000"/>
                    <a:lumOff val="50000"/>
                  </a:schemeClr>
                </a:solidFill>
                <a:latin typeface="Meiryo" charset="-128"/>
                <a:ea typeface="Meiryo" charset="-128"/>
                <a:cs typeface="Meiryo" charset="-128"/>
              </a:rPr>
              <a:t>のビジネス</a:t>
            </a:r>
            <a:endParaRPr lang="en-US" altLang="ja-JP" sz="2000" dirty="0">
              <a:solidFill>
                <a:schemeClr val="tx1">
                  <a:lumMod val="50000"/>
                  <a:lumOff val="50000"/>
                </a:schemeClr>
              </a:solidFill>
              <a:latin typeface="Meiryo" charset="-128"/>
              <a:ea typeface="Meiryo" charset="-128"/>
              <a:cs typeface="Meiryo" charset="-128"/>
            </a:endParaRPr>
          </a:p>
          <a:p>
            <a:pPr marL="342900" indent="-342900">
              <a:spcAft>
                <a:spcPts val="1200"/>
              </a:spcAft>
              <a:buFont typeface="+mj-lt"/>
              <a:buAutoNum type="arabicPeriod"/>
            </a:pPr>
            <a:r>
              <a:rPr lang="ja-JP" altLang="en-US" sz="2000">
                <a:solidFill>
                  <a:schemeClr val="tx1">
                    <a:lumMod val="50000"/>
                    <a:lumOff val="50000"/>
                  </a:schemeClr>
                </a:solidFill>
                <a:latin typeface="Meiryo" charset="-128"/>
                <a:ea typeface="Meiryo" charset="-128"/>
                <a:cs typeface="Meiryo" charset="-128"/>
              </a:rPr>
              <a:t>これからのビジネスに求められる人材</a:t>
            </a:r>
            <a:endParaRPr lang="en-US" altLang="ja-JP" sz="20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4676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100</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多様な価値観や生き方、ロールモデルを知る。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自分の人生に沢山の選択肢を持つ。読書は財産になる。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10696680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101</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3" name="正方形/長方形 2"/>
          <p:cNvSpPr/>
          <p:nvPr/>
        </p:nvSpPr>
        <p:spPr>
          <a:xfrm>
            <a:off x="999323" y="3125337"/>
            <a:ext cx="6834115"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b="1" dirty="0">
                <a:solidFill>
                  <a:srgbClr val="FF8000"/>
                </a:solidFill>
                <a:latin typeface="Meiryo" charset="-128"/>
                <a:ea typeface="Meiryo" charset="-128"/>
                <a:cs typeface="Meiryo" charset="-128"/>
              </a:rPr>
              <a:t>trend2018</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7" name="正方形/長方形 6"/>
          <p:cNvSpPr/>
          <p:nvPr/>
        </p:nvSpPr>
        <p:spPr>
          <a:xfrm>
            <a:off x="3236986" y="3910366"/>
            <a:ext cx="291297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trend</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44668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12</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トレンドとサイバーフィジカルシステム</a:t>
            </a:r>
            <a:endParaRPr lang="en-US" altLang="ja-JP" sz="2800" dirty="0">
              <a:solidFill>
                <a:srgbClr val="FFFFFF"/>
              </a:solidFill>
              <a:effectLst/>
              <a:latin typeface="Arial"/>
              <a:ea typeface="HGP創英角ｺﾞｼｯｸUB" pitchFamily="50" charset="-128"/>
              <a:cs typeface="Arial"/>
            </a:endParaRPr>
          </a:p>
          <a:p>
            <a:pPr algn="ctr"/>
            <a:r>
              <a:rPr lang="en-US" altLang="ja-JP" sz="2800" dirty="0">
                <a:solidFill>
                  <a:srgbClr val="FFFFFF"/>
                </a:solidFill>
                <a:latin typeface="Arial"/>
                <a:ea typeface="HGP創英角ｺﾞｼｯｸUB" pitchFamily="50" charset="-128"/>
                <a:cs typeface="Arial"/>
              </a:rPr>
              <a:t>IT Trend &amp; Cyber-Physical System</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9453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コンピューターとは何か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23839" y="909908"/>
            <a:ext cx="1442318" cy="461665"/>
          </a:xfrm>
          <a:prstGeom prst="rect">
            <a:avLst/>
          </a:prstGeom>
          <a:noFill/>
        </p:spPr>
        <p:txBody>
          <a:bodyPr wrap="none" rtlCol="0">
            <a:spAutoFit/>
          </a:bodyPr>
          <a:lstStyle/>
          <a:p>
            <a:pPr algn="ctr"/>
            <a:r>
              <a:rPr kumimoji="1" lang="en-US" altLang="ja-JP" sz="2400" dirty="0"/>
              <a:t>Calculator</a:t>
            </a:r>
            <a:endParaRPr kumimoji="1" lang="ja-JP" altLang="en-US" sz="2400" dirty="0"/>
          </a:p>
        </p:txBody>
      </p:sp>
      <p:sp>
        <p:nvSpPr>
          <p:cNvPr id="10" name="テキスト ボックス 9"/>
          <p:cNvSpPr txBox="1"/>
          <p:nvPr/>
        </p:nvSpPr>
        <p:spPr>
          <a:xfrm>
            <a:off x="5323839" y="3660359"/>
            <a:ext cx="1439946" cy="461665"/>
          </a:xfrm>
          <a:prstGeom prst="rect">
            <a:avLst/>
          </a:prstGeom>
          <a:noFill/>
        </p:spPr>
        <p:txBody>
          <a:bodyPr wrap="none" rtlCol="0">
            <a:spAutoFit/>
          </a:bodyPr>
          <a:lstStyle/>
          <a:p>
            <a:pPr algn="ctr"/>
            <a:r>
              <a:rPr kumimoji="1" lang="en-US" altLang="ja-JP" sz="2400" dirty="0"/>
              <a:t>Computer</a:t>
            </a:r>
            <a:endParaRPr kumimoji="1" lang="ja-JP" altLang="en-US" sz="2400" dirty="0"/>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演算するための道具</a:t>
            </a:r>
            <a:endParaRPr kumimoji="1" lang="ja-JP" altLang="en-US" sz="1050" dirty="0">
              <a:latin typeface="Meiryo" charset="-128"/>
              <a:ea typeface="Meiryo" charset="-128"/>
              <a:cs typeface="Meiryo" charset="-128"/>
            </a:endParaRPr>
          </a:p>
        </p:txBody>
      </p:sp>
      <p:sp>
        <p:nvSpPr>
          <p:cNvPr id="14" name="テキスト ボックス 13"/>
          <p:cNvSpPr txBox="1"/>
          <p:nvPr/>
        </p:nvSpPr>
        <p:spPr>
          <a:xfrm>
            <a:off x="7229687" y="909908"/>
            <a:ext cx="1326582" cy="461665"/>
          </a:xfrm>
          <a:prstGeom prst="rect">
            <a:avLst/>
          </a:prstGeom>
          <a:noFill/>
        </p:spPr>
        <p:txBody>
          <a:bodyPr wrap="none" rtlCol="0">
            <a:spAutoFit/>
          </a:bodyPr>
          <a:lstStyle/>
          <a:p>
            <a:pPr algn="ctr"/>
            <a:r>
              <a:rPr kumimoji="1" lang="en-US" altLang="ja-JP" sz="2400" dirty="0"/>
              <a:t>Calculate</a:t>
            </a:r>
            <a:endParaRPr kumimoji="1" lang="ja-JP" altLang="en-US" sz="2400" dirty="0"/>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charset="-128"/>
                <a:ea typeface="Meiryo" charset="-128"/>
                <a:cs typeface="Meiryo" charset="-128"/>
              </a:rPr>
              <a:t>演算する</a:t>
            </a:r>
            <a:endParaRPr kumimoji="1" lang="ja-JP" altLang="en-US" sz="1050" dirty="0">
              <a:latin typeface="Meiryo" charset="-128"/>
              <a:ea typeface="Meiryo" charset="-128"/>
              <a:cs typeface="Meiryo" charset="-128"/>
            </a:endParaRPr>
          </a:p>
        </p:txBody>
      </p:sp>
      <p:sp>
        <p:nvSpPr>
          <p:cNvPr id="16" name="テキスト ボックス 15"/>
          <p:cNvSpPr txBox="1"/>
          <p:nvPr/>
        </p:nvSpPr>
        <p:spPr>
          <a:xfrm>
            <a:off x="7226705" y="3649438"/>
            <a:ext cx="1332544" cy="461665"/>
          </a:xfrm>
          <a:prstGeom prst="rect">
            <a:avLst/>
          </a:prstGeom>
          <a:noFill/>
        </p:spPr>
        <p:txBody>
          <a:bodyPr wrap="none" rtlCol="0">
            <a:spAutoFit/>
          </a:bodyPr>
          <a:lstStyle/>
          <a:p>
            <a:pPr algn="ctr"/>
            <a:r>
              <a:rPr kumimoji="1" lang="en-US" altLang="ja-JP" sz="2400" dirty="0"/>
              <a:t>Compute</a:t>
            </a:r>
            <a:endParaRPr kumimoji="1" lang="ja-JP" altLang="en-US" sz="2400" dirty="0"/>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複数の演算を組み合わせ</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複数演算</a:t>
            </a:r>
            <a:r>
              <a:rPr lang="ja-JP" altLang="en-US" sz="1050" dirty="0">
                <a:latin typeface="Meiryo" charset="-128"/>
                <a:ea typeface="Meiryo" charset="-128"/>
                <a:cs typeface="Meiryo" charset="-128"/>
              </a:rPr>
              <a:t>の</a:t>
            </a:r>
            <a:r>
              <a:rPr kumimoji="1" lang="ja-JP" altLang="en-US" sz="1050" dirty="0">
                <a:latin typeface="Meiryo" charset="-128"/>
                <a:ea typeface="Meiryo" charset="-128"/>
                <a:cs typeface="Meiryo" charset="-128"/>
              </a:rPr>
              <a:t>組み合わせを</a:t>
            </a:r>
            <a:endParaRPr kumimoji="1" lang="en-US" altLang="ja-JP" sz="1050" dirty="0">
              <a:latin typeface="Meiryo" charset="-128"/>
              <a:ea typeface="Meiryo" charset="-128"/>
              <a:cs typeface="Meiryo" charset="-128"/>
            </a:endParaRPr>
          </a:p>
          <a:p>
            <a:pPr algn="ctr"/>
            <a:r>
              <a:rPr kumimoji="1" lang="ja-JP" altLang="en-US" sz="1050" dirty="0">
                <a:latin typeface="Meiryo" charset="-128"/>
                <a:ea typeface="Meiryo"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複数演算の組み合わせを</a:t>
            </a:r>
            <a:endParaRPr kumimoji="1" lang="en-US" altLang="ja-JP" sz="800" dirty="0">
              <a:latin typeface="Meiryo" charset="-128"/>
              <a:ea typeface="Meiryo" charset="-128"/>
              <a:cs typeface="Meiryo" charset="-128"/>
            </a:endParaRPr>
          </a:p>
          <a:p>
            <a:pPr algn="ctr"/>
            <a:r>
              <a:rPr kumimoji="1" lang="ja-JP" altLang="en-US" sz="800" dirty="0">
                <a:latin typeface="Meiryo" charset="-128"/>
                <a:ea typeface="Meiryo"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27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8243" y="3733208"/>
            <a:ext cx="3538213" cy="2658120"/>
          </a:xfrm>
          <a:prstGeom prst="rect">
            <a:avLst/>
          </a:prstGeom>
        </p:spPr>
      </p:pic>
      <p:sp>
        <p:nvSpPr>
          <p:cNvPr id="2" name="タイトル 1"/>
          <p:cNvSpPr>
            <a:spLocks noGrp="1"/>
          </p:cNvSpPr>
          <p:nvPr>
            <p:ph type="title"/>
          </p:nvPr>
        </p:nvSpPr>
        <p:spPr/>
        <p:txBody>
          <a:bodyPr/>
          <a:lstStyle/>
          <a:p>
            <a:r>
              <a:rPr kumimoji="1" lang="ja-JP" altLang="en-US" dirty="0"/>
              <a:t>量子コンピュータとは何か</a:t>
            </a:r>
            <a:r>
              <a:rPr lang="ja-JP" altLang="en-US" dirty="0"/>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p:cNvPicPr>
            <a:picLocks noChangeAspect="1"/>
          </p:cNvPicPr>
          <p:nvPr/>
        </p:nvPicPr>
        <p:blipFill>
          <a:blip r:embed="rId4">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314001" cy="307777"/>
          </a:xfrm>
          <a:prstGeom prst="rect">
            <a:avLst/>
          </a:prstGeom>
          <a:noFill/>
        </p:spPr>
        <p:txBody>
          <a:bodyPr wrap="none" rtlCol="0">
            <a:spAutoFit/>
          </a:bodyPr>
          <a:lstStyle/>
          <a:p>
            <a:r>
              <a:rPr kumimoji="1" lang="ja-JP" altLang="en-US" sz="1400" dirty="0">
                <a:latin typeface="Meiryo" charset="-128"/>
                <a:ea typeface="Meiryo" charset="-128"/>
                <a:cs typeface="Meiryo" charset="-128"/>
              </a:rPr>
              <a:t>抽象的な数字を物理的</a:t>
            </a:r>
            <a:r>
              <a:rPr kumimoji="1" lang="ja-JP" altLang="en-US" sz="1400">
                <a:latin typeface="Meiryo" charset="-128"/>
                <a:ea typeface="Meiryo" charset="-128"/>
                <a:cs typeface="Meiryo" charset="-128"/>
              </a:rPr>
              <a:t>な動きを</a:t>
            </a:r>
            <a:r>
              <a:rPr kumimoji="1" lang="ja-JP" altLang="en-US" sz="1400" dirty="0">
                <a:latin typeface="Meiryo" charset="-128"/>
                <a:ea typeface="Meiryo"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charset="-128"/>
                <a:ea typeface="Meiryo" charset="-128"/>
                <a:cs typeface="Meiryo" charset="-128"/>
              </a:rPr>
              <a:t>蒸気機関や電気の</a:t>
            </a:r>
            <a:r>
              <a:rPr kumimoji="1" lang="ja-JP" altLang="en-US" sz="1200" dirty="0">
                <a:latin typeface="Meiryo" charset="-128"/>
                <a:ea typeface="Meiryo"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電子の動き</a:t>
            </a:r>
          </a:p>
        </p:txBody>
      </p:sp>
      <p:pic>
        <p:nvPicPr>
          <p:cNvPr id="47" name="図 46"/>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モノ</a:t>
            </a:r>
            <a:r>
              <a:rPr kumimoji="1" lang="ja-JP" altLang="en-US" sz="1200">
                <a:latin typeface="Meiryo" charset="-128"/>
                <a:ea typeface="Meiryo" charset="-128"/>
                <a:cs typeface="Meiryo" charset="-128"/>
              </a:rPr>
              <a:t>の動き</a:t>
            </a:r>
            <a:endParaRPr kumimoji="1" lang="ja-JP" altLang="en-US" sz="1200" dirty="0">
              <a:latin typeface="Meiryo" charset="-128"/>
              <a:ea typeface="Meiryo" charset="-128"/>
              <a:cs typeface="Meiryo" charset="-128"/>
            </a:endParaRPr>
          </a:p>
        </p:txBody>
      </p:sp>
      <p:sp>
        <p:nvSpPr>
          <p:cNvPr id="38" name="テキスト ボックス 37"/>
          <p:cNvSpPr txBox="1"/>
          <p:nvPr/>
        </p:nvSpPr>
        <p:spPr>
          <a:xfrm>
            <a:off x="5290068" y="5692864"/>
            <a:ext cx="3262432" cy="584775"/>
          </a:xfrm>
          <a:prstGeom prst="rect">
            <a:avLst/>
          </a:prstGeom>
          <a:noFill/>
        </p:spPr>
        <p:txBody>
          <a:bodyPr wrap="none" rtlCol="0">
            <a:spAutoFit/>
          </a:bodyPr>
          <a:lstStyle/>
          <a:p>
            <a:pPr algn="ctr"/>
            <a:r>
              <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量子力学によって明らかにされた</a:t>
            </a:r>
            <a:endParaRPr kumimoji="1" lang="en-US" altLang="ja-JP"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量子の動き／現象を利用して演算</a:t>
            </a:r>
            <a:endParaRPr kumimoji="1" lang="ja-JP" altLang="en-US" sz="1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rot="10800000">
            <a:off x="6525240" y="3428027"/>
            <a:ext cx="792088" cy="243253"/>
          </a:xfrm>
          <a:prstGeom prst="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図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88491" y="2094840"/>
            <a:ext cx="2275960" cy="1317081"/>
          </a:xfrm>
          <a:prstGeom prst="rect">
            <a:avLst/>
          </a:prstGeom>
        </p:spPr>
      </p:pic>
      <p:pic>
        <p:nvPicPr>
          <p:cNvPr id="52" name="図 5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138243" y="895713"/>
            <a:ext cx="2426208" cy="1414272"/>
          </a:xfrm>
          <a:prstGeom prst="rect">
            <a:avLst/>
          </a:prstGeom>
        </p:spPr>
      </p:pic>
      <p:pic>
        <p:nvPicPr>
          <p:cNvPr id="43" name="図 4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34168" y="1034420"/>
            <a:ext cx="1542288" cy="2261616"/>
          </a:xfrm>
          <a:prstGeom prst="rect">
            <a:avLst/>
          </a:prstGeom>
        </p:spPr>
      </p:pic>
    </p:spTree>
    <p:extLst>
      <p:ext uri="{BB962C8B-B14F-4D97-AF65-F5344CB8AC3E}">
        <p14:creationId xmlns:p14="http://schemas.microsoft.com/office/powerpoint/2010/main" val="2833065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83704" y="2208808"/>
            <a:ext cx="8176591" cy="2859571"/>
          </a:xfrm>
          <a:prstGeom prst="rect">
            <a:avLst/>
          </a:prstGeom>
          <a:solidFill>
            <a:schemeClr val="tx2">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17210" y="2960085"/>
            <a:ext cx="2158189" cy="2158189"/>
          </a:xfrm>
          <a:prstGeom prst="rect">
            <a:avLst/>
          </a:prstGeom>
        </p:spPr>
      </p:pic>
      <p:sp>
        <p:nvSpPr>
          <p:cNvPr id="56" name="タイトル 55"/>
          <p:cNvSpPr>
            <a:spLocks noGrp="1"/>
          </p:cNvSpPr>
          <p:nvPr>
            <p:ph type="title"/>
          </p:nvPr>
        </p:nvSpPr>
        <p:spPr/>
        <p:txBody>
          <a:bodyPr/>
          <a:lstStyle/>
          <a:p>
            <a:r>
              <a:rPr kumimoji="1" lang="ja-JP" altLang="en-US" dirty="0"/>
              <a:t>歴史から見た</a:t>
            </a:r>
            <a:r>
              <a:rPr kumimoji="1" lang="en-US" altLang="ja-JP" dirty="0"/>
              <a:t>IT</a:t>
            </a:r>
            <a:r>
              <a:rPr kumimoji="1" lang="ja-JP" altLang="en-US" dirty="0"/>
              <a:t>トレンド</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3" name="正方形/長方形 2"/>
          <p:cNvSpPr/>
          <p:nvPr/>
        </p:nvSpPr>
        <p:spPr>
          <a:xfrm>
            <a:off x="483705" y="5066058"/>
            <a:ext cx="8176591" cy="1454012"/>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83703" y="748318"/>
            <a:ext cx="8176591" cy="145401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91907" y="5193594"/>
            <a:ext cx="1184940"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紀元前</a:t>
            </a:r>
            <a:r>
              <a:rPr kumimoji="1" lang="en-US" altLang="ja-JP" sz="800" dirty="0">
                <a:latin typeface="Meiryo" charset="-128"/>
                <a:ea typeface="Meiryo" charset="-128"/>
                <a:cs typeface="Meiryo" charset="-128"/>
              </a:rPr>
              <a:t>150〜100</a:t>
            </a:r>
            <a:r>
              <a:rPr kumimoji="1" lang="ja-JP" altLang="en-US" sz="800" dirty="0">
                <a:latin typeface="Meiryo" charset="-128"/>
                <a:ea typeface="Meiryo" charset="-128"/>
                <a:cs typeface="Meiryo" charset="-128"/>
              </a:rPr>
              <a:t>年頃</a:t>
            </a:r>
          </a:p>
        </p:txBody>
      </p:sp>
      <p:sp>
        <p:nvSpPr>
          <p:cNvPr id="10" name="正方形/長方形 9"/>
          <p:cNvSpPr/>
          <p:nvPr/>
        </p:nvSpPr>
        <p:spPr>
          <a:xfrm>
            <a:off x="451979" y="6271052"/>
            <a:ext cx="1415772" cy="215444"/>
          </a:xfrm>
          <a:prstGeom prst="rect">
            <a:avLst/>
          </a:prstGeom>
        </p:spPr>
        <p:txBody>
          <a:bodyPr wrap="none">
            <a:spAutoFit/>
          </a:bodyPr>
          <a:lstStyle/>
          <a:p>
            <a:pPr algn="ctr"/>
            <a:r>
              <a:rPr lang="ja-JP" altLang="en-US" sz="800" dirty="0">
                <a:latin typeface="Meiryo" charset="-128"/>
                <a:ea typeface="Meiryo" charset="-128"/>
                <a:cs typeface="Meiryo" charset="-128"/>
              </a:rPr>
              <a:t>アンティキティラ島の機械</a:t>
            </a:r>
          </a:p>
        </p:txBody>
      </p:sp>
      <p:sp>
        <p:nvSpPr>
          <p:cNvPr id="12" name="正方形/長方形 11"/>
          <p:cNvSpPr/>
          <p:nvPr/>
        </p:nvSpPr>
        <p:spPr>
          <a:xfrm>
            <a:off x="3586997" y="5180279"/>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1670</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3" name="正方形/長方形 12"/>
          <p:cNvSpPr/>
          <p:nvPr/>
        </p:nvSpPr>
        <p:spPr>
          <a:xfrm>
            <a:off x="3304868" y="6271052"/>
            <a:ext cx="1210588" cy="215444"/>
          </a:xfrm>
          <a:prstGeom prst="rect">
            <a:avLst/>
          </a:prstGeom>
        </p:spPr>
        <p:txBody>
          <a:bodyPr wrap="none">
            <a:spAutoFit/>
          </a:bodyPr>
          <a:lstStyle/>
          <a:p>
            <a:pPr algn="ctr"/>
            <a:r>
              <a:rPr lang="ja-JP" altLang="en-US" sz="800" dirty="0">
                <a:latin typeface="Meiryo" charset="-128"/>
                <a:ea typeface="Meiryo" charset="-128"/>
                <a:cs typeface="Meiryo" charset="-128"/>
              </a:rPr>
              <a:t>ライプニッツの計算機</a:t>
            </a:r>
          </a:p>
        </p:txBody>
      </p:sp>
      <p:sp>
        <p:nvSpPr>
          <p:cNvPr id="15" name="正方形/長方形 14"/>
          <p:cNvSpPr/>
          <p:nvPr/>
        </p:nvSpPr>
        <p:spPr>
          <a:xfrm>
            <a:off x="2182324" y="5193594"/>
            <a:ext cx="646331" cy="215444"/>
          </a:xfrm>
          <a:prstGeom prst="rect">
            <a:avLst/>
          </a:prstGeom>
        </p:spPr>
        <p:txBody>
          <a:bodyPr wrap="none">
            <a:spAutoFit/>
          </a:bodyPr>
          <a:lstStyle/>
          <a:p>
            <a:pPr algn="ctr"/>
            <a:r>
              <a:rPr lang="is-IS" altLang="ja-JP" sz="800" dirty="0">
                <a:solidFill>
                  <a:srgbClr val="222222"/>
                </a:solidFill>
                <a:latin typeface="Meiryo" charset="-128"/>
                <a:ea typeface="Meiryo" charset="-128"/>
                <a:cs typeface="Meiryo" charset="-128"/>
              </a:rPr>
              <a:t>1645</a:t>
            </a:r>
            <a:r>
              <a:rPr lang="ja-JP" altLang="is-IS" sz="800" dirty="0">
                <a:solidFill>
                  <a:srgbClr val="222222"/>
                </a:solidFill>
                <a:latin typeface="Meiryo" charset="-128"/>
                <a:ea typeface="Meiryo" charset="-128"/>
                <a:cs typeface="Meiryo" charset="-128"/>
              </a:rPr>
              <a:t>年代</a:t>
            </a:r>
            <a:endParaRPr lang="ja-JP" altLang="en-US" sz="800" dirty="0">
              <a:latin typeface="Meiryo" charset="-128"/>
              <a:ea typeface="Meiryo" charset="-128"/>
              <a:cs typeface="Meiryo" charset="-128"/>
            </a:endParaRPr>
          </a:p>
        </p:txBody>
      </p:sp>
      <p:sp>
        <p:nvSpPr>
          <p:cNvPr id="16" name="正方形/長方形 15"/>
          <p:cNvSpPr/>
          <p:nvPr/>
        </p:nvSpPr>
        <p:spPr>
          <a:xfrm>
            <a:off x="2015325" y="6271052"/>
            <a:ext cx="1005403" cy="215444"/>
          </a:xfrm>
          <a:prstGeom prst="rect">
            <a:avLst/>
          </a:prstGeom>
        </p:spPr>
        <p:txBody>
          <a:bodyPr wrap="none">
            <a:spAutoFit/>
          </a:bodyPr>
          <a:lstStyle/>
          <a:p>
            <a:pPr algn="ctr"/>
            <a:r>
              <a:rPr lang="ja-JP" altLang="en-US" sz="800">
                <a:latin typeface="Meiryo" charset="-128"/>
                <a:ea typeface="Meiryo" charset="-128"/>
                <a:cs typeface="Meiryo" charset="-128"/>
              </a:rPr>
              <a:t>パスカルの計算機</a:t>
            </a:r>
            <a:endParaRPr lang="ja-JP" altLang="en-US" sz="800" dirty="0">
              <a:latin typeface="Meiryo" charset="-128"/>
              <a:ea typeface="Meiryo" charset="-128"/>
              <a:cs typeface="Meiryo" charset="-128"/>
            </a:endParaRPr>
          </a:p>
        </p:txBody>
      </p:sp>
      <p:pic>
        <p:nvPicPr>
          <p:cNvPr id="17" name="図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7648" y="3976753"/>
            <a:ext cx="876741" cy="669733"/>
          </a:xfrm>
          <a:prstGeom prst="rect">
            <a:avLst/>
          </a:prstGeom>
        </p:spPr>
      </p:pic>
      <p:pic>
        <p:nvPicPr>
          <p:cNvPr id="18" name="図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2604" y="4077548"/>
            <a:ext cx="876598" cy="669877"/>
          </a:xfrm>
          <a:prstGeom prst="rect">
            <a:avLst/>
          </a:prstGeom>
        </p:spPr>
      </p:pic>
      <p:pic>
        <p:nvPicPr>
          <p:cNvPr id="21" name="図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097" y="3525229"/>
            <a:ext cx="1274474" cy="666096"/>
          </a:xfrm>
          <a:prstGeom prst="rect">
            <a:avLst/>
          </a:prstGeom>
        </p:spPr>
      </p:pic>
      <p:sp>
        <p:nvSpPr>
          <p:cNvPr id="28" name="テキスト ボックス 27"/>
          <p:cNvSpPr txBox="1"/>
          <p:nvPr/>
        </p:nvSpPr>
        <p:spPr>
          <a:xfrm>
            <a:off x="1405244" y="3889953"/>
            <a:ext cx="543739"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1946</a:t>
            </a:r>
            <a:r>
              <a:rPr kumimoji="1" lang="ja-JP" altLang="en-US" sz="800" dirty="0">
                <a:latin typeface="Meiryo" charset="-128"/>
                <a:ea typeface="Meiryo" charset="-128"/>
                <a:cs typeface="Meiryo" charset="-128"/>
              </a:rPr>
              <a:t>年</a:t>
            </a:r>
          </a:p>
        </p:txBody>
      </p:sp>
      <p:sp>
        <p:nvSpPr>
          <p:cNvPr id="29" name="正方形/長方形 28"/>
          <p:cNvSpPr/>
          <p:nvPr/>
        </p:nvSpPr>
        <p:spPr>
          <a:xfrm>
            <a:off x="1697151" y="4723671"/>
            <a:ext cx="503664" cy="215444"/>
          </a:xfrm>
          <a:prstGeom prst="rect">
            <a:avLst/>
          </a:prstGeom>
        </p:spPr>
        <p:txBody>
          <a:bodyPr wrap="none">
            <a:spAutoFit/>
          </a:bodyPr>
          <a:lstStyle/>
          <a:p>
            <a:pPr algn="ctr"/>
            <a:r>
              <a:rPr lang="en-US" altLang="ja-JP" sz="800" dirty="0">
                <a:latin typeface="Meiryo" charset="-128"/>
                <a:ea typeface="Meiryo" charset="-128"/>
                <a:cs typeface="Meiryo" charset="-128"/>
              </a:rPr>
              <a:t>ENIAC</a:t>
            </a:r>
            <a:endParaRPr lang="ja-JP" altLang="en-US" sz="800" dirty="0">
              <a:latin typeface="Meiryo" charset="-128"/>
              <a:ea typeface="Meiryo" charset="-128"/>
              <a:cs typeface="Meiryo" charset="-128"/>
            </a:endParaRPr>
          </a:p>
        </p:txBody>
      </p:sp>
      <p:sp>
        <p:nvSpPr>
          <p:cNvPr id="30" name="テキスト ボックス 29"/>
          <p:cNvSpPr txBox="1"/>
          <p:nvPr/>
        </p:nvSpPr>
        <p:spPr>
          <a:xfrm>
            <a:off x="2353632" y="3787609"/>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1951</a:t>
            </a:r>
            <a:r>
              <a:rPr kumimoji="1" lang="ja-JP" altLang="en-US" sz="800" dirty="0">
                <a:latin typeface="Meiryo" charset="-128"/>
                <a:ea typeface="Meiryo" charset="-128"/>
                <a:cs typeface="Meiryo" charset="-128"/>
              </a:rPr>
              <a:t>年</a:t>
            </a:r>
          </a:p>
        </p:txBody>
      </p:sp>
      <p:sp>
        <p:nvSpPr>
          <p:cNvPr id="31" name="正方形/長方形 30"/>
          <p:cNvSpPr/>
          <p:nvPr/>
        </p:nvSpPr>
        <p:spPr>
          <a:xfrm>
            <a:off x="2561249" y="4637442"/>
            <a:ext cx="649537" cy="215444"/>
          </a:xfrm>
          <a:prstGeom prst="rect">
            <a:avLst/>
          </a:prstGeom>
        </p:spPr>
        <p:txBody>
          <a:bodyPr wrap="none">
            <a:spAutoFit/>
          </a:bodyPr>
          <a:lstStyle/>
          <a:p>
            <a:pPr algn="ctr"/>
            <a:r>
              <a:rPr lang="en-US" altLang="ja-JP" sz="800" dirty="0">
                <a:latin typeface="Meiryo" charset="-128"/>
                <a:ea typeface="Meiryo" charset="-128"/>
                <a:cs typeface="Meiryo" charset="-128"/>
              </a:rPr>
              <a:t>UNIVAC1</a:t>
            </a:r>
            <a:endParaRPr lang="ja-JP" altLang="en-US" sz="800" dirty="0">
              <a:latin typeface="Meiryo" charset="-128"/>
              <a:ea typeface="Meiryo" charset="-128"/>
              <a:cs typeface="Meiryo" charset="-128"/>
            </a:endParaRPr>
          </a:p>
        </p:txBody>
      </p:sp>
      <p:sp>
        <p:nvSpPr>
          <p:cNvPr id="32" name="テキスト ボックス 31"/>
          <p:cNvSpPr txBox="1"/>
          <p:nvPr/>
        </p:nvSpPr>
        <p:spPr>
          <a:xfrm>
            <a:off x="4443000" y="3530871"/>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1981</a:t>
            </a:r>
            <a:r>
              <a:rPr kumimoji="1" lang="ja-JP" altLang="en-US" sz="800" dirty="0">
                <a:latin typeface="Meiryo" charset="-128"/>
                <a:ea typeface="Meiryo" charset="-128"/>
                <a:cs typeface="Meiryo" charset="-128"/>
              </a:rPr>
              <a:t>年</a:t>
            </a:r>
          </a:p>
        </p:txBody>
      </p:sp>
      <p:sp>
        <p:nvSpPr>
          <p:cNvPr id="33" name="正方形/長方形 32"/>
          <p:cNvSpPr/>
          <p:nvPr/>
        </p:nvSpPr>
        <p:spPr>
          <a:xfrm>
            <a:off x="4969854" y="3372968"/>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1995</a:t>
            </a:r>
            <a:r>
              <a:rPr lang="ja-JP" altLang="en-US" sz="800" dirty="0">
                <a:latin typeface="Meiryo" charset="-128"/>
                <a:ea typeface="Meiryo" charset="-128"/>
                <a:cs typeface="Meiryo" charset="-128"/>
              </a:rPr>
              <a:t>年</a:t>
            </a:r>
          </a:p>
        </p:txBody>
      </p:sp>
      <p:sp>
        <p:nvSpPr>
          <p:cNvPr id="34" name="テキスト ボックス 33"/>
          <p:cNvSpPr txBox="1"/>
          <p:nvPr/>
        </p:nvSpPr>
        <p:spPr>
          <a:xfrm>
            <a:off x="3286399" y="3676940"/>
            <a:ext cx="543740"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1964</a:t>
            </a:r>
            <a:r>
              <a:rPr kumimoji="1" lang="ja-JP" altLang="en-US" sz="800" dirty="0">
                <a:latin typeface="Meiryo" charset="-128"/>
                <a:ea typeface="Meiryo" charset="-128"/>
                <a:cs typeface="Meiryo" charset="-128"/>
              </a:rPr>
              <a:t>年</a:t>
            </a:r>
          </a:p>
        </p:txBody>
      </p:sp>
      <p:sp>
        <p:nvSpPr>
          <p:cNvPr id="35" name="正方形/長方形 34"/>
          <p:cNvSpPr/>
          <p:nvPr/>
        </p:nvSpPr>
        <p:spPr>
          <a:xfrm>
            <a:off x="3393636" y="4492867"/>
            <a:ext cx="1024640" cy="215444"/>
          </a:xfrm>
          <a:prstGeom prst="rect">
            <a:avLst/>
          </a:prstGeom>
        </p:spPr>
        <p:txBody>
          <a:bodyPr wrap="none">
            <a:spAutoFit/>
          </a:bodyPr>
          <a:lstStyle/>
          <a:p>
            <a:pPr algn="ctr"/>
            <a:r>
              <a:rPr lang="en-US" altLang="ja-JP" sz="800" dirty="0">
                <a:latin typeface="Meiryo" charset="-128"/>
                <a:ea typeface="Meiryo" charset="-128"/>
                <a:cs typeface="Meiryo" charset="-128"/>
              </a:rPr>
              <a:t>IBM System/360</a:t>
            </a:r>
            <a:endParaRPr lang="ja-JP" altLang="en-US" sz="800" dirty="0">
              <a:latin typeface="Meiryo" charset="-128"/>
              <a:ea typeface="Meiryo" charset="-128"/>
              <a:cs typeface="Meiryo" charset="-128"/>
            </a:endParaRPr>
          </a:p>
        </p:txBody>
      </p:sp>
      <p:sp>
        <p:nvSpPr>
          <p:cNvPr id="36" name="正方形/長方形 35"/>
          <p:cNvSpPr/>
          <p:nvPr/>
        </p:nvSpPr>
        <p:spPr>
          <a:xfrm>
            <a:off x="5177286" y="3915758"/>
            <a:ext cx="1116011" cy="184666"/>
          </a:xfrm>
          <a:prstGeom prst="rect">
            <a:avLst/>
          </a:prstGeom>
        </p:spPr>
        <p:txBody>
          <a:bodyPr wrap="none">
            <a:spAutoFit/>
          </a:bodyPr>
          <a:lstStyle/>
          <a:p>
            <a:pPr algn="ctr"/>
            <a:r>
              <a:rPr lang="en-US" altLang="ja-JP" sz="600" dirty="0">
                <a:latin typeface="Meiryo" charset="-128"/>
                <a:ea typeface="Meiryo" charset="-128"/>
                <a:cs typeface="Meiryo" charset="-128"/>
              </a:rPr>
              <a:t>MS Internet Explorer 1.0</a:t>
            </a:r>
            <a:endParaRPr lang="ja-JP" altLang="en-US" sz="600" dirty="0">
              <a:latin typeface="Meiryo" charset="-128"/>
              <a:ea typeface="Meiryo" charset="-128"/>
              <a:cs typeface="Meiryo" charset="-128"/>
            </a:endParaRPr>
          </a:p>
        </p:txBody>
      </p:sp>
      <p:sp>
        <p:nvSpPr>
          <p:cNvPr id="37" name="正方形/長方形 36"/>
          <p:cNvSpPr/>
          <p:nvPr/>
        </p:nvSpPr>
        <p:spPr>
          <a:xfrm>
            <a:off x="6293297" y="2713810"/>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2007</a:t>
            </a:r>
            <a:r>
              <a:rPr lang="ja-JP" altLang="en-US" sz="800" dirty="0">
                <a:latin typeface="Meiryo" charset="-128"/>
                <a:ea typeface="Meiryo" charset="-128"/>
                <a:cs typeface="Meiryo" charset="-128"/>
              </a:rPr>
              <a:t>年</a:t>
            </a:r>
          </a:p>
        </p:txBody>
      </p:sp>
      <p:sp>
        <p:nvSpPr>
          <p:cNvPr id="38" name="正方形/長方形 37"/>
          <p:cNvSpPr/>
          <p:nvPr/>
        </p:nvSpPr>
        <p:spPr>
          <a:xfrm>
            <a:off x="6763032" y="3944766"/>
            <a:ext cx="519694" cy="215444"/>
          </a:xfrm>
          <a:prstGeom prst="rect">
            <a:avLst/>
          </a:prstGeom>
        </p:spPr>
        <p:txBody>
          <a:bodyPr wrap="none">
            <a:spAutoFit/>
          </a:bodyPr>
          <a:lstStyle/>
          <a:p>
            <a:pPr algn="ctr"/>
            <a:r>
              <a:rPr lang="en-US" altLang="ja-JP" sz="800" dirty="0">
                <a:latin typeface="Meiryo" charset="-128"/>
                <a:ea typeface="Meiryo" charset="-128"/>
                <a:cs typeface="Meiryo" charset="-128"/>
              </a:rPr>
              <a:t>iPhone</a:t>
            </a:r>
            <a:endParaRPr lang="ja-JP" altLang="en-US" sz="800" dirty="0">
              <a:latin typeface="Meiryo" charset="-128"/>
              <a:ea typeface="Meiryo" charset="-128"/>
              <a:cs typeface="Meiryo" charset="-128"/>
            </a:endParaRPr>
          </a:p>
        </p:txBody>
      </p:sp>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0456" y="2994979"/>
            <a:ext cx="383930" cy="383930"/>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4385" y="3014244"/>
            <a:ext cx="345400" cy="345400"/>
          </a:xfrm>
          <a:prstGeom prst="rect">
            <a:avLst/>
          </a:prstGeom>
        </p:spPr>
      </p:pic>
      <p:sp>
        <p:nvSpPr>
          <p:cNvPr id="43" name="正方形/長方形 42"/>
          <p:cNvSpPr/>
          <p:nvPr/>
        </p:nvSpPr>
        <p:spPr>
          <a:xfrm>
            <a:off x="5148064" y="2830157"/>
            <a:ext cx="543739" cy="215444"/>
          </a:xfrm>
          <a:prstGeom prst="rect">
            <a:avLst/>
          </a:prstGeom>
        </p:spPr>
        <p:txBody>
          <a:bodyPr wrap="none">
            <a:spAutoFit/>
          </a:bodyPr>
          <a:lstStyle/>
          <a:p>
            <a:pPr algn="ctr"/>
            <a:r>
              <a:rPr lang="en-US" altLang="ja-JP" sz="800" dirty="0">
                <a:latin typeface="Meiryo" charset="-128"/>
                <a:ea typeface="Meiryo" charset="-128"/>
                <a:cs typeface="Meiryo" charset="-128"/>
              </a:rPr>
              <a:t>2004</a:t>
            </a:r>
            <a:r>
              <a:rPr lang="ja-JP" altLang="en-US" sz="800" dirty="0">
                <a:latin typeface="Meiryo" charset="-128"/>
                <a:ea typeface="Meiryo" charset="-128"/>
                <a:cs typeface="Meiryo" charset="-128"/>
              </a:rPr>
              <a:t>年</a:t>
            </a:r>
          </a:p>
        </p:txBody>
      </p:sp>
      <p:sp>
        <p:nvSpPr>
          <p:cNvPr id="44" name="正方形/長方形 43"/>
          <p:cNvSpPr/>
          <p:nvPr/>
        </p:nvSpPr>
        <p:spPr>
          <a:xfrm>
            <a:off x="5550581" y="2823679"/>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2006</a:t>
            </a:r>
            <a:r>
              <a:rPr lang="ja-JP" altLang="en-US" sz="800" dirty="0">
                <a:latin typeface="Meiryo" charset="-128"/>
                <a:ea typeface="Meiryo" charset="-128"/>
                <a:cs typeface="Meiryo" charset="-128"/>
              </a:rPr>
              <a:t>年</a:t>
            </a:r>
          </a:p>
        </p:txBody>
      </p:sp>
      <p:sp>
        <p:nvSpPr>
          <p:cNvPr id="46" name="正方形/長方形 45"/>
          <p:cNvSpPr/>
          <p:nvPr/>
        </p:nvSpPr>
        <p:spPr>
          <a:xfrm>
            <a:off x="6791563" y="798848"/>
            <a:ext cx="543740" cy="215444"/>
          </a:xfrm>
          <a:prstGeom prst="rect">
            <a:avLst/>
          </a:prstGeom>
        </p:spPr>
        <p:txBody>
          <a:bodyPr wrap="none">
            <a:spAutoFit/>
          </a:bodyPr>
          <a:lstStyle/>
          <a:p>
            <a:pPr algn="ctr"/>
            <a:r>
              <a:rPr lang="en-US" altLang="ja-JP" sz="800" dirty="0">
                <a:latin typeface="Meiryo" charset="-128"/>
                <a:ea typeface="Meiryo" charset="-128"/>
                <a:cs typeface="Meiryo" charset="-128"/>
              </a:rPr>
              <a:t>2011</a:t>
            </a:r>
            <a:r>
              <a:rPr lang="ja-JP" altLang="en-US" sz="800" dirty="0">
                <a:latin typeface="Meiryo" charset="-128"/>
                <a:ea typeface="Meiryo" charset="-128"/>
                <a:cs typeface="Meiryo" charset="-128"/>
              </a:rPr>
              <a:t>年</a:t>
            </a:r>
          </a:p>
        </p:txBody>
      </p:sp>
      <p:sp>
        <p:nvSpPr>
          <p:cNvPr id="47" name="正方形/長方形 46"/>
          <p:cNvSpPr/>
          <p:nvPr/>
        </p:nvSpPr>
        <p:spPr>
          <a:xfrm>
            <a:off x="6560731" y="1749446"/>
            <a:ext cx="1005404" cy="215444"/>
          </a:xfrm>
          <a:prstGeom prst="rect">
            <a:avLst/>
          </a:prstGeom>
        </p:spPr>
        <p:txBody>
          <a:bodyPr wrap="none">
            <a:spAutoFit/>
          </a:bodyPr>
          <a:lstStyle/>
          <a:p>
            <a:pPr algn="ctr"/>
            <a:r>
              <a:rPr lang="ja-JP" altLang="en-US" sz="800" dirty="0">
                <a:latin typeface="Meiryo" charset="-128"/>
                <a:ea typeface="Meiryo" charset="-128"/>
                <a:cs typeface="Meiryo" charset="-128"/>
              </a:rPr>
              <a:t>量子コンピュータ</a:t>
            </a:r>
          </a:p>
        </p:txBody>
      </p:sp>
      <p:sp>
        <p:nvSpPr>
          <p:cNvPr id="48" name="正方形/長方形 47"/>
          <p:cNvSpPr/>
          <p:nvPr/>
        </p:nvSpPr>
        <p:spPr>
          <a:xfrm>
            <a:off x="7794308" y="765723"/>
            <a:ext cx="548548" cy="215444"/>
          </a:xfrm>
          <a:prstGeom prst="rect">
            <a:avLst/>
          </a:prstGeom>
        </p:spPr>
        <p:txBody>
          <a:bodyPr wrap="none">
            <a:spAutoFit/>
          </a:bodyPr>
          <a:lstStyle/>
          <a:p>
            <a:pPr algn="ctr"/>
            <a:r>
              <a:rPr lang="en-US" altLang="ja-JP" sz="800" dirty="0">
                <a:latin typeface="Meiryo" charset="-128"/>
                <a:ea typeface="Meiryo" charset="-128"/>
                <a:cs typeface="Meiryo" charset="-128"/>
              </a:rPr>
              <a:t>202X</a:t>
            </a:r>
            <a:r>
              <a:rPr lang="ja-JP" altLang="en-US" sz="800" dirty="0">
                <a:latin typeface="Meiryo" charset="-128"/>
                <a:ea typeface="Meiryo" charset="-128"/>
                <a:cs typeface="Meiryo" charset="-128"/>
              </a:rPr>
              <a:t>年</a:t>
            </a:r>
          </a:p>
        </p:txBody>
      </p:sp>
      <p:sp>
        <p:nvSpPr>
          <p:cNvPr id="49" name="正方形/長方形 48"/>
          <p:cNvSpPr/>
          <p:nvPr/>
        </p:nvSpPr>
        <p:spPr>
          <a:xfrm>
            <a:off x="7553057" y="1716331"/>
            <a:ext cx="1031051" cy="276999"/>
          </a:xfrm>
          <a:prstGeom prst="rect">
            <a:avLst/>
          </a:prstGeom>
        </p:spPr>
        <p:txBody>
          <a:bodyPr wrap="none">
            <a:spAutoFit/>
          </a:bodyPr>
          <a:lstStyle/>
          <a:p>
            <a:pPr algn="ctr"/>
            <a:r>
              <a:rPr lang="ja-JP" altLang="en-US" sz="600" dirty="0">
                <a:latin typeface="Meiryo" charset="-128"/>
                <a:ea typeface="Meiryo" charset="-128"/>
                <a:cs typeface="Meiryo" charset="-128"/>
              </a:rPr>
              <a:t>ニューロ・モーフィング</a:t>
            </a:r>
            <a:endParaRPr lang="en-US" altLang="ja-JP" sz="600" dirty="0">
              <a:latin typeface="Meiryo" charset="-128"/>
              <a:ea typeface="Meiryo" charset="-128"/>
              <a:cs typeface="Meiryo" charset="-128"/>
            </a:endParaRPr>
          </a:p>
          <a:p>
            <a:pPr algn="ctr"/>
            <a:r>
              <a:rPr lang="ja-JP" altLang="en-US" sz="600" dirty="0">
                <a:latin typeface="Meiryo" charset="-128"/>
                <a:ea typeface="Meiryo" charset="-128"/>
                <a:cs typeface="Meiryo" charset="-128"/>
              </a:rPr>
              <a:t>コンピュータ</a:t>
            </a:r>
          </a:p>
        </p:txBody>
      </p:sp>
      <p:sp>
        <p:nvSpPr>
          <p:cNvPr id="50" name="テキスト ボックス 49"/>
          <p:cNvSpPr txBox="1"/>
          <p:nvPr/>
        </p:nvSpPr>
        <p:spPr>
          <a:xfrm>
            <a:off x="5683070" y="5453605"/>
            <a:ext cx="2339102" cy="830997"/>
          </a:xfrm>
          <a:prstGeom prst="rect">
            <a:avLst/>
          </a:prstGeom>
          <a:noFill/>
        </p:spPr>
        <p:txBody>
          <a:bodyPr wrap="none" rtlCol="0">
            <a:spAutoFit/>
          </a:bodyPr>
          <a:lstStyle>
            <a:defPPr>
              <a:defRPr lang="ja-JP"/>
            </a:defPPr>
            <a:lvl1pPr>
              <a:defRPr sz="20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defRPr>
            </a:lvl1pPr>
          </a:lstStyle>
          <a:p>
            <a:pPr algn="ctr"/>
            <a:r>
              <a:rPr lang="ja-JP" altLang="en-US" sz="2400" dirty="0">
                <a:solidFill>
                  <a:schemeClr val="accent5">
                    <a:lumMod val="50000"/>
                  </a:schemeClr>
                </a:solidFill>
              </a:rPr>
              <a:t>古代の計算機械</a:t>
            </a:r>
            <a:endParaRPr lang="en-US" altLang="ja-JP" sz="2400" dirty="0">
              <a:solidFill>
                <a:schemeClr val="accent5">
                  <a:lumMod val="50000"/>
                </a:schemeClr>
              </a:solidFill>
            </a:endParaRPr>
          </a:p>
          <a:p>
            <a:pPr algn="ctr"/>
            <a:r>
              <a:rPr lang="en-US" altLang="ja-JP" sz="2400" dirty="0">
                <a:solidFill>
                  <a:schemeClr val="accent5">
                    <a:lumMod val="50000"/>
                  </a:schemeClr>
                </a:solidFill>
              </a:rPr>
              <a:t>Calculator</a:t>
            </a:r>
            <a:endParaRPr lang="ja-JP" altLang="en-US" sz="2400" dirty="0">
              <a:solidFill>
                <a:schemeClr val="accent5">
                  <a:lumMod val="50000"/>
                </a:schemeClr>
              </a:solidFill>
            </a:endParaRPr>
          </a:p>
        </p:txBody>
      </p:sp>
      <p:sp>
        <p:nvSpPr>
          <p:cNvPr id="51" name="テキスト ボックス 50"/>
          <p:cNvSpPr txBox="1"/>
          <p:nvPr/>
        </p:nvSpPr>
        <p:spPr>
          <a:xfrm>
            <a:off x="1531349" y="2667821"/>
            <a:ext cx="2339102" cy="830997"/>
          </a:xfrm>
          <a:prstGeom prst="rect">
            <a:avLst/>
          </a:prstGeom>
          <a:noFill/>
        </p:spPr>
        <p:txBody>
          <a:bodyPr wrap="none" rtlCol="0">
            <a:spAutoFit/>
          </a:bodyPr>
          <a:lstStyle/>
          <a:p>
            <a:pPr algn="ctr"/>
            <a:r>
              <a:rPr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現代</a:t>
            </a: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の計算機械</a:t>
            </a:r>
            <a:endParaRPr kumimoji="1"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Computer</a:t>
            </a:r>
            <a:endPar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2" name="テキスト ボックス 51"/>
          <p:cNvSpPr txBox="1"/>
          <p:nvPr/>
        </p:nvSpPr>
        <p:spPr>
          <a:xfrm>
            <a:off x="3577849" y="1309347"/>
            <a:ext cx="2646878" cy="461665"/>
          </a:xfrm>
          <a:prstGeom prst="rect">
            <a:avLst/>
          </a:prstGeom>
          <a:noFill/>
        </p:spPr>
        <p:txBody>
          <a:bodyPr wrap="none" rtlCol="0">
            <a:spAutoFit/>
          </a:bodyPr>
          <a:lstStyle/>
          <a:p>
            <a:r>
              <a:rPr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近未来</a:t>
            </a:r>
            <a:r>
              <a:rPr kumimoji="1" lang="ja-JP" altLang="en-US" sz="2400" b="1" dirty="0">
                <a:solidFill>
                  <a:schemeClr val="accent3">
                    <a:lumMod val="50000"/>
                  </a:schemeClr>
                </a:solidFill>
                <a:effectLst>
                  <a:outerShdw blurRad="50800" dist="38100" dir="2700000" algn="tl" rotWithShape="0">
                    <a:prstClr val="black">
                      <a:alpha val="40000"/>
                    </a:prstClr>
                  </a:outerShdw>
                </a:effectLst>
                <a:latin typeface="Meiryo" charset="-128"/>
                <a:ea typeface="Meiryo" charset="-128"/>
                <a:cs typeface="Meiryo" charset="-128"/>
              </a:rPr>
              <a:t>の計算機械</a:t>
            </a:r>
          </a:p>
        </p:txBody>
      </p:sp>
      <p:pic>
        <p:nvPicPr>
          <p:cNvPr id="53" name="図 52"/>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04676" y="1952737"/>
            <a:ext cx="825281" cy="746054"/>
          </a:xfrm>
          <a:prstGeom prst="rect">
            <a:avLst/>
          </a:prstGeom>
        </p:spPr>
      </p:pic>
      <p:sp>
        <p:nvSpPr>
          <p:cNvPr id="55" name="正方形/長方形 54"/>
          <p:cNvSpPr/>
          <p:nvPr/>
        </p:nvSpPr>
        <p:spPr>
          <a:xfrm>
            <a:off x="6913931" y="2503752"/>
            <a:ext cx="295274" cy="215444"/>
          </a:xfrm>
          <a:prstGeom prst="rect">
            <a:avLst/>
          </a:prstGeom>
        </p:spPr>
        <p:txBody>
          <a:bodyPr wrap="none">
            <a:spAutoFit/>
          </a:bodyPr>
          <a:lstStyle/>
          <a:p>
            <a:pPr algn="ctr"/>
            <a:r>
              <a:rPr lang="en-US" altLang="ja-JP" sz="800">
                <a:latin typeface="Meiryo" charset="-128"/>
                <a:ea typeface="Meiryo" charset="-128"/>
                <a:cs typeface="Meiryo" charset="-128"/>
              </a:rPr>
              <a:t>AI</a:t>
            </a:r>
            <a:endParaRPr lang="ja-JP" altLang="en-US" sz="800" dirty="0">
              <a:latin typeface="Meiryo" charset="-128"/>
              <a:ea typeface="Meiryo" charset="-128"/>
              <a:cs typeface="Meiryo" charset="-128"/>
            </a:endParaRPr>
          </a:p>
        </p:txBody>
      </p:sp>
      <p:pic>
        <p:nvPicPr>
          <p:cNvPr id="6" name="図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39098" y="5460284"/>
            <a:ext cx="1213104" cy="810768"/>
          </a:xfrm>
          <a:prstGeom prst="rect">
            <a:avLst/>
          </a:prstGeom>
        </p:spPr>
      </p:pic>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746561" y="5466380"/>
            <a:ext cx="1450848" cy="798576"/>
          </a:xfrm>
          <a:prstGeom prst="rect">
            <a:avLst/>
          </a:prstGeom>
        </p:spPr>
      </p:pic>
      <p:pic>
        <p:nvPicPr>
          <p:cNvPr id="39" name="図 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40447" y="2890994"/>
            <a:ext cx="1411758" cy="985990"/>
          </a:xfrm>
          <a:prstGeom prst="rect">
            <a:avLst/>
          </a:prstGeom>
        </p:spPr>
      </p:pic>
      <p:pic>
        <p:nvPicPr>
          <p:cNvPr id="40" name="図 3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747611" y="960394"/>
            <a:ext cx="664464" cy="737616"/>
          </a:xfrm>
          <a:prstGeom prst="rect">
            <a:avLst/>
          </a:prstGeom>
        </p:spPr>
      </p:pic>
      <p:pic>
        <p:nvPicPr>
          <p:cNvPr id="45" name="図 4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54202" y="960394"/>
            <a:ext cx="743712" cy="731520"/>
          </a:xfrm>
          <a:prstGeom prst="rect">
            <a:avLst/>
          </a:prstGeom>
        </p:spPr>
      </p:pic>
      <p:pic>
        <p:nvPicPr>
          <p:cNvPr id="54" name="図 5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86705" y="3852002"/>
            <a:ext cx="968641" cy="640942"/>
          </a:xfrm>
          <a:prstGeom prst="rect">
            <a:avLst/>
          </a:prstGeom>
        </p:spPr>
      </p:pic>
      <p:pic>
        <p:nvPicPr>
          <p:cNvPr id="57" name="図 5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78056" y="3701034"/>
            <a:ext cx="679494" cy="487463"/>
          </a:xfrm>
          <a:prstGeom prst="rect">
            <a:avLst/>
          </a:prstGeom>
        </p:spPr>
      </p:pic>
      <p:pic>
        <p:nvPicPr>
          <p:cNvPr id="58" name="図 5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926806" y="2234301"/>
            <a:ext cx="676656" cy="676656"/>
          </a:xfrm>
          <a:prstGeom prst="rect">
            <a:avLst/>
          </a:prstGeom>
        </p:spPr>
      </p:pic>
      <p:pic>
        <p:nvPicPr>
          <p:cNvPr id="59" name="図 58"/>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254913" y="2793368"/>
            <a:ext cx="841248" cy="633984"/>
          </a:xfrm>
          <a:prstGeom prst="rect">
            <a:avLst/>
          </a:prstGeom>
        </p:spPr>
      </p:pic>
      <p:pic>
        <p:nvPicPr>
          <p:cNvPr id="60" name="図 59"/>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253198" y="3521929"/>
            <a:ext cx="1011936" cy="573024"/>
          </a:xfrm>
          <a:prstGeom prst="rect">
            <a:avLst/>
          </a:prstGeom>
        </p:spPr>
      </p:pic>
      <p:pic>
        <p:nvPicPr>
          <p:cNvPr id="61" name="図 60"/>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14857" y="5466380"/>
            <a:ext cx="890016" cy="798576"/>
          </a:xfrm>
          <a:prstGeom prst="rect">
            <a:avLst/>
          </a:prstGeom>
        </p:spPr>
      </p:pic>
      <p:pic>
        <p:nvPicPr>
          <p:cNvPr id="7" name="図 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53880" y="4138223"/>
            <a:ext cx="905410" cy="743433"/>
          </a:xfrm>
          <a:prstGeom prst="rect">
            <a:avLst/>
          </a:prstGeom>
        </p:spPr>
      </p:pic>
      <p:sp>
        <p:nvSpPr>
          <p:cNvPr id="62" name="テキスト ボックス 61"/>
          <p:cNvSpPr txBox="1"/>
          <p:nvPr/>
        </p:nvSpPr>
        <p:spPr>
          <a:xfrm>
            <a:off x="464474" y="3967894"/>
            <a:ext cx="1133644" cy="215444"/>
          </a:xfrm>
          <a:prstGeom prst="rect">
            <a:avLst/>
          </a:prstGeom>
          <a:noFill/>
        </p:spPr>
        <p:txBody>
          <a:bodyPr wrap="none" rtlCol="0">
            <a:spAutoFit/>
          </a:bodyPr>
          <a:lstStyle/>
          <a:p>
            <a:pPr algn="ctr"/>
            <a:r>
              <a:rPr kumimoji="1" lang="en-US" altLang="ja-JP" sz="800" dirty="0">
                <a:latin typeface="Meiryo" charset="-128"/>
                <a:ea typeface="Meiryo" charset="-128"/>
                <a:cs typeface="Meiryo" charset="-128"/>
              </a:rPr>
              <a:t>19</a:t>
            </a:r>
            <a:r>
              <a:rPr kumimoji="1" lang="ja-JP" altLang="en-US" sz="800" dirty="0">
                <a:latin typeface="Meiryo" charset="-128"/>
                <a:ea typeface="Meiryo" charset="-128"/>
                <a:cs typeface="Meiryo" charset="-128"/>
              </a:rPr>
              <a:t>世紀半（未完成）</a:t>
            </a:r>
          </a:p>
        </p:txBody>
      </p:sp>
      <p:sp>
        <p:nvSpPr>
          <p:cNvPr id="63" name="正方形/長方形 62"/>
          <p:cNvSpPr/>
          <p:nvPr/>
        </p:nvSpPr>
        <p:spPr>
          <a:xfrm>
            <a:off x="438859" y="4892088"/>
            <a:ext cx="1107996" cy="215444"/>
          </a:xfrm>
          <a:prstGeom prst="rect">
            <a:avLst/>
          </a:prstGeom>
        </p:spPr>
        <p:txBody>
          <a:bodyPr wrap="none">
            <a:spAutoFit/>
          </a:bodyPr>
          <a:lstStyle/>
          <a:p>
            <a:pPr algn="ctr"/>
            <a:r>
              <a:rPr lang="ja-JP" altLang="en-US" sz="800">
                <a:latin typeface="Meiryo" charset="-128"/>
                <a:ea typeface="Meiryo" charset="-128"/>
                <a:cs typeface="Meiryo" charset="-128"/>
              </a:rPr>
              <a:t>バベッジの解析機関</a:t>
            </a:r>
            <a:endParaRPr lang="ja-JP" altLang="en-US" sz="800" dirty="0">
              <a:latin typeface="Meiryo" charset="-128"/>
              <a:ea typeface="Meiryo" charset="-128"/>
              <a:cs typeface="Meiryo" charset="-128"/>
            </a:endParaRPr>
          </a:p>
        </p:txBody>
      </p:sp>
      <p:sp>
        <p:nvSpPr>
          <p:cNvPr id="64" name="正方形/長方形 63"/>
          <p:cNvSpPr/>
          <p:nvPr/>
        </p:nvSpPr>
        <p:spPr>
          <a:xfrm>
            <a:off x="4300775" y="4165523"/>
            <a:ext cx="837089" cy="215444"/>
          </a:xfrm>
          <a:prstGeom prst="rect">
            <a:avLst/>
          </a:prstGeom>
        </p:spPr>
        <p:txBody>
          <a:bodyPr wrap="none">
            <a:spAutoFit/>
          </a:bodyPr>
          <a:lstStyle/>
          <a:p>
            <a:pPr algn="ctr"/>
            <a:r>
              <a:rPr lang="en-US" altLang="ja-JP" sz="800">
                <a:latin typeface="Meiryo" charset="-128"/>
                <a:ea typeface="Meiryo" charset="-128"/>
                <a:cs typeface="Meiryo" charset="-128"/>
              </a:rPr>
              <a:t>IBM PC 5150</a:t>
            </a:r>
            <a:endParaRPr lang="ja-JP" altLang="en-US" sz="800" dirty="0">
              <a:latin typeface="Meiryo" charset="-128"/>
              <a:ea typeface="Meiryo" charset="-128"/>
              <a:cs typeface="Meiryo" charset="-128"/>
            </a:endParaRPr>
          </a:p>
        </p:txBody>
      </p:sp>
      <p:sp>
        <p:nvSpPr>
          <p:cNvPr id="20" name="テキスト ボックス 19"/>
          <p:cNvSpPr txBox="1"/>
          <p:nvPr/>
        </p:nvSpPr>
        <p:spPr>
          <a:xfrm>
            <a:off x="4854004" y="4332984"/>
            <a:ext cx="695158" cy="215444"/>
          </a:xfrm>
          <a:prstGeom prst="rect">
            <a:avLst/>
          </a:prstGeom>
          <a:noFill/>
        </p:spPr>
        <p:txBody>
          <a:bodyPr wrap="square" rtlCol="0">
            <a:spAutoFit/>
          </a:bodyPr>
          <a:lstStyle>
            <a:defPPr>
              <a:defRPr lang="ja-JP"/>
            </a:defPPr>
            <a:lvl1pPr algn="ctr">
              <a:defRPr sz="800">
                <a:latin typeface="Meiryo" charset="-128"/>
                <a:ea typeface="Meiryo" charset="-128"/>
                <a:cs typeface="Meiryo" charset="-128"/>
              </a:defRPr>
            </a:lvl1pPr>
          </a:lstStyle>
          <a:p>
            <a:r>
              <a:rPr lang="en-US" altLang="ja-JP" b="1" dirty="0">
                <a:solidFill>
                  <a:schemeClr val="bg1"/>
                </a:solidFill>
                <a:effectLst>
                  <a:outerShdw blurRad="50800" dist="38100" dir="2700000" algn="tl" rotWithShape="0">
                    <a:prstClr val="black">
                      <a:alpha val="40000"/>
                    </a:prstClr>
                  </a:outerShdw>
                </a:effectLst>
              </a:rPr>
              <a:t>1990</a:t>
            </a:r>
            <a:r>
              <a:rPr lang="ja-JP" altLang="en-US" b="1" dirty="0">
                <a:solidFill>
                  <a:schemeClr val="bg1"/>
                </a:solidFill>
                <a:effectLst>
                  <a:outerShdw blurRad="50800" dist="38100" dir="2700000" algn="tl" rotWithShape="0">
                    <a:prstClr val="black">
                      <a:alpha val="40000"/>
                    </a:prstClr>
                  </a:outerShdw>
                </a:effectLst>
              </a:rPr>
              <a:t>年</a:t>
            </a:r>
            <a:r>
              <a:rPr lang="en-US" altLang="ja-JP" b="1" dirty="0">
                <a:solidFill>
                  <a:schemeClr val="bg1"/>
                </a:solidFill>
                <a:effectLst>
                  <a:outerShdw blurRad="50800" dist="38100" dir="2700000" algn="tl" rotWithShape="0">
                    <a:prstClr val="black">
                      <a:alpha val="40000"/>
                    </a:prstClr>
                  </a:outerShdw>
                </a:effectLst>
              </a:rPr>
              <a:t>〜</a:t>
            </a:r>
            <a:endParaRPr lang="ja-JP" altLang="en-US" b="1" dirty="0">
              <a:solidFill>
                <a:schemeClr val="bg1"/>
              </a:solidFill>
              <a:effectLst>
                <a:outerShdw blurRad="50800" dist="38100" dir="2700000" algn="tl" rotWithShape="0">
                  <a:prstClr val="black">
                    <a:alpha val="40000"/>
                  </a:prstClr>
                </a:outerShdw>
              </a:effectLst>
            </a:endParaRPr>
          </a:p>
        </p:txBody>
      </p:sp>
      <p:sp>
        <p:nvSpPr>
          <p:cNvPr id="65" name="テキスト ボックス 64"/>
          <p:cNvSpPr txBox="1"/>
          <p:nvPr/>
        </p:nvSpPr>
        <p:spPr>
          <a:xfrm>
            <a:off x="4871137" y="4471228"/>
            <a:ext cx="780983" cy="253916"/>
          </a:xfrm>
          <a:prstGeom prst="rect">
            <a:avLst/>
          </a:prstGeom>
          <a:noFill/>
        </p:spPr>
        <p:txBody>
          <a:bodyPr wrap="none" rtlCol="0">
            <a:spAutoFit/>
          </a:bodyPr>
          <a:lstStyle>
            <a:defPPr>
              <a:defRPr lang="ja-JP"/>
            </a:defPPr>
            <a:lvl1pPr algn="ctr">
              <a:defRPr sz="800">
                <a:latin typeface="Meiryo" charset="-128"/>
                <a:ea typeface="Meiryo" charset="-128"/>
                <a:cs typeface="Meiryo" charset="-128"/>
              </a:defRPr>
            </a:lvl1pPr>
          </a:lstStyle>
          <a:p>
            <a:r>
              <a:rPr lang="en-US" altLang="ja-JP" sz="1050" b="1">
                <a:solidFill>
                  <a:schemeClr val="bg1"/>
                </a:solidFill>
                <a:effectLst>
                  <a:outerShdw blurRad="50800" dist="38100" dir="2700000" algn="tl" rotWithShape="0">
                    <a:prstClr val="black">
                      <a:alpha val="40000"/>
                    </a:prstClr>
                  </a:outerShdw>
                </a:effectLst>
              </a:rPr>
              <a:t>Internet</a:t>
            </a:r>
            <a:endParaRPr lang="ja-JP" altLang="en-US" sz="1050" b="1"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97842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デジタル化の歴史</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メイリオ"/>
                <a:ea typeface="メイリオ"/>
                <a:cs typeface="メイリオ"/>
              </a:rPr>
              <a:t>1960</a:t>
            </a:r>
            <a:r>
              <a:rPr lang="ja-JP" altLang="en-US" sz="2800" dirty="0">
                <a:solidFill>
                  <a:schemeClr val="accent5">
                    <a:lumMod val="75000"/>
                  </a:schemeClr>
                </a:solidFill>
                <a:latin typeface="メイリオ"/>
                <a:ea typeface="メイリオ"/>
                <a:cs typeface="メイリオ"/>
              </a:rPr>
              <a:t>年代</a:t>
            </a:r>
            <a:endParaRPr lang="en-US" altLang="ja-JP" sz="2800" dirty="0">
              <a:solidFill>
                <a:schemeClr val="accent5">
                  <a:lumMod val="75000"/>
                </a:schemeClr>
              </a:solidFill>
              <a:latin typeface="メイリオ"/>
              <a:ea typeface="メイリオ"/>
              <a:cs typeface="メイリオ"/>
            </a:endParaRPr>
          </a:p>
          <a:p>
            <a:r>
              <a:rPr kumimoji="1" lang="ja-JP" altLang="en-US" sz="1000" dirty="0">
                <a:solidFill>
                  <a:schemeClr val="accent5">
                    <a:lumMod val="75000"/>
                  </a:schemeClr>
                </a:solidFill>
                <a:latin typeface="メイリオ"/>
                <a:ea typeface="メイリオ"/>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メイリオ"/>
                <a:ea typeface="メイリオ"/>
                <a:cs typeface="メイリオ"/>
              </a:rPr>
              <a:t>1970</a:t>
            </a:r>
            <a:r>
              <a:rPr lang="ja-JP" altLang="en-US" sz="2800" dirty="0">
                <a:solidFill>
                  <a:schemeClr val="accent1">
                    <a:lumMod val="75000"/>
                  </a:schemeClr>
                </a:solidFill>
                <a:latin typeface="メイリオ"/>
                <a:ea typeface="メイリオ"/>
                <a:cs typeface="メイリオ"/>
              </a:rPr>
              <a:t>年代</a:t>
            </a:r>
            <a:endParaRPr lang="en-US" altLang="ja-JP" sz="2800" dirty="0">
              <a:solidFill>
                <a:schemeClr val="accent1">
                  <a:lumMod val="75000"/>
                </a:schemeClr>
              </a:solidFill>
              <a:latin typeface="メイリオ"/>
              <a:ea typeface="メイリオ"/>
              <a:cs typeface="メイリオ"/>
            </a:endParaRPr>
          </a:p>
          <a:p>
            <a:r>
              <a:rPr lang="ja-JP" altLang="en-US" sz="1000" dirty="0">
                <a:solidFill>
                  <a:schemeClr val="accent1">
                    <a:lumMod val="75000"/>
                  </a:schemeClr>
                </a:solidFill>
                <a:latin typeface="メイリオ"/>
                <a:ea typeface="メイリオ"/>
                <a:cs typeface="メイリオ"/>
              </a:rPr>
              <a:t>事務処理・工場生産の自動化</a:t>
            </a:r>
            <a:endParaRPr kumimoji="1" lang="ja-JP" altLang="en-US" sz="1000" dirty="0">
              <a:solidFill>
                <a:schemeClr val="accent1">
                  <a:lumMod val="75000"/>
                </a:schemeClr>
              </a:solidFill>
              <a:latin typeface="メイリオ"/>
              <a:ea typeface="メイリオ"/>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メイリオ"/>
                <a:ea typeface="メイリオ"/>
                <a:cs typeface="メイリオ"/>
              </a:rPr>
              <a:t>1980</a:t>
            </a:r>
            <a:r>
              <a:rPr lang="ja-JP" altLang="en-US" sz="2800" dirty="0">
                <a:solidFill>
                  <a:schemeClr val="accent1">
                    <a:lumMod val="50000"/>
                  </a:schemeClr>
                </a:solidFill>
                <a:latin typeface="メイリオ"/>
                <a:ea typeface="メイリオ"/>
                <a:cs typeface="メイリオ"/>
              </a:rPr>
              <a:t>年代</a:t>
            </a:r>
            <a:endParaRPr lang="en-US" altLang="ja-JP" sz="2800" dirty="0">
              <a:solidFill>
                <a:schemeClr val="accent1">
                  <a:lumMod val="50000"/>
                </a:schemeClr>
              </a:solidFill>
              <a:latin typeface="メイリオ"/>
              <a:ea typeface="メイリオ"/>
              <a:cs typeface="メイリオ"/>
            </a:endParaRPr>
          </a:p>
          <a:p>
            <a:r>
              <a:rPr kumimoji="1" lang="ja-JP" altLang="en-US" sz="1000" dirty="0">
                <a:solidFill>
                  <a:schemeClr val="accent1">
                    <a:lumMod val="50000"/>
                  </a:schemeClr>
                </a:solidFill>
                <a:latin typeface="メイリオ"/>
                <a:ea typeface="メイリオ"/>
                <a:cs typeface="メイリオ"/>
              </a:rPr>
              <a:t>小型コンピュータ・</a:t>
            </a:r>
            <a:r>
              <a:rPr kumimoji="1" lang="en-US" altLang="ja-JP" sz="1000" dirty="0">
                <a:solidFill>
                  <a:schemeClr val="accent1">
                    <a:lumMod val="50000"/>
                  </a:schemeClr>
                </a:solidFill>
                <a:latin typeface="メイリオ"/>
                <a:ea typeface="メイリオ"/>
                <a:cs typeface="メイリオ"/>
              </a:rPr>
              <a:t>PC</a:t>
            </a:r>
            <a:r>
              <a:rPr kumimoji="1" lang="ja-JP" altLang="en-US" sz="1000" dirty="0">
                <a:solidFill>
                  <a:schemeClr val="accent1">
                    <a:lumMod val="50000"/>
                  </a:schemeClr>
                </a:solidFill>
                <a:latin typeface="メイリオ"/>
                <a:ea typeface="メイリオ"/>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メイリオ"/>
                <a:ea typeface="メイリオ"/>
                <a:cs typeface="メイリオ"/>
              </a:rPr>
              <a:t>1990</a:t>
            </a:r>
            <a:r>
              <a:rPr lang="ja-JP" altLang="en-US" sz="2800" dirty="0">
                <a:solidFill>
                  <a:srgbClr val="000090"/>
                </a:solidFill>
                <a:latin typeface="メイリオ"/>
                <a:ea typeface="メイリオ"/>
                <a:cs typeface="メイリオ"/>
              </a:rPr>
              <a:t>年代</a:t>
            </a:r>
            <a:endParaRPr lang="en-US" altLang="ja-JP" sz="2800" dirty="0">
              <a:solidFill>
                <a:srgbClr val="000090"/>
              </a:solidFill>
              <a:latin typeface="メイリオ"/>
              <a:ea typeface="メイリオ"/>
              <a:cs typeface="メイリオ"/>
            </a:endParaRPr>
          </a:p>
          <a:p>
            <a:r>
              <a:rPr kumimoji="1" lang="ja-JP" altLang="en-US" sz="1000" dirty="0">
                <a:solidFill>
                  <a:srgbClr val="000090"/>
                </a:solidFill>
                <a:latin typeface="メイリオ"/>
                <a:ea typeface="メイリオ"/>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メイリオ"/>
                <a:ea typeface="メイリオ"/>
                <a:cs typeface="メイリオ"/>
              </a:rPr>
              <a:t>2000</a:t>
            </a:r>
            <a:r>
              <a:rPr lang="ja-JP" altLang="en-US" sz="2800" dirty="0">
                <a:solidFill>
                  <a:srgbClr val="0000FF"/>
                </a:solidFill>
                <a:latin typeface="メイリオ"/>
                <a:ea typeface="メイリオ"/>
                <a:cs typeface="メイリオ"/>
              </a:rPr>
              <a:t>年代</a:t>
            </a:r>
            <a:endParaRPr lang="en-US" altLang="ja-JP" sz="2800" dirty="0">
              <a:solidFill>
                <a:srgbClr val="0000FF"/>
              </a:solidFill>
              <a:latin typeface="メイリオ"/>
              <a:ea typeface="メイリオ"/>
              <a:cs typeface="メイリオ"/>
            </a:endParaRPr>
          </a:p>
          <a:p>
            <a:r>
              <a:rPr lang="ja-JP" altLang="en-US" sz="1000" dirty="0">
                <a:solidFill>
                  <a:srgbClr val="0000FF"/>
                </a:solidFill>
                <a:latin typeface="メイリオ"/>
                <a:ea typeface="メイリオ"/>
                <a:cs typeface="メイリオ"/>
              </a:rPr>
              <a:t>ソーシャル、モバイルの登場</a:t>
            </a:r>
            <a:endParaRPr kumimoji="1" lang="ja-JP" altLang="en-US" sz="1000" dirty="0">
              <a:solidFill>
                <a:srgbClr val="0000FF"/>
              </a:solidFill>
              <a:latin typeface="メイリオ"/>
              <a:ea typeface="メイリオ"/>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メイリオ"/>
                <a:ea typeface="メイリオ"/>
                <a:cs typeface="メイリオ"/>
              </a:rPr>
              <a:t>201X</a:t>
            </a:r>
            <a:r>
              <a:rPr lang="ja-JP" altLang="en-US" sz="2800" dirty="0">
                <a:solidFill>
                  <a:srgbClr val="3366FF"/>
                </a:solidFill>
                <a:latin typeface="メイリオ"/>
                <a:ea typeface="メイリオ"/>
                <a:cs typeface="メイリオ"/>
              </a:rPr>
              <a:t>年</a:t>
            </a:r>
            <a:r>
              <a:rPr lang="en-US" altLang="ja-JP" sz="2800" dirty="0">
                <a:solidFill>
                  <a:srgbClr val="3366FF"/>
                </a:solidFill>
                <a:latin typeface="メイリオ"/>
                <a:ea typeface="メイリオ"/>
                <a:cs typeface="メイリオ"/>
              </a:rPr>
              <a:t>〜</a:t>
            </a:r>
          </a:p>
          <a:p>
            <a:r>
              <a:rPr lang="en-US" altLang="ja-JP" sz="1000" dirty="0" err="1">
                <a:solidFill>
                  <a:srgbClr val="3366FF"/>
                </a:solidFill>
                <a:latin typeface="メイリオ"/>
                <a:ea typeface="メイリオ"/>
                <a:cs typeface="メイリオ"/>
              </a:rPr>
              <a:t>IoT</a:t>
            </a:r>
            <a:r>
              <a:rPr lang="ja-JP" altLang="en-US" sz="1000" dirty="0">
                <a:solidFill>
                  <a:srgbClr val="3366FF"/>
                </a:solidFill>
                <a:latin typeface="メイリオ"/>
                <a:ea typeface="メイリオ"/>
                <a:cs typeface="メイリオ"/>
              </a:rPr>
              <a:t>・アナリティクスの進化</a:t>
            </a:r>
            <a:endParaRPr lang="en-US" altLang="ja-JP" sz="1000" dirty="0">
              <a:solidFill>
                <a:srgbClr val="3366FF"/>
              </a:solidFill>
              <a:latin typeface="メイリオ"/>
              <a:ea typeface="メイリオ"/>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カリキュレーション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ルーチンワーク</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ワークフロー</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コラボレーション</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メイリオ"/>
                <a:ea typeface="メイリオ"/>
                <a:cs typeface="メイリオ"/>
              </a:rPr>
              <a:t>アクティビティ</a:t>
            </a:r>
            <a:endParaRPr kumimoji="0" lang="en-US" altLang="ja-JP" sz="2000" b="1"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メイリオ"/>
                <a:ea typeface="メイリオ"/>
                <a:cs typeface="メイリオ"/>
              </a:rPr>
              <a:t>日常生活や社会活動</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メイリオ"/>
                <a:ea typeface="メイリオ"/>
                <a:cs typeface="メイリオ"/>
              </a:rPr>
              <a:t>エンゲージメント</a:t>
            </a:r>
            <a:endParaRPr kumimoji="0" lang="en-US" altLang="ja-JP" sz="2000" b="1" dirty="0">
              <a:solidFill>
                <a:schemeClr val="bg1"/>
              </a:solidFill>
              <a:latin typeface="メイリオ"/>
              <a:ea typeface="メイリオ"/>
              <a:cs typeface="メイリオ"/>
            </a:endParaRPr>
          </a:p>
          <a:p>
            <a:pPr algn="ctr" defTabSz="914400" fontAlgn="base">
              <a:spcAft>
                <a:spcPct val="0"/>
              </a:spcAft>
            </a:pPr>
            <a:r>
              <a:rPr kumimoji="0" lang="ja-JP" altLang="en-US" sz="1600" dirty="0">
                <a:solidFill>
                  <a:schemeClr val="bg1"/>
                </a:solidFill>
                <a:latin typeface="メイリオ"/>
                <a:ea typeface="メイリオ"/>
                <a:cs typeface="メイリオ"/>
              </a:rPr>
              <a:t>ヒトとヒトのつながり</a:t>
            </a:r>
          </a:p>
        </p:txBody>
      </p:sp>
    </p:spTree>
    <p:extLst>
      <p:ext uri="{BB962C8B-B14F-4D97-AF65-F5344CB8AC3E}">
        <p14:creationId xmlns:p14="http://schemas.microsoft.com/office/powerpoint/2010/main" val="3555242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20265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18</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effectLst/>
                <a:latin typeface="Arial"/>
                <a:ea typeface="HGP創英角ｺﾞｼｯｸUB" pitchFamily="50" charset="-128"/>
                <a:cs typeface="Arial"/>
              </a:rPr>
              <a:t>サイバー･フィジカル・システム と </a:t>
            </a:r>
            <a:r>
              <a:rPr lang="ja-JP" altLang="en-US" sz="2000" dirty="0">
                <a:solidFill>
                  <a:srgbClr val="FFFFFF"/>
                </a:solidFill>
                <a:latin typeface="Arial"/>
                <a:ea typeface="HGP創英角ｺﾞｼｯｸUB" pitchFamily="50" charset="-128"/>
                <a:cs typeface="Arial"/>
              </a:rPr>
              <a:t>デジタル・トランスフォーメーション</a:t>
            </a:r>
            <a:endParaRPr lang="en-US" altLang="ja-JP" sz="2000" dirty="0">
              <a:solidFill>
                <a:srgbClr val="FFFFFF"/>
              </a:solidFill>
              <a:latin typeface="Arial"/>
              <a:ea typeface="HGP創英角ｺﾞｼｯｸUB" pitchFamily="50" charset="-128"/>
              <a:cs typeface="Arial"/>
            </a:endParaRPr>
          </a:p>
          <a:p>
            <a:pPr algn="ctr"/>
            <a:r>
              <a:rPr lang="en-US" altLang="ja-JP" sz="2000" dirty="0">
                <a:solidFill>
                  <a:srgbClr val="FFFFFF"/>
                </a:solidFill>
                <a:effectLst/>
                <a:latin typeface="Arial"/>
                <a:ea typeface="HGP創英角ｺﾞｼｯｸUB" pitchFamily="50" charset="-128"/>
                <a:cs typeface="Arial"/>
              </a:rPr>
              <a:t>Cyber-Physical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9820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586393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320F10A-DEFF-C247-B90D-56FDDB8AAFC3}"/>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69F6764D-E00A-5B45-8722-6CF2DBA1E2CE}"/>
              </a:ext>
            </a:extLst>
          </p:cNvPr>
          <p:cNvSpPr txBox="1"/>
          <p:nvPr/>
        </p:nvSpPr>
        <p:spPr>
          <a:xfrm>
            <a:off x="401156" y="2194796"/>
            <a:ext cx="8341687" cy="2616101"/>
          </a:xfrm>
          <a:prstGeom prst="rect">
            <a:avLst/>
          </a:prstGeom>
          <a:noFill/>
        </p:spPr>
        <p:txBody>
          <a:bodyPr wrap="square" lIns="90000" rtlCol="0">
            <a:spAutoFit/>
          </a:bodyPr>
          <a:lstStyle/>
          <a:p>
            <a:pPr marL="342900" indent="-342900">
              <a:spcBef>
                <a:spcPts val="1200"/>
              </a:spcBef>
              <a:buFont typeface="Wingdings" pitchFamily="2" charset="2"/>
              <a:buChar char="l"/>
            </a:pP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自分の「事前課題」についての回答を</a:t>
            </a:r>
            <a:r>
              <a:rPr lang="ja-JP" altLang="en-US" sz="2400">
                <a:solidFill>
                  <a:schemeClr val="tx1">
                    <a:lumMod val="50000"/>
                    <a:lumOff val="50000"/>
                  </a:schemeClr>
                </a:solidFill>
                <a:latin typeface="Meiryo" panose="020B0604030504040204" pitchFamily="34" charset="-128"/>
                <a:ea typeface="Meiryo" panose="020B0604030504040204" pitchFamily="34" charset="-128"/>
              </a:rPr>
              <a:t>前後・隣同士の</a:t>
            </a:r>
            <a:r>
              <a:rPr lang="en-US" altLang="ja-JP" sz="2400" dirty="0">
                <a:solidFill>
                  <a:schemeClr val="tx1">
                    <a:lumMod val="50000"/>
                    <a:lumOff val="50000"/>
                  </a:schemeClr>
                </a:solidFill>
                <a:latin typeface="Meiryo" panose="020B0604030504040204" pitchFamily="34" charset="-128"/>
                <a:ea typeface="Meiryo" panose="020B0604030504040204" pitchFamily="34" charset="-128"/>
              </a:rPr>
              <a:t>4</a:t>
            </a:r>
            <a:r>
              <a:rPr lang="ja-JP" altLang="en-US" sz="2400">
                <a:solidFill>
                  <a:schemeClr val="tx1">
                    <a:lumMod val="50000"/>
                    <a:lumOff val="50000"/>
                  </a:schemeClr>
                </a:solidFill>
                <a:latin typeface="Meiryo" panose="020B0604030504040204" pitchFamily="34" charset="-128"/>
                <a:ea typeface="Meiryo" panose="020B0604030504040204" pitchFamily="34" charset="-128"/>
              </a:rPr>
              <a:t>人で共有してください。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marL="342900" indent="-342900">
              <a:spcBef>
                <a:spcPts val="1200"/>
              </a:spcBef>
              <a:buFont typeface="Wingdings" pitchFamily="2" charset="2"/>
              <a:buChar char="l"/>
            </a:pPr>
            <a:r>
              <a:rPr lang="en-US" altLang="ja-JP" sz="2400" dirty="0">
                <a:solidFill>
                  <a:schemeClr val="tx1">
                    <a:lumMod val="50000"/>
                    <a:lumOff val="50000"/>
                  </a:schemeClr>
                </a:solidFill>
                <a:latin typeface="Meiryo" panose="020B0604030504040204" pitchFamily="34" charset="-128"/>
                <a:ea typeface="Meiryo" panose="020B0604030504040204" pitchFamily="34" charset="-128"/>
              </a:rPr>
              <a:t>15</a:t>
            </a:r>
            <a:r>
              <a:rPr lang="ja-JP" altLang="en-US" sz="2400">
                <a:solidFill>
                  <a:schemeClr val="tx1">
                    <a:lumMod val="50000"/>
                    <a:lumOff val="50000"/>
                  </a:schemeClr>
                </a:solidFill>
                <a:latin typeface="Meiryo" panose="020B0604030504040204" pitchFamily="34" charset="-128"/>
                <a:ea typeface="Meiryo" panose="020B0604030504040204" pitchFamily="34" charset="-128"/>
              </a:rPr>
              <a:t>分の時間を差し上げます。時間管理は自分たちで行ってください。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a:p>
            <a:pPr marL="342900" indent="-342900">
              <a:spcBef>
                <a:spcPts val="1200"/>
              </a:spcBef>
              <a:buFont typeface="Wingdings" pitchFamily="2" charset="2"/>
              <a:buChar char="l"/>
            </a:pPr>
            <a:r>
              <a:rPr lang="ja-JP" altLang="en-US" sz="2400">
                <a:solidFill>
                  <a:schemeClr val="tx1">
                    <a:lumMod val="50000"/>
                    <a:lumOff val="50000"/>
                  </a:schemeClr>
                </a:solidFill>
                <a:latin typeface="Meiryo" panose="020B0604030504040204" pitchFamily="34" charset="-128"/>
                <a:ea typeface="Meiryo" panose="020B0604030504040204" pitchFamily="34" charset="-128"/>
              </a:rPr>
              <a:t>全員が順番に説明するたけではなく、自分とはどう違うかについても意見を交わしてください。</a:t>
            </a:r>
            <a:endParaRPr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6351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060175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30110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410671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94482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D8E0F5-853C-184C-9BD4-73AE5D84B7CF}"/>
              </a:ext>
            </a:extLst>
          </p:cNvPr>
          <p:cNvSpPr/>
          <p:nvPr/>
        </p:nvSpPr>
        <p:spPr>
          <a:xfrm>
            <a:off x="897746" y="805207"/>
            <a:ext cx="7495355" cy="5646514"/>
          </a:xfrm>
          <a:prstGeom prst="rect">
            <a:avLst/>
          </a:prstGeom>
          <a:solidFill>
            <a:srgbClr val="D7A8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9B9D922-B963-3E41-AD3C-D3261530450E}"/>
              </a:ext>
            </a:extLst>
          </p:cNvPr>
          <p:cNvSpPr/>
          <p:nvPr/>
        </p:nvSpPr>
        <p:spPr>
          <a:xfrm>
            <a:off x="799514" y="2421109"/>
            <a:ext cx="5508938" cy="408837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CC26E64-3D7B-5B42-A951-E6486B0C79BB}"/>
              </a:ext>
            </a:extLst>
          </p:cNvPr>
          <p:cNvSpPr>
            <a:spLocks noGrp="1"/>
          </p:cNvSpPr>
          <p:nvPr>
            <p:ph type="title"/>
          </p:nvPr>
        </p:nvSpPr>
        <p:spPr/>
        <p:txBody>
          <a:bodyPr/>
          <a:lstStyle/>
          <a:p>
            <a:r>
              <a:rPr lang="ja-JP" altLang="en-US"/>
              <a:t>デジタル・トランスフォーメーションという現象</a:t>
            </a:r>
            <a:endParaRPr kumimoji="1" lang="ja-JP" altLang="en-US"/>
          </a:p>
        </p:txBody>
      </p:sp>
      <p:sp>
        <p:nvSpPr>
          <p:cNvPr id="3" name="スライド番号プレースホルダー 2">
            <a:extLst>
              <a:ext uri="{FF2B5EF4-FFF2-40B4-BE49-F238E27FC236}">
                <a16:creationId xmlns:a16="http://schemas.microsoft.com/office/drawing/2014/main" id="{EE241C6B-5F2A-6E4E-A364-41B6F6002A6B}"/>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9" name="図 8">
            <a:extLst>
              <a:ext uri="{FF2B5EF4-FFF2-40B4-BE49-F238E27FC236}">
                <a16:creationId xmlns:a16="http://schemas.microsoft.com/office/drawing/2014/main" id="{5928B79A-5523-FE41-867C-8776175624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52" y="3260869"/>
            <a:ext cx="4596012" cy="3304511"/>
          </a:xfrm>
          <a:prstGeom prst="rect">
            <a:avLst/>
          </a:prstGeom>
        </p:spPr>
      </p:pic>
      <p:sp>
        <p:nvSpPr>
          <p:cNvPr id="13" name="ストライプ矢印 12">
            <a:extLst>
              <a:ext uri="{FF2B5EF4-FFF2-40B4-BE49-F238E27FC236}">
                <a16:creationId xmlns:a16="http://schemas.microsoft.com/office/drawing/2014/main" id="{5E74C5A3-F109-0F4D-8DF7-AFDB7005C335}"/>
              </a:ext>
            </a:extLst>
          </p:cNvPr>
          <p:cNvSpPr/>
          <p:nvPr/>
        </p:nvSpPr>
        <p:spPr>
          <a:xfrm rot="19533767">
            <a:off x="5172279" y="2577505"/>
            <a:ext cx="1170221" cy="686314"/>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ストライプ矢印 14">
            <a:extLst>
              <a:ext uri="{FF2B5EF4-FFF2-40B4-BE49-F238E27FC236}">
                <a16:creationId xmlns:a16="http://schemas.microsoft.com/office/drawing/2014/main" id="{209F056D-21B9-4B41-9A87-F7244EBCD6A5}"/>
              </a:ext>
            </a:extLst>
          </p:cNvPr>
          <p:cNvSpPr/>
          <p:nvPr/>
        </p:nvSpPr>
        <p:spPr>
          <a:xfrm rot="19533767">
            <a:off x="6210265" y="1221507"/>
            <a:ext cx="2286498" cy="1042328"/>
          </a:xfrm>
          <a:prstGeom prst="striped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2A9993E9-FACB-2E4D-BD3A-6417C3C70006}"/>
              </a:ext>
            </a:extLst>
          </p:cNvPr>
          <p:cNvSpPr txBox="1"/>
          <p:nvPr/>
        </p:nvSpPr>
        <p:spPr>
          <a:xfrm>
            <a:off x="2835506" y="1413302"/>
            <a:ext cx="3057247" cy="954107"/>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あらゆる産業分野</a:t>
            </a:r>
            <a:endParaRPr kumimoji="1" lang="en-US" altLang="ja-JP" sz="2800"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社会全般への拡大</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5609EB3-2928-164E-A666-3F619C37AA62}"/>
              </a:ext>
            </a:extLst>
          </p:cNvPr>
          <p:cNvSpPr txBox="1"/>
          <p:nvPr/>
        </p:nvSpPr>
        <p:spPr>
          <a:xfrm>
            <a:off x="2079209" y="2659052"/>
            <a:ext cx="2698175" cy="523220"/>
          </a:xfrm>
          <a:prstGeom prst="rect">
            <a:avLst/>
          </a:prstGeom>
          <a:noFill/>
        </p:spPr>
        <p:txBody>
          <a:bodyPr wrap="none" rtlCol="0">
            <a:spAutoFit/>
          </a:bodyPr>
          <a:lstStyle/>
          <a:p>
            <a:r>
              <a:rPr kumimoji="1" lang="ja-JP" altLang="en-US" sz="2800">
                <a:solidFill>
                  <a:schemeClr val="accent6">
                    <a:lumMod val="75000"/>
                  </a:schemeClr>
                </a:solidFill>
                <a:latin typeface="Meiryo" panose="020B0604030504040204" pitchFamily="34" charset="-128"/>
                <a:ea typeface="Meiryo" panose="020B0604030504040204" pitchFamily="34" charset="-128"/>
              </a:rPr>
              <a:t>適用範囲の拡大</a:t>
            </a:r>
          </a:p>
        </p:txBody>
      </p:sp>
      <p:sp>
        <p:nvSpPr>
          <p:cNvPr id="19" name="テキスト ボックス 18">
            <a:extLst>
              <a:ext uri="{FF2B5EF4-FFF2-40B4-BE49-F238E27FC236}">
                <a16:creationId xmlns:a16="http://schemas.microsoft.com/office/drawing/2014/main" id="{D4DD29A0-EFDE-594B-BB9A-44A7F92FC284}"/>
              </a:ext>
            </a:extLst>
          </p:cNvPr>
          <p:cNvSpPr txBox="1"/>
          <p:nvPr/>
        </p:nvSpPr>
        <p:spPr>
          <a:xfrm>
            <a:off x="1450511" y="898646"/>
            <a:ext cx="5827236"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a:t>
            </a:r>
            <a:r>
              <a:rPr lang="ja-JP" altLang="en-US" sz="2000" b="1">
                <a:solidFill>
                  <a:schemeClr val="bg1"/>
                </a:solidFill>
                <a:latin typeface="Meiryo" panose="020B0604030504040204" pitchFamily="34" charset="-128"/>
                <a:ea typeface="Meiryo" panose="020B0604030504040204" pitchFamily="34" charset="-128"/>
              </a:rPr>
              <a:t>・</a:t>
            </a:r>
            <a:r>
              <a:rPr kumimoji="1" lang="ja-JP" altLang="en-US" sz="2000" b="1">
                <a:solidFill>
                  <a:schemeClr val="bg1"/>
                </a:solidFill>
                <a:latin typeface="Meiryo" panose="020B0604030504040204" pitchFamily="34" charset="-128"/>
                <a:ea typeface="Meiryo" panose="020B0604030504040204" pitchFamily="34" charset="-128"/>
              </a:rPr>
              <a:t>トランスフォーメーション</a:t>
            </a:r>
            <a:r>
              <a:rPr lang="ja-JP" altLang="en-US" sz="2000">
                <a:solidFill>
                  <a:schemeClr val="bg1"/>
                </a:solidFill>
                <a:latin typeface="Meiryo" panose="020B0604030504040204" pitchFamily="34" charset="-128"/>
                <a:ea typeface="Meiryo" panose="020B0604030504040204" pitchFamily="34" charset="-128"/>
              </a:rPr>
              <a:t>という現象</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09EB513-C62E-0D49-BA53-A4E5023931CD}"/>
              </a:ext>
            </a:extLst>
          </p:cNvPr>
          <p:cNvSpPr txBox="1"/>
          <p:nvPr/>
        </p:nvSpPr>
        <p:spPr>
          <a:xfrm>
            <a:off x="6325657" y="3006205"/>
            <a:ext cx="2031325" cy="830997"/>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デジタル･テクノロジーを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駆使して</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伝統的なビジネスや社会の</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仕組みを</a:t>
            </a:r>
            <a:r>
              <a:rPr kumimoji="1" lang="ja-JP" altLang="en-US" sz="1200">
                <a:solidFill>
                  <a:schemeClr val="bg1"/>
                </a:solidFill>
                <a:latin typeface="Meiryo" panose="020B0604030504040204" pitchFamily="34" charset="-128"/>
                <a:ea typeface="Meiryo" panose="020B0604030504040204" pitchFamily="34" charset="-128"/>
              </a:rPr>
              <a:t>作り替えてしまう</a:t>
            </a:r>
          </a:p>
        </p:txBody>
      </p:sp>
    </p:spTree>
    <p:extLst>
      <p:ext uri="{BB962C8B-B14F-4D97-AF65-F5344CB8AC3E}">
        <p14:creationId xmlns:p14="http://schemas.microsoft.com/office/powerpoint/2010/main" val="86456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323524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066E4259-C74A-C641-A760-6C840A4F7E95}"/>
              </a:ext>
            </a:extLst>
          </p:cNvPr>
          <p:cNvGrpSpPr/>
          <p:nvPr/>
        </p:nvGrpSpPr>
        <p:grpSpPr>
          <a:xfrm>
            <a:off x="506698" y="857345"/>
            <a:ext cx="8130604" cy="5636622"/>
            <a:chOff x="506698" y="857345"/>
            <a:chExt cx="8130604" cy="5636622"/>
          </a:xfrm>
        </p:grpSpPr>
        <p:sp>
          <p:nvSpPr>
            <p:cNvPr id="18" name="正方形/長方形 17">
              <a:extLst>
                <a:ext uri="{FF2B5EF4-FFF2-40B4-BE49-F238E27FC236}">
                  <a16:creationId xmlns:a16="http://schemas.microsoft.com/office/drawing/2014/main" id="{E99D6618-B1C0-7148-9FFB-D2F6E6A298A7}"/>
                </a:ext>
              </a:extLst>
            </p:cNvPr>
            <p:cNvSpPr/>
            <p:nvPr/>
          </p:nvSpPr>
          <p:spPr>
            <a:xfrm>
              <a:off x="506698" y="857345"/>
              <a:ext cx="8130604" cy="563662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F7937C56-0226-BF4F-86BE-454695BEEADC}"/>
                </a:ext>
              </a:extLst>
            </p:cNvPr>
            <p:cNvSpPr txBox="1"/>
            <p:nvPr/>
          </p:nvSpPr>
          <p:spPr>
            <a:xfrm>
              <a:off x="2940784" y="6033892"/>
              <a:ext cx="3262433" cy="338554"/>
            </a:xfrm>
            <a:prstGeom prst="rect">
              <a:avLst/>
            </a:prstGeom>
            <a:noFill/>
          </p:spPr>
          <p:txBody>
            <a:bodyPr wrap="none" rtlCol="0">
              <a:spAutoFit/>
            </a:bodyPr>
            <a:lstStyle/>
            <a:p>
              <a:pPr algn="ctr"/>
              <a:r>
                <a:rPr kumimoji="1" lang="ja-JP" altLang="en-US" sz="1600">
                  <a:solidFill>
                    <a:srgbClr val="0432FF"/>
                  </a:solidFill>
                  <a:latin typeface="Meiryo" panose="020B0604030504040204" pitchFamily="34" charset="-128"/>
                  <a:ea typeface="Meiryo" panose="020B0604030504040204" pitchFamily="34" charset="-128"/>
                </a:rPr>
                <a:t>文化の継承や芸術への刺激</a:t>
              </a:r>
              <a:r>
                <a:rPr lang="ja-JP" altLang="en-US" sz="1600">
                  <a:solidFill>
                    <a:srgbClr val="0432FF"/>
                  </a:solidFill>
                  <a:latin typeface="Meiryo" panose="020B0604030504040204" pitchFamily="34" charset="-128"/>
                  <a:ea typeface="Meiryo" panose="020B0604030504040204" pitchFamily="34" charset="-128"/>
                </a:rPr>
                <a:t>・</a:t>
              </a:r>
              <a:r>
                <a:rPr kumimoji="1" lang="ja-JP" altLang="en-US" sz="1600">
                  <a:solidFill>
                    <a:srgbClr val="0432FF"/>
                  </a:solidFill>
                  <a:latin typeface="Meiryo" panose="020B0604030504040204" pitchFamily="34" charset="-128"/>
                  <a:ea typeface="Meiryo" panose="020B0604030504040204" pitchFamily="34" charset="-128"/>
                </a:rPr>
                <a:t>創造</a:t>
              </a:r>
            </a:p>
          </p:txBody>
        </p:sp>
        <p:pic>
          <p:nvPicPr>
            <p:cNvPr id="25" name="図 24">
              <a:extLst>
                <a:ext uri="{FF2B5EF4-FFF2-40B4-BE49-F238E27FC236}">
                  <a16:creationId xmlns:a16="http://schemas.microsoft.com/office/drawing/2014/main" id="{58222ACC-78AF-244B-AB10-03C9D48DD1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0600" y="4708598"/>
              <a:ext cx="1329441" cy="1329441"/>
            </a:xfrm>
            <a:prstGeom prst="rect">
              <a:avLst/>
            </a:prstGeom>
          </p:spPr>
        </p:pic>
        <p:pic>
          <p:nvPicPr>
            <p:cNvPr id="26" name="図 25">
              <a:extLst>
                <a:ext uri="{FF2B5EF4-FFF2-40B4-BE49-F238E27FC236}">
                  <a16:creationId xmlns:a16="http://schemas.microsoft.com/office/drawing/2014/main" id="{460A176A-8CCE-1547-9957-8D68FA1B1D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98629" y="4639331"/>
              <a:ext cx="1010982" cy="1251990"/>
            </a:xfrm>
            <a:prstGeom prst="rect">
              <a:avLst/>
            </a:prstGeom>
          </p:spPr>
        </p:pic>
      </p:grpSp>
      <p:grpSp>
        <p:nvGrpSpPr>
          <p:cNvPr id="28" name="グループ化 27">
            <a:extLst>
              <a:ext uri="{FF2B5EF4-FFF2-40B4-BE49-F238E27FC236}">
                <a16:creationId xmlns:a16="http://schemas.microsoft.com/office/drawing/2014/main" id="{57EB1851-F271-6245-B13D-E50381E92240}"/>
              </a:ext>
            </a:extLst>
          </p:cNvPr>
          <p:cNvGrpSpPr/>
          <p:nvPr/>
        </p:nvGrpSpPr>
        <p:grpSpPr>
          <a:xfrm>
            <a:off x="697495" y="999262"/>
            <a:ext cx="7739094" cy="3566765"/>
            <a:chOff x="697495" y="999262"/>
            <a:chExt cx="7739094" cy="3566765"/>
          </a:xfrm>
        </p:grpSpPr>
        <p:sp>
          <p:nvSpPr>
            <p:cNvPr id="15" name="正方形/長方形 14">
              <a:extLst>
                <a:ext uri="{FF2B5EF4-FFF2-40B4-BE49-F238E27FC236}">
                  <a16:creationId xmlns:a16="http://schemas.microsoft.com/office/drawing/2014/main" id="{D26415BC-9251-624A-B491-CCFA69E7A1C8}"/>
                </a:ext>
              </a:extLst>
            </p:cNvPr>
            <p:cNvSpPr/>
            <p:nvPr/>
          </p:nvSpPr>
          <p:spPr>
            <a:xfrm>
              <a:off x="697495" y="999262"/>
              <a:ext cx="7739094" cy="3566765"/>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DDC580D-2E95-9741-9D1C-AC0FE6EBA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6578" y="2845971"/>
              <a:ext cx="1166411" cy="1041286"/>
            </a:xfrm>
            <a:prstGeom prst="rect">
              <a:avLst/>
            </a:prstGeom>
          </p:spPr>
        </p:pic>
        <p:pic>
          <p:nvPicPr>
            <p:cNvPr id="8" name="図 7">
              <a:extLst>
                <a:ext uri="{FF2B5EF4-FFF2-40B4-BE49-F238E27FC236}">
                  <a16:creationId xmlns:a16="http://schemas.microsoft.com/office/drawing/2014/main" id="{A9B937CA-A3C0-A945-8614-61F8C14AFD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7891" y="2856577"/>
              <a:ext cx="1309302" cy="1171825"/>
            </a:xfrm>
            <a:prstGeom prst="rect">
              <a:avLst/>
            </a:prstGeom>
          </p:spPr>
        </p:pic>
        <p:pic>
          <p:nvPicPr>
            <p:cNvPr id="9" name="図 8">
              <a:extLst>
                <a:ext uri="{FF2B5EF4-FFF2-40B4-BE49-F238E27FC236}">
                  <a16:creationId xmlns:a16="http://schemas.microsoft.com/office/drawing/2014/main" id="{A1E967C2-0A10-154B-96C4-B9BEE1D5AD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5434" y="1510717"/>
              <a:ext cx="1545638" cy="1414259"/>
            </a:xfrm>
            <a:prstGeom prst="rect">
              <a:avLst/>
            </a:prstGeom>
          </p:spPr>
        </p:pic>
        <p:sp>
          <p:nvSpPr>
            <p:cNvPr id="11" name="テキスト ボックス 10">
              <a:extLst>
                <a:ext uri="{FF2B5EF4-FFF2-40B4-BE49-F238E27FC236}">
                  <a16:creationId xmlns:a16="http://schemas.microsoft.com/office/drawing/2014/main" id="{4F0EAAF5-0FCF-5241-8AC2-D233AA331BFB}"/>
                </a:ext>
              </a:extLst>
            </p:cNvPr>
            <p:cNvSpPr txBox="1"/>
            <p:nvPr/>
          </p:nvSpPr>
          <p:spPr>
            <a:xfrm>
              <a:off x="5122217" y="4028402"/>
              <a:ext cx="2852063" cy="338554"/>
            </a:xfrm>
            <a:prstGeom prst="rect">
              <a:avLst/>
            </a:prstGeom>
            <a:noFill/>
          </p:spPr>
          <p:txBody>
            <a:bodyPr wrap="none" rtlCol="0">
              <a:spAutoFit/>
            </a:bodyPr>
            <a:lstStyle/>
            <a:p>
              <a:pPr algn="ctr"/>
              <a:r>
                <a:rPr kumimoji="1" lang="ja-JP" altLang="en-US" sz="1600">
                  <a:solidFill>
                    <a:srgbClr val="0432FF"/>
                  </a:solidFill>
                  <a:latin typeface="Meiryo" panose="020B0604030504040204" pitchFamily="34" charset="-128"/>
                  <a:ea typeface="Meiryo" panose="020B0604030504040204" pitchFamily="34" charset="-128"/>
                </a:rPr>
                <a:t>事業の差別化・競争力の強化</a:t>
              </a:r>
            </a:p>
          </p:txBody>
        </p:sp>
        <p:sp>
          <p:nvSpPr>
            <p:cNvPr id="12" name="テキスト ボックス 11">
              <a:extLst>
                <a:ext uri="{FF2B5EF4-FFF2-40B4-BE49-F238E27FC236}">
                  <a16:creationId xmlns:a16="http://schemas.microsoft.com/office/drawing/2014/main" id="{406A304B-08D5-2C4A-B130-3C908183A115}"/>
                </a:ext>
              </a:extLst>
            </p:cNvPr>
            <p:cNvSpPr txBox="1"/>
            <p:nvPr/>
          </p:nvSpPr>
          <p:spPr>
            <a:xfrm>
              <a:off x="5635179" y="1279145"/>
              <a:ext cx="1826141" cy="338554"/>
            </a:xfrm>
            <a:prstGeom prst="rect">
              <a:avLst/>
            </a:prstGeom>
            <a:noFill/>
          </p:spPr>
          <p:txBody>
            <a:bodyPr wrap="none" rtlCol="0">
              <a:spAutoFit/>
            </a:bodyPr>
            <a:lstStyle/>
            <a:p>
              <a:pPr algn="ctr"/>
              <a:r>
                <a:rPr kumimoji="1" lang="ja-JP" altLang="en-US" sz="1600">
                  <a:solidFill>
                    <a:srgbClr val="0432FF"/>
                  </a:solidFill>
                  <a:latin typeface="Meiryo" panose="020B0604030504040204" pitchFamily="34" charset="-128"/>
                  <a:ea typeface="Meiryo" panose="020B0604030504040204" pitchFamily="34" charset="-128"/>
                </a:rPr>
                <a:t>社会的課題の解決</a:t>
              </a:r>
            </a:p>
          </p:txBody>
        </p:sp>
      </p:grpSp>
      <p:sp>
        <p:nvSpPr>
          <p:cNvPr id="14" name="正方形/長方形 13">
            <a:extLst>
              <a:ext uri="{FF2B5EF4-FFF2-40B4-BE49-F238E27FC236}">
                <a16:creationId xmlns:a16="http://schemas.microsoft.com/office/drawing/2014/main" id="{CC083B55-DF63-0F4E-B742-5DD06466BAB6}"/>
              </a:ext>
            </a:extLst>
          </p:cNvPr>
          <p:cNvSpPr/>
          <p:nvPr/>
        </p:nvSpPr>
        <p:spPr>
          <a:xfrm>
            <a:off x="821635" y="1146916"/>
            <a:ext cx="3745407" cy="327377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04EE064-602A-C546-8FFF-EF1503B66B93}"/>
              </a:ext>
            </a:extLst>
          </p:cNvPr>
          <p:cNvSpPr>
            <a:spLocks noGrp="1"/>
          </p:cNvSpPr>
          <p:nvPr>
            <p:ph type="title"/>
          </p:nvPr>
        </p:nvSpPr>
        <p:spPr/>
        <p:txBody>
          <a:bodyPr/>
          <a:lstStyle/>
          <a:p>
            <a:r>
              <a:rPr kumimoji="1" lang="en-US" altLang="ja-JP" dirty="0"/>
              <a:t>IT</a:t>
            </a:r>
            <a:r>
              <a:rPr kumimoji="1" lang="ja-JP" altLang="en-US"/>
              <a:t>の価値や可能性</a:t>
            </a:r>
          </a:p>
        </p:txBody>
      </p:sp>
      <p:sp>
        <p:nvSpPr>
          <p:cNvPr id="3" name="スライド番号プレースホルダー 2">
            <a:extLst>
              <a:ext uri="{FF2B5EF4-FFF2-40B4-BE49-F238E27FC236}">
                <a16:creationId xmlns:a16="http://schemas.microsoft.com/office/drawing/2014/main" id="{6EF8ABA3-3D3F-8C44-BAFF-D130BB8AFB3B}"/>
              </a:ext>
            </a:extLst>
          </p:cNvPr>
          <p:cNvSpPr>
            <a:spLocks noGrp="1"/>
          </p:cNvSpPr>
          <p:nvPr>
            <p:ph type="sldNum" sz="quarter" idx="12"/>
          </p:nvPr>
        </p:nvSpPr>
        <p:spPr>
          <a:xfrm>
            <a:off x="7010400" y="6660454"/>
            <a:ext cx="2133600" cy="217800"/>
          </a:xfrm>
        </p:spPr>
        <p:txBody>
          <a:bodyPr/>
          <a:lstStyle/>
          <a:p>
            <a:fld id="{8FF8CC5D-A65D-5946-99B5-645367A967AD}" type="slidenum">
              <a:rPr kumimoji="1" lang="ja-JP" altLang="en-US" smtClean="0"/>
              <a:t>26</a:t>
            </a:fld>
            <a:endParaRPr kumimoji="1" lang="ja-JP" altLang="en-US"/>
          </a:p>
        </p:txBody>
      </p:sp>
      <p:pic>
        <p:nvPicPr>
          <p:cNvPr id="4" name="図 3">
            <a:extLst>
              <a:ext uri="{FF2B5EF4-FFF2-40B4-BE49-F238E27FC236}">
                <a16:creationId xmlns:a16="http://schemas.microsoft.com/office/drawing/2014/main" id="{4F770E80-EA53-DC44-BB5A-AEEACE20C2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2846" y="2847798"/>
            <a:ext cx="1298706" cy="1301961"/>
          </a:xfrm>
          <a:prstGeom prst="rect">
            <a:avLst/>
          </a:prstGeom>
        </p:spPr>
      </p:pic>
      <p:pic>
        <p:nvPicPr>
          <p:cNvPr id="5" name="図 4">
            <a:extLst>
              <a:ext uri="{FF2B5EF4-FFF2-40B4-BE49-F238E27FC236}">
                <a16:creationId xmlns:a16="http://schemas.microsoft.com/office/drawing/2014/main" id="{BAB7D19D-884E-3347-8905-4CD168A6DF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5410" y="2974967"/>
            <a:ext cx="1502291" cy="1174792"/>
          </a:xfrm>
          <a:prstGeom prst="rect">
            <a:avLst/>
          </a:prstGeom>
        </p:spPr>
      </p:pic>
      <p:pic>
        <p:nvPicPr>
          <p:cNvPr id="6" name="図 5">
            <a:extLst>
              <a:ext uri="{FF2B5EF4-FFF2-40B4-BE49-F238E27FC236}">
                <a16:creationId xmlns:a16="http://schemas.microsoft.com/office/drawing/2014/main" id="{D245A34E-1197-B144-ABB6-ACCC8192C0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76555" y="1654840"/>
            <a:ext cx="1469212" cy="1267195"/>
          </a:xfrm>
          <a:prstGeom prst="rect">
            <a:avLst/>
          </a:prstGeom>
        </p:spPr>
      </p:pic>
      <p:sp>
        <p:nvSpPr>
          <p:cNvPr id="10" name="テキスト ボックス 9">
            <a:extLst>
              <a:ext uri="{FF2B5EF4-FFF2-40B4-BE49-F238E27FC236}">
                <a16:creationId xmlns:a16="http://schemas.microsoft.com/office/drawing/2014/main" id="{2EC541A8-DC74-2E48-9909-94E472F47345}"/>
              </a:ext>
            </a:extLst>
          </p:cNvPr>
          <p:cNvSpPr txBox="1"/>
          <p:nvPr/>
        </p:nvSpPr>
        <p:spPr>
          <a:xfrm>
            <a:off x="1249489" y="4033414"/>
            <a:ext cx="2852063"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生産性・効率・コストの改善</a:t>
            </a:r>
          </a:p>
        </p:txBody>
      </p:sp>
      <p:sp>
        <p:nvSpPr>
          <p:cNvPr id="13" name="テキスト ボックス 12">
            <a:extLst>
              <a:ext uri="{FF2B5EF4-FFF2-40B4-BE49-F238E27FC236}">
                <a16:creationId xmlns:a16="http://schemas.microsoft.com/office/drawing/2014/main" id="{801AF7D4-6B05-D342-A0C4-E5CC63BD0341}"/>
              </a:ext>
            </a:extLst>
          </p:cNvPr>
          <p:cNvSpPr txBox="1"/>
          <p:nvPr/>
        </p:nvSpPr>
        <p:spPr>
          <a:xfrm>
            <a:off x="1882857" y="1279145"/>
            <a:ext cx="141577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利便性の向上</a:t>
            </a:r>
          </a:p>
        </p:txBody>
      </p:sp>
    </p:spTree>
    <p:extLst>
      <p:ext uri="{BB962C8B-B14F-4D97-AF65-F5344CB8AC3E}">
        <p14:creationId xmlns:p14="http://schemas.microsoft.com/office/powerpoint/2010/main" val="12729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ppt_y</p:attrName>
                                        </p:attrNameLst>
                                      </p:cBhvr>
                                      <p:tavLst>
                                        <p:tav tm="0">
                                          <p:val>
                                            <p:strVal val="#ppt_y-#ppt_h*1.125000"/>
                                          </p:val>
                                        </p:tav>
                                        <p:tav tm="100000">
                                          <p:val>
                                            <p:strVal val="#ppt_y"/>
                                          </p:val>
                                        </p:tav>
                                      </p:tavLst>
                                    </p:anim>
                                    <p:animEffect transition="in" filter="wipe(down)">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27</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クラウド・コンピューティング</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79992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で変わる</a:t>
            </a:r>
            <a:r>
              <a:rPr lang="en-US" altLang="ja-JP" sz="2400" dirty="0">
                <a:solidFill>
                  <a:srgbClr val="FFFFFF"/>
                </a:solidFill>
                <a:effectLst/>
                <a:latin typeface="Arial Black"/>
                <a:ea typeface="HGP創英角ｺﾞｼｯｸUB" pitchFamily="50" charset="-128"/>
                <a:cs typeface="Arial Black"/>
              </a:rPr>
              <a:t>IT</a:t>
            </a:r>
            <a:r>
              <a:rPr lang="ja-JP" altLang="en-US" sz="2400" dirty="0">
                <a:solidFill>
                  <a:srgbClr val="FFFFFF"/>
                </a:solidFill>
                <a:effectLst/>
                <a:latin typeface="Arial"/>
                <a:ea typeface="HGP創英角ｺﾞｼｯｸUB" pitchFamily="50" charset="-128"/>
                <a:cs typeface="Arial"/>
              </a:rPr>
              <a:t>の常識</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208273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4416D2-3031-784D-8F51-43C024CEBB09}"/>
              </a:ext>
            </a:extLst>
          </p:cNvPr>
          <p:cNvSpPr>
            <a:spLocks noGrp="1"/>
          </p:cNvSpPr>
          <p:nvPr>
            <p:ph type="title"/>
          </p:nvPr>
        </p:nvSpPr>
        <p:spPr/>
        <p:txBody>
          <a:bodyPr/>
          <a:lstStyle/>
          <a:p>
            <a:r>
              <a:rPr kumimoji="1" lang="ja-JP" altLang="en-US"/>
              <a:t>コンピュータの構成と種類</a:t>
            </a:r>
          </a:p>
        </p:txBody>
      </p:sp>
      <p:sp>
        <p:nvSpPr>
          <p:cNvPr id="2" name="スライド番号プレースホルダー 1">
            <a:extLst>
              <a:ext uri="{FF2B5EF4-FFF2-40B4-BE49-F238E27FC236}">
                <a16:creationId xmlns:a16="http://schemas.microsoft.com/office/drawing/2014/main" id="{F85D0042-F643-2B47-A5A0-2C4ED6B24AF0}"/>
              </a:ext>
            </a:extLst>
          </p:cNvPr>
          <p:cNvSpPr>
            <a:spLocks noGrp="1"/>
          </p:cNvSpPr>
          <p:nvPr>
            <p:ph type="sldNum" sz="quarter" idx="12"/>
          </p:nvPr>
        </p:nvSpPr>
        <p:spPr>
          <a:xfrm>
            <a:off x="6918256" y="6640200"/>
            <a:ext cx="2133600" cy="217800"/>
          </a:xfrm>
        </p:spPr>
        <p:txBody>
          <a:bodyPr/>
          <a:lstStyle/>
          <a:p>
            <a:fld id="{8FF8CC5D-A65D-5946-99B5-645367A967AD}" type="slidenum">
              <a:rPr kumimoji="1" lang="ja-JP" altLang="en-US" smtClean="0"/>
              <a:t>29</a:t>
            </a:fld>
            <a:endParaRPr kumimoji="1" lang="ja-JP" altLang="en-US"/>
          </a:p>
        </p:txBody>
      </p:sp>
      <p:pic>
        <p:nvPicPr>
          <p:cNvPr id="16" name="図 15">
            <a:extLst>
              <a:ext uri="{FF2B5EF4-FFF2-40B4-BE49-F238E27FC236}">
                <a16:creationId xmlns:a16="http://schemas.microsoft.com/office/drawing/2014/main" id="{109F1C86-E7A2-734A-BD6A-2251EB127E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149" y="985563"/>
            <a:ext cx="1731910" cy="1615006"/>
          </a:xfrm>
          <a:prstGeom prst="rect">
            <a:avLst/>
          </a:prstGeom>
        </p:spPr>
      </p:pic>
      <p:pic>
        <p:nvPicPr>
          <p:cNvPr id="17" name="図 16">
            <a:extLst>
              <a:ext uri="{FF2B5EF4-FFF2-40B4-BE49-F238E27FC236}">
                <a16:creationId xmlns:a16="http://schemas.microsoft.com/office/drawing/2014/main" id="{653D9E29-82BB-134C-BF9F-9A2433F61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756163" y="3438391"/>
            <a:ext cx="921263" cy="859077"/>
          </a:xfrm>
          <a:prstGeom prst="rect">
            <a:avLst/>
          </a:prstGeom>
        </p:spPr>
      </p:pic>
      <p:pic>
        <p:nvPicPr>
          <p:cNvPr id="18" name="図 17">
            <a:extLst>
              <a:ext uri="{FF2B5EF4-FFF2-40B4-BE49-F238E27FC236}">
                <a16:creationId xmlns:a16="http://schemas.microsoft.com/office/drawing/2014/main" id="{83776116-4988-F344-A7E3-AB46410156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6745" y="3182665"/>
            <a:ext cx="485736" cy="649814"/>
          </a:xfrm>
          <a:prstGeom prst="rect">
            <a:avLst/>
          </a:prstGeom>
        </p:spPr>
      </p:pic>
      <p:pic>
        <p:nvPicPr>
          <p:cNvPr id="19" name="図 18">
            <a:extLst>
              <a:ext uri="{FF2B5EF4-FFF2-40B4-BE49-F238E27FC236}">
                <a16:creationId xmlns:a16="http://schemas.microsoft.com/office/drawing/2014/main" id="{AEA6C098-41B3-694B-88F0-98A248FFE3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5746" y="4684247"/>
            <a:ext cx="458052" cy="458052"/>
          </a:xfrm>
          <a:prstGeom prst="rect">
            <a:avLst/>
          </a:prstGeom>
        </p:spPr>
      </p:pic>
      <p:pic>
        <p:nvPicPr>
          <p:cNvPr id="20" name="図 19">
            <a:extLst>
              <a:ext uri="{FF2B5EF4-FFF2-40B4-BE49-F238E27FC236}">
                <a16:creationId xmlns:a16="http://schemas.microsoft.com/office/drawing/2014/main" id="{4AC4A703-6AAE-8D4A-9C14-7095CB5A15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9251" y="5552378"/>
            <a:ext cx="1083464" cy="804171"/>
          </a:xfrm>
          <a:prstGeom prst="rect">
            <a:avLst/>
          </a:prstGeom>
        </p:spPr>
      </p:pic>
      <p:pic>
        <p:nvPicPr>
          <p:cNvPr id="21" name="図 20">
            <a:extLst>
              <a:ext uri="{FF2B5EF4-FFF2-40B4-BE49-F238E27FC236}">
                <a16:creationId xmlns:a16="http://schemas.microsoft.com/office/drawing/2014/main" id="{102D59E3-6133-B042-9A77-50451AA5F8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1149" y="5338564"/>
            <a:ext cx="573777" cy="573777"/>
          </a:xfrm>
          <a:prstGeom prst="rect">
            <a:avLst/>
          </a:prstGeom>
        </p:spPr>
      </p:pic>
      <p:pic>
        <p:nvPicPr>
          <p:cNvPr id="22" name="図 21">
            <a:extLst>
              <a:ext uri="{FF2B5EF4-FFF2-40B4-BE49-F238E27FC236}">
                <a16:creationId xmlns:a16="http://schemas.microsoft.com/office/drawing/2014/main" id="{10FA4A35-63E3-E342-A87D-657ED7A4D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6846" y="5144091"/>
            <a:ext cx="533365" cy="481362"/>
          </a:xfrm>
          <a:prstGeom prst="rect">
            <a:avLst/>
          </a:prstGeom>
        </p:spPr>
      </p:pic>
      <p:pic>
        <p:nvPicPr>
          <p:cNvPr id="23" name="図 22">
            <a:extLst>
              <a:ext uri="{FF2B5EF4-FFF2-40B4-BE49-F238E27FC236}">
                <a16:creationId xmlns:a16="http://schemas.microsoft.com/office/drawing/2014/main" id="{B25A102D-8E9C-EB41-A0FE-E3D943E2CDF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81698" y="4642196"/>
            <a:ext cx="1133310" cy="1085144"/>
          </a:xfrm>
          <a:prstGeom prst="rect">
            <a:avLst/>
          </a:prstGeom>
        </p:spPr>
      </p:pic>
      <p:sp>
        <p:nvSpPr>
          <p:cNvPr id="24" name="テキスト ボックス 23">
            <a:extLst>
              <a:ext uri="{FF2B5EF4-FFF2-40B4-BE49-F238E27FC236}">
                <a16:creationId xmlns:a16="http://schemas.microsoft.com/office/drawing/2014/main" id="{00B9A0ED-94F5-E244-917C-2F1A16A3CA30}"/>
              </a:ext>
            </a:extLst>
          </p:cNvPr>
          <p:cNvSpPr txBox="1"/>
          <p:nvPr/>
        </p:nvSpPr>
        <p:spPr>
          <a:xfrm>
            <a:off x="5676289" y="1137635"/>
            <a:ext cx="2723823"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サーバー・コンピュータ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データセンターなどの専用設備に設置</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複数のユーザーが共用</a:t>
            </a:r>
          </a:p>
        </p:txBody>
      </p:sp>
      <p:sp>
        <p:nvSpPr>
          <p:cNvPr id="25" name="テキスト ボックス 24">
            <a:extLst>
              <a:ext uri="{FF2B5EF4-FFF2-40B4-BE49-F238E27FC236}">
                <a16:creationId xmlns:a16="http://schemas.microsoft.com/office/drawing/2014/main" id="{E573652D-2D77-5147-AB45-853CE1C50648}"/>
              </a:ext>
            </a:extLst>
          </p:cNvPr>
          <p:cNvSpPr txBox="1"/>
          <p:nvPr/>
        </p:nvSpPr>
        <p:spPr>
          <a:xfrm>
            <a:off x="5692270" y="2838638"/>
            <a:ext cx="3185487"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クライアント・コンピュータ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個人が所有する、あるいは交代で利用する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個人ユーザーが一時点で占有して使用する</a:t>
            </a:r>
          </a:p>
        </p:txBody>
      </p:sp>
      <p:pic>
        <p:nvPicPr>
          <p:cNvPr id="26" name="図 25">
            <a:extLst>
              <a:ext uri="{FF2B5EF4-FFF2-40B4-BE49-F238E27FC236}">
                <a16:creationId xmlns:a16="http://schemas.microsoft.com/office/drawing/2014/main" id="{0B28F033-D8C9-5047-BD4A-6DE5F67B61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7016" y="3369259"/>
            <a:ext cx="818501" cy="924860"/>
          </a:xfrm>
          <a:prstGeom prst="rect">
            <a:avLst/>
          </a:prstGeom>
        </p:spPr>
      </p:pic>
      <p:pic>
        <p:nvPicPr>
          <p:cNvPr id="27" name="図 26">
            <a:extLst>
              <a:ext uri="{FF2B5EF4-FFF2-40B4-BE49-F238E27FC236}">
                <a16:creationId xmlns:a16="http://schemas.microsoft.com/office/drawing/2014/main" id="{AFD38C0D-C340-394A-98A7-0A3DA6DC83D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70649" y="2830879"/>
            <a:ext cx="580434" cy="583572"/>
          </a:xfrm>
          <a:prstGeom prst="rect">
            <a:avLst/>
          </a:prstGeom>
        </p:spPr>
      </p:pic>
      <p:sp>
        <p:nvSpPr>
          <p:cNvPr id="28" name="テキスト ボックス 27">
            <a:extLst>
              <a:ext uri="{FF2B5EF4-FFF2-40B4-BE49-F238E27FC236}">
                <a16:creationId xmlns:a16="http://schemas.microsoft.com/office/drawing/2014/main" id="{24AF80FE-CFE6-7F40-AD05-4FE022135B09}"/>
              </a:ext>
            </a:extLst>
          </p:cNvPr>
          <p:cNvSpPr txBox="1"/>
          <p:nvPr/>
        </p:nvSpPr>
        <p:spPr>
          <a:xfrm>
            <a:off x="5676289" y="4627518"/>
            <a:ext cx="2749471" cy="677108"/>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組み込みコンピュータ</a:t>
            </a:r>
            <a:endParaRPr kumimoji="1" lang="en-US" altLang="ja-JP"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モノの中に組み込まれている</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それぞれのモノの機能や性能を実現している</a:t>
            </a:r>
          </a:p>
        </p:txBody>
      </p:sp>
      <p:sp>
        <p:nvSpPr>
          <p:cNvPr id="37" name="三角形 36">
            <a:extLst>
              <a:ext uri="{FF2B5EF4-FFF2-40B4-BE49-F238E27FC236}">
                <a16:creationId xmlns:a16="http://schemas.microsoft.com/office/drawing/2014/main" id="{2F0D9B0B-2707-C740-9D6D-573B6AE26436}"/>
              </a:ext>
            </a:extLst>
          </p:cNvPr>
          <p:cNvSpPr/>
          <p:nvPr/>
        </p:nvSpPr>
        <p:spPr>
          <a:xfrm rot="5400000">
            <a:off x="1124361" y="2920219"/>
            <a:ext cx="4550323" cy="1148351"/>
          </a:xfrm>
          <a:prstGeom prst="triangle">
            <a:avLst>
              <a:gd name="adj" fmla="val 13063"/>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CF7B9963-8749-D740-9DC1-C5D2C5D8B0A5}"/>
              </a:ext>
            </a:extLst>
          </p:cNvPr>
          <p:cNvSpPr/>
          <p:nvPr/>
        </p:nvSpPr>
        <p:spPr>
          <a:xfrm rot="5400000">
            <a:off x="1136282" y="2941570"/>
            <a:ext cx="4550323" cy="1148351"/>
          </a:xfrm>
          <a:prstGeom prst="triangle">
            <a:avLst>
              <a:gd name="adj" fmla="val 52987"/>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三角形 38">
            <a:extLst>
              <a:ext uri="{FF2B5EF4-FFF2-40B4-BE49-F238E27FC236}">
                <a16:creationId xmlns:a16="http://schemas.microsoft.com/office/drawing/2014/main" id="{8B7F3956-DC4D-474E-9823-5BFE108FE488}"/>
              </a:ext>
            </a:extLst>
          </p:cNvPr>
          <p:cNvSpPr/>
          <p:nvPr/>
        </p:nvSpPr>
        <p:spPr>
          <a:xfrm rot="5400000">
            <a:off x="1124047" y="2941570"/>
            <a:ext cx="4550323" cy="1148351"/>
          </a:xfrm>
          <a:prstGeom prst="triangle">
            <a:avLst>
              <a:gd name="adj" fmla="val 87322"/>
            </a:avLst>
          </a:prstGeom>
          <a:solidFill>
            <a:srgbClr val="FF6666">
              <a:alpha val="3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F996D60E-1F00-0244-ADF5-31B4639A7317}"/>
              </a:ext>
            </a:extLst>
          </p:cNvPr>
          <p:cNvSpPr/>
          <p:nvPr/>
        </p:nvSpPr>
        <p:spPr>
          <a:xfrm>
            <a:off x="457200" y="1217181"/>
            <a:ext cx="2361696" cy="455237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7302011-43E1-4040-9191-D135C868AAC8}"/>
              </a:ext>
            </a:extLst>
          </p:cNvPr>
          <p:cNvSpPr/>
          <p:nvPr/>
        </p:nvSpPr>
        <p:spPr>
          <a:xfrm>
            <a:off x="563174" y="1693330"/>
            <a:ext cx="2149748" cy="21883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0BD6CE73-B099-0D4E-8BC6-66E132C9A109}"/>
              </a:ext>
            </a:extLst>
          </p:cNvPr>
          <p:cNvSpPr/>
          <p:nvPr/>
        </p:nvSpPr>
        <p:spPr>
          <a:xfrm>
            <a:off x="563174" y="3948270"/>
            <a:ext cx="2149748" cy="163188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9047162-C56B-3347-AFF1-F7B5861CF7FC}"/>
              </a:ext>
            </a:extLst>
          </p:cNvPr>
          <p:cNvSpPr txBox="1"/>
          <p:nvPr/>
        </p:nvSpPr>
        <p:spPr>
          <a:xfrm>
            <a:off x="776273" y="1856831"/>
            <a:ext cx="1723549" cy="400110"/>
          </a:xfrm>
          <a:prstGeom prst="rect">
            <a:avLst/>
          </a:prstGeom>
          <a:noFill/>
        </p:spPr>
        <p:txBody>
          <a:bodyPr wrap="none" rtlCol="0">
            <a:spAutoFit/>
          </a:bodyPr>
          <a:lstStyle/>
          <a:p>
            <a:pPr algn="ctr"/>
            <a:r>
              <a:rPr kumimoji="1" lang="ja-JP" altLang="en-US" sz="2000">
                <a:solidFill>
                  <a:srgbClr val="0432FF"/>
                </a:solidFill>
                <a:latin typeface="Meiryo" panose="020B0604030504040204" pitchFamily="34" charset="-128"/>
                <a:ea typeface="Meiryo" panose="020B0604030504040204" pitchFamily="34" charset="-128"/>
              </a:rPr>
              <a:t>ソフトウェア</a:t>
            </a:r>
          </a:p>
        </p:txBody>
      </p:sp>
      <p:sp>
        <p:nvSpPr>
          <p:cNvPr id="13" name="テキスト ボックス 12">
            <a:extLst>
              <a:ext uri="{FF2B5EF4-FFF2-40B4-BE49-F238E27FC236}">
                <a16:creationId xmlns:a16="http://schemas.microsoft.com/office/drawing/2014/main" id="{321C0653-CE29-3844-8029-E6F2063B4E8A}"/>
              </a:ext>
            </a:extLst>
          </p:cNvPr>
          <p:cNvSpPr txBox="1"/>
          <p:nvPr/>
        </p:nvSpPr>
        <p:spPr>
          <a:xfrm>
            <a:off x="596725" y="2287194"/>
            <a:ext cx="1502334" cy="138499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ゲーム</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ブラウザー</a:t>
            </a:r>
            <a:endParaRPr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ワープロ</a:t>
            </a:r>
            <a:endParaRPr kumimoji="1"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データベース</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通信制御</a:t>
            </a:r>
            <a:endParaRPr lang="en-US" altLang="ja-JP" sz="1200" dirty="0">
              <a:solidFill>
                <a:srgbClr val="0432FF"/>
              </a:solidFill>
              <a:latin typeface="Meiryo" panose="020B0604030504040204" pitchFamily="34" charset="-128"/>
              <a:ea typeface="Meiryo" panose="020B0604030504040204" pitchFamily="34" charset="-128"/>
            </a:endParaRPr>
          </a:p>
          <a:p>
            <a:r>
              <a:rPr lang="ja-JP" altLang="en-US" sz="1200">
                <a:solidFill>
                  <a:srgbClr val="0432FF"/>
                </a:solidFill>
                <a:latin typeface="Meiryo" panose="020B0604030504040204" pitchFamily="34" charset="-128"/>
                <a:ea typeface="Meiryo" panose="020B0604030504040204" pitchFamily="34" charset="-128"/>
              </a:rPr>
              <a:t>認証管理</a:t>
            </a:r>
            <a:endParaRPr lang="en-US" altLang="ja-JP" sz="1200" dirty="0">
              <a:solidFill>
                <a:srgbClr val="0432FF"/>
              </a:solidFill>
              <a:latin typeface="Meiryo" panose="020B0604030504040204" pitchFamily="34" charset="-128"/>
              <a:ea typeface="Meiryo" panose="020B0604030504040204" pitchFamily="34" charset="-128"/>
            </a:endParaRPr>
          </a:p>
          <a:p>
            <a:r>
              <a:rPr kumimoji="1" lang="en-US" altLang="ja-JP" sz="1200" dirty="0">
                <a:solidFill>
                  <a:srgbClr val="0432FF"/>
                </a:solidFill>
                <a:latin typeface="Meiryo" panose="020B0604030504040204" pitchFamily="34" charset="-128"/>
                <a:ea typeface="Meiryo" panose="020B0604030504040204" pitchFamily="34" charset="-128"/>
              </a:rPr>
              <a:t>OS</a:t>
            </a:r>
            <a:r>
              <a:rPr kumimoji="1" lang="ja-JP" altLang="en-US" sz="800">
                <a:solidFill>
                  <a:srgbClr val="0432FF"/>
                </a:solidFill>
                <a:latin typeface="Meiryo" panose="020B0604030504040204" pitchFamily="34" charset="-128"/>
                <a:ea typeface="Meiryo" panose="020B0604030504040204" pitchFamily="34" charset="-128"/>
              </a:rPr>
              <a:t>（</a:t>
            </a:r>
            <a:r>
              <a:rPr kumimoji="1" lang="en-US" altLang="ja-JP" sz="800" dirty="0">
                <a:solidFill>
                  <a:srgbClr val="0432FF"/>
                </a:solidFill>
                <a:latin typeface="Meiryo" panose="020B0604030504040204" pitchFamily="34" charset="-128"/>
                <a:ea typeface="Meiryo" panose="020B0604030504040204" pitchFamily="34" charset="-128"/>
              </a:rPr>
              <a:t>Operating System</a:t>
            </a:r>
            <a:r>
              <a:rPr kumimoji="1" lang="ja-JP" altLang="en-US" sz="800">
                <a:solidFill>
                  <a:srgbClr val="0432FF"/>
                </a:solidFill>
                <a:latin typeface="Meiryo" panose="020B0604030504040204" pitchFamily="34" charset="-128"/>
                <a:ea typeface="Meiryo" panose="020B0604030504040204" pitchFamily="34" charset="-128"/>
              </a:rPr>
              <a:t>）</a:t>
            </a:r>
          </a:p>
        </p:txBody>
      </p:sp>
      <p:sp>
        <p:nvSpPr>
          <p:cNvPr id="14" name="テキスト ボックス 13">
            <a:extLst>
              <a:ext uri="{FF2B5EF4-FFF2-40B4-BE49-F238E27FC236}">
                <a16:creationId xmlns:a16="http://schemas.microsoft.com/office/drawing/2014/main" id="{FC56B564-E560-7E4B-A49D-E3E9FAA8D74D}"/>
              </a:ext>
            </a:extLst>
          </p:cNvPr>
          <p:cNvSpPr txBox="1"/>
          <p:nvPr/>
        </p:nvSpPr>
        <p:spPr>
          <a:xfrm>
            <a:off x="758106" y="4097413"/>
            <a:ext cx="172354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ハードウェア</a:t>
            </a:r>
          </a:p>
        </p:txBody>
      </p:sp>
      <p:sp>
        <p:nvSpPr>
          <p:cNvPr id="15" name="テキスト ボックス 14">
            <a:extLst>
              <a:ext uri="{FF2B5EF4-FFF2-40B4-BE49-F238E27FC236}">
                <a16:creationId xmlns:a16="http://schemas.microsoft.com/office/drawing/2014/main" id="{D1EF0FAD-26BA-6D44-8EAB-5507D7C6233A}"/>
              </a:ext>
            </a:extLst>
          </p:cNvPr>
          <p:cNvSpPr txBox="1"/>
          <p:nvPr/>
        </p:nvSpPr>
        <p:spPr>
          <a:xfrm>
            <a:off x="593756" y="4428140"/>
            <a:ext cx="1774845" cy="1015663"/>
          </a:xfrm>
          <a:prstGeom prst="rect">
            <a:avLst/>
          </a:prstGeom>
          <a:noFill/>
        </p:spPr>
        <p:txBody>
          <a:bodyPr wrap="none" rtlCol="0">
            <a:spAutoFit/>
          </a:bodyPr>
          <a:lstStyle/>
          <a:p>
            <a:r>
              <a:rPr lang="en-US" altLang="ja-JP" sz="1200" dirty="0">
                <a:solidFill>
                  <a:schemeClr val="accent6">
                    <a:lumMod val="75000"/>
                  </a:schemeClr>
                </a:solidFill>
                <a:latin typeface="Meiryo" panose="020B0604030504040204" pitchFamily="34" charset="-128"/>
                <a:ea typeface="Meiryo" panose="020B0604030504040204" pitchFamily="34" charset="-128"/>
              </a:rPr>
              <a:t>CPU</a:t>
            </a:r>
            <a:r>
              <a:rPr lang="ja-JP" altLang="en-US" sz="800">
                <a:solidFill>
                  <a:schemeClr val="accent6">
                    <a:lumMod val="75000"/>
                  </a:schemeClr>
                </a:solidFill>
                <a:latin typeface="Meiryo" panose="020B0604030504040204" pitchFamily="34" charset="-128"/>
                <a:ea typeface="Meiryo" panose="020B0604030504040204" pitchFamily="34" charset="-128"/>
              </a:rPr>
              <a:t>（中央演算処理装置）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メモリー</a:t>
            </a:r>
            <a:r>
              <a:rPr lang="ja-JP" altLang="en-US" sz="800">
                <a:solidFill>
                  <a:schemeClr val="accent6">
                    <a:lumMod val="75000"/>
                  </a:schemeClr>
                </a:solidFill>
                <a:latin typeface="Meiryo" panose="020B0604030504040204" pitchFamily="34" charset="-128"/>
                <a:ea typeface="Meiryo" panose="020B0604030504040204" pitchFamily="34" charset="-128"/>
              </a:rPr>
              <a:t>（主記憶装置）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ストレージ</a:t>
            </a:r>
            <a:r>
              <a:rPr lang="ja-JP" altLang="en-US" sz="800">
                <a:solidFill>
                  <a:schemeClr val="accent6">
                    <a:lumMod val="75000"/>
                  </a:schemeClr>
                </a:solidFill>
                <a:latin typeface="Meiryo" panose="020B0604030504040204" pitchFamily="34" charset="-128"/>
                <a:ea typeface="Meiryo" panose="020B0604030504040204" pitchFamily="34" charset="-128"/>
              </a:rPr>
              <a:t>（補助記憶装置）</a:t>
            </a:r>
            <a:endParaRPr lang="en-US" altLang="ja-JP" sz="8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ネットワーク機器</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lang="ja-JP" altLang="en-US" sz="1200">
                <a:solidFill>
                  <a:schemeClr val="accent6">
                    <a:lumMod val="75000"/>
                  </a:schemeClr>
                </a:solidFill>
                <a:latin typeface="Meiryo" panose="020B0604030504040204" pitchFamily="34" charset="-128"/>
                <a:ea typeface="Meiryo" panose="020B0604030504040204" pitchFamily="34" charset="-128"/>
              </a:rPr>
              <a:t>電源装置</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FF284570-36F0-924C-B1A4-EC88854ED89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5431" y="4340675"/>
            <a:ext cx="504972" cy="435538"/>
          </a:xfrm>
          <a:prstGeom prst="rect">
            <a:avLst/>
          </a:prstGeom>
        </p:spPr>
      </p:pic>
      <p:pic>
        <p:nvPicPr>
          <p:cNvPr id="30" name="図 29">
            <a:extLst>
              <a:ext uri="{FF2B5EF4-FFF2-40B4-BE49-F238E27FC236}">
                <a16:creationId xmlns:a16="http://schemas.microsoft.com/office/drawing/2014/main" id="{3A9F917A-4680-934A-B603-EDCBAF42C2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18893" y="5143054"/>
            <a:ext cx="504437" cy="445166"/>
          </a:xfrm>
          <a:prstGeom prst="rect">
            <a:avLst/>
          </a:prstGeom>
        </p:spPr>
      </p:pic>
      <p:pic>
        <p:nvPicPr>
          <p:cNvPr id="31" name="図 30">
            <a:extLst>
              <a:ext uri="{FF2B5EF4-FFF2-40B4-BE49-F238E27FC236}">
                <a16:creationId xmlns:a16="http://schemas.microsoft.com/office/drawing/2014/main" id="{FFF7BAB1-E094-E642-91A6-CFA5D583EC6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83661" y="4784669"/>
            <a:ext cx="439669" cy="400099"/>
          </a:xfrm>
          <a:prstGeom prst="rect">
            <a:avLst/>
          </a:prstGeom>
        </p:spPr>
      </p:pic>
      <p:pic>
        <p:nvPicPr>
          <p:cNvPr id="32" name="図 31">
            <a:extLst>
              <a:ext uri="{FF2B5EF4-FFF2-40B4-BE49-F238E27FC236}">
                <a16:creationId xmlns:a16="http://schemas.microsoft.com/office/drawing/2014/main" id="{8A0C4CCE-AF27-1F45-A268-188516E278D0}"/>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14271" y="3038286"/>
            <a:ext cx="860681" cy="860681"/>
          </a:xfrm>
          <a:prstGeom prst="rect">
            <a:avLst/>
          </a:prstGeom>
        </p:spPr>
      </p:pic>
      <p:pic>
        <p:nvPicPr>
          <p:cNvPr id="33" name="図 32">
            <a:extLst>
              <a:ext uri="{FF2B5EF4-FFF2-40B4-BE49-F238E27FC236}">
                <a16:creationId xmlns:a16="http://schemas.microsoft.com/office/drawing/2014/main" id="{3742B2F0-819D-2846-89E2-1F356276100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021728" y="2260582"/>
            <a:ext cx="599547" cy="436778"/>
          </a:xfrm>
          <a:prstGeom prst="rect">
            <a:avLst/>
          </a:prstGeom>
        </p:spPr>
      </p:pic>
      <p:pic>
        <p:nvPicPr>
          <p:cNvPr id="35" name="図 34">
            <a:extLst>
              <a:ext uri="{FF2B5EF4-FFF2-40B4-BE49-F238E27FC236}">
                <a16:creationId xmlns:a16="http://schemas.microsoft.com/office/drawing/2014/main" id="{954E61F1-9C30-3F44-8F69-6AFF6592E81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7749" y="2777129"/>
            <a:ext cx="807504" cy="423702"/>
          </a:xfrm>
          <a:prstGeom prst="rect">
            <a:avLst/>
          </a:prstGeom>
        </p:spPr>
      </p:pic>
      <p:sp>
        <p:nvSpPr>
          <p:cNvPr id="36" name="テキスト ボックス 35">
            <a:extLst>
              <a:ext uri="{FF2B5EF4-FFF2-40B4-BE49-F238E27FC236}">
                <a16:creationId xmlns:a16="http://schemas.microsoft.com/office/drawing/2014/main" id="{C1B70B11-C1E7-B24E-BFC4-E2B7F80B4692}"/>
              </a:ext>
            </a:extLst>
          </p:cNvPr>
          <p:cNvSpPr txBox="1"/>
          <p:nvPr/>
        </p:nvSpPr>
        <p:spPr>
          <a:xfrm>
            <a:off x="776273" y="1307165"/>
            <a:ext cx="1723549"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コンピュータ</a:t>
            </a:r>
          </a:p>
        </p:txBody>
      </p:sp>
      <p:pic>
        <p:nvPicPr>
          <p:cNvPr id="40" name="図 39">
            <a:extLst>
              <a:ext uri="{FF2B5EF4-FFF2-40B4-BE49-F238E27FC236}">
                <a16:creationId xmlns:a16="http://schemas.microsoft.com/office/drawing/2014/main" id="{26E83846-45F8-2240-89C8-19E2CC14979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65750" y="2827360"/>
            <a:ext cx="630436" cy="630436"/>
          </a:xfrm>
          <a:prstGeom prst="rect">
            <a:avLst/>
          </a:prstGeom>
        </p:spPr>
      </p:pic>
    </p:spTree>
    <p:extLst>
      <p:ext uri="{BB962C8B-B14F-4D97-AF65-F5344CB8AC3E}">
        <p14:creationId xmlns:p14="http://schemas.microsoft.com/office/powerpoint/2010/main" val="73422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3</a:t>
            </a:fld>
            <a:endParaRPr kumimoji="1" lang="ja-JP" altLang="en-US" dirty="0"/>
          </a:p>
        </p:txBody>
      </p:sp>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effectLst/>
                <a:latin typeface="Arial"/>
                <a:ea typeface="HGP創英角ｺﾞｼｯｸUB" pitchFamily="50" charset="-128"/>
                <a:cs typeface="Arial"/>
              </a:rPr>
              <a:t>最新の</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トレンドと</a:t>
            </a:r>
            <a:r>
              <a:rPr lang="en-US" altLang="ja-JP" sz="2800" dirty="0">
                <a:solidFill>
                  <a:srgbClr val="FFFFFF"/>
                </a:solidFill>
                <a:effectLst/>
                <a:latin typeface="Arial"/>
                <a:ea typeface="HGP創英角ｺﾞｼｯｸUB" pitchFamily="50" charset="-128"/>
                <a:cs typeface="Arial"/>
              </a:rPr>
              <a:t>IT</a:t>
            </a:r>
            <a:r>
              <a:rPr lang="ja-JP" altLang="en-US" sz="2800" dirty="0">
                <a:solidFill>
                  <a:srgbClr val="FFFFFF"/>
                </a:solidFill>
                <a:effectLst/>
                <a:latin typeface="Arial"/>
                <a:ea typeface="HGP創英角ｺﾞｼｯｸUB" pitchFamily="50" charset="-128"/>
                <a:cs typeface="Arial"/>
              </a:rPr>
              <a:t>ビジネス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40738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情報システムの構造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56917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ＭＳ Ｐゴシック"/>
                <a:ea typeface="ＭＳ Ｐゴシック"/>
                <a:cs typeface="ＭＳ Ｐゴシック"/>
              </a:rPr>
              <a:t>ネットワーク</a:t>
            </a:r>
            <a:endParaRPr kumimoji="1" lang="ja-JP" altLang="en-US" sz="3600" dirty="0">
              <a:solidFill>
                <a:srgbClr val="0000FF"/>
              </a:solidFill>
              <a:latin typeface="ＭＳ Ｐゴシック"/>
              <a:ea typeface="ＭＳ Ｐゴシック"/>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コレ一枚でわかるクラウドコンピューティング</a:t>
            </a:r>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13111" y="5315964"/>
            <a:ext cx="896939" cy="950372"/>
          </a:xfrm>
          <a:prstGeom prst="rect">
            <a:avLst/>
          </a:prstGeom>
        </p:spPr>
      </p:pic>
      <p:pic>
        <p:nvPicPr>
          <p:cNvPr id="13" name="図 1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65699" y="5452516"/>
            <a:ext cx="931863" cy="814308"/>
          </a:xfrm>
          <a:prstGeom prst="rect">
            <a:avLst/>
          </a:prstGeom>
        </p:spPr>
      </p:pic>
      <p:pic>
        <p:nvPicPr>
          <p:cNvPr id="14" name="図 1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49646" y="5488437"/>
            <a:ext cx="482600" cy="778387"/>
          </a:xfrm>
          <a:prstGeom prst="rect">
            <a:avLst/>
          </a:prstGeom>
        </p:spPr>
      </p:pic>
      <p:pic>
        <p:nvPicPr>
          <p:cNvPr id="15" name="図 14" descr="accessory2_d1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34160" y="5520183"/>
            <a:ext cx="199341" cy="746641"/>
          </a:xfrm>
          <a:prstGeom prst="rect">
            <a:avLst/>
          </a:prstGeom>
        </p:spPr>
      </p:pic>
      <p:pic>
        <p:nvPicPr>
          <p:cNvPr id="16" name="図 15" descr="imgres.jp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5087" y="5359400"/>
            <a:ext cx="1322106" cy="907424"/>
          </a:xfrm>
          <a:prstGeom prst="rect">
            <a:avLst/>
          </a:prstGeom>
        </p:spPr>
      </p:pic>
      <p:sp>
        <p:nvSpPr>
          <p:cNvPr id="18" name="角丸四角形 17"/>
          <p:cNvSpPr/>
          <p:nvPr/>
        </p:nvSpPr>
        <p:spPr>
          <a:xfrm>
            <a:off x="1004359" y="364490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インフラストラクチャー</a:t>
            </a:r>
          </a:p>
        </p:txBody>
      </p:sp>
      <p:sp>
        <p:nvSpPr>
          <p:cNvPr id="19" name="角丸四角形 18"/>
          <p:cNvSpPr/>
          <p:nvPr/>
        </p:nvSpPr>
        <p:spPr>
          <a:xfrm>
            <a:off x="1004359" y="25590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プラットフォーム</a:t>
            </a:r>
          </a:p>
        </p:txBody>
      </p:sp>
      <p:sp>
        <p:nvSpPr>
          <p:cNvPr id="20" name="角丸四角形 19"/>
          <p:cNvSpPr/>
          <p:nvPr/>
        </p:nvSpPr>
        <p:spPr>
          <a:xfrm>
            <a:off x="1004359" y="1441450"/>
            <a:ext cx="2563284" cy="431800"/>
          </a:xfrm>
          <a:prstGeom prst="roundRect">
            <a:avLst>
              <a:gd name="adj" fmla="val 0"/>
            </a:avLst>
          </a:prstGeom>
          <a:noFill/>
          <a:ln>
            <a:solidFill>
              <a:srgbClr val="FFFF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dirty="0">
                <a:solidFill>
                  <a:srgbClr val="FFFFFF"/>
                </a:solidFill>
                <a:latin typeface="ＭＳ Ｐゴシック"/>
                <a:ea typeface="ＭＳ Ｐゴシック"/>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ＭＳ Ｐゴシック"/>
                <a:ea typeface="ＭＳ Ｐゴシック"/>
                <a:cs typeface="ＭＳ Ｐゴシック"/>
              </a:rPr>
              <a:t>ネットワーク</a:t>
            </a:r>
            <a:endParaRPr kumimoji="1" lang="ja-JP" altLang="en-US" sz="1200" dirty="0">
              <a:solidFill>
                <a:srgbClr val="0000FF"/>
              </a:solidFill>
              <a:latin typeface="ＭＳ Ｐゴシック"/>
              <a:ea typeface="ＭＳ Ｐゴシック"/>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データ</a:t>
            </a:r>
          </a:p>
          <a:p>
            <a:pPr algn="ctr"/>
            <a:r>
              <a:rPr kumimoji="1" lang="ja-JP" altLang="en-US" sz="1000" dirty="0">
                <a:solidFill>
                  <a:srgbClr val="3366FF"/>
                </a:solidFill>
                <a:latin typeface="ＭＳ Ｐゴシック"/>
                <a:ea typeface="ＭＳ Ｐゴシック"/>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kumimoji="1" lang="ja-JP" altLang="en-US" sz="1000" dirty="0">
                <a:solidFill>
                  <a:srgbClr val="3366FF"/>
                </a:solidFill>
                <a:latin typeface="ＭＳ Ｐゴシック"/>
                <a:ea typeface="ＭＳ Ｐゴシック"/>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プログラム</a:t>
            </a:r>
          </a:p>
          <a:p>
            <a:pPr algn="ctr"/>
            <a:r>
              <a:rPr lang="ja-JP" altLang="en-US" sz="1000" dirty="0">
                <a:solidFill>
                  <a:srgbClr val="3366FF"/>
                </a:solidFill>
                <a:latin typeface="ＭＳ Ｐゴシック"/>
                <a:ea typeface="ＭＳ Ｐゴシック"/>
                <a:cs typeface="ＭＳ Ｐゴシック"/>
              </a:rPr>
              <a:t>開発環境</a:t>
            </a:r>
            <a:endParaRPr kumimoji="1" lang="ja-JP" altLang="en-US" sz="1000" dirty="0">
              <a:solidFill>
                <a:srgbClr val="3366FF"/>
              </a:solidFill>
              <a:latin typeface="ＭＳ Ｐゴシック"/>
              <a:ea typeface="ＭＳ Ｐゴシック"/>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00" dirty="0">
                <a:solidFill>
                  <a:srgbClr val="3366FF"/>
                </a:solidFill>
                <a:latin typeface="ＭＳ Ｐゴシック"/>
                <a:ea typeface="ＭＳ Ｐゴシック"/>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電子</a:t>
            </a:r>
          </a:p>
          <a:p>
            <a:pPr algn="ctr"/>
            <a:r>
              <a:rPr kumimoji="1" lang="ja-JP" altLang="en-US" sz="900" dirty="0">
                <a:solidFill>
                  <a:srgbClr val="33ACBD"/>
                </a:solidFill>
                <a:latin typeface="ＭＳ Ｐゴシック"/>
                <a:ea typeface="ＭＳ Ｐゴシック"/>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ソーシャル</a:t>
            </a:r>
          </a:p>
          <a:p>
            <a:pPr algn="ctr"/>
            <a:r>
              <a:rPr lang="ja-JP" altLang="en-US" sz="800" dirty="0">
                <a:solidFill>
                  <a:srgbClr val="33ACBD"/>
                </a:solidFill>
                <a:latin typeface="ＭＳ Ｐゴシック"/>
                <a:ea typeface="ＭＳ Ｐゴシック"/>
                <a:cs typeface="ＭＳ Ｐゴシック"/>
              </a:rPr>
              <a:t>メディア</a:t>
            </a:r>
            <a:endParaRPr kumimoji="1" lang="ja-JP" altLang="en-US" sz="800" dirty="0">
              <a:solidFill>
                <a:srgbClr val="33ACBD"/>
              </a:solidFill>
              <a:latin typeface="ＭＳ Ｐゴシック"/>
              <a:ea typeface="ＭＳ Ｐゴシック"/>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新聞</a:t>
            </a:r>
          </a:p>
          <a:p>
            <a:pPr algn="ctr"/>
            <a:r>
              <a:rPr lang="ja-JP" altLang="en-US" sz="900" dirty="0">
                <a:solidFill>
                  <a:srgbClr val="33ACBD"/>
                </a:solidFill>
                <a:latin typeface="ＭＳ Ｐゴシック"/>
                <a:ea typeface="ＭＳ Ｐゴシック"/>
                <a:cs typeface="ＭＳ Ｐゴシック"/>
              </a:rPr>
              <a:t>ニュース</a:t>
            </a:r>
            <a:endParaRPr kumimoji="1" lang="ja-JP" altLang="en-US" sz="900" dirty="0">
              <a:solidFill>
                <a:srgbClr val="33ACBD"/>
              </a:solidFill>
              <a:latin typeface="ＭＳ Ｐゴシック"/>
              <a:ea typeface="ＭＳ Ｐゴシック"/>
              <a:cs typeface="ＭＳ Ｐゴシック"/>
            </a:endParaRPr>
          </a:p>
        </p:txBody>
      </p:sp>
      <p:sp>
        <p:nvSpPr>
          <p:cNvPr id="32" name="正方形/長方形 31"/>
          <p:cNvSpPr/>
          <p:nvPr/>
        </p:nvSpPr>
        <p:spPr>
          <a:xfrm>
            <a:off x="5924550" y="1397000"/>
            <a:ext cx="71120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ＭＳ Ｐゴシック"/>
                <a:ea typeface="ＭＳ Ｐゴシック"/>
                <a:cs typeface="ＭＳ Ｐゴシック"/>
              </a:rPr>
              <a:t>ショッピング</a:t>
            </a:r>
          </a:p>
        </p:txBody>
      </p:sp>
      <p:sp>
        <p:nvSpPr>
          <p:cNvPr id="33" name="正方形/長方形 32"/>
          <p:cNvSpPr/>
          <p:nvPr/>
        </p:nvSpPr>
        <p:spPr>
          <a:xfrm>
            <a:off x="6675439"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900" dirty="0">
                <a:solidFill>
                  <a:srgbClr val="33ACBD"/>
                </a:solidFill>
                <a:latin typeface="ＭＳ Ｐゴシック"/>
                <a:ea typeface="ＭＳ Ｐゴシック"/>
                <a:cs typeface="ＭＳ Ｐゴシック"/>
              </a:rPr>
              <a:t>金融取引</a:t>
            </a:r>
          </a:p>
        </p:txBody>
      </p:sp>
      <p:sp>
        <p:nvSpPr>
          <p:cNvPr id="34" name="正方形/長方形 33"/>
          <p:cNvSpPr/>
          <p:nvPr/>
        </p:nvSpPr>
        <p:spPr>
          <a:xfrm>
            <a:off x="7341389"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900" dirty="0">
                <a:solidFill>
                  <a:srgbClr val="33ACBD"/>
                </a:solidFill>
                <a:latin typeface="ＭＳ Ｐゴシック"/>
                <a:ea typeface="ＭＳ Ｐゴシック"/>
                <a:cs typeface="ＭＳ Ｐゴシック"/>
              </a:rPr>
              <a:t>財務</a:t>
            </a:r>
          </a:p>
          <a:p>
            <a:pPr algn="ctr"/>
            <a:r>
              <a:rPr kumimoji="1" lang="ja-JP" altLang="en-US" sz="900" dirty="0">
                <a:solidFill>
                  <a:srgbClr val="33ACBD"/>
                </a:solidFill>
                <a:latin typeface="ＭＳ Ｐゴシック"/>
                <a:ea typeface="ＭＳ Ｐゴシック"/>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ＭＳ Ｐゴシック"/>
                <a:ea typeface="ＭＳ Ｐゴシック"/>
                <a:cs typeface="ＭＳ Ｐゴシック"/>
              </a:rPr>
              <a:t>施設や設備</a:t>
            </a:r>
          </a:p>
        </p:txBody>
      </p:sp>
    </p:spTree>
    <p:extLst>
      <p:ext uri="{BB962C8B-B14F-4D97-AF65-F5344CB8AC3E}">
        <p14:creationId xmlns:p14="http://schemas.microsoft.com/office/powerpoint/2010/main" val="364092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457200" y="274638"/>
            <a:ext cx="8686800" cy="416221"/>
          </a:xfrm>
        </p:spPr>
        <p:txBody>
          <a:bodyPr/>
          <a:lstStyle/>
          <a:p>
            <a:r>
              <a:rPr kumimoji="1" lang="ja-JP" altLang="en-US"/>
              <a:t>「クラウド･コンピューティング」という名称の由来</a:t>
            </a:r>
          </a:p>
        </p:txBody>
      </p:sp>
      <p:sp>
        <p:nvSpPr>
          <p:cNvPr id="3" name="スライド番号プレースホルダー 2">
            <a:extLst>
              <a:ext uri="{FF2B5EF4-FFF2-40B4-BE49-F238E27FC236}">
                <a16:creationId xmlns:a16="http://schemas.microsoft.com/office/drawing/2014/main" id="{B493FBE2-BB27-BC4A-8841-0E3818B20ECF}"/>
              </a:ext>
            </a:extLst>
          </p:cNvPr>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26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p:cNvSpPr/>
          <p:nvPr/>
        </p:nvSpPr>
        <p:spPr>
          <a:xfrm>
            <a:off x="722631" y="876150"/>
            <a:ext cx="2089150" cy="54527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二等辺三角形 22"/>
          <p:cNvSpPr/>
          <p:nvPr/>
        </p:nvSpPr>
        <p:spPr>
          <a:xfrm flipV="1">
            <a:off x="1295400" y="1737776"/>
            <a:ext cx="381000" cy="135469"/>
          </a:xfrm>
          <a:prstGeom prst="triangle">
            <a:avLst/>
          </a:prstGeom>
          <a:noFill/>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1440181" y="1681904"/>
            <a:ext cx="90169" cy="52789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「自家発電モデル」から「発電所モデル」へ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20" name="直角三角形 19"/>
          <p:cNvSpPr/>
          <p:nvPr/>
        </p:nvSpPr>
        <p:spPr>
          <a:xfrm>
            <a:off x="1244600" y="1873249"/>
            <a:ext cx="488950" cy="336551"/>
          </a:xfrm>
          <a:prstGeom prst="rtTriangle">
            <a:avLst/>
          </a:prstGeom>
          <a:solidFill>
            <a:srgbClr val="59595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片側の 2 つの角を切り取った四角形 20"/>
          <p:cNvSpPr/>
          <p:nvPr/>
        </p:nvSpPr>
        <p:spPr>
          <a:xfrm>
            <a:off x="1746250" y="1435100"/>
            <a:ext cx="387350" cy="674359"/>
          </a:xfrm>
          <a:prstGeom prst="snip2Same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244600" y="20324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1746250" y="1692491"/>
            <a:ext cx="273050" cy="18626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p:cNvSpPr/>
          <p:nvPr/>
        </p:nvSpPr>
        <p:spPr>
          <a:xfrm>
            <a:off x="1746250" y="1508760"/>
            <a:ext cx="387350" cy="45719"/>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3" name="図形グループ 112"/>
          <p:cNvGrpSpPr/>
          <p:nvPr/>
        </p:nvGrpSpPr>
        <p:grpSpPr>
          <a:xfrm>
            <a:off x="1014147" y="4754752"/>
            <a:ext cx="1552502" cy="596988"/>
            <a:chOff x="946150" y="4404782"/>
            <a:chExt cx="1885950" cy="569809"/>
          </a:xfrm>
        </p:grpSpPr>
        <p:sp>
          <p:nvSpPr>
            <p:cNvPr id="101" name="正方形/長方形 100"/>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正方形/長方形 104"/>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フローチャート: 論理積ゲート 109"/>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7" name="テキスト ボックス 136"/>
          <p:cNvSpPr txBox="1"/>
          <p:nvPr/>
        </p:nvSpPr>
        <p:spPr>
          <a:xfrm>
            <a:off x="784693" y="959686"/>
            <a:ext cx="1915909" cy="369332"/>
          </a:xfrm>
          <a:prstGeom prst="rect">
            <a:avLst/>
          </a:prstGeom>
          <a:noFill/>
        </p:spPr>
        <p:txBody>
          <a:bodyPr wrap="none" rtlCol="0">
            <a:spAutoFit/>
          </a:bodyPr>
          <a:lstStyle/>
          <a:p>
            <a:pPr algn="ctr"/>
            <a:r>
              <a:rPr kumimoji="1" lang="ja-JP" altLang="en-US" dirty="0"/>
              <a:t>工場内・発電設備</a:t>
            </a:r>
          </a:p>
        </p:txBody>
      </p:sp>
      <p:sp>
        <p:nvSpPr>
          <p:cNvPr id="197" name="テキスト ボックス 196"/>
          <p:cNvSpPr txBox="1"/>
          <p:nvPr/>
        </p:nvSpPr>
        <p:spPr>
          <a:xfrm>
            <a:off x="716281" y="5821107"/>
            <a:ext cx="2094605" cy="400110"/>
          </a:xfrm>
          <a:prstGeom prst="rect">
            <a:avLst/>
          </a:prstGeom>
          <a:noFill/>
        </p:spPr>
        <p:txBody>
          <a:bodyPr wrap="square" rtlCol="0">
            <a:spAutoFit/>
          </a:bodyPr>
          <a:lstStyle/>
          <a:p>
            <a:pPr marL="171450" indent="-171450">
              <a:buFont typeface="Wingdings" charset="2"/>
              <a:buChar char="v"/>
            </a:pPr>
            <a:r>
              <a:rPr lang="ja-JP" altLang="en-US" sz="1000" dirty="0">
                <a:effectLst/>
              </a:rPr>
              <a:t>設備の運用・管理・保守は自前</a:t>
            </a:r>
          </a:p>
          <a:p>
            <a:pPr marL="171450" indent="-171450">
              <a:buFont typeface="Wingdings" charset="2"/>
              <a:buChar char="v"/>
            </a:pPr>
            <a:r>
              <a:rPr kumimoji="1" lang="ja-JP" altLang="en-US" sz="1000" dirty="0">
                <a:effectLst/>
              </a:rPr>
              <a:t>需要変動に柔軟性なし</a:t>
            </a:r>
          </a:p>
        </p:txBody>
      </p:sp>
      <p:sp>
        <p:nvSpPr>
          <p:cNvPr id="198" name="正方形/長方形 197"/>
          <p:cNvSpPr/>
          <p:nvPr/>
        </p:nvSpPr>
        <p:spPr>
          <a:xfrm>
            <a:off x="698626" y="2332760"/>
            <a:ext cx="2118610" cy="461665"/>
          </a:xfrm>
          <a:prstGeom prst="rect">
            <a:avLst/>
          </a:prstGeom>
        </p:spPr>
        <p:txBody>
          <a:bodyPr wrap="square">
            <a:spAutoFit/>
          </a:bodyPr>
          <a:lstStyle/>
          <a:p>
            <a:pPr lvl="0" algn="ctr"/>
            <a:r>
              <a:rPr lang="ja-JP" altLang="en-US" sz="1200" dirty="0">
                <a:solidFill>
                  <a:prstClr val="black"/>
                </a:solidFill>
              </a:rPr>
              <a:t>電力供給が不安定</a:t>
            </a:r>
          </a:p>
          <a:p>
            <a:pPr lvl="0" algn="ctr"/>
            <a:r>
              <a:rPr lang="ja-JP" altLang="en-US" sz="1200" dirty="0">
                <a:solidFill>
                  <a:prstClr val="black"/>
                </a:solidFill>
              </a:rPr>
              <a:t>自前で発電設備を所有</a:t>
            </a:r>
            <a:endParaRPr lang="en-US" altLang="ja-JP" sz="1200" dirty="0">
              <a:solidFill>
                <a:prstClr val="black"/>
              </a:solidFill>
            </a:endParaRPr>
          </a:p>
        </p:txBody>
      </p:sp>
      <p:sp>
        <p:nvSpPr>
          <p:cNvPr id="203" name="テキスト ボックス 202"/>
          <p:cNvSpPr txBox="1"/>
          <p:nvPr/>
        </p:nvSpPr>
        <p:spPr>
          <a:xfrm>
            <a:off x="1019128" y="5338051"/>
            <a:ext cx="1454244" cy="369332"/>
          </a:xfrm>
          <a:prstGeom prst="rect">
            <a:avLst/>
          </a:prstGeom>
          <a:noFill/>
        </p:spPr>
        <p:txBody>
          <a:bodyPr wrap="none" rtlCol="0">
            <a:spAutoFit/>
          </a:bodyPr>
          <a:lstStyle/>
          <a:p>
            <a:r>
              <a:rPr kumimoji="1" lang="ja-JP" altLang="en-US" dirty="0"/>
              <a:t>工場内・設備</a:t>
            </a:r>
          </a:p>
        </p:txBody>
      </p:sp>
      <p:sp>
        <p:nvSpPr>
          <p:cNvPr id="206" name="下矢印 205"/>
          <p:cNvSpPr/>
          <p:nvPr/>
        </p:nvSpPr>
        <p:spPr>
          <a:xfrm>
            <a:off x="1468748" y="2868503"/>
            <a:ext cx="508789" cy="1552742"/>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電　力</a:t>
            </a:r>
          </a:p>
        </p:txBody>
      </p:sp>
      <p:grpSp>
        <p:nvGrpSpPr>
          <p:cNvPr id="13" name="図形グループ 12"/>
          <p:cNvGrpSpPr/>
          <p:nvPr/>
        </p:nvGrpSpPr>
        <p:grpSpPr>
          <a:xfrm>
            <a:off x="2920484" y="871069"/>
            <a:ext cx="2851665" cy="5462467"/>
            <a:chOff x="2920484" y="871069"/>
            <a:chExt cx="2851665" cy="5462467"/>
          </a:xfrm>
        </p:grpSpPr>
        <p:sp>
          <p:nvSpPr>
            <p:cNvPr id="212" name="下矢印 211"/>
            <p:cNvSpPr/>
            <p:nvPr/>
          </p:nvSpPr>
          <p:spPr>
            <a:xfrm rot="16200000" flipH="1">
              <a:off x="5080645" y="3277089"/>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下矢印 212"/>
            <p:cNvSpPr/>
            <p:nvPr/>
          </p:nvSpPr>
          <p:spPr>
            <a:xfrm rot="5400000">
              <a:off x="3665921" y="327708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下矢印 209"/>
            <p:cNvSpPr/>
            <p:nvPr/>
          </p:nvSpPr>
          <p:spPr>
            <a:xfrm rot="2759071">
              <a:off x="3838035" y="3774858"/>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下矢印 210"/>
            <p:cNvSpPr/>
            <p:nvPr/>
          </p:nvSpPr>
          <p:spPr>
            <a:xfrm rot="18840929" flipH="1">
              <a:off x="4848116" y="3779477"/>
              <a:ext cx="397274" cy="681094"/>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下矢印 208"/>
            <p:cNvSpPr/>
            <p:nvPr/>
          </p:nvSpPr>
          <p:spPr>
            <a:xfrm>
              <a:off x="4360276" y="2868503"/>
              <a:ext cx="427624" cy="1552742"/>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3531791" y="4499505"/>
              <a:ext cx="2088038" cy="183403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正方形/長方形 134"/>
            <p:cNvSpPr/>
            <p:nvPr/>
          </p:nvSpPr>
          <p:spPr>
            <a:xfrm>
              <a:off x="3531712" y="871069"/>
              <a:ext cx="2088038" cy="194922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4080933" y="1703917"/>
              <a:ext cx="482600" cy="550333"/>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419600" y="1873249"/>
              <a:ext cx="736600" cy="389468"/>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051300" y="2067983"/>
              <a:ext cx="736600" cy="23199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936068"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838701" y="1441450"/>
              <a:ext cx="84667" cy="4317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834467"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931835" y="163618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34461"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31829" y="1534575"/>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834455"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4931823" y="1737777"/>
              <a:ext cx="88912" cy="45719"/>
            </a:xfrm>
            <a:prstGeom prst="rect">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flipV="1">
              <a:off x="4156869" y="1635762"/>
              <a:ext cx="326231" cy="185831"/>
            </a:xfrm>
            <a:prstGeom prst="trapezoid">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二等辺三角形 126"/>
            <p:cNvSpPr/>
            <p:nvPr/>
          </p:nvSpPr>
          <p:spPr>
            <a:xfrm flipV="1">
              <a:off x="4575810" y="322682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p:cNvSpPr/>
            <p:nvPr/>
          </p:nvSpPr>
          <p:spPr>
            <a:xfrm>
              <a:off x="4720591" y="317095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二等辺三角形 128"/>
            <p:cNvSpPr/>
            <p:nvPr/>
          </p:nvSpPr>
          <p:spPr>
            <a:xfrm flipV="1">
              <a:off x="4393992" y="3360177"/>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538773" y="3304305"/>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二等辺三角形 130"/>
            <p:cNvSpPr/>
            <p:nvPr/>
          </p:nvSpPr>
          <p:spPr>
            <a:xfrm flipV="1">
              <a:off x="4193541" y="3490775"/>
              <a:ext cx="381000" cy="135469"/>
            </a:xfrm>
            <a:prstGeom prst="triangle">
              <a:avLst/>
            </a:prstGeom>
            <a:noFill/>
            <a:ln>
              <a:solidFill>
                <a:schemeClr val="tx1">
                  <a:lumMod val="75000"/>
                  <a:lumOff val="2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p:cNvSpPr/>
            <p:nvPr/>
          </p:nvSpPr>
          <p:spPr>
            <a:xfrm>
              <a:off x="4338322" y="3434903"/>
              <a:ext cx="90169" cy="527896"/>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p:cNvSpPr txBox="1"/>
            <p:nvPr/>
          </p:nvSpPr>
          <p:spPr>
            <a:xfrm>
              <a:off x="3617857" y="959686"/>
              <a:ext cx="1915909" cy="369332"/>
            </a:xfrm>
            <a:prstGeom prst="rect">
              <a:avLst/>
            </a:prstGeom>
            <a:noFill/>
          </p:spPr>
          <p:txBody>
            <a:bodyPr wrap="none" rtlCol="0">
              <a:spAutoFit/>
            </a:bodyPr>
            <a:lstStyle/>
            <a:p>
              <a:pPr algn="ctr"/>
              <a:r>
                <a:rPr kumimoji="1" lang="ja-JP" altLang="en-US" dirty="0"/>
                <a:t>電力会社・発電所</a:t>
              </a:r>
            </a:p>
          </p:txBody>
        </p:sp>
        <p:grpSp>
          <p:nvGrpSpPr>
            <p:cNvPr id="179" name="図形グループ 178"/>
            <p:cNvGrpSpPr/>
            <p:nvPr/>
          </p:nvGrpSpPr>
          <p:grpSpPr>
            <a:xfrm>
              <a:off x="3794162" y="4747061"/>
              <a:ext cx="1552502" cy="596988"/>
              <a:chOff x="946150" y="4404782"/>
              <a:chExt cx="1885950" cy="569809"/>
            </a:xfrm>
          </p:grpSpPr>
          <p:sp>
            <p:nvSpPr>
              <p:cNvPr id="180" name="正方形/長方形 179"/>
              <p:cNvSpPr/>
              <p:nvPr/>
            </p:nvSpPr>
            <p:spPr>
              <a:xfrm>
                <a:off x="22984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フローチャート: 論理積ゲート 180"/>
              <p:cNvSpPr/>
              <p:nvPr/>
            </p:nvSpPr>
            <p:spPr>
              <a:xfrm>
                <a:off x="25082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19809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18954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1815891" y="45575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a:off x="2025650" y="45575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p:cNvSpPr/>
              <p:nvPr/>
            </p:nvSpPr>
            <p:spPr>
              <a:xfrm>
                <a:off x="1498391" y="44047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1412875" y="46867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1349166" y="4582992"/>
                <a:ext cx="135465" cy="338258"/>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フローチャート: 論理積ゲート 188"/>
              <p:cNvSpPr/>
              <p:nvPr/>
            </p:nvSpPr>
            <p:spPr>
              <a:xfrm>
                <a:off x="1558925" y="4582991"/>
                <a:ext cx="323850" cy="258231"/>
              </a:xfrm>
              <a:prstGeom prst="flowChartDelay">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31666" y="4430182"/>
                <a:ext cx="135465" cy="49106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正方形/長方形 190"/>
              <p:cNvSpPr/>
              <p:nvPr/>
            </p:nvSpPr>
            <p:spPr>
              <a:xfrm>
                <a:off x="946150" y="4712107"/>
                <a:ext cx="933450" cy="262484"/>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5" name="正方形/長方形 194"/>
            <p:cNvSpPr/>
            <p:nvPr/>
          </p:nvSpPr>
          <p:spPr>
            <a:xfrm>
              <a:off x="3652704" y="2332760"/>
              <a:ext cx="1899138" cy="461665"/>
            </a:xfrm>
            <a:prstGeom prst="rect">
              <a:avLst/>
            </a:prstGeom>
          </p:spPr>
          <p:txBody>
            <a:bodyPr wrap="square">
              <a:spAutoFit/>
            </a:bodyPr>
            <a:lstStyle/>
            <a:p>
              <a:pPr algn="ctr"/>
              <a:r>
                <a:rPr lang="ja-JP" altLang="en-US" sz="1200" dirty="0"/>
                <a:t>大規模な発電設備</a:t>
              </a:r>
            </a:p>
            <a:p>
              <a:pPr algn="ctr"/>
              <a:r>
                <a:rPr lang="ja-JP" altLang="en-US" sz="1200" dirty="0"/>
                <a:t>低料金で安定供給を実現</a:t>
              </a:r>
            </a:p>
          </p:txBody>
        </p:sp>
        <p:sp>
          <p:nvSpPr>
            <p:cNvPr id="199" name="テキスト ボックス 198"/>
            <p:cNvSpPr txBox="1"/>
            <p:nvPr/>
          </p:nvSpPr>
          <p:spPr>
            <a:xfrm>
              <a:off x="3524250"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4" name="テキスト ボックス 203"/>
            <p:cNvSpPr txBox="1"/>
            <p:nvPr/>
          </p:nvSpPr>
          <p:spPr>
            <a:xfrm>
              <a:off x="3848518" y="5340845"/>
              <a:ext cx="1454244" cy="369332"/>
            </a:xfrm>
            <a:prstGeom prst="rect">
              <a:avLst/>
            </a:prstGeom>
            <a:noFill/>
          </p:spPr>
          <p:txBody>
            <a:bodyPr wrap="none" rtlCol="0">
              <a:spAutoFit/>
            </a:bodyPr>
            <a:lstStyle/>
            <a:p>
              <a:r>
                <a:rPr kumimoji="1" lang="ja-JP" altLang="en-US" dirty="0"/>
                <a:t>工場内・設備</a:t>
              </a:r>
            </a:p>
          </p:txBody>
        </p:sp>
        <p:sp>
          <p:nvSpPr>
            <p:cNvPr id="224" name="テキスト ボックス 223"/>
            <p:cNvSpPr txBox="1"/>
            <p:nvPr/>
          </p:nvSpPr>
          <p:spPr>
            <a:xfrm>
              <a:off x="4178367" y="3922296"/>
              <a:ext cx="800219" cy="338554"/>
            </a:xfrm>
            <a:prstGeom prst="rect">
              <a:avLst/>
            </a:prstGeom>
            <a:noFill/>
          </p:spPr>
          <p:txBody>
            <a:bodyPr wrap="none" rtlCol="0">
              <a:spAutoFit/>
            </a:bodyPr>
            <a:lstStyle/>
            <a:p>
              <a:r>
                <a:rPr kumimoji="1" lang="ja-JP" altLang="en-US" sz="1600" dirty="0"/>
                <a:t>送電網</a:t>
              </a:r>
            </a:p>
          </p:txBody>
        </p:sp>
        <p:sp>
          <p:nvSpPr>
            <p:cNvPr id="226" name="二等辺三角形 225"/>
            <p:cNvSpPr/>
            <p:nvPr/>
          </p:nvSpPr>
          <p:spPr>
            <a:xfrm rot="5400000">
              <a:off x="2203602" y="3416181"/>
              <a:ext cx="1853892" cy="420127"/>
            </a:xfrm>
            <a:prstGeom prs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5619829" y="876150"/>
            <a:ext cx="2974162" cy="5452768"/>
            <a:chOff x="5619829" y="876150"/>
            <a:chExt cx="2974162" cy="5452768"/>
          </a:xfrm>
        </p:grpSpPr>
        <p:sp>
          <p:nvSpPr>
            <p:cNvPr id="194" name="正方形/長方形 193"/>
            <p:cNvSpPr/>
            <p:nvPr/>
          </p:nvSpPr>
          <p:spPr>
            <a:xfrm>
              <a:off x="6346092" y="4494886"/>
              <a:ext cx="2089150" cy="183403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p:cNvSpPr/>
            <p:nvPr/>
          </p:nvSpPr>
          <p:spPr>
            <a:xfrm>
              <a:off x="6346092" y="876150"/>
              <a:ext cx="2089150" cy="19441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6500446" y="1403350"/>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6500446" y="1596812"/>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a:stCxn id="42" idx="6"/>
                <a:endCxn id="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6500446" y="1778405"/>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a:stCxn id="46" idx="6"/>
                <a:endCxn id="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6500446" y="2137408"/>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a:stCxn id="50" idx="6"/>
                <a:endCxn id="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500446" y="1954093"/>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a:stCxn id="54" idx="6"/>
                <a:endCxn id="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70700" y="1405891"/>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70700" y="1599353"/>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a:stCxn id="62" idx="6"/>
                <a:endCxn id="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4" name="図形グループ 63"/>
            <p:cNvGrpSpPr/>
            <p:nvPr/>
          </p:nvGrpSpPr>
          <p:grpSpPr>
            <a:xfrm>
              <a:off x="6870700" y="1780946"/>
              <a:ext cx="317500" cy="157483"/>
              <a:chOff x="6769100" y="1390650"/>
              <a:chExt cx="317500" cy="157483"/>
            </a:xfrm>
          </p:grpSpPr>
          <p:sp>
            <p:nvSpPr>
              <p:cNvPr id="65" name="正方形/長方形 6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66" idx="6"/>
                <a:endCxn id="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8" name="図形グループ 67"/>
            <p:cNvGrpSpPr/>
            <p:nvPr/>
          </p:nvGrpSpPr>
          <p:grpSpPr>
            <a:xfrm>
              <a:off x="6870700" y="2139949"/>
              <a:ext cx="317500" cy="157483"/>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a:stCxn id="70" idx="6"/>
                <a:endCxn id="6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870700" y="1956634"/>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a:stCxn id="74" idx="6"/>
                <a:endCxn id="7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5350" y="1408432"/>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a:stCxn id="78" idx="6"/>
                <a:endCxn id="7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5350" y="1601894"/>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a:stCxn id="82" idx="6"/>
                <a:endCxn id="8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7245350" y="1783487"/>
              <a:ext cx="317500" cy="157483"/>
              <a:chOff x="6769100" y="1390650"/>
              <a:chExt cx="317500" cy="157483"/>
            </a:xfrm>
          </p:grpSpPr>
          <p:sp>
            <p:nvSpPr>
              <p:cNvPr id="85" name="正方形/長方形 8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コネクタ 86"/>
              <p:cNvCxnSpPr>
                <a:stCxn id="86" idx="6"/>
                <a:endCxn id="8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8" name="図形グループ 87"/>
            <p:cNvGrpSpPr/>
            <p:nvPr/>
          </p:nvGrpSpPr>
          <p:grpSpPr>
            <a:xfrm>
              <a:off x="7245350" y="2142490"/>
              <a:ext cx="317500" cy="157483"/>
              <a:chOff x="6769100" y="1390650"/>
              <a:chExt cx="317500" cy="157483"/>
            </a:xfrm>
          </p:grpSpPr>
          <p:sp>
            <p:nvSpPr>
              <p:cNvPr id="89" name="正方形/長方形 8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コネクタ 90"/>
              <p:cNvCxnSpPr>
                <a:stCxn id="90" idx="6"/>
                <a:endCxn id="8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245350" y="1959175"/>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a:stCxn id="94" idx="6"/>
                <a:endCxn id="9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02"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639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4003"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 name="Picture 26" descr="j043394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25492" y="4646656"/>
              <a:ext cx="587543" cy="587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 name="テキスト ボックス 137"/>
            <p:cNvSpPr txBox="1"/>
            <p:nvPr/>
          </p:nvSpPr>
          <p:spPr>
            <a:xfrm>
              <a:off x="6577699" y="959686"/>
              <a:ext cx="1613843" cy="369332"/>
            </a:xfrm>
            <a:prstGeom prst="rect">
              <a:avLst/>
            </a:prstGeom>
            <a:noFill/>
          </p:spPr>
          <p:txBody>
            <a:bodyPr wrap="none" rtlCol="0">
              <a:spAutoFit/>
            </a:bodyPr>
            <a:lstStyle/>
            <a:p>
              <a:pPr algn="ctr"/>
              <a:r>
                <a:rPr lang="ja-JP" altLang="en-US" dirty="0"/>
                <a:t>データセンター</a:t>
              </a:r>
              <a:endParaRPr kumimoji="1" lang="ja-JP" altLang="en-US" dirty="0"/>
            </a:p>
          </p:txBody>
        </p:sp>
        <p:grpSp>
          <p:nvGrpSpPr>
            <p:cNvPr id="139" name="図形グループ 138"/>
            <p:cNvGrpSpPr/>
            <p:nvPr/>
          </p:nvGrpSpPr>
          <p:grpSpPr>
            <a:xfrm>
              <a:off x="7598996" y="1405891"/>
              <a:ext cx="317500" cy="157483"/>
              <a:chOff x="6769100" y="1390650"/>
              <a:chExt cx="317500" cy="157483"/>
            </a:xfrm>
          </p:grpSpPr>
          <p:sp>
            <p:nvSpPr>
              <p:cNvPr id="140" name="正方形/長方形 1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円/楕円 1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2" name="直線コネクタ 141"/>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142"/>
            <p:cNvGrpSpPr/>
            <p:nvPr/>
          </p:nvGrpSpPr>
          <p:grpSpPr>
            <a:xfrm>
              <a:off x="7598996" y="1599353"/>
              <a:ext cx="317500" cy="157483"/>
              <a:chOff x="6769100" y="1390650"/>
              <a:chExt cx="317500" cy="157483"/>
            </a:xfrm>
          </p:grpSpPr>
          <p:sp>
            <p:nvSpPr>
              <p:cNvPr id="144" name="正方形/長方形 1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146"/>
            <p:cNvGrpSpPr/>
            <p:nvPr/>
          </p:nvGrpSpPr>
          <p:grpSpPr>
            <a:xfrm>
              <a:off x="7598996" y="1780946"/>
              <a:ext cx="317500" cy="157483"/>
              <a:chOff x="6769100" y="1390650"/>
              <a:chExt cx="317500" cy="157483"/>
            </a:xfrm>
          </p:grpSpPr>
          <p:sp>
            <p:nvSpPr>
              <p:cNvPr id="148" name="正方形/長方形 1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円/楕円 1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0" name="直線コネクタ 149"/>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1" name="図形グループ 150"/>
            <p:cNvGrpSpPr/>
            <p:nvPr/>
          </p:nvGrpSpPr>
          <p:grpSpPr>
            <a:xfrm>
              <a:off x="7598996" y="2139949"/>
              <a:ext cx="317500" cy="157483"/>
              <a:chOff x="6769100" y="1390650"/>
              <a:chExt cx="317500" cy="157483"/>
            </a:xfrm>
          </p:grpSpPr>
          <p:sp>
            <p:nvSpPr>
              <p:cNvPr id="152" name="正方形/長方形 15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p:cNvCxnSpPr>
                <a:stCxn id="153" idx="6"/>
                <a:endCxn id="15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154"/>
            <p:cNvGrpSpPr/>
            <p:nvPr/>
          </p:nvGrpSpPr>
          <p:grpSpPr>
            <a:xfrm>
              <a:off x="7598996" y="1956634"/>
              <a:ext cx="317500" cy="157483"/>
              <a:chOff x="6769100" y="1390650"/>
              <a:chExt cx="317500" cy="157483"/>
            </a:xfrm>
          </p:grpSpPr>
          <p:sp>
            <p:nvSpPr>
              <p:cNvPr id="156" name="正方形/長方形 15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p:cNvCxnSpPr>
                <a:stCxn id="157" idx="6"/>
                <a:endCxn id="15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158"/>
            <p:cNvGrpSpPr/>
            <p:nvPr/>
          </p:nvGrpSpPr>
          <p:grpSpPr>
            <a:xfrm>
              <a:off x="7973646" y="1408432"/>
              <a:ext cx="317500" cy="157483"/>
              <a:chOff x="6769100" y="1390650"/>
              <a:chExt cx="317500" cy="157483"/>
            </a:xfrm>
          </p:grpSpPr>
          <p:sp>
            <p:nvSpPr>
              <p:cNvPr id="160" name="正方形/長方形 1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p:cNvCxnSpPr>
                <a:stCxn id="161" idx="6"/>
                <a:endCxn id="1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図形グループ 162"/>
            <p:cNvGrpSpPr/>
            <p:nvPr/>
          </p:nvGrpSpPr>
          <p:grpSpPr>
            <a:xfrm>
              <a:off x="7973646" y="1601894"/>
              <a:ext cx="317500" cy="157483"/>
              <a:chOff x="6769100" y="1390650"/>
              <a:chExt cx="317500" cy="157483"/>
            </a:xfrm>
          </p:grpSpPr>
          <p:sp>
            <p:nvSpPr>
              <p:cNvPr id="164" name="正方形/長方形 16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6" name="直線コネクタ 165"/>
              <p:cNvCxnSpPr>
                <a:stCxn id="165" idx="6"/>
                <a:endCxn id="1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a:off x="7973646" y="1783487"/>
              <a:ext cx="317500" cy="157483"/>
              <a:chOff x="6769100" y="1390650"/>
              <a:chExt cx="317500" cy="157483"/>
            </a:xfrm>
          </p:grpSpPr>
          <p:sp>
            <p:nvSpPr>
              <p:cNvPr id="168" name="正方形/長方形 16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p:cNvCxnSpPr>
                <a:stCxn id="169" idx="6"/>
                <a:endCxn id="1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7973646" y="2142490"/>
              <a:ext cx="317500" cy="157483"/>
              <a:chOff x="6769100" y="1390650"/>
              <a:chExt cx="317500" cy="157483"/>
            </a:xfrm>
          </p:grpSpPr>
          <p:sp>
            <p:nvSpPr>
              <p:cNvPr id="172" name="正方形/長方形 17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コネクタ 173"/>
              <p:cNvCxnSpPr>
                <a:stCxn id="173" idx="6"/>
                <a:endCxn id="1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5" name="図形グループ 174"/>
            <p:cNvGrpSpPr/>
            <p:nvPr/>
          </p:nvGrpSpPr>
          <p:grpSpPr>
            <a:xfrm>
              <a:off x="7973646" y="1959175"/>
              <a:ext cx="317500" cy="157483"/>
              <a:chOff x="6769100" y="1390650"/>
              <a:chExt cx="317500" cy="157483"/>
            </a:xfrm>
          </p:grpSpPr>
          <p:sp>
            <p:nvSpPr>
              <p:cNvPr id="176" name="正方形/長方形 1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8" name="直線コネクタ 177"/>
              <p:cNvCxnSpPr>
                <a:stCxn id="177" idx="6"/>
                <a:endCxn id="1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0" name="正方形/長方形 199"/>
            <p:cNvSpPr/>
            <p:nvPr/>
          </p:nvSpPr>
          <p:spPr>
            <a:xfrm>
              <a:off x="6346092" y="2332760"/>
              <a:ext cx="2089150" cy="461665"/>
            </a:xfrm>
            <a:prstGeom prst="rect">
              <a:avLst/>
            </a:prstGeom>
          </p:spPr>
          <p:txBody>
            <a:bodyPr wrap="square">
              <a:spAutoFit/>
            </a:bodyPr>
            <a:lstStyle/>
            <a:p>
              <a:pPr algn="ctr"/>
              <a:r>
                <a:rPr lang="ja-JP" altLang="en-US" sz="1200" dirty="0"/>
                <a:t>大規模なシステム資源</a:t>
              </a:r>
            </a:p>
            <a:p>
              <a:pPr algn="ctr"/>
              <a:r>
                <a:rPr lang="ja-JP" altLang="en-US" sz="1200" dirty="0"/>
                <a:t>低料金で安定供給を実現</a:t>
              </a:r>
            </a:p>
          </p:txBody>
        </p:sp>
        <p:sp>
          <p:nvSpPr>
            <p:cNvPr id="201" name="テキスト ボックス 200"/>
            <p:cNvSpPr txBox="1"/>
            <p:nvPr/>
          </p:nvSpPr>
          <p:spPr>
            <a:xfrm>
              <a:off x="6346092" y="5821107"/>
              <a:ext cx="2247899" cy="400110"/>
            </a:xfrm>
            <a:prstGeom prst="rect">
              <a:avLst/>
            </a:prstGeom>
            <a:noFill/>
          </p:spPr>
          <p:txBody>
            <a:bodyPr wrap="square" rtlCol="0">
              <a:spAutoFit/>
            </a:bodyPr>
            <a:lstStyle/>
            <a:p>
              <a:pPr marL="171450" indent="-171450">
                <a:buFont typeface="Wingdings" charset="2"/>
                <a:buChar char="v"/>
              </a:pPr>
              <a:r>
                <a:rPr lang="ja-JP" altLang="en-US" sz="1000" dirty="0"/>
                <a:t>設備の運用・管理・保守から解放</a:t>
              </a:r>
            </a:p>
            <a:p>
              <a:pPr marL="171450" indent="-171450">
                <a:buFont typeface="Wingdings" charset="2"/>
                <a:buChar char="v"/>
              </a:pPr>
              <a:r>
                <a:rPr lang="ja-JP" altLang="en-US" sz="1000" dirty="0"/>
                <a:t>需要変動に柔軟に対応</a:t>
              </a:r>
              <a:endParaRPr kumimoji="1" lang="ja-JP" altLang="en-US" sz="1000" dirty="0"/>
            </a:p>
          </p:txBody>
        </p:sp>
        <p:sp>
          <p:nvSpPr>
            <p:cNvPr id="205" name="テキスト ボックス 204"/>
            <p:cNvSpPr txBox="1"/>
            <p:nvPr/>
          </p:nvSpPr>
          <p:spPr>
            <a:xfrm>
              <a:off x="6346093" y="5340845"/>
              <a:ext cx="2102606" cy="369332"/>
            </a:xfrm>
            <a:prstGeom prst="rect">
              <a:avLst/>
            </a:prstGeom>
            <a:noFill/>
          </p:spPr>
          <p:txBody>
            <a:bodyPr wrap="square" rtlCol="0">
              <a:spAutoFit/>
            </a:bodyPr>
            <a:lstStyle/>
            <a:p>
              <a:pPr algn="ctr"/>
              <a:r>
                <a:rPr kumimoji="1" lang="ja-JP" altLang="en-US" dirty="0"/>
                <a:t>システム・ユーザー</a:t>
              </a:r>
            </a:p>
          </p:txBody>
        </p:sp>
        <p:sp>
          <p:nvSpPr>
            <p:cNvPr id="214" name="角丸四角形 213"/>
            <p:cNvSpPr/>
            <p:nvPr/>
          </p:nvSpPr>
          <p:spPr>
            <a:xfrm>
              <a:off x="6346093" y="3059843"/>
              <a:ext cx="2156557" cy="1232757"/>
            </a:xfrm>
            <a:prstGeom prst="roundRect">
              <a:avLst>
                <a:gd name="adj" fmla="val 500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rgbClr val="FFFFFF"/>
                </a:solidFill>
                <a:latin typeface="ＭＳ Ｐゴシック"/>
                <a:ea typeface="ＭＳ Ｐゴシック"/>
                <a:cs typeface="ＭＳ Ｐゴシック"/>
              </a:endParaRPr>
            </a:p>
          </p:txBody>
        </p:sp>
        <p:sp>
          <p:nvSpPr>
            <p:cNvPr id="216" name="上下矢印 215"/>
            <p:cNvSpPr/>
            <p:nvPr/>
          </p:nvSpPr>
          <p:spPr>
            <a:xfrm>
              <a:off x="7172980" y="2868503"/>
              <a:ext cx="468512" cy="155274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17" name="上下矢印 216"/>
            <p:cNvSpPr/>
            <p:nvPr/>
          </p:nvSpPr>
          <p:spPr>
            <a:xfrm rot="5400000">
              <a:off x="6676562" y="3286603"/>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上下矢印 217"/>
            <p:cNvSpPr/>
            <p:nvPr/>
          </p:nvSpPr>
          <p:spPr>
            <a:xfrm rot="5400000">
              <a:off x="7873086" y="3286604"/>
              <a:ext cx="296574" cy="77637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上下矢印 219"/>
            <p:cNvSpPr/>
            <p:nvPr/>
          </p:nvSpPr>
          <p:spPr>
            <a:xfrm rot="2954820">
              <a:off x="7701486" y="3026248"/>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上下矢印 220"/>
            <p:cNvSpPr/>
            <p:nvPr/>
          </p:nvSpPr>
          <p:spPr>
            <a:xfrm rot="18645180" flipH="1">
              <a:off x="6837887" y="3023464"/>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上下矢印 221"/>
            <p:cNvSpPr/>
            <p:nvPr/>
          </p:nvSpPr>
          <p:spPr>
            <a:xfrm rot="18645180" flipV="1">
              <a:off x="7701486" y="3776149"/>
              <a:ext cx="296574" cy="540891"/>
            </a:xfrm>
            <a:prstGeom prst="upDown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上下矢印 222"/>
            <p:cNvSpPr/>
            <p:nvPr/>
          </p:nvSpPr>
          <p:spPr>
            <a:xfrm rot="2954820" flipH="1" flipV="1">
              <a:off x="6837887" y="3773365"/>
              <a:ext cx="296574" cy="540891"/>
            </a:xfrm>
            <a:prstGeom prst="upDownArrow">
              <a:avLst>
                <a:gd name="adj1" fmla="val 72363"/>
                <a:gd name="adj2" fmla="val 50000"/>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eaVert"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テキスト ボックス 224"/>
            <p:cNvSpPr txBox="1"/>
            <p:nvPr/>
          </p:nvSpPr>
          <p:spPr>
            <a:xfrm>
              <a:off x="6800738" y="3922296"/>
              <a:ext cx="1236237" cy="338554"/>
            </a:xfrm>
            <a:prstGeom prst="rect">
              <a:avLst/>
            </a:prstGeom>
            <a:noFill/>
          </p:spPr>
          <p:txBody>
            <a:bodyPr wrap="none" rtlCol="0">
              <a:spAutoFit/>
            </a:bodyPr>
            <a:lstStyle/>
            <a:p>
              <a:pPr algn="ctr"/>
              <a:r>
                <a:rPr lang="ja-JP" altLang="en-US" sz="1600">
                  <a:solidFill>
                    <a:schemeClr val="bg1"/>
                  </a:solidFill>
                </a:rPr>
                <a:t>ネットワーク</a:t>
              </a:r>
              <a:endParaRPr kumimoji="1" lang="ja-JP" altLang="en-US" sz="1600" dirty="0">
                <a:solidFill>
                  <a:schemeClr val="bg1"/>
                </a:solidFill>
              </a:endParaRPr>
            </a:p>
          </p:txBody>
        </p:sp>
        <p:sp>
          <p:nvSpPr>
            <p:cNvPr id="228" name="等号 227"/>
            <p:cNvSpPr/>
            <p:nvPr/>
          </p:nvSpPr>
          <p:spPr>
            <a:xfrm>
              <a:off x="5619829" y="3237838"/>
              <a:ext cx="726264" cy="724961"/>
            </a:xfrm>
            <a:prstGeom prst="mathEqual">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2585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ja-JP" altLang="en-US" sz="2400" dirty="0">
                <a:solidFill>
                  <a:srgbClr val="FFFFFF"/>
                </a:solidFill>
                <a:effectLst/>
                <a:latin typeface="Arial"/>
                <a:ea typeface="HGP創英角ｺﾞｼｯｸUB" pitchFamily="50" charset="-128"/>
                <a:cs typeface="Arial"/>
              </a:rPr>
              <a:t>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783674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250825" y="228600"/>
            <a:ext cx="8893175" cy="533400"/>
          </a:xfrm>
        </p:spPr>
        <p:txBody>
          <a:bodyPr/>
          <a:lstStyle/>
          <a:p>
            <a:pPr eaLnBrk="1" hangingPunct="1"/>
            <a:r>
              <a:rPr lang="ja-JP" altLang="en-US" sz="2800" dirty="0">
                <a:solidFill>
                  <a:srgbClr val="7F7F7F"/>
                </a:solidFill>
                <a:ea typeface="ＭＳ Ｐゴシック" charset="-128"/>
              </a:rPr>
              <a:t>歴史的背景から考えるクラウドへの期待</a:t>
            </a:r>
            <a:endParaRPr lang="en-US" altLang="ja-JP" sz="2800" dirty="0">
              <a:solidFill>
                <a:srgbClr val="7F7F7F"/>
              </a:solidFill>
              <a:ea typeface="ＭＳ Ｐゴシック" charset="-128"/>
            </a:endParaRPr>
          </a:p>
        </p:txBody>
      </p:sp>
      <p:sp>
        <p:nvSpPr>
          <p:cNvPr id="760841" name="AutoShape 9"/>
          <p:cNvSpPr>
            <a:spLocks noChangeArrowheads="1"/>
          </p:cNvSpPr>
          <p:nvPr/>
        </p:nvSpPr>
        <p:spPr bwMode="auto">
          <a:xfrm>
            <a:off x="279791" y="301636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2" name="AutoShape 10"/>
          <p:cNvSpPr>
            <a:spLocks noChangeArrowheads="1"/>
          </p:cNvSpPr>
          <p:nvPr/>
        </p:nvSpPr>
        <p:spPr bwMode="auto">
          <a:xfrm>
            <a:off x="279791" y="4065644"/>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3" name="AutoShape 11"/>
          <p:cNvSpPr>
            <a:spLocks noChangeArrowheads="1"/>
          </p:cNvSpPr>
          <p:nvPr/>
        </p:nvSpPr>
        <p:spPr bwMode="auto">
          <a:xfrm>
            <a:off x="279845" y="5202733"/>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sp>
        <p:nvSpPr>
          <p:cNvPr id="760844" name="AutoShape 12"/>
          <p:cNvSpPr>
            <a:spLocks noChangeArrowheads="1"/>
          </p:cNvSpPr>
          <p:nvPr/>
        </p:nvSpPr>
        <p:spPr bwMode="auto">
          <a:xfrm>
            <a:off x="279791" y="1849715"/>
            <a:ext cx="1219200" cy="609600"/>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業務別専用機</a:t>
            </a:r>
          </a:p>
        </p:txBody>
      </p:sp>
      <p:grpSp>
        <p:nvGrpSpPr>
          <p:cNvPr id="8" name="図形グループ 7"/>
          <p:cNvGrpSpPr/>
          <p:nvPr/>
        </p:nvGrpSpPr>
        <p:grpSpPr>
          <a:xfrm>
            <a:off x="5057728" y="1849715"/>
            <a:ext cx="1906971" cy="3962619"/>
            <a:chOff x="5057728" y="1849715"/>
            <a:chExt cx="1906971" cy="3962619"/>
          </a:xfrm>
        </p:grpSpPr>
        <p:sp>
          <p:nvSpPr>
            <p:cNvPr id="87" name="右矢印 86"/>
            <p:cNvSpPr/>
            <p:nvPr/>
          </p:nvSpPr>
          <p:spPr bwMode="auto">
            <a:xfrm>
              <a:off x="5119970" y="3885656"/>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cxnSp>
          <p:nvCxnSpPr>
            <p:cNvPr id="23595" name="AutoShape 41"/>
            <p:cNvCxnSpPr>
              <a:cxnSpLocks noChangeShapeType="1"/>
              <a:stCxn id="23602" idx="3"/>
              <a:endCxn id="23597" idx="1"/>
            </p:cNvCxnSpPr>
            <p:nvPr/>
          </p:nvCxnSpPr>
          <p:spPr bwMode="auto">
            <a:xfrm>
              <a:off x="5057728" y="5598842"/>
              <a:ext cx="535371" cy="1"/>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3596" name="AutoShape 42"/>
            <p:cNvSpPr>
              <a:spLocks noChangeArrowheads="1"/>
            </p:cNvSpPr>
            <p:nvPr/>
          </p:nvSpPr>
          <p:spPr bwMode="auto">
            <a:xfrm>
              <a:off x="5577170" y="2761706"/>
              <a:ext cx="1371600" cy="412750"/>
            </a:xfrm>
            <a:prstGeom prst="roundRect">
              <a:avLst>
                <a:gd name="adj" fmla="val 0"/>
              </a:avLst>
            </a:prstGeom>
            <a:solidFill>
              <a:schemeClr val="accent3">
                <a:lumMod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80000"/>
                </a:lnSpc>
              </a:pPr>
              <a:r>
                <a:rPr lang="en-US" altLang="ja-JP" sz="1400" dirty="0">
                  <a:solidFill>
                    <a:srgbClr val="FFFFFF"/>
                  </a:solidFill>
                  <a:ea typeface="HGP創英角ｺﾞｼｯｸUB" pitchFamily="50" charset="-128"/>
                </a:rPr>
                <a:t>UNIX</a:t>
              </a:r>
              <a:r>
                <a:rPr lang="ja-JP" altLang="en-US" sz="1400" dirty="0">
                  <a:solidFill>
                    <a:srgbClr val="FFFFFF"/>
                  </a:solidFill>
                  <a:ea typeface="HGP創英角ｺﾞｼｯｸUB" pitchFamily="50" charset="-128"/>
                </a:rPr>
                <a:t>サーバー</a:t>
              </a:r>
            </a:p>
          </p:txBody>
        </p:sp>
        <p:sp>
          <p:nvSpPr>
            <p:cNvPr id="23597" name="AutoShape 43"/>
            <p:cNvSpPr>
              <a:spLocks noChangeArrowheads="1"/>
            </p:cNvSpPr>
            <p:nvPr/>
          </p:nvSpPr>
          <p:spPr bwMode="auto">
            <a:xfrm>
              <a:off x="5593099" y="5385351"/>
              <a:ext cx="1371600" cy="426983"/>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598" name="AutoShape 44"/>
            <p:cNvSpPr>
              <a:spLocks noChangeArrowheads="1"/>
            </p:cNvSpPr>
            <p:nvPr/>
          </p:nvSpPr>
          <p:spPr bwMode="auto">
            <a:xfrm>
              <a:off x="5589870" y="3289413"/>
              <a:ext cx="1371600" cy="412750"/>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ＰＣサーバー</a:t>
              </a:r>
            </a:p>
          </p:txBody>
        </p:sp>
        <p:cxnSp>
          <p:nvCxnSpPr>
            <p:cNvPr id="75" name="AutoShape 57"/>
            <p:cNvCxnSpPr>
              <a:cxnSpLocks noChangeShapeType="1"/>
              <a:stCxn id="23607" idx="3"/>
              <a:endCxn id="23597" idx="1"/>
            </p:cNvCxnSpPr>
            <p:nvPr/>
          </p:nvCxnSpPr>
          <p:spPr bwMode="auto">
            <a:xfrm>
              <a:off x="5057728" y="4822938"/>
              <a:ext cx="535371" cy="775905"/>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AutoShape 31"/>
            <p:cNvCxnSpPr>
              <a:cxnSpLocks noChangeShapeType="1"/>
              <a:stCxn id="23601" idx="3"/>
              <a:endCxn id="23596" idx="1"/>
            </p:cNvCxnSpPr>
            <p:nvPr/>
          </p:nvCxnSpPr>
          <p:spPr bwMode="auto">
            <a:xfrm flipV="1">
              <a:off x="5057728" y="2968081"/>
              <a:ext cx="519442" cy="3832"/>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12" name="AutoShape 31"/>
            <p:cNvCxnSpPr>
              <a:cxnSpLocks noChangeShapeType="1"/>
              <a:stCxn id="23605" idx="3"/>
              <a:endCxn id="23598" idx="1"/>
            </p:cNvCxnSpPr>
            <p:nvPr/>
          </p:nvCxnSpPr>
          <p:spPr bwMode="auto">
            <a:xfrm>
              <a:off x="5057728" y="3495788"/>
              <a:ext cx="532142" cy="0"/>
            </a:xfrm>
            <a:prstGeom prst="straightConnector1">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204" name="AutoShape 28"/>
            <p:cNvSpPr>
              <a:spLocks noChangeArrowheads="1"/>
            </p:cNvSpPr>
            <p:nvPr/>
          </p:nvSpPr>
          <p:spPr bwMode="auto">
            <a:xfrm>
              <a:off x="5593099" y="3934156"/>
              <a:ext cx="1371600" cy="381000"/>
            </a:xfrm>
            <a:prstGeom prst="roundRect">
              <a:avLst>
                <a:gd name="adj" fmla="val 5000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ja-JP" sz="1000" dirty="0">
                  <a:solidFill>
                    <a:schemeClr val="bg1"/>
                  </a:solidFill>
                  <a:latin typeface="HGP創英角ｺﾞｼｯｸUB" pitchFamily="50" charset="-128"/>
                  <a:ea typeface="HGP創英角ｺﾞｼｯｸUB" pitchFamily="50" charset="-128"/>
                </a:rPr>
                <a:t>Intel </a:t>
              </a:r>
            </a:p>
            <a:p>
              <a:pPr algn="ctr"/>
              <a:r>
                <a:rPr lang="ja-JP" altLang="en-US" sz="1000" dirty="0">
                  <a:solidFill>
                    <a:schemeClr val="bg1"/>
                  </a:solidFill>
                  <a:latin typeface="HGP創英角ｺﾞｼｯｸUB" pitchFamily="50" charset="-128"/>
                  <a:ea typeface="HGP創英角ｺﾞｼｯｸUB" pitchFamily="50" charset="-128"/>
                </a:rPr>
                <a:t>アーキテクチャ</a:t>
              </a:r>
            </a:p>
          </p:txBody>
        </p:sp>
        <p:sp>
          <p:nvSpPr>
            <p:cNvPr id="66" name="AutoShape 15"/>
            <p:cNvSpPr>
              <a:spLocks noChangeArrowheads="1"/>
            </p:cNvSpPr>
            <p:nvPr/>
          </p:nvSpPr>
          <p:spPr bwMode="auto">
            <a:xfrm>
              <a:off x="5589870"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38" name="直線矢印コネクタ 137"/>
            <p:cNvCxnSpPr>
              <a:stCxn id="127" idx="3"/>
              <a:endCxn id="66" idx="1"/>
            </p:cNvCxnSpPr>
            <p:nvPr/>
          </p:nvCxnSpPr>
          <p:spPr bwMode="auto">
            <a:xfrm>
              <a:off x="5057728" y="2154515"/>
              <a:ext cx="532142" cy="0"/>
            </a:xfrm>
            <a:prstGeom prst="straightConnector1">
              <a:avLst/>
            </a:prstGeom>
            <a:noFill/>
            <a:ln w="38100">
              <a:solidFill>
                <a:srgbClr val="4F81BD"/>
              </a:solidFill>
              <a:miter lim="800000"/>
              <a:headEnd/>
              <a:tailEnd type="triangle" w="med" len="med"/>
            </a:ln>
            <a:extLst/>
          </p:spPr>
        </p:cxnSp>
      </p:grpSp>
      <p:grpSp>
        <p:nvGrpSpPr>
          <p:cNvPr id="2" name="図形グループ 1"/>
          <p:cNvGrpSpPr/>
          <p:nvPr/>
        </p:nvGrpSpPr>
        <p:grpSpPr>
          <a:xfrm>
            <a:off x="1498991" y="1320914"/>
            <a:ext cx="1708540" cy="4186619"/>
            <a:chOff x="1498991" y="1320914"/>
            <a:chExt cx="1708540" cy="4186619"/>
          </a:xfrm>
        </p:grpSpPr>
        <p:sp>
          <p:nvSpPr>
            <p:cNvPr id="64" name="AutoShape 15"/>
            <p:cNvSpPr>
              <a:spLocks noChangeArrowheads="1"/>
            </p:cNvSpPr>
            <p:nvPr/>
          </p:nvSpPr>
          <p:spPr bwMode="auto">
            <a:xfrm>
              <a:off x="2016961" y="2076563"/>
              <a:ext cx="1190570" cy="609600"/>
            </a:xfrm>
            <a:prstGeom prst="roundRect">
              <a:avLst>
                <a:gd name="adj" fmla="val 0"/>
              </a:avLst>
            </a:prstGeom>
            <a:solidFill>
              <a:srgbClr val="000090"/>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endParaRPr lang="en-US" altLang="ja-JP" sz="1200" dirty="0">
                <a:solidFill>
                  <a:srgbClr val="FFFFFF"/>
                </a:solidFill>
                <a:ea typeface="HGP創英角ｺﾞｼｯｸUB" pitchFamily="50" charset="-128"/>
              </a:endParaRPr>
            </a:p>
            <a:p>
              <a:pPr algn="ctr">
                <a:spcBef>
                  <a:spcPts val="0"/>
                </a:spcBef>
              </a:pPr>
              <a:endParaRPr lang="en-US" altLang="ja-JP" sz="1200" dirty="0">
                <a:solidFill>
                  <a:srgbClr val="FFFFFF"/>
                </a:solidFill>
                <a:ea typeface="HGP創英角ｺﾞｼｯｸUB" pitchFamily="50" charset="-128"/>
              </a:endParaRPr>
            </a:p>
            <a:p>
              <a:pPr algn="ctr">
                <a:spcBef>
                  <a:spcPts val="0"/>
                </a:spcBef>
              </a:pPr>
              <a:r>
                <a:rPr lang="en-US" altLang="ja-JP" sz="1200" dirty="0">
                  <a:solidFill>
                    <a:srgbClr val="FFFFFF"/>
                  </a:solidFill>
                  <a:ea typeface="HGP創英角ｺﾞｼｯｸUB" pitchFamily="50" charset="-128"/>
                </a:rPr>
                <a:t>IBM System/360</a:t>
              </a:r>
              <a:endParaRPr lang="ja-JP" altLang="en-US" sz="1200" dirty="0">
                <a:solidFill>
                  <a:srgbClr val="FFFFFF"/>
                </a:solidFill>
                <a:ea typeface="HGP創英角ｺﾞｼｯｸUB" pitchFamily="50" charset="-128"/>
              </a:endParaRPr>
            </a:p>
          </p:txBody>
        </p:sp>
        <p:sp>
          <p:nvSpPr>
            <p:cNvPr id="205" name="AutoShape 28"/>
            <p:cNvSpPr>
              <a:spLocks noChangeArrowheads="1"/>
            </p:cNvSpPr>
            <p:nvPr/>
          </p:nvSpPr>
          <p:spPr bwMode="auto">
            <a:xfrm>
              <a:off x="1964130" y="3934156"/>
              <a:ext cx="119057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altLang="ja-JP" sz="1000" dirty="0">
                  <a:solidFill>
                    <a:srgbClr val="FFFFFF"/>
                  </a:solidFill>
                  <a:ea typeface="HGP創英角ｺﾞｼｯｸUB" pitchFamily="50" charset="-128"/>
                </a:rPr>
                <a:t>IBM System/360</a:t>
              </a:r>
            </a:p>
            <a:p>
              <a:pPr algn="ctr"/>
              <a:r>
                <a:rPr lang="ja-JP" altLang="en-US" sz="1000" dirty="0">
                  <a:solidFill>
                    <a:srgbClr val="FFFFFF"/>
                  </a:solidFill>
                  <a:ea typeface="HGP創英角ｺﾞｼｯｸUB" pitchFamily="50" charset="-128"/>
                </a:rPr>
                <a:t>アーキテクチャ</a:t>
              </a:r>
            </a:p>
          </p:txBody>
        </p:sp>
        <p:sp>
          <p:nvSpPr>
            <p:cNvPr id="23610" name="Text Box 20"/>
            <p:cNvSpPr txBox="1">
              <a:spLocks noChangeArrowheads="1"/>
            </p:cNvSpPr>
            <p:nvPr/>
          </p:nvSpPr>
          <p:spPr bwMode="auto">
            <a:xfrm>
              <a:off x="187840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～１９６４</a:t>
              </a:r>
            </a:p>
          </p:txBody>
        </p:sp>
        <p:sp>
          <p:nvSpPr>
            <p:cNvPr id="23611" name="AutoShape 15"/>
            <p:cNvSpPr>
              <a:spLocks noChangeArrowheads="1"/>
            </p:cNvSpPr>
            <p:nvPr/>
          </p:nvSpPr>
          <p:spPr bwMode="auto">
            <a:xfrm>
              <a:off x="1964130" y="1849715"/>
              <a:ext cx="119057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23612" name="AutoShape 16"/>
            <p:cNvCxnSpPr>
              <a:cxnSpLocks noChangeShapeType="1"/>
              <a:stCxn id="760844" idx="3"/>
              <a:endCxn id="23611" idx="1"/>
            </p:cNvCxnSpPr>
            <p:nvPr/>
          </p:nvCxnSpPr>
          <p:spPr bwMode="auto">
            <a:xfrm>
              <a:off x="1498991" y="2154515"/>
              <a:ext cx="465139" cy="12700"/>
            </a:xfrm>
            <a:prstGeom prst="bentConnector3">
              <a:avLst>
                <a:gd name="adj1" fmla="val 50000"/>
              </a:avLst>
            </a:prstGeom>
            <a:noFill/>
            <a:ln w="38100">
              <a:solidFill>
                <a:srgbClr val="4F81BD"/>
              </a:solidFill>
              <a:miter lim="800000"/>
              <a:headEnd/>
              <a:tailEnd type="triangle" w="med" len="med"/>
            </a:ln>
          </p:spPr>
        </p:cxnSp>
        <p:cxnSp>
          <p:nvCxnSpPr>
            <p:cNvPr id="23613" name="AutoShape 17"/>
            <p:cNvCxnSpPr>
              <a:cxnSpLocks noChangeShapeType="1"/>
              <a:stCxn id="760841" idx="3"/>
              <a:endCxn id="23611" idx="1"/>
            </p:cNvCxnSpPr>
            <p:nvPr/>
          </p:nvCxnSpPr>
          <p:spPr bwMode="auto">
            <a:xfrm flipV="1">
              <a:off x="1498991" y="2154515"/>
              <a:ext cx="465139" cy="1166648"/>
            </a:xfrm>
            <a:prstGeom prst="bentConnector3">
              <a:avLst>
                <a:gd name="adj1" fmla="val 50000"/>
              </a:avLst>
            </a:prstGeom>
            <a:noFill/>
            <a:ln w="38100">
              <a:solidFill>
                <a:srgbClr val="4F81BD"/>
              </a:solidFill>
              <a:miter lim="800000"/>
              <a:headEnd/>
              <a:tailEnd type="triangle" w="med" len="med"/>
            </a:ln>
          </p:spPr>
        </p:cxnSp>
        <p:cxnSp>
          <p:nvCxnSpPr>
            <p:cNvPr id="23614" name="AutoShape 18"/>
            <p:cNvCxnSpPr>
              <a:cxnSpLocks noChangeShapeType="1"/>
              <a:stCxn id="760842" idx="3"/>
              <a:endCxn id="23611" idx="1"/>
            </p:cNvCxnSpPr>
            <p:nvPr/>
          </p:nvCxnSpPr>
          <p:spPr bwMode="auto">
            <a:xfrm flipV="1">
              <a:off x="1498991" y="2154515"/>
              <a:ext cx="465139" cy="2215929"/>
            </a:xfrm>
            <a:prstGeom prst="bentConnector3">
              <a:avLst>
                <a:gd name="adj1" fmla="val 50000"/>
              </a:avLst>
            </a:prstGeom>
            <a:noFill/>
            <a:ln w="38100">
              <a:solidFill>
                <a:srgbClr val="4F81BD"/>
              </a:solidFill>
              <a:miter lim="800000"/>
              <a:headEnd/>
              <a:tailEnd type="triangle" w="med" len="med"/>
            </a:ln>
          </p:spPr>
        </p:cxnSp>
        <p:cxnSp>
          <p:nvCxnSpPr>
            <p:cNvPr id="23615" name="AutoShape 19"/>
            <p:cNvCxnSpPr>
              <a:cxnSpLocks noChangeShapeType="1"/>
              <a:stCxn id="760843" idx="3"/>
              <a:endCxn id="23611" idx="1"/>
            </p:cNvCxnSpPr>
            <p:nvPr/>
          </p:nvCxnSpPr>
          <p:spPr bwMode="auto">
            <a:xfrm flipV="1">
              <a:off x="1499045" y="2154515"/>
              <a:ext cx="465085" cy="3353018"/>
            </a:xfrm>
            <a:prstGeom prst="bentConnector3">
              <a:avLst>
                <a:gd name="adj1" fmla="val 50000"/>
              </a:avLst>
            </a:prstGeom>
            <a:noFill/>
            <a:ln w="38100">
              <a:solidFill>
                <a:srgbClr val="4F81BD"/>
              </a:solidFill>
              <a:miter lim="800000"/>
              <a:headEnd/>
              <a:tailEnd type="triangle" w="med" len="med"/>
            </a:ln>
          </p:spPr>
        </p:cxnSp>
      </p:grpSp>
      <p:grpSp>
        <p:nvGrpSpPr>
          <p:cNvPr id="3" name="図形グループ 2"/>
          <p:cNvGrpSpPr/>
          <p:nvPr/>
        </p:nvGrpSpPr>
        <p:grpSpPr>
          <a:xfrm>
            <a:off x="3154700" y="1320914"/>
            <a:ext cx="1904999" cy="4491419"/>
            <a:chOff x="3154700" y="1320914"/>
            <a:chExt cx="1904999" cy="4491419"/>
          </a:xfrm>
        </p:grpSpPr>
        <p:sp>
          <p:nvSpPr>
            <p:cNvPr id="23602" name="AutoShape 30"/>
            <p:cNvSpPr>
              <a:spLocks noChangeArrowheads="1"/>
            </p:cNvSpPr>
            <p:nvPr/>
          </p:nvSpPr>
          <p:spPr bwMode="auto">
            <a:xfrm>
              <a:off x="3686128" y="5385351"/>
              <a:ext cx="1371600" cy="426982"/>
            </a:xfrm>
            <a:prstGeom prst="roundRect">
              <a:avLst>
                <a:gd name="adj" fmla="val 0"/>
              </a:avLst>
            </a:prstGeom>
            <a:solidFill>
              <a:schemeClr val="accent2">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ＰＣ</a:t>
              </a:r>
            </a:p>
          </p:txBody>
        </p:sp>
        <p:sp>
          <p:nvSpPr>
            <p:cNvPr id="23608" name="Text Box 36"/>
            <p:cNvSpPr txBox="1">
              <a:spLocks noChangeArrowheads="1"/>
            </p:cNvSpPr>
            <p:nvPr/>
          </p:nvSpPr>
          <p:spPr bwMode="auto">
            <a:xfrm>
              <a:off x="3659578"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１９８０～</a:t>
              </a:r>
            </a:p>
          </p:txBody>
        </p:sp>
        <p:sp>
          <p:nvSpPr>
            <p:cNvPr id="23635" name="上下矢印 23634"/>
            <p:cNvSpPr/>
            <p:nvPr/>
          </p:nvSpPr>
          <p:spPr bwMode="auto">
            <a:xfrm>
              <a:off x="4104243" y="2482963"/>
              <a:ext cx="533400" cy="29023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601" name="AutoShape 29"/>
            <p:cNvSpPr>
              <a:spLocks noChangeArrowheads="1"/>
            </p:cNvSpPr>
            <p:nvPr/>
          </p:nvSpPr>
          <p:spPr bwMode="auto">
            <a:xfrm>
              <a:off x="3686128" y="2765538"/>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ミニコン</a:t>
              </a:r>
            </a:p>
          </p:txBody>
        </p:sp>
        <p:sp>
          <p:nvSpPr>
            <p:cNvPr id="23605" name="AutoShape 33"/>
            <p:cNvSpPr>
              <a:spLocks noChangeArrowheads="1"/>
            </p:cNvSpPr>
            <p:nvPr/>
          </p:nvSpPr>
          <p:spPr bwMode="auto">
            <a:xfrm>
              <a:off x="3686128" y="328941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400" dirty="0">
                  <a:solidFill>
                    <a:srgbClr val="FFFFFF"/>
                  </a:solidFill>
                  <a:ea typeface="HGP創英角ｺﾞｼｯｸUB" pitchFamily="50" charset="-128"/>
                </a:rPr>
                <a:t>オフコン</a:t>
              </a:r>
            </a:p>
          </p:txBody>
        </p:sp>
        <p:sp>
          <p:nvSpPr>
            <p:cNvPr id="23607" name="AutoShape 35"/>
            <p:cNvSpPr>
              <a:spLocks noChangeArrowheads="1"/>
            </p:cNvSpPr>
            <p:nvPr/>
          </p:nvSpPr>
          <p:spPr bwMode="auto">
            <a:xfrm>
              <a:off x="3686128" y="4616563"/>
              <a:ext cx="1371600" cy="412750"/>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pPr>
              <a:r>
                <a:rPr lang="ja-JP" altLang="en-US" sz="1200" dirty="0">
                  <a:solidFill>
                    <a:srgbClr val="FFFFFF"/>
                  </a:solidFill>
                  <a:ea typeface="HGP創英角ｺﾞｼｯｸUB" pitchFamily="50" charset="-128"/>
                </a:rPr>
                <a:t>エンジニアリング</a:t>
              </a:r>
            </a:p>
            <a:p>
              <a:pPr algn="ctr">
                <a:spcBef>
                  <a:spcPts val="0"/>
                </a:spcBef>
              </a:pPr>
              <a:r>
                <a:rPr lang="ja-JP" altLang="en-US" sz="1200" dirty="0">
                  <a:solidFill>
                    <a:srgbClr val="FFFFFF"/>
                  </a:solidFill>
                  <a:ea typeface="HGP創英角ｺﾞｼｯｸUB" pitchFamily="50" charset="-128"/>
                </a:rPr>
                <a:t>ワークステーション</a:t>
              </a:r>
            </a:p>
          </p:txBody>
        </p:sp>
        <p:cxnSp>
          <p:nvCxnSpPr>
            <p:cNvPr id="23630" name="直線矢印コネクタ 23629"/>
            <p:cNvCxnSpPr>
              <a:stCxn id="23611" idx="3"/>
              <a:endCxn id="127" idx="1"/>
            </p:cNvCxnSpPr>
            <p:nvPr/>
          </p:nvCxnSpPr>
          <p:spPr bwMode="auto">
            <a:xfrm>
              <a:off x="3154700" y="2154515"/>
              <a:ext cx="531428" cy="0"/>
            </a:xfrm>
            <a:prstGeom prst="straightConnector1">
              <a:avLst/>
            </a:prstGeom>
            <a:noFill/>
            <a:ln w="38100">
              <a:solidFill>
                <a:srgbClr val="4F81BD"/>
              </a:solidFill>
              <a:miter lim="800000"/>
              <a:headEnd/>
              <a:tailEnd type="triangle" w="med" len="med"/>
            </a:ln>
            <a:extLst/>
          </p:spPr>
        </p:cxnSp>
        <p:sp>
          <p:nvSpPr>
            <p:cNvPr id="127" name="AutoShape 15"/>
            <p:cNvSpPr>
              <a:spLocks noChangeArrowheads="1"/>
            </p:cNvSpPr>
            <p:nvPr/>
          </p:nvSpPr>
          <p:spPr bwMode="auto">
            <a:xfrm>
              <a:off x="3686128" y="1849715"/>
              <a:ext cx="1371600" cy="609600"/>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sp>
          <p:nvSpPr>
            <p:cNvPr id="23600" name="AutoShape 28"/>
            <p:cNvSpPr>
              <a:spLocks noChangeArrowheads="1"/>
            </p:cNvSpPr>
            <p:nvPr/>
          </p:nvSpPr>
          <p:spPr bwMode="auto">
            <a:xfrm>
              <a:off x="3688099" y="3934156"/>
              <a:ext cx="1371600" cy="381000"/>
            </a:xfrm>
            <a:prstGeom prst="roundRect">
              <a:avLst>
                <a:gd name="adj" fmla="val 5000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000" dirty="0">
                  <a:solidFill>
                    <a:srgbClr val="FFFFFF"/>
                  </a:solidFill>
                  <a:ea typeface="HGP創英角ｺﾞｼｯｸUB" pitchFamily="50" charset="-128"/>
                </a:rPr>
                <a:t>ダウンサイジング</a:t>
              </a:r>
              <a:endParaRPr lang="en-US" altLang="ja-JP" sz="1000" dirty="0">
                <a:solidFill>
                  <a:srgbClr val="FFFFFF"/>
                </a:solidFill>
                <a:ea typeface="HGP創英角ｺﾞｼｯｸUB" pitchFamily="50" charset="-128"/>
              </a:endParaRPr>
            </a:p>
            <a:p>
              <a:pPr algn="ctr"/>
              <a:r>
                <a:rPr lang="ja-JP" altLang="en-US" sz="1000" dirty="0">
                  <a:solidFill>
                    <a:srgbClr val="FFFFFF"/>
                  </a:solidFill>
                  <a:ea typeface="HGP創英角ｺﾞｼｯｸUB" pitchFamily="50" charset="-128"/>
                </a:rPr>
                <a:t>マルチベンダー</a:t>
              </a:r>
            </a:p>
          </p:txBody>
        </p:sp>
        <p:sp>
          <p:nvSpPr>
            <p:cNvPr id="23636" name="右矢印 23635"/>
            <p:cNvSpPr/>
            <p:nvPr/>
          </p:nvSpPr>
          <p:spPr bwMode="auto">
            <a:xfrm>
              <a:off x="3202378" y="3883138"/>
              <a:ext cx="457200" cy="471216"/>
            </a:xfrm>
            <a:prstGeom prst="rightArrow">
              <a:avLst/>
            </a:prstGeom>
            <a:solidFill>
              <a:schemeClr val="accent6">
                <a:lumMod val="60000"/>
                <a:lumOff val="4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grpSp>
      <p:pic>
        <p:nvPicPr>
          <p:cNvPr id="74" name="図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909" y="6690380"/>
            <a:ext cx="892142" cy="152317"/>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pic>
      <p:grpSp>
        <p:nvGrpSpPr>
          <p:cNvPr id="9" name="図形グループ 8"/>
          <p:cNvGrpSpPr/>
          <p:nvPr/>
        </p:nvGrpSpPr>
        <p:grpSpPr>
          <a:xfrm>
            <a:off x="6948770" y="1320914"/>
            <a:ext cx="1788619" cy="4491419"/>
            <a:chOff x="6948770" y="1320914"/>
            <a:chExt cx="1788619" cy="4491419"/>
          </a:xfrm>
        </p:grpSpPr>
        <p:sp>
          <p:nvSpPr>
            <p:cNvPr id="13" name="正方形/長方形 12"/>
            <p:cNvSpPr/>
            <p:nvPr/>
          </p:nvSpPr>
          <p:spPr>
            <a:xfrm>
              <a:off x="7410450" y="1717789"/>
              <a:ext cx="1326939" cy="263908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81" name="Text Box 48"/>
            <p:cNvSpPr txBox="1">
              <a:spLocks noChangeArrowheads="1"/>
            </p:cNvSpPr>
            <p:nvPr/>
          </p:nvSpPr>
          <p:spPr bwMode="auto">
            <a:xfrm>
              <a:off x="7489943" y="1320914"/>
              <a:ext cx="1200150" cy="396875"/>
            </a:xfrm>
            <a:prstGeom prst="rect">
              <a:avLst/>
            </a:prstGeom>
            <a:noFill/>
            <a:ln w="9525">
              <a:noFill/>
              <a:miter lim="800000"/>
              <a:headEnd/>
              <a:tailEnd/>
            </a:ln>
          </p:spPr>
          <p:txBody>
            <a:bodyPr wrap="none">
              <a:spAutoFit/>
            </a:bodyPr>
            <a:lstStyle/>
            <a:p>
              <a:r>
                <a:rPr lang="ja-JP" altLang="en-US" sz="2000" dirty="0">
                  <a:solidFill>
                    <a:srgbClr val="0000FF"/>
                  </a:solidFill>
                  <a:ea typeface="HGP創英角ｺﾞｼｯｸUB" pitchFamily="50" charset="-128"/>
                </a:rPr>
                <a:t>２０１０～</a:t>
              </a:r>
            </a:p>
          </p:txBody>
        </p:sp>
        <p:sp>
          <p:nvSpPr>
            <p:cNvPr id="23582" name="AutoShape 49"/>
            <p:cNvSpPr>
              <a:spLocks noChangeArrowheads="1"/>
            </p:cNvSpPr>
            <p:nvPr/>
          </p:nvSpPr>
          <p:spPr bwMode="auto">
            <a:xfrm>
              <a:off x="7365789" y="5385350"/>
              <a:ext cx="1371600" cy="426983"/>
            </a:xfrm>
            <a:prstGeom prst="roundRect">
              <a:avLst>
                <a:gd name="adj" fmla="val 0"/>
              </a:avLst>
            </a:prstGeom>
            <a:solidFill>
              <a:srgbClr val="660066"/>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lnSpc>
                  <a:spcPct val="90000"/>
                </a:lnSpc>
              </a:pPr>
              <a:r>
                <a:rPr lang="en-US" altLang="ja-JP" sz="1200" dirty="0">
                  <a:solidFill>
                    <a:srgbClr val="FFFFFF"/>
                  </a:solidFill>
                  <a:latin typeface="Arial"/>
                  <a:ea typeface="HGP創英角ｺﾞｼｯｸUB" pitchFamily="50" charset="-128"/>
                  <a:cs typeface="Arial"/>
                </a:rPr>
                <a:t>PC+</a:t>
              </a:r>
              <a:r>
                <a:rPr lang="ja-JP" altLang="en-US" sz="1200" dirty="0">
                  <a:solidFill>
                    <a:srgbClr val="FFFFFF"/>
                  </a:solidFill>
                  <a:latin typeface="Arial"/>
                  <a:ea typeface="HGP創英角ｺﾞｼｯｸUB" pitchFamily="50" charset="-128"/>
                  <a:cs typeface="Arial"/>
                </a:rPr>
                <a:t>モバイル</a:t>
              </a:r>
              <a:r>
                <a:rPr lang="en-US" altLang="ja-JP" sz="1200" dirty="0">
                  <a:solidFill>
                    <a:srgbClr val="FFFFFF"/>
                  </a:solidFill>
                  <a:latin typeface="Arial"/>
                  <a:ea typeface="HGP創英角ｺﾞｼｯｸUB" pitchFamily="50" charset="-128"/>
                  <a:cs typeface="Arial"/>
                </a:rPr>
                <a:t>+</a:t>
              </a:r>
              <a:r>
                <a:rPr lang="en-US" altLang="ja-JP" sz="1200" dirty="0" err="1">
                  <a:solidFill>
                    <a:srgbClr val="FFFFFF"/>
                  </a:solidFill>
                  <a:latin typeface="Arial"/>
                  <a:ea typeface="HGP創英角ｺﾞｼｯｸUB" pitchFamily="50" charset="-128"/>
                  <a:cs typeface="Arial"/>
                </a:rPr>
                <a:t>IoT</a:t>
              </a:r>
              <a:endParaRPr lang="en-US" altLang="ja-JP" sz="800" dirty="0">
                <a:solidFill>
                  <a:srgbClr val="FFFFFF"/>
                </a:solidFill>
                <a:latin typeface="Arial"/>
                <a:ea typeface="HGP創英角ｺﾞｼｯｸUB" pitchFamily="50" charset="-128"/>
                <a:cs typeface="Arial"/>
              </a:endParaRPr>
            </a:p>
          </p:txBody>
        </p:sp>
        <p:cxnSp>
          <p:nvCxnSpPr>
            <p:cNvPr id="23588" name="AutoShape 55"/>
            <p:cNvCxnSpPr>
              <a:cxnSpLocks noChangeShapeType="1"/>
              <a:stCxn id="23598" idx="3"/>
              <a:endCxn id="68" idx="1"/>
            </p:cNvCxnSpPr>
            <p:nvPr/>
          </p:nvCxnSpPr>
          <p:spPr bwMode="auto">
            <a:xfrm flipV="1">
              <a:off x="6961470" y="2968081"/>
              <a:ext cx="545552" cy="527707"/>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AutoShape 57"/>
            <p:cNvCxnSpPr>
              <a:cxnSpLocks noChangeShapeType="1"/>
              <a:stCxn id="23597" idx="3"/>
              <a:endCxn id="23582" idx="1"/>
            </p:cNvCxnSpPr>
            <p:nvPr/>
          </p:nvCxnSpPr>
          <p:spPr bwMode="auto">
            <a:xfrm flipV="1">
              <a:off x="6964699" y="5598842"/>
              <a:ext cx="401090" cy="1"/>
            </a:xfrm>
            <a:prstGeom prst="bentConnector3">
              <a:avLst>
                <a:gd name="adj1" fmla="val 50000"/>
              </a:avLst>
            </a:prstGeom>
            <a:ln>
              <a:no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4" name="AutoShape 55"/>
            <p:cNvCxnSpPr>
              <a:cxnSpLocks noChangeShapeType="1"/>
              <a:stCxn id="23596" idx="3"/>
              <a:endCxn id="68" idx="1"/>
            </p:cNvCxnSpPr>
            <p:nvPr/>
          </p:nvCxnSpPr>
          <p:spPr bwMode="auto">
            <a:xfrm>
              <a:off x="6948770" y="2968081"/>
              <a:ext cx="558252" cy="12700"/>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47" name="AutoShape 15"/>
            <p:cNvSpPr>
              <a:spLocks noChangeArrowheads="1"/>
            </p:cNvSpPr>
            <p:nvPr/>
          </p:nvSpPr>
          <p:spPr bwMode="auto">
            <a:xfrm>
              <a:off x="7505700" y="1837891"/>
              <a:ext cx="1143000" cy="633248"/>
            </a:xfrm>
            <a:prstGeom prst="roundRect">
              <a:avLst>
                <a:gd name="adj" fmla="val 0"/>
              </a:avLst>
            </a:prstGeom>
            <a:solidFill>
              <a:srgbClr val="0000FF"/>
            </a:solidFill>
            <a:ln>
              <a:noFill/>
              <a:headEnd/>
              <a:tailEnd/>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spcBef>
                  <a:spcPts val="0"/>
                </a:spcBef>
              </a:pPr>
              <a:r>
                <a:rPr lang="ja-JP" altLang="en-US" sz="1400" dirty="0">
                  <a:solidFill>
                    <a:srgbClr val="FFFFFF"/>
                  </a:solidFill>
                  <a:ea typeface="HGP創英角ｺﾞｼｯｸUB" pitchFamily="50" charset="-128"/>
                </a:rPr>
                <a:t>汎用機</a:t>
              </a:r>
            </a:p>
            <a:p>
              <a:pPr algn="ctr">
                <a:spcBef>
                  <a:spcPts val="0"/>
                </a:spcBef>
              </a:pPr>
              <a:r>
                <a:rPr lang="ja-JP" altLang="en-US" sz="1200" dirty="0">
                  <a:solidFill>
                    <a:srgbClr val="FFFFFF"/>
                  </a:solidFill>
                  <a:ea typeface="HGP創英角ｺﾞｼｯｸUB" pitchFamily="50" charset="-128"/>
                </a:rPr>
                <a:t>メインフレーム</a:t>
              </a:r>
            </a:p>
          </p:txBody>
        </p:sp>
        <p:cxnSp>
          <p:nvCxnSpPr>
            <p:cNvPr id="157" name="AutoShape 55"/>
            <p:cNvCxnSpPr>
              <a:cxnSpLocks noChangeShapeType="1"/>
              <a:stCxn id="23597" idx="3"/>
              <a:endCxn id="68" idx="1"/>
            </p:cNvCxnSpPr>
            <p:nvPr/>
          </p:nvCxnSpPr>
          <p:spPr bwMode="auto">
            <a:xfrm flipV="1">
              <a:off x="6964699" y="2968081"/>
              <a:ext cx="542323" cy="2630762"/>
            </a:xfrm>
            <a:prstGeom prst="bentConnector3">
              <a:avLst>
                <a:gd name="adj1" fmla="val 50000"/>
              </a:avLst>
            </a:prstGeom>
            <a:ln>
              <a:solidFill>
                <a:schemeClr val="accent5">
                  <a:lumMod val="75000"/>
                </a:schemeClr>
              </a:solidFill>
              <a:headEnd/>
              <a:tailEnd type="triangl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7" name="AutoShape 44"/>
            <p:cNvSpPr>
              <a:spLocks noChangeArrowheads="1"/>
            </p:cNvSpPr>
            <p:nvPr/>
          </p:nvSpPr>
          <p:spPr bwMode="auto">
            <a:xfrm>
              <a:off x="7506365" y="2538418"/>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8" name="AutoShape 44"/>
            <p:cNvSpPr>
              <a:spLocks noChangeArrowheads="1"/>
            </p:cNvSpPr>
            <p:nvPr/>
          </p:nvSpPr>
          <p:spPr bwMode="auto">
            <a:xfrm>
              <a:off x="7507022" y="2832925"/>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sp>
          <p:nvSpPr>
            <p:cNvPr id="69" name="AutoShape 44"/>
            <p:cNvSpPr>
              <a:spLocks noChangeArrowheads="1"/>
            </p:cNvSpPr>
            <p:nvPr/>
          </p:nvSpPr>
          <p:spPr bwMode="auto">
            <a:xfrm>
              <a:off x="7506365" y="3137451"/>
              <a:ext cx="1143000" cy="27031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ja-JP" altLang="en-US" sz="1200" dirty="0">
                  <a:solidFill>
                    <a:srgbClr val="FFFFFF"/>
                  </a:solidFill>
                  <a:ea typeface="HGP創英角ｺﾞｼｯｸUB" pitchFamily="50" charset="-128"/>
                </a:rPr>
                <a:t>ＰＣサーバー</a:t>
              </a:r>
            </a:p>
          </p:txBody>
        </p:sp>
        <p:cxnSp>
          <p:nvCxnSpPr>
            <p:cNvPr id="142" name="直線矢印コネクタ 141"/>
            <p:cNvCxnSpPr>
              <a:stCxn id="66" idx="3"/>
              <a:endCxn id="147" idx="1"/>
            </p:cNvCxnSpPr>
            <p:nvPr/>
          </p:nvCxnSpPr>
          <p:spPr bwMode="auto">
            <a:xfrm>
              <a:off x="6961470" y="2154515"/>
              <a:ext cx="544230" cy="0"/>
            </a:xfrm>
            <a:prstGeom prst="straightConnector1">
              <a:avLst/>
            </a:prstGeom>
            <a:noFill/>
            <a:ln w="38100">
              <a:solidFill>
                <a:srgbClr val="4F81BD"/>
              </a:solidFill>
              <a:miter lim="800000"/>
              <a:headEnd/>
              <a:tailEnd type="triangle" w="med" len="med"/>
            </a:ln>
            <a:extLst/>
          </p:spPr>
        </p:cxnSp>
        <p:sp>
          <p:nvSpPr>
            <p:cNvPr id="65" name="上下矢印 64"/>
            <p:cNvSpPr/>
            <p:nvPr/>
          </p:nvSpPr>
          <p:spPr bwMode="auto">
            <a:xfrm>
              <a:off x="7810500" y="3702163"/>
              <a:ext cx="533400" cy="1683187"/>
            </a:xfrm>
            <a:prstGeom prst="upDownArrow">
              <a:avLst>
                <a:gd name="adj1" fmla="val 50000"/>
                <a:gd name="adj2" fmla="val 30952"/>
              </a:avLst>
            </a:prstGeom>
            <a:solidFill>
              <a:srgbClr val="FFC000"/>
            </a:solidFill>
            <a:ln w="2857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ea typeface="HG丸ｺﾞｼｯｸM-PRO" pitchFamily="50" charset="-128"/>
              </a:endParaRPr>
            </a:p>
          </p:txBody>
        </p:sp>
        <p:sp>
          <p:nvSpPr>
            <p:cNvPr id="23586" name="Text Box 53"/>
            <p:cNvSpPr txBox="1">
              <a:spLocks noChangeArrowheads="1"/>
            </p:cNvSpPr>
            <p:nvPr/>
          </p:nvSpPr>
          <p:spPr bwMode="auto">
            <a:xfrm>
              <a:off x="7617428" y="3819422"/>
              <a:ext cx="919543" cy="492443"/>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dirty="0">
                  <a:solidFill>
                    <a:srgbClr val="FF6600"/>
                  </a:solidFill>
                  <a:effectLst/>
                  <a:ea typeface="HGP創英角ｺﾞｼｯｸUB" pitchFamily="50" charset="-128"/>
                </a:rPr>
                <a:t>クラウド</a:t>
              </a:r>
            </a:p>
            <a:p>
              <a:r>
                <a:rPr lang="ja-JP" altLang="en-US" sz="800" dirty="0">
                  <a:solidFill>
                    <a:srgbClr val="FF6600"/>
                  </a:solidFill>
                  <a:effectLst/>
                  <a:ea typeface="HGP創英角ｺﾞｼｯｸUB" pitchFamily="50" charset="-128"/>
                </a:rPr>
                <a:t>コンピューティング</a:t>
              </a:r>
            </a:p>
          </p:txBody>
        </p:sp>
        <p:sp>
          <p:nvSpPr>
            <p:cNvPr id="70" name="Text Box 53"/>
            <p:cNvSpPr txBox="1">
              <a:spLocks noChangeArrowheads="1"/>
            </p:cNvSpPr>
            <p:nvPr/>
          </p:nvSpPr>
          <p:spPr bwMode="auto">
            <a:xfrm>
              <a:off x="7548038" y="3450677"/>
              <a:ext cx="1101984" cy="276999"/>
            </a:xfrm>
            <a:prstGeom prst="rect">
              <a:avLst/>
            </a:prstGeom>
            <a:no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lgn="ctr"/>
              <a:r>
                <a:rPr lang="ja-JP" altLang="en-US" sz="1200" dirty="0">
                  <a:solidFill>
                    <a:srgbClr val="0000FF"/>
                  </a:solidFill>
                  <a:effectLst/>
                  <a:ea typeface="HGP創英角ｺﾞｼｯｸUB" pitchFamily="50" charset="-128"/>
                </a:rPr>
                <a:t>データセンター</a:t>
              </a:r>
            </a:p>
          </p:txBody>
        </p:sp>
      </p:grpSp>
    </p:spTree>
    <p:extLst>
      <p:ext uri="{BB962C8B-B14F-4D97-AF65-F5344CB8AC3E}">
        <p14:creationId xmlns:p14="http://schemas.microsoft.com/office/powerpoint/2010/main" val="527641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0841"/>
                                        </p:tgtEl>
                                        <p:attrNameLst>
                                          <p:attrName>style.visibility</p:attrName>
                                        </p:attrNameLst>
                                      </p:cBhvr>
                                      <p:to>
                                        <p:strVal val="visible"/>
                                      </p:to>
                                    </p:set>
                                    <p:anim calcmode="lin" valueType="num">
                                      <p:cBhvr>
                                        <p:cTn id="7" dur="500" fill="hold"/>
                                        <p:tgtEl>
                                          <p:spTgt spid="760841"/>
                                        </p:tgtEl>
                                        <p:attrNameLst>
                                          <p:attrName>ppt_w</p:attrName>
                                        </p:attrNameLst>
                                      </p:cBhvr>
                                      <p:tavLst>
                                        <p:tav tm="0">
                                          <p:val>
                                            <p:fltVal val="0"/>
                                          </p:val>
                                        </p:tav>
                                        <p:tav tm="100000">
                                          <p:val>
                                            <p:strVal val="#ppt_w"/>
                                          </p:val>
                                        </p:tav>
                                      </p:tavLst>
                                    </p:anim>
                                    <p:anim calcmode="lin" valueType="num">
                                      <p:cBhvr>
                                        <p:cTn id="8" dur="500" fill="hold"/>
                                        <p:tgtEl>
                                          <p:spTgt spid="760841"/>
                                        </p:tgtEl>
                                        <p:attrNameLst>
                                          <p:attrName>ppt_h</p:attrName>
                                        </p:attrNameLst>
                                      </p:cBhvr>
                                      <p:tavLst>
                                        <p:tav tm="0">
                                          <p:val>
                                            <p:fltVal val="0"/>
                                          </p:val>
                                        </p:tav>
                                        <p:tav tm="100000">
                                          <p:val>
                                            <p:strVal val="#ppt_h"/>
                                          </p:val>
                                        </p:tav>
                                      </p:tavLst>
                                    </p:anim>
                                    <p:animEffect transition="in" filter="fade">
                                      <p:cBhvr>
                                        <p:cTn id="9" dur="500"/>
                                        <p:tgtEl>
                                          <p:spTgt spid="76084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0844"/>
                                        </p:tgtEl>
                                        <p:attrNameLst>
                                          <p:attrName>style.visibility</p:attrName>
                                        </p:attrNameLst>
                                      </p:cBhvr>
                                      <p:to>
                                        <p:strVal val="visible"/>
                                      </p:to>
                                    </p:set>
                                    <p:anim calcmode="lin" valueType="num">
                                      <p:cBhvr>
                                        <p:cTn id="12" dur="500" fill="hold"/>
                                        <p:tgtEl>
                                          <p:spTgt spid="760844"/>
                                        </p:tgtEl>
                                        <p:attrNameLst>
                                          <p:attrName>ppt_w</p:attrName>
                                        </p:attrNameLst>
                                      </p:cBhvr>
                                      <p:tavLst>
                                        <p:tav tm="0">
                                          <p:val>
                                            <p:fltVal val="0"/>
                                          </p:val>
                                        </p:tav>
                                        <p:tav tm="100000">
                                          <p:val>
                                            <p:strVal val="#ppt_w"/>
                                          </p:val>
                                        </p:tav>
                                      </p:tavLst>
                                    </p:anim>
                                    <p:anim calcmode="lin" valueType="num">
                                      <p:cBhvr>
                                        <p:cTn id="13" dur="500" fill="hold"/>
                                        <p:tgtEl>
                                          <p:spTgt spid="760844"/>
                                        </p:tgtEl>
                                        <p:attrNameLst>
                                          <p:attrName>ppt_h</p:attrName>
                                        </p:attrNameLst>
                                      </p:cBhvr>
                                      <p:tavLst>
                                        <p:tav tm="0">
                                          <p:val>
                                            <p:fltVal val="0"/>
                                          </p:val>
                                        </p:tav>
                                        <p:tav tm="100000">
                                          <p:val>
                                            <p:strVal val="#ppt_h"/>
                                          </p:val>
                                        </p:tav>
                                      </p:tavLst>
                                    </p:anim>
                                    <p:animEffect transition="in" filter="fade">
                                      <p:cBhvr>
                                        <p:cTn id="14" dur="500"/>
                                        <p:tgtEl>
                                          <p:spTgt spid="7608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0842"/>
                                        </p:tgtEl>
                                        <p:attrNameLst>
                                          <p:attrName>style.visibility</p:attrName>
                                        </p:attrNameLst>
                                      </p:cBhvr>
                                      <p:to>
                                        <p:strVal val="visible"/>
                                      </p:to>
                                    </p:set>
                                    <p:anim calcmode="lin" valueType="num">
                                      <p:cBhvr>
                                        <p:cTn id="17" dur="500" fill="hold"/>
                                        <p:tgtEl>
                                          <p:spTgt spid="760842"/>
                                        </p:tgtEl>
                                        <p:attrNameLst>
                                          <p:attrName>ppt_w</p:attrName>
                                        </p:attrNameLst>
                                      </p:cBhvr>
                                      <p:tavLst>
                                        <p:tav tm="0">
                                          <p:val>
                                            <p:fltVal val="0"/>
                                          </p:val>
                                        </p:tav>
                                        <p:tav tm="100000">
                                          <p:val>
                                            <p:strVal val="#ppt_w"/>
                                          </p:val>
                                        </p:tav>
                                      </p:tavLst>
                                    </p:anim>
                                    <p:anim calcmode="lin" valueType="num">
                                      <p:cBhvr>
                                        <p:cTn id="18" dur="500" fill="hold"/>
                                        <p:tgtEl>
                                          <p:spTgt spid="760842"/>
                                        </p:tgtEl>
                                        <p:attrNameLst>
                                          <p:attrName>ppt_h</p:attrName>
                                        </p:attrNameLst>
                                      </p:cBhvr>
                                      <p:tavLst>
                                        <p:tav tm="0">
                                          <p:val>
                                            <p:fltVal val="0"/>
                                          </p:val>
                                        </p:tav>
                                        <p:tav tm="100000">
                                          <p:val>
                                            <p:strVal val="#ppt_h"/>
                                          </p:val>
                                        </p:tav>
                                      </p:tavLst>
                                    </p:anim>
                                    <p:animEffect transition="in" filter="fade">
                                      <p:cBhvr>
                                        <p:cTn id="19" dur="500"/>
                                        <p:tgtEl>
                                          <p:spTgt spid="76084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0843"/>
                                        </p:tgtEl>
                                        <p:attrNameLst>
                                          <p:attrName>style.visibility</p:attrName>
                                        </p:attrNameLst>
                                      </p:cBhvr>
                                      <p:to>
                                        <p:strVal val="visible"/>
                                      </p:to>
                                    </p:set>
                                    <p:anim calcmode="lin" valueType="num">
                                      <p:cBhvr>
                                        <p:cTn id="22" dur="500" fill="hold"/>
                                        <p:tgtEl>
                                          <p:spTgt spid="760843"/>
                                        </p:tgtEl>
                                        <p:attrNameLst>
                                          <p:attrName>ppt_w</p:attrName>
                                        </p:attrNameLst>
                                      </p:cBhvr>
                                      <p:tavLst>
                                        <p:tav tm="0">
                                          <p:val>
                                            <p:fltVal val="0"/>
                                          </p:val>
                                        </p:tav>
                                        <p:tav tm="100000">
                                          <p:val>
                                            <p:strVal val="#ppt_w"/>
                                          </p:val>
                                        </p:tav>
                                      </p:tavLst>
                                    </p:anim>
                                    <p:anim calcmode="lin" valueType="num">
                                      <p:cBhvr>
                                        <p:cTn id="23" dur="500" fill="hold"/>
                                        <p:tgtEl>
                                          <p:spTgt spid="760843"/>
                                        </p:tgtEl>
                                        <p:attrNameLst>
                                          <p:attrName>ppt_h</p:attrName>
                                        </p:attrNameLst>
                                      </p:cBhvr>
                                      <p:tavLst>
                                        <p:tav tm="0">
                                          <p:val>
                                            <p:fltVal val="0"/>
                                          </p:val>
                                        </p:tav>
                                        <p:tav tm="100000">
                                          <p:val>
                                            <p:strVal val="#ppt_h"/>
                                          </p:val>
                                        </p:tav>
                                      </p:tavLst>
                                    </p:anim>
                                    <p:animEffect transition="in" filter="fade">
                                      <p:cBhvr>
                                        <p:cTn id="24" dur="500"/>
                                        <p:tgtEl>
                                          <p:spTgt spid="76084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841" grpId="0" animBg="1"/>
      <p:bldP spid="760842" grpId="0" animBg="1"/>
      <p:bldP spid="760843" grpId="0" animBg="1"/>
      <p:bldP spid="7608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15400" cy="533400"/>
          </a:xfrm>
        </p:spPr>
        <p:txBody>
          <a:bodyPr/>
          <a:lstStyle/>
          <a:p>
            <a:r>
              <a:rPr kumimoji="1" lang="ja-JP" altLang="en-US" dirty="0"/>
              <a:t>情報システム部門の現状から考えるクラウドへの期待（２）</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6" name="テキスト ボックス 5"/>
          <p:cNvSpPr txBox="1"/>
          <p:nvPr/>
        </p:nvSpPr>
        <p:spPr>
          <a:xfrm>
            <a:off x="1215402" y="2249690"/>
            <a:ext cx="2416246" cy="307777"/>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7" name="テキスト ボックス 6"/>
          <p:cNvSpPr txBox="1"/>
          <p:nvPr/>
        </p:nvSpPr>
        <p:spPr>
          <a:xfrm>
            <a:off x="1221915" y="3634453"/>
            <a:ext cx="2403222" cy="615553"/>
          </a:xfrm>
          <a:prstGeom prst="rect">
            <a:avLst/>
          </a:prstGeom>
          <a:noFill/>
          <a:ln>
            <a:noFill/>
          </a:ln>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endParaRPr kumimoji="1" lang="en-US" altLang="ja-JP" sz="1400" dirty="0">
              <a:solidFill>
                <a:srgbClr val="FFFFFF"/>
              </a:solidFill>
              <a:latin typeface="ＭＳ Ｐゴシック"/>
              <a:ea typeface="ＭＳ Ｐゴシック"/>
              <a:cs typeface="ＭＳ Ｐゴシック"/>
            </a:endParaRPr>
          </a:p>
          <a:p>
            <a:pPr algn="ctr"/>
            <a:r>
              <a:rPr kumimoji="1" lang="ja-JP" altLang="en-US"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rPr>
              <a:t>TCO</a:t>
            </a:r>
            <a:r>
              <a:rPr kumimoji="1" lang="ja-JP" altLang="en-US" sz="2000" dirty="0">
                <a:solidFill>
                  <a:srgbClr val="FFFFFF"/>
                </a:solidFill>
                <a:latin typeface="ＭＳ Ｐゴシック"/>
                <a:ea typeface="ＭＳ Ｐゴシック"/>
                <a:cs typeface="ＭＳ Ｐゴシック"/>
              </a:rPr>
              <a:t>）</a:t>
            </a:r>
          </a:p>
        </p:txBody>
      </p:sp>
      <p:sp>
        <p:nvSpPr>
          <p:cNvPr id="8" name="テキスト ボックス 7"/>
          <p:cNvSpPr txBox="1"/>
          <p:nvPr/>
        </p:nvSpPr>
        <p:spPr>
          <a:xfrm>
            <a:off x="1676267" y="2552498"/>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40%</a:t>
            </a:r>
            <a:endParaRPr kumimoji="1" lang="ja-JP" altLang="en-US" sz="4400" dirty="0">
              <a:solidFill>
                <a:srgbClr val="FFFFFF"/>
              </a:solidFill>
              <a:latin typeface="Arial Black"/>
              <a:ea typeface="ＭＳ Ｐゴシック"/>
              <a:cs typeface="Arial Black"/>
            </a:endParaRPr>
          </a:p>
        </p:txBody>
      </p:sp>
      <p:sp>
        <p:nvSpPr>
          <p:cNvPr id="9" name="テキスト ボックス 8"/>
          <p:cNvSpPr txBox="1"/>
          <p:nvPr/>
        </p:nvSpPr>
        <p:spPr>
          <a:xfrm>
            <a:off x="1676267" y="4127512"/>
            <a:ext cx="1501633" cy="769441"/>
          </a:xfrm>
          <a:prstGeom prst="rect">
            <a:avLst/>
          </a:prstGeom>
          <a:noFill/>
          <a:ln>
            <a:noFill/>
          </a:ln>
        </p:spPr>
        <p:txBody>
          <a:bodyPr wrap="none" rtlCol="0">
            <a:spAutoFit/>
          </a:bodyPr>
          <a:lstStyle/>
          <a:p>
            <a:pPr algn="ctr"/>
            <a:r>
              <a:rPr lang="en-US" altLang="ja-JP" sz="4400" dirty="0">
                <a:solidFill>
                  <a:srgbClr val="FFFFFF"/>
                </a:solidFill>
                <a:latin typeface="Arial Black"/>
                <a:ea typeface="ＭＳ Ｐゴシック"/>
                <a:cs typeface="Arial Black"/>
              </a:rPr>
              <a:t>60%</a:t>
            </a:r>
            <a:endParaRPr kumimoji="1" lang="ja-JP" altLang="en-US" sz="4400" dirty="0">
              <a:solidFill>
                <a:srgbClr val="FFFFFF"/>
              </a:solidFill>
              <a:latin typeface="Arial Black"/>
              <a:ea typeface="ＭＳ Ｐゴシック"/>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85790" y="2960858"/>
            <a:ext cx="2416246"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新規システムに投資する予算</a:t>
            </a:r>
          </a:p>
        </p:txBody>
      </p:sp>
      <p:sp>
        <p:nvSpPr>
          <p:cNvPr id="16" name="テキスト ボックス 15"/>
          <p:cNvSpPr txBox="1"/>
          <p:nvPr/>
        </p:nvSpPr>
        <p:spPr>
          <a:xfrm>
            <a:off x="5592303" y="4499775"/>
            <a:ext cx="2403222" cy="307777"/>
          </a:xfrm>
          <a:prstGeom prst="rect">
            <a:avLst/>
          </a:prstGeom>
          <a:noFill/>
        </p:spPr>
        <p:txBody>
          <a:bodyPr wrap="none" rtlCol="0">
            <a:spAutoFit/>
          </a:bodyPr>
          <a:lstStyle/>
          <a:p>
            <a:pPr algn="ctr"/>
            <a:r>
              <a:rPr kumimoji="1" lang="ja-JP" altLang="en-US" sz="1400" dirty="0">
                <a:solidFill>
                  <a:srgbClr val="FFFFFF"/>
                </a:solidFill>
                <a:latin typeface="ＭＳ Ｐゴシック"/>
                <a:ea typeface="ＭＳ Ｐゴシック"/>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ＭＳ Ｐゴシック"/>
                <a:ea typeface="ＭＳ Ｐゴシック"/>
                <a:cs typeface="ＭＳ Ｐゴシック"/>
              </a:rPr>
              <a:t>IT</a:t>
            </a:r>
            <a:r>
              <a:rPr lang="ja-JP" altLang="en-US" sz="3600" dirty="0">
                <a:solidFill>
                  <a:srgbClr val="FF0000"/>
                </a:solidFill>
                <a:effectLst>
                  <a:glow rad="101600">
                    <a:schemeClr val="bg1">
                      <a:alpha val="75000"/>
                    </a:schemeClr>
                  </a:glow>
                </a:effectLst>
                <a:latin typeface="ＭＳ Ｐゴシック"/>
                <a:ea typeface="ＭＳ Ｐゴシック"/>
                <a:cs typeface="ＭＳ Ｐゴシック"/>
              </a:rPr>
              <a:t>予算の増加は期待できない！</a:t>
            </a:r>
            <a:endParaRPr lang="en-US" altLang="ja-JP" sz="3600" dirty="0">
              <a:solidFill>
                <a:srgbClr val="FF0000"/>
              </a:solidFill>
              <a:effectLst>
                <a:glow rad="101600">
                  <a:schemeClr val="bg1">
                    <a:alpha val="75000"/>
                  </a:schemeClr>
                </a:glow>
              </a:effectLst>
              <a:latin typeface="ＭＳ Ｐゴシック"/>
              <a:ea typeface="ＭＳ Ｐゴシック"/>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ＭＳ Ｐゴシック"/>
              <a:ea typeface="ＭＳ Ｐゴシック"/>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既存システムを</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rPr>
              <a:t>維持するための</a:t>
            </a:r>
            <a:endParaRPr kumimoji="1" lang="en-US" altLang="ja-JP" sz="1200" i="0" u="none" strike="noStrike" cap="none" normalizeH="0" baseline="0" dirty="0">
              <a:ln>
                <a:noFill/>
              </a:ln>
              <a:solidFill>
                <a:schemeClr val="bg1"/>
              </a:solidFill>
              <a:effectLst/>
              <a:latin typeface="ＭＳ Ｐゴシック"/>
              <a:ea typeface="ＭＳ Ｐゴシック"/>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ＭＳ Ｐゴシック"/>
                <a:ea typeface="ＭＳ Ｐゴシック"/>
                <a:cs typeface="ＭＳ Ｐゴシック"/>
              </a:rPr>
              <a:t>コスト削減</a:t>
            </a:r>
            <a:endParaRPr kumimoji="1" lang="ja-JP" altLang="en-US" sz="1200" i="0" u="none" strike="noStrike" cap="none" normalizeH="0" baseline="0" dirty="0">
              <a:ln>
                <a:noFill/>
              </a:ln>
              <a:solidFill>
                <a:schemeClr val="bg1"/>
              </a:solidFill>
              <a:effectLst/>
              <a:latin typeface="ＭＳ Ｐゴシック"/>
              <a:ea typeface="ＭＳ Ｐゴシック"/>
              <a:cs typeface="ＭＳ Ｐゴシック"/>
            </a:endParaRPr>
          </a:p>
        </p:txBody>
      </p:sp>
      <p:sp>
        <p:nvSpPr>
          <p:cNvPr id="26" name="テキスト ボックス 25"/>
          <p:cNvSpPr txBox="1"/>
          <p:nvPr/>
        </p:nvSpPr>
        <p:spPr>
          <a:xfrm>
            <a:off x="1116147" y="5417483"/>
            <a:ext cx="2993127"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rPr>
              <a:t>TCO</a:t>
            </a:r>
            <a:r>
              <a:rPr kumimoji="1" lang="ja-JP" altLang="en-US" sz="2800" dirty="0">
                <a:solidFill>
                  <a:srgbClr val="FF0000"/>
                </a:solidFill>
                <a:effectLst/>
              </a:rPr>
              <a:t>の上昇</a:t>
            </a:r>
            <a:endParaRPr kumimoji="1" lang="en-US" altLang="ja-JP" sz="2800" dirty="0">
              <a:solidFill>
                <a:srgbClr val="FF0000"/>
              </a:solidFill>
              <a:effectLst/>
            </a:endParaRPr>
          </a:p>
          <a:p>
            <a:pPr marL="457200" indent="-457200">
              <a:buFont typeface="Wingdings" charset="2"/>
              <a:buChar char="v"/>
            </a:pPr>
            <a:r>
              <a:rPr lang="en-US" altLang="ja-JP" sz="2800" dirty="0">
                <a:solidFill>
                  <a:srgbClr val="FF0000"/>
                </a:solidFill>
                <a:effectLst/>
              </a:rPr>
              <a:t>IT</a:t>
            </a:r>
            <a:r>
              <a:rPr lang="ja-JP" altLang="en-US" sz="2800" dirty="0">
                <a:solidFill>
                  <a:srgbClr val="FF0000"/>
                </a:solidFill>
                <a:effectLst/>
              </a:rPr>
              <a:t>予算の頭打ち</a:t>
            </a:r>
            <a:endParaRPr kumimoji="1" lang="ja-JP" altLang="en-US" sz="2800" dirty="0">
              <a:solidFill>
                <a:srgbClr val="FF0000"/>
              </a:solidFill>
              <a:effectLst/>
            </a:endParaRPr>
          </a:p>
        </p:txBody>
      </p:sp>
      <p:grpSp>
        <p:nvGrpSpPr>
          <p:cNvPr id="27" name="図形グループ 26"/>
          <p:cNvGrpSpPr/>
          <p:nvPr/>
        </p:nvGrpSpPr>
        <p:grpSpPr>
          <a:xfrm>
            <a:off x="4109274" y="5468192"/>
            <a:ext cx="4324707" cy="939891"/>
            <a:chOff x="3897590" y="1193709"/>
            <a:chExt cx="4324707" cy="939891"/>
          </a:xfrm>
        </p:grpSpPr>
        <p:sp>
          <p:nvSpPr>
            <p:cNvPr id="28" name="右矢印 27"/>
            <p:cNvSpPr/>
            <p:nvPr/>
          </p:nvSpPr>
          <p:spPr bwMode="auto">
            <a:xfrm>
              <a:off x="3897590" y="1219200"/>
              <a:ext cx="787562" cy="914400"/>
            </a:xfrm>
            <a:prstGeom prst="right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Arial" charset="0"/>
                <a:ea typeface="HG丸ｺﾞｼｯｸM-PRO" pitchFamily="50" charset="-128"/>
              </a:endParaRPr>
            </a:p>
          </p:txBody>
        </p:sp>
        <p:sp>
          <p:nvSpPr>
            <p:cNvPr id="30" name="テキスト ボックス 29"/>
            <p:cNvSpPr txBox="1"/>
            <p:nvPr/>
          </p:nvSpPr>
          <p:spPr>
            <a:xfrm>
              <a:off x="4685151" y="1193709"/>
              <a:ext cx="3537146" cy="861774"/>
            </a:xfrm>
            <a:prstGeom prst="rect">
              <a:avLst/>
            </a:prstGeom>
            <a:noFill/>
          </p:spPr>
          <p:txBody>
            <a:bodyPr wrap="none" rtlCol="0">
              <a:spAutoFit/>
            </a:bodyPr>
            <a:lstStyle/>
            <a:p>
              <a:pPr algn="ctr"/>
              <a:r>
                <a:rPr kumimoji="1" lang="ja-JP" altLang="en-US" sz="3600" dirty="0">
                  <a:solidFill>
                    <a:srgbClr val="0000FF"/>
                  </a:solidFill>
                  <a:effectLst/>
                </a:rPr>
                <a:t>クラウドへの期待</a:t>
              </a:r>
              <a:endParaRPr kumimoji="1" lang="en-US" altLang="ja-JP" sz="3600" dirty="0">
                <a:solidFill>
                  <a:srgbClr val="0000FF"/>
                </a:solidFill>
                <a:effectLst/>
              </a:endParaRPr>
            </a:p>
            <a:p>
              <a:r>
                <a:rPr kumimoji="1" lang="ja-JP" altLang="en-US" sz="1400" dirty="0">
                  <a:solidFill>
                    <a:srgbClr val="0000FF"/>
                  </a:solidFill>
                  <a:effectLst/>
                </a:rPr>
                <a:t>「所有」の限界、使えればいいという割り切り</a:t>
              </a:r>
              <a:endParaRPr kumimoji="1" lang="en-US" altLang="ja-JP" sz="1400" dirty="0">
                <a:solidFill>
                  <a:srgbClr val="0000FF"/>
                </a:solidFill>
                <a:effectLst/>
              </a:endParaRPr>
            </a:p>
          </p:txBody>
        </p:sp>
      </p:grpSp>
    </p:spTree>
    <p:extLst>
      <p:ext uri="{BB962C8B-B14F-4D97-AF65-F5344CB8AC3E}">
        <p14:creationId xmlns:p14="http://schemas.microsoft.com/office/powerpoint/2010/main" val="231903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511675" y="827249"/>
            <a:ext cx="3548650" cy="5708645"/>
          </a:xfrm>
          <a:prstGeom prst="roundRect">
            <a:avLst>
              <a:gd name="adj" fmla="val 0"/>
            </a:avLst>
          </a:prstGeom>
          <a:solidFill>
            <a:srgbClr val="FFFBD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5083675" y="840427"/>
            <a:ext cx="3548650" cy="5708645"/>
          </a:xfrm>
          <a:prstGeom prst="roundRect">
            <a:avLst>
              <a:gd name="adj" fmla="val 0"/>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a:t>システム資源の</a:t>
            </a:r>
            <a:r>
              <a:rPr kumimoji="1" lang="en-US" altLang="ja-JP" dirty="0"/>
              <a:t>EC</a:t>
            </a:r>
            <a:r>
              <a:rPr kumimoji="1" lang="ja-JP" altLang="en-US" dirty="0"/>
              <a:t>サイト</a:t>
            </a:r>
          </a:p>
        </p:txBody>
      </p:sp>
      <p:pic>
        <p:nvPicPr>
          <p:cNvPr id="30" name="図 29"/>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667000" y="2814675"/>
            <a:ext cx="1066800" cy="935229"/>
          </a:xfrm>
          <a:prstGeom prst="rect">
            <a:avLst/>
          </a:prstGeom>
        </p:spPr>
      </p:pic>
      <p:sp>
        <p:nvSpPr>
          <p:cNvPr id="10" name="メモ 9"/>
          <p:cNvSpPr/>
          <p:nvPr/>
        </p:nvSpPr>
        <p:spPr bwMode="auto">
          <a:xfrm>
            <a:off x="1066800" y="27384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2" name="メモ 31"/>
          <p:cNvSpPr/>
          <p:nvPr/>
        </p:nvSpPr>
        <p:spPr bwMode="auto">
          <a:xfrm>
            <a:off x="1219200" y="3043275"/>
            <a:ext cx="762000" cy="838200"/>
          </a:xfrm>
          <a:prstGeom prst="foldedCorner">
            <a:avLst/>
          </a:prstGeom>
          <a:solidFill>
            <a:srgbClr val="CCFFCC"/>
          </a:solidFill>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12" name="テキスト ボックス 11"/>
          <p:cNvSpPr txBox="1"/>
          <p:nvPr/>
        </p:nvSpPr>
        <p:spPr>
          <a:xfrm>
            <a:off x="1143000" y="2738475"/>
            <a:ext cx="646331" cy="276999"/>
          </a:xfrm>
          <a:prstGeom prst="rect">
            <a:avLst/>
          </a:prstGeom>
          <a:noFill/>
        </p:spPr>
        <p:txBody>
          <a:bodyPr wrap="none" rtlCol="0">
            <a:spAutoFit/>
          </a:bodyPr>
          <a:lstStyle/>
          <a:p>
            <a:r>
              <a:rPr kumimoji="1" lang="ja-JP" altLang="en-US" sz="1200" dirty="0">
                <a:solidFill>
                  <a:srgbClr val="800000"/>
                </a:solidFill>
              </a:rPr>
              <a:t>見積書</a:t>
            </a:r>
          </a:p>
        </p:txBody>
      </p:sp>
      <p:sp>
        <p:nvSpPr>
          <p:cNvPr id="33" name="テキスト ボックス 32"/>
          <p:cNvSpPr txBox="1"/>
          <p:nvPr/>
        </p:nvSpPr>
        <p:spPr>
          <a:xfrm>
            <a:off x="1295400" y="3119475"/>
            <a:ext cx="646331" cy="276999"/>
          </a:xfrm>
          <a:prstGeom prst="rect">
            <a:avLst/>
          </a:prstGeom>
          <a:noFill/>
        </p:spPr>
        <p:txBody>
          <a:bodyPr wrap="none" rtlCol="0">
            <a:spAutoFit/>
          </a:bodyPr>
          <a:lstStyle/>
          <a:p>
            <a:r>
              <a:rPr kumimoji="1" lang="ja-JP" altLang="en-US" sz="1200" dirty="0">
                <a:solidFill>
                  <a:srgbClr val="800000"/>
                </a:solidFill>
              </a:rPr>
              <a:t>契約書</a:t>
            </a:r>
          </a:p>
        </p:txBody>
      </p:sp>
      <p:pic>
        <p:nvPicPr>
          <p:cNvPr id="6" name="図 5" descr="MC9004339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3348075"/>
            <a:ext cx="1447800" cy="1447800"/>
          </a:xfrm>
          <a:prstGeom prst="rect">
            <a:avLst/>
          </a:prstGeom>
        </p:spPr>
      </p:pic>
      <p:pic>
        <p:nvPicPr>
          <p:cNvPr id="8" name="図 7" descr="MC900433949.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7000" y="3805275"/>
            <a:ext cx="1066800" cy="1066800"/>
          </a:xfrm>
          <a:prstGeom prst="rect">
            <a:avLst/>
          </a:prstGeom>
        </p:spPr>
      </p:pic>
      <p:sp>
        <p:nvSpPr>
          <p:cNvPr id="13" name="テキスト ボックス 12"/>
          <p:cNvSpPr txBox="1"/>
          <p:nvPr/>
        </p:nvSpPr>
        <p:spPr>
          <a:xfrm>
            <a:off x="3057207" y="3057992"/>
            <a:ext cx="697627" cy="400110"/>
          </a:xfrm>
          <a:prstGeom prst="rect">
            <a:avLst/>
          </a:prstGeom>
          <a:noFill/>
        </p:spPr>
        <p:txBody>
          <a:bodyPr wrap="none" rtlCol="0">
            <a:spAutoFit/>
          </a:bodyPr>
          <a:lstStyle/>
          <a:p>
            <a:r>
              <a:rPr kumimoji="1" lang="ja-JP" altLang="en-US" sz="1000" dirty="0">
                <a:solidFill>
                  <a:schemeClr val="bg1"/>
                </a:solidFill>
              </a:rPr>
              <a:t>調達手配</a:t>
            </a:r>
            <a:endParaRPr kumimoji="1" lang="en-US" altLang="ja-JP" sz="1000" dirty="0">
              <a:solidFill>
                <a:schemeClr val="bg1"/>
              </a:solidFill>
            </a:endParaRPr>
          </a:p>
          <a:p>
            <a:r>
              <a:rPr lang="ja-JP" altLang="en-US" sz="1000" dirty="0">
                <a:solidFill>
                  <a:schemeClr val="bg1"/>
                </a:solidFill>
              </a:rPr>
              <a:t>導入作業</a:t>
            </a:r>
            <a:endParaRPr kumimoji="1" lang="ja-JP" altLang="en-US" sz="1000" dirty="0">
              <a:solidFill>
                <a:schemeClr val="bg1"/>
              </a:solidFill>
            </a:endParaRPr>
          </a:p>
        </p:txBody>
      </p:sp>
      <p:pic>
        <p:nvPicPr>
          <p:cNvPr id="14" name="図 13" descr="MM900283085.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00200" y="1443075"/>
            <a:ext cx="1547117" cy="990600"/>
          </a:xfrm>
          <a:prstGeom prst="rect">
            <a:avLst/>
          </a:prstGeom>
        </p:spPr>
      </p:pic>
      <p:sp>
        <p:nvSpPr>
          <p:cNvPr id="34" name="下カーブ矢印 33"/>
          <p:cNvSpPr/>
          <p:nvPr/>
        </p:nvSpPr>
        <p:spPr bwMode="auto">
          <a:xfrm>
            <a:off x="1905000" y="2509875"/>
            <a:ext cx="1143000" cy="457200"/>
          </a:xfrm>
          <a:prstGeom prst="curvedDownArrow">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37" name="テキスト ボックス 36"/>
          <p:cNvSpPr txBox="1"/>
          <p:nvPr/>
        </p:nvSpPr>
        <p:spPr>
          <a:xfrm>
            <a:off x="2209800" y="1910455"/>
            <a:ext cx="847407" cy="523220"/>
          </a:xfrm>
          <a:prstGeom prst="rect">
            <a:avLst/>
          </a:prstGeom>
          <a:noFill/>
        </p:spPr>
        <p:txBody>
          <a:bodyPr wrap="none" rtlCol="0">
            <a:spAutoFit/>
          </a:bodyPr>
          <a:lstStyle/>
          <a:p>
            <a:r>
              <a:rPr kumimoji="1" lang="ja-JP" altLang="en-US" sz="1400" dirty="0">
                <a:solidFill>
                  <a:schemeClr val="bg1"/>
                </a:solidFill>
                <a:effectLst>
                  <a:glow rad="101600">
                    <a:schemeClr val="accent6">
                      <a:satMod val="175000"/>
                      <a:alpha val="40000"/>
                    </a:schemeClr>
                  </a:glow>
                </a:effectLst>
              </a:rPr>
              <a:t>メーカー</a:t>
            </a:r>
            <a:endParaRPr kumimoji="1" lang="en-US" altLang="ja-JP" sz="1400" dirty="0">
              <a:solidFill>
                <a:schemeClr val="bg1"/>
              </a:solidFill>
              <a:effectLst>
                <a:glow rad="101600">
                  <a:schemeClr val="accent6">
                    <a:satMod val="175000"/>
                    <a:alpha val="40000"/>
                  </a:schemeClr>
                </a:glow>
              </a:effectLst>
            </a:endParaRPr>
          </a:p>
          <a:p>
            <a:r>
              <a:rPr lang="ja-JP" altLang="en-US" sz="1400" dirty="0">
                <a:solidFill>
                  <a:schemeClr val="bg1"/>
                </a:solidFill>
                <a:effectLst>
                  <a:glow rad="101600">
                    <a:schemeClr val="accent6">
                      <a:satMod val="175000"/>
                      <a:alpha val="40000"/>
                    </a:schemeClr>
                  </a:glow>
                </a:effectLst>
              </a:rPr>
              <a:t>ベンダー</a:t>
            </a:r>
            <a:endParaRPr kumimoji="1" lang="ja-JP" altLang="en-US" sz="1400" dirty="0">
              <a:solidFill>
                <a:schemeClr val="bg1"/>
              </a:solidFill>
              <a:effectLst>
                <a:glow rad="101600">
                  <a:schemeClr val="accent6">
                    <a:satMod val="175000"/>
                    <a:alpha val="40000"/>
                  </a:schemeClr>
                </a:glow>
              </a:effectLst>
            </a:endParaRPr>
          </a:p>
        </p:txBody>
      </p:sp>
      <p:sp>
        <p:nvSpPr>
          <p:cNvPr id="41" name="六角形 40"/>
          <p:cNvSpPr/>
          <p:nvPr/>
        </p:nvSpPr>
        <p:spPr bwMode="auto">
          <a:xfrm>
            <a:off x="3845719" y="53991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サイジング</a:t>
            </a:r>
          </a:p>
        </p:txBody>
      </p:sp>
      <p:sp>
        <p:nvSpPr>
          <p:cNvPr id="42" name="六角形 41"/>
          <p:cNvSpPr/>
          <p:nvPr/>
        </p:nvSpPr>
        <p:spPr bwMode="auto">
          <a:xfrm>
            <a:off x="3845719" y="48657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chemeClr val="bg1"/>
                </a:solidFill>
              </a:rPr>
              <a:t>調　達</a:t>
            </a:r>
            <a:endParaRPr kumimoji="0" lang="ja-JP" altLang="en-US" sz="1400" b="0" i="0" u="none" strike="noStrike" cap="none" normalizeH="0" baseline="0" dirty="0">
              <a:ln>
                <a:noFill/>
              </a:ln>
              <a:solidFill>
                <a:schemeClr val="bg1"/>
              </a:solidFill>
              <a:effectLst/>
            </a:endParaRPr>
          </a:p>
        </p:txBody>
      </p:sp>
      <p:sp>
        <p:nvSpPr>
          <p:cNvPr id="44" name="六角形 43"/>
          <p:cNvSpPr/>
          <p:nvPr/>
        </p:nvSpPr>
        <p:spPr bwMode="auto">
          <a:xfrm>
            <a:off x="3845719" y="5932525"/>
            <a:ext cx="1449387" cy="457200"/>
          </a:xfrm>
          <a:prstGeom prst="hexagon">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費　用</a:t>
            </a:r>
          </a:p>
        </p:txBody>
      </p:sp>
      <p:sp>
        <p:nvSpPr>
          <p:cNvPr id="45" name="角丸四角形 44"/>
          <p:cNvSpPr/>
          <p:nvPr/>
        </p:nvSpPr>
        <p:spPr bwMode="auto">
          <a:xfrm>
            <a:off x="838200" y="48593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数週間から数ヶ月</a:t>
            </a:r>
          </a:p>
        </p:txBody>
      </p:sp>
      <p:sp>
        <p:nvSpPr>
          <p:cNvPr id="46" name="角丸四角形 45"/>
          <p:cNvSpPr/>
          <p:nvPr/>
        </p:nvSpPr>
        <p:spPr bwMode="auto">
          <a:xfrm>
            <a:off x="838200" y="53927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数ヶ月から数年を想定</a:t>
            </a:r>
          </a:p>
        </p:txBody>
      </p:sp>
      <p:sp>
        <p:nvSpPr>
          <p:cNvPr id="47" name="角丸四角形 46"/>
          <p:cNvSpPr/>
          <p:nvPr/>
        </p:nvSpPr>
        <p:spPr bwMode="auto">
          <a:xfrm>
            <a:off x="838200" y="5926175"/>
            <a:ext cx="2895600" cy="457200"/>
          </a:xfrm>
          <a:prstGeom prst="roundRect">
            <a:avLst>
              <a:gd name="adj" fmla="val 0"/>
            </a:avLst>
          </a:prstGeom>
          <a:solidFill>
            <a:srgbClr val="FF6666"/>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現物資産またはリース資産</a:t>
            </a:r>
          </a:p>
        </p:txBody>
      </p:sp>
      <p:sp>
        <p:nvSpPr>
          <p:cNvPr id="51" name="テキスト ボックス 50"/>
          <p:cNvSpPr txBox="1"/>
          <p:nvPr/>
        </p:nvSpPr>
        <p:spPr>
          <a:xfrm>
            <a:off x="1460279" y="909675"/>
            <a:ext cx="1723549" cy="461665"/>
          </a:xfrm>
          <a:prstGeom prst="rect">
            <a:avLst/>
          </a:prstGeom>
          <a:noFill/>
        </p:spPr>
        <p:txBody>
          <a:bodyPr wrap="none" rtlCol="0">
            <a:spAutoFit/>
          </a:bodyPr>
          <a:lstStyle/>
          <a:p>
            <a:pPr algn="ctr"/>
            <a:r>
              <a:rPr kumimoji="1" lang="ja-JP" altLang="en-US" sz="2400" dirty="0">
                <a:solidFill>
                  <a:srgbClr val="800000"/>
                </a:solidFill>
                <a:effectLst/>
              </a:rPr>
              <a:t>従来の方法</a:t>
            </a:r>
          </a:p>
        </p:txBody>
      </p:sp>
      <p:grpSp>
        <p:nvGrpSpPr>
          <p:cNvPr id="7" name="図形グループ 6"/>
          <p:cNvGrpSpPr/>
          <p:nvPr/>
        </p:nvGrpSpPr>
        <p:grpSpPr>
          <a:xfrm>
            <a:off x="5133280" y="468150"/>
            <a:ext cx="3429000" cy="5921700"/>
            <a:chOff x="5133280" y="555300"/>
            <a:chExt cx="3429000" cy="5921700"/>
          </a:xfrm>
        </p:grpSpPr>
        <p:grpSp>
          <p:nvGrpSpPr>
            <p:cNvPr id="3" name="図形グループ 2"/>
            <p:cNvGrpSpPr/>
            <p:nvPr/>
          </p:nvGrpSpPr>
          <p:grpSpPr>
            <a:xfrm>
              <a:off x="5133280" y="555300"/>
              <a:ext cx="3429000" cy="5921700"/>
              <a:chOff x="5133280" y="555300"/>
              <a:chExt cx="3429000" cy="5921700"/>
            </a:xfrm>
          </p:grpSpPr>
          <p:pic>
            <p:nvPicPr>
              <p:cNvPr id="19" name="図 18" descr="MC900441809.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33280" y="555300"/>
                <a:ext cx="3429000" cy="3429000"/>
              </a:xfrm>
              <a:prstGeom prst="rect">
                <a:avLst/>
              </a:prstGeom>
            </p:spPr>
          </p:pic>
          <p:pic>
            <p:nvPicPr>
              <p:cNvPr id="27" name="図 26"/>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407485" y="1600200"/>
                <a:ext cx="831515" cy="728962"/>
              </a:xfrm>
              <a:prstGeom prst="rect">
                <a:avLst/>
              </a:prstGeom>
            </p:spPr>
          </p:pic>
          <p:pic>
            <p:nvPicPr>
              <p:cNvPr id="28" name="図 27"/>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245685" y="1600200"/>
                <a:ext cx="831515" cy="728962"/>
              </a:xfrm>
              <a:prstGeom prst="rect">
                <a:avLst/>
              </a:prstGeom>
            </p:spPr>
          </p:pic>
          <p:pic>
            <p:nvPicPr>
              <p:cNvPr id="29" name="図 28"/>
              <p:cNvPicPr>
                <a:picLocks noChangeAspect="1"/>
              </p:cNvPicPr>
              <p:nvPr/>
            </p:nvPicPr>
            <p:blipFill>
              <a:blip r:embed="rId8"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569285" y="1600200"/>
                <a:ext cx="831515" cy="728962"/>
              </a:xfrm>
              <a:prstGeom prst="rect">
                <a:avLst/>
              </a:prstGeom>
            </p:spPr>
          </p:pic>
          <p:sp>
            <p:nvSpPr>
              <p:cNvPr id="35" name="角丸四角形 34"/>
              <p:cNvSpPr/>
              <p:nvPr/>
            </p:nvSpPr>
            <p:spPr bwMode="auto">
              <a:xfrm>
                <a:off x="6019800" y="3124200"/>
                <a:ext cx="1828800" cy="1447800"/>
              </a:xfrm>
              <a:prstGeom prst="roundRect">
                <a:avLst>
                  <a:gd name="adj" fmla="val 0"/>
                </a:avLst>
              </a:prstGeom>
              <a:solidFill>
                <a:schemeClr val="accent6">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20" name="Picture 26" descr="j043394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58000" y="381000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テキスト ボックス 35"/>
              <p:cNvSpPr txBox="1"/>
              <p:nvPr/>
            </p:nvSpPr>
            <p:spPr>
              <a:xfrm>
                <a:off x="6026485" y="3200400"/>
                <a:ext cx="1828800" cy="246221"/>
              </a:xfrm>
              <a:prstGeom prst="rect">
                <a:avLst/>
              </a:prstGeom>
              <a:noFill/>
            </p:spPr>
            <p:txBody>
              <a:bodyPr wrap="square" rtlCol="0">
                <a:spAutoFit/>
              </a:bodyPr>
              <a:lstStyle/>
              <a:p>
                <a:pPr algn="ctr"/>
                <a:r>
                  <a:rPr kumimoji="1" lang="ja-JP" altLang="en-US" sz="1000" dirty="0">
                    <a:solidFill>
                      <a:srgbClr val="FFFFFF"/>
                    </a:solidFill>
                  </a:rPr>
                  <a:t>セルフ</a:t>
                </a:r>
                <a:r>
                  <a:rPr kumimoji="1" lang="en-US" altLang="ja-JP" sz="1000" dirty="0">
                    <a:solidFill>
                      <a:srgbClr val="FFFFFF"/>
                    </a:solidFill>
                  </a:rPr>
                  <a:t>･</a:t>
                </a:r>
                <a:r>
                  <a:rPr kumimoji="1" lang="ja-JP" altLang="en-US" sz="1000" dirty="0">
                    <a:solidFill>
                      <a:srgbClr val="FFFFFF"/>
                    </a:solidFill>
                  </a:rPr>
                  <a:t>サービス・ポータル</a:t>
                </a:r>
              </a:p>
            </p:txBody>
          </p:sp>
          <p:sp>
            <p:nvSpPr>
              <p:cNvPr id="40" name="テキスト ボックス 39"/>
              <p:cNvSpPr txBox="1"/>
              <p:nvPr/>
            </p:nvSpPr>
            <p:spPr>
              <a:xfrm>
                <a:off x="6019800" y="3505200"/>
                <a:ext cx="1828800" cy="830997"/>
              </a:xfrm>
              <a:prstGeom prst="rect">
                <a:avLst/>
              </a:prstGeom>
              <a:noFill/>
            </p:spPr>
            <p:txBody>
              <a:bodyPr wrap="square" rtlCol="0">
                <a:spAutoFit/>
              </a:bodyPr>
              <a:lstStyle/>
              <a:p>
                <a:pPr marL="171450" indent="-171450">
                  <a:buFont typeface="Wingdings" charset="2"/>
                  <a:buChar char="l"/>
                </a:pPr>
                <a:r>
                  <a:rPr kumimoji="1" lang="ja-JP" altLang="en-US" sz="1200" dirty="0">
                    <a:solidFill>
                      <a:srgbClr val="FFFFFF"/>
                    </a:solidFill>
                  </a:rPr>
                  <a:t>調達・構成変更</a:t>
                </a:r>
                <a:endParaRPr kumimoji="1" lang="en-US" altLang="ja-JP" sz="1200" dirty="0">
                  <a:solidFill>
                    <a:srgbClr val="FFFFFF"/>
                  </a:solidFill>
                </a:endParaRPr>
              </a:p>
              <a:p>
                <a:pPr marL="171450" indent="-171450">
                  <a:buFont typeface="Wingdings" charset="2"/>
                  <a:buChar char="l"/>
                </a:pPr>
                <a:r>
                  <a:rPr lang="ja-JP" altLang="en-US" sz="1200" dirty="0">
                    <a:solidFill>
                      <a:srgbClr val="FFFFFF"/>
                    </a:solidFill>
                  </a:rPr>
                  <a:t>サービスレベル設定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運用設定</a:t>
                </a:r>
                <a:endParaRPr lang="en-US" altLang="ja-JP" sz="1200" dirty="0">
                  <a:solidFill>
                    <a:srgbClr val="FFFFFF"/>
                  </a:solidFill>
                </a:endParaRPr>
              </a:p>
              <a:p>
                <a:pPr marL="171450" indent="-171450">
                  <a:buFont typeface="Wingdings" charset="2"/>
                  <a:buChar char="l"/>
                </a:pPr>
                <a:r>
                  <a:rPr lang="ja-JP" altLang="en-US" sz="1200" dirty="0">
                    <a:solidFill>
                      <a:srgbClr val="FFFFFF"/>
                    </a:solidFill>
                  </a:rPr>
                  <a:t>・・・</a:t>
                </a:r>
                <a:endParaRPr kumimoji="1" lang="ja-JP" altLang="en-US" sz="1200" dirty="0">
                  <a:solidFill>
                    <a:srgbClr val="FFFFFF"/>
                  </a:solidFill>
                </a:endParaRPr>
              </a:p>
            </p:txBody>
          </p:sp>
          <p:sp>
            <p:nvSpPr>
              <p:cNvPr id="48" name="角丸四角形 47"/>
              <p:cNvSpPr/>
              <p:nvPr/>
            </p:nvSpPr>
            <p:spPr bwMode="auto">
              <a:xfrm>
                <a:off x="5410200" y="49530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数分から数十分</a:t>
                </a:r>
              </a:p>
            </p:txBody>
          </p:sp>
          <p:sp>
            <p:nvSpPr>
              <p:cNvPr id="49" name="角丸四角形 48"/>
              <p:cNvSpPr/>
              <p:nvPr/>
            </p:nvSpPr>
            <p:spPr bwMode="auto">
              <a:xfrm>
                <a:off x="5410200" y="54864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Arial" charset="0"/>
                    <a:ea typeface="HG丸ｺﾞｼｯｸM-PRO" pitchFamily="50" charset="-128"/>
                  </a:rPr>
                  <a:t>直近のみ</a:t>
                </a:r>
                <a:r>
                  <a:rPr kumimoji="0" lang="ja-JP" altLang="en-US" sz="1400" b="0" i="0" u="none" strike="noStrike" cap="none" normalizeH="0" baseline="0" dirty="0">
                    <a:ln>
                      <a:noFill/>
                    </a:ln>
                    <a:solidFill>
                      <a:srgbClr val="FFFFFF"/>
                    </a:solidFill>
                    <a:effectLst/>
                    <a:latin typeface="Arial" charset="0"/>
                    <a:ea typeface="HG丸ｺﾞｼｯｸM-PRO" pitchFamily="50" charset="-128"/>
                  </a:rPr>
                  <a:t>・必要に応じて増減</a:t>
                </a:r>
              </a:p>
            </p:txBody>
          </p:sp>
          <p:sp>
            <p:nvSpPr>
              <p:cNvPr id="50" name="角丸四角形 49"/>
              <p:cNvSpPr/>
              <p:nvPr/>
            </p:nvSpPr>
            <p:spPr bwMode="auto">
              <a:xfrm>
                <a:off x="5410200" y="6019800"/>
                <a:ext cx="2895600" cy="4572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Arial" charset="0"/>
                    <a:ea typeface="HG丸ｺﾞｼｯｸM-PRO" pitchFamily="50" charset="-128"/>
                  </a:rPr>
                  <a:t>経費・</a:t>
                </a:r>
                <a:r>
                  <a:rPr kumimoji="0" lang="ja-JP" altLang="en-US" sz="1400" dirty="0">
                    <a:solidFill>
                      <a:srgbClr val="FFFFFF"/>
                    </a:solidFill>
                  </a:rPr>
                  <a:t>従量課金／定額課金</a:t>
                </a:r>
                <a:endParaRPr kumimoji="0" lang="ja-JP" altLang="en-US" sz="1400" b="0" i="0" u="none" strike="noStrike" cap="none" normalizeH="0" baseline="0" dirty="0">
                  <a:ln>
                    <a:noFill/>
                  </a:ln>
                  <a:solidFill>
                    <a:srgbClr val="FFFFFF"/>
                  </a:solidFill>
                  <a:effectLst/>
                  <a:latin typeface="Arial" charset="0"/>
                  <a:ea typeface="HG丸ｺﾞｼｯｸM-PRO" pitchFamily="50" charset="-128"/>
                </a:endParaRPr>
              </a:p>
            </p:txBody>
          </p:sp>
          <p:sp>
            <p:nvSpPr>
              <p:cNvPr id="52" name="テキスト ボックス 51"/>
              <p:cNvSpPr txBox="1"/>
              <p:nvPr/>
            </p:nvSpPr>
            <p:spPr>
              <a:xfrm>
                <a:off x="6263726" y="990600"/>
                <a:ext cx="1188547" cy="461665"/>
              </a:xfrm>
              <a:prstGeom prst="rect">
                <a:avLst/>
              </a:prstGeom>
              <a:noFill/>
            </p:spPr>
            <p:txBody>
              <a:bodyPr wrap="none" rtlCol="0">
                <a:spAutoFit/>
              </a:bodyPr>
              <a:lstStyle/>
              <a:p>
                <a:pPr algn="ctr"/>
                <a:r>
                  <a:rPr kumimoji="1" lang="ja-JP" altLang="en-US" sz="2400" dirty="0">
                    <a:solidFill>
                      <a:srgbClr val="0000FF"/>
                    </a:solidFill>
                    <a:effectLst/>
                  </a:rPr>
                  <a:t>クラウド</a:t>
                </a:r>
              </a:p>
            </p:txBody>
          </p:sp>
        </p:grpSp>
        <p:sp>
          <p:nvSpPr>
            <p:cNvPr id="4" name="上下矢印 3"/>
            <p:cNvSpPr/>
            <p:nvPr/>
          </p:nvSpPr>
          <p:spPr bwMode="auto">
            <a:xfrm>
              <a:off x="6705600" y="2286000"/>
              <a:ext cx="381000" cy="838200"/>
            </a:xfrm>
            <a:prstGeom prst="upDownArrow">
              <a:avLst/>
            </a:prstGeom>
            <a:solidFill>
              <a:srgbClr val="FF6600"/>
            </a:solidFill>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 name="テキスト ボックス 4"/>
            <p:cNvSpPr txBox="1"/>
            <p:nvPr/>
          </p:nvSpPr>
          <p:spPr>
            <a:xfrm>
              <a:off x="5416108" y="2427748"/>
              <a:ext cx="2225289" cy="338554"/>
            </a:xfrm>
            <a:prstGeom prst="rect">
              <a:avLst/>
            </a:prstGeom>
            <a:noFill/>
          </p:spPr>
          <p:txBody>
            <a:bodyPr wrap="none" rtlCol="0">
              <a:spAutoFit/>
            </a:bodyPr>
            <a:lstStyle/>
            <a:p>
              <a:r>
                <a:rPr kumimoji="1" lang="ja-JP" altLang="en-US" sz="1600" dirty="0">
                  <a:solidFill>
                    <a:srgbClr val="FFFFFF"/>
                  </a:solidFill>
                  <a:effectLst>
                    <a:glow rad="101600">
                      <a:schemeClr val="accent1">
                        <a:satMod val="175000"/>
                        <a:alpha val="40000"/>
                      </a:schemeClr>
                    </a:glow>
                  </a:effectLst>
                </a:rPr>
                <a:t>オンライン</a:t>
              </a:r>
              <a:r>
                <a:rPr kumimoji="1" lang="en-US" altLang="ja-JP" sz="1600" dirty="0">
                  <a:solidFill>
                    <a:srgbClr val="FFFFFF"/>
                  </a:solidFill>
                  <a:effectLst>
                    <a:glow rad="101600">
                      <a:schemeClr val="accent1">
                        <a:satMod val="175000"/>
                        <a:alpha val="40000"/>
                      </a:schemeClr>
                    </a:glow>
                  </a:effectLst>
                </a:rPr>
                <a:t>･</a:t>
              </a:r>
              <a:r>
                <a:rPr lang="ja-JP" altLang="en-US" sz="1600" dirty="0">
                  <a:solidFill>
                    <a:srgbClr val="FFFFFF"/>
                  </a:solidFill>
                  <a:effectLst>
                    <a:glow rad="101600">
                      <a:schemeClr val="accent1">
                        <a:satMod val="175000"/>
                        <a:alpha val="40000"/>
                      </a:schemeClr>
                    </a:glow>
                  </a:effectLst>
                </a:rPr>
                <a:t>リアルタイム</a:t>
              </a:r>
              <a:endParaRPr kumimoji="1" lang="ja-JP" altLang="en-US" sz="1600" dirty="0">
                <a:solidFill>
                  <a:srgbClr val="FFFFFF"/>
                </a:solidFill>
                <a:effectLst>
                  <a:glow rad="101600">
                    <a:schemeClr val="accent1">
                      <a:satMod val="175000"/>
                      <a:alpha val="40000"/>
                    </a:schemeClr>
                  </a:glow>
                </a:effectLst>
              </a:endParaRPr>
            </a:p>
          </p:txBody>
        </p:sp>
      </p:grpSp>
    </p:spTree>
    <p:extLst>
      <p:ext uri="{BB962C8B-B14F-4D97-AF65-F5344CB8AC3E}">
        <p14:creationId xmlns:p14="http://schemas.microsoft.com/office/powerpoint/2010/main" val="25987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kumimoji="1" lang="ja-JP" altLang="en-US" dirty="0"/>
              <a:t>クラウド</a:t>
            </a:r>
            <a:r>
              <a:rPr lang="ja-JP" altLang="en-US" dirty="0"/>
              <a:t>ならではの費用対効果の考え方</a:t>
            </a:r>
            <a:endParaRPr kumimoji="1" lang="ja-JP" altLang="en-US"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343455" y="2819400"/>
            <a:ext cx="6934200" cy="2895600"/>
            <a:chOff x="1524000" y="3048000"/>
            <a:chExt cx="69342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524000" y="3886200"/>
              <a:ext cx="2345714" cy="707886"/>
            </a:xfrm>
            <a:prstGeom prst="rect">
              <a:avLst/>
            </a:prstGeom>
            <a:noFill/>
          </p:spPr>
          <p:txBody>
            <a:bodyPr wrap="none" rtlCol="0">
              <a:spAutoFit/>
            </a:bodyPr>
            <a:lstStyle/>
            <a:p>
              <a:r>
                <a:rPr lang="ja-JP" altLang="en-US" sz="2000" dirty="0">
                  <a:solidFill>
                    <a:srgbClr val="FF66FF"/>
                  </a:solidFill>
                  <a:effectLst/>
                  <a:latin typeface="HGP創英角ｺﾞｼｯｸUB"/>
                  <a:ea typeface="HGP創英角ｺﾞｼｯｸUB"/>
                  <a:cs typeface="HGP創英角ｺﾞｼｯｸUB"/>
                </a:rPr>
                <a:t>システム関連機器の</a:t>
              </a:r>
              <a:endParaRPr lang="en-US" altLang="ja-JP" sz="2000" dirty="0">
                <a:solidFill>
                  <a:srgbClr val="FF66FF"/>
                </a:solidFill>
                <a:effectLst/>
                <a:latin typeface="HGP創英角ｺﾞｼｯｸUB"/>
                <a:ea typeface="HGP創英角ｺﾞｼｯｸUB"/>
                <a:cs typeface="HGP創英角ｺﾞｼｯｸUB"/>
              </a:endParaRPr>
            </a:p>
            <a:p>
              <a:r>
                <a:rPr lang="ja-JP" altLang="en-US" sz="2000" dirty="0">
                  <a:solidFill>
                    <a:srgbClr val="FF66FF"/>
                  </a:solidFill>
                  <a:effectLst/>
                  <a:latin typeface="HGP創英角ｺﾞｼｯｸUB"/>
                  <a:ea typeface="HGP創英角ｺﾞｼｯｸUB"/>
                  <a:cs typeface="HGP創英角ｺﾞｼｯｸUB"/>
                </a:rPr>
                <a:t>コストパフォーマンス</a:t>
              </a:r>
              <a:endParaRPr kumimoji="1" lang="ja-JP" altLang="en-US" sz="2000" dirty="0">
                <a:solidFill>
                  <a:srgbClr val="FF66FF"/>
                </a:solidFill>
                <a:effectLst/>
                <a:latin typeface="HGP創英角ｺﾞｼｯｸUB"/>
                <a:ea typeface="HGP創英角ｺﾞｼｯｸUB"/>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052892" cy="523220"/>
          </a:xfrm>
          <a:prstGeom prst="rect">
            <a:avLst/>
          </a:prstGeom>
          <a:noFill/>
        </p:spPr>
        <p:txBody>
          <a:bodyPr wrap="none" rtlCol="0">
            <a:spAutoFit/>
          </a:bodyPr>
          <a:lstStyle/>
          <a:p>
            <a:r>
              <a:rPr kumimoji="1" lang="ja-JP" altLang="en-US" sz="2800" dirty="0">
                <a:solidFill>
                  <a:srgbClr val="008000"/>
                </a:solidFill>
                <a:effectLst/>
                <a:latin typeface="HGP創英角ｺﾞｼｯｸUB"/>
                <a:ea typeface="HGP創英角ｺﾞｼｯｸUB"/>
                <a:cs typeface="HGP創英角ｺﾞｼｯｸUB"/>
              </a:rPr>
              <a:t>リース</a:t>
            </a:r>
          </a:p>
        </p:txBody>
      </p:sp>
      <p:sp>
        <p:nvSpPr>
          <p:cNvPr id="37" name="角丸四角形吹き出し 36"/>
          <p:cNvSpPr/>
          <p:nvPr/>
        </p:nvSpPr>
        <p:spPr bwMode="auto">
          <a:xfrm>
            <a:off x="4620055" y="1371600"/>
            <a:ext cx="2133600"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コストパフォーマンスが</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長期的に固定化</a:t>
            </a:r>
            <a:endParaRPr kumimoji="0" lang="ja-JP" altLang="en-US" sz="1400" b="0" i="0" u="none" strike="noStrike" cap="none" normalizeH="0" baseline="0" dirty="0">
              <a:ln>
                <a:noFill/>
              </a:ln>
              <a:solidFill>
                <a:srgbClr val="FFFFFF"/>
              </a:solidFill>
              <a:effectLst/>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338828" cy="523220"/>
          </a:xfrm>
          <a:prstGeom prst="rect">
            <a:avLst/>
          </a:prstGeom>
          <a:noFill/>
        </p:spPr>
        <p:txBody>
          <a:bodyPr wrap="none" rtlCol="0">
            <a:spAutoFit/>
          </a:bodyPr>
          <a:lstStyle/>
          <a:p>
            <a:r>
              <a:rPr kumimoji="1" lang="ja-JP" altLang="en-US" sz="2800" dirty="0">
                <a:solidFill>
                  <a:srgbClr val="0000FF"/>
                </a:solidFill>
                <a:effectLst/>
                <a:latin typeface="HGP創英角ｺﾞｼｯｸUB"/>
                <a:ea typeface="HGP創英角ｺﾞｼｯｸUB"/>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rPr>
              <a:t>新機種追加、</a:t>
            </a:r>
            <a:r>
              <a:rPr kumimoji="0" lang="ja-JP" altLang="en-US" sz="1400" b="0" i="0" u="none" strike="noStrike" cap="none" normalizeH="0" baseline="0" dirty="0">
                <a:ln>
                  <a:noFill/>
                </a:ln>
                <a:solidFill>
                  <a:srgbClr val="FFFFFF"/>
                </a:solidFill>
                <a:effectLst/>
              </a:rPr>
              <a:t>新旧の入替え</a:t>
            </a:r>
            <a:r>
              <a:rPr kumimoji="0" lang="ja-JP" altLang="en-US" sz="1400" dirty="0">
                <a:solidFill>
                  <a:srgbClr val="FFFFFF"/>
                </a:solidFill>
              </a:rPr>
              <a:t>を繰り返し</a:t>
            </a:r>
            <a:endParaRPr kumimoji="0" lang="en-US" altLang="ja-JP" sz="1400" dirty="0">
              <a:solidFill>
                <a:srgbClr val="FFFFFF"/>
              </a:solidFill>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移行・環境変更に</a:t>
            </a:r>
            <a:endParaRPr kumimoji="0" lang="en-US" altLang="ja-JP" sz="14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28500" y="1062335"/>
              <a:ext cx="1082349" cy="400110"/>
            </a:xfrm>
            <a:prstGeom prst="rect">
              <a:avLst/>
            </a:prstGeom>
            <a:noFill/>
          </p:spPr>
          <p:txBody>
            <a:bodyPr wrap="none" rtlCol="0">
              <a:spAutoFit/>
            </a:bodyPr>
            <a:lstStyle/>
            <a:p>
              <a:pPr algn="ctr"/>
              <a:r>
                <a:rPr kumimoji="1" lang="en-US" altLang="ja-JP" sz="1000" dirty="0">
                  <a:solidFill>
                    <a:srgbClr val="0000FF"/>
                  </a:solidFill>
                </a:rPr>
                <a:t>2006/3/14〜</a:t>
              </a:r>
              <a:endParaRPr lang="en-US" altLang="ja-JP" sz="1000" dirty="0">
                <a:solidFill>
                  <a:srgbClr val="0000FF"/>
                </a:solidFill>
              </a:endParaRPr>
            </a:p>
            <a:p>
              <a:pPr algn="ctr"/>
              <a:r>
                <a:rPr lang="en-US" altLang="ja-JP" sz="1000" dirty="0">
                  <a:solidFill>
                    <a:srgbClr val="0000FF"/>
                  </a:solidFill>
                </a:rPr>
                <a:t>50</a:t>
              </a:r>
              <a:r>
                <a:rPr lang="ja-JP" altLang="en-US" sz="1000" dirty="0">
                  <a:solidFill>
                    <a:srgbClr val="0000FF"/>
                  </a:solidFill>
                </a:rPr>
                <a:t>回以上値下げ</a:t>
              </a:r>
              <a:endParaRPr kumimoji="1" lang="ja-JP" altLang="en-US" sz="1000" dirty="0">
                <a:solidFill>
                  <a:srgbClr val="0000FF"/>
                </a:solidFill>
              </a:endParaRPr>
            </a:p>
          </p:txBody>
        </p:sp>
      </p:grpSp>
    </p:spTree>
    <p:extLst>
      <p:ext uri="{BB962C8B-B14F-4D97-AF65-F5344CB8AC3E}">
        <p14:creationId xmlns:p14="http://schemas.microsoft.com/office/powerpoint/2010/main" val="6611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10406" y="2620982"/>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メイリオ"/>
                  <a:ea typeface="メイリオ"/>
                  <a:cs typeface="メイリオ"/>
                </a:rPr>
                <a:t>徹底した標準化</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kumimoji="1" lang="ja-JP" altLang="en-US" sz="2000" dirty="0">
                  <a:solidFill>
                    <a:schemeClr val="bg1"/>
                  </a:solidFill>
                  <a:latin typeface="メイリオ"/>
                  <a:ea typeface="メイリオ"/>
                  <a:cs typeface="メイリオ"/>
                </a:rPr>
                <a:t>大量購入</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負荷の平準化</a:t>
              </a:r>
              <a:endParaRPr kumimoji="1" lang="ja-JP" altLang="en-US" sz="2000" dirty="0">
                <a:solidFill>
                  <a:schemeClr val="bg1"/>
                </a:solidFill>
                <a:latin typeface="メイリオ"/>
                <a:ea typeface="メイリオ"/>
                <a:cs typeface="メイリオ"/>
              </a:endParaRPr>
            </a:p>
          </p:txBody>
        </p:sp>
      </p:grpSp>
      <p:grpSp>
        <p:nvGrpSpPr>
          <p:cNvPr id="25" name="図形グループ 24"/>
          <p:cNvGrpSpPr/>
          <p:nvPr/>
        </p:nvGrpSpPr>
        <p:grpSpPr>
          <a:xfrm>
            <a:off x="4633912" y="2620982"/>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 name="テキスト ボックス 17"/>
            <p:cNvSpPr txBox="1"/>
            <p:nvPr/>
          </p:nvSpPr>
          <p:spPr>
            <a:xfrm>
              <a:off x="5663237" y="2803627"/>
              <a:ext cx="2569934" cy="1429394"/>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メイリオ"/>
                  <a:ea typeface="メイリオ"/>
                  <a:cs typeface="メイリオ"/>
                </a:rPr>
                <a:t>API</a:t>
              </a:r>
              <a:r>
                <a:rPr kumimoji="1" lang="ja-JP" altLang="en-US" sz="2000" dirty="0">
                  <a:solidFill>
                    <a:schemeClr val="bg1"/>
                  </a:solidFill>
                  <a:latin typeface="メイリオ"/>
                  <a:ea typeface="メイリオ"/>
                  <a:cs typeface="メイリオ"/>
                </a:rPr>
                <a:t>の充実・整備</a:t>
              </a:r>
              <a:endParaRPr kumimoji="1" lang="en-US" altLang="ja-JP" sz="2000" dirty="0">
                <a:solidFill>
                  <a:schemeClr val="bg1"/>
                </a:solidFill>
                <a:latin typeface="メイリオ"/>
                <a:ea typeface="メイリオ"/>
                <a:cs typeface="メイリオ"/>
              </a:endParaRPr>
            </a:p>
            <a:p>
              <a:pPr marL="342900" indent="-342900">
                <a:buFont typeface="Wingdings" charset="2"/>
                <a:buChar char="v"/>
              </a:pPr>
              <a:r>
                <a:rPr lang="ja-JP" altLang="en-US" sz="2000" dirty="0">
                  <a:solidFill>
                    <a:schemeClr val="bg1"/>
                  </a:solidFill>
                  <a:latin typeface="メイリオ"/>
                  <a:ea typeface="メイリオ"/>
                  <a:cs typeface="メイリオ"/>
                </a:rPr>
                <a:t>セルフサービス化</a:t>
              </a:r>
            </a:p>
            <a:p>
              <a:pPr marL="342900" indent="-342900">
                <a:buFont typeface="Wingdings" charset="2"/>
                <a:buChar char="v"/>
              </a:pPr>
              <a:r>
                <a:rPr lang="ja-JP" altLang="en-US" sz="2000" dirty="0">
                  <a:solidFill>
                    <a:schemeClr val="bg1"/>
                  </a:solidFill>
                  <a:latin typeface="メイリオ"/>
                  <a:ea typeface="メイリオ"/>
                  <a:cs typeface="メイリオ"/>
                </a:rPr>
                <a:t>機能のメニュー化</a:t>
              </a:r>
              <a:endParaRPr lang="en-US" altLang="ja-JP" sz="2000" dirty="0">
                <a:solidFill>
                  <a:schemeClr val="bg1"/>
                </a:solidFill>
                <a:latin typeface="メイリオ"/>
                <a:ea typeface="メイリオ"/>
                <a:cs typeface="メイリオ"/>
              </a:endParaRPr>
            </a:p>
          </p:txBody>
        </p:sp>
      </p:grpSp>
      <p:sp>
        <p:nvSpPr>
          <p:cNvPr id="2" name="タイトル 1"/>
          <p:cNvSpPr>
            <a:spLocks noGrp="1"/>
          </p:cNvSpPr>
          <p:nvPr>
            <p:ph type="title"/>
          </p:nvPr>
        </p:nvSpPr>
        <p:spPr/>
        <p:txBody>
          <a:bodyPr/>
          <a:lstStyle/>
          <a:p>
            <a:r>
              <a:rPr kumimoji="1" lang="ja-JP" altLang="en-US" dirty="0"/>
              <a:t>クラウド・コンピューティングのビジネス・モデル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11" name="正方形/長方形 10"/>
          <p:cNvSpPr/>
          <p:nvPr/>
        </p:nvSpPr>
        <p:spPr>
          <a:xfrm>
            <a:off x="706438" y="4837132"/>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メイリオ"/>
                <a:ea typeface="メイリオ"/>
                <a:cs typeface="メイリオ"/>
              </a:rPr>
              <a:t>クラウド・コンピューティング</a:t>
            </a:r>
            <a:endParaRPr lang="en-US" altLang="ja-JP" sz="3200" dirty="0">
              <a:solidFill>
                <a:srgbClr val="FFFFFF"/>
              </a:solidFill>
              <a:latin typeface="メイリオ"/>
              <a:ea typeface="メイリオ"/>
              <a:cs typeface="メイリオ"/>
            </a:endParaRPr>
          </a:p>
          <a:p>
            <a:pPr algn="ctr"/>
            <a:endParaRPr kumimoji="1" lang="ja-JP" altLang="en-US" sz="3200" dirty="0">
              <a:solidFill>
                <a:srgbClr val="FFFFFF"/>
              </a:solidFill>
              <a:latin typeface="メイリオ"/>
              <a:ea typeface="メイリオ"/>
              <a:cs typeface="メイリオ"/>
            </a:endParaRPr>
          </a:p>
        </p:txBody>
      </p:sp>
      <p:sp>
        <p:nvSpPr>
          <p:cNvPr id="12" name="正方形/長方形 11"/>
          <p:cNvSpPr/>
          <p:nvPr/>
        </p:nvSpPr>
        <p:spPr>
          <a:xfrm>
            <a:off x="3649663" y="3239498"/>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オンデマンド</a:t>
            </a:r>
            <a:endParaRPr kumimoji="1" lang="ja-JP" altLang="en-US" dirty="0">
              <a:solidFill>
                <a:srgbClr val="FFFFFF"/>
              </a:solidFill>
              <a:latin typeface="メイリオ"/>
              <a:ea typeface="メイリオ"/>
              <a:cs typeface="メイリオ"/>
            </a:endParaRPr>
          </a:p>
        </p:txBody>
      </p:sp>
      <p:sp>
        <p:nvSpPr>
          <p:cNvPr id="13" name="正方形/長方形 12"/>
          <p:cNvSpPr/>
          <p:nvPr/>
        </p:nvSpPr>
        <p:spPr>
          <a:xfrm>
            <a:off x="3649663" y="3679864"/>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従量課金</a:t>
            </a:r>
            <a:endParaRPr kumimoji="1" lang="ja-JP" altLang="en-US" dirty="0">
              <a:solidFill>
                <a:srgbClr val="FFFFFF"/>
              </a:solidFill>
              <a:latin typeface="メイリオ"/>
              <a:ea typeface="メイリオ"/>
              <a:cs typeface="メイリオ"/>
            </a:endParaRPr>
          </a:p>
        </p:txBody>
      </p:sp>
      <p:sp>
        <p:nvSpPr>
          <p:cNvPr id="14" name="正方形/長方形 13"/>
          <p:cNvSpPr/>
          <p:nvPr/>
        </p:nvSpPr>
        <p:spPr>
          <a:xfrm>
            <a:off x="3649663" y="279878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自動化・自律化</a:t>
            </a:r>
          </a:p>
        </p:txBody>
      </p:sp>
      <p:grpSp>
        <p:nvGrpSpPr>
          <p:cNvPr id="22" name="図形グループ 21"/>
          <p:cNvGrpSpPr/>
          <p:nvPr/>
        </p:nvGrpSpPr>
        <p:grpSpPr>
          <a:xfrm>
            <a:off x="710406" y="1350982"/>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メイリオ"/>
                  <a:ea typeface="メイリオ"/>
                  <a:cs typeface="メイリオ"/>
                </a:rPr>
                <a:t>システム資源</a:t>
              </a:r>
              <a:endParaRPr kumimoji="1" lang="en-US" altLang="ja-JP" sz="2800" dirty="0">
                <a:solidFill>
                  <a:srgbClr val="FFFFFF"/>
                </a:solidFill>
                <a:latin typeface="メイリオ"/>
                <a:ea typeface="メイリオ"/>
                <a:cs typeface="メイリオ"/>
              </a:endParaRPr>
            </a:p>
            <a:p>
              <a:r>
                <a:rPr lang="ja-JP" altLang="en-US" sz="2800" dirty="0">
                  <a:solidFill>
                    <a:srgbClr val="FFFFFF"/>
                  </a:solidFill>
                  <a:latin typeface="メイリオ"/>
                  <a:ea typeface="メイリオ"/>
                  <a:cs typeface="メイリオ"/>
                </a:rPr>
                <a:t>の共同購買</a:t>
              </a:r>
              <a:endParaRPr kumimoji="1" lang="ja-JP" altLang="en-US" sz="2800" dirty="0">
                <a:solidFill>
                  <a:srgbClr val="FFFFFF"/>
                </a:solidFill>
                <a:latin typeface="メイリオ"/>
                <a:ea typeface="メイリオ"/>
                <a:cs typeface="メイリオ"/>
              </a:endParaRPr>
            </a:p>
          </p:txBody>
        </p:sp>
      </p:grpSp>
      <p:grpSp>
        <p:nvGrpSpPr>
          <p:cNvPr id="23" name="図形グループ 22"/>
          <p:cNvGrpSpPr/>
          <p:nvPr/>
        </p:nvGrpSpPr>
        <p:grpSpPr>
          <a:xfrm>
            <a:off x="3999706" y="1350982"/>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メイリオ"/>
                  <a:ea typeface="メイリオ"/>
                  <a:cs typeface="メイリオ"/>
                </a:rPr>
                <a:t>サービス化</a:t>
              </a:r>
              <a:endParaRPr kumimoji="1" lang="en-US" altLang="ja-JP" sz="2800" dirty="0">
                <a:solidFill>
                  <a:srgbClr val="FFFFFF"/>
                </a:solidFill>
                <a:latin typeface="メイリオ"/>
                <a:ea typeface="メイリオ"/>
                <a:cs typeface="メイリオ"/>
              </a:endParaRPr>
            </a:p>
          </p:txBody>
        </p:sp>
      </p:grpSp>
      <p:sp>
        <p:nvSpPr>
          <p:cNvPr id="19" name="正方形/長方形 18"/>
          <p:cNvSpPr/>
          <p:nvPr/>
        </p:nvSpPr>
        <p:spPr>
          <a:xfrm>
            <a:off x="13763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低コスト</a:t>
            </a:r>
          </a:p>
        </p:txBody>
      </p:sp>
      <p:sp>
        <p:nvSpPr>
          <p:cNvPr id="20" name="正方形/長方形 19"/>
          <p:cNvSpPr/>
          <p:nvPr/>
        </p:nvSpPr>
        <p:spPr>
          <a:xfrm>
            <a:off x="3649663"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俊敏性</a:t>
            </a:r>
          </a:p>
        </p:txBody>
      </p:sp>
      <p:sp>
        <p:nvSpPr>
          <p:cNvPr id="21" name="正方形/長方形 20"/>
          <p:cNvSpPr/>
          <p:nvPr/>
        </p:nvSpPr>
        <p:spPr>
          <a:xfrm>
            <a:off x="5922596" y="5472132"/>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スケーラビリティ</a:t>
            </a:r>
          </a:p>
        </p:txBody>
      </p:sp>
      <p:sp>
        <p:nvSpPr>
          <p:cNvPr id="4" name="正方形/長方形 3"/>
          <p:cNvSpPr/>
          <p:nvPr/>
        </p:nvSpPr>
        <p:spPr>
          <a:xfrm>
            <a:off x="1380331" y="4165600"/>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000" dirty="0">
                <a:solidFill>
                  <a:srgbClr val="FFFFFF"/>
                </a:solidFill>
                <a:latin typeface="メイリオ"/>
                <a:ea typeface="メイリオ"/>
                <a:cs typeface="メイリオ"/>
              </a:rPr>
              <a:t>SDI (Software </a:t>
            </a:r>
            <a:r>
              <a:rPr lang="en-US" altLang="ja-JP" sz="2000">
                <a:solidFill>
                  <a:srgbClr val="FFFFFF"/>
                </a:solidFill>
                <a:latin typeface="メイリオ"/>
                <a:ea typeface="メイリオ"/>
                <a:cs typeface="メイリオ"/>
              </a:rPr>
              <a:t>Defined Infrastructure</a:t>
            </a:r>
            <a:r>
              <a:rPr lang="en-US" altLang="ja-JP" sz="2000" dirty="0">
                <a:solidFill>
                  <a:srgbClr val="FFFFFF"/>
                </a:solidFill>
                <a:latin typeface="メイリオ"/>
                <a:ea typeface="メイリオ"/>
                <a:cs typeface="メイリオ"/>
              </a:rPr>
              <a:t>)</a:t>
            </a:r>
            <a:endParaRPr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908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b="1" dirty="0"/>
              <a:t>amazon echo</a:t>
            </a:r>
            <a:r>
              <a:rPr lang="ja-JP" altLang="en-US" dirty="0"/>
              <a:t>：機械との自然な関係を実現する音声対話</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200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正方形/長方形 254"/>
          <p:cNvSpPr/>
          <p:nvPr/>
        </p:nvSpPr>
        <p:spPr>
          <a:xfrm>
            <a:off x="1931988" y="4679950"/>
            <a:ext cx="5276850" cy="38100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活用</a:t>
            </a:r>
          </a:p>
        </p:txBody>
      </p:sp>
      <p:sp>
        <p:nvSpPr>
          <p:cNvPr id="256" name="正方形/長方形 255"/>
          <p:cNvSpPr/>
          <p:nvPr/>
        </p:nvSpPr>
        <p:spPr>
          <a:xfrm>
            <a:off x="2058193"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適用領域の拡大</a:t>
            </a:r>
          </a:p>
        </p:txBody>
      </p:sp>
      <p:sp>
        <p:nvSpPr>
          <p:cNvPr id="257" name="正方形/長方形 256"/>
          <p:cNvSpPr/>
          <p:nvPr/>
        </p:nvSpPr>
        <p:spPr>
          <a:xfrm>
            <a:off x="5407819" y="478313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難しさの隠蔽</a:t>
            </a:r>
          </a:p>
        </p:txBody>
      </p:sp>
      <p:sp>
        <p:nvSpPr>
          <p:cNvPr id="236" name="正方形/長方形 235"/>
          <p:cNvSpPr/>
          <p:nvPr/>
        </p:nvSpPr>
        <p:spPr>
          <a:xfrm>
            <a:off x="1931988" y="1536700"/>
            <a:ext cx="5276850" cy="381000"/>
          </a:xfrm>
          <a:prstGeom prst="rect">
            <a:avLst/>
          </a:prstGeom>
          <a:solidFill>
            <a:srgbClr val="D9969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システム資源</a:t>
            </a:r>
          </a:p>
        </p:txBody>
      </p:sp>
      <p:sp>
        <p:nvSpPr>
          <p:cNvPr id="46" name="正方形/長方形 45"/>
          <p:cNvSpPr/>
          <p:nvPr/>
        </p:nvSpPr>
        <p:spPr>
          <a:xfrm>
            <a:off x="1931988" y="2781300"/>
            <a:ext cx="5276850" cy="9842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エコシステム</a:t>
            </a:r>
            <a:endParaRPr kumimoji="1"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クラウドがもたらした</a:t>
            </a:r>
            <a:r>
              <a:rPr kumimoji="1" lang="en-US" altLang="ja-JP" dirty="0"/>
              <a:t>IT</a:t>
            </a:r>
            <a:r>
              <a:rPr kumimoji="1" lang="ja-JP" altLang="en-US" dirty="0"/>
              <a:t>の新しい価値</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p:cNvSpPr/>
          <p:nvPr/>
        </p:nvSpPr>
        <p:spPr>
          <a:xfrm>
            <a:off x="3090069" y="927100"/>
            <a:ext cx="2960688" cy="349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クラウド・コンピューティング</a:t>
            </a:r>
          </a:p>
        </p:txBody>
      </p:sp>
      <p:sp>
        <p:nvSpPr>
          <p:cNvPr id="6" name="正方形/長方形 5"/>
          <p:cNvSpPr/>
          <p:nvPr/>
        </p:nvSpPr>
        <p:spPr>
          <a:xfrm>
            <a:off x="3090069" y="4064000"/>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利用のイノベーションを促進</a:t>
            </a:r>
          </a:p>
        </p:txBody>
      </p:sp>
      <p:sp>
        <p:nvSpPr>
          <p:cNvPr id="8" name="正方形/長方形 7"/>
          <p:cNvSpPr/>
          <p:nvPr/>
        </p:nvSpPr>
        <p:spPr>
          <a:xfrm>
            <a:off x="3090069" y="5962650"/>
            <a:ext cx="2960688"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ビジネスにおける</a:t>
            </a:r>
            <a:r>
              <a:rPr kumimoji="1" lang="en-US" altLang="ja-JP" sz="1200" dirty="0">
                <a:solidFill>
                  <a:srgbClr val="FFFFFF"/>
                </a:solidFill>
                <a:latin typeface="ＭＳ Ｐゴシック"/>
                <a:ea typeface="ＭＳ Ｐゴシック"/>
                <a:cs typeface="ＭＳ Ｐゴシック"/>
              </a:rPr>
              <a:t>IT</a:t>
            </a:r>
            <a:r>
              <a:rPr kumimoji="1" lang="ja-JP" altLang="en-US" sz="1200" dirty="0">
                <a:solidFill>
                  <a:srgbClr val="FFFFFF"/>
                </a:solidFill>
                <a:latin typeface="ＭＳ Ｐゴシック"/>
                <a:ea typeface="ＭＳ Ｐゴシック"/>
                <a:cs typeface="ＭＳ Ｐゴシック"/>
              </a:rPr>
              <a:t>価値の変化・向上</a:t>
            </a:r>
          </a:p>
        </p:txBody>
      </p:sp>
      <p:sp>
        <p:nvSpPr>
          <p:cNvPr id="10" name="正方形/長方形 9"/>
          <p:cNvSpPr/>
          <p:nvPr/>
        </p:nvSpPr>
        <p:spPr>
          <a:xfrm>
            <a:off x="3090068" y="2168525"/>
            <a:ext cx="2960689" cy="349250"/>
          </a:xfrm>
          <a:prstGeom prst="rect">
            <a:avLst/>
          </a:prstGeom>
          <a:solidFill>
            <a:srgbClr val="3366FF"/>
          </a:solidFill>
          <a:ln w="3810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新たな需要・潜在需要の喚起</a:t>
            </a:r>
          </a:p>
        </p:txBody>
      </p:sp>
      <p:sp>
        <p:nvSpPr>
          <p:cNvPr id="11" name="正方形/長方形 10"/>
          <p:cNvSpPr/>
          <p:nvPr/>
        </p:nvSpPr>
        <p:spPr>
          <a:xfrm>
            <a:off x="2058193"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モバイル・ウェアラブル</a:t>
            </a:r>
          </a:p>
        </p:txBody>
      </p:sp>
      <p:sp>
        <p:nvSpPr>
          <p:cNvPr id="12" name="正方形/長方形 11"/>
          <p:cNvSpPr/>
          <p:nvPr/>
        </p:nvSpPr>
        <p:spPr>
          <a:xfrm>
            <a:off x="2058193"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ソーシャル</a:t>
            </a:r>
          </a:p>
        </p:txBody>
      </p:sp>
      <p:sp>
        <p:nvSpPr>
          <p:cNvPr id="13" name="正方形/長方形 12"/>
          <p:cNvSpPr/>
          <p:nvPr/>
        </p:nvSpPr>
        <p:spPr>
          <a:xfrm>
            <a:off x="5407819" y="3194049"/>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人工知能</a:t>
            </a:r>
          </a:p>
        </p:txBody>
      </p:sp>
      <p:sp>
        <p:nvSpPr>
          <p:cNvPr id="14" name="正方形/長方形 13"/>
          <p:cNvSpPr/>
          <p:nvPr/>
        </p:nvSpPr>
        <p:spPr>
          <a:xfrm>
            <a:off x="5407819" y="2878136"/>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ビッグデータ</a:t>
            </a:r>
          </a:p>
        </p:txBody>
      </p:sp>
      <p:sp>
        <p:nvSpPr>
          <p:cNvPr id="17" name="正方形/長方形 16"/>
          <p:cNvSpPr/>
          <p:nvPr/>
        </p:nvSpPr>
        <p:spPr>
          <a:xfrm>
            <a:off x="3090069" y="5327649"/>
            <a:ext cx="2960688" cy="34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ＭＳ Ｐゴシック"/>
                <a:ea typeface="ＭＳ Ｐゴシック"/>
                <a:cs typeface="ＭＳ Ｐゴシック"/>
              </a:rPr>
              <a:t>IT</a:t>
            </a:r>
            <a:r>
              <a:rPr lang="ja-JP" altLang="en-US" sz="1200" dirty="0">
                <a:solidFill>
                  <a:srgbClr val="FFFFFF"/>
                </a:solidFill>
                <a:latin typeface="ＭＳ Ｐゴシック"/>
                <a:ea typeface="ＭＳ Ｐゴシック"/>
                <a:cs typeface="ＭＳ Ｐゴシック"/>
              </a:rPr>
              <a:t>利用者の拡大</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2058193"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err="1">
                <a:solidFill>
                  <a:srgbClr val="FFFFFF"/>
                </a:solidFill>
                <a:latin typeface="ＭＳ Ｐゴシック"/>
                <a:ea typeface="ＭＳ Ｐゴシック"/>
                <a:cs typeface="ＭＳ Ｐゴシック"/>
              </a:rPr>
              <a:t>IoT</a:t>
            </a:r>
            <a:endParaRPr kumimoji="1" lang="ja-JP" altLang="en-US" sz="1000" dirty="0">
              <a:solidFill>
                <a:srgbClr val="FFFFFF"/>
              </a:solidFill>
              <a:latin typeface="ＭＳ Ｐゴシック"/>
              <a:ea typeface="ＭＳ Ｐゴシック"/>
              <a:cs typeface="ＭＳ Ｐゴシック"/>
            </a:endParaRPr>
          </a:p>
        </p:txBody>
      </p:sp>
      <p:sp>
        <p:nvSpPr>
          <p:cNvPr id="19" name="正方形/長方形 18"/>
          <p:cNvSpPr/>
          <p:nvPr/>
        </p:nvSpPr>
        <p:spPr>
          <a:xfrm>
            <a:off x="5407819" y="3476624"/>
            <a:ext cx="1674813" cy="20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ロボット</a:t>
            </a:r>
          </a:p>
        </p:txBody>
      </p:sp>
      <p:cxnSp>
        <p:nvCxnSpPr>
          <p:cNvPr id="57" name="直線矢印コネクタ 56"/>
          <p:cNvCxnSpPr>
            <a:stCxn id="10" idx="2"/>
            <a:endCxn id="46" idx="0"/>
          </p:cNvCxnSpPr>
          <p:nvPr/>
        </p:nvCxnSpPr>
        <p:spPr>
          <a:xfrm>
            <a:off x="4570413" y="2517775"/>
            <a:ext cx="0" cy="2635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0" name="直線矢印コネクタ 149"/>
          <p:cNvCxnSpPr>
            <a:stCxn id="6" idx="2"/>
            <a:endCxn id="255" idx="0"/>
          </p:cNvCxnSpPr>
          <p:nvPr/>
        </p:nvCxnSpPr>
        <p:spPr>
          <a:xfrm>
            <a:off x="4570413" y="4413250"/>
            <a:ext cx="0" cy="26670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46" idx="2"/>
            <a:endCxn id="6" idx="0"/>
          </p:cNvCxnSpPr>
          <p:nvPr/>
        </p:nvCxnSpPr>
        <p:spPr>
          <a:xfrm>
            <a:off x="4570413" y="3765550"/>
            <a:ext cx="0" cy="29845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2058193"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価格破壊</a:t>
            </a:r>
          </a:p>
        </p:txBody>
      </p:sp>
      <p:sp>
        <p:nvSpPr>
          <p:cNvPr id="238" name="正方形/長方形 237"/>
          <p:cNvSpPr/>
          <p:nvPr/>
        </p:nvSpPr>
        <p:spPr>
          <a:xfrm>
            <a:off x="5407819" y="1639886"/>
            <a:ext cx="1674813" cy="20637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ＭＳ Ｐゴシック"/>
                <a:ea typeface="ＭＳ Ｐゴシック"/>
                <a:cs typeface="ＭＳ Ｐゴシック"/>
              </a:rPr>
              <a:t>サービス化</a:t>
            </a:r>
          </a:p>
        </p:txBody>
      </p:sp>
      <p:cxnSp>
        <p:nvCxnSpPr>
          <p:cNvPr id="240" name="カギ線コネクタ 239"/>
          <p:cNvCxnSpPr>
            <a:stCxn id="6" idx="3"/>
            <a:endCxn id="46" idx="3"/>
          </p:cNvCxnSpPr>
          <p:nvPr/>
        </p:nvCxnSpPr>
        <p:spPr>
          <a:xfrm flipV="1">
            <a:off x="6050757" y="3273425"/>
            <a:ext cx="1158081" cy="965200"/>
          </a:xfrm>
          <a:prstGeom prst="bentConnector3">
            <a:avLst>
              <a:gd name="adj1" fmla="val 1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4" idx="2"/>
            <a:endCxn id="236" idx="0"/>
          </p:cNvCxnSpPr>
          <p:nvPr/>
        </p:nvCxnSpPr>
        <p:spPr>
          <a:xfrm>
            <a:off x="4570413" y="1276350"/>
            <a:ext cx="0" cy="260350"/>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36" idx="2"/>
            <a:endCxn id="10" idx="0"/>
          </p:cNvCxnSpPr>
          <p:nvPr/>
        </p:nvCxnSpPr>
        <p:spPr>
          <a:xfrm>
            <a:off x="4570413" y="1917700"/>
            <a:ext cx="0" cy="250825"/>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7" name="直線矢印コネクタ 276"/>
          <p:cNvCxnSpPr>
            <a:stCxn id="255" idx="2"/>
            <a:endCxn id="17" idx="0"/>
          </p:cNvCxnSpPr>
          <p:nvPr/>
        </p:nvCxnSpPr>
        <p:spPr>
          <a:xfrm>
            <a:off x="4570413" y="5060950"/>
            <a:ext cx="0" cy="266699"/>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0" name="直線矢印コネクタ 279"/>
          <p:cNvCxnSpPr>
            <a:stCxn id="17" idx="2"/>
            <a:endCxn id="8" idx="0"/>
          </p:cNvCxnSpPr>
          <p:nvPr/>
        </p:nvCxnSpPr>
        <p:spPr>
          <a:xfrm>
            <a:off x="4570413" y="5676899"/>
            <a:ext cx="0" cy="285751"/>
          </a:xfrm>
          <a:prstGeom prst="straightConnector1">
            <a:avLst/>
          </a:prstGeom>
          <a:ln w="28575" cmpd="sng">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3" name="カギ線コネクタ 282"/>
          <p:cNvCxnSpPr>
            <a:stCxn id="255" idx="1"/>
            <a:endCxn id="6" idx="1"/>
          </p:cNvCxnSpPr>
          <p:nvPr/>
        </p:nvCxnSpPr>
        <p:spPr>
          <a:xfrm rot="10800000" flipH="1">
            <a:off x="1931987" y="4238626"/>
            <a:ext cx="1158081" cy="631825"/>
          </a:xfrm>
          <a:prstGeom prst="bentConnector3">
            <a:avLst>
              <a:gd name="adj1" fmla="val -19740"/>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2626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p>
          <a:p>
            <a:pPr algn="r"/>
            <a:r>
              <a:rPr lang="ja-JP" altLang="en-US" sz="2400" dirty="0">
                <a:solidFill>
                  <a:srgbClr val="FFFFFF"/>
                </a:solidFill>
                <a:effectLst/>
                <a:latin typeface="Arial"/>
                <a:ea typeface="HGP創英角ｺﾞｼｯｸUB" pitchFamily="50" charset="-128"/>
                <a:cs typeface="Arial"/>
              </a:rPr>
              <a:t>とは</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669100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p:txBody>
          <a:bodyPr/>
          <a:lstStyle/>
          <a:p>
            <a:pPr eaLnBrk="1" hangingPunct="1"/>
            <a:r>
              <a:rPr lang="ja-JP" altLang="en-US" sz="2800" dirty="0"/>
              <a:t>クラウドの定義／</a:t>
            </a:r>
            <a:r>
              <a:rPr lang="en-US" altLang="ja-JP" sz="2800" dirty="0"/>
              <a:t>NIST</a:t>
            </a:r>
            <a:r>
              <a:rPr lang="ja-JP" altLang="en-US" sz="28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ＤＦＰ太丸ゴシック体"/>
                <a:ea typeface="ＤＦＰ太丸ゴシック体"/>
                <a:cs typeface="ＤＦＰ太丸ゴシック体"/>
              </a:rPr>
              <a:t>サービス・モデル</a:t>
            </a:r>
            <a:endPar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ＤＦＰ太丸ゴシック体"/>
                <a:ea typeface="ＤＦＰ太丸ゴシック体"/>
                <a:cs typeface="ＤＦＰ太丸ゴシック体"/>
              </a:rPr>
              <a:t>5</a:t>
            </a:r>
            <a:r>
              <a:rPr kumimoji="0" lang="ja-JP" altLang="en-US" sz="2800" b="0" i="0" u="none" strike="noStrike" cap="none" normalizeH="0" baseline="0" dirty="0">
                <a:ln>
                  <a:noFill/>
                </a:ln>
                <a:solidFill>
                  <a:schemeClr val="bg1"/>
                </a:solidFill>
                <a:effectLst/>
                <a:latin typeface="ＤＦＰ太丸ゴシック体"/>
                <a:ea typeface="ＤＦＰ太丸ゴシック体"/>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2302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ＤＦＰ太丸ゴシック体"/>
                <a:ea typeface="ＤＦＰ太丸ゴシック体"/>
                <a:cs typeface="ＤＦＰ太丸ゴシック体"/>
              </a:rPr>
              <a:t>米国国立標準技術研究所</a:t>
            </a:r>
            <a:endParaRPr lang="ja-JP" altLang="en-US" sz="800" dirty="0">
              <a:solidFill>
                <a:schemeClr val="tx1">
                  <a:lumMod val="85000"/>
                  <a:lumOff val="15000"/>
                </a:schemeClr>
              </a:solidFill>
              <a:effectLst/>
              <a:latin typeface="ＤＦＰ太丸ゴシック体"/>
              <a:ea typeface="ＤＦＰ太丸ゴシック体"/>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ＭＳ Ｐゴシック"/>
                <a:ea typeface="ＭＳ Ｐゴシック"/>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ＭＳ Ｐゴシック"/>
                <a:ea typeface="ＭＳ Ｐゴシック"/>
                <a:cs typeface="ＭＳ Ｐゴシック"/>
              </a:rPr>
              <a:t>(NIST</a:t>
            </a:r>
            <a:r>
              <a:rPr lang="ja-JP" altLang="en-US" sz="1200" dirty="0">
                <a:solidFill>
                  <a:srgbClr val="FFFFFF"/>
                </a:solidFill>
                <a:latin typeface="ＭＳ Ｐゴシック"/>
                <a:ea typeface="ＭＳ Ｐゴシック"/>
                <a:cs typeface="ＭＳ Ｐゴシック"/>
              </a:rPr>
              <a:t>の定義</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a:t>
            </a:r>
            <a:endParaRPr kumimoji="1" lang="ja-JP" altLang="en-US" sz="1200" dirty="0">
              <a:solidFill>
                <a:srgbClr val="FFFFFF"/>
              </a:solidFill>
              <a:effectLst/>
              <a:latin typeface="ＭＳ Ｐゴシック"/>
              <a:ea typeface="ＭＳ Ｐゴシック"/>
              <a:cs typeface="ＭＳ Ｐゴシック"/>
            </a:endParaRPr>
          </a:p>
        </p:txBody>
      </p:sp>
    </p:spTree>
    <p:extLst>
      <p:ext uri="{BB962C8B-B14F-4D97-AF65-F5344CB8AC3E}">
        <p14:creationId xmlns:p14="http://schemas.microsoft.com/office/powerpoint/2010/main" val="8370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575933" y="4452535"/>
            <a:ext cx="1261884"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ハードウェア</a:t>
            </a:r>
          </a:p>
        </p:txBody>
      </p:sp>
      <p:sp>
        <p:nvSpPr>
          <p:cNvPr id="81" name="AutoShape 50"/>
          <p:cNvSpPr>
            <a:spLocks noChangeArrowheads="1"/>
          </p:cNvSpPr>
          <p:nvPr/>
        </p:nvSpPr>
        <p:spPr bwMode="auto">
          <a:xfrm>
            <a:off x="3659187"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682999" y="3174667"/>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27613"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r>
              <a:rPr lang="en-US" altLang="ja-JP" sz="2800" dirty="0" err="1">
                <a:solidFill>
                  <a:srgbClr val="FFFFFF"/>
                </a:solidFill>
                <a:latin typeface="Meiryo" charset="-128"/>
                <a:ea typeface="Meiryo" charset="-128"/>
                <a:cs typeface="Meiryo" charset="-128"/>
              </a:rPr>
              <a:t>IaaS</a:t>
            </a:r>
            <a:endParaRPr lang="en-US" altLang="ja-JP" sz="2800" dirty="0">
              <a:solidFill>
                <a:srgbClr val="FFFFFF"/>
              </a:solidFill>
              <a:latin typeface="Meiryo" charset="-128"/>
              <a:ea typeface="Meiryo" charset="-128"/>
              <a:cs typeface="Meiryo" charset="-128"/>
            </a:endParaRPr>
          </a:p>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53000" y="4572075"/>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285999"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358434"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276515" y="5611306"/>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32248"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691206"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106937"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61202"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666426" y="1583309"/>
            <a:ext cx="4085336"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4975924" y="3023762"/>
            <a:ext cx="2775838"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dirty="0">
                <a:ln>
                  <a:noFill/>
                </a:ln>
                <a:solidFill>
                  <a:schemeClr val="bg1"/>
                </a:solidFill>
                <a:effectLst/>
                <a:latin typeface="Meiryo" charset="-128"/>
                <a:ea typeface="Meiryo" charset="-128"/>
                <a:cs typeface="Meiryo" charset="-128"/>
              </a:rPr>
              <a:t>ミドルウェア</a:t>
            </a:r>
            <a:r>
              <a:rPr kumimoji="0" lang="en-US" altLang="ja-JP" sz="2000" b="0" i="0" u="none" strike="noStrike" cap="none" normalizeH="0" baseline="0" dirty="0">
                <a:ln>
                  <a:noFill/>
                </a:ln>
                <a:solidFill>
                  <a:schemeClr val="bg1"/>
                </a:solidFill>
                <a:effectLst/>
                <a:latin typeface="Meiryo" charset="-128"/>
                <a:ea typeface="Meiryo" charset="-128"/>
                <a:cs typeface="Meiryo" charset="-128"/>
              </a:rPr>
              <a:t>&amp;OS</a:t>
            </a:r>
            <a:endParaRPr kumimoji="0" lang="ja-JP" altLang="en-US" sz="20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363843" y="4402709"/>
            <a:ext cx="1387919" cy="435420"/>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マシン</a:t>
            </a: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Tree>
    <p:extLst>
      <p:ext uri="{BB962C8B-B14F-4D97-AF65-F5344CB8AC3E}">
        <p14:creationId xmlns:p14="http://schemas.microsoft.com/office/powerpoint/2010/main" val="200684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152400" y="152400"/>
            <a:ext cx="8991600" cy="533400"/>
          </a:xfrm>
        </p:spPr>
        <p:txBody>
          <a:bodyPr/>
          <a:lstStyle/>
          <a:p>
            <a:r>
              <a:rPr lang="ja-JP" altLang="en-US" sz="2800" dirty="0"/>
              <a:t>クラウドの定義／配置モデル </a:t>
            </a:r>
            <a:r>
              <a:rPr lang="en-US" altLang="ja-JP" sz="2800" dirty="0"/>
              <a:t>(Deployment Model)</a:t>
            </a:r>
            <a:endParaRPr lang="ja-JP" altLang="en-US" sz="28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17414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bwMode="auto">
          <a:xfrm>
            <a:off x="533400" y="990600"/>
            <a:ext cx="3657600" cy="4648200"/>
          </a:xfrm>
          <a:prstGeom prst="roundRect">
            <a:avLst>
              <a:gd name="adj" fmla="val 0"/>
            </a:avLst>
          </a:prstGeom>
          <a:solidFill>
            <a:srgbClr val="FFFBD2"/>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pic>
        <p:nvPicPr>
          <p:cNvPr id="31" name="図 30" descr="cloud.png">
            <a:extLst>
              <a:ext uri="{FF2B5EF4-FFF2-40B4-BE49-F238E27FC236}">
                <a16:creationId xmlns:a16="http://schemas.microsoft.com/office/drawing/2014/main" id="{20DD63E3-0F55-5D49-AAE0-3071C06314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967" y="743242"/>
            <a:ext cx="3599213" cy="2952338"/>
          </a:xfrm>
          <a:prstGeom prst="rect">
            <a:avLst/>
          </a:prstGeom>
          <a:effectLst>
            <a:outerShdw blurRad="50800" dist="38100" dir="2700000" algn="tl" rotWithShape="0">
              <a:prstClr val="black">
                <a:alpha val="40000"/>
              </a:prstClr>
            </a:outerShdw>
          </a:effectLst>
        </p:spPr>
      </p:pic>
      <p:pic>
        <p:nvPicPr>
          <p:cNvPr id="35" name="図 34" descr="cloud.png">
            <a:extLst>
              <a:ext uri="{FF2B5EF4-FFF2-40B4-BE49-F238E27FC236}">
                <a16:creationId xmlns:a16="http://schemas.microsoft.com/office/drawing/2014/main" id="{CEE1CF9D-826B-1A40-B49F-11CFD42375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967" y="3191021"/>
            <a:ext cx="3599213" cy="2952338"/>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a:xfrm>
            <a:off x="152400" y="152400"/>
            <a:ext cx="8991600" cy="533400"/>
          </a:xfrm>
        </p:spPr>
        <p:txBody>
          <a:bodyPr/>
          <a:lstStyle/>
          <a:p>
            <a:r>
              <a:rPr kumimoji="1" lang="ja-JP" altLang="en-US" sz="2800" dirty="0"/>
              <a:t>ハイブリッド</a:t>
            </a:r>
            <a:r>
              <a:rPr kumimoji="1" lang="ja-JP" altLang="en-US" sz="2800"/>
              <a:t>・クラウド</a:t>
            </a:r>
            <a:endParaRPr kumimoji="1" lang="ja-JP" altLang="en-US" sz="2800" dirty="0"/>
          </a:p>
        </p:txBody>
      </p:sp>
      <p:sp>
        <p:nvSpPr>
          <p:cNvPr id="22" name="テキスト ボックス 21"/>
          <p:cNvSpPr txBox="1"/>
          <p:nvPr/>
        </p:nvSpPr>
        <p:spPr>
          <a:xfrm>
            <a:off x="868604" y="1066800"/>
            <a:ext cx="3005951" cy="400110"/>
          </a:xfrm>
          <a:prstGeom prst="rect">
            <a:avLst/>
          </a:prstGeom>
          <a:noFill/>
        </p:spPr>
        <p:txBody>
          <a:bodyPr wrap="none" rtlCol="0">
            <a:spAutoFit/>
          </a:bodyPr>
          <a:lstStyle/>
          <a:p>
            <a:pPr algn="ctr"/>
            <a:r>
              <a:rPr lang="ja-JP" altLang="en-US" sz="2000" dirty="0">
                <a:solidFill>
                  <a:srgbClr val="0070C0"/>
                </a:solidFill>
                <a:latin typeface="メイリオ"/>
                <a:ea typeface="メイリオ"/>
                <a:cs typeface="メイリオ"/>
              </a:rPr>
              <a:t>同一のアーキテクチャー</a:t>
            </a:r>
            <a:endParaRPr kumimoji="1" lang="ja-JP" altLang="en-US" sz="2000" dirty="0">
              <a:solidFill>
                <a:srgbClr val="0070C0"/>
              </a:solidFill>
              <a:latin typeface="メイリオ"/>
              <a:ea typeface="メイリオ"/>
              <a:cs typeface="メイリオ"/>
            </a:endParaRPr>
          </a:p>
        </p:txBody>
      </p:sp>
      <p:sp>
        <p:nvSpPr>
          <p:cNvPr id="23" name="正方形/長方形 22"/>
          <p:cNvSpPr/>
          <p:nvPr/>
        </p:nvSpPr>
        <p:spPr bwMode="auto">
          <a:xfrm>
            <a:off x="955431" y="2280598"/>
            <a:ext cx="1295400" cy="432748"/>
          </a:xfrm>
          <a:prstGeom prst="rect">
            <a:avLst/>
          </a:prstGeom>
          <a:solidFill>
            <a:schemeClr val="accent3">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4" name="正方形/長方形 23"/>
          <p:cNvSpPr/>
          <p:nvPr/>
        </p:nvSpPr>
        <p:spPr bwMode="auto">
          <a:xfrm>
            <a:off x="2438400" y="2280598"/>
            <a:ext cx="1295400" cy="432748"/>
          </a:xfrm>
          <a:prstGeom prst="rect">
            <a:avLst/>
          </a:prstGeom>
          <a:solidFill>
            <a:schemeClr val="accent5">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25" name="正方形/長方形 24"/>
          <p:cNvSpPr/>
          <p:nvPr/>
        </p:nvSpPr>
        <p:spPr bwMode="auto">
          <a:xfrm>
            <a:off x="1711087" y="4527016"/>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sp>
        <p:nvSpPr>
          <p:cNvPr id="26" name="テキスト ボックス 25"/>
          <p:cNvSpPr txBox="1"/>
          <p:nvPr/>
        </p:nvSpPr>
        <p:spPr>
          <a:xfrm>
            <a:off x="1189293" y="1820964"/>
            <a:ext cx="2236510" cy="3385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600" b="1" dirty="0">
                <a:solidFill>
                  <a:schemeClr val="bg1"/>
                </a:solidFill>
                <a:latin typeface="メイリオ"/>
                <a:ea typeface="メイリオ"/>
                <a:cs typeface="メイリオ"/>
              </a:rPr>
              <a:t>パブリック・クラウド</a:t>
            </a:r>
          </a:p>
        </p:txBody>
      </p:sp>
      <p:sp>
        <p:nvSpPr>
          <p:cNvPr id="27" name="テキスト ボックス 26"/>
          <p:cNvSpPr txBox="1"/>
          <p:nvPr/>
        </p:nvSpPr>
        <p:spPr>
          <a:xfrm>
            <a:off x="1137940" y="5097234"/>
            <a:ext cx="2441694" cy="33855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kumimoji="1" lang="ja-JP" altLang="en-US" sz="1600" b="1" dirty="0">
                <a:solidFill>
                  <a:schemeClr val="bg1"/>
                </a:solidFill>
                <a:latin typeface="メイリオ"/>
                <a:ea typeface="メイリオ"/>
                <a:cs typeface="メイリオ"/>
              </a:rPr>
              <a:t>プライベート・クラウド</a:t>
            </a:r>
          </a:p>
        </p:txBody>
      </p:sp>
      <p:sp>
        <p:nvSpPr>
          <p:cNvPr id="32" name="角丸四角形 31"/>
          <p:cNvSpPr/>
          <p:nvPr/>
        </p:nvSpPr>
        <p:spPr bwMode="auto">
          <a:xfrm>
            <a:off x="533400" y="5791200"/>
            <a:ext cx="3657600" cy="628710"/>
          </a:xfrm>
          <a:prstGeom prst="roundRect">
            <a:avLst>
              <a:gd name="adj" fmla="val 0"/>
            </a:avLst>
          </a:prstGeom>
          <a:solidFill>
            <a:srgbClr val="FF6666"/>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a:ln>
                  <a:noFill/>
                </a:ln>
                <a:solidFill>
                  <a:schemeClr val="bg1"/>
                </a:solidFill>
                <a:effectLst/>
                <a:latin typeface="メイリオ"/>
                <a:ea typeface="メイリオ"/>
                <a:cs typeface="メイリオ"/>
              </a:rPr>
              <a:t>ハイブリッド･クラウド</a:t>
            </a:r>
            <a:endParaRPr kumimoji="0" lang="ja-JP" altLang="en-US" sz="2000" b="0" i="0" u="none" strike="noStrike" cap="none" normalizeH="0" baseline="0" dirty="0">
              <a:ln>
                <a:noFill/>
              </a:ln>
              <a:solidFill>
                <a:schemeClr val="bg1"/>
              </a:solidFill>
              <a:effectLst/>
              <a:latin typeface="メイリオ"/>
              <a:ea typeface="メイリオ"/>
              <a:cs typeface="メイリオ"/>
            </a:endParaRPr>
          </a:p>
        </p:txBody>
      </p:sp>
      <p:sp>
        <p:nvSpPr>
          <p:cNvPr id="33" name="角丸四角形 32"/>
          <p:cNvSpPr/>
          <p:nvPr/>
        </p:nvSpPr>
        <p:spPr bwMode="auto">
          <a:xfrm>
            <a:off x="4756245" y="5791200"/>
            <a:ext cx="3930555" cy="628710"/>
          </a:xfrm>
          <a:prstGeom prst="roundRect">
            <a:avLst>
              <a:gd name="adj" fmla="val 0"/>
            </a:avLst>
          </a:prstGeom>
          <a:solidFill>
            <a:schemeClr val="accent1">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2000" b="0" i="0" u="none" strike="noStrike" cap="none" normalizeH="0" baseline="0">
                <a:ln>
                  <a:noFill/>
                </a:ln>
                <a:solidFill>
                  <a:schemeClr val="bg1"/>
                </a:solidFill>
                <a:effectLst/>
                <a:latin typeface="メイリオ"/>
                <a:ea typeface="メイリオ"/>
                <a:cs typeface="メイリオ"/>
              </a:rPr>
              <a:t>ユーザーの運用イメージ</a:t>
            </a:r>
            <a:endParaRPr kumimoji="0" lang="ja-JP" altLang="en-US" sz="2000" b="0" i="0" u="none" strike="noStrike" cap="none" normalizeH="0" baseline="0" dirty="0">
              <a:ln>
                <a:noFill/>
              </a:ln>
              <a:solidFill>
                <a:schemeClr val="bg1"/>
              </a:solidFill>
              <a:effectLst/>
              <a:latin typeface="メイリオ"/>
              <a:ea typeface="メイリオ"/>
              <a:cs typeface="メイリオ"/>
            </a:endParaRPr>
          </a:p>
        </p:txBody>
      </p:sp>
      <p:grpSp>
        <p:nvGrpSpPr>
          <p:cNvPr id="39" name="グループ化 38"/>
          <p:cNvGrpSpPr/>
          <p:nvPr/>
        </p:nvGrpSpPr>
        <p:grpSpPr>
          <a:xfrm>
            <a:off x="834787" y="2826224"/>
            <a:ext cx="3048000" cy="1269466"/>
            <a:chOff x="987187" y="2826224"/>
            <a:chExt cx="3048000" cy="1269466"/>
          </a:xfrm>
        </p:grpSpPr>
        <p:sp>
          <p:nvSpPr>
            <p:cNvPr id="34" name="上下矢印 33"/>
            <p:cNvSpPr/>
            <p:nvPr/>
          </p:nvSpPr>
          <p:spPr bwMode="auto">
            <a:xfrm>
              <a:off x="2231977" y="2826224"/>
              <a:ext cx="565245" cy="1269466"/>
            </a:xfrm>
            <a:prstGeom prst="upDownArrow">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19" name="正方形/長方形 18"/>
            <p:cNvSpPr/>
            <p:nvPr/>
          </p:nvSpPr>
          <p:spPr bwMode="auto">
            <a:xfrm>
              <a:off x="987187" y="3171825"/>
              <a:ext cx="3048000" cy="566098"/>
            </a:xfrm>
            <a:prstGeom prst="rect">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800" b="0" i="0" u="none" strike="noStrike" cap="none" normalizeH="0" baseline="0" dirty="0">
                  <a:ln>
                    <a:noFill/>
                  </a:ln>
                  <a:solidFill>
                    <a:schemeClr val="bg1"/>
                  </a:solidFill>
                  <a:effectLst/>
                  <a:latin typeface="メイリオ"/>
                  <a:ea typeface="メイリオ"/>
                  <a:cs typeface="メイリオ"/>
                </a:rPr>
                <a:t>セルフサービス・ポータル</a:t>
              </a:r>
            </a:p>
          </p:txBody>
        </p:sp>
      </p:grpSp>
      <p:pic>
        <p:nvPicPr>
          <p:cNvPr id="37" name="Picture 7" descr="j0433941"/>
          <p:cNvPicPr>
            <a:picLocks noChangeAspect="1" noChangeArrowheads="1"/>
          </p:cNvPicPr>
          <p:nvPr/>
        </p:nvPicPr>
        <p:blipFill>
          <a:blip r:embed="rId4"/>
          <a:srcRect/>
          <a:stretch>
            <a:fillRect/>
          </a:stretch>
        </p:blipFill>
        <p:spPr bwMode="auto">
          <a:xfrm flipH="1">
            <a:off x="6934200" y="4045424"/>
            <a:ext cx="1600200" cy="1600200"/>
          </a:xfrm>
          <a:prstGeom prst="rect">
            <a:avLst/>
          </a:prstGeom>
          <a:noFill/>
          <a:ln>
            <a:noFill/>
            <a:headEnd/>
            <a:tailEnd/>
          </a:ln>
        </p:spPr>
        <p:style>
          <a:lnRef idx="3">
            <a:schemeClr val="lt1"/>
          </a:lnRef>
          <a:fillRef idx="1">
            <a:schemeClr val="accent2"/>
          </a:fillRef>
          <a:effectRef idx="1">
            <a:schemeClr val="accent2"/>
          </a:effectRef>
          <a:fontRef idx="minor">
            <a:schemeClr val="lt1"/>
          </a:fontRef>
        </p:style>
      </p:pic>
      <p:grpSp>
        <p:nvGrpSpPr>
          <p:cNvPr id="40" name="グループ化 39"/>
          <p:cNvGrpSpPr/>
          <p:nvPr/>
        </p:nvGrpSpPr>
        <p:grpSpPr>
          <a:xfrm>
            <a:off x="3873690" y="1610436"/>
            <a:ext cx="2755710" cy="3685464"/>
            <a:chOff x="4026090" y="1610436"/>
            <a:chExt cx="2755710" cy="3685464"/>
          </a:xfrm>
        </p:grpSpPr>
        <p:sp>
          <p:nvSpPr>
            <p:cNvPr id="36" name="フリーフォーム 35"/>
            <p:cNvSpPr/>
            <p:nvPr/>
          </p:nvSpPr>
          <p:spPr bwMode="auto">
            <a:xfrm>
              <a:off x="4026090" y="1610436"/>
              <a:ext cx="1050877" cy="3684895"/>
            </a:xfrm>
            <a:custGeom>
              <a:avLst/>
              <a:gdLst>
                <a:gd name="connsiteX0" fmla="*/ 0 w 1050877"/>
                <a:gd name="connsiteY0" fmla="*/ 1555845 h 3684895"/>
                <a:gd name="connsiteX1" fmla="*/ 1050877 w 1050877"/>
                <a:gd name="connsiteY1" fmla="*/ 0 h 3684895"/>
                <a:gd name="connsiteX2" fmla="*/ 1037229 w 1050877"/>
                <a:gd name="connsiteY2" fmla="*/ 3684895 h 3684895"/>
                <a:gd name="connsiteX3" fmla="*/ 0 w 1050877"/>
                <a:gd name="connsiteY3" fmla="*/ 2142698 h 3684895"/>
                <a:gd name="connsiteX4" fmla="*/ 0 w 1050877"/>
                <a:gd name="connsiteY4" fmla="*/ 1555845 h 368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77" h="3684895">
                  <a:moveTo>
                    <a:pt x="0" y="1555845"/>
                  </a:moveTo>
                  <a:lnTo>
                    <a:pt x="1050877" y="0"/>
                  </a:lnTo>
                  <a:cubicBezTo>
                    <a:pt x="1046328" y="1228298"/>
                    <a:pt x="1041778" y="2456597"/>
                    <a:pt x="1037229" y="3684895"/>
                  </a:cubicBezTo>
                  <a:lnTo>
                    <a:pt x="0" y="2142698"/>
                  </a:lnTo>
                  <a:lnTo>
                    <a:pt x="0" y="1555845"/>
                  </a:lnTo>
                  <a:close/>
                </a:path>
              </a:pathLst>
            </a:cu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1" name="正方形/長方形 20"/>
            <p:cNvSpPr/>
            <p:nvPr/>
          </p:nvSpPr>
          <p:spPr bwMode="auto">
            <a:xfrm>
              <a:off x="5061045" y="1613848"/>
              <a:ext cx="1720755" cy="3682052"/>
            </a:xfrm>
            <a:prstGeom prst="rect">
              <a:avLst/>
            </a:prstGeom>
            <a:solidFill>
              <a:schemeClr val="accent6">
                <a:lumMod val="40000"/>
                <a:lumOff val="60000"/>
              </a:schemeClr>
            </a:solidFill>
            <a:ln>
              <a:noFill/>
              <a:headEnd type="none" w="med" len="med"/>
              <a:tailEnd type="none" w="med" len="med"/>
            </a:ln>
            <a:effectLst/>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メイリオ"/>
                <a:ea typeface="メイリオ"/>
                <a:cs typeface="メイリオ"/>
              </a:endParaRPr>
            </a:p>
          </p:txBody>
        </p:sp>
        <p:sp>
          <p:nvSpPr>
            <p:cNvPr id="28" name="正方形/長方形 27"/>
            <p:cNvSpPr/>
            <p:nvPr/>
          </p:nvSpPr>
          <p:spPr bwMode="auto">
            <a:xfrm>
              <a:off x="5273722" y="2514600"/>
              <a:ext cx="1295400" cy="432748"/>
            </a:xfrm>
            <a:prstGeom prst="rect">
              <a:avLst/>
            </a:prstGeom>
            <a:solidFill>
              <a:srgbClr val="77933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Ａ</a:t>
              </a:r>
            </a:p>
          </p:txBody>
        </p:sp>
        <p:sp>
          <p:nvSpPr>
            <p:cNvPr id="29" name="正方形/長方形 28"/>
            <p:cNvSpPr/>
            <p:nvPr/>
          </p:nvSpPr>
          <p:spPr bwMode="auto">
            <a:xfrm>
              <a:off x="5273722" y="3238500"/>
              <a:ext cx="1295400" cy="432748"/>
            </a:xfrm>
            <a:prstGeom prst="rect">
              <a:avLst/>
            </a:prstGeom>
            <a:solidFill>
              <a:srgbClr val="31859C"/>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Ｂ</a:t>
              </a:r>
            </a:p>
          </p:txBody>
        </p:sp>
        <p:sp>
          <p:nvSpPr>
            <p:cNvPr id="30" name="正方形/長方形 29"/>
            <p:cNvSpPr/>
            <p:nvPr/>
          </p:nvSpPr>
          <p:spPr bwMode="auto">
            <a:xfrm>
              <a:off x="5273722" y="3962400"/>
              <a:ext cx="1295400" cy="432748"/>
            </a:xfrm>
            <a:prstGeom prst="rect">
              <a:avLst/>
            </a:prstGeom>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メイリオ"/>
                  <a:ea typeface="メイリオ"/>
                  <a:cs typeface="メイリオ"/>
                </a:rPr>
                <a:t>リソース　Ｃ</a:t>
              </a:r>
            </a:p>
          </p:txBody>
        </p:sp>
      </p:grpSp>
      <p:sp>
        <p:nvSpPr>
          <p:cNvPr id="41" name="角丸四角形吹き出し 40"/>
          <p:cNvSpPr/>
          <p:nvPr/>
        </p:nvSpPr>
        <p:spPr bwMode="auto">
          <a:xfrm>
            <a:off x="6781800" y="1610436"/>
            <a:ext cx="1905000" cy="2095500"/>
          </a:xfrm>
          <a:prstGeom prst="wedgeRoundRectCallout">
            <a:avLst>
              <a:gd name="adj1" fmla="val -5259"/>
              <a:gd name="adj2" fmla="val 78131"/>
              <a:gd name="adj3" fmla="val 16667"/>
            </a:avLst>
          </a:prstGeom>
          <a:solidFill>
            <a:schemeClr val="accent6">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パブリックと</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a:ea typeface="メイリオ"/>
                <a:cs typeface="メイリオ"/>
              </a:rPr>
              <a:t>プライベートが</a:t>
            </a: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a:ln>
                  <a:noFill/>
                </a:ln>
                <a:solidFill>
                  <a:schemeClr val="bg1"/>
                </a:solidFill>
                <a:effectLst/>
                <a:latin typeface="メイリオ"/>
                <a:ea typeface="メイリオ"/>
                <a:cs typeface="メイリオ"/>
              </a:rPr>
              <a:t>１つのリソース</a:t>
            </a:r>
            <a:endParaRPr kumimoji="0" lang="ja-JP" altLang="en-US" sz="1600" b="0" i="0" u="none" strike="noStrike" cap="none" normalizeH="0" baseline="0" dirty="0">
              <a:ln>
                <a:noFill/>
              </a:ln>
              <a:solidFill>
                <a:schemeClr val="bg1"/>
              </a:solidFill>
              <a:effectLst/>
              <a:latin typeface="メイリオ"/>
              <a:ea typeface="メイリオ"/>
              <a:cs typeface="メイリオ"/>
            </a:endParaRPr>
          </a:p>
        </p:txBody>
      </p:sp>
    </p:spTree>
    <p:extLst>
      <p:ext uri="{BB962C8B-B14F-4D97-AF65-F5344CB8AC3E}">
        <p14:creationId xmlns:p14="http://schemas.microsoft.com/office/powerpoint/2010/main" val="361887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5.55112E-17 -3.7037E-7 L -0.09497 0.30208 " pathEditMode="relative" rAng="0" ptsTypes="AA">
                                      <p:cBhvr>
                                        <p:cTn id="16" dur="2000" fill="hold"/>
                                        <p:tgtEl>
                                          <p:spTgt spid="24"/>
                                        </p:tgtEl>
                                        <p:attrNameLst>
                                          <p:attrName>ppt_x</p:attrName>
                                          <p:attrName>ppt_y</p:attrName>
                                        </p:attrNameLst>
                                      </p:cBhvr>
                                      <p:rCtr x="-4757" y="15093"/>
                                    </p:animMotion>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1.11111E-6 -2.59259E-6 L 0.07951 -0.32755 " pathEditMode="relative" rAng="0" ptsTypes="AA">
                                      <p:cBhvr>
                                        <p:cTn id="20" dur="2000" fill="hold"/>
                                        <p:tgtEl>
                                          <p:spTgt spid="25"/>
                                        </p:tgtEl>
                                        <p:attrNameLst>
                                          <p:attrName>ppt_x</p:attrName>
                                          <p:attrName>ppt_y</p:attrName>
                                        </p:attrNameLst>
                                      </p:cBhvr>
                                      <p:rCtr x="4306" y="-16435"/>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charset="-128"/>
              <a:ea typeface="Meiryo" charset="-128"/>
              <a:cs typeface="Meiryo" charset="-128"/>
            </a:endParaRPr>
          </a:p>
          <a:p>
            <a:pPr>
              <a:spcBef>
                <a:spcPct val="20000"/>
              </a:spcBef>
              <a:defRPr/>
            </a:pPr>
            <a:endParaRPr lang="ja-JP" altLang="en-US" sz="1200" dirty="0">
              <a:solidFill>
                <a:srgbClr val="484848"/>
              </a:solidFill>
              <a:latin typeface="Meiryo" charset="-128"/>
              <a:ea typeface="Meiryo"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charset="-128"/>
                <a:ea typeface="Meiryo" charset="-128"/>
                <a:cs typeface="Meiryo" charset="-128"/>
              </a:rPr>
              <a:t>ハイブリッド</a:t>
            </a:r>
            <a:endParaRPr kumimoji="1" lang="en-US" altLang="ja-JP" sz="1800" dirty="0">
              <a:solidFill>
                <a:srgbClr val="000090"/>
              </a:solidFill>
              <a:latin typeface="Meiryo" charset="-128"/>
              <a:ea typeface="Meiryo" charset="-128"/>
              <a:cs typeface="Meiryo" charset="-128"/>
            </a:endParaRPr>
          </a:p>
          <a:p>
            <a:pPr algn="ctr"/>
            <a:r>
              <a:rPr lang="ja-JP" altLang="en-US" sz="1800" dirty="0">
                <a:solidFill>
                  <a:srgbClr val="000090"/>
                </a:solidFill>
                <a:latin typeface="Meiryo" charset="-128"/>
                <a:ea typeface="Meiryo" charset="-128"/>
                <a:cs typeface="Meiryo" charset="-128"/>
              </a:rPr>
              <a:t>クラウド</a:t>
            </a:r>
            <a:endParaRPr kumimoji="1" lang="ja-JP" altLang="en-US" sz="1800" dirty="0">
              <a:solidFill>
                <a:srgbClr val="000090"/>
              </a:solidFill>
              <a:latin typeface="Meiryo" charset="-128"/>
              <a:ea typeface="Meiryo"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charset="-128"/>
                <a:ea typeface="Meiryo" charset="-128"/>
                <a:cs typeface="Meiryo" charset="-128"/>
              </a:rPr>
              <a:t>パブリック</a:t>
            </a:r>
          </a:p>
          <a:p>
            <a:pPr>
              <a:buFont typeface="Wingdings" pitchFamily="2" charset="2"/>
              <a:buNone/>
            </a:pPr>
            <a:r>
              <a:rPr lang="ja-JP" altLang="en-US" sz="1800" dirty="0">
                <a:solidFill>
                  <a:srgbClr val="40458C"/>
                </a:solidFill>
                <a:latin typeface="Meiryo" charset="-128"/>
                <a:ea typeface="Meiryo"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charset="-128"/>
              <a:ea typeface="Meiryo"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charset="-128"/>
                <a:ea typeface="Meiryo"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charset="-128"/>
                <a:ea typeface="Meiryo" charset="-128"/>
                <a:cs typeface="Meiryo" charset="-128"/>
              </a:rPr>
              <a:t>プライベート</a:t>
            </a:r>
          </a:p>
          <a:p>
            <a:pPr>
              <a:buFont typeface="Wingdings" pitchFamily="2" charset="2"/>
              <a:buNone/>
            </a:pPr>
            <a:r>
              <a:rPr lang="ja-JP" altLang="en-US" sz="1800">
                <a:solidFill>
                  <a:srgbClr val="40458C"/>
                </a:solidFill>
                <a:latin typeface="Meiryo" charset="-128"/>
                <a:ea typeface="Meiryo"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p:txBody>
          <a:bodyPr/>
          <a:lstStyle/>
          <a:p>
            <a:pPr eaLnBrk="1" hangingPunct="1"/>
            <a:r>
              <a:rPr lang="ja-JP" altLang="en-US" sz="2800" dirty="0">
                <a:ea typeface="ＭＳ Ｐゴシック" charset="-128"/>
              </a:rPr>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charset="-128"/>
                <a:ea typeface="Meiryo"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charset="-128"/>
                <a:ea typeface="Meiryo" charset="-128"/>
                <a:cs typeface="Meiryo" charset="-128"/>
              </a:rPr>
              <a:t>無人</a:t>
            </a:r>
          </a:p>
          <a:p>
            <a:pPr algn="ctr">
              <a:spcBef>
                <a:spcPts val="0"/>
              </a:spcBef>
            </a:pPr>
            <a:r>
              <a:rPr kumimoji="0" lang="ja-JP" altLang="en-US" sz="2800" dirty="0">
                <a:solidFill>
                  <a:schemeClr val="bg1"/>
                </a:solidFill>
                <a:latin typeface="Meiryo" charset="-128"/>
                <a:ea typeface="Meiryo" charset="-128"/>
                <a:cs typeface="Meiryo" charset="-128"/>
              </a:rPr>
              <a:t>システム</a:t>
            </a:r>
          </a:p>
          <a:p>
            <a:pPr algn="ctr">
              <a:spcBef>
                <a:spcPts val="0"/>
              </a:spcBef>
            </a:pPr>
            <a:r>
              <a:rPr kumimoji="0" lang="en-US" altLang="ja-JP" dirty="0">
                <a:solidFill>
                  <a:schemeClr val="bg1"/>
                </a:solidFill>
                <a:latin typeface="Meiryo" charset="-128"/>
                <a:ea typeface="Meiryo" charset="-128"/>
                <a:cs typeface="Meiryo" charset="-128"/>
              </a:rPr>
              <a:t>TCO</a:t>
            </a:r>
            <a:r>
              <a:rPr kumimoji="0" lang="ja-JP" altLang="en-US" dirty="0">
                <a:solidFill>
                  <a:schemeClr val="bg1"/>
                </a:solidFill>
                <a:latin typeface="Meiryo" charset="-128"/>
                <a:ea typeface="Meiryo" charset="-128"/>
                <a:cs typeface="Meiryo" charset="-128"/>
              </a:rPr>
              <a:t>の削減</a:t>
            </a:r>
            <a:endParaRPr kumimoji="0" lang="en-US" altLang="ja-JP" dirty="0">
              <a:solidFill>
                <a:schemeClr val="bg1"/>
              </a:solidFill>
              <a:latin typeface="Meiryo" charset="-128"/>
              <a:ea typeface="Meiryo" charset="-128"/>
              <a:cs typeface="Meiryo" charset="-128"/>
            </a:endParaRPr>
          </a:p>
          <a:p>
            <a:pPr algn="ctr"/>
            <a:r>
              <a:rPr kumimoji="0" lang="ja-JP" altLang="en-US" dirty="0">
                <a:solidFill>
                  <a:schemeClr val="bg1"/>
                </a:solidFill>
                <a:latin typeface="Meiryo" charset="-128"/>
                <a:ea typeface="Meiryo" charset="-128"/>
                <a:cs typeface="Meiryo" charset="-128"/>
              </a:rPr>
              <a:t>人的ミスの回避</a:t>
            </a:r>
          </a:p>
          <a:p>
            <a:pPr algn="ctr">
              <a:spcBef>
                <a:spcPts val="0"/>
              </a:spcBef>
            </a:pPr>
            <a:r>
              <a:rPr kumimoji="0" lang="ja-JP" altLang="en-US" dirty="0">
                <a:solidFill>
                  <a:schemeClr val="bg1"/>
                </a:solidFill>
                <a:latin typeface="Meiryo" charset="-128"/>
                <a:ea typeface="Meiryo" charset="-128"/>
                <a:cs typeface="Meiryo" charset="-128"/>
              </a:rPr>
              <a:t>変更への即応</a:t>
            </a:r>
            <a:endParaRPr kumimoji="0" lang="en-US" altLang="ja-JP" dirty="0">
              <a:solidFill>
                <a:schemeClr val="bg1"/>
              </a:solidFill>
              <a:latin typeface="Meiryo" charset="-128"/>
              <a:ea typeface="Meiryo"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charset="-128"/>
              <a:ea typeface="Meiryo"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2000" dirty="0">
                <a:solidFill>
                  <a:srgbClr val="FFFFFF"/>
                </a:solidFill>
                <a:latin typeface="HGPSoeiKakugothicUB" charset="-128"/>
                <a:ea typeface="HGPSoeiKakugothicUB" charset="-128"/>
                <a:cs typeface="HGPSoeiKakugothicUB" charset="-128"/>
              </a:rPr>
              <a:t>仮想化</a:t>
            </a: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HGPSoeiKakugothicUB" charset="-128"/>
                <a:ea typeface="HGPSoeiKakugothicUB"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charset="-128"/>
                <a:ea typeface="Meiryo" charset="-128"/>
                <a:cs typeface="Meiryo" charset="-128"/>
              </a:rPr>
              <a:t>リソースの共有</a:t>
            </a:r>
          </a:p>
        </p:txBody>
      </p:sp>
      <p:sp>
        <p:nvSpPr>
          <p:cNvPr id="7" name="テキスト ボックス 6"/>
          <p:cNvSpPr txBox="1"/>
          <p:nvPr/>
        </p:nvSpPr>
        <p:spPr>
          <a:xfrm>
            <a:off x="4905049" y="6368703"/>
            <a:ext cx="3848811" cy="276999"/>
          </a:xfrm>
          <a:prstGeom prst="rect">
            <a:avLst/>
          </a:prstGeom>
          <a:noFill/>
        </p:spPr>
        <p:txBody>
          <a:bodyPr wrap="none" rtlCol="0">
            <a:spAutoFit/>
          </a:bodyPr>
          <a:lstStyle/>
          <a:p>
            <a:r>
              <a:rPr kumimoji="1" lang="ja-JP" altLang="en-US" sz="1200" dirty="0">
                <a:solidFill>
                  <a:schemeClr val="accent3">
                    <a:lumMod val="50000"/>
                  </a:schemeClr>
                </a:solidFill>
                <a:latin typeface="Meiryo" charset="-128"/>
                <a:ea typeface="Meiryo" charset="-128"/>
                <a:cs typeface="Meiryo" charset="-128"/>
              </a:rPr>
              <a:t>＊</a:t>
            </a:r>
            <a:r>
              <a:rPr kumimoji="1" lang="en-US" altLang="ja-JP" sz="1200" dirty="0" err="1">
                <a:solidFill>
                  <a:schemeClr val="accent3">
                    <a:lumMod val="50000"/>
                  </a:schemeClr>
                </a:solidFill>
                <a:latin typeface="Meiryo" charset="-128"/>
                <a:ea typeface="Meiryo" charset="-128"/>
                <a:cs typeface="Meiryo" charset="-128"/>
              </a:rPr>
              <a:t>SaaS</a:t>
            </a:r>
            <a:r>
              <a:rPr kumimoji="1" lang="ja-JP" altLang="en-US" sz="1200" dirty="0">
                <a:solidFill>
                  <a:schemeClr val="accent3">
                    <a:lumMod val="50000"/>
                  </a:schemeClr>
                </a:solidFill>
                <a:latin typeface="Meiryo" charset="-128"/>
                <a:ea typeface="Meiryo" charset="-128"/>
                <a:cs typeface="Meiryo" charset="-128"/>
              </a:rPr>
              <a:t>や</a:t>
            </a:r>
            <a:r>
              <a:rPr kumimoji="1" lang="en-US" altLang="ja-JP" sz="1200" dirty="0" err="1">
                <a:solidFill>
                  <a:schemeClr val="accent3">
                    <a:lumMod val="50000"/>
                  </a:schemeClr>
                </a:solidFill>
                <a:latin typeface="Meiryo" charset="-128"/>
                <a:ea typeface="Meiryo" charset="-128"/>
                <a:cs typeface="Meiryo" charset="-128"/>
              </a:rPr>
              <a:t>PaaS</a:t>
            </a:r>
            <a:r>
              <a:rPr kumimoji="1" lang="ja-JP" altLang="en-US" sz="1200" dirty="0">
                <a:solidFill>
                  <a:schemeClr val="accent3">
                    <a:lumMod val="50000"/>
                  </a:schemeClr>
                </a:solidFill>
                <a:latin typeface="Meiryo" charset="-128"/>
                <a:ea typeface="Meiryo" charset="-128"/>
                <a:cs typeface="Meiryo" charset="-128"/>
              </a:rPr>
              <a:t>の場合、仮想化は絶対条件ではない。</a:t>
            </a:r>
          </a:p>
        </p:txBody>
      </p:sp>
    </p:spTree>
    <p:extLst>
      <p:ext uri="{BB962C8B-B14F-4D97-AF65-F5344CB8AC3E}">
        <p14:creationId xmlns:p14="http://schemas.microsoft.com/office/powerpoint/2010/main" val="313615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500" fill="hold"/>
                                        <p:tgtEl>
                                          <p:spTgt spid="29703"/>
                                        </p:tgtEl>
                                        <p:attrNameLst>
                                          <p:attrName>ppt_w</p:attrName>
                                        </p:attrNameLst>
                                      </p:cBhvr>
                                      <p:tavLst>
                                        <p:tav tm="0">
                                          <p:val>
                                            <p:fltVal val="0"/>
                                          </p:val>
                                        </p:tav>
                                        <p:tav tm="100000">
                                          <p:val>
                                            <p:strVal val="#ppt_w"/>
                                          </p:val>
                                        </p:tav>
                                      </p:tavLst>
                                    </p:anim>
                                    <p:anim calcmode="lin" valueType="num">
                                      <p:cBhvr>
                                        <p:cTn id="8" dur="500" fill="hold"/>
                                        <p:tgtEl>
                                          <p:spTgt spid="29703"/>
                                        </p:tgtEl>
                                        <p:attrNameLst>
                                          <p:attrName>ppt_h</p:attrName>
                                        </p:attrNameLst>
                                      </p:cBhvr>
                                      <p:tavLst>
                                        <p:tav tm="0">
                                          <p:val>
                                            <p:fltVal val="0"/>
                                          </p:val>
                                        </p:tav>
                                        <p:tav tm="100000">
                                          <p:val>
                                            <p:strVal val="#ppt_h"/>
                                          </p:val>
                                        </p:tav>
                                      </p:tavLst>
                                    </p:anim>
                                    <p:animEffect transition="in" filter="fade">
                                      <p:cBhvr>
                                        <p:cTn id="9" dur="500"/>
                                        <p:tgtEl>
                                          <p:spTgt spid="2970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706"/>
                                        </p:tgtEl>
                                        <p:attrNameLst>
                                          <p:attrName>style.visibility</p:attrName>
                                        </p:attrNameLst>
                                      </p:cBhvr>
                                      <p:to>
                                        <p:strVal val="visible"/>
                                      </p:to>
                                    </p:set>
                                    <p:anim calcmode="lin" valueType="num">
                                      <p:cBhvr>
                                        <p:cTn id="17" dur="500" fill="hold"/>
                                        <p:tgtEl>
                                          <p:spTgt spid="29706"/>
                                        </p:tgtEl>
                                        <p:attrNameLst>
                                          <p:attrName>ppt_w</p:attrName>
                                        </p:attrNameLst>
                                      </p:cBhvr>
                                      <p:tavLst>
                                        <p:tav tm="0">
                                          <p:val>
                                            <p:fltVal val="0"/>
                                          </p:val>
                                        </p:tav>
                                        <p:tav tm="100000">
                                          <p:val>
                                            <p:strVal val="#ppt_w"/>
                                          </p:val>
                                        </p:tav>
                                      </p:tavLst>
                                    </p:anim>
                                    <p:anim calcmode="lin" valueType="num">
                                      <p:cBhvr>
                                        <p:cTn id="18" dur="500" fill="hold"/>
                                        <p:tgtEl>
                                          <p:spTgt spid="29706"/>
                                        </p:tgtEl>
                                        <p:attrNameLst>
                                          <p:attrName>ppt_h</p:attrName>
                                        </p:attrNameLst>
                                      </p:cBhvr>
                                      <p:tavLst>
                                        <p:tav tm="0">
                                          <p:val>
                                            <p:fltVal val="0"/>
                                          </p:val>
                                        </p:tav>
                                        <p:tav tm="100000">
                                          <p:val>
                                            <p:strVal val="#ppt_h"/>
                                          </p:val>
                                        </p:tav>
                                      </p:tavLst>
                                    </p:anim>
                                    <p:animEffect transition="in" filter="fade">
                                      <p:cBhvr>
                                        <p:cTn id="19" dur="500"/>
                                        <p:tgtEl>
                                          <p:spTgt spid="297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703" grpId="0" animBg="1"/>
      <p:bldP spid="2970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角丸四角形 263"/>
          <p:cNvSpPr/>
          <p:nvPr/>
        </p:nvSpPr>
        <p:spPr>
          <a:xfrm>
            <a:off x="417595" y="4564665"/>
            <a:ext cx="8303496" cy="1289214"/>
          </a:xfrm>
          <a:prstGeom prst="roundRect">
            <a:avLst>
              <a:gd name="adj" fmla="val 5239"/>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ハイブリッド・クラウドとマルチ・クラウド</a:t>
            </a:r>
          </a:p>
        </p:txBody>
      </p:sp>
      <p:sp>
        <p:nvSpPr>
          <p:cNvPr id="3" name="スライド番号プレースホルダー 2"/>
          <p:cNvSpPr>
            <a:spLocks noGrp="1"/>
          </p:cNvSpPr>
          <p:nvPr>
            <p:ph type="sldNum" sz="quarter" idx="12"/>
          </p:nvPr>
        </p:nvSpPr>
        <p:spPr>
          <a:xfrm>
            <a:off x="6941771" y="6644742"/>
            <a:ext cx="2133600" cy="217800"/>
          </a:xfrm>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514297"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590171" y="1869817"/>
            <a:ext cx="1824449" cy="33653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2492"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769331" y="1869817"/>
            <a:ext cx="1824449" cy="336533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17595" y="1031520"/>
            <a:ext cx="8303496" cy="6189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クラウド管理プラットフォーム</a:t>
            </a:r>
            <a:endParaRPr kumimoji="1" lang="en-US" altLang="ja-JP" sz="2000" dirty="0">
              <a:solidFill>
                <a:srgbClr val="FFFFFF"/>
              </a:solidFill>
              <a:latin typeface="ＭＳ Ｐゴシック"/>
              <a:ea typeface="ＭＳ Ｐゴシック"/>
              <a:cs typeface="ＭＳ Ｐゴシック"/>
            </a:endParaRPr>
          </a:p>
          <a:p>
            <a:pPr algn="ctr"/>
            <a:r>
              <a:rPr lang="en-US" altLang="ja-JP" sz="1000" dirty="0">
                <a:solidFill>
                  <a:srgbClr val="FFFFFF"/>
                </a:solidFill>
                <a:latin typeface="ＭＳ Ｐゴシック"/>
                <a:ea typeface="ＭＳ Ｐゴシック"/>
                <a:cs typeface="ＭＳ Ｐゴシック"/>
              </a:rPr>
              <a:t>Prime Cloud Controller (SCSK) /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a:t>
            </a:r>
            <a:r>
              <a:rPr lang="en-US" altLang="ja-JP" sz="1000" dirty="0" err="1">
                <a:solidFill>
                  <a:srgbClr val="FFFFFF"/>
                </a:solidFill>
                <a:latin typeface="ＭＳ Ｐゴシック"/>
                <a:ea typeface="ＭＳ Ｐゴシック"/>
                <a:cs typeface="ＭＳ Ｐゴシック"/>
              </a:rPr>
              <a:t>RightScale</a:t>
            </a:r>
            <a:r>
              <a:rPr lang="en-US" altLang="ja-JP" sz="1000" dirty="0">
                <a:solidFill>
                  <a:srgbClr val="FFFFFF"/>
                </a:solidFill>
                <a:latin typeface="ＭＳ Ｐゴシック"/>
                <a:ea typeface="ＭＳ Ｐゴシック"/>
                <a:cs typeface="ＭＳ Ｐゴシック"/>
              </a:rPr>
              <a:t>) / </a:t>
            </a:r>
            <a:r>
              <a:rPr lang="en-US" altLang="ja-JP" sz="1000" dirty="0" err="1">
                <a:solidFill>
                  <a:srgbClr val="FFFFFF"/>
                </a:solidFill>
                <a:latin typeface="ＭＳ Ｐゴシック"/>
                <a:ea typeface="ＭＳ Ｐゴシック"/>
                <a:cs typeface="ＭＳ Ｐゴシック"/>
              </a:rPr>
              <a:t>vRealize</a:t>
            </a:r>
            <a:r>
              <a:rPr lang="en-US" altLang="ja-JP" sz="1000" dirty="0">
                <a:solidFill>
                  <a:srgbClr val="FFFFFF"/>
                </a:solidFill>
                <a:latin typeface="ＭＳ Ｐゴシック"/>
                <a:ea typeface="ＭＳ Ｐゴシック"/>
                <a:cs typeface="ＭＳ Ｐゴシック"/>
              </a:rPr>
              <a:t> Suite (</a:t>
            </a:r>
            <a:r>
              <a:rPr lang="en-US" altLang="ja-JP" sz="1000" dirty="0" err="1">
                <a:solidFill>
                  <a:srgbClr val="FFFFFF"/>
                </a:solidFill>
                <a:latin typeface="ＭＳ Ｐゴシック"/>
                <a:ea typeface="ＭＳ Ｐゴシック"/>
                <a:cs typeface="ＭＳ Ｐゴシック"/>
              </a:rPr>
              <a:t>Vmware</a:t>
            </a:r>
            <a:r>
              <a:rPr lang="en-US" altLang="ja-JP" sz="1000" dirty="0">
                <a:solidFill>
                  <a:srgbClr val="FFFFFF"/>
                </a:solidFill>
                <a:latin typeface="ＭＳ Ｐゴシック"/>
                <a:ea typeface="ＭＳ Ｐゴシック"/>
                <a:cs typeface="ＭＳ Ｐゴシック"/>
              </a:rPr>
              <a:t>) </a:t>
            </a:r>
            <a:r>
              <a:rPr lang="ja-JP" altLang="en-US" sz="1000" dirty="0">
                <a:solidFill>
                  <a:srgbClr val="FFFFFF"/>
                </a:solidFill>
                <a:latin typeface="ＭＳ Ｐゴシック"/>
                <a:ea typeface="ＭＳ Ｐゴシック"/>
                <a:cs typeface="ＭＳ Ｐゴシック"/>
              </a:rPr>
              <a:t>など</a:t>
            </a:r>
            <a:r>
              <a:rPr lang="en-US" altLang="ja-JP" sz="1000" dirty="0">
                <a:solidFill>
                  <a:srgbClr val="FFFFFF"/>
                </a:solidFill>
                <a:latin typeface="ＭＳ Ｐゴシック"/>
                <a:ea typeface="ＭＳ Ｐゴシック"/>
                <a:cs typeface="ＭＳ Ｐゴシック"/>
              </a:rPr>
              <a:t> </a:t>
            </a:r>
            <a:endParaRPr kumimoji="1" lang="ja-JP" altLang="en-US" sz="1000" dirty="0">
              <a:solidFill>
                <a:srgbClr val="FFFFFF"/>
              </a:solidFill>
              <a:latin typeface="ＭＳ Ｐゴシック"/>
              <a:ea typeface="ＭＳ Ｐゴシック"/>
              <a:cs typeface="ＭＳ Ｐゴシック"/>
            </a:endParaRPr>
          </a:p>
        </p:txBody>
      </p:sp>
      <p:grpSp>
        <p:nvGrpSpPr>
          <p:cNvPr id="158" name="図形グループ 157"/>
          <p:cNvGrpSpPr/>
          <p:nvPr/>
        </p:nvGrpSpPr>
        <p:grpSpPr>
          <a:xfrm>
            <a:off x="887693" y="4270509"/>
            <a:ext cx="309971" cy="140029"/>
            <a:chOff x="6769100" y="1390650"/>
            <a:chExt cx="317500" cy="157483"/>
          </a:xfrm>
          <a:effectLst>
            <a:outerShdw blurRad="50800" dist="38100" dir="2700000" algn="tl" rotWithShape="0">
              <a:prstClr val="black">
                <a:alpha val="40000"/>
              </a:prstClr>
            </a:outerShdw>
          </a:effectLst>
        </p:grpSpPr>
        <p:sp>
          <p:nvSpPr>
            <p:cNvPr id="159" name="正方形/長方形 1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6"/>
              <a:endCxn id="1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2" name="図形グループ 161"/>
          <p:cNvGrpSpPr/>
          <p:nvPr/>
        </p:nvGrpSpPr>
        <p:grpSpPr>
          <a:xfrm>
            <a:off x="1248714" y="4270509"/>
            <a:ext cx="309971" cy="140029"/>
            <a:chOff x="6769100" y="1390650"/>
            <a:chExt cx="317500" cy="157483"/>
          </a:xfrm>
          <a:effectLst>
            <a:outerShdw blurRad="50800" dist="38100" dir="2700000" algn="tl" rotWithShape="0">
              <a:prstClr val="black">
                <a:alpha val="40000"/>
              </a:prstClr>
            </a:outerShdw>
          </a:effectLst>
        </p:grpSpPr>
        <p:sp>
          <p:nvSpPr>
            <p:cNvPr id="163" name="正方形/長方形 1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円/楕円 1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5" name="直線コネクタ 164"/>
            <p:cNvCxnSpPr>
              <a:stCxn id="164" idx="6"/>
              <a:endCxn id="1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6" name="図形グループ 165"/>
          <p:cNvGrpSpPr/>
          <p:nvPr/>
        </p:nvGrpSpPr>
        <p:grpSpPr>
          <a:xfrm>
            <a:off x="1609736" y="4270509"/>
            <a:ext cx="309971" cy="140029"/>
            <a:chOff x="6769100" y="1390650"/>
            <a:chExt cx="317500" cy="157483"/>
          </a:xfrm>
          <a:effectLst>
            <a:outerShdw blurRad="50800" dist="38100" dir="2700000" algn="tl" rotWithShape="0">
              <a:prstClr val="black">
                <a:alpha val="40000"/>
              </a:prstClr>
            </a:outerShdw>
          </a:effectLst>
        </p:grpSpPr>
        <p:sp>
          <p:nvSpPr>
            <p:cNvPr id="167" name="正方形/長方形 1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9" name="直線コネクタ 168"/>
            <p:cNvCxnSpPr>
              <a:stCxn id="168" idx="6"/>
              <a:endCxn id="1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a:off x="887693" y="4082514"/>
            <a:ext cx="309971" cy="140029"/>
            <a:chOff x="6769100" y="1390650"/>
            <a:chExt cx="317500" cy="157483"/>
          </a:xfrm>
          <a:effectLst>
            <a:outerShdw blurRad="50800" dist="38100" dir="2700000" algn="tl" rotWithShape="0">
              <a:prstClr val="black">
                <a:alpha val="40000"/>
              </a:prstClr>
            </a:outerShdw>
          </a:effectLst>
        </p:grpSpPr>
        <p:sp>
          <p:nvSpPr>
            <p:cNvPr id="171" name="正方形/長方形 1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p:cNvCxnSpPr>
              <a:stCxn id="172" idx="6"/>
              <a:endCxn id="1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4" name="図形グループ 173"/>
          <p:cNvGrpSpPr/>
          <p:nvPr/>
        </p:nvGrpSpPr>
        <p:grpSpPr>
          <a:xfrm>
            <a:off x="1248714" y="4082514"/>
            <a:ext cx="309971" cy="140029"/>
            <a:chOff x="6769100" y="1390650"/>
            <a:chExt cx="317500" cy="157483"/>
          </a:xfrm>
          <a:effectLst>
            <a:outerShdw blurRad="50800" dist="38100" dir="2700000" algn="tl" rotWithShape="0">
              <a:prstClr val="black">
                <a:alpha val="40000"/>
              </a:prstClr>
            </a:outerShdw>
          </a:effectLst>
        </p:grpSpPr>
        <p:sp>
          <p:nvSpPr>
            <p:cNvPr id="175" name="正方形/長方形 1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76" idx="6"/>
              <a:endCxn id="1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8" name="図形グループ 177"/>
          <p:cNvGrpSpPr/>
          <p:nvPr/>
        </p:nvGrpSpPr>
        <p:grpSpPr>
          <a:xfrm>
            <a:off x="1609736" y="4082514"/>
            <a:ext cx="309971" cy="140029"/>
            <a:chOff x="6769100" y="1390650"/>
            <a:chExt cx="317500" cy="157483"/>
          </a:xfrm>
          <a:effectLst>
            <a:outerShdw blurRad="50800" dist="38100" dir="2700000" algn="tl" rotWithShape="0">
              <a:prstClr val="black">
                <a:alpha val="40000"/>
              </a:prstClr>
            </a:outerShdw>
          </a:effectLst>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180" idx="6"/>
              <a:endCxn id="1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2969086" y="4264930"/>
            <a:ext cx="309971" cy="140029"/>
            <a:chOff x="6769100" y="1390650"/>
            <a:chExt cx="317500" cy="157483"/>
          </a:xfrm>
          <a:effectLst>
            <a:outerShdw blurRad="50800" dist="38100" dir="2700000" algn="tl" rotWithShape="0">
              <a:prstClr val="black">
                <a:alpha val="40000"/>
              </a:prstClr>
            </a:outerShdw>
          </a:effectLst>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184" idx="6"/>
              <a:endCxn id="1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330107" y="4264930"/>
            <a:ext cx="309971" cy="140029"/>
            <a:chOff x="6769100" y="1390650"/>
            <a:chExt cx="317500" cy="157483"/>
          </a:xfrm>
          <a:effectLst>
            <a:outerShdw blurRad="50800" dist="38100" dir="2700000" algn="tl" rotWithShape="0">
              <a:prstClr val="black">
                <a:alpha val="40000"/>
              </a:prstClr>
            </a:outerShdw>
          </a:effectLst>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188" idx="6"/>
              <a:endCxn id="1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691129" y="4264930"/>
            <a:ext cx="309971" cy="140029"/>
            <a:chOff x="6769100" y="1390650"/>
            <a:chExt cx="317500" cy="157483"/>
          </a:xfrm>
          <a:effectLst>
            <a:outerShdw blurRad="50800" dist="38100" dir="2700000" algn="tl" rotWithShape="0">
              <a:prstClr val="black">
                <a:alpha val="40000"/>
              </a:prstClr>
            </a:outerShdw>
          </a:effectLst>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192" idx="6"/>
              <a:endCxn id="1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2969086" y="4076935"/>
            <a:ext cx="309971" cy="140029"/>
            <a:chOff x="6769100" y="1390650"/>
            <a:chExt cx="317500" cy="157483"/>
          </a:xfrm>
          <a:effectLst>
            <a:outerShdw blurRad="50800" dist="38100" dir="2700000" algn="tl" rotWithShape="0">
              <a:prstClr val="black">
                <a:alpha val="40000"/>
              </a:prstClr>
            </a:outerShdw>
          </a:effectLst>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196" idx="6"/>
              <a:endCxn id="1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3330107" y="4076935"/>
            <a:ext cx="309971" cy="140029"/>
            <a:chOff x="6769100" y="1390650"/>
            <a:chExt cx="317500" cy="157483"/>
          </a:xfrm>
          <a:effectLst>
            <a:outerShdw blurRad="50800" dist="38100" dir="2700000" algn="tl" rotWithShape="0">
              <a:prstClr val="black">
                <a:alpha val="40000"/>
              </a:prstClr>
            </a:outerShdw>
          </a:effectLst>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00" idx="6"/>
              <a:endCxn id="1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3691129" y="4076935"/>
            <a:ext cx="309971" cy="140029"/>
            <a:chOff x="6769100" y="1390650"/>
            <a:chExt cx="317500" cy="157483"/>
          </a:xfrm>
          <a:effectLst>
            <a:outerShdw blurRad="50800" dist="38100" dir="2700000" algn="tl" rotWithShape="0">
              <a:prstClr val="black">
                <a:alpha val="40000"/>
              </a:prstClr>
            </a:outerShdw>
          </a:effectLst>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04" idx="6"/>
              <a:endCxn id="2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5" name="テキスト ボックス 254"/>
          <p:cNvSpPr txBox="1"/>
          <p:nvPr/>
        </p:nvSpPr>
        <p:spPr>
          <a:xfrm>
            <a:off x="514297" y="4680711"/>
            <a:ext cx="1824449" cy="461665"/>
          </a:xfrm>
          <a:prstGeom prst="rect">
            <a:avLst/>
          </a:prstGeom>
          <a:noFill/>
        </p:spPr>
        <p:txBody>
          <a:bodyPr wrap="square" rtlCol="0">
            <a:spAutoFit/>
          </a:bodyPr>
          <a:lstStyle/>
          <a:p>
            <a:pPr algn="ctr"/>
            <a:r>
              <a:rPr kumimoji="1" lang="ja-JP" altLang="en-US" sz="1200" dirty="0">
                <a:solidFill>
                  <a:schemeClr val="accent6">
                    <a:lumMod val="50000"/>
                  </a:schemeClr>
                </a:solidFill>
              </a:rPr>
              <a:t>オンプレミス（自社構内）</a:t>
            </a:r>
            <a:endParaRPr kumimoji="1" lang="en-US" altLang="ja-JP" sz="1200" dirty="0">
              <a:solidFill>
                <a:schemeClr val="accent6">
                  <a:lumMod val="50000"/>
                </a:schemeClr>
              </a:solidFill>
            </a:endParaRPr>
          </a:p>
          <a:p>
            <a:pPr algn="ctr"/>
            <a:r>
              <a:rPr lang="ja-JP" altLang="en-US" sz="1200" dirty="0">
                <a:solidFill>
                  <a:schemeClr val="accent6">
                    <a:lumMod val="50000"/>
                  </a:schemeClr>
                </a:solidFill>
              </a:rPr>
              <a:t>データセンタ（自社設備）</a:t>
            </a:r>
            <a:endParaRPr kumimoji="1" lang="ja-JP" altLang="en-US" sz="1200" dirty="0">
              <a:solidFill>
                <a:schemeClr val="accent6">
                  <a:lumMod val="50000"/>
                </a:schemeClr>
              </a:solidFill>
            </a:endParaRPr>
          </a:p>
        </p:txBody>
      </p:sp>
      <p:sp>
        <p:nvSpPr>
          <p:cNvPr id="256" name="テキスト ボックス 255"/>
          <p:cNvSpPr txBox="1"/>
          <p:nvPr/>
        </p:nvSpPr>
        <p:spPr>
          <a:xfrm>
            <a:off x="2596098" y="4680711"/>
            <a:ext cx="1824449" cy="438582"/>
          </a:xfrm>
          <a:prstGeom prst="rect">
            <a:avLst/>
          </a:prstGeom>
          <a:noFill/>
        </p:spPr>
        <p:txBody>
          <a:bodyPr wrap="square" rtlCol="0">
            <a:spAutoFit/>
          </a:bodyPr>
          <a:lstStyle/>
          <a:p>
            <a:pPr algn="ctr"/>
            <a:r>
              <a:rPr lang="ja-JP" altLang="en-US" sz="1200" dirty="0">
                <a:solidFill>
                  <a:schemeClr val="accent6">
                    <a:lumMod val="50000"/>
                  </a:schemeClr>
                </a:solidFill>
              </a:rPr>
              <a:t>データセンタ（他社設備）</a:t>
            </a:r>
            <a:endParaRPr lang="en-US" altLang="ja-JP" sz="1200" dirty="0">
              <a:solidFill>
                <a:schemeClr val="accent6">
                  <a:lumMod val="50000"/>
                </a:schemeClr>
              </a:solidFill>
            </a:endParaRPr>
          </a:p>
          <a:p>
            <a:pPr algn="ctr"/>
            <a:r>
              <a:rPr kumimoji="1" lang="ja-JP" altLang="en-US" sz="1000" dirty="0">
                <a:solidFill>
                  <a:schemeClr val="accent6">
                    <a:lumMod val="50000"/>
                  </a:schemeClr>
                </a:solidFill>
              </a:rPr>
              <a:t>コロケーション／</a:t>
            </a:r>
            <a:r>
              <a:rPr lang="ja-JP" altLang="en-US" sz="1000" dirty="0">
                <a:solidFill>
                  <a:schemeClr val="accent6">
                    <a:lumMod val="50000"/>
                  </a:schemeClr>
                </a:solidFill>
              </a:rPr>
              <a:t>ホスティング</a:t>
            </a:r>
            <a:endParaRPr kumimoji="1" lang="ja-JP" altLang="en-US" sz="1000" dirty="0">
              <a:solidFill>
                <a:schemeClr val="accent6">
                  <a:lumMod val="50000"/>
                </a:schemeClr>
              </a:solidFill>
            </a:endParaRPr>
          </a:p>
        </p:txBody>
      </p:sp>
      <p:sp>
        <p:nvSpPr>
          <p:cNvPr id="257" name="テキスト ボックス 256"/>
          <p:cNvSpPr txBox="1"/>
          <p:nvPr/>
        </p:nvSpPr>
        <p:spPr>
          <a:xfrm>
            <a:off x="4671564" y="4680711"/>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58" name="テキスト ボックス 257"/>
          <p:cNvSpPr txBox="1"/>
          <p:nvPr/>
        </p:nvSpPr>
        <p:spPr>
          <a:xfrm>
            <a:off x="6769331" y="4674264"/>
            <a:ext cx="1824449" cy="276999"/>
          </a:xfrm>
          <a:prstGeom prst="rect">
            <a:avLst/>
          </a:prstGeom>
          <a:noFill/>
        </p:spPr>
        <p:txBody>
          <a:bodyPr wrap="square" rtlCol="0">
            <a:spAutoFit/>
          </a:bodyPr>
          <a:lstStyle/>
          <a:p>
            <a:pPr algn="ctr"/>
            <a:r>
              <a:rPr kumimoji="1" lang="ja-JP" altLang="en-US" sz="1200" dirty="0">
                <a:solidFill>
                  <a:srgbClr val="000090"/>
                </a:solidFill>
              </a:rPr>
              <a:t>パブリック・クラウド</a:t>
            </a:r>
          </a:p>
        </p:txBody>
      </p:sp>
      <p:sp>
        <p:nvSpPr>
          <p:cNvPr id="260" name="正方形/長方形 259"/>
          <p:cNvSpPr/>
          <p:nvPr/>
        </p:nvSpPr>
        <p:spPr>
          <a:xfrm>
            <a:off x="617446" y="1998571"/>
            <a:ext cx="5795687" cy="1987857"/>
          </a:xfrm>
          <a:prstGeom prst="rect">
            <a:avLst/>
          </a:prstGeom>
          <a:solidFill>
            <a:srgbClr val="3366FF">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正方形/長方形 260"/>
          <p:cNvSpPr/>
          <p:nvPr/>
        </p:nvSpPr>
        <p:spPr>
          <a:xfrm>
            <a:off x="4775640" y="2295318"/>
            <a:ext cx="3758493" cy="1353871"/>
          </a:xfrm>
          <a:prstGeom prst="rect">
            <a:avLst/>
          </a:prstGeom>
          <a:solidFill>
            <a:srgbClr val="008000">
              <a:alpha val="3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556" y="2063752"/>
            <a:ext cx="1475839" cy="1475839"/>
          </a:xfrm>
          <a:prstGeom prst="rect">
            <a:avLst/>
          </a:prstGeom>
          <a:effectLst>
            <a:outerShdw blurRad="50800" dist="38100" dir="2700000" algn="tl" rotWithShape="0">
              <a:prstClr val="black">
                <a:alpha val="40000"/>
              </a:prstClr>
            </a:outerShdw>
          </a:effectLst>
        </p:spPr>
      </p:pic>
      <p:grpSp>
        <p:nvGrpSpPr>
          <p:cNvPr id="94" name="図形グループ 93"/>
          <p:cNvGrpSpPr/>
          <p:nvPr/>
        </p:nvGrpSpPr>
        <p:grpSpPr>
          <a:xfrm>
            <a:off x="5787271" y="2769062"/>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円/楕円 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7" name="直線コネクタ 96"/>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105"/>
          <p:cNvGrpSpPr/>
          <p:nvPr/>
        </p:nvGrpSpPr>
        <p:grpSpPr>
          <a:xfrm>
            <a:off x="5787271" y="2391397"/>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5787271" y="2581067"/>
            <a:ext cx="309971" cy="140029"/>
            <a:chOff x="6769100" y="1390650"/>
            <a:chExt cx="317500" cy="157483"/>
          </a:xfrm>
          <a:effectLst>
            <a:outerShdw blurRad="50800" dist="38100" dir="2700000" algn="tl" rotWithShape="0">
              <a:prstClr val="black">
                <a:alpha val="40000"/>
              </a:prstClr>
            </a:outerShdw>
          </a:effectLst>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a:stCxn id="120" idx="6"/>
              <a:endCxn id="1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5787271" y="3149435"/>
            <a:ext cx="309971" cy="140029"/>
            <a:chOff x="6769100" y="1390650"/>
            <a:chExt cx="317500" cy="157483"/>
          </a:xfrm>
          <a:effectLst>
            <a:outerShdw blurRad="50800" dist="38100" dir="2700000" algn="tl" rotWithShape="0">
              <a:prstClr val="black">
                <a:alpha val="40000"/>
              </a:prstClr>
            </a:outerShdw>
          </a:effectLst>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16" idx="6"/>
              <a:endCxn id="2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5787271" y="2961440"/>
            <a:ext cx="309971" cy="140029"/>
            <a:chOff x="6769100" y="1390650"/>
            <a:chExt cx="317500" cy="157483"/>
          </a:xfrm>
          <a:effectLst>
            <a:outerShdw blurRad="50800" dist="38100" dir="2700000" algn="tl" rotWithShape="0">
              <a:prstClr val="black">
                <a:alpha val="40000"/>
              </a:prstClr>
            </a:outerShdw>
          </a:effectLst>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228" idx="6"/>
              <a:endCxn id="2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4" name="正方形/長方形 253"/>
          <p:cNvSpPr/>
          <p:nvPr/>
        </p:nvSpPr>
        <p:spPr>
          <a:xfrm>
            <a:off x="4994833" y="2756967"/>
            <a:ext cx="792437" cy="1075203"/>
          </a:xfrm>
          <a:prstGeom prst="rect">
            <a:avLst/>
          </a:prstGeom>
          <a:solidFill>
            <a:schemeClr val="accent6">
              <a:lumMod val="75000"/>
              <a:alpha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6" name="図形グループ 85"/>
          <p:cNvGrpSpPr/>
          <p:nvPr/>
        </p:nvGrpSpPr>
        <p:grpSpPr>
          <a:xfrm>
            <a:off x="5065228" y="2769062"/>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9" name="直線コネクタ 88"/>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89"/>
          <p:cNvGrpSpPr/>
          <p:nvPr/>
        </p:nvGrpSpPr>
        <p:grpSpPr>
          <a:xfrm>
            <a:off x="5426249" y="2769062"/>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3" name="直線コネクタ 92"/>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97"/>
          <p:cNvGrpSpPr/>
          <p:nvPr/>
        </p:nvGrpSpPr>
        <p:grpSpPr>
          <a:xfrm>
            <a:off x="5065228" y="2391397"/>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1" name="直線コネクタ 100"/>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101"/>
          <p:cNvGrpSpPr/>
          <p:nvPr/>
        </p:nvGrpSpPr>
        <p:grpSpPr>
          <a:xfrm>
            <a:off x="5426249" y="2391397"/>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5" name="直線コネクタ 104"/>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109"/>
          <p:cNvGrpSpPr/>
          <p:nvPr/>
        </p:nvGrpSpPr>
        <p:grpSpPr>
          <a:xfrm>
            <a:off x="5065228" y="2581067"/>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4" name="図形グループ 113"/>
          <p:cNvGrpSpPr/>
          <p:nvPr/>
        </p:nvGrpSpPr>
        <p:grpSpPr>
          <a:xfrm>
            <a:off x="5426249" y="2581067"/>
            <a:ext cx="309971" cy="140029"/>
            <a:chOff x="6769100" y="1390650"/>
            <a:chExt cx="317500" cy="157483"/>
          </a:xfrm>
          <a:effectLst>
            <a:outerShdw blurRad="50800" dist="38100" dir="2700000" algn="tl" rotWithShape="0">
              <a:prstClr val="black">
                <a:alpha val="40000"/>
              </a:prstClr>
            </a:outerShdw>
          </a:effectLst>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a:stCxn id="116" idx="6"/>
              <a:endCxn id="1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5065228" y="2961440"/>
            <a:ext cx="309971" cy="140029"/>
            <a:chOff x="6769100" y="1390650"/>
            <a:chExt cx="317500" cy="157483"/>
          </a:xfrm>
          <a:effectLst>
            <a:outerShdw blurRad="50800" dist="38100" dir="2700000" algn="tl" rotWithShape="0">
              <a:prstClr val="black">
                <a:alpha val="40000"/>
              </a:prstClr>
            </a:outerShdw>
          </a:effectLst>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20" idx="6"/>
              <a:endCxn id="2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5426249" y="2961440"/>
            <a:ext cx="309971" cy="140029"/>
            <a:chOff x="6769100" y="1390650"/>
            <a:chExt cx="317500" cy="157483"/>
          </a:xfrm>
          <a:effectLst>
            <a:outerShdw blurRad="50800" dist="38100" dir="2700000" algn="tl" rotWithShape="0">
              <a:prstClr val="black">
                <a:alpha val="40000"/>
              </a:prstClr>
            </a:outerShdw>
          </a:effectLst>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224" idx="6"/>
              <a:endCxn id="2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5065228" y="3149435"/>
            <a:ext cx="309971" cy="140029"/>
            <a:chOff x="6769100" y="1390650"/>
            <a:chExt cx="317500" cy="157483"/>
          </a:xfrm>
          <a:effectLst>
            <a:outerShdw blurRad="50800" dist="38100" dir="2700000" algn="tl" rotWithShape="0">
              <a:prstClr val="black">
                <a:alpha val="40000"/>
              </a:prstClr>
            </a:outerShdw>
          </a:effectLst>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08" idx="6"/>
              <a:endCxn id="2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5426249" y="3149435"/>
            <a:ext cx="309971" cy="140029"/>
            <a:chOff x="6769100" y="1390650"/>
            <a:chExt cx="317500" cy="157483"/>
          </a:xfrm>
          <a:effectLst>
            <a:outerShdw blurRad="50800" dist="38100" dir="2700000" algn="tl" rotWithShape="0">
              <a:prstClr val="black">
                <a:alpha val="40000"/>
              </a:prstClr>
            </a:outerShdw>
          </a:effectLst>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12" idx="6"/>
              <a:endCxn id="2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59" name="テキスト ボックス 258"/>
          <p:cNvSpPr txBox="1"/>
          <p:nvPr/>
        </p:nvSpPr>
        <p:spPr>
          <a:xfrm>
            <a:off x="4994833" y="3370505"/>
            <a:ext cx="792438" cy="461665"/>
          </a:xfrm>
          <a:prstGeom prst="rect">
            <a:avLst/>
          </a:prstGeom>
          <a:noFill/>
        </p:spPr>
        <p:txBody>
          <a:bodyPr wrap="square" rtlCol="0">
            <a:spAutoFit/>
          </a:bodyPr>
          <a:lstStyle/>
          <a:p>
            <a:pPr algn="ctr"/>
            <a:r>
              <a:rPr kumimoji="1" lang="ja-JP" altLang="en-US" sz="800" dirty="0">
                <a:solidFill>
                  <a:schemeClr val="bg1"/>
                </a:solidFill>
              </a:rPr>
              <a:t>バーチャル</a:t>
            </a:r>
            <a:endParaRPr kumimoji="1" lang="en-US" altLang="ja-JP" sz="800" dirty="0">
              <a:solidFill>
                <a:schemeClr val="bg1"/>
              </a:solidFill>
            </a:endParaRPr>
          </a:p>
          <a:p>
            <a:pPr algn="ctr"/>
            <a:r>
              <a:rPr kumimoji="1" lang="ja-JP" altLang="en-US" sz="800" dirty="0">
                <a:solidFill>
                  <a:schemeClr val="bg1"/>
                </a:solidFill>
              </a:rPr>
              <a:t>プライベート</a:t>
            </a:r>
            <a:endParaRPr kumimoji="1" lang="en-US" altLang="ja-JP" sz="800" dirty="0">
              <a:solidFill>
                <a:schemeClr val="bg1"/>
              </a:solidFill>
            </a:endParaRPr>
          </a:p>
          <a:p>
            <a:pPr algn="ctr"/>
            <a:r>
              <a:rPr lang="ja-JP" altLang="en-US" sz="800" dirty="0">
                <a:solidFill>
                  <a:schemeClr val="bg1"/>
                </a:solidFill>
              </a:rPr>
              <a:t>クラウド</a:t>
            </a:r>
            <a:endParaRPr kumimoji="1" lang="ja-JP" altLang="en-US" sz="800" dirty="0">
              <a:solidFill>
                <a:schemeClr val="bg1"/>
              </a:solidFill>
            </a:endParaRPr>
          </a:p>
        </p:txBody>
      </p:sp>
      <p:pic>
        <p:nvPicPr>
          <p:cNvPr id="10" name="図 9"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914" y="2063752"/>
            <a:ext cx="1475839" cy="1475839"/>
          </a:xfrm>
          <a:prstGeom prst="rect">
            <a:avLst/>
          </a:prstGeom>
          <a:effectLst>
            <a:outerShdw blurRad="50800" dist="38100" dir="2700000" algn="tl" rotWithShape="0">
              <a:prstClr val="black">
                <a:alpha val="40000"/>
              </a:prstClr>
            </a:outerShdw>
          </a:effectLst>
        </p:spPr>
      </p:pic>
      <p:pic>
        <p:nvPicPr>
          <p:cNvPr id="11" name="図 10"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4235" y="2063752"/>
            <a:ext cx="1475839" cy="1475839"/>
          </a:xfrm>
          <a:prstGeom prst="rect">
            <a:avLst/>
          </a:prstGeom>
          <a:effectLst>
            <a:outerShdw blurRad="50800" dist="38100" dir="2700000" algn="tl" rotWithShape="0">
              <a:prstClr val="black">
                <a:alpha val="40000"/>
              </a:prstClr>
            </a:outerShdw>
          </a:effectLst>
        </p:spPr>
      </p:pic>
      <p:grpSp>
        <p:nvGrpSpPr>
          <p:cNvPr id="14" name="図形グループ 13"/>
          <p:cNvGrpSpPr/>
          <p:nvPr/>
        </p:nvGrpSpPr>
        <p:grpSpPr>
          <a:xfrm>
            <a:off x="887693" y="2957057"/>
            <a:ext cx="309971" cy="140029"/>
            <a:chOff x="6769100" y="1390650"/>
            <a:chExt cx="317500" cy="157483"/>
          </a:xfrm>
          <a:effectLst>
            <a:outerShdw blurRad="50800" dist="38100" dir="2700000" algn="tl" rotWithShape="0">
              <a:prstClr val="black">
                <a:alpha val="40000"/>
              </a:prstClr>
            </a:outerShdw>
          </a:effectLst>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1248714" y="2957057"/>
            <a:ext cx="309971" cy="140029"/>
            <a:chOff x="6769100" y="1390650"/>
            <a:chExt cx="317500" cy="157483"/>
          </a:xfrm>
          <a:effectLst>
            <a:outerShdw blurRad="50800" dist="38100" dir="2700000" algn="tl" rotWithShape="0">
              <a:prstClr val="black">
                <a:alpha val="40000"/>
              </a:prstClr>
            </a:outerShdw>
          </a:effectLst>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1609736" y="2957057"/>
            <a:ext cx="309971" cy="140029"/>
            <a:chOff x="6769100" y="1390650"/>
            <a:chExt cx="317500" cy="157483"/>
          </a:xfrm>
          <a:effectLst>
            <a:outerShdw blurRad="50800" dist="38100" dir="2700000" algn="tl" rotWithShape="0">
              <a:prstClr val="black">
                <a:alpha val="40000"/>
              </a:prstClr>
            </a:outerShdw>
          </a:effectLst>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887693" y="2579392"/>
            <a:ext cx="309971" cy="140029"/>
            <a:chOff x="6769100" y="1390650"/>
            <a:chExt cx="317500" cy="157483"/>
          </a:xfrm>
          <a:effectLst>
            <a:outerShdw blurRad="50800" dist="38100" dir="2700000" algn="tl" rotWithShape="0">
              <a:prstClr val="black">
                <a:alpha val="40000"/>
              </a:prstClr>
            </a:outerShdw>
          </a:effectLst>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1248714" y="2579392"/>
            <a:ext cx="309971" cy="140029"/>
            <a:chOff x="6769100" y="1390650"/>
            <a:chExt cx="317500" cy="157483"/>
          </a:xfrm>
          <a:effectLst>
            <a:outerShdw blurRad="50800" dist="38100" dir="2700000" algn="tl" rotWithShape="0">
              <a:prstClr val="black">
                <a:alpha val="40000"/>
              </a:prstClr>
            </a:outerShdw>
          </a:effectLst>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1609736" y="2579392"/>
            <a:ext cx="309971" cy="140029"/>
            <a:chOff x="6769100" y="1390650"/>
            <a:chExt cx="317500" cy="157483"/>
          </a:xfrm>
          <a:effectLst>
            <a:outerShdw blurRad="50800" dist="38100" dir="2700000" algn="tl" rotWithShape="0">
              <a:prstClr val="black">
                <a:alpha val="40000"/>
              </a:prstClr>
            </a:outerShdw>
          </a:effectLst>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887693" y="2769062"/>
            <a:ext cx="309971" cy="140029"/>
            <a:chOff x="6769100" y="1390650"/>
            <a:chExt cx="317500" cy="157483"/>
          </a:xfrm>
          <a:effectLst>
            <a:outerShdw blurRad="50800" dist="38100" dir="2700000" algn="tl" rotWithShape="0">
              <a:prstClr val="black">
                <a:alpha val="40000"/>
              </a:prstClr>
            </a:outerShdw>
          </a:effectLst>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1248714" y="2769062"/>
            <a:ext cx="309971" cy="140029"/>
            <a:chOff x="6769100" y="1390650"/>
            <a:chExt cx="317500" cy="157483"/>
          </a:xfrm>
          <a:effectLst>
            <a:outerShdw blurRad="50800" dist="38100" dir="2700000" algn="tl" rotWithShape="0">
              <a:prstClr val="black">
                <a:alpha val="40000"/>
              </a:prstClr>
            </a:outerShdw>
          </a:effectLst>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1609736" y="2769062"/>
            <a:ext cx="309971" cy="140029"/>
            <a:chOff x="6769100" y="1390650"/>
            <a:chExt cx="317500" cy="157483"/>
          </a:xfrm>
          <a:effectLst>
            <a:outerShdw blurRad="50800" dist="38100" dir="2700000" algn="tl" rotWithShape="0">
              <a:prstClr val="black">
                <a:alpha val="40000"/>
              </a:prstClr>
            </a:outerShdw>
          </a:effectLst>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2970014" y="2957057"/>
            <a:ext cx="309971" cy="140029"/>
            <a:chOff x="6769100" y="1390650"/>
            <a:chExt cx="317500" cy="157483"/>
          </a:xfrm>
          <a:effectLst>
            <a:outerShdw blurRad="50800" dist="38100" dir="2700000" algn="tl" rotWithShape="0">
              <a:prstClr val="black">
                <a:alpha val="40000"/>
              </a:prstClr>
            </a:outerShdw>
          </a:effectLst>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3331035" y="2957057"/>
            <a:ext cx="309971" cy="140029"/>
            <a:chOff x="6769100" y="1390650"/>
            <a:chExt cx="317500" cy="157483"/>
          </a:xfrm>
          <a:effectLst>
            <a:outerShdw blurRad="50800" dist="38100" dir="2700000" algn="tl" rotWithShape="0">
              <a:prstClr val="black">
                <a:alpha val="40000"/>
              </a:prstClr>
            </a:outerShdw>
          </a:effectLst>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a:stCxn id="56" idx="6"/>
              <a:endCxn id="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3692057" y="2957057"/>
            <a:ext cx="309971" cy="140029"/>
            <a:chOff x="6769100" y="1390650"/>
            <a:chExt cx="317500" cy="157483"/>
          </a:xfrm>
          <a:effectLst>
            <a:outerShdw blurRad="50800" dist="38100" dir="2700000" algn="tl" rotWithShape="0">
              <a:prstClr val="black">
                <a:alpha val="40000"/>
              </a:prstClr>
            </a:outerShdw>
          </a:effectLst>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a:stCxn id="60" idx="6"/>
              <a:endCxn id="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2970014" y="2579392"/>
            <a:ext cx="309971" cy="140029"/>
            <a:chOff x="6769100" y="1390650"/>
            <a:chExt cx="317500" cy="157483"/>
          </a:xfrm>
          <a:effectLst>
            <a:outerShdw blurRad="50800" dist="38100" dir="2700000" algn="tl" rotWithShape="0">
              <a:prstClr val="black">
                <a:alpha val="40000"/>
              </a:prstClr>
            </a:outerShdw>
          </a:effectLst>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3331035" y="2579392"/>
            <a:ext cx="309971" cy="140029"/>
            <a:chOff x="6769100" y="1390650"/>
            <a:chExt cx="317500" cy="157483"/>
          </a:xfrm>
          <a:effectLst>
            <a:outerShdw blurRad="50800" dist="38100" dir="2700000" algn="tl" rotWithShape="0">
              <a:prstClr val="black">
                <a:alpha val="40000"/>
              </a:prstClr>
            </a:outerShdw>
          </a:effectLst>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a:stCxn id="68" idx="6"/>
              <a:endCxn id="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3692057" y="2579392"/>
            <a:ext cx="309971" cy="140029"/>
            <a:chOff x="6769100" y="1390650"/>
            <a:chExt cx="317500" cy="157483"/>
          </a:xfrm>
          <a:effectLst>
            <a:outerShdw blurRad="50800" dist="38100" dir="2700000" algn="tl" rotWithShape="0">
              <a:prstClr val="black">
                <a:alpha val="40000"/>
              </a:prstClr>
            </a:outerShdw>
          </a:effectLst>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4" name="図形グループ 73"/>
          <p:cNvGrpSpPr/>
          <p:nvPr/>
        </p:nvGrpSpPr>
        <p:grpSpPr>
          <a:xfrm>
            <a:off x="2970014" y="2769062"/>
            <a:ext cx="309971" cy="140029"/>
            <a:chOff x="6769100" y="1390650"/>
            <a:chExt cx="317500" cy="157483"/>
          </a:xfrm>
          <a:effectLst>
            <a:outerShdw blurRad="50800" dist="38100" dir="2700000" algn="tl" rotWithShape="0">
              <a:prstClr val="black">
                <a:alpha val="40000"/>
              </a:prstClr>
            </a:outerShdw>
          </a:effectLst>
        </p:grpSpPr>
        <p:sp>
          <p:nvSpPr>
            <p:cNvPr id="75" name="正方形/長方形 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直線コネクタ 76"/>
            <p:cNvCxnSpPr>
              <a:stCxn id="76" idx="6"/>
              <a:endCxn id="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8" name="図形グループ 77"/>
          <p:cNvGrpSpPr/>
          <p:nvPr/>
        </p:nvGrpSpPr>
        <p:grpSpPr>
          <a:xfrm>
            <a:off x="3331035" y="2769062"/>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1" name="直線コネクタ 80"/>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81"/>
          <p:cNvGrpSpPr/>
          <p:nvPr/>
        </p:nvGrpSpPr>
        <p:grpSpPr>
          <a:xfrm>
            <a:off x="3692057" y="2769062"/>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5" name="直線コネクタ 84"/>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3" name="図 12" descr="clou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1771" y="2063752"/>
            <a:ext cx="1475839" cy="1475839"/>
          </a:xfrm>
          <a:prstGeom prst="rect">
            <a:avLst/>
          </a:prstGeom>
          <a:effectLst>
            <a:outerShdw blurRad="50800" dist="38100" dir="2700000" algn="tl" rotWithShape="0">
              <a:prstClr val="black">
                <a:alpha val="40000"/>
              </a:prstClr>
            </a:outerShdw>
          </a:effectLst>
        </p:spPr>
      </p:pic>
      <p:grpSp>
        <p:nvGrpSpPr>
          <p:cNvPr id="122" name="図形グループ 121"/>
          <p:cNvGrpSpPr/>
          <p:nvPr/>
        </p:nvGrpSpPr>
        <p:grpSpPr>
          <a:xfrm>
            <a:off x="7188324" y="2769062"/>
            <a:ext cx="309971" cy="140029"/>
            <a:chOff x="6769100" y="1390650"/>
            <a:chExt cx="317500" cy="157483"/>
          </a:xfrm>
          <a:effectLst>
            <a:outerShdw blurRad="50800" dist="38100" dir="2700000" algn="tl" rotWithShape="0">
              <a:prstClr val="black">
                <a:alpha val="40000"/>
              </a:prstClr>
            </a:outerShdw>
          </a:effectLst>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a:stCxn id="124" idx="6"/>
              <a:endCxn id="1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6" name="図形グループ 125"/>
          <p:cNvGrpSpPr/>
          <p:nvPr/>
        </p:nvGrpSpPr>
        <p:grpSpPr>
          <a:xfrm>
            <a:off x="7549345" y="2769062"/>
            <a:ext cx="309971" cy="140029"/>
            <a:chOff x="6769100" y="1390650"/>
            <a:chExt cx="317500" cy="157483"/>
          </a:xfrm>
          <a:effectLst>
            <a:outerShdw blurRad="50800" dist="38100" dir="2700000" algn="tl" rotWithShape="0">
              <a:prstClr val="black">
                <a:alpha val="40000"/>
              </a:prstClr>
            </a:outerShdw>
          </a:effectLst>
        </p:grpSpPr>
        <p:sp>
          <p:nvSpPr>
            <p:cNvPr id="127" name="正方形/長方形 1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p:cNvCxnSpPr>
              <a:stCxn id="128" idx="6"/>
              <a:endCxn id="1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129"/>
          <p:cNvGrpSpPr/>
          <p:nvPr/>
        </p:nvGrpSpPr>
        <p:grpSpPr>
          <a:xfrm>
            <a:off x="7910367" y="2769062"/>
            <a:ext cx="309971" cy="140029"/>
            <a:chOff x="6769100" y="1390650"/>
            <a:chExt cx="317500" cy="157483"/>
          </a:xfrm>
          <a:effectLst>
            <a:outerShdw blurRad="50800" dist="38100" dir="2700000" algn="tl" rotWithShape="0">
              <a:prstClr val="black">
                <a:alpha val="40000"/>
              </a:prstClr>
            </a:outerShdw>
          </a:effectLst>
        </p:grpSpPr>
        <p:sp>
          <p:nvSpPr>
            <p:cNvPr id="131" name="正方形/長方形 1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p:cNvCxnSpPr>
              <a:stCxn id="132" idx="6"/>
              <a:endCxn id="1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133"/>
          <p:cNvGrpSpPr/>
          <p:nvPr/>
        </p:nvGrpSpPr>
        <p:grpSpPr>
          <a:xfrm>
            <a:off x="7188324" y="2391397"/>
            <a:ext cx="309971" cy="140029"/>
            <a:chOff x="6769100" y="1390650"/>
            <a:chExt cx="317500" cy="157483"/>
          </a:xfrm>
          <a:effectLst>
            <a:outerShdw blurRad="50800" dist="38100" dir="2700000" algn="tl" rotWithShape="0">
              <a:prstClr val="black">
                <a:alpha val="40000"/>
              </a:prstClr>
            </a:outerShdw>
          </a:effectLst>
        </p:grpSpPr>
        <p:sp>
          <p:nvSpPr>
            <p:cNvPr id="135" name="正方形/長方形 1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p:cNvCxnSpPr>
              <a:stCxn id="136" idx="6"/>
              <a:endCxn id="1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8" name="図形グループ 137"/>
          <p:cNvGrpSpPr/>
          <p:nvPr/>
        </p:nvGrpSpPr>
        <p:grpSpPr>
          <a:xfrm>
            <a:off x="7549345" y="2391397"/>
            <a:ext cx="309971" cy="140029"/>
            <a:chOff x="6769100" y="1390650"/>
            <a:chExt cx="317500" cy="157483"/>
          </a:xfrm>
          <a:effectLst>
            <a:outerShdw blurRad="50800" dist="38100" dir="2700000" algn="tl" rotWithShape="0">
              <a:prstClr val="black">
                <a:alpha val="40000"/>
              </a:prstClr>
            </a:outerShdw>
          </a:effectLst>
        </p:grpSpPr>
        <p:sp>
          <p:nvSpPr>
            <p:cNvPr id="139" name="正方形/長方形 1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円/楕円 1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1" name="直線コネクタ 140"/>
            <p:cNvCxnSpPr>
              <a:stCxn id="140" idx="6"/>
              <a:endCxn id="1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図形グループ 141"/>
          <p:cNvGrpSpPr/>
          <p:nvPr/>
        </p:nvGrpSpPr>
        <p:grpSpPr>
          <a:xfrm>
            <a:off x="7910367" y="2391397"/>
            <a:ext cx="309971" cy="140029"/>
            <a:chOff x="6769100" y="1390650"/>
            <a:chExt cx="317500" cy="157483"/>
          </a:xfrm>
          <a:effectLst>
            <a:outerShdw blurRad="50800" dist="38100" dir="2700000" algn="tl" rotWithShape="0">
              <a:prstClr val="black">
                <a:alpha val="40000"/>
              </a:prstClr>
            </a:outerShdw>
          </a:effectLst>
        </p:grpSpPr>
        <p:sp>
          <p:nvSpPr>
            <p:cNvPr id="143" name="正方形/長方形 1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円/楕円 1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5" name="直線コネクタ 144"/>
            <p:cNvCxnSpPr>
              <a:stCxn id="144" idx="6"/>
              <a:endCxn id="1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6" name="図形グループ 145"/>
          <p:cNvGrpSpPr/>
          <p:nvPr/>
        </p:nvGrpSpPr>
        <p:grpSpPr>
          <a:xfrm>
            <a:off x="7188324" y="2581067"/>
            <a:ext cx="309971" cy="140029"/>
            <a:chOff x="6769100" y="1390650"/>
            <a:chExt cx="317500" cy="157483"/>
          </a:xfrm>
          <a:effectLst>
            <a:outerShdw blurRad="50800" dist="38100" dir="2700000" algn="tl" rotWithShape="0">
              <a:prstClr val="black">
                <a:alpha val="40000"/>
              </a:prstClr>
            </a:outerShdw>
          </a:effectLst>
        </p:grpSpPr>
        <p:sp>
          <p:nvSpPr>
            <p:cNvPr id="147" name="正方形/長方形 1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p:cNvCxnSpPr>
              <a:stCxn id="148" idx="6"/>
              <a:endCxn id="1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0" name="図形グループ 149"/>
          <p:cNvGrpSpPr/>
          <p:nvPr/>
        </p:nvGrpSpPr>
        <p:grpSpPr>
          <a:xfrm>
            <a:off x="7549345" y="2581067"/>
            <a:ext cx="309971" cy="140029"/>
            <a:chOff x="6769100" y="1390650"/>
            <a:chExt cx="317500" cy="157483"/>
          </a:xfrm>
          <a:effectLst>
            <a:outerShdw blurRad="50800" dist="38100" dir="2700000" algn="tl" rotWithShape="0">
              <a:prstClr val="black">
                <a:alpha val="40000"/>
              </a:prstClr>
            </a:outerShdw>
          </a:effectLst>
        </p:grpSpPr>
        <p:sp>
          <p:nvSpPr>
            <p:cNvPr id="151" name="正方形/長方形 1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3" name="直線コネクタ 152"/>
            <p:cNvCxnSpPr>
              <a:stCxn id="152" idx="6"/>
              <a:endCxn id="1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4" name="図形グループ 153"/>
          <p:cNvGrpSpPr/>
          <p:nvPr/>
        </p:nvGrpSpPr>
        <p:grpSpPr>
          <a:xfrm>
            <a:off x="7910367" y="2581067"/>
            <a:ext cx="309971" cy="140029"/>
            <a:chOff x="6769100" y="1390650"/>
            <a:chExt cx="317500" cy="157483"/>
          </a:xfrm>
          <a:effectLst>
            <a:outerShdw blurRad="50800" dist="38100" dir="2700000" algn="tl" rotWithShape="0">
              <a:prstClr val="black">
                <a:alpha val="40000"/>
              </a:prstClr>
            </a:outerShdw>
          </a:effectLst>
        </p:grpSpPr>
        <p:sp>
          <p:nvSpPr>
            <p:cNvPr id="155" name="正方形/長方形 1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円/楕円 1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7" name="直線コネクタ 156"/>
            <p:cNvCxnSpPr>
              <a:stCxn id="156" idx="6"/>
              <a:endCxn id="1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7188324" y="3148567"/>
            <a:ext cx="309971" cy="140029"/>
            <a:chOff x="6769100" y="1390650"/>
            <a:chExt cx="317500" cy="157483"/>
          </a:xfrm>
          <a:effectLst>
            <a:outerShdw blurRad="50800" dist="38100" dir="2700000" algn="tl" rotWithShape="0">
              <a:prstClr val="black">
                <a:alpha val="40000"/>
              </a:prstClr>
            </a:outerShdw>
          </a:effectLst>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232" idx="6"/>
              <a:endCxn id="2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7549345" y="3148567"/>
            <a:ext cx="309971" cy="140029"/>
            <a:chOff x="6769100" y="1390650"/>
            <a:chExt cx="317500" cy="157483"/>
          </a:xfrm>
          <a:effectLst>
            <a:outerShdw blurRad="50800" dist="38100" dir="2700000" algn="tl" rotWithShape="0">
              <a:prstClr val="black">
                <a:alpha val="40000"/>
              </a:prstClr>
            </a:outerShdw>
          </a:effectLst>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236" idx="6"/>
              <a:endCxn id="2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7910367" y="3148567"/>
            <a:ext cx="309971" cy="140029"/>
            <a:chOff x="6769100" y="1390650"/>
            <a:chExt cx="317500" cy="157483"/>
          </a:xfrm>
          <a:effectLst>
            <a:outerShdw blurRad="50800" dist="38100" dir="2700000" algn="tl" rotWithShape="0">
              <a:prstClr val="black">
                <a:alpha val="40000"/>
              </a:prstClr>
            </a:outerShdw>
          </a:effectLst>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240" idx="6"/>
              <a:endCxn id="2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7188324" y="2960572"/>
            <a:ext cx="309971" cy="140029"/>
            <a:chOff x="6769100" y="1390650"/>
            <a:chExt cx="317500" cy="157483"/>
          </a:xfrm>
          <a:effectLst>
            <a:outerShdw blurRad="50800" dist="38100" dir="2700000" algn="tl" rotWithShape="0">
              <a:prstClr val="black">
                <a:alpha val="40000"/>
              </a:prstClr>
            </a:outerShdw>
          </a:effectLst>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244" idx="6"/>
              <a:endCxn id="2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7549345" y="2960572"/>
            <a:ext cx="309971" cy="140029"/>
            <a:chOff x="6769100" y="1390650"/>
            <a:chExt cx="317500" cy="157483"/>
          </a:xfrm>
          <a:effectLst>
            <a:outerShdw blurRad="50800" dist="38100" dir="2700000" algn="tl" rotWithShape="0">
              <a:prstClr val="black">
                <a:alpha val="40000"/>
              </a:prstClr>
            </a:outerShdw>
          </a:effectLst>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248" idx="6"/>
              <a:endCxn id="2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7910367" y="2960572"/>
            <a:ext cx="309971" cy="140029"/>
            <a:chOff x="6769100" y="1390650"/>
            <a:chExt cx="317500" cy="157483"/>
          </a:xfrm>
          <a:effectLst>
            <a:outerShdw blurRad="50800" dist="38100" dir="2700000" algn="tl" rotWithShape="0">
              <a:prstClr val="black">
                <a:alpha val="40000"/>
              </a:prstClr>
            </a:outerShdw>
          </a:effectLst>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252" idx="6"/>
              <a:endCxn id="2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62" name="テキスト ボックス 261"/>
          <p:cNvSpPr txBox="1"/>
          <p:nvPr/>
        </p:nvSpPr>
        <p:spPr>
          <a:xfrm>
            <a:off x="3520224" y="2004577"/>
            <a:ext cx="1898654" cy="307777"/>
          </a:xfrm>
          <a:prstGeom prst="rect">
            <a:avLst/>
          </a:prstGeom>
          <a:noFill/>
        </p:spPr>
        <p:txBody>
          <a:bodyPr wrap="square" rtlCol="0">
            <a:spAutoFit/>
          </a:bodyPr>
          <a:lstStyle/>
          <a:p>
            <a:pPr algn="ctr"/>
            <a:r>
              <a:rPr kumimoji="1" lang="ja-JP" altLang="en-US" sz="1400" dirty="0">
                <a:solidFill>
                  <a:srgbClr val="FFFFFF"/>
                </a:solidFill>
              </a:rPr>
              <a:t>ハイブリッド・クラウド</a:t>
            </a:r>
          </a:p>
        </p:txBody>
      </p:sp>
      <p:sp>
        <p:nvSpPr>
          <p:cNvPr id="263" name="テキスト ボックス 262"/>
          <p:cNvSpPr txBox="1"/>
          <p:nvPr/>
        </p:nvSpPr>
        <p:spPr>
          <a:xfrm>
            <a:off x="5633079" y="3341412"/>
            <a:ext cx="2017849" cy="307777"/>
          </a:xfrm>
          <a:prstGeom prst="rect">
            <a:avLst/>
          </a:prstGeom>
          <a:noFill/>
        </p:spPr>
        <p:txBody>
          <a:bodyPr wrap="square" rtlCol="0">
            <a:spAutoFit/>
          </a:bodyPr>
          <a:lstStyle/>
          <a:p>
            <a:pPr algn="ctr"/>
            <a:r>
              <a:rPr kumimoji="1" lang="ja-JP" altLang="en-US" sz="1400" dirty="0">
                <a:solidFill>
                  <a:srgbClr val="FFFFFF"/>
                </a:solidFill>
              </a:rPr>
              <a:t>マルチ・クラウド</a:t>
            </a:r>
          </a:p>
        </p:txBody>
      </p:sp>
      <p:cxnSp>
        <p:nvCxnSpPr>
          <p:cNvPr id="266" name="直線矢印コネクタ 265"/>
          <p:cNvCxnSpPr/>
          <p:nvPr/>
        </p:nvCxnSpPr>
        <p:spPr>
          <a:xfrm>
            <a:off x="3446669" y="1650433"/>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7" name="直線矢印コネクタ 266"/>
          <p:cNvCxnSpPr/>
          <p:nvPr/>
        </p:nvCxnSpPr>
        <p:spPr>
          <a:xfrm>
            <a:off x="1370795" y="1679154"/>
            <a:ext cx="0" cy="76919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8" name="直線矢印コネクタ 267"/>
          <p:cNvCxnSpPr/>
          <p:nvPr/>
        </p:nvCxnSpPr>
        <p:spPr>
          <a:xfrm>
            <a:off x="7628274" y="1679154"/>
            <a:ext cx="0" cy="633200"/>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9" name="直線矢印コネクタ 268"/>
          <p:cNvCxnSpPr/>
          <p:nvPr/>
        </p:nvCxnSpPr>
        <p:spPr>
          <a:xfrm>
            <a:off x="5548329" y="1679154"/>
            <a:ext cx="4071" cy="695345"/>
          </a:xfrm>
          <a:prstGeom prst="straightConnector1">
            <a:avLst/>
          </a:prstGeom>
          <a:ln>
            <a:solidFill>
              <a:srgbClr val="FF6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2174201" y="5238451"/>
            <a:ext cx="4802555" cy="523220"/>
          </a:xfrm>
          <a:prstGeom prst="rect">
            <a:avLst/>
          </a:prstGeom>
          <a:noFill/>
        </p:spPr>
        <p:txBody>
          <a:bodyPr wrap="square" rtlCol="0">
            <a:spAutoFit/>
          </a:bodyPr>
          <a:lstStyle/>
          <a:p>
            <a:pPr algn="ctr"/>
            <a:r>
              <a:rPr kumimoji="1" lang="ja-JP" altLang="en-US" sz="1600" dirty="0">
                <a:solidFill>
                  <a:schemeClr val="bg1"/>
                </a:solidFill>
              </a:rPr>
              <a:t>インターネット／</a:t>
            </a:r>
            <a:r>
              <a:rPr lang="ja-JP" altLang="en-US" sz="1600" dirty="0">
                <a:solidFill>
                  <a:schemeClr val="bg1"/>
                </a:solidFill>
              </a:rPr>
              <a:t>ＶＰＮ／専用線</a:t>
            </a:r>
            <a:endParaRPr lang="en-US" altLang="ja-JP" sz="1600" dirty="0">
              <a:solidFill>
                <a:schemeClr val="bg1"/>
              </a:solidFill>
            </a:endParaRPr>
          </a:p>
          <a:p>
            <a:pPr algn="ctr"/>
            <a:r>
              <a:rPr kumimoji="1" lang="en-US" altLang="ja-JP" sz="1200" dirty="0">
                <a:solidFill>
                  <a:schemeClr val="bg1"/>
                </a:solidFill>
              </a:rPr>
              <a:t>(SDN : Software-Defined Network)</a:t>
            </a:r>
            <a:endParaRPr kumimoji="1" lang="ja-JP" altLang="en-US" sz="1200" dirty="0">
              <a:solidFill>
                <a:schemeClr val="bg1"/>
              </a:solidFill>
            </a:endParaRPr>
          </a:p>
        </p:txBody>
      </p:sp>
      <p:sp>
        <p:nvSpPr>
          <p:cNvPr id="275" name="ホームベース 274"/>
          <p:cNvSpPr/>
          <p:nvPr/>
        </p:nvSpPr>
        <p:spPr>
          <a:xfrm>
            <a:off x="417595" y="5989266"/>
            <a:ext cx="8303496" cy="477079"/>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個別専用システム　　　　　ハイブリッド・クラウド　　　　　マルチクラウド</a:t>
            </a:r>
          </a:p>
        </p:txBody>
      </p:sp>
      <p:sp>
        <p:nvSpPr>
          <p:cNvPr id="276" name="右矢印 275"/>
          <p:cNvSpPr/>
          <p:nvPr/>
        </p:nvSpPr>
        <p:spPr>
          <a:xfrm>
            <a:off x="5828759"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右矢印 276"/>
          <p:cNvSpPr/>
          <p:nvPr/>
        </p:nvSpPr>
        <p:spPr>
          <a:xfrm>
            <a:off x="3083940" y="6131101"/>
            <a:ext cx="492334" cy="232092"/>
          </a:xfrm>
          <a:prstGeom prst="righ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50793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クラウドがもたらすビジネス価値</a:t>
            </a:r>
          </a:p>
        </p:txBody>
      </p:sp>
      <p:sp>
        <p:nvSpPr>
          <p:cNvPr id="4" name="テキスト ボックス 3"/>
          <p:cNvSpPr txBox="1"/>
          <p:nvPr/>
        </p:nvSpPr>
        <p:spPr>
          <a:xfrm>
            <a:off x="3377687" y="1632230"/>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382468" y="3100968"/>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最新テクノロジーの早期利用</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377687" y="4543997"/>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3408662" y="2109735"/>
            <a:ext cx="5602816"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アプリケーションの質的向上にリソースをシフトできる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ビジネス・スピードの加速に迅速柔軟に対応できる</a:t>
            </a:r>
            <a:endParaRPr lang="en-US" altLang="ja-JP" sz="1600" dirty="0">
              <a:solidFill>
                <a:srgbClr val="0070C0"/>
              </a:solidFill>
              <a:latin typeface="Meiryo" charset="-128"/>
              <a:ea typeface="Meiryo" charset="-128"/>
              <a:cs typeface="Meiryo" charset="-128"/>
            </a:endParaRPr>
          </a:p>
        </p:txBody>
      </p:sp>
      <p:sp>
        <p:nvSpPr>
          <p:cNvPr id="8" name="テキスト ボックス 7"/>
          <p:cNvSpPr txBox="1"/>
          <p:nvPr/>
        </p:nvSpPr>
        <p:spPr>
          <a:xfrm>
            <a:off x="3408662" y="3578473"/>
            <a:ext cx="5397631"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試行錯誤が容易になってイノベーションを加速する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3408662" y="5005662"/>
            <a:ext cx="5405647" cy="584775"/>
          </a:xfrm>
          <a:prstGeom prst="rect">
            <a:avLst/>
          </a:prstGeom>
          <a:noFill/>
        </p:spPr>
        <p:txBody>
          <a:bodyPr wrap="none" rtlCol="0">
            <a:spAutoFit/>
          </a:bodyPr>
          <a:lstStyle/>
          <a:p>
            <a:pPr marL="285750" indent="-285750">
              <a:buFont typeface="Wingdings" charset="2"/>
              <a:buChar char="Ø"/>
            </a:pPr>
            <a:r>
              <a:rPr kumimoji="1" lang="ja-JP" altLang="en-US" sz="1600" dirty="0">
                <a:solidFill>
                  <a:srgbClr val="0070C0"/>
                </a:solidFill>
                <a:latin typeface="Meiryo" charset="-128"/>
                <a:ea typeface="Meiryo" charset="-128"/>
                <a:cs typeface="Meiryo" charset="-128"/>
              </a:rPr>
              <a:t>初期投資リスクが削減でき、</a:t>
            </a:r>
            <a:r>
              <a:rPr kumimoji="1" lang="en-US" altLang="ja-JP" sz="1600" dirty="0">
                <a:solidFill>
                  <a:srgbClr val="0070C0"/>
                </a:solidFill>
                <a:latin typeface="Meiryo" charset="-128"/>
                <a:ea typeface="Meiryo" charset="-128"/>
                <a:cs typeface="Meiryo" charset="-128"/>
              </a:rPr>
              <a:t>IT</a:t>
            </a:r>
            <a:r>
              <a:rPr kumimoji="1" lang="ja-JP" altLang="en-US" sz="1600" dirty="0">
                <a:solidFill>
                  <a:srgbClr val="0070C0"/>
                </a:solidFill>
                <a:latin typeface="Meiryo" charset="-128"/>
                <a:ea typeface="Meiryo" charset="-128"/>
                <a:cs typeface="Meiryo" charset="-128"/>
              </a:rPr>
              <a:t>活用範囲を拡大できる</a:t>
            </a:r>
            <a:endParaRPr kumimoji="1" lang="en-US" altLang="ja-JP" sz="1600" dirty="0">
              <a:solidFill>
                <a:srgbClr val="0070C0"/>
              </a:solidFill>
              <a:latin typeface="Meiryo" charset="-128"/>
              <a:ea typeface="Meiryo" charset="-128"/>
              <a:cs typeface="Meiryo" charset="-128"/>
            </a:endParaRPr>
          </a:p>
          <a:p>
            <a:pPr marL="285750" indent="-285750">
              <a:buFont typeface="Wingdings" charset="2"/>
              <a:buChar char="Ø"/>
            </a:pPr>
            <a:r>
              <a:rPr lang="ja-JP" altLang="en-US" sz="1600" dirty="0">
                <a:solidFill>
                  <a:srgbClr val="0070C0"/>
                </a:solidFill>
                <a:latin typeface="Meiryo" charset="-128"/>
                <a:ea typeface="Meiryo" charset="-128"/>
                <a:cs typeface="Meiryo" charset="-128"/>
              </a:rPr>
              <a:t>ビジネス環境の変化に柔軟に対応できる</a:t>
            </a:r>
            <a:endParaRPr kumimoji="1" lang="en-US" altLang="ja-JP" sz="1600" dirty="0">
              <a:solidFill>
                <a:srgbClr val="0070C0"/>
              </a:solidFill>
              <a:latin typeface="Meiryo" charset="-128"/>
              <a:ea typeface="Meiryo" charset="-128"/>
              <a:cs typeface="Meiryo" charset="-128"/>
            </a:endParaRPr>
          </a:p>
        </p:txBody>
      </p:sp>
      <p:pic>
        <p:nvPicPr>
          <p:cNvPr id="10" name="図 9">
            <a:extLst>
              <a:ext uri="{FF2B5EF4-FFF2-40B4-BE49-F238E27FC236}">
                <a16:creationId xmlns:a16="http://schemas.microsoft.com/office/drawing/2014/main" id="{1F87BB17-CF2C-9243-A4BF-E0B1D1450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1426" y="2694510"/>
            <a:ext cx="2254020" cy="1495507"/>
          </a:xfrm>
          <a:prstGeom prst="rect">
            <a:avLst/>
          </a:prstGeom>
        </p:spPr>
      </p:pic>
      <p:sp>
        <p:nvSpPr>
          <p:cNvPr id="15" name="右矢印 14">
            <a:extLst>
              <a:ext uri="{FF2B5EF4-FFF2-40B4-BE49-F238E27FC236}">
                <a16:creationId xmlns:a16="http://schemas.microsoft.com/office/drawing/2014/main" id="{07250EAA-EB12-BD4D-BF83-4FBF3E836F0B}"/>
              </a:ext>
            </a:extLst>
          </p:cNvPr>
          <p:cNvSpPr/>
          <p:nvPr/>
        </p:nvSpPr>
        <p:spPr>
          <a:xfrm>
            <a:off x="2565446" y="3216125"/>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1BE126D4-E978-374F-8BCB-EEF22B973F2E}"/>
              </a:ext>
            </a:extLst>
          </p:cNvPr>
          <p:cNvSpPr/>
          <p:nvPr/>
        </p:nvSpPr>
        <p:spPr>
          <a:xfrm rot="19516425">
            <a:off x="2454671" y="2366728"/>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2E7D5FAB-1060-6941-8667-942BFAF7C2FA}"/>
              </a:ext>
            </a:extLst>
          </p:cNvPr>
          <p:cNvSpPr/>
          <p:nvPr/>
        </p:nvSpPr>
        <p:spPr>
          <a:xfrm rot="2083575" flipV="1">
            <a:off x="2447752" y="4065522"/>
            <a:ext cx="708992" cy="58859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2AA0D986-84E2-4940-8C89-424CBF9041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705191"/>
            <a:ext cx="123199" cy="206374"/>
          </a:xfrm>
          <a:prstGeom prst="rect">
            <a:avLst/>
          </a:prstGeom>
        </p:spPr>
      </p:pic>
      <p:pic>
        <p:nvPicPr>
          <p:cNvPr id="21" name="図 20">
            <a:extLst>
              <a:ext uri="{FF2B5EF4-FFF2-40B4-BE49-F238E27FC236}">
                <a16:creationId xmlns:a16="http://schemas.microsoft.com/office/drawing/2014/main" id="{C6D8B287-4B5A-EE4F-B857-E26939130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58" y="3498237"/>
            <a:ext cx="123199" cy="206374"/>
          </a:xfrm>
          <a:prstGeom prst="rect">
            <a:avLst/>
          </a:prstGeom>
        </p:spPr>
      </p:pic>
      <p:pic>
        <p:nvPicPr>
          <p:cNvPr id="22" name="図 21">
            <a:extLst>
              <a:ext uri="{FF2B5EF4-FFF2-40B4-BE49-F238E27FC236}">
                <a16:creationId xmlns:a16="http://schemas.microsoft.com/office/drawing/2014/main" id="{DF894A21-E381-8F4F-A402-41A22BF15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002" y="3291283"/>
            <a:ext cx="123199" cy="206374"/>
          </a:xfrm>
          <a:prstGeom prst="rect">
            <a:avLst/>
          </a:prstGeom>
        </p:spPr>
      </p:pic>
      <p:pic>
        <p:nvPicPr>
          <p:cNvPr id="23" name="図 22">
            <a:extLst>
              <a:ext uri="{FF2B5EF4-FFF2-40B4-BE49-F238E27FC236}">
                <a16:creationId xmlns:a16="http://schemas.microsoft.com/office/drawing/2014/main" id="{3ECD6240-88DE-9241-AE97-7A800E927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705191"/>
            <a:ext cx="123199" cy="206374"/>
          </a:xfrm>
          <a:prstGeom prst="rect">
            <a:avLst/>
          </a:prstGeom>
        </p:spPr>
      </p:pic>
      <p:pic>
        <p:nvPicPr>
          <p:cNvPr id="24" name="図 23">
            <a:extLst>
              <a:ext uri="{FF2B5EF4-FFF2-40B4-BE49-F238E27FC236}">
                <a16:creationId xmlns:a16="http://schemas.microsoft.com/office/drawing/2014/main" id="{A455D6C5-27D2-DB4F-96C1-5548D37994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607" y="3498237"/>
            <a:ext cx="123199" cy="206374"/>
          </a:xfrm>
          <a:prstGeom prst="rect">
            <a:avLst/>
          </a:prstGeom>
        </p:spPr>
      </p:pic>
      <p:pic>
        <p:nvPicPr>
          <p:cNvPr id="25" name="図 24">
            <a:extLst>
              <a:ext uri="{FF2B5EF4-FFF2-40B4-BE49-F238E27FC236}">
                <a16:creationId xmlns:a16="http://schemas.microsoft.com/office/drawing/2014/main" id="{B4843EAA-7EF9-9740-BE48-5FED1BAFA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951" y="3291283"/>
            <a:ext cx="123199" cy="206374"/>
          </a:xfrm>
          <a:prstGeom prst="rect">
            <a:avLst/>
          </a:prstGeom>
        </p:spPr>
      </p:pic>
      <p:pic>
        <p:nvPicPr>
          <p:cNvPr id="26" name="図 25">
            <a:extLst>
              <a:ext uri="{FF2B5EF4-FFF2-40B4-BE49-F238E27FC236}">
                <a16:creationId xmlns:a16="http://schemas.microsoft.com/office/drawing/2014/main" id="{98768CD9-4CAE-4148-9EFF-CF36C6D9C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705481"/>
            <a:ext cx="123199" cy="206374"/>
          </a:xfrm>
          <a:prstGeom prst="rect">
            <a:avLst/>
          </a:prstGeom>
        </p:spPr>
      </p:pic>
      <p:pic>
        <p:nvPicPr>
          <p:cNvPr id="27" name="図 26">
            <a:extLst>
              <a:ext uri="{FF2B5EF4-FFF2-40B4-BE49-F238E27FC236}">
                <a16:creationId xmlns:a16="http://schemas.microsoft.com/office/drawing/2014/main" id="{B1FC3D88-C215-744B-BE46-9D1F8EFCD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1101" y="3498527"/>
            <a:ext cx="123199" cy="206374"/>
          </a:xfrm>
          <a:prstGeom prst="rect">
            <a:avLst/>
          </a:prstGeom>
        </p:spPr>
      </p:pic>
      <p:pic>
        <p:nvPicPr>
          <p:cNvPr id="28" name="図 27">
            <a:extLst>
              <a:ext uri="{FF2B5EF4-FFF2-40B4-BE49-F238E27FC236}">
                <a16:creationId xmlns:a16="http://schemas.microsoft.com/office/drawing/2014/main" id="{95324BC6-0EF0-3648-8824-CAC81EE3C8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445" y="3291573"/>
            <a:ext cx="123199" cy="206374"/>
          </a:xfrm>
          <a:prstGeom prst="rect">
            <a:avLst/>
          </a:prstGeom>
        </p:spPr>
      </p:pic>
      <p:pic>
        <p:nvPicPr>
          <p:cNvPr id="31" name="図 30">
            <a:extLst>
              <a:ext uri="{FF2B5EF4-FFF2-40B4-BE49-F238E27FC236}">
                <a16:creationId xmlns:a16="http://schemas.microsoft.com/office/drawing/2014/main" id="{9C1F462A-0CA5-804E-80F6-CCEAE244BF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3" y="3709046"/>
            <a:ext cx="180749" cy="206954"/>
          </a:xfrm>
          <a:prstGeom prst="rect">
            <a:avLst/>
          </a:prstGeom>
        </p:spPr>
      </p:pic>
      <p:pic>
        <p:nvPicPr>
          <p:cNvPr id="32" name="図 31">
            <a:extLst>
              <a:ext uri="{FF2B5EF4-FFF2-40B4-BE49-F238E27FC236}">
                <a16:creationId xmlns:a16="http://schemas.microsoft.com/office/drawing/2014/main" id="{B81FC858-7D3A-8141-BE49-613AD2DE6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488" y="3497947"/>
            <a:ext cx="180749" cy="206954"/>
          </a:xfrm>
          <a:prstGeom prst="rect">
            <a:avLst/>
          </a:prstGeom>
        </p:spPr>
      </p:pic>
      <p:pic>
        <p:nvPicPr>
          <p:cNvPr id="33" name="図 32">
            <a:extLst>
              <a:ext uri="{FF2B5EF4-FFF2-40B4-BE49-F238E27FC236}">
                <a16:creationId xmlns:a16="http://schemas.microsoft.com/office/drawing/2014/main" id="{1A754359-0A13-8B4B-A17A-FBC31F91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8324" y="3288810"/>
            <a:ext cx="180749" cy="206954"/>
          </a:xfrm>
          <a:prstGeom prst="rect">
            <a:avLst/>
          </a:prstGeom>
        </p:spPr>
      </p:pic>
      <p:pic>
        <p:nvPicPr>
          <p:cNvPr id="34" name="図 33">
            <a:extLst>
              <a:ext uri="{FF2B5EF4-FFF2-40B4-BE49-F238E27FC236}">
                <a16:creationId xmlns:a16="http://schemas.microsoft.com/office/drawing/2014/main" id="{CD6C8E95-C672-6641-AAD7-BA5E390A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2" y="3709046"/>
            <a:ext cx="180749" cy="206954"/>
          </a:xfrm>
          <a:prstGeom prst="rect">
            <a:avLst/>
          </a:prstGeom>
        </p:spPr>
      </p:pic>
      <p:pic>
        <p:nvPicPr>
          <p:cNvPr id="35" name="図 34">
            <a:extLst>
              <a:ext uri="{FF2B5EF4-FFF2-40B4-BE49-F238E27FC236}">
                <a16:creationId xmlns:a16="http://schemas.microsoft.com/office/drawing/2014/main" id="{2482A971-9847-824D-9D62-E01DEC8730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887" y="3497947"/>
            <a:ext cx="180749" cy="206954"/>
          </a:xfrm>
          <a:prstGeom prst="rect">
            <a:avLst/>
          </a:prstGeom>
        </p:spPr>
      </p:pic>
      <p:pic>
        <p:nvPicPr>
          <p:cNvPr id="36" name="図 35">
            <a:extLst>
              <a:ext uri="{FF2B5EF4-FFF2-40B4-BE49-F238E27FC236}">
                <a16:creationId xmlns:a16="http://schemas.microsoft.com/office/drawing/2014/main" id="{1D62D2C1-5CC6-114B-A171-94AB41FFF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7723" y="3288810"/>
            <a:ext cx="180749" cy="206954"/>
          </a:xfrm>
          <a:prstGeom prst="rect">
            <a:avLst/>
          </a:prstGeom>
        </p:spPr>
      </p:pic>
      <p:pic>
        <p:nvPicPr>
          <p:cNvPr id="37" name="図 36">
            <a:extLst>
              <a:ext uri="{FF2B5EF4-FFF2-40B4-BE49-F238E27FC236}">
                <a16:creationId xmlns:a16="http://schemas.microsoft.com/office/drawing/2014/main" id="{83A73EC7-37B8-1A4D-9C4B-FBBA415A84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5426" y="3709046"/>
            <a:ext cx="180749" cy="206954"/>
          </a:xfrm>
          <a:prstGeom prst="rect">
            <a:avLst/>
          </a:prstGeom>
        </p:spPr>
      </p:pic>
      <p:pic>
        <p:nvPicPr>
          <p:cNvPr id="38" name="図 37">
            <a:extLst>
              <a:ext uri="{FF2B5EF4-FFF2-40B4-BE49-F238E27FC236}">
                <a16:creationId xmlns:a16="http://schemas.microsoft.com/office/drawing/2014/main" id="{EB512AED-B38D-7048-90B9-CA79FDDF7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937" y="3498527"/>
            <a:ext cx="180749" cy="206954"/>
          </a:xfrm>
          <a:prstGeom prst="rect">
            <a:avLst/>
          </a:prstGeom>
        </p:spPr>
      </p:pic>
      <p:pic>
        <p:nvPicPr>
          <p:cNvPr id="39" name="図 38">
            <a:extLst>
              <a:ext uri="{FF2B5EF4-FFF2-40B4-BE49-F238E27FC236}">
                <a16:creationId xmlns:a16="http://schemas.microsoft.com/office/drawing/2014/main" id="{57C39C22-9616-0148-9537-8FD9F6174B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86" y="3288810"/>
            <a:ext cx="180749" cy="206954"/>
          </a:xfrm>
          <a:prstGeom prst="rect">
            <a:avLst/>
          </a:prstGeom>
        </p:spPr>
      </p:pic>
    </p:spTree>
    <p:extLst>
      <p:ext uri="{BB962C8B-B14F-4D97-AF65-F5344CB8AC3E}">
        <p14:creationId xmlns:p14="http://schemas.microsoft.com/office/powerpoint/2010/main" val="229980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err="1">
                <a:solidFill>
                  <a:srgbClr val="FFFFFF"/>
                </a:solidFill>
                <a:effectLst/>
                <a:latin typeface="Arial"/>
                <a:ea typeface="HGP創英角ｺﾞｼｯｸUB" pitchFamily="50" charset="-128"/>
                <a:cs typeface="Arial"/>
              </a:rPr>
              <a:t>IoT</a:t>
            </a:r>
            <a:endParaRPr lang="en-US" altLang="ja-JP" sz="2800" dirty="0">
              <a:solidFill>
                <a:srgbClr val="FFFFFF"/>
              </a:solidFill>
              <a:effectLst/>
              <a:latin typeface="Arial"/>
              <a:ea typeface="HGP創英角ｺﾞｼｯｸUB" pitchFamily="50" charset="-128"/>
              <a:cs typeface="Arial"/>
            </a:endParaRPr>
          </a:p>
          <a:p>
            <a:pPr algn="ctr"/>
            <a:r>
              <a:rPr lang="ja-JP" altLang="en-US" dirty="0">
                <a:solidFill>
                  <a:srgbClr val="FFFFFF"/>
                </a:solidFill>
                <a:effectLst/>
                <a:latin typeface="Arial"/>
                <a:ea typeface="HGP創英角ｺﾞｼｯｸUB" pitchFamily="50" charset="-128"/>
                <a:cs typeface="Arial"/>
              </a:rPr>
              <a:t>モノのインターネット／</a:t>
            </a:r>
            <a:r>
              <a:rPr lang="en-US" altLang="ja-JP" dirty="0">
                <a:solidFill>
                  <a:srgbClr val="FFFFFF"/>
                </a:solidFill>
                <a:effectLst/>
                <a:latin typeface="Arial"/>
                <a:ea typeface="HGP創英角ｺﾞｼｯｸUB" pitchFamily="50" charset="-128"/>
                <a:cs typeface="Arial"/>
              </a:rPr>
              <a:t>Internet of Things</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83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b="1" dirty="0"/>
              <a:t>amazon go</a:t>
            </a:r>
            <a:r>
              <a:rPr lang="ja-JP" altLang="en-US" dirty="0"/>
              <a:t>：無人のスーパー・マーケット</a:t>
            </a:r>
            <a:endParaRPr kumimoji="1" lang="ja-JP" altLang="en-US" dirty="0"/>
          </a:p>
        </p:txBody>
      </p:sp>
      <p:sp>
        <p:nvSpPr>
          <p:cNvPr id="3" name="スライド番号プレースホルダー 2">
            <a:extLst>
              <a:ext uri="{FF2B5EF4-FFF2-40B4-BE49-F238E27FC236}">
                <a16:creationId xmlns:a16="http://schemas.microsoft.com/office/drawing/2014/main" id="{D4708542-6200-8540-923D-D4FDEA69DF42}"/>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3833819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50116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インターネットに接されるデバイス数の推移</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3858405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69575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6271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0575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55</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2636721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56</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3804653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3641568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143062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05227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kumimoji="1" lang="en-US" altLang="ja-JP" dirty="0"/>
              <a:t>amazon</a:t>
            </a:r>
            <a:r>
              <a:rPr kumimoji="1" lang="ja-JP" altLang="en-US" dirty="0"/>
              <a:t>のデータ収集戦略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2309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902811" cy="215444"/>
          </a:xfrm>
          <a:prstGeom prst="rect">
            <a:avLst/>
          </a:prstGeom>
          <a:noFill/>
        </p:spPr>
        <p:txBody>
          <a:bodyPr wrap="none" rtlCol="0">
            <a:spAutoFit/>
          </a:bodyPr>
          <a:lstStyle/>
          <a:p>
            <a:r>
              <a:rPr kumimoji="1" lang="ja-JP" altLang="en-US" sz="800" dirty="0">
                <a:solidFill>
                  <a:srgbClr val="009051"/>
                </a:solidFill>
                <a:latin typeface="Meiryo" charset="-128"/>
                <a:ea typeface="Meiryo" charset="-128"/>
                <a:cs typeface="Meiryo" charset="-128"/>
              </a:rPr>
              <a:t>マルチメディア</a:t>
            </a: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2466190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9BCCB306-6406-0641-9C2E-127DFA226A1B}"/>
              </a:ext>
            </a:extLst>
          </p:cNvPr>
          <p:cNvGrpSpPr/>
          <p:nvPr/>
        </p:nvGrpSpPr>
        <p:grpSpPr>
          <a:xfrm>
            <a:off x="1001904" y="1764179"/>
            <a:ext cx="5844792" cy="4707708"/>
            <a:chOff x="1872576" y="2253530"/>
            <a:chExt cx="3250855" cy="2621113"/>
          </a:xfrm>
        </p:grpSpPr>
        <p:pic>
          <p:nvPicPr>
            <p:cNvPr id="19" name="図 18">
              <a:extLst>
                <a:ext uri="{FF2B5EF4-FFF2-40B4-BE49-F238E27FC236}">
                  <a16:creationId xmlns:a16="http://schemas.microsoft.com/office/drawing/2014/main" id="{9A885FB8-11E9-7544-B8F3-2544048744DD}"/>
                </a:ext>
              </a:extLst>
            </p:cNvPr>
            <p:cNvPicPr>
              <a:picLocks noChangeAspect="1"/>
            </p:cNvPicPr>
            <p:nvPr/>
          </p:nvPicPr>
          <p:blipFill>
            <a:blip r:embed="rId3"/>
            <a:stretch>
              <a:fillRect/>
            </a:stretch>
          </p:blipFill>
          <p:spPr>
            <a:xfrm>
              <a:off x="1872577" y="2334643"/>
              <a:ext cx="3175000" cy="2540000"/>
            </a:xfrm>
            <a:prstGeom prst="rect">
              <a:avLst/>
            </a:prstGeom>
          </p:spPr>
        </p:pic>
        <p:sp>
          <p:nvSpPr>
            <p:cNvPr id="24" name="正方形/長方形 23">
              <a:extLst>
                <a:ext uri="{FF2B5EF4-FFF2-40B4-BE49-F238E27FC236}">
                  <a16:creationId xmlns:a16="http://schemas.microsoft.com/office/drawing/2014/main" id="{FE4BAE2A-A620-9846-AAA1-A2675D949930}"/>
                </a:ext>
              </a:extLst>
            </p:cNvPr>
            <p:cNvSpPr/>
            <p:nvPr/>
          </p:nvSpPr>
          <p:spPr>
            <a:xfrm>
              <a:off x="1872576" y="2253530"/>
              <a:ext cx="3250855" cy="2621113"/>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C25C272B-A0DF-2C47-B385-11F682054724}"/>
              </a:ext>
            </a:extLst>
          </p:cNvPr>
          <p:cNvSpPr>
            <a:spLocks noGrp="1"/>
          </p:cNvSpPr>
          <p:nvPr>
            <p:ph type="title"/>
          </p:nvPr>
        </p:nvSpPr>
        <p:spPr>
          <a:xfrm>
            <a:off x="457200" y="274638"/>
            <a:ext cx="8686800" cy="416221"/>
          </a:xfrm>
        </p:spPr>
        <p:txBody>
          <a:bodyPr/>
          <a:lstStyle/>
          <a:p>
            <a:r>
              <a:rPr kumimoji="1" lang="en-US" altLang="ja-JP" dirty="0" err="1"/>
              <a:t>IoT</a:t>
            </a:r>
            <a:r>
              <a:rPr kumimoji="1" lang="ja-JP" altLang="en-US" dirty="0"/>
              <a:t>ビジネス</a:t>
            </a:r>
            <a:r>
              <a:rPr kumimoji="1" lang="ja-JP" altLang="en-US" sz="1800" dirty="0"/>
              <a:t>は</a:t>
            </a:r>
            <a:r>
              <a:rPr kumimoji="1" lang="ja-JP" altLang="en-US" b="1" dirty="0"/>
              <a:t>モノをつなげる</a:t>
            </a:r>
            <a:r>
              <a:rPr kumimoji="1" lang="ja-JP" altLang="en-US" sz="1800" dirty="0"/>
              <a:t>のではなく</a:t>
            </a:r>
            <a:r>
              <a:rPr kumimoji="1" lang="ja-JP" altLang="en-US" b="1" dirty="0"/>
              <a:t>物語をつなげる</a:t>
            </a:r>
            <a:r>
              <a:rPr kumimoji="1" lang="ja-JP" altLang="en-US" sz="1800" dirty="0"/>
              <a:t>取り組み</a:t>
            </a:r>
          </a:p>
        </p:txBody>
      </p:sp>
      <p:sp>
        <p:nvSpPr>
          <p:cNvPr id="3" name="スライド番号プレースホルダー 2">
            <a:extLst>
              <a:ext uri="{FF2B5EF4-FFF2-40B4-BE49-F238E27FC236}">
                <a16:creationId xmlns:a16="http://schemas.microsoft.com/office/drawing/2014/main" id="{C7C673BF-EAB3-8146-A0ED-BD7B0313DFBD}"/>
              </a:ext>
            </a:extLst>
          </p:cNvPr>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pic>
        <p:nvPicPr>
          <p:cNvPr id="5" name="図 4">
            <a:extLst>
              <a:ext uri="{FF2B5EF4-FFF2-40B4-BE49-F238E27FC236}">
                <a16:creationId xmlns:a16="http://schemas.microsoft.com/office/drawing/2014/main" id="{2B30A9C6-E7BE-4A4C-8813-417074FB83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397" y="4303283"/>
            <a:ext cx="1807721" cy="1807721"/>
          </a:xfrm>
          <a:prstGeom prst="rect">
            <a:avLst/>
          </a:prstGeom>
        </p:spPr>
      </p:pic>
      <p:pic>
        <p:nvPicPr>
          <p:cNvPr id="6" name="図 5">
            <a:extLst>
              <a:ext uri="{FF2B5EF4-FFF2-40B4-BE49-F238E27FC236}">
                <a16:creationId xmlns:a16="http://schemas.microsoft.com/office/drawing/2014/main" id="{4CB686AE-C0E3-C340-B2B6-B80549352A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551878">
            <a:off x="1308516" y="2352533"/>
            <a:ext cx="1792550" cy="1314537"/>
          </a:xfrm>
          <a:prstGeom prst="rect">
            <a:avLst/>
          </a:prstGeom>
        </p:spPr>
      </p:pic>
      <p:pic>
        <p:nvPicPr>
          <p:cNvPr id="8" name="図 7">
            <a:extLst>
              <a:ext uri="{FF2B5EF4-FFF2-40B4-BE49-F238E27FC236}">
                <a16:creationId xmlns:a16="http://schemas.microsoft.com/office/drawing/2014/main" id="{B9D1A592-4463-5A4B-B96F-67D9CDBE5A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725" y="4393886"/>
            <a:ext cx="1062051" cy="1062051"/>
          </a:xfrm>
          <a:prstGeom prst="rect">
            <a:avLst/>
          </a:prstGeom>
        </p:spPr>
      </p:pic>
      <p:pic>
        <p:nvPicPr>
          <p:cNvPr id="9" name="図 8">
            <a:extLst>
              <a:ext uri="{FF2B5EF4-FFF2-40B4-BE49-F238E27FC236}">
                <a16:creationId xmlns:a16="http://schemas.microsoft.com/office/drawing/2014/main" id="{418A4893-8175-7B45-B6C2-62BE8FB117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9230" y="2161798"/>
            <a:ext cx="1013469" cy="1274803"/>
          </a:xfrm>
          <a:prstGeom prst="rect">
            <a:avLst/>
          </a:prstGeom>
        </p:spPr>
      </p:pic>
      <p:pic>
        <p:nvPicPr>
          <p:cNvPr id="10" name="図 9">
            <a:extLst>
              <a:ext uri="{FF2B5EF4-FFF2-40B4-BE49-F238E27FC236}">
                <a16:creationId xmlns:a16="http://schemas.microsoft.com/office/drawing/2014/main" id="{9A4EB6D0-280D-DB40-8D95-12487A8C38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4319" y="3152517"/>
            <a:ext cx="1531950" cy="1531950"/>
          </a:xfrm>
          <a:prstGeom prst="rect">
            <a:avLst/>
          </a:prstGeom>
        </p:spPr>
      </p:pic>
      <p:grpSp>
        <p:nvGrpSpPr>
          <p:cNvPr id="14" name="グループ化 13">
            <a:extLst>
              <a:ext uri="{FF2B5EF4-FFF2-40B4-BE49-F238E27FC236}">
                <a16:creationId xmlns:a16="http://schemas.microsoft.com/office/drawing/2014/main" id="{F15D82C2-4AC9-C845-B61F-2FE0A062E6F8}"/>
              </a:ext>
            </a:extLst>
          </p:cNvPr>
          <p:cNvGrpSpPr/>
          <p:nvPr/>
        </p:nvGrpSpPr>
        <p:grpSpPr>
          <a:xfrm rot="20565105">
            <a:off x="7646702" y="3107644"/>
            <a:ext cx="111682" cy="206206"/>
            <a:chOff x="5507341" y="1776157"/>
            <a:chExt cx="156444" cy="362968"/>
          </a:xfrm>
        </p:grpSpPr>
        <p:sp>
          <p:nvSpPr>
            <p:cNvPr id="13" name="正方形/長方形 12">
              <a:extLst>
                <a:ext uri="{FF2B5EF4-FFF2-40B4-BE49-F238E27FC236}">
                  <a16:creationId xmlns:a16="http://schemas.microsoft.com/office/drawing/2014/main" id="{95A8F3CE-EF28-2A45-A790-8C1C691950FD}"/>
                </a:ext>
              </a:extLst>
            </p:cNvPr>
            <p:cNvSpPr/>
            <p:nvPr/>
          </p:nvSpPr>
          <p:spPr>
            <a:xfrm>
              <a:off x="5543683" y="1776157"/>
              <a:ext cx="78222" cy="3629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1869A9BF-5C65-CB45-882C-8D8BAEA27A39}"/>
                </a:ext>
              </a:extLst>
            </p:cNvPr>
            <p:cNvSpPr/>
            <p:nvPr/>
          </p:nvSpPr>
          <p:spPr>
            <a:xfrm>
              <a:off x="5507341" y="1874945"/>
              <a:ext cx="156444" cy="165392"/>
            </a:xfrm>
            <a:prstGeom prst="roundRect">
              <a:avLst/>
            </a:prstGeom>
            <a:solidFill>
              <a:schemeClr val="bg1"/>
            </a:solidFill>
            <a:ln>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highlight>
                  <a:srgbClr val="000000"/>
                </a:highlight>
                <a:latin typeface="ＭＳ Ｐゴシック"/>
                <a:ea typeface="ＭＳ Ｐゴシック"/>
                <a:cs typeface="ＭＳ Ｐゴシック"/>
              </a:endParaRPr>
            </a:p>
          </p:txBody>
        </p:sp>
      </p:grpSp>
      <p:pic>
        <p:nvPicPr>
          <p:cNvPr id="15" name="図 14">
            <a:extLst>
              <a:ext uri="{FF2B5EF4-FFF2-40B4-BE49-F238E27FC236}">
                <a16:creationId xmlns:a16="http://schemas.microsoft.com/office/drawing/2014/main" id="{94B84420-D36D-E44E-8C81-5BBE7BDE858A}"/>
              </a:ext>
            </a:extLst>
          </p:cNvPr>
          <p:cNvPicPr>
            <a:picLocks noChangeAspect="1"/>
          </p:cNvPicPr>
          <p:nvPr/>
        </p:nvPicPr>
        <p:blipFill>
          <a:blip r:embed="rId9"/>
          <a:stretch>
            <a:fillRect/>
          </a:stretch>
        </p:blipFill>
        <p:spPr>
          <a:xfrm>
            <a:off x="3924300" y="1076003"/>
            <a:ext cx="1295400" cy="1587500"/>
          </a:xfrm>
          <a:prstGeom prst="rect">
            <a:avLst/>
          </a:prstGeom>
        </p:spPr>
      </p:pic>
      <p:pic>
        <p:nvPicPr>
          <p:cNvPr id="7" name="図 6">
            <a:extLst>
              <a:ext uri="{FF2B5EF4-FFF2-40B4-BE49-F238E27FC236}">
                <a16:creationId xmlns:a16="http://schemas.microsoft.com/office/drawing/2014/main" id="{8784AF02-2A73-A044-A692-996DA930A5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4556" y="4660089"/>
            <a:ext cx="1216101" cy="1456408"/>
          </a:xfrm>
          <a:prstGeom prst="rect">
            <a:avLst/>
          </a:prstGeom>
        </p:spPr>
      </p:pic>
      <p:pic>
        <p:nvPicPr>
          <p:cNvPr id="16" name="図 15">
            <a:extLst>
              <a:ext uri="{FF2B5EF4-FFF2-40B4-BE49-F238E27FC236}">
                <a16:creationId xmlns:a16="http://schemas.microsoft.com/office/drawing/2014/main" id="{46838966-77E9-1746-83BC-9954486C2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78941" flipH="1">
            <a:off x="4190182" y="4688040"/>
            <a:ext cx="1792550" cy="1314537"/>
          </a:xfrm>
          <a:prstGeom prst="rect">
            <a:avLst/>
          </a:prstGeom>
        </p:spPr>
      </p:pic>
      <p:pic>
        <p:nvPicPr>
          <p:cNvPr id="32" name="図 31">
            <a:extLst>
              <a:ext uri="{FF2B5EF4-FFF2-40B4-BE49-F238E27FC236}">
                <a16:creationId xmlns:a16="http://schemas.microsoft.com/office/drawing/2014/main" id="{E6DBB3F0-8C52-6F43-AC7A-68618A928BA6}"/>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2570"/>
                    </a14:imgEffect>
                  </a14:imgLayer>
                </a14:imgProps>
              </a:ext>
              <a:ext uri="{28A0092B-C50C-407E-A947-70E740481C1C}">
                <a14:useLocalDpi xmlns:a14="http://schemas.microsoft.com/office/drawing/2010/main"/>
              </a:ext>
            </a:extLst>
          </a:blip>
          <a:stretch>
            <a:fillRect/>
          </a:stretch>
        </p:blipFill>
        <p:spPr>
          <a:xfrm rot="7350447">
            <a:off x="5258700" y="1728366"/>
            <a:ext cx="657309" cy="496336"/>
          </a:xfrm>
          <a:prstGeom prst="rect">
            <a:avLst/>
          </a:prstGeom>
        </p:spPr>
      </p:pic>
      <p:pic>
        <p:nvPicPr>
          <p:cNvPr id="33" name="図 32">
            <a:extLst>
              <a:ext uri="{FF2B5EF4-FFF2-40B4-BE49-F238E27FC236}">
                <a16:creationId xmlns:a16="http://schemas.microsoft.com/office/drawing/2014/main" id="{D99226F6-D27B-CB40-A14D-9ABC9BE8480E}"/>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2570"/>
                    </a14:imgEffect>
                  </a14:imgLayer>
                </a14:imgProps>
              </a:ext>
              <a:ext uri="{28A0092B-C50C-407E-A947-70E740481C1C}">
                <a14:useLocalDpi xmlns:a14="http://schemas.microsoft.com/office/drawing/2010/main"/>
              </a:ext>
            </a:extLst>
          </a:blip>
          <a:stretch>
            <a:fillRect/>
          </a:stretch>
        </p:blipFill>
        <p:spPr>
          <a:xfrm>
            <a:off x="5794841" y="3144885"/>
            <a:ext cx="657309" cy="496336"/>
          </a:xfrm>
          <a:prstGeom prst="rect">
            <a:avLst/>
          </a:prstGeom>
        </p:spPr>
      </p:pic>
      <p:pic>
        <p:nvPicPr>
          <p:cNvPr id="4" name="図 3">
            <a:extLst>
              <a:ext uri="{FF2B5EF4-FFF2-40B4-BE49-F238E27FC236}">
                <a16:creationId xmlns:a16="http://schemas.microsoft.com/office/drawing/2014/main" id="{B2C0C018-0FD9-E04B-92DE-9AEA7D9BC27E}"/>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2570"/>
                    </a14:imgEffect>
                  </a14:imgLayer>
                </a14:imgProps>
              </a:ext>
              <a:ext uri="{28A0092B-C50C-407E-A947-70E740481C1C}">
                <a14:useLocalDpi xmlns:a14="http://schemas.microsoft.com/office/drawing/2010/main"/>
              </a:ext>
            </a:extLst>
          </a:blip>
          <a:stretch>
            <a:fillRect/>
          </a:stretch>
        </p:blipFill>
        <p:spPr>
          <a:xfrm rot="18150758">
            <a:off x="6944466" y="2714592"/>
            <a:ext cx="657309" cy="496336"/>
          </a:xfrm>
          <a:prstGeom prst="rect">
            <a:avLst/>
          </a:prstGeom>
        </p:spPr>
      </p:pic>
      <p:pic>
        <p:nvPicPr>
          <p:cNvPr id="34" name="図 33">
            <a:extLst>
              <a:ext uri="{FF2B5EF4-FFF2-40B4-BE49-F238E27FC236}">
                <a16:creationId xmlns:a16="http://schemas.microsoft.com/office/drawing/2014/main" id="{172643DA-61C8-0C47-8CE8-846BFB7E2608}"/>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5">
                    <a14:imgEffect>
                      <a14:colorTemperature colorTemp="2570"/>
                    </a14:imgEffect>
                  </a14:imgLayer>
                </a14:imgProps>
              </a:ext>
              <a:ext uri="{28A0092B-C50C-407E-A947-70E740481C1C}">
                <a14:useLocalDpi xmlns:a14="http://schemas.microsoft.com/office/drawing/2010/main"/>
              </a:ext>
            </a:extLst>
          </a:blip>
          <a:stretch>
            <a:fillRect/>
          </a:stretch>
        </p:blipFill>
        <p:spPr>
          <a:xfrm rot="14287919">
            <a:off x="3223297" y="1727978"/>
            <a:ext cx="657309" cy="496336"/>
          </a:xfrm>
          <a:prstGeom prst="rect">
            <a:avLst/>
          </a:prstGeom>
        </p:spPr>
      </p:pic>
      <p:pic>
        <p:nvPicPr>
          <p:cNvPr id="35" name="図 34">
            <a:extLst>
              <a:ext uri="{FF2B5EF4-FFF2-40B4-BE49-F238E27FC236}">
                <a16:creationId xmlns:a16="http://schemas.microsoft.com/office/drawing/2014/main" id="{56AA1029-4A3E-144C-82CF-D7636CA93D68}"/>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2570"/>
                    </a14:imgEffect>
                  </a14:imgLayer>
                </a14:imgProps>
              </a:ext>
              <a:ext uri="{28A0092B-C50C-407E-A947-70E740481C1C}">
                <a14:useLocalDpi xmlns:a14="http://schemas.microsoft.com/office/drawing/2010/main"/>
              </a:ext>
            </a:extLst>
          </a:blip>
          <a:stretch>
            <a:fillRect/>
          </a:stretch>
        </p:blipFill>
        <p:spPr>
          <a:xfrm>
            <a:off x="1584159" y="1978531"/>
            <a:ext cx="657309" cy="496336"/>
          </a:xfrm>
          <a:prstGeom prst="rect">
            <a:avLst/>
          </a:prstGeom>
        </p:spPr>
      </p:pic>
      <p:pic>
        <p:nvPicPr>
          <p:cNvPr id="36" name="図 35">
            <a:extLst>
              <a:ext uri="{FF2B5EF4-FFF2-40B4-BE49-F238E27FC236}">
                <a16:creationId xmlns:a16="http://schemas.microsoft.com/office/drawing/2014/main" id="{3BBCA06D-2F95-4D40-9BED-85E321C07D19}"/>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7">
                    <a14:imgEffect>
                      <a14:colorTemperature colorTemp="2570"/>
                    </a14:imgEffect>
                  </a14:imgLayer>
                </a14:imgProps>
              </a:ext>
              <a:ext uri="{28A0092B-C50C-407E-A947-70E740481C1C}">
                <a14:useLocalDpi xmlns:a14="http://schemas.microsoft.com/office/drawing/2010/main"/>
              </a:ext>
            </a:extLst>
          </a:blip>
          <a:stretch>
            <a:fillRect/>
          </a:stretch>
        </p:blipFill>
        <p:spPr>
          <a:xfrm>
            <a:off x="4112205" y="4319785"/>
            <a:ext cx="657309" cy="496336"/>
          </a:xfrm>
          <a:prstGeom prst="rect">
            <a:avLst/>
          </a:prstGeom>
        </p:spPr>
      </p:pic>
      <p:pic>
        <p:nvPicPr>
          <p:cNvPr id="37" name="図 36">
            <a:extLst>
              <a:ext uri="{FF2B5EF4-FFF2-40B4-BE49-F238E27FC236}">
                <a16:creationId xmlns:a16="http://schemas.microsoft.com/office/drawing/2014/main" id="{ABA9A3E4-B105-5149-8417-A0EFCE0E39DF}"/>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8">
                    <a14:imgEffect>
                      <a14:colorTemperature colorTemp="2570"/>
                    </a14:imgEffect>
                  </a14:imgLayer>
                </a14:imgProps>
              </a:ext>
              <a:ext uri="{28A0092B-C50C-407E-A947-70E740481C1C}">
                <a14:useLocalDpi xmlns:a14="http://schemas.microsoft.com/office/drawing/2010/main"/>
              </a:ext>
            </a:extLst>
          </a:blip>
          <a:stretch>
            <a:fillRect/>
          </a:stretch>
        </p:blipFill>
        <p:spPr>
          <a:xfrm rot="3408555">
            <a:off x="1923356" y="4569150"/>
            <a:ext cx="657309" cy="496336"/>
          </a:xfrm>
          <a:prstGeom prst="rect">
            <a:avLst/>
          </a:prstGeom>
        </p:spPr>
      </p:pic>
      <p:pic>
        <p:nvPicPr>
          <p:cNvPr id="38" name="図 37">
            <a:extLst>
              <a:ext uri="{FF2B5EF4-FFF2-40B4-BE49-F238E27FC236}">
                <a16:creationId xmlns:a16="http://schemas.microsoft.com/office/drawing/2014/main" id="{698E2402-0C13-A04D-AE5B-5705C58B544F}"/>
              </a:ext>
            </a:extLst>
          </p:cNvPr>
          <p:cNvPicPr>
            <a:picLocks noChangeAspect="1"/>
          </p:cNvPicPr>
          <p:nvPr/>
        </p:nvPicPr>
        <p:blipFill>
          <a:blip r:embed="rId11" cstate="screen">
            <a:duotone>
              <a:schemeClr val="accent2">
                <a:shade val="45000"/>
                <a:satMod val="135000"/>
              </a:schemeClr>
              <a:prstClr val="white"/>
            </a:duotone>
            <a:extLst>
              <a:ext uri="{BEBA8EAE-BF5A-486C-A8C5-ECC9F3942E4B}">
                <a14:imgProps xmlns:a14="http://schemas.microsoft.com/office/drawing/2010/main">
                  <a14:imgLayer r:embed="rId19">
                    <a14:imgEffect>
                      <a14:colorTemperature colorTemp="2570"/>
                    </a14:imgEffect>
                  </a14:imgLayer>
                </a14:imgProps>
              </a:ext>
              <a:ext uri="{28A0092B-C50C-407E-A947-70E740481C1C}">
                <a14:useLocalDpi xmlns:a14="http://schemas.microsoft.com/office/drawing/2010/main"/>
              </a:ext>
            </a:extLst>
          </a:blip>
          <a:stretch>
            <a:fillRect/>
          </a:stretch>
        </p:blipFill>
        <p:spPr>
          <a:xfrm>
            <a:off x="7040253" y="4158260"/>
            <a:ext cx="657309" cy="496336"/>
          </a:xfrm>
          <a:prstGeom prst="rect">
            <a:avLst/>
          </a:prstGeom>
        </p:spPr>
      </p:pic>
      <p:sp>
        <p:nvSpPr>
          <p:cNvPr id="39" name="テキスト ボックス 38">
            <a:extLst>
              <a:ext uri="{FF2B5EF4-FFF2-40B4-BE49-F238E27FC236}">
                <a16:creationId xmlns:a16="http://schemas.microsoft.com/office/drawing/2014/main" id="{36EC3BFB-7F4A-6B4E-BD9B-B7AAB21A0BA3}"/>
              </a:ext>
            </a:extLst>
          </p:cNvPr>
          <p:cNvSpPr txBox="1"/>
          <p:nvPr/>
        </p:nvSpPr>
        <p:spPr>
          <a:xfrm>
            <a:off x="7388910" y="1942333"/>
            <a:ext cx="954107" cy="276999"/>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胸が痛い！</a:t>
            </a:r>
          </a:p>
        </p:txBody>
      </p:sp>
      <p:sp>
        <p:nvSpPr>
          <p:cNvPr id="40" name="テキスト ボックス 39">
            <a:extLst>
              <a:ext uri="{FF2B5EF4-FFF2-40B4-BE49-F238E27FC236}">
                <a16:creationId xmlns:a16="http://schemas.microsoft.com/office/drawing/2014/main" id="{856611E5-A428-E642-9F75-B5639EAD57C2}"/>
              </a:ext>
            </a:extLst>
          </p:cNvPr>
          <p:cNvSpPr txBox="1"/>
          <p:nvPr/>
        </p:nvSpPr>
        <p:spPr>
          <a:xfrm>
            <a:off x="5217059" y="1219322"/>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心臓発作の模様！</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緊急措置が必要！</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292569A-AB3B-ED45-B260-25F3A5F1E053}"/>
              </a:ext>
            </a:extLst>
          </p:cNvPr>
          <p:cNvSpPr txBox="1"/>
          <p:nvPr/>
        </p:nvSpPr>
        <p:spPr>
          <a:xfrm>
            <a:off x="5219976" y="2663503"/>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心臓発作の患者が</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搬送されます！</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D626B475-51B3-304F-B407-CA9E410BC59D}"/>
              </a:ext>
            </a:extLst>
          </p:cNvPr>
          <p:cNvSpPr txBox="1"/>
          <p:nvPr/>
        </p:nvSpPr>
        <p:spPr>
          <a:xfrm>
            <a:off x="3764262" y="3072489"/>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病歴や処方薬など</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電子カルテで確認</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98854E27-7A4C-8447-9C5E-88109A99FF87}"/>
              </a:ext>
            </a:extLst>
          </p:cNvPr>
          <p:cNvSpPr txBox="1"/>
          <p:nvPr/>
        </p:nvSpPr>
        <p:spPr>
          <a:xfrm>
            <a:off x="6426269" y="2269790"/>
            <a:ext cx="1107996" cy="276999"/>
          </a:xfrm>
          <a:prstGeom prst="rect">
            <a:avLst/>
          </a:prstGeom>
          <a:noFill/>
        </p:spPr>
        <p:txBody>
          <a:bodyPr wrap="none" rtlCol="0">
            <a:spAutoFit/>
          </a:bodyPr>
          <a:lstStyle/>
          <a:p>
            <a:r>
              <a:rPr lang="ja-JP" altLang="en-US" sz="1200" dirty="0">
                <a:solidFill>
                  <a:srgbClr val="FF0000"/>
                </a:solidFill>
                <a:latin typeface="Meiryo" panose="020B0604030504040204" pitchFamily="34" charset="-128"/>
                <a:ea typeface="Meiryo" panose="020B0604030504040204" pitchFamily="34" charset="-128"/>
              </a:rPr>
              <a:t>症状は・・・</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8D9D2E71-F933-144D-93E4-A82920F0D653}"/>
              </a:ext>
            </a:extLst>
          </p:cNvPr>
          <p:cNvSpPr txBox="1"/>
          <p:nvPr/>
        </p:nvSpPr>
        <p:spPr>
          <a:xfrm>
            <a:off x="2715087" y="1220345"/>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救急車出動要請！</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直ちに急行せよ！</a:t>
            </a:r>
          </a:p>
        </p:txBody>
      </p:sp>
      <p:sp>
        <p:nvSpPr>
          <p:cNvPr id="45" name="テキスト ボックス 44">
            <a:extLst>
              <a:ext uri="{FF2B5EF4-FFF2-40B4-BE49-F238E27FC236}">
                <a16:creationId xmlns:a16="http://schemas.microsoft.com/office/drawing/2014/main" id="{0FBB2C7D-B917-DD43-8179-CC839B76E806}"/>
              </a:ext>
            </a:extLst>
          </p:cNvPr>
          <p:cNvSpPr txBox="1"/>
          <p:nvPr/>
        </p:nvSpPr>
        <p:spPr>
          <a:xfrm>
            <a:off x="1242180" y="4180648"/>
            <a:ext cx="800219" cy="461665"/>
          </a:xfrm>
          <a:prstGeom prst="rect">
            <a:avLst/>
          </a:prstGeom>
          <a:noFill/>
        </p:spPr>
        <p:txBody>
          <a:bodyPr wrap="none" rtlCol="0">
            <a:spAutoFit/>
          </a:bodyPr>
          <a:lstStyle/>
          <a:p>
            <a:pPr algn="ctr"/>
            <a:r>
              <a:rPr kumimoji="1" lang="ja-JP" altLang="en-US" sz="1200" dirty="0">
                <a:solidFill>
                  <a:srgbClr val="FF0000"/>
                </a:solidFill>
                <a:latin typeface="Meiryo" panose="020B0604030504040204" pitchFamily="34" charset="-128"/>
                <a:ea typeface="Meiryo" panose="020B0604030504040204" pitchFamily="34" charset="-128"/>
              </a:rPr>
              <a:t>工事中で</a:t>
            </a:r>
            <a:endParaRPr kumimoji="1" lang="en-US" altLang="ja-JP" sz="1200" dirty="0">
              <a:solidFill>
                <a:srgbClr val="FF0000"/>
              </a:solidFill>
              <a:latin typeface="Meiryo" panose="020B0604030504040204" pitchFamily="34" charset="-128"/>
              <a:ea typeface="Meiryo" panose="020B0604030504040204" pitchFamily="34" charset="-128"/>
            </a:endParaRPr>
          </a:p>
          <a:p>
            <a:pPr algn="ctr"/>
            <a:r>
              <a:rPr lang="ja-JP" altLang="en-US" sz="1200" dirty="0">
                <a:solidFill>
                  <a:srgbClr val="FF0000"/>
                </a:solidFill>
                <a:latin typeface="Meiryo" panose="020B0604030504040204" pitchFamily="34" charset="-128"/>
                <a:ea typeface="Meiryo" panose="020B0604030504040204" pitchFamily="34" charset="-128"/>
              </a:rPr>
              <a:t>通行止！</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9" name="環状矢印 48">
            <a:extLst>
              <a:ext uri="{FF2B5EF4-FFF2-40B4-BE49-F238E27FC236}">
                <a16:creationId xmlns:a16="http://schemas.microsoft.com/office/drawing/2014/main" id="{1729C6CF-F3A8-3745-AF23-82AEA7BEF7AF}"/>
              </a:ext>
            </a:extLst>
          </p:cNvPr>
          <p:cNvSpPr/>
          <p:nvPr/>
        </p:nvSpPr>
        <p:spPr>
          <a:xfrm rot="16200000" flipH="1">
            <a:off x="2127890" y="1750314"/>
            <a:ext cx="3691757" cy="3719489"/>
          </a:xfrm>
          <a:prstGeom prst="circularArrow">
            <a:avLst>
              <a:gd name="adj1" fmla="val 12500"/>
              <a:gd name="adj2" fmla="val 1142319"/>
              <a:gd name="adj3" fmla="val 20457681"/>
              <a:gd name="adj4" fmla="val 16821038"/>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26CB31F7-D793-024A-AB5C-16AE605DAD4B}"/>
              </a:ext>
            </a:extLst>
          </p:cNvPr>
          <p:cNvSpPr txBox="1"/>
          <p:nvPr/>
        </p:nvSpPr>
        <p:spPr>
          <a:xfrm>
            <a:off x="2920094" y="3908113"/>
            <a:ext cx="1261884"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最短迂回ルート</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はこちら</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83133730-0841-5640-91FB-E79317A6467D}"/>
              </a:ext>
            </a:extLst>
          </p:cNvPr>
          <p:cNvSpPr txBox="1"/>
          <p:nvPr/>
        </p:nvSpPr>
        <p:spPr>
          <a:xfrm>
            <a:off x="6079374" y="4815262"/>
            <a:ext cx="1261884"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これより患者</a:t>
            </a:r>
            <a:endParaRPr kumimoji="1" lang="en-US" altLang="ja-JP" sz="1200" dirty="0">
              <a:solidFill>
                <a:srgbClr val="FF0000"/>
              </a:solidFill>
              <a:latin typeface="Meiryo" panose="020B0604030504040204" pitchFamily="34" charset="-128"/>
              <a:ea typeface="Meiryo" panose="020B0604030504040204" pitchFamily="34" charset="-128"/>
            </a:endParaRPr>
          </a:p>
          <a:p>
            <a:r>
              <a:rPr kumimoji="1" lang="ja-JP" altLang="en-US" sz="1200" dirty="0">
                <a:solidFill>
                  <a:srgbClr val="FF0000"/>
                </a:solidFill>
                <a:latin typeface="Meiryo" panose="020B0604030504040204" pitchFamily="34" charset="-128"/>
                <a:ea typeface="Meiryo" panose="020B0604030504040204" pitchFamily="34" charset="-128"/>
              </a:rPr>
              <a:t>を搬送します</a:t>
            </a:r>
            <a:r>
              <a:rPr lang="ja-JP" altLang="en-US" sz="1200" dirty="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0308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par>
                                <p:cTn id="8" presetID="26" presetClass="emph" presetSubtype="0" repeatCount="10000" fill="hold" nodeType="withEffect">
                                  <p:stCondLst>
                                    <p:cond delay="0"/>
                                  </p:stCondLst>
                                  <p:childTnLst>
                                    <p:animEffect transition="out" filter="fade">
                                      <p:cBhvr>
                                        <p:cTn id="9" dur="500" tmFilter="0, 0; .2, .5; .8, .5; 1, 0"/>
                                        <p:tgtEl>
                                          <p:spTgt spid="34"/>
                                        </p:tgtEl>
                                      </p:cBhvr>
                                    </p:animEffect>
                                    <p:animScale>
                                      <p:cBhvr>
                                        <p:cTn id="10" dur="250" autoRev="1" fill="hold"/>
                                        <p:tgtEl>
                                          <p:spTgt spid="34"/>
                                        </p:tgtEl>
                                      </p:cBhvr>
                                      <p:by x="105000" y="105000"/>
                                    </p:animScale>
                                  </p:childTnLst>
                                </p:cTn>
                              </p:par>
                              <p:par>
                                <p:cTn id="11" presetID="26" presetClass="emph" presetSubtype="0" repeatCount="10000" fill="hold" nodeType="withEffect">
                                  <p:stCondLst>
                                    <p:cond delay="0"/>
                                  </p:stCondLst>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par>
                                <p:cTn id="14" presetID="26" presetClass="emph" presetSubtype="0" repeatCount="10000" fill="hold" nodeType="withEffect">
                                  <p:stCondLst>
                                    <p:cond delay="0"/>
                                  </p:stCondLst>
                                  <p:childTnLst>
                                    <p:animEffect transition="out" filter="fade">
                                      <p:cBhvr>
                                        <p:cTn id="15" dur="500" tmFilter="0, 0; .2, .5; .8, .5; 1, 0"/>
                                        <p:tgtEl>
                                          <p:spTgt spid="36"/>
                                        </p:tgtEl>
                                      </p:cBhvr>
                                    </p:animEffect>
                                    <p:animScale>
                                      <p:cBhvr>
                                        <p:cTn id="16" dur="250" autoRev="1" fill="hold"/>
                                        <p:tgtEl>
                                          <p:spTgt spid="36"/>
                                        </p:tgtEl>
                                      </p:cBhvr>
                                      <p:by x="105000" y="105000"/>
                                    </p:animScale>
                                  </p:childTnLst>
                                </p:cTn>
                              </p:par>
                              <p:par>
                                <p:cTn id="17" presetID="26" presetClass="emph" presetSubtype="0" repeatCount="10000" fill="hold"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par>
                                <p:cTn id="20" presetID="26" presetClass="emph" presetSubtype="0" repeatCount="10000" fill="hold" nodeType="with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par>
                                <p:cTn id="23" presetID="26" presetClass="emph" presetSubtype="0" repeatCount="10000" fill="hold" nodeType="withEffect">
                                  <p:stCondLst>
                                    <p:cond delay="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26" presetClass="emph" presetSubtype="0" repeatCount="10000" fill="hold" nodeType="with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effectLst/>
                <a:latin typeface="Arial"/>
                <a:ea typeface="HGP創英角ｺﾞｼｯｸUB" pitchFamily="50" charset="-128"/>
                <a:cs typeface="Arial"/>
              </a:rPr>
              <a:t>AI</a:t>
            </a:r>
          </a:p>
          <a:p>
            <a:pPr algn="ctr"/>
            <a:r>
              <a:rPr lang="ja-JP" altLang="en-US" dirty="0">
                <a:solidFill>
                  <a:srgbClr val="FFFFFF"/>
                </a:solidFill>
                <a:effectLst/>
                <a:latin typeface="Arial"/>
                <a:ea typeface="HGP創英角ｺﾞｼｯｸUB" pitchFamily="50" charset="-128"/>
                <a:cs typeface="Arial"/>
              </a:rPr>
              <a:t>人工知能／</a:t>
            </a:r>
            <a:r>
              <a:rPr lang="en-US" altLang="ja-JP" dirty="0">
                <a:solidFill>
                  <a:srgbClr val="FFFFFF"/>
                </a:solidFill>
                <a:effectLst/>
                <a:latin typeface="Arial"/>
                <a:ea typeface="HGP創英角ｺﾞｼｯｸUB" pitchFamily="50" charset="-128"/>
                <a:cs typeface="Arial"/>
              </a:rPr>
              <a:t>Artificial Intelligence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4729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3" name="スライド番号プレースホルダー 2">
            <a:extLst>
              <a:ext uri="{FF2B5EF4-FFF2-40B4-BE49-F238E27FC236}">
                <a16:creationId xmlns:a16="http://schemas.microsoft.com/office/drawing/2014/main" id="{B3EF10DF-8518-4B45-A358-939968AC2D27}"/>
              </a:ext>
            </a:extLst>
          </p:cNvPr>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cstate="screen">
              <a:alphaModFix amt="44000"/>
              <a:extLst>
                <a:ext uri="{28A0092B-C50C-407E-A947-70E740481C1C}">
                  <a14:useLocalDpi xmlns:a14="http://schemas.microsoft.com/office/drawing/2010/main"/>
                </a:ext>
              </a:extLst>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36445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3A120-3AD6-DF46-8B05-5A829DDFBAB4}"/>
              </a:ext>
            </a:extLst>
          </p:cNvPr>
          <p:cNvSpPr>
            <a:spLocks noGrp="1"/>
          </p:cNvSpPr>
          <p:nvPr>
            <p:ph type="title"/>
          </p:nvPr>
        </p:nvSpPr>
        <p:spPr/>
        <p:txBody>
          <a:bodyPr/>
          <a:lstStyle/>
          <a:p>
            <a:r>
              <a:rPr kumimoji="1" lang="ja-JP" altLang="en-US" dirty="0"/>
              <a:t>人工知能の限界</a:t>
            </a:r>
          </a:p>
        </p:txBody>
      </p:sp>
      <p:sp>
        <p:nvSpPr>
          <p:cNvPr id="3" name="スライド番号プレースホルダー 2">
            <a:extLst>
              <a:ext uri="{FF2B5EF4-FFF2-40B4-BE49-F238E27FC236}">
                <a16:creationId xmlns:a16="http://schemas.microsoft.com/office/drawing/2014/main" id="{7731D979-72B2-FB47-8164-62C80DDE56D0}"/>
              </a:ext>
            </a:extLst>
          </p:cNvPr>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円/楕円 3">
            <a:extLst>
              <a:ext uri="{FF2B5EF4-FFF2-40B4-BE49-F238E27FC236}">
                <a16:creationId xmlns:a16="http://schemas.microsoft.com/office/drawing/2014/main" id="{862CF81E-9490-2E4D-89B8-E3230DC213C5}"/>
              </a:ext>
            </a:extLst>
          </p:cNvPr>
          <p:cNvSpPr/>
          <p:nvPr/>
        </p:nvSpPr>
        <p:spPr>
          <a:xfrm>
            <a:off x="1691680" y="1052736"/>
            <a:ext cx="2880320" cy="2880320"/>
          </a:xfrm>
          <a:prstGeom prst="ellips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FD05EE4D-508A-1948-91D5-3A8CBC738848}"/>
              </a:ext>
            </a:extLst>
          </p:cNvPr>
          <p:cNvSpPr/>
          <p:nvPr/>
        </p:nvSpPr>
        <p:spPr>
          <a:xfrm>
            <a:off x="4572000" y="1124744"/>
            <a:ext cx="2880320" cy="288032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28F7943-3BD9-5744-BFD6-7854C4E8823F}"/>
              </a:ext>
            </a:extLst>
          </p:cNvPr>
          <p:cNvSpPr/>
          <p:nvPr/>
        </p:nvSpPr>
        <p:spPr>
          <a:xfrm>
            <a:off x="3131840" y="3573016"/>
            <a:ext cx="2880320" cy="288032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3836938-5AA9-9E49-8CB8-049F7BA2992D}"/>
              </a:ext>
            </a:extLst>
          </p:cNvPr>
          <p:cNvSpPr/>
          <p:nvPr/>
        </p:nvSpPr>
        <p:spPr>
          <a:xfrm>
            <a:off x="3131840" y="1914995"/>
            <a:ext cx="2880320" cy="2880320"/>
          </a:xfrm>
          <a:prstGeom prst="ellipse">
            <a:avLst/>
          </a:prstGeom>
          <a:solidFill>
            <a:srgbClr val="0432FF">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0674786-5786-5243-BF12-01985654D5F5}"/>
              </a:ext>
            </a:extLst>
          </p:cNvPr>
          <p:cNvSpPr txBox="1"/>
          <p:nvPr/>
        </p:nvSpPr>
        <p:spPr>
          <a:xfrm>
            <a:off x="3431658" y="2520550"/>
            <a:ext cx="954107" cy="461665"/>
          </a:xfrm>
          <a:prstGeom prst="rect">
            <a:avLst/>
          </a:prstGeom>
          <a:noFill/>
        </p:spPr>
        <p:txBody>
          <a:bodyPr wrap="none" rtlCol="0">
            <a:spAutoFit/>
          </a:bodyPr>
          <a:lstStyle/>
          <a:p>
            <a:pPr algn="ctr"/>
            <a:r>
              <a:rPr kumimoji="1" lang="ja-JP" altLang="en-US" sz="1200" b="1" dirty="0">
                <a:solidFill>
                  <a:schemeClr val="bg1"/>
                </a:solidFill>
                <a:latin typeface="Meiryo" panose="020B0604030504040204" pitchFamily="34" charset="-128"/>
                <a:ea typeface="Meiryo" panose="020B0604030504040204" pitchFamily="34" charset="-128"/>
              </a:rPr>
              <a:t>データ化</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できた事実</a:t>
            </a:r>
          </a:p>
        </p:txBody>
      </p:sp>
      <p:sp>
        <p:nvSpPr>
          <p:cNvPr id="9" name="テキスト ボックス 8">
            <a:extLst>
              <a:ext uri="{FF2B5EF4-FFF2-40B4-BE49-F238E27FC236}">
                <a16:creationId xmlns:a16="http://schemas.microsoft.com/office/drawing/2014/main" id="{7750EE1D-F379-C64A-B43A-8DCD4C2BDF81}"/>
              </a:ext>
            </a:extLst>
          </p:cNvPr>
          <p:cNvSpPr txBox="1"/>
          <p:nvPr/>
        </p:nvSpPr>
        <p:spPr>
          <a:xfrm>
            <a:off x="4564041" y="2443924"/>
            <a:ext cx="1261884" cy="600164"/>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数学の言葉で</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表現できる処理</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a:t>
            </a:r>
            <a:r>
              <a:rPr lang="ja-JP" altLang="en-US" sz="900" dirty="0">
                <a:solidFill>
                  <a:schemeClr val="bg1"/>
                </a:solidFill>
                <a:latin typeface="Meiryo" panose="020B0604030504040204" pitchFamily="34" charset="-128"/>
                <a:ea typeface="Meiryo" panose="020B0604030504040204" pitchFamily="34" charset="-128"/>
              </a:rPr>
              <a:t>論理・確率・統計</a:t>
            </a:r>
            <a:r>
              <a:rPr lang="en-US" altLang="ja-JP" sz="900" dirty="0">
                <a:solidFill>
                  <a:schemeClr val="bg1"/>
                </a:solidFill>
                <a:latin typeface="Meiryo" panose="020B0604030504040204" pitchFamily="34" charset="-128"/>
                <a:ea typeface="Meiryo" panose="020B0604030504040204" pitchFamily="34" charset="-128"/>
              </a:rPr>
              <a:t>)</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F87A796-F0DD-364D-8A2E-906026F47553}"/>
              </a:ext>
            </a:extLst>
          </p:cNvPr>
          <p:cNvSpPr txBox="1"/>
          <p:nvPr/>
        </p:nvSpPr>
        <p:spPr>
          <a:xfrm>
            <a:off x="3633281" y="4128998"/>
            <a:ext cx="1877438" cy="461665"/>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脳の仕組みを参考にした</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数理モデル</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CABB080-8A36-2249-9002-1A8B43C1EB66}"/>
              </a:ext>
            </a:extLst>
          </p:cNvPr>
          <p:cNvSpPr txBox="1"/>
          <p:nvPr/>
        </p:nvSpPr>
        <p:spPr>
          <a:xfrm>
            <a:off x="3397767" y="3187977"/>
            <a:ext cx="2348465" cy="646331"/>
          </a:xfrm>
          <a:prstGeom prst="rect">
            <a:avLst/>
          </a:prstGeom>
          <a:noFill/>
        </p:spPr>
        <p:txBody>
          <a:bodyPr wrap="square" rtlCol="0">
            <a:spAutoFit/>
          </a:bodyPr>
          <a:lstStyle/>
          <a:p>
            <a:pPr algn="ctr"/>
            <a:r>
              <a:rPr lang="ja-JP" altLang="en-US" sz="2400" b="1" dirty="0">
                <a:solidFill>
                  <a:schemeClr val="bg1"/>
                </a:solidFill>
                <a:latin typeface="Meiryo" panose="020B0604030504040204" pitchFamily="34" charset="-128"/>
                <a:ea typeface="Meiryo" panose="020B0604030504040204" pitchFamily="34" charset="-128"/>
              </a:rPr>
              <a:t>人工知能</a:t>
            </a:r>
            <a:r>
              <a:rPr lang="en-US" altLang="ja-JP" sz="2400" b="1" dirty="0">
                <a:solidFill>
                  <a:schemeClr val="bg1"/>
                </a:solidFill>
                <a:latin typeface="Meiryo" panose="020B0604030504040204" pitchFamily="34" charset="-128"/>
                <a:ea typeface="Meiryo" panose="020B0604030504040204" pitchFamily="34" charset="-128"/>
              </a:rPr>
              <a:t>/AI</a:t>
            </a:r>
          </a:p>
          <a:p>
            <a:pPr algn="ctr"/>
            <a:r>
              <a:rPr kumimoji="1" lang="en-US" altLang="ja-JP" sz="1200" dirty="0">
                <a:solidFill>
                  <a:schemeClr val="bg1"/>
                </a:solidFill>
                <a:latin typeface="Meiryo" panose="020B0604030504040204" pitchFamily="34" charset="-128"/>
                <a:ea typeface="Meiryo" panose="020B0604030504040204" pitchFamily="34" charset="-128"/>
              </a:rPr>
              <a:t>Artificial Intelligence</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DD182A4-92DB-5A4C-968D-9C270CA82684}"/>
              </a:ext>
            </a:extLst>
          </p:cNvPr>
          <p:cNvSpPr txBox="1"/>
          <p:nvPr/>
        </p:nvSpPr>
        <p:spPr>
          <a:xfrm>
            <a:off x="1835696" y="1919225"/>
            <a:ext cx="1467068" cy="707886"/>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rPr>
              <a:t>森羅万象</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dirty="0">
                <a:solidFill>
                  <a:schemeClr val="bg1"/>
                </a:solidFill>
                <a:latin typeface="Meiryo" panose="020B0604030504040204" pitchFamily="34" charset="-128"/>
                <a:ea typeface="Meiryo" panose="020B0604030504040204" pitchFamily="34" charset="-128"/>
              </a:rPr>
              <a:t>全ての事実</a:t>
            </a:r>
          </a:p>
        </p:txBody>
      </p:sp>
      <p:sp>
        <p:nvSpPr>
          <p:cNvPr id="13" name="テキスト ボックス 12">
            <a:extLst>
              <a:ext uri="{FF2B5EF4-FFF2-40B4-BE49-F238E27FC236}">
                <a16:creationId xmlns:a16="http://schemas.microsoft.com/office/drawing/2014/main" id="{16A34BB5-B02A-074C-9A8F-9DABC310ECE6}"/>
              </a:ext>
            </a:extLst>
          </p:cNvPr>
          <p:cNvSpPr txBox="1"/>
          <p:nvPr/>
        </p:nvSpPr>
        <p:spPr>
          <a:xfrm>
            <a:off x="5841236" y="1919225"/>
            <a:ext cx="1467068" cy="707886"/>
          </a:xfrm>
          <a:prstGeom prst="rect">
            <a:avLst/>
          </a:prstGeom>
          <a:noFill/>
        </p:spPr>
        <p:txBody>
          <a:bodyPr wrap="none" rtlCol="0">
            <a:spAutoFit/>
          </a:bodyPr>
          <a:lstStyle/>
          <a:p>
            <a:pPr algn="r"/>
            <a:r>
              <a:rPr kumimoji="1" lang="ja-JP" altLang="en-US" sz="2000" b="1" dirty="0">
                <a:solidFill>
                  <a:schemeClr val="bg1"/>
                </a:solidFill>
                <a:latin typeface="Meiryo" panose="020B0604030504040204" pitchFamily="34" charset="-128"/>
                <a:ea typeface="Meiryo" panose="020B0604030504040204" pitchFamily="34" charset="-128"/>
              </a:rPr>
              <a:t>人間の知性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dirty="0">
                <a:solidFill>
                  <a:schemeClr val="bg1"/>
                </a:solidFill>
                <a:latin typeface="Meiryo" panose="020B0604030504040204" pitchFamily="34" charset="-128"/>
                <a:ea typeface="Meiryo" panose="020B0604030504040204" pitchFamily="34" charset="-128"/>
              </a:rPr>
              <a:t>知的処理</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FBE20DC-4C54-8E42-90D3-92DCF264E015}"/>
              </a:ext>
            </a:extLst>
          </p:cNvPr>
          <p:cNvSpPr txBox="1"/>
          <p:nvPr/>
        </p:nvSpPr>
        <p:spPr>
          <a:xfrm>
            <a:off x="3838466" y="5257464"/>
            <a:ext cx="1467068" cy="400110"/>
          </a:xfrm>
          <a:prstGeom prst="rect">
            <a:avLst/>
          </a:prstGeom>
          <a:noFill/>
        </p:spPr>
        <p:txBody>
          <a:bodyPr wrap="none" rtlCol="0">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rPr>
              <a:t>脳の仕組み</a:t>
            </a:r>
          </a:p>
        </p:txBody>
      </p:sp>
      <p:sp>
        <p:nvSpPr>
          <p:cNvPr id="15" name="テキスト ボックス 14">
            <a:extLst>
              <a:ext uri="{FF2B5EF4-FFF2-40B4-BE49-F238E27FC236}">
                <a16:creationId xmlns:a16="http://schemas.microsoft.com/office/drawing/2014/main" id="{C89134CF-9152-8046-852B-04C8166C5508}"/>
              </a:ext>
            </a:extLst>
          </p:cNvPr>
          <p:cNvSpPr txBox="1"/>
          <p:nvPr/>
        </p:nvSpPr>
        <p:spPr>
          <a:xfrm>
            <a:off x="3966705" y="899090"/>
            <a:ext cx="1210589" cy="584775"/>
          </a:xfrm>
          <a:prstGeom prst="rect">
            <a:avLst/>
          </a:prstGeom>
          <a:noFill/>
        </p:spPr>
        <p:txBody>
          <a:bodyPr wrap="none" rtlCol="0">
            <a:spAutoFit/>
          </a:bodyPr>
          <a:lstStyle/>
          <a:p>
            <a:pPr algn="ctr"/>
            <a:r>
              <a:rPr kumimoji="1" lang="ja-JP" altLang="en-US" sz="1600" dirty="0">
                <a:solidFill>
                  <a:srgbClr val="0432FF"/>
                </a:solidFill>
                <a:latin typeface="Meiryo" panose="020B0604030504040204" pitchFamily="34" charset="-128"/>
                <a:ea typeface="Meiryo" panose="020B0604030504040204" pitchFamily="34" charset="-128"/>
              </a:rPr>
              <a:t>人間を</a:t>
            </a:r>
            <a:endParaRPr kumimoji="1"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dirty="0">
                <a:solidFill>
                  <a:srgbClr val="0432FF"/>
                </a:solidFill>
                <a:latin typeface="Meiryo" panose="020B0604030504040204" pitchFamily="34" charset="-128"/>
                <a:ea typeface="Meiryo" panose="020B0604030504040204" pitchFamily="34" charset="-128"/>
              </a:rPr>
              <a:t>支配する？</a:t>
            </a:r>
          </a:p>
        </p:txBody>
      </p:sp>
      <p:sp>
        <p:nvSpPr>
          <p:cNvPr id="16" name="テキスト ボックス 15">
            <a:extLst>
              <a:ext uri="{FF2B5EF4-FFF2-40B4-BE49-F238E27FC236}">
                <a16:creationId xmlns:a16="http://schemas.microsoft.com/office/drawing/2014/main" id="{464C8379-36CE-0C47-9A80-64C7C567F537}"/>
              </a:ext>
            </a:extLst>
          </p:cNvPr>
          <p:cNvSpPr txBox="1"/>
          <p:nvPr/>
        </p:nvSpPr>
        <p:spPr>
          <a:xfrm>
            <a:off x="1403648" y="3992744"/>
            <a:ext cx="1826141" cy="584775"/>
          </a:xfrm>
          <a:prstGeom prst="rect">
            <a:avLst/>
          </a:prstGeom>
          <a:noFill/>
        </p:spPr>
        <p:txBody>
          <a:bodyPr wrap="none" rtlCol="0">
            <a:spAutoFit/>
          </a:bodyPr>
          <a:lstStyle/>
          <a:p>
            <a:r>
              <a:rPr kumimoji="1" lang="ja-JP" altLang="en-US" sz="1600" dirty="0">
                <a:solidFill>
                  <a:srgbClr val="0432FF"/>
                </a:solidFill>
                <a:latin typeface="Meiryo" panose="020B0604030504040204" pitchFamily="34" charset="-128"/>
                <a:ea typeface="Meiryo" panose="020B0604030504040204" pitchFamily="34" charset="-128"/>
              </a:rPr>
              <a:t>シンギュラリティ</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dirty="0">
                <a:solidFill>
                  <a:srgbClr val="0432FF"/>
                </a:solidFill>
                <a:latin typeface="Meiryo" panose="020B0604030504040204" pitchFamily="34" charset="-128"/>
                <a:ea typeface="Meiryo" panose="020B0604030504040204" pitchFamily="34" charset="-128"/>
              </a:rPr>
              <a:t>が到来する？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A6104A5-1414-4F4C-B2CC-73AB7AC5CC57}"/>
              </a:ext>
            </a:extLst>
          </p:cNvPr>
          <p:cNvSpPr txBox="1"/>
          <p:nvPr/>
        </p:nvSpPr>
        <p:spPr>
          <a:xfrm>
            <a:off x="6415652" y="4175077"/>
            <a:ext cx="1210588" cy="338554"/>
          </a:xfrm>
          <a:prstGeom prst="rect">
            <a:avLst/>
          </a:prstGeom>
          <a:noFill/>
        </p:spPr>
        <p:txBody>
          <a:bodyPr wrap="none" rtlCol="0">
            <a:spAutoFit/>
          </a:bodyPr>
          <a:lstStyle/>
          <a:p>
            <a:r>
              <a:rPr lang="ja-JP" altLang="en-US" sz="1600" dirty="0">
                <a:solidFill>
                  <a:srgbClr val="0432FF"/>
                </a:solidFill>
                <a:latin typeface="Meiryo" panose="020B0604030504040204" pitchFamily="34" charset="-128"/>
                <a:ea typeface="Meiryo" panose="020B0604030504040204" pitchFamily="34" charset="-128"/>
              </a:rPr>
              <a:t>神になる？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D856E87E-E2AC-D04B-A4C3-8F2DF0097928}"/>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1691680" y="3804569"/>
            <a:ext cx="980728" cy="980728"/>
          </a:xfrm>
          <a:prstGeom prst="rect">
            <a:avLst/>
          </a:prstGeom>
        </p:spPr>
      </p:pic>
      <p:pic>
        <p:nvPicPr>
          <p:cNvPr id="19" name="図 18">
            <a:extLst>
              <a:ext uri="{FF2B5EF4-FFF2-40B4-BE49-F238E27FC236}">
                <a16:creationId xmlns:a16="http://schemas.microsoft.com/office/drawing/2014/main" id="{74F14516-EADB-E941-99C5-A28B124FF341}"/>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6471592" y="3794767"/>
            <a:ext cx="980728" cy="980728"/>
          </a:xfrm>
          <a:prstGeom prst="rect">
            <a:avLst/>
          </a:prstGeom>
        </p:spPr>
      </p:pic>
      <p:pic>
        <p:nvPicPr>
          <p:cNvPr id="20" name="図 19">
            <a:extLst>
              <a:ext uri="{FF2B5EF4-FFF2-40B4-BE49-F238E27FC236}">
                <a16:creationId xmlns:a16="http://schemas.microsoft.com/office/drawing/2014/main" id="{45317C4D-D9FE-8F4D-B418-39472100EBDD}"/>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4118451" y="699875"/>
            <a:ext cx="980728" cy="980728"/>
          </a:xfrm>
          <a:prstGeom prst="rect">
            <a:avLst/>
          </a:prstGeom>
        </p:spPr>
      </p:pic>
      <p:sp>
        <p:nvSpPr>
          <p:cNvPr id="21" name="テキスト ボックス 20">
            <a:extLst>
              <a:ext uri="{FF2B5EF4-FFF2-40B4-BE49-F238E27FC236}">
                <a16:creationId xmlns:a16="http://schemas.microsoft.com/office/drawing/2014/main" id="{D2544DE0-DC90-7741-A1A5-C1CB2317C4C8}"/>
              </a:ext>
            </a:extLst>
          </p:cNvPr>
          <p:cNvSpPr txBox="1"/>
          <p:nvPr/>
        </p:nvSpPr>
        <p:spPr>
          <a:xfrm>
            <a:off x="6012160" y="2574886"/>
            <a:ext cx="1261884" cy="253916"/>
          </a:xfrm>
          <a:prstGeom prst="rect">
            <a:avLst/>
          </a:prstGeom>
          <a:noFill/>
        </p:spPr>
        <p:txBody>
          <a:bodyPr wrap="none" rtlCol="0">
            <a:spAutoFit/>
          </a:bodyPr>
          <a:lstStyle/>
          <a:p>
            <a:r>
              <a:rPr kumimoji="1" lang="ja-JP" altLang="en-US" sz="1050" dirty="0">
                <a:solidFill>
                  <a:schemeClr val="bg1"/>
                </a:solidFill>
                <a:latin typeface="Meiryo" panose="020B0604030504040204" pitchFamily="34" charset="-128"/>
                <a:ea typeface="Meiryo" panose="020B0604030504040204" pitchFamily="34" charset="-128"/>
              </a:rPr>
              <a:t>意識</a:t>
            </a:r>
            <a:r>
              <a:rPr lang="ja-JP" altLang="en-US" sz="1050" dirty="0">
                <a:solidFill>
                  <a:schemeClr val="bg1"/>
                </a:solidFill>
                <a:latin typeface="Meiryo" panose="020B0604030504040204" pitchFamily="34" charset="-128"/>
                <a:ea typeface="Meiryo" panose="020B0604030504040204" pitchFamily="34" charset="-128"/>
              </a:rPr>
              <a:t>・意味・</a:t>
            </a:r>
            <a:r>
              <a:rPr kumimoji="1" lang="ja-JP" altLang="en-US" sz="1050" dirty="0">
                <a:solidFill>
                  <a:schemeClr val="bg1"/>
                </a:solidFill>
                <a:latin typeface="Meiryo" panose="020B0604030504040204" pitchFamily="34" charset="-128"/>
                <a:ea typeface="Meiryo" panose="020B0604030504040204" pitchFamily="34" charset="-128"/>
              </a:rPr>
              <a:t>常識</a:t>
            </a:r>
          </a:p>
        </p:txBody>
      </p:sp>
      <p:sp>
        <p:nvSpPr>
          <p:cNvPr id="22" name="テキスト ボックス 21">
            <a:extLst>
              <a:ext uri="{FF2B5EF4-FFF2-40B4-BE49-F238E27FC236}">
                <a16:creationId xmlns:a16="http://schemas.microsoft.com/office/drawing/2014/main" id="{45B6EFAD-3FD7-2A42-AA1B-48293E7F5461}"/>
              </a:ext>
            </a:extLst>
          </p:cNvPr>
          <p:cNvSpPr txBox="1"/>
          <p:nvPr/>
        </p:nvSpPr>
        <p:spPr>
          <a:xfrm>
            <a:off x="5510719" y="6111329"/>
            <a:ext cx="3647152" cy="369332"/>
          </a:xfrm>
          <a:prstGeom prst="rect">
            <a:avLst/>
          </a:prstGeom>
          <a:noFill/>
        </p:spPr>
        <p:txBody>
          <a:bodyPr wrap="none" rtlCol="0">
            <a:spAutoFit/>
          </a:bodyPr>
          <a:lstStyle/>
          <a:p>
            <a:r>
              <a:rPr kumimoji="1" lang="ja-JP" altLang="en-US" dirty="0">
                <a:solidFill>
                  <a:srgbClr val="FF0000"/>
                </a:solidFill>
                <a:latin typeface="Meiryo" panose="020B0604030504040204" pitchFamily="34" charset="-128"/>
                <a:ea typeface="Meiryo" panose="020B0604030504040204" pitchFamily="34" charset="-128"/>
              </a:rPr>
              <a:t>だから安心というわけではない</a:t>
            </a:r>
            <a:r>
              <a:rPr lang="ja-JP" altLang="en-US" dirty="0">
                <a:solidFill>
                  <a:srgbClr val="FF0000"/>
                </a:solidFill>
                <a:latin typeface="Meiryo" panose="020B0604030504040204" pitchFamily="34" charset="-128"/>
                <a:ea typeface="Meiryo" panose="020B0604030504040204" pitchFamily="34" charset="-128"/>
              </a:rPr>
              <a:t>！</a:t>
            </a:r>
            <a:endParaRPr kumimoji="1" lang="ja-JP" altLang="en-US" dirty="0">
              <a:solidFill>
                <a:srgbClr val="FF000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04252DE-8E86-DC47-9056-ED63159324B8}"/>
              </a:ext>
            </a:extLst>
          </p:cNvPr>
          <p:cNvSpPr txBox="1"/>
          <p:nvPr/>
        </p:nvSpPr>
        <p:spPr>
          <a:xfrm>
            <a:off x="107504" y="6115239"/>
            <a:ext cx="3666388"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AI</a:t>
            </a:r>
            <a:r>
              <a:rPr kumimoji="1" lang="ja-JP" altLang="en-US" dirty="0">
                <a:solidFill>
                  <a:srgbClr val="0432FF"/>
                </a:solidFill>
                <a:latin typeface="Meiryo" panose="020B0604030504040204" pitchFamily="34" charset="-128"/>
                <a:ea typeface="Meiryo" panose="020B0604030504040204" pitchFamily="34" charset="-128"/>
              </a:rPr>
              <a:t>は知性の一部を代替するだけ。</a:t>
            </a:r>
          </a:p>
        </p:txBody>
      </p:sp>
    </p:spTree>
    <p:extLst>
      <p:ext uri="{BB962C8B-B14F-4D97-AF65-F5344CB8AC3E}">
        <p14:creationId xmlns:p14="http://schemas.microsoft.com/office/powerpoint/2010/main" val="19673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A5EF6-75E4-E84A-8610-CE5BC88D9E45}"/>
              </a:ext>
            </a:extLst>
          </p:cNvPr>
          <p:cNvSpPr>
            <a:spLocks noGrp="1"/>
          </p:cNvSpPr>
          <p:nvPr>
            <p:ph type="title"/>
          </p:nvPr>
        </p:nvSpPr>
        <p:spPr/>
        <p:txBody>
          <a:bodyPr/>
          <a:lstStyle/>
          <a:p>
            <a:r>
              <a:rPr kumimoji="1" lang="ja-JP" altLang="en-US" dirty="0"/>
              <a:t>「東ロボくん」の実力と代替可能な職業</a:t>
            </a:r>
          </a:p>
        </p:txBody>
      </p:sp>
      <p:sp>
        <p:nvSpPr>
          <p:cNvPr id="3" name="スライド番号プレースホルダー 2">
            <a:extLst>
              <a:ext uri="{FF2B5EF4-FFF2-40B4-BE49-F238E27FC236}">
                <a16:creationId xmlns:a16="http://schemas.microsoft.com/office/drawing/2014/main" id="{6DFEAE15-6418-F145-88DB-F8427A207E68}"/>
              </a:ext>
            </a:extLst>
          </p:cNvPr>
          <p:cNvSpPr>
            <a:spLocks noGrp="1"/>
          </p:cNvSpPr>
          <p:nvPr>
            <p:ph type="sldNum" sz="quarter" idx="12"/>
          </p:nvPr>
        </p:nvSpPr>
        <p:spPr>
          <a:xfrm>
            <a:off x="6932246" y="6507686"/>
            <a:ext cx="2133600" cy="217800"/>
          </a:xfrm>
        </p:spPr>
        <p:txBody>
          <a:bodyPr/>
          <a:lstStyle/>
          <a:p>
            <a:fld id="{8FF8CC5D-A65D-5946-99B5-645367A967AD}" type="slidenum">
              <a:rPr kumimoji="1" lang="ja-JP" altLang="en-US" smtClean="0"/>
              <a:t>65</a:t>
            </a:fld>
            <a:endParaRPr kumimoji="1" lang="ja-JP" altLang="en-US"/>
          </a:p>
        </p:txBody>
      </p:sp>
      <p:pic>
        <p:nvPicPr>
          <p:cNvPr id="4" name="図 3">
            <a:extLst>
              <a:ext uri="{FF2B5EF4-FFF2-40B4-BE49-F238E27FC236}">
                <a16:creationId xmlns:a16="http://schemas.microsoft.com/office/drawing/2014/main" id="{45687B7F-0F6A-C14D-BF54-0B135BD56643}"/>
              </a:ext>
            </a:extLst>
          </p:cNvPr>
          <p:cNvPicPr>
            <a:picLocks noChangeAspect="1"/>
          </p:cNvPicPr>
          <p:nvPr/>
        </p:nvPicPr>
        <p:blipFill>
          <a:blip r:embed="rId2"/>
          <a:stretch>
            <a:fillRect/>
          </a:stretch>
        </p:blipFill>
        <p:spPr>
          <a:xfrm>
            <a:off x="2781649" y="800708"/>
            <a:ext cx="6128340" cy="2520280"/>
          </a:xfrm>
          <a:prstGeom prst="rect">
            <a:avLst/>
          </a:prstGeom>
        </p:spPr>
      </p:pic>
      <p:pic>
        <p:nvPicPr>
          <p:cNvPr id="5" name="図 4">
            <a:extLst>
              <a:ext uri="{FF2B5EF4-FFF2-40B4-BE49-F238E27FC236}">
                <a16:creationId xmlns:a16="http://schemas.microsoft.com/office/drawing/2014/main" id="{C997AA31-AC41-A04A-B316-4E2B5FB3F2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385" y="800708"/>
            <a:ext cx="2376264" cy="1782198"/>
          </a:xfrm>
          <a:prstGeom prst="rect">
            <a:avLst/>
          </a:prstGeom>
        </p:spPr>
      </p:pic>
      <p:sp>
        <p:nvSpPr>
          <p:cNvPr id="6" name="正方形/長方形 5">
            <a:extLst>
              <a:ext uri="{FF2B5EF4-FFF2-40B4-BE49-F238E27FC236}">
                <a16:creationId xmlns:a16="http://schemas.microsoft.com/office/drawing/2014/main" id="{30C4163A-49B7-874A-B13E-A91CFBA98A0E}"/>
              </a:ext>
            </a:extLst>
          </p:cNvPr>
          <p:cNvSpPr/>
          <p:nvPr/>
        </p:nvSpPr>
        <p:spPr>
          <a:xfrm>
            <a:off x="251520" y="782610"/>
            <a:ext cx="8496944" cy="19811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D2FBA13-D6B5-4243-A60F-589774189BBE}"/>
              </a:ext>
            </a:extLst>
          </p:cNvPr>
          <p:cNvSpPr/>
          <p:nvPr/>
        </p:nvSpPr>
        <p:spPr>
          <a:xfrm>
            <a:off x="251520" y="2384884"/>
            <a:ext cx="8496944" cy="73808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91F6323-AF76-5E42-92DE-9AAAEE59B1A3}"/>
              </a:ext>
            </a:extLst>
          </p:cNvPr>
          <p:cNvSpPr txBox="1"/>
          <p:nvPr/>
        </p:nvSpPr>
        <p:spPr>
          <a:xfrm>
            <a:off x="524257" y="2476635"/>
            <a:ext cx="8095486" cy="646331"/>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国公立大学</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172</a:t>
            </a:r>
            <a:r>
              <a:rPr kumimoji="1" lang="ja-JP" altLang="en-US" dirty="0">
                <a:latin typeface="Meiryo" panose="020B0604030504040204" pitchFamily="34" charset="-128"/>
                <a:ea typeface="Meiryo" panose="020B0604030504040204" pitchFamily="34" charset="-128"/>
              </a:rPr>
              <a:t>校　内</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23</a:t>
            </a:r>
            <a:r>
              <a:rPr lang="ja-JP" altLang="en-US" dirty="0">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 30</a:t>
            </a:r>
            <a:r>
              <a:rPr lang="ja-JP" altLang="en-US" dirty="0">
                <a:latin typeface="Meiryo" panose="020B0604030504040204" pitchFamily="34" charset="-128"/>
                <a:ea typeface="Meiryo" panose="020B0604030504040204" pitchFamily="34" charset="-128"/>
              </a:rPr>
              <a:t>学部</a:t>
            </a:r>
            <a:r>
              <a:rPr lang="en-US" altLang="ja-JP" dirty="0">
                <a:latin typeface="Meiryo" panose="020B0604030504040204" pitchFamily="34" charset="-128"/>
                <a:ea typeface="Meiryo" panose="020B0604030504040204" pitchFamily="34" charset="-128"/>
              </a:rPr>
              <a:t>    53</a:t>
            </a:r>
            <a:r>
              <a:rPr lang="ja-JP" altLang="en-US" dirty="0">
                <a:latin typeface="Meiryo" panose="020B0604030504040204" pitchFamily="34" charset="-128"/>
                <a:ea typeface="Meiryo" panose="020B0604030504040204" pitchFamily="34" charset="-128"/>
              </a:rPr>
              <a:t>学科　</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lang="en-US" altLang="ja-JP" dirty="0">
              <a:latin typeface="Meiryo" panose="020B0604030504040204" pitchFamily="34" charset="-128"/>
              <a:ea typeface="Meiryo" panose="020B0604030504040204" pitchFamily="34" charset="-128"/>
            </a:endParaRPr>
          </a:p>
          <a:p>
            <a:r>
              <a:rPr kumimoji="1" lang="ja-JP" altLang="en-US" dirty="0">
                <a:latin typeface="Meiryo" panose="020B0604030504040204" pitchFamily="34" charset="-128"/>
                <a:ea typeface="Meiryo" panose="020B0604030504040204" pitchFamily="34" charset="-128"/>
              </a:rPr>
              <a:t>私立大学</a:t>
            </a:r>
            <a:r>
              <a:rPr kumimoji="1" lang="en-US" altLang="ja-JP" dirty="0">
                <a:latin typeface="Meiryo" panose="020B0604030504040204" pitchFamily="34" charset="-128"/>
                <a:ea typeface="Meiryo" panose="020B0604030504040204" pitchFamily="34" charset="-128"/>
              </a:rPr>
              <a:t>	584</a:t>
            </a:r>
            <a:r>
              <a:rPr kumimoji="1" lang="ja-JP" altLang="en-US" dirty="0">
                <a:latin typeface="Meiryo" panose="020B0604030504040204" pitchFamily="34" charset="-128"/>
                <a:ea typeface="Meiryo" panose="020B0604030504040204" pitchFamily="34" charset="-128"/>
              </a:rPr>
              <a:t>校　内</a:t>
            </a:r>
            <a:r>
              <a:rPr kumimoji="1" lang="en-US" altLang="ja-JP" dirty="0">
                <a:latin typeface="Meiryo" panose="020B0604030504040204" pitchFamily="34" charset="-128"/>
                <a:ea typeface="Meiryo" panose="020B0604030504040204" pitchFamily="34" charset="-128"/>
              </a:rPr>
              <a:t>512</a:t>
            </a:r>
            <a:r>
              <a:rPr kumimoji="1" lang="ja-JP" altLang="en-US" dirty="0">
                <a:latin typeface="Meiryo" panose="020B0604030504040204" pitchFamily="34" charset="-128"/>
                <a:ea typeface="Meiryo" panose="020B0604030504040204" pitchFamily="34" charset="-128"/>
              </a:rPr>
              <a:t>校</a:t>
            </a:r>
            <a:r>
              <a:rPr kumimoji="1" lang="en-US" altLang="ja-JP" dirty="0">
                <a:latin typeface="Meiryo" panose="020B0604030504040204" pitchFamily="34" charset="-128"/>
                <a:ea typeface="Meiryo" panose="020B0604030504040204" pitchFamily="34" charset="-128"/>
              </a:rPr>
              <a:t> 1343</a:t>
            </a:r>
            <a:r>
              <a:rPr kumimoji="1" lang="ja-JP" altLang="en-US" dirty="0">
                <a:latin typeface="Meiryo" panose="020B0604030504040204" pitchFamily="34" charset="-128"/>
                <a:ea typeface="Meiryo" panose="020B0604030504040204" pitchFamily="34" charset="-128"/>
              </a:rPr>
              <a:t>学部</a:t>
            </a:r>
            <a:r>
              <a:rPr kumimoji="1" lang="en-US" altLang="ja-JP" dirty="0">
                <a:latin typeface="Meiryo" panose="020B0604030504040204" pitchFamily="34" charset="-128"/>
                <a:ea typeface="Meiryo" panose="020B0604030504040204" pitchFamily="34" charset="-128"/>
              </a:rPr>
              <a:t> 2993</a:t>
            </a:r>
            <a:r>
              <a:rPr kumimoji="1" lang="ja-JP" altLang="en-US" dirty="0">
                <a:latin typeface="Meiryo" panose="020B0604030504040204" pitchFamily="34" charset="-128"/>
                <a:ea typeface="Meiryo" panose="020B0604030504040204" pitchFamily="34" charset="-128"/>
              </a:rPr>
              <a:t>学科　　</a:t>
            </a:r>
            <a:r>
              <a:rPr kumimoji="1"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kumimoji="1" lang="ja-JP" altLang="en-US" dirty="0">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92CEC191-262F-2940-AA02-B4737FF7E8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915" y="2977313"/>
            <a:ext cx="8812170" cy="3600400"/>
          </a:xfrm>
          <a:prstGeom prst="rect">
            <a:avLst/>
          </a:prstGeom>
        </p:spPr>
      </p:pic>
      <p:sp>
        <p:nvSpPr>
          <p:cNvPr id="9" name="四角形吹き出し 8">
            <a:extLst>
              <a:ext uri="{FF2B5EF4-FFF2-40B4-BE49-F238E27FC236}">
                <a16:creationId xmlns:a16="http://schemas.microsoft.com/office/drawing/2014/main" id="{16838BC1-E1C8-D04F-9736-6EFD7B052DD3}"/>
              </a:ext>
            </a:extLst>
          </p:cNvPr>
          <p:cNvSpPr/>
          <p:nvPr/>
        </p:nvSpPr>
        <p:spPr>
          <a:xfrm>
            <a:off x="6590026" y="3097704"/>
            <a:ext cx="2148589" cy="315035"/>
          </a:xfrm>
          <a:prstGeom prst="wedgeRectCallout">
            <a:avLst>
              <a:gd name="adj1" fmla="val -33955"/>
              <a:gd name="adj2" fmla="val -689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MARCH /</a:t>
            </a:r>
            <a:r>
              <a:rPr lang="ja-JP" altLang="en-US" sz="1050" dirty="0">
                <a:solidFill>
                  <a:srgbClr val="FFFFFF"/>
                </a:solidFill>
                <a:latin typeface="Meiryo" panose="020B0604030504040204" pitchFamily="34" charset="-128"/>
                <a:ea typeface="Meiryo" panose="020B0604030504040204" pitchFamily="34" charset="-128"/>
                <a:cs typeface="ＭＳ Ｐゴシック"/>
              </a:rPr>
              <a:t>関関同立の学科を含む</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06848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855635" y="908720"/>
            <a:ext cx="7432729" cy="370065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2537538" y="1396884"/>
            <a:ext cx="4087487" cy="369332"/>
          </a:xfrm>
          <a:prstGeom prst="rect">
            <a:avLst/>
          </a:prstGeom>
          <a:noFill/>
        </p:spPr>
        <p:txBody>
          <a:bodyPr wrap="square" rtlCol="0">
            <a:spAutoFit/>
          </a:bodyPr>
          <a:lstStyle/>
          <a:p>
            <a:pPr algn="ctr"/>
            <a:r>
              <a:rPr kumimoji="1" lang="ja-JP" altLang="en-US" dirty="0">
                <a:solidFill>
                  <a:srgbClr val="FFFFFF"/>
                </a:solidFill>
                <a:latin typeface="Meiryo" charset="-128"/>
                <a:ea typeface="Meiryo" charset="-128"/>
                <a:cs typeface="Meiryo" charset="-128"/>
              </a:rPr>
              <a:t>人間の知能そのものを持つ機械を作る</a:t>
            </a:r>
          </a:p>
        </p:txBody>
      </p:sp>
      <p:sp>
        <p:nvSpPr>
          <p:cNvPr id="76" name="正方形/長方形 75"/>
          <p:cNvSpPr/>
          <p:nvPr/>
        </p:nvSpPr>
        <p:spPr>
          <a:xfrm>
            <a:off x="251521" y="1766217"/>
            <a:ext cx="8640960" cy="3137730"/>
          </a:xfrm>
          <a:prstGeom prst="rect">
            <a:avLst/>
          </a:prstGeom>
          <a:solidFill>
            <a:schemeClr val="accent6">
              <a:lumMod val="60000"/>
              <a:lumOff val="40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コレ１枚でわかる人工知能</a:t>
            </a:r>
          </a:p>
        </p:txBody>
      </p:sp>
      <p:sp>
        <p:nvSpPr>
          <p:cNvPr id="6" name="フリーフォーム 5"/>
          <p:cNvSpPr/>
          <p:nvPr/>
        </p:nvSpPr>
        <p:spPr>
          <a:xfrm>
            <a:off x="343709" y="2655570"/>
            <a:ext cx="4842268"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93242" y="2655568"/>
            <a:ext cx="4827229"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494095" y="2968386"/>
            <a:ext cx="2518638"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人間にしかできなかったこと</a:t>
            </a:r>
          </a:p>
        </p:txBody>
      </p:sp>
      <p:sp>
        <p:nvSpPr>
          <p:cNvPr id="10" name="テキスト ボックス 9"/>
          <p:cNvSpPr txBox="1"/>
          <p:nvPr/>
        </p:nvSpPr>
        <p:spPr>
          <a:xfrm>
            <a:off x="6385008" y="2968386"/>
            <a:ext cx="2339102"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人間にはできなかったこと</a:t>
            </a:r>
          </a:p>
        </p:txBody>
      </p:sp>
      <p:sp>
        <p:nvSpPr>
          <p:cNvPr id="11" name="テキスト ボックス 10"/>
          <p:cNvSpPr txBox="1"/>
          <p:nvPr/>
        </p:nvSpPr>
        <p:spPr>
          <a:xfrm>
            <a:off x="448876" y="3260720"/>
            <a:ext cx="2646878" cy="584775"/>
          </a:xfrm>
          <a:prstGeom prst="rect">
            <a:avLst/>
          </a:prstGeom>
          <a:noFill/>
        </p:spPr>
        <p:txBody>
          <a:bodyPr wrap="none" rtlCol="0">
            <a:spAutoFit/>
          </a:bodyPr>
          <a:lstStyle/>
          <a:p>
            <a:r>
              <a:rPr kumimoji="1" lang="ja-JP" altLang="en-US" sz="3200" b="1" dirty="0">
                <a:solidFill>
                  <a:srgbClr val="FFFFFF"/>
                </a:solidFill>
                <a:latin typeface="Meiryo" charset="-128"/>
                <a:ea typeface="Meiryo" charset="-128"/>
                <a:cs typeface="Meiryo" charset="-128"/>
              </a:rPr>
              <a:t>作業の効率化</a:t>
            </a:r>
          </a:p>
        </p:txBody>
      </p:sp>
      <p:sp>
        <p:nvSpPr>
          <p:cNvPr id="12" name="テキスト ボックス 11"/>
          <p:cNvSpPr txBox="1"/>
          <p:nvPr/>
        </p:nvSpPr>
        <p:spPr>
          <a:xfrm>
            <a:off x="6454123" y="3262338"/>
            <a:ext cx="2236510" cy="584775"/>
          </a:xfrm>
          <a:prstGeom prst="rect">
            <a:avLst/>
          </a:prstGeom>
          <a:noFill/>
        </p:spPr>
        <p:txBody>
          <a:bodyPr wrap="none" rtlCol="0">
            <a:spAutoFit/>
          </a:bodyPr>
          <a:lstStyle/>
          <a:p>
            <a:pPr algn="r"/>
            <a:r>
              <a:rPr kumimoji="1" lang="ja-JP" altLang="en-US" sz="3200" b="1" dirty="0">
                <a:solidFill>
                  <a:srgbClr val="FFFFFF"/>
                </a:solidFill>
                <a:latin typeface="Meiryo" charset="-128"/>
                <a:ea typeface="Meiryo" charset="-128"/>
                <a:cs typeface="Meiryo" charset="-128"/>
              </a:rPr>
              <a:t>能力の拡張</a:t>
            </a:r>
          </a:p>
        </p:txBody>
      </p:sp>
      <p:sp>
        <p:nvSpPr>
          <p:cNvPr id="13" name="テキスト ボックス 12"/>
          <p:cNvSpPr txBox="1"/>
          <p:nvPr/>
        </p:nvSpPr>
        <p:spPr>
          <a:xfrm>
            <a:off x="815627" y="3763054"/>
            <a:ext cx="1210588"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運転手</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工場作業者</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兵士</a:t>
            </a:r>
          </a:p>
        </p:txBody>
      </p:sp>
      <p:sp>
        <p:nvSpPr>
          <p:cNvPr id="14" name="テキスト ボックス 13"/>
          <p:cNvSpPr txBox="1"/>
          <p:nvPr/>
        </p:nvSpPr>
        <p:spPr>
          <a:xfrm>
            <a:off x="2651831" y="3765302"/>
            <a:ext cx="1005403" cy="830997"/>
          </a:xfrm>
          <a:prstGeom prst="rect">
            <a:avLst/>
          </a:prstGeom>
          <a:noFill/>
        </p:spPr>
        <p:txBody>
          <a:bodyPr wrap="none" rtlCol="0">
            <a:spAutoFit/>
          </a:bodyPr>
          <a:lstStyle/>
          <a:p>
            <a:pPr algn="ctr"/>
            <a:r>
              <a:rPr lang="ja-JP" altLang="en-US" sz="1600" dirty="0">
                <a:solidFill>
                  <a:srgbClr val="FFFFFF"/>
                </a:solidFill>
                <a:latin typeface="Meiryo" charset="-128"/>
                <a:ea typeface="Meiryo" charset="-128"/>
                <a:cs typeface="Meiryo" charset="-128"/>
              </a:rPr>
              <a:t>音声認識</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文脈理解</a:t>
            </a:r>
          </a:p>
          <a:p>
            <a:pPr algn="ctr"/>
            <a:r>
              <a:rPr kumimoji="1" lang="ja-JP" altLang="en-US" sz="1600" dirty="0">
                <a:solidFill>
                  <a:srgbClr val="FFFFFF"/>
                </a:solidFill>
                <a:latin typeface="Meiryo" charset="-128"/>
                <a:ea typeface="Meiryo" charset="-128"/>
                <a:cs typeface="Meiryo" charset="-128"/>
              </a:rPr>
              <a:t>検索代行</a:t>
            </a:r>
            <a:endParaRPr kumimoji="1" lang="en-US" altLang="ja-JP" sz="1600" dirty="0">
              <a:solidFill>
                <a:srgbClr val="FFFFFF"/>
              </a:solidFill>
              <a:latin typeface="Meiryo" charset="-128"/>
              <a:ea typeface="Meiryo" charset="-128"/>
              <a:cs typeface="Meiryo" charset="-128"/>
            </a:endParaRPr>
          </a:p>
        </p:txBody>
      </p:sp>
      <p:sp>
        <p:nvSpPr>
          <p:cNvPr id="15" name="テキスト ボックス 14"/>
          <p:cNvSpPr txBox="1"/>
          <p:nvPr/>
        </p:nvSpPr>
        <p:spPr>
          <a:xfrm>
            <a:off x="5309548" y="3764206"/>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知識蓄積</a:t>
            </a:r>
            <a:endParaRPr kumimoji="1"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関係付け・解釈</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選択・判断</a:t>
            </a:r>
            <a:endParaRPr kumimoji="1" lang="en-US" altLang="ja-JP" sz="1600" dirty="0">
              <a:solidFill>
                <a:srgbClr val="FFFFFF"/>
              </a:solidFill>
              <a:latin typeface="Meiryo" charset="-128"/>
              <a:ea typeface="Meiryo" charset="-128"/>
              <a:cs typeface="Meiryo" charset="-128"/>
            </a:endParaRPr>
          </a:p>
        </p:txBody>
      </p:sp>
      <p:sp>
        <p:nvSpPr>
          <p:cNvPr id="16" name="テキスト ボックス 15"/>
          <p:cNvSpPr txBox="1"/>
          <p:nvPr/>
        </p:nvSpPr>
        <p:spPr>
          <a:xfrm>
            <a:off x="7065729" y="3758281"/>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観察・監視</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能力強化・補完</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介助・補助</a:t>
            </a:r>
            <a:endParaRPr lang="en-US" altLang="ja-JP" sz="1600" dirty="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890965" y="2622452"/>
            <a:ext cx="3338488" cy="1666281"/>
          </a:xfrm>
          <a:prstGeom prst="rect">
            <a:avLst/>
          </a:prstGeom>
        </p:spPr>
      </p:pic>
      <p:sp>
        <p:nvSpPr>
          <p:cNvPr id="18" name="テキスト ボックス 17"/>
          <p:cNvSpPr txBox="1"/>
          <p:nvPr/>
        </p:nvSpPr>
        <p:spPr>
          <a:xfrm>
            <a:off x="3647138" y="3058700"/>
            <a:ext cx="1826141" cy="769441"/>
          </a:xfrm>
          <a:prstGeom prst="rect">
            <a:avLst/>
          </a:prstGeom>
          <a:noFill/>
        </p:spPr>
        <p:txBody>
          <a:bodyPr wrap="none" rtlCol="0">
            <a:spAutoFit/>
          </a:bodyPr>
          <a:lstStyle/>
          <a:p>
            <a:pPr algn="ctr"/>
            <a:r>
              <a:rPr kumimoji="1" lang="ja-JP" altLang="en-US"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7" name="テキスト ボックス 76"/>
          <p:cNvSpPr txBox="1"/>
          <p:nvPr/>
        </p:nvSpPr>
        <p:spPr>
          <a:xfrm>
            <a:off x="3241765" y="956131"/>
            <a:ext cx="2698176"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汎用型人工知能</a:t>
            </a:r>
          </a:p>
        </p:txBody>
      </p:sp>
      <p:sp>
        <p:nvSpPr>
          <p:cNvPr id="78" name="テキスト ボックス 77"/>
          <p:cNvSpPr txBox="1"/>
          <p:nvPr/>
        </p:nvSpPr>
        <p:spPr>
          <a:xfrm>
            <a:off x="3222912" y="1844093"/>
            <a:ext cx="2698175"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特化型人工知能</a:t>
            </a:r>
          </a:p>
        </p:txBody>
      </p:sp>
      <p:sp>
        <p:nvSpPr>
          <p:cNvPr id="79" name="正方形/長方形 78"/>
          <p:cNvSpPr/>
          <p:nvPr/>
        </p:nvSpPr>
        <p:spPr>
          <a:xfrm>
            <a:off x="270083" y="4961382"/>
            <a:ext cx="8622398" cy="680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a:t>
            </a:r>
            <a:r>
              <a:rPr kumimoji="1" lang="ja-JP" altLang="en-US" sz="2400" b="1">
                <a:solidFill>
                  <a:srgbClr val="FFFFFF"/>
                </a:solidFill>
                <a:latin typeface="Meiryo" charset="-128"/>
                <a:ea typeface="Meiryo" charset="-128"/>
                <a:cs typeface="Meiryo" charset="-128"/>
              </a:rPr>
              <a:t>加速する</a:t>
            </a:r>
            <a:endParaRPr kumimoji="1" lang="ja-JP" altLang="en-US" sz="2400" b="1" dirty="0">
              <a:solidFill>
                <a:srgbClr val="FFFFFF"/>
              </a:solidFill>
              <a:latin typeface="Meiryo" charset="-128"/>
              <a:ea typeface="Meiryo" charset="-128"/>
              <a:cs typeface="Meiryo" charset="-128"/>
            </a:endParaRPr>
          </a:p>
        </p:txBody>
      </p:sp>
      <p:sp>
        <p:nvSpPr>
          <p:cNvPr id="80" name="正方形/長方形 79"/>
          <p:cNvSpPr/>
          <p:nvPr/>
        </p:nvSpPr>
        <p:spPr>
          <a:xfrm>
            <a:off x="361226" y="5893411"/>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81" name="正方形/長方形 80"/>
          <p:cNvSpPr/>
          <p:nvPr/>
        </p:nvSpPr>
        <p:spPr>
          <a:xfrm>
            <a:off x="3204062" y="5893412"/>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82" name="正方形/長方形 81"/>
          <p:cNvSpPr/>
          <p:nvPr/>
        </p:nvSpPr>
        <p:spPr>
          <a:xfrm>
            <a:off x="6046898" y="5884747"/>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6" name="上矢印 85"/>
          <p:cNvSpPr/>
          <p:nvPr/>
        </p:nvSpPr>
        <p:spPr>
          <a:xfrm>
            <a:off x="112424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p:cNvSpPr/>
          <p:nvPr/>
        </p:nvSpPr>
        <p:spPr>
          <a:xfrm>
            <a:off x="390536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p:cNvSpPr/>
          <p:nvPr/>
        </p:nvSpPr>
        <p:spPr>
          <a:xfrm>
            <a:off x="6766765"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746637" y="2278409"/>
            <a:ext cx="5650726" cy="369332"/>
          </a:xfrm>
          <a:prstGeom prst="rect">
            <a:avLst/>
          </a:prstGeom>
        </p:spPr>
        <p:txBody>
          <a:bodyPr wrap="square">
            <a:spAutoFit/>
          </a:bodyPr>
          <a:lstStyle/>
          <a:p>
            <a:pPr algn="ctr"/>
            <a:r>
              <a:rPr lang="ja-JP" altLang="en-US" dirty="0">
                <a:solidFill>
                  <a:schemeClr val="bg1"/>
                </a:solidFill>
                <a:latin typeface="Meiryo" charset="-128"/>
                <a:ea typeface="Meiryo" charset="-128"/>
                <a:cs typeface="Meiryo" charset="-128"/>
              </a:rPr>
              <a:t>人間が知能を使って行うことを機械にさせる</a:t>
            </a:r>
          </a:p>
        </p:txBody>
      </p:sp>
    </p:spTree>
    <p:extLst>
      <p:ext uri="{BB962C8B-B14F-4D97-AF65-F5344CB8AC3E}">
        <p14:creationId xmlns:p14="http://schemas.microsoft.com/office/powerpoint/2010/main" val="354277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人工知能の３つの役割と人間の進化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67</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人間の新たな役割を生みだし進化を加速する</a:t>
            </a:r>
          </a:p>
        </p:txBody>
      </p:sp>
      <p:sp>
        <p:nvSpPr>
          <p:cNvPr id="5" name="正方形/長方形 4"/>
          <p:cNvSpPr/>
          <p:nvPr/>
        </p:nvSpPr>
        <p:spPr>
          <a:xfrm>
            <a:off x="611560"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600" dirty="0">
                <a:solidFill>
                  <a:srgbClr val="FFFFFF"/>
                </a:solidFill>
                <a:latin typeface="Meiryo" charset="-128"/>
                <a:ea typeface="Meiryo" charset="-128"/>
                <a:cs typeface="Meiryo" charset="-128"/>
              </a:rPr>
              <a:t>機械自らが手順や判断基準を見つけ出し人間が介在することなく実行する</a:t>
            </a: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これまで人間には見えなかったことが見えるようになる</a:t>
            </a: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機械が人間に寄り添い、利用者の裾野を拡大し、新たな価値を生みだす</a:t>
            </a: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人工知能</a:t>
            </a:r>
            <a:r>
              <a:rPr lang="ja-JP" altLang="en-US" sz="2800" dirty="0">
                <a:solidFill>
                  <a:schemeClr val="bg1"/>
                </a:solidFill>
                <a:latin typeface="Meiryo" charset="-128"/>
                <a:ea typeface="Meiryo" charset="-128"/>
                <a:cs typeface="Meiryo" charset="-128"/>
              </a:rPr>
              <a:t>／</a:t>
            </a:r>
            <a:r>
              <a:rPr lang="en-US" altLang="ja-JP" sz="2800" b="1" dirty="0">
                <a:solidFill>
                  <a:schemeClr val="bg1"/>
                </a:solidFill>
                <a:latin typeface="Meiryo" charset="-128"/>
                <a:ea typeface="Meiryo" charset="-128"/>
                <a:cs typeface="Meiryo" charset="-128"/>
              </a:rPr>
              <a:t>A</a:t>
            </a:r>
            <a:r>
              <a:rPr lang="en-US" altLang="ja-JP" sz="2800" dirty="0">
                <a:solidFill>
                  <a:schemeClr val="bg1"/>
                </a:solidFill>
                <a:latin typeface="Meiryo" charset="-128"/>
                <a:ea typeface="Meiryo" charset="-128"/>
                <a:cs typeface="Meiryo" charset="-128"/>
              </a:rPr>
              <a:t>rtificial </a:t>
            </a:r>
            <a:r>
              <a:rPr lang="en-US" altLang="ja-JP" sz="2800" b="1" dirty="0">
                <a:solidFill>
                  <a:schemeClr val="bg1"/>
                </a:solidFill>
                <a:latin typeface="Meiryo" charset="-128"/>
                <a:ea typeface="Meiryo" charset="-128"/>
                <a:cs typeface="Meiryo" charset="-128"/>
              </a:rPr>
              <a:t>I</a:t>
            </a:r>
            <a:r>
              <a:rPr lang="en-US" altLang="ja-JP" sz="2800" dirty="0">
                <a:solidFill>
                  <a:schemeClr val="bg1"/>
                </a:solidFill>
                <a:latin typeface="Meiryo" charset="-128"/>
                <a:ea typeface="Meiryo" charset="-128"/>
                <a:cs typeface="Meiryo" charset="-128"/>
              </a:rPr>
              <a:t>ntelligence</a:t>
            </a:r>
          </a:p>
          <a:p>
            <a:pPr algn="ctr"/>
            <a:r>
              <a:rPr kumimoji="1" lang="ja-JP" altLang="en-US" sz="2000" dirty="0">
                <a:solidFill>
                  <a:schemeClr val="bg1"/>
                </a:solidFill>
                <a:latin typeface="Meiryo" charset="-128"/>
                <a:ea typeface="Meiryo" charset="-128"/>
                <a:cs typeface="Meiryo" charset="-128"/>
              </a:rPr>
              <a:t>人間の知的作業を自動化し知性を拡張する技術</a:t>
            </a: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自動車、システムや機器の運用、土木工事など</a:t>
            </a: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医療診断、データサイエンス、各種学問分野など</a:t>
            </a: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76988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自律化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8912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a:extLst>
              <a:ext uri="{FF2B5EF4-FFF2-40B4-BE49-F238E27FC236}">
                <a16:creationId xmlns:a16="http://schemas.microsoft.com/office/drawing/2014/main" id="{72069802-3BBE-B14B-98DA-0268CE704E38}"/>
              </a:ext>
            </a:extLst>
          </p:cNvPr>
          <p:cNvGrpSpPr/>
          <p:nvPr/>
        </p:nvGrpSpPr>
        <p:grpSpPr>
          <a:xfrm>
            <a:off x="612473" y="4818310"/>
            <a:ext cx="5214359" cy="1720513"/>
            <a:chOff x="612473" y="4818310"/>
            <a:chExt cx="5214359" cy="1720513"/>
          </a:xfrm>
        </p:grpSpPr>
        <p:pic>
          <p:nvPicPr>
            <p:cNvPr id="17" name="図 16">
              <a:extLst>
                <a:ext uri="{FF2B5EF4-FFF2-40B4-BE49-F238E27FC236}">
                  <a16:creationId xmlns:a16="http://schemas.microsoft.com/office/drawing/2014/main" id="{17ABA868-69FF-2940-887B-1216D75AF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473" y="4822885"/>
              <a:ext cx="2118442" cy="1715938"/>
            </a:xfrm>
            <a:prstGeom prst="rect">
              <a:avLst/>
            </a:prstGeom>
          </p:spPr>
        </p:pic>
        <p:pic>
          <p:nvPicPr>
            <p:cNvPr id="19" name="図 18">
              <a:extLst>
                <a:ext uri="{FF2B5EF4-FFF2-40B4-BE49-F238E27FC236}">
                  <a16:creationId xmlns:a16="http://schemas.microsoft.com/office/drawing/2014/main" id="{A4D30A76-0D40-274E-B4F4-33BB86D19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043" y="4818310"/>
              <a:ext cx="1593789" cy="1593789"/>
            </a:xfrm>
            <a:prstGeom prst="rect">
              <a:avLst/>
            </a:prstGeom>
          </p:spPr>
        </p:pic>
        <p:sp>
          <p:nvSpPr>
            <p:cNvPr id="24" name="右矢印 23">
              <a:extLst>
                <a:ext uri="{FF2B5EF4-FFF2-40B4-BE49-F238E27FC236}">
                  <a16:creationId xmlns:a16="http://schemas.microsoft.com/office/drawing/2014/main" id="{F88931D5-8562-B941-8AFB-F9B437ABB3F6}"/>
                </a:ext>
              </a:extLst>
            </p:cNvPr>
            <p:cNvSpPr/>
            <p:nvPr/>
          </p:nvSpPr>
          <p:spPr>
            <a:xfrm>
              <a:off x="2906884" y="5197150"/>
              <a:ext cx="1081177" cy="87989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F22C85D-5CE6-8A41-B5F0-529B94D6A86A}"/>
                </a:ext>
              </a:extLst>
            </p:cNvPr>
            <p:cNvSpPr txBox="1"/>
            <p:nvPr/>
          </p:nvSpPr>
          <p:spPr>
            <a:xfrm>
              <a:off x="2816530" y="6087823"/>
              <a:ext cx="1274709"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コンビニのレジは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”No Checkout”</a:t>
              </a:r>
              <a:r>
                <a:rPr kumimoji="1" lang="ja-JP" altLang="en-US" sz="1050" dirty="0">
                  <a:solidFill>
                    <a:srgbClr val="0070C0"/>
                  </a:solidFill>
                  <a:latin typeface="Meiryo" panose="020B0604030504040204" pitchFamily="34" charset="-128"/>
                  <a:ea typeface="Meiryo" panose="020B0604030504040204" pitchFamily="34" charset="-128"/>
                </a:rPr>
                <a:t>へ</a:t>
              </a:r>
            </a:p>
          </p:txBody>
        </p:sp>
      </p:grpSp>
      <p:sp>
        <p:nvSpPr>
          <p:cNvPr id="5" name="タイトル 4">
            <a:extLst>
              <a:ext uri="{FF2B5EF4-FFF2-40B4-BE49-F238E27FC236}">
                <a16:creationId xmlns:a16="http://schemas.microsoft.com/office/drawing/2014/main" id="{9364A011-79A2-4A49-817D-95A985F96A93}"/>
              </a:ext>
            </a:extLst>
          </p:cNvPr>
          <p:cNvSpPr>
            <a:spLocks noGrp="1"/>
          </p:cNvSpPr>
          <p:nvPr>
            <p:ph type="title"/>
          </p:nvPr>
        </p:nvSpPr>
        <p:spPr/>
        <p:txBody>
          <a:bodyPr/>
          <a:lstStyle/>
          <a:p>
            <a:r>
              <a:rPr kumimoji="1" lang="ja-JP" altLang="en-US" dirty="0"/>
              <a:t>手順が決まった仕事は機械に置き換わる</a:t>
            </a:r>
          </a:p>
        </p:txBody>
      </p:sp>
      <p:sp>
        <p:nvSpPr>
          <p:cNvPr id="4" name="スライド番号プレースホルダー 3">
            <a:extLst>
              <a:ext uri="{FF2B5EF4-FFF2-40B4-BE49-F238E27FC236}">
                <a16:creationId xmlns:a16="http://schemas.microsoft.com/office/drawing/2014/main" id="{25706F97-77BF-314F-ACBC-1F16B7A741CF}"/>
              </a:ext>
            </a:extLst>
          </p:cNvPr>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pic>
        <p:nvPicPr>
          <p:cNvPr id="8" name="図 7">
            <a:extLst>
              <a:ext uri="{FF2B5EF4-FFF2-40B4-BE49-F238E27FC236}">
                <a16:creationId xmlns:a16="http://schemas.microsoft.com/office/drawing/2014/main" id="{27C07132-9710-F040-BE04-0F803C5B3E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465" y="845018"/>
            <a:ext cx="2628181" cy="1777307"/>
          </a:xfrm>
          <a:prstGeom prst="rect">
            <a:avLst/>
          </a:prstGeom>
        </p:spPr>
      </p:pic>
      <p:pic>
        <p:nvPicPr>
          <p:cNvPr id="9" name="図 8">
            <a:extLst>
              <a:ext uri="{FF2B5EF4-FFF2-40B4-BE49-F238E27FC236}">
                <a16:creationId xmlns:a16="http://schemas.microsoft.com/office/drawing/2014/main" id="{23AA288D-59A0-374C-8AAC-9F98E982F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3043" y="807756"/>
            <a:ext cx="1769500" cy="1777307"/>
          </a:xfrm>
          <a:prstGeom prst="rect">
            <a:avLst/>
          </a:prstGeom>
        </p:spPr>
      </p:pic>
      <p:pic>
        <p:nvPicPr>
          <p:cNvPr id="11" name="図 10">
            <a:extLst>
              <a:ext uri="{FF2B5EF4-FFF2-40B4-BE49-F238E27FC236}">
                <a16:creationId xmlns:a16="http://schemas.microsoft.com/office/drawing/2014/main" id="{3366665A-8976-DC4C-A5FE-37F40B98E6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 y="2736466"/>
            <a:ext cx="2628181" cy="1971135"/>
          </a:xfrm>
          <a:prstGeom prst="rect">
            <a:avLst/>
          </a:prstGeom>
        </p:spPr>
      </p:pic>
      <p:pic>
        <p:nvPicPr>
          <p:cNvPr id="13" name="図 12">
            <a:extLst>
              <a:ext uri="{FF2B5EF4-FFF2-40B4-BE49-F238E27FC236}">
                <a16:creationId xmlns:a16="http://schemas.microsoft.com/office/drawing/2014/main" id="{09C1B23D-8B0E-534D-B624-12FC3D75D3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33042" y="2690293"/>
            <a:ext cx="1466810" cy="2017308"/>
          </a:xfrm>
          <a:prstGeom prst="rect">
            <a:avLst/>
          </a:prstGeom>
        </p:spPr>
      </p:pic>
      <p:sp>
        <p:nvSpPr>
          <p:cNvPr id="20" name="正方形/長方形 19">
            <a:extLst>
              <a:ext uri="{FF2B5EF4-FFF2-40B4-BE49-F238E27FC236}">
                <a16:creationId xmlns:a16="http://schemas.microsoft.com/office/drawing/2014/main" id="{0BEF991E-E53B-1445-AAD7-1A2989D74B97}"/>
              </a:ext>
            </a:extLst>
          </p:cNvPr>
          <p:cNvSpPr/>
          <p:nvPr/>
        </p:nvSpPr>
        <p:spPr>
          <a:xfrm>
            <a:off x="5687746" y="807756"/>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F4AD86-9F78-8E4E-A2B1-2EFC580530AB}"/>
              </a:ext>
            </a:extLst>
          </p:cNvPr>
          <p:cNvSpPr/>
          <p:nvPr/>
        </p:nvSpPr>
        <p:spPr>
          <a:xfrm>
            <a:off x="11500" y="840649"/>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133859A-F7AC-4245-A876-A9FBD1613A4A}"/>
              </a:ext>
            </a:extLst>
          </p:cNvPr>
          <p:cNvSpPr/>
          <p:nvPr/>
        </p:nvSpPr>
        <p:spPr>
          <a:xfrm>
            <a:off x="2947141" y="3282086"/>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EF545003-F36E-6B4B-BCA5-7FB4A8D89ED8}"/>
              </a:ext>
            </a:extLst>
          </p:cNvPr>
          <p:cNvSpPr/>
          <p:nvPr/>
        </p:nvSpPr>
        <p:spPr>
          <a:xfrm>
            <a:off x="2947140" y="1256462"/>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3CC0427-DE95-A443-AC11-CA31CF454825}"/>
              </a:ext>
            </a:extLst>
          </p:cNvPr>
          <p:cNvSpPr/>
          <p:nvPr/>
        </p:nvSpPr>
        <p:spPr>
          <a:xfrm>
            <a:off x="102734" y="6407523"/>
            <a:ext cx="6084497" cy="180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1302B454-DA8B-FF4D-A919-BB0D79D46691}"/>
              </a:ext>
            </a:extLst>
          </p:cNvPr>
          <p:cNvSpPr txBox="1"/>
          <p:nvPr/>
        </p:nvSpPr>
        <p:spPr>
          <a:xfrm>
            <a:off x="2816530" y="2144143"/>
            <a:ext cx="1261884"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銀行の窓口業務は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ATM</a:t>
            </a:r>
            <a:r>
              <a:rPr kumimoji="1" lang="ja-JP" altLang="en-US" sz="1050" dirty="0">
                <a:solidFill>
                  <a:srgbClr val="0070C0"/>
                </a:solidFill>
                <a:latin typeface="Meiryo" panose="020B0604030504040204" pitchFamily="34" charset="-128"/>
                <a:ea typeface="Meiryo" panose="020B0604030504040204" pitchFamily="34" charset="-128"/>
              </a:rPr>
              <a:t>へ</a:t>
            </a:r>
          </a:p>
        </p:txBody>
      </p:sp>
      <p:sp>
        <p:nvSpPr>
          <p:cNvPr id="27" name="テキスト ボックス 26">
            <a:extLst>
              <a:ext uri="{FF2B5EF4-FFF2-40B4-BE49-F238E27FC236}">
                <a16:creationId xmlns:a16="http://schemas.microsoft.com/office/drawing/2014/main" id="{C211C1B0-C0DC-B74A-A678-8D79539F75B0}"/>
              </a:ext>
            </a:extLst>
          </p:cNvPr>
          <p:cNvSpPr txBox="1"/>
          <p:nvPr/>
        </p:nvSpPr>
        <p:spPr>
          <a:xfrm>
            <a:off x="2883856" y="4201363"/>
            <a:ext cx="1127232"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駅の有人改札は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ja-JP" altLang="en-US" sz="1050" dirty="0">
                <a:solidFill>
                  <a:srgbClr val="0070C0"/>
                </a:solidFill>
                <a:latin typeface="Meiryo" panose="020B0604030504040204" pitchFamily="34" charset="-128"/>
                <a:ea typeface="Meiryo" panose="020B0604030504040204" pitchFamily="34" charset="-128"/>
              </a:rPr>
              <a:t>自動改札へ</a:t>
            </a:r>
          </a:p>
        </p:txBody>
      </p:sp>
      <p:grpSp>
        <p:nvGrpSpPr>
          <p:cNvPr id="107" name="グループ化 106">
            <a:extLst>
              <a:ext uri="{FF2B5EF4-FFF2-40B4-BE49-F238E27FC236}">
                <a16:creationId xmlns:a16="http://schemas.microsoft.com/office/drawing/2014/main" id="{F4741F78-77EE-BA45-B197-0BE729FB913B}"/>
              </a:ext>
            </a:extLst>
          </p:cNvPr>
          <p:cNvGrpSpPr/>
          <p:nvPr/>
        </p:nvGrpSpPr>
        <p:grpSpPr>
          <a:xfrm>
            <a:off x="6044113" y="1431668"/>
            <a:ext cx="2386382" cy="4965766"/>
            <a:chOff x="6044113" y="1431668"/>
            <a:chExt cx="2386382" cy="4965766"/>
          </a:xfrm>
        </p:grpSpPr>
        <p:sp>
          <p:nvSpPr>
            <p:cNvPr id="101" name="下矢印 100">
              <a:extLst>
                <a:ext uri="{FF2B5EF4-FFF2-40B4-BE49-F238E27FC236}">
                  <a16:creationId xmlns:a16="http://schemas.microsoft.com/office/drawing/2014/main" id="{FFBD986E-2A13-FF4D-8156-6911ABD87585}"/>
                </a:ext>
              </a:extLst>
            </p:cNvPr>
            <p:cNvSpPr/>
            <p:nvPr/>
          </p:nvSpPr>
          <p:spPr>
            <a:xfrm>
              <a:off x="6564701" y="2076202"/>
              <a:ext cx="1345204" cy="2676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75D96E11-B9F7-A645-A705-A16348675588}"/>
                </a:ext>
              </a:extLst>
            </p:cNvPr>
            <p:cNvSpPr/>
            <p:nvPr/>
          </p:nvSpPr>
          <p:spPr>
            <a:xfrm>
              <a:off x="6044113" y="1439024"/>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3C1374F-7AB7-7549-B151-0D33B767E824}"/>
                </a:ext>
              </a:extLst>
            </p:cNvPr>
            <p:cNvSpPr/>
            <p:nvPr/>
          </p:nvSpPr>
          <p:spPr>
            <a:xfrm>
              <a:off x="7018703" y="1431668"/>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BEF3492B-8AEF-334F-B52F-E03F85E53BD7}"/>
                </a:ext>
              </a:extLst>
            </p:cNvPr>
            <p:cNvSpPr/>
            <p:nvPr/>
          </p:nvSpPr>
          <p:spPr>
            <a:xfrm>
              <a:off x="7993295" y="1433190"/>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8B514CC2-ADB6-EE47-8684-D086414BBD4A}"/>
                </a:ext>
              </a:extLst>
            </p:cNvPr>
            <p:cNvCxnSpPr>
              <a:stCxn id="30" idx="6"/>
              <a:endCxn id="31" idx="2"/>
            </p:cNvCxnSpPr>
            <p:nvPr/>
          </p:nvCxnSpPr>
          <p:spPr>
            <a:xfrm flipV="1">
              <a:off x="6481313" y="1651642"/>
              <a:ext cx="537390" cy="735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93788E49-6018-FB46-A402-08FB0A47FF47}"/>
                </a:ext>
              </a:extLst>
            </p:cNvPr>
            <p:cNvCxnSpPr>
              <a:cxnSpLocks/>
              <a:stCxn id="31" idx="6"/>
              <a:endCxn id="32" idx="2"/>
            </p:cNvCxnSpPr>
            <p:nvPr/>
          </p:nvCxnSpPr>
          <p:spPr>
            <a:xfrm>
              <a:off x="7455903" y="1651642"/>
              <a:ext cx="537392" cy="152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円/楕円 42">
              <a:extLst>
                <a:ext uri="{FF2B5EF4-FFF2-40B4-BE49-F238E27FC236}">
                  <a16:creationId xmlns:a16="http://schemas.microsoft.com/office/drawing/2014/main" id="{00914F54-641E-3241-AA72-C059B81F7FBD}"/>
                </a:ext>
              </a:extLst>
            </p:cNvPr>
            <p:cNvSpPr/>
            <p:nvPr/>
          </p:nvSpPr>
          <p:spPr>
            <a:xfrm>
              <a:off x="6044113" y="5377316"/>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4C358943-0431-464F-A488-0961B5E8C3D5}"/>
                </a:ext>
              </a:extLst>
            </p:cNvPr>
            <p:cNvSpPr/>
            <p:nvPr/>
          </p:nvSpPr>
          <p:spPr>
            <a:xfrm>
              <a:off x="7018704" y="537157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FFE4B245-1E60-BD4F-8F6C-A9EB688D13B6}"/>
                </a:ext>
              </a:extLst>
            </p:cNvPr>
            <p:cNvSpPr/>
            <p:nvPr/>
          </p:nvSpPr>
          <p:spPr>
            <a:xfrm>
              <a:off x="7993295" y="537148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矢印コネクタ 45">
              <a:extLst>
                <a:ext uri="{FF2B5EF4-FFF2-40B4-BE49-F238E27FC236}">
                  <a16:creationId xmlns:a16="http://schemas.microsoft.com/office/drawing/2014/main" id="{CB08F13E-5738-2F4E-AC11-8E9B59B64F92}"/>
                </a:ext>
              </a:extLst>
            </p:cNvPr>
            <p:cNvCxnSpPr>
              <a:stCxn id="43" idx="6"/>
              <a:endCxn id="44" idx="2"/>
            </p:cNvCxnSpPr>
            <p:nvPr/>
          </p:nvCxnSpPr>
          <p:spPr>
            <a:xfrm flipV="1">
              <a:off x="6481313" y="5591545"/>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FC397D46-8C77-BE40-9AF5-487DBA3A3601}"/>
                </a:ext>
              </a:extLst>
            </p:cNvPr>
            <p:cNvCxnSpPr>
              <a:cxnSpLocks/>
              <a:stCxn id="44" idx="6"/>
              <a:endCxn id="45" idx="2"/>
            </p:cNvCxnSpPr>
            <p:nvPr/>
          </p:nvCxnSpPr>
          <p:spPr>
            <a:xfrm flipV="1">
              <a:off x="7455904" y="5591456"/>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0" name="円/楕円 49">
              <a:extLst>
                <a:ext uri="{FF2B5EF4-FFF2-40B4-BE49-F238E27FC236}">
                  <a16:creationId xmlns:a16="http://schemas.microsoft.com/office/drawing/2014/main" id="{022755D5-FBEB-C844-821B-DAA02FF628B1}"/>
                </a:ext>
              </a:extLst>
            </p:cNvPr>
            <p:cNvSpPr/>
            <p:nvPr/>
          </p:nvSpPr>
          <p:spPr>
            <a:xfrm>
              <a:off x="6044113" y="4818425"/>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908486F-56EA-2641-AAA9-8BC0F3601999}"/>
                </a:ext>
              </a:extLst>
            </p:cNvPr>
            <p:cNvSpPr/>
            <p:nvPr/>
          </p:nvSpPr>
          <p:spPr>
            <a:xfrm>
              <a:off x="7018704" y="4812680"/>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96CB6F5-3558-BF49-A321-C731E3EEC5B4}"/>
                </a:ext>
              </a:extLst>
            </p:cNvPr>
            <p:cNvSpPr/>
            <p:nvPr/>
          </p:nvSpPr>
          <p:spPr>
            <a:xfrm>
              <a:off x="7993295" y="481259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882F6003-E6D8-4445-A03A-32260F8EA067}"/>
                </a:ext>
              </a:extLst>
            </p:cNvPr>
            <p:cNvCxnSpPr>
              <a:cxnSpLocks/>
              <a:stCxn id="43" idx="6"/>
              <a:endCxn id="51" idx="2"/>
            </p:cNvCxnSpPr>
            <p:nvPr/>
          </p:nvCxnSpPr>
          <p:spPr>
            <a:xfrm flipV="1">
              <a:off x="6481313" y="5032654"/>
              <a:ext cx="537391" cy="56463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AD5FDE5-0E86-674D-8104-A4C5BA18AE30}"/>
                </a:ext>
              </a:extLst>
            </p:cNvPr>
            <p:cNvCxnSpPr>
              <a:cxnSpLocks/>
              <a:stCxn id="44" idx="6"/>
            </p:cNvCxnSpPr>
            <p:nvPr/>
          </p:nvCxnSpPr>
          <p:spPr>
            <a:xfrm>
              <a:off x="7455904" y="5591545"/>
              <a:ext cx="542626" cy="5629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929EA78-9238-D047-9F87-3BFB702C99E6}"/>
                </a:ext>
              </a:extLst>
            </p:cNvPr>
            <p:cNvCxnSpPr>
              <a:cxnSpLocks/>
              <a:stCxn id="51" idx="6"/>
              <a:endCxn id="52" idx="2"/>
            </p:cNvCxnSpPr>
            <p:nvPr/>
          </p:nvCxnSpPr>
          <p:spPr>
            <a:xfrm flipV="1">
              <a:off x="7455904" y="5032565"/>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487CD981-36F0-3A44-A960-00B1C593E9D8}"/>
                </a:ext>
              </a:extLst>
            </p:cNvPr>
            <p:cNvCxnSpPr>
              <a:cxnSpLocks/>
              <a:stCxn id="50" idx="6"/>
              <a:endCxn id="70" idx="2"/>
            </p:cNvCxnSpPr>
            <p:nvPr/>
          </p:nvCxnSpPr>
          <p:spPr>
            <a:xfrm>
              <a:off x="6481313" y="5038399"/>
              <a:ext cx="537391" cy="113331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9" name="円/楕円 68">
              <a:extLst>
                <a:ext uri="{FF2B5EF4-FFF2-40B4-BE49-F238E27FC236}">
                  <a16:creationId xmlns:a16="http://schemas.microsoft.com/office/drawing/2014/main" id="{43DEA1B4-9D93-674A-8DF2-6D910A9F07DA}"/>
                </a:ext>
              </a:extLst>
            </p:cNvPr>
            <p:cNvSpPr/>
            <p:nvPr/>
          </p:nvSpPr>
          <p:spPr>
            <a:xfrm>
              <a:off x="6044113" y="5957487"/>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E6CE82FF-BFD9-5D41-B52F-06A26682D1AB}"/>
                </a:ext>
              </a:extLst>
            </p:cNvPr>
            <p:cNvSpPr/>
            <p:nvPr/>
          </p:nvSpPr>
          <p:spPr>
            <a:xfrm>
              <a:off x="7018704" y="595174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A1F8600D-F90C-6D46-AD8B-DCEDE915772F}"/>
                </a:ext>
              </a:extLst>
            </p:cNvPr>
            <p:cNvSpPr/>
            <p:nvPr/>
          </p:nvSpPr>
          <p:spPr>
            <a:xfrm>
              <a:off x="7993295" y="5951653"/>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D2C82EE6-E11A-0549-9DAC-7EEB2002F73D}"/>
                </a:ext>
              </a:extLst>
            </p:cNvPr>
            <p:cNvCxnSpPr>
              <a:cxnSpLocks/>
              <a:stCxn id="69" idx="6"/>
              <a:endCxn id="70" idx="2"/>
            </p:cNvCxnSpPr>
            <p:nvPr/>
          </p:nvCxnSpPr>
          <p:spPr>
            <a:xfrm flipV="1">
              <a:off x="6481313" y="6171716"/>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392B3562-472F-0247-A9FF-C98BC963F515}"/>
                </a:ext>
              </a:extLst>
            </p:cNvPr>
            <p:cNvCxnSpPr>
              <a:cxnSpLocks/>
              <a:stCxn id="69" idx="6"/>
              <a:endCxn id="44" idx="2"/>
            </p:cNvCxnSpPr>
            <p:nvPr/>
          </p:nvCxnSpPr>
          <p:spPr>
            <a:xfrm flipV="1">
              <a:off x="6481313" y="5591545"/>
              <a:ext cx="537391" cy="5859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1172F621-899B-1145-B480-6FDA80FCAF19}"/>
                </a:ext>
              </a:extLst>
            </p:cNvPr>
            <p:cNvCxnSpPr>
              <a:cxnSpLocks/>
              <a:stCxn id="70" idx="6"/>
              <a:endCxn id="71" idx="2"/>
            </p:cNvCxnSpPr>
            <p:nvPr/>
          </p:nvCxnSpPr>
          <p:spPr>
            <a:xfrm flipV="1">
              <a:off x="7455904" y="6171627"/>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D709A9-3E45-2741-969F-ADAE46D4E3C2}"/>
                </a:ext>
              </a:extLst>
            </p:cNvPr>
            <p:cNvCxnSpPr>
              <a:cxnSpLocks/>
              <a:endCxn id="45" idx="2"/>
            </p:cNvCxnSpPr>
            <p:nvPr/>
          </p:nvCxnSpPr>
          <p:spPr>
            <a:xfrm>
              <a:off x="7455903" y="5012109"/>
              <a:ext cx="537392" cy="57934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E450AC16-9A50-9A43-8330-DA46E8738C6C}"/>
                </a:ext>
              </a:extLst>
            </p:cNvPr>
            <p:cNvCxnSpPr>
              <a:cxnSpLocks/>
              <a:stCxn id="50" idx="6"/>
              <a:endCxn id="51" idx="2"/>
            </p:cNvCxnSpPr>
            <p:nvPr/>
          </p:nvCxnSpPr>
          <p:spPr>
            <a:xfrm flipV="1">
              <a:off x="6481313" y="5032654"/>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E49BF2AE-B2E2-4A41-8EBC-6DFA0E148BCA}"/>
                </a:ext>
              </a:extLst>
            </p:cNvPr>
            <p:cNvCxnSpPr>
              <a:cxnSpLocks/>
              <a:stCxn id="70" idx="6"/>
              <a:endCxn id="52" idx="2"/>
            </p:cNvCxnSpPr>
            <p:nvPr/>
          </p:nvCxnSpPr>
          <p:spPr>
            <a:xfrm flipV="1">
              <a:off x="7455904" y="5032565"/>
              <a:ext cx="537391" cy="11391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1FB55DCA-E4BD-994D-A143-F4E78E18827B}"/>
                </a:ext>
              </a:extLst>
            </p:cNvPr>
            <p:cNvSpPr txBox="1"/>
            <p:nvPr/>
          </p:nvSpPr>
          <p:spPr>
            <a:xfrm>
              <a:off x="6914138" y="2167226"/>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単純</a:t>
              </a:r>
            </a:p>
          </p:txBody>
        </p:sp>
        <p:sp>
          <p:nvSpPr>
            <p:cNvPr id="105" name="テキスト ボックス 104">
              <a:extLst>
                <a:ext uri="{FF2B5EF4-FFF2-40B4-BE49-F238E27FC236}">
                  <a16:creationId xmlns:a16="http://schemas.microsoft.com/office/drawing/2014/main" id="{D8AA4971-92D0-A94A-B404-AF3D38E4AA49}"/>
                </a:ext>
              </a:extLst>
            </p:cNvPr>
            <p:cNvSpPr txBox="1"/>
            <p:nvPr/>
          </p:nvSpPr>
          <p:spPr>
            <a:xfrm>
              <a:off x="6896885" y="4151301"/>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複雑</a:t>
              </a:r>
            </a:p>
          </p:txBody>
        </p:sp>
      </p:grpSp>
      <p:sp>
        <p:nvSpPr>
          <p:cNvPr id="29" name="テキスト ボックス 28">
            <a:extLst>
              <a:ext uri="{FF2B5EF4-FFF2-40B4-BE49-F238E27FC236}">
                <a16:creationId xmlns:a16="http://schemas.microsoft.com/office/drawing/2014/main" id="{FCE926D7-31D2-D747-901E-3FF86E14195C}"/>
              </a:ext>
            </a:extLst>
          </p:cNvPr>
          <p:cNvSpPr txBox="1"/>
          <p:nvPr/>
        </p:nvSpPr>
        <p:spPr>
          <a:xfrm>
            <a:off x="5988232" y="2939516"/>
            <a:ext cx="2492990" cy="646331"/>
          </a:xfrm>
          <a:prstGeom prst="rect">
            <a:avLst/>
          </a:prstGeom>
          <a:noFill/>
        </p:spPr>
        <p:txBody>
          <a:bodyPr wrap="none" rtlCol="0">
            <a:spAutoFit/>
          </a:bodyPr>
          <a:lstStyle/>
          <a:p>
            <a:pPr algn="ctr"/>
            <a:r>
              <a:rPr kumimoji="1" lang="ja-JP" altLang="en-US" b="1" u="sng" dirty="0">
                <a:solidFill>
                  <a:srgbClr val="FF0000"/>
                </a:solidFill>
                <a:latin typeface="Meiryo" panose="020B0604030504040204" pitchFamily="34" charset="-128"/>
                <a:ea typeface="Meiryo" panose="020B0604030504040204" pitchFamily="34" charset="-128"/>
              </a:rPr>
              <a:t>手順の決まった</a:t>
            </a:r>
            <a:r>
              <a:rPr kumimoji="1" lang="ja-JP" altLang="en-US" dirty="0">
                <a:solidFill>
                  <a:srgbClr val="FF0000"/>
                </a:solidFill>
                <a:latin typeface="Meiryo" panose="020B0604030504040204" pitchFamily="34" charset="-128"/>
                <a:ea typeface="Meiryo" panose="020B0604030504040204" pitchFamily="34" charset="-128"/>
              </a:rPr>
              <a:t>仕事は</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dirty="0">
                <a:solidFill>
                  <a:srgbClr val="FF0000"/>
                </a:solidFill>
                <a:latin typeface="Meiryo" panose="020B0604030504040204" pitchFamily="34" charset="-128"/>
                <a:ea typeface="Meiryo" panose="020B0604030504040204" pitchFamily="34" charset="-128"/>
              </a:rPr>
              <a:t>機械に置き換わる</a:t>
            </a:r>
          </a:p>
        </p:txBody>
      </p:sp>
    </p:spTree>
    <p:extLst>
      <p:ext uri="{BB962C8B-B14F-4D97-AF65-F5344CB8AC3E}">
        <p14:creationId xmlns:p14="http://schemas.microsoft.com/office/powerpoint/2010/main" val="417416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up)">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t>ＡＩタクシー</a:t>
            </a:r>
            <a:r>
              <a:rPr lang="ja-JP" altLang="en-US" dirty="0"/>
              <a:t>：</a:t>
            </a:r>
            <a:r>
              <a:rPr lang="en-US" altLang="ja-JP" dirty="0"/>
              <a:t>30</a:t>
            </a:r>
            <a:r>
              <a:rPr lang="ja-JP" altLang="en-US" dirty="0"/>
              <a:t>分後の需要エリア予測</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3700" y="1347180"/>
            <a:ext cx="8356600" cy="4648200"/>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007110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自動化から自律化への進化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4" name="正方形/長方形 3"/>
          <p:cNvSpPr/>
          <p:nvPr/>
        </p:nvSpPr>
        <p:spPr>
          <a:xfrm>
            <a:off x="848826" y="980728"/>
            <a:ext cx="7446347" cy="511256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884439" y="2420888"/>
            <a:ext cx="5559769" cy="3600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71600" y="3573016"/>
            <a:ext cx="3888432" cy="23762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1043608" y="4797152"/>
            <a:ext cx="2160240" cy="107129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単一作業の自動化</a:t>
            </a:r>
            <a:endParaRPr kumimoji="1" lang="en-US" altLang="ja-JP" sz="16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給与計算・部品表展開などのバッチ処理</a:t>
            </a:r>
            <a:endParaRPr kumimoji="1" lang="ja-JP" altLang="en-US" sz="800" dirty="0">
              <a:solidFill>
                <a:srgbClr val="FFFFFF"/>
              </a:solidFill>
              <a:latin typeface="Meiryo" charset="-128"/>
              <a:ea typeface="Meiryo" charset="-128"/>
              <a:cs typeface="Meiryo" charset="-128"/>
            </a:endParaRPr>
          </a:p>
        </p:txBody>
      </p:sp>
      <p:cxnSp>
        <p:nvCxnSpPr>
          <p:cNvPr id="12" name="直線矢印コネクタ 11"/>
          <p:cNvCxnSpPr/>
          <p:nvPr/>
        </p:nvCxnSpPr>
        <p:spPr>
          <a:xfrm flipV="1">
            <a:off x="3203848" y="980728"/>
            <a:ext cx="5091325" cy="3816362"/>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028119" y="3990255"/>
            <a:ext cx="3775394" cy="461665"/>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連続する作業の自動化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生産管理・販売管理・工程管理など伝票や作業の流れなどのオンライン処理</a:t>
            </a:r>
            <a:endParaRPr kumimoji="1" lang="ja-JP" altLang="en-US" sz="800" dirty="0">
              <a:solidFill>
                <a:schemeClr val="bg1"/>
              </a:solidFill>
              <a:latin typeface="Meiryo" charset="-128"/>
              <a:ea typeface="Meiryo" charset="-128"/>
              <a:cs typeface="Meiryo" charset="-128"/>
            </a:endParaRPr>
          </a:p>
        </p:txBody>
      </p:sp>
      <p:sp>
        <p:nvSpPr>
          <p:cNvPr id="9" name="テキスト ボックス 8"/>
          <p:cNvSpPr txBox="1"/>
          <p:nvPr/>
        </p:nvSpPr>
        <p:spPr>
          <a:xfrm>
            <a:off x="1468850" y="2766119"/>
            <a:ext cx="4390946" cy="461665"/>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最適対応が求められる作業</a:t>
            </a:r>
            <a:r>
              <a:rPr kumimoji="1" lang="ja-JP" altLang="en-US" sz="1600" dirty="0">
                <a:solidFill>
                  <a:schemeClr val="bg1"/>
                </a:solidFill>
                <a:latin typeface="Meiryo" charset="-128"/>
                <a:ea typeface="Meiryo" charset="-128"/>
                <a:cs typeface="Meiryo" charset="-128"/>
              </a:rPr>
              <a:t>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状況の変化をセンサーやログによって収集し、パターン化されたルールに基づき機器を制御</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1940509" y="1475977"/>
            <a:ext cx="5262979" cy="492443"/>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状況に応じて自ら判断する作業</a:t>
            </a:r>
            <a:r>
              <a:rPr kumimoji="1" lang="ja-JP" altLang="en-US" dirty="0">
                <a:solidFill>
                  <a:schemeClr val="bg1"/>
                </a:solidFill>
                <a:latin typeface="Meiryo" charset="-128"/>
                <a:ea typeface="Meiryo" charset="-128"/>
                <a:cs typeface="Meiryo" charset="-128"/>
              </a:rPr>
              <a:t>の自動化</a:t>
            </a:r>
            <a:r>
              <a:rPr lang="ja-JP" altLang="en-US" dirty="0">
                <a:solidFill>
                  <a:schemeClr val="bg1"/>
                </a:solidFill>
                <a:latin typeface="Meiryo" charset="-128"/>
                <a:ea typeface="Meiryo" charset="-128"/>
                <a:cs typeface="Meiryo" charset="-128"/>
              </a:rPr>
              <a:t>＝</a:t>
            </a:r>
            <a:r>
              <a:rPr lang="ja-JP" altLang="en-US" b="1" u="sng" dirty="0">
                <a:solidFill>
                  <a:schemeClr val="bg1"/>
                </a:solidFill>
                <a:latin typeface="Meiryo" charset="-128"/>
                <a:ea typeface="Meiryo" charset="-128"/>
                <a:cs typeface="Meiryo" charset="-128"/>
              </a:rPr>
              <a:t>自律化</a:t>
            </a:r>
            <a:endParaRPr lang="en-US" altLang="ja-JP" b="1" u="sng"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機械学習や認知機能によって未知の状況</a:t>
            </a:r>
            <a:r>
              <a:rPr lang="ja-JP" altLang="en-US" sz="800" dirty="0">
                <a:solidFill>
                  <a:schemeClr val="bg1"/>
                </a:solidFill>
                <a:latin typeface="Meiryo" charset="-128"/>
                <a:ea typeface="Meiryo" charset="-128"/>
                <a:cs typeface="Meiryo" charset="-128"/>
              </a:rPr>
              <a:t>にも対応し、自ら判断して実行する</a:t>
            </a:r>
            <a:endParaRPr kumimoji="1" lang="ja-JP" altLang="en-US" sz="800" dirty="0">
              <a:solidFill>
                <a:schemeClr val="bg1"/>
              </a:solidFill>
              <a:latin typeface="Meiryo" charset="-128"/>
              <a:ea typeface="Meiryo" charset="-128"/>
              <a:cs typeface="Meiryo" charset="-128"/>
            </a:endParaRPr>
          </a:p>
        </p:txBody>
      </p:sp>
      <p:pic>
        <p:nvPicPr>
          <p:cNvPr id="13" name="図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6510" y="1921883"/>
            <a:ext cx="1113094" cy="1209885"/>
          </a:xfrm>
          <a:prstGeom prst="rect">
            <a:avLst/>
          </a:prstGeom>
        </p:spPr>
      </p:pic>
      <p:pic>
        <p:nvPicPr>
          <p:cNvPr id="14" name="図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0441" y="3337100"/>
            <a:ext cx="1391820" cy="1088404"/>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6721" y="4718709"/>
            <a:ext cx="1170438" cy="1173371"/>
          </a:xfrm>
          <a:prstGeom prst="rect">
            <a:avLst/>
          </a:prstGeom>
        </p:spPr>
      </p:pic>
    </p:spTree>
    <p:extLst>
      <p:ext uri="{BB962C8B-B14F-4D97-AF65-F5344CB8AC3E}">
        <p14:creationId xmlns:p14="http://schemas.microsoft.com/office/powerpoint/2010/main" val="11852708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71</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44312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知的望遠鏡</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80956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人工知能は「知的望遠鏡」である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511" y="912082"/>
            <a:ext cx="8334977" cy="5209361"/>
          </a:xfrm>
          <a:prstGeom prst="rect">
            <a:avLst/>
          </a:prstGeom>
        </p:spPr>
      </p:pic>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人間が教えなくても森羅万象の中からパターンを見つけ出し世界を分類・整理する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3351531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知的介助</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a:solidFill>
                  <a:schemeClr val="bg1"/>
                </a:solidFill>
                <a:latin typeface="Arial Black" panose="020B0A04020102020204" pitchFamily="34" charset="0"/>
                <a:ea typeface="HGP創英角ｺﾞｼｯｸUB" pitchFamily="50" charset="-128"/>
                <a:cs typeface="Arial" pitchFamily="34" charset="0"/>
              </a:rPr>
              <a:t>人に寄り添う技術</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6730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75</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自動車を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ガレージから出す</a:t>
            </a: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空調の温度を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調整する</a:t>
            </a: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配車サービスで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車を呼ぶ</a:t>
            </a: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預金残高を</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クラウド・サービス</a:t>
            </a: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サービス提供者を巻き込む</a:t>
            </a:r>
            <a:endParaRPr kumimoji="1" lang="en-US" altLang="ja-JP" sz="12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a:t>
            </a:r>
            <a:r>
              <a:rPr kumimoji="1" lang="en-US" altLang="ja-JP" sz="2000" dirty="0" err="1">
                <a:solidFill>
                  <a:srgbClr val="FFFFFF"/>
                </a:solidFill>
                <a:latin typeface="Meiryo" charset="-128"/>
                <a:ea typeface="Meiryo" charset="-128"/>
                <a:cs typeface="Meiryo" charset="-128"/>
              </a:rPr>
              <a:t>Skill”SDK</a:t>
            </a:r>
            <a:r>
              <a:rPr kumimoji="1" lang="ja-JP" altLang="en-US" sz="2000" dirty="0">
                <a:solidFill>
                  <a:srgbClr val="FFFFFF"/>
                </a:solidFill>
                <a:latin typeface="Meiryo" charset="-128"/>
                <a:ea typeface="Meiryo" charset="-128"/>
                <a:cs typeface="Meiryo" charset="-128"/>
              </a:rPr>
              <a:t>を提供</a:t>
            </a:r>
            <a:endParaRPr kumimoji="1" lang="en-US" altLang="ja-JP" sz="2000" dirty="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Meiryo" charset="-128"/>
                <a:ea typeface="Meiryo" charset="-128"/>
                <a:cs typeface="Meiryo" charset="-128"/>
              </a:rPr>
              <a:t>サービス利用者の抵抗を無くす</a:t>
            </a:r>
            <a:endParaRPr kumimoji="1" lang="en-US" altLang="ja-JP" sz="1200" b="1"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自然な音声対話</a:t>
            </a: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生活サービス</a:t>
            </a:r>
            <a:r>
              <a:rPr kumimoji="1" lang="en-US" altLang="ja-JP" sz="2000" b="1" dirty="0">
                <a:solidFill>
                  <a:srgbClr val="FFFFFF"/>
                </a:solidFill>
                <a:latin typeface="Meiryo" charset="-128"/>
                <a:ea typeface="Meiryo" charset="-128"/>
                <a:cs typeface="Meiryo" charset="-128"/>
              </a:rPr>
              <a:t>OS</a:t>
            </a:r>
          </a:p>
          <a:p>
            <a:pPr algn="ctr"/>
            <a:r>
              <a:rPr lang="ja-JP" altLang="en-US" sz="2000" dirty="0">
                <a:solidFill>
                  <a:srgbClr val="FFFFFF"/>
                </a:solidFill>
                <a:latin typeface="Meiryo" charset="-128"/>
                <a:ea typeface="Meiryo" charset="-128"/>
                <a:cs typeface="Meiryo" charset="-128"/>
              </a:rPr>
              <a:t>覇権を握る戦略</a:t>
            </a:r>
            <a:endParaRPr kumimoji="1" lang="en-US" altLang="ja-JP"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09611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lang="ja-JP" altLang="en-US" dirty="0"/>
              <a:t>知的介助： </a:t>
            </a:r>
            <a:r>
              <a:rPr kumimoji="1" lang="en-US" altLang="ja-JP" dirty="0"/>
              <a:t>amazon</a:t>
            </a:r>
            <a:r>
              <a:rPr kumimoji="1" lang="ja-JP" altLang="en-US" dirty="0"/>
              <a:t>の戦略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76</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25560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進化した</a:t>
            </a:r>
            <a:r>
              <a:rPr kumimoji="1" lang="en-US" altLang="ja-JP" dirty="0"/>
              <a:t>bot</a:t>
            </a:r>
            <a:r>
              <a:rPr kumimoji="1" lang="ja-JP" altLang="en-US" dirty="0"/>
              <a:t>（ボット）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77</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福岡行き</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航空券を</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予約して！</a:t>
            </a: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a:solidFill>
                  <a:srgbClr val="FFFFFF"/>
                </a:solidFill>
                <a:latin typeface="Meiryo" charset="-128"/>
                <a:ea typeface="Meiryo" charset="-128"/>
                <a:cs typeface="Meiryo" charset="-128"/>
              </a:rPr>
              <a:t>ご希望の</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日時を</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教えて</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来週金曜日</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の午前中で</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お願い！</a:t>
            </a: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a:latin typeface="Meiryo" charset="-128"/>
                <a:ea typeface="Meiryo" charset="-128"/>
                <a:cs typeface="Meiryo" charset="-128"/>
              </a:rPr>
              <a:t>メッセージ</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では</a:t>
            </a:r>
            <a:endParaRPr kumimoji="1"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音声認識</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意味の解析</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テキストや音声で</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普通に会話をするように</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操作や指示ができる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a:solidFill>
                  <a:srgbClr val="0070C0"/>
                </a:solidFill>
                <a:latin typeface="Meiryo" charset="-128"/>
                <a:ea typeface="Meiryo" charset="-128"/>
                <a:cs typeface="Meiryo" charset="-128"/>
              </a:rPr>
              <a:t>「難しい</a:t>
            </a:r>
            <a:r>
              <a:rPr lang="ja-JP" altLang="en-US" sz="1200" dirty="0">
                <a:solidFill>
                  <a:srgbClr val="0070C0"/>
                </a:solidFill>
                <a:latin typeface="Meiryo" charset="-128"/>
                <a:ea typeface="Meiryo" charset="-128"/>
                <a:cs typeface="Meiryo" charset="-128"/>
              </a:rPr>
              <a:t>」を解消し</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利用者の裾野を拡げ</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利用頻度を増やす</a:t>
            </a:r>
          </a:p>
        </p:txBody>
      </p:sp>
    </p:spTree>
    <p:extLst>
      <p:ext uri="{BB962C8B-B14F-4D97-AF65-F5344CB8AC3E}">
        <p14:creationId xmlns:p14="http://schemas.microsoft.com/office/powerpoint/2010/main" val="7223428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人工知能と機械学習と</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97824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79</a:t>
            </a:fld>
            <a:endParaRPr kumimoji="1" lang="ja-JP" altLang="en-US"/>
          </a:p>
        </p:txBody>
      </p:sp>
      <p:pic>
        <p:nvPicPr>
          <p:cNvPr id="64" name="図 63"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a:solidFill>
                  <a:srgbClr val="0432FF"/>
                </a:solidFill>
                <a:latin typeface="Meiryo" charset="-128"/>
                <a:ea typeface="Meiryo" charset="-128"/>
                <a:cs typeface="Meiryo" charset="-128"/>
              </a:rPr>
              <a:t>人工知能</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Artificial Intelligence</a:t>
            </a:r>
            <a:r>
              <a:rPr kumimoji="1" lang="ja-JP" altLang="en-US" sz="1400" dirty="0">
                <a:solidFill>
                  <a:srgbClr val="0432FF"/>
                </a:solidFill>
                <a:latin typeface="Meiryo" charset="-128"/>
                <a:ea typeface="Meiryo" charset="-128"/>
                <a:cs typeface="Meiryo" charset="-128"/>
              </a:rPr>
              <a:t>）</a:t>
            </a: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a:solidFill>
                  <a:srgbClr val="0432FF"/>
                </a:solidFill>
                <a:latin typeface="Meiryo" charset="-128"/>
                <a:ea typeface="Meiryo" charset="-128"/>
                <a:cs typeface="Meiryo" charset="-128"/>
              </a:rPr>
              <a:t>人間の”知能”を機械で</a:t>
            </a:r>
            <a:endParaRPr kumimoji="1" lang="en-US" altLang="ja-JP" sz="2800" dirty="0">
              <a:solidFill>
                <a:srgbClr val="0432FF"/>
              </a:solidFill>
              <a:latin typeface="Meiryo" charset="-128"/>
              <a:ea typeface="Meiryo" charset="-128"/>
              <a:cs typeface="Meiryo" charset="-128"/>
            </a:endParaRPr>
          </a:p>
          <a:p>
            <a:r>
              <a:rPr kumimoji="1" lang="ja-JP" altLang="en-US" sz="2800" dirty="0">
                <a:solidFill>
                  <a:srgbClr val="0432FF"/>
                </a:solidFill>
                <a:latin typeface="Meiryo" charset="-128"/>
                <a:ea typeface="Meiryo" charset="-128"/>
                <a:cs typeface="Meiryo" charset="-128"/>
              </a:rPr>
              <a:t>人工的に再現したもの</a:t>
            </a: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a:solidFill>
                  <a:schemeClr val="accent6">
                    <a:lumMod val="50000"/>
                  </a:schemeClr>
                </a:solidFill>
                <a:latin typeface="Meiryo" charset="-128"/>
                <a:ea typeface="Meiryo" charset="-128"/>
                <a:cs typeface="Meiryo" charset="-128"/>
              </a:rPr>
              <a:t>基礎的</a:t>
            </a: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a:solidFill>
                  <a:srgbClr val="009051"/>
                </a:solidFill>
                <a:latin typeface="Meiryo" charset="-128"/>
                <a:ea typeface="Meiryo" charset="-128"/>
                <a:cs typeface="Meiryo" charset="-128"/>
              </a:rPr>
              <a:t>応用的</a:t>
            </a: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人工</a:t>
            </a:r>
            <a:r>
              <a:rPr kumimoji="1" lang="ja-JP" altLang="en-US" sz="1400" dirty="0">
                <a:solidFill>
                  <a:schemeClr val="bg1"/>
                </a:solidFill>
                <a:latin typeface="Meiryo" charset="-128"/>
                <a:ea typeface="Meiryo" charset="-128"/>
                <a:cs typeface="Meiryo" charset="-128"/>
              </a:rPr>
              <a:t>知能の一研究分野</a:t>
            </a:r>
          </a:p>
        </p:txBody>
      </p:sp>
    </p:spTree>
    <p:extLst>
      <p:ext uri="{BB962C8B-B14F-4D97-AF65-F5344CB8AC3E}">
        <p14:creationId xmlns:p14="http://schemas.microsoft.com/office/powerpoint/2010/main" val="196824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Smart Construction</a:t>
            </a:r>
            <a:r>
              <a:rPr lang="ja-JP" altLang="en-US" dirty="0"/>
              <a:t>：土木工事の自動化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1358466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80</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charset="-128"/>
                <a:ea typeface="Meiryo" charset="-128"/>
                <a:cs typeface="Meiryo" charset="-128"/>
              </a:rPr>
              <a:t>人間の体験や伝聞</a:t>
            </a:r>
            <a:r>
              <a:rPr kumimoji="1" lang="ja-JP" altLang="en-US">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答えを出すための</a:t>
            </a:r>
            <a:endParaRPr kumimoji="1" lang="en-US" altLang="ja-JP"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ルールを人間が記述</a:t>
            </a: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a:t>If 〜</a:t>
            </a:r>
            <a:r>
              <a:rPr lang="en-US" altLang="ja-JP" sz="1400" dirty="0"/>
              <a:t> then </a:t>
            </a:r>
            <a:r>
              <a:rPr lang="en-US" altLang="ja-JP" sz="140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データ</a:t>
            </a:r>
            <a:endParaRPr kumimoji="1" lang="en-US" altLang="ja-JP" sz="20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センサーや業務システム、</a:t>
            </a:r>
            <a:r>
              <a:rPr lang="en-US" altLang="ja-JP" sz="900" dirty="0">
                <a:solidFill>
                  <a:srgbClr val="FFFFFF"/>
                </a:solidFill>
                <a:latin typeface="Meiryo" charset="-128"/>
                <a:ea typeface="Meiryo" charset="-128"/>
                <a:cs typeface="Meiryo" charset="-128"/>
              </a:rPr>
              <a:t>Web</a:t>
            </a:r>
            <a:r>
              <a:rPr lang="ja-JP" altLang="en-US" sz="900" dirty="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答えを出すためのルールを</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データを解析して</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見つけ出す</a:t>
            </a: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FFFF"/>
                </a:solidFill>
                <a:latin typeface="Meiryo" charset="-128"/>
                <a:ea typeface="Meiryo" charset="-128"/>
                <a:cs typeface="Meiryo" charset="-128"/>
              </a:rPr>
              <a:t>推論</a:t>
            </a:r>
            <a:endParaRPr lang="en-US" altLang="ja-JP" sz="40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ルールベース</a:t>
            </a: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人間は自分が知っている以上のことを知っている</a:t>
            </a:r>
            <a:r>
              <a:rPr lang="ja-JP" altLang="en-US" sz="1200" dirty="0">
                <a:solidFill>
                  <a:srgbClr val="0432FF"/>
                </a:solidFill>
                <a:latin typeface="Meiryo" charset="-128"/>
                <a:ea typeface="Meiryo" charset="-128"/>
                <a:cs typeface="Meiryo" charset="-128"/>
              </a:rPr>
              <a:t>。</a:t>
            </a:r>
            <a:endParaRPr lang="en-US" altLang="ja-JP" sz="1200" dirty="0">
              <a:solidFill>
                <a:srgbClr val="0432FF"/>
              </a:solidFill>
              <a:latin typeface="Meiryo" charset="-128"/>
              <a:ea typeface="Meiryo" charset="-128"/>
              <a:cs typeface="Meiryo" charset="-128"/>
            </a:endParaRPr>
          </a:p>
          <a:p>
            <a:r>
              <a:rPr lang="ja-JP" altLang="en-US" sz="1200" b="1" u="sng" dirty="0">
                <a:solidFill>
                  <a:schemeClr val="accent6">
                    <a:lumMod val="75000"/>
                  </a:schemeClr>
                </a:solidFill>
                <a:latin typeface="Meiryo" charset="-128"/>
                <a:ea typeface="Meiryo" charset="-128"/>
                <a:cs typeface="Meiryo" charset="-128"/>
              </a:rPr>
              <a:t>意識していない経験や知識</a:t>
            </a:r>
            <a:r>
              <a:rPr lang="ja-JP" altLang="en-US" sz="1200" dirty="0">
                <a:solidFill>
                  <a:srgbClr val="0432FF"/>
                </a:solidFill>
                <a:latin typeface="Meiryo" charset="-128"/>
                <a:ea typeface="Meiryo" charset="-128"/>
                <a:cs typeface="Meiryo" charset="-128"/>
              </a:rPr>
              <a:t>が判断に影響を与える。</a:t>
            </a:r>
            <a:endParaRPr kumimoji="1" lang="en-US" altLang="ja-JP" sz="1200" dirty="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人間が意識する／しないにかかわらず</a:t>
            </a:r>
            <a:r>
              <a:rPr kumimoji="1" lang="ja-JP" altLang="en-US" sz="1200" b="1" u="sng" dirty="0">
                <a:solidFill>
                  <a:schemeClr val="accent6">
                    <a:lumMod val="75000"/>
                  </a:schemeClr>
                </a:solidFill>
                <a:latin typeface="Meiryo" charset="-128"/>
                <a:ea typeface="Meiryo" charset="-128"/>
                <a:cs typeface="Meiryo" charset="-128"/>
              </a:rPr>
              <a:t>データを分析</a:t>
            </a:r>
            <a:endParaRPr kumimoji="1" lang="en-US" altLang="ja-JP" sz="1200" b="1" u="sng" dirty="0">
              <a:solidFill>
                <a:schemeClr val="accent6">
                  <a:lumMod val="75000"/>
                </a:schemeClr>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することで、そこに内在する</a:t>
            </a:r>
            <a:r>
              <a:rPr kumimoji="1" lang="ja-JP" altLang="en-US" sz="1200" b="1" u="sng" dirty="0">
                <a:solidFill>
                  <a:schemeClr val="accent6">
                    <a:lumMod val="75000"/>
                  </a:schemeClr>
                </a:solidFill>
                <a:latin typeface="Meiryo" charset="-128"/>
                <a:ea typeface="Meiryo" charset="-128"/>
                <a:cs typeface="Meiryo" charset="-128"/>
              </a:rPr>
              <a:t>規則性を見つけ出す</a:t>
            </a:r>
            <a:r>
              <a:rPr lang="ja-JP" altLang="en-US" sz="1200" dirty="0">
                <a:solidFill>
                  <a:srgbClr val="0432FF"/>
                </a:solidFill>
                <a:latin typeface="Meiryo" charset="-128"/>
                <a:ea typeface="Meiryo" charset="-128"/>
                <a:cs typeface="Meiryo" charset="-128"/>
              </a:rPr>
              <a:t>。</a:t>
            </a:r>
            <a:endParaRPr kumimoji="1" lang="en-US" altLang="ja-JP" sz="12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20112965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lang="en-US" altLang="ja-JP" dirty="0"/>
              <a:t>1</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81</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42355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a:t>
            </a:r>
            <a:r>
              <a:rPr kumimoji="1" lang="ja-JP" altLang="en-US"/>
              <a:t>推論（</a:t>
            </a:r>
            <a:r>
              <a:rPr kumimoji="1" lang="en-US" altLang="ja-JP" dirty="0"/>
              <a:t>2</a:t>
            </a:r>
            <a:r>
              <a:rPr kumimoji="1" lang="ja-JP" altLang="en-US"/>
              <a: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82</a:t>
            </a:fld>
            <a:endParaRPr kumimoji="1" lang="ja-JP" altLang="en-US"/>
          </a:p>
        </p:txBody>
      </p:sp>
      <p:pic>
        <p:nvPicPr>
          <p:cNvPr id="64" name="図 6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9789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cstate="screen">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a:t>なぜいま人工知能なのか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pic>
        <p:nvPicPr>
          <p:cNvPr id="10" name="図 9" descr="imgres.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ウェブサイト</a:t>
            </a: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13598" y="2279270"/>
            <a:ext cx="2060214" cy="776802"/>
          </a:xfrm>
          <a:prstGeom prst="rect">
            <a:avLst/>
          </a:prstGeom>
        </p:spPr>
      </p:pic>
      <p:pic>
        <p:nvPicPr>
          <p:cNvPr id="8" name="図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a:solidFill>
                  <a:schemeClr val="bg1"/>
                </a:solidFill>
                <a:latin typeface="Meiryo" charset="-128"/>
                <a:ea typeface="Meiryo" charset="-128"/>
                <a:cs typeface="Meiryo" charset="-128"/>
              </a:rPr>
              <a:t>GPU</a:t>
            </a:r>
            <a:r>
              <a:rPr lang="ja-JP" altLang="en-US" sz="800" b="1" dirty="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脳科学の研究成果を反映</a:t>
            </a: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高速・並列・大規模計算能力</a:t>
            </a: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Intelligence</a:t>
            </a:r>
            <a:r>
              <a:rPr lang="ja-JP" altLang="en-US" sz="2400" dirty="0">
                <a:solidFill>
                  <a:srgbClr val="0432FF"/>
                </a:solidFill>
                <a:latin typeface="Meiryo" charset="-128"/>
                <a:ea typeface="Meiryo" charset="-128"/>
                <a:cs typeface="Meiryo" charset="-128"/>
              </a:rPr>
              <a:t>）</a:t>
            </a: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7986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人工知能・機械学習・ディープラーニングの関係</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1950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1960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1970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1980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1990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2000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Arial Rounded MT Bold" charset="0"/>
                <a:ea typeface="Arial Rounded MT Bold" charset="0"/>
                <a:cs typeface="Arial Rounded MT Bold" charset="0"/>
              </a:rPr>
              <a:t>2010</a:t>
            </a:r>
            <a:r>
              <a:rPr kumimoji="1" lang="ja-JP" altLang="en-US" sz="1400" dirty="0">
                <a:solidFill>
                  <a:srgbClr val="FFFFFF"/>
                </a:solidFill>
                <a:latin typeface="HGSoeiKakugothicUB" charset="-128"/>
                <a:ea typeface="HGSoeiKakugothicUB" charset="-128"/>
                <a:cs typeface="HGSoeiKakugothicUB" charset="-128"/>
              </a:rPr>
              <a:t>年代</a:t>
            </a: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人工知能</a:t>
            </a:r>
            <a:endParaRPr kumimoji="1"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a:solidFill>
                  <a:schemeClr val="bg1"/>
                </a:solidFill>
                <a:latin typeface="Meiryo" charset="-128"/>
                <a:ea typeface="Meiryo" charset="-128"/>
                <a:cs typeface="Meiryo" charset="-128"/>
              </a:rPr>
              <a:t>深層</a:t>
            </a:r>
            <a:r>
              <a:rPr kumimoji="1" lang="ja-JP" altLang="en-US" b="1" dirty="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人間の”知能”を機械で</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人工的に再現したもの</a:t>
            </a: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人工知能の研究分野のひとつで</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データを解析し、その結果から判断や予測を行うための規則性やルールを見つけ出す手法</a:t>
            </a: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p>
        </p:txBody>
      </p:sp>
      <p:pic>
        <p:nvPicPr>
          <p:cNvPr id="21" name="図 20" descr="brain-illustration-1940x900_35269.jpg"/>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データ</a:t>
            </a:r>
            <a:endParaRPr kumimoji="1" lang="en-US" altLang="ja-JP" sz="1400" b="1" dirty="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規則性やルール</a:t>
            </a: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2254787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45172" y="1254662"/>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33244" y="1249082"/>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05296" y="1254662"/>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深層学習の学習と推論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85</a:t>
            </a:fld>
            <a:endParaRPr kumimoji="1" lang="ja-JP" altLang="en-US"/>
          </a:p>
        </p:txBody>
      </p:sp>
      <p:sp>
        <p:nvSpPr>
          <p:cNvPr id="4" name="円/楕円 3"/>
          <p:cNvSpPr/>
          <p:nvPr/>
        </p:nvSpPr>
        <p:spPr>
          <a:xfrm>
            <a:off x="1763688" y="147033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63688" y="183037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63688" y="21904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63688" y="255045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63688" y="291049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277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277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277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51720"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51720"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51720"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51720"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51720"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51720"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51720"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51720"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51720"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51720"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51720"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51720"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51720"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51720"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51720"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51720"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51720"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51720"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51720"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51720"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4786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4786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4786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4786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1581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1581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1581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1581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1581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1581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1581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1581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1581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1581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1581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1581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1581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1581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1581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1581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092280" y="147033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092280" y="183037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092280" y="219041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092280" y="255045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092280" y="291049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281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281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281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281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16216"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16216"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16216"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16216"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16216"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16216"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16216"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16216"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16216"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16216"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16216"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16216"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16216"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16216"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16216"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16216"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16216"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16216"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16216"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16216"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0810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0810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0810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0810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79613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79613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79613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79613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79613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79613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79613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79613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79613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79613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79613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79613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79613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79613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79613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79613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14869" y="2100439"/>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2929" y="1803880"/>
            <a:ext cx="1054782" cy="1054782"/>
          </a:xfrm>
          <a:prstGeom prst="rect">
            <a:avLst/>
          </a:prstGeom>
        </p:spPr>
      </p:pic>
      <p:sp>
        <p:nvSpPr>
          <p:cNvPr id="258" name="右矢印 257"/>
          <p:cNvSpPr/>
          <p:nvPr/>
        </p:nvSpPr>
        <p:spPr>
          <a:xfrm>
            <a:off x="1328325" y="1981658"/>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45172" y="980728"/>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0776" y="980728"/>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71900" y="980728"/>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53416" y="2001315"/>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環状矢印 262"/>
          <p:cNvSpPr/>
          <p:nvPr/>
        </p:nvSpPr>
        <p:spPr>
          <a:xfrm rot="10800000">
            <a:off x="6444208" y="2803125"/>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環状矢印 263"/>
          <p:cNvSpPr/>
          <p:nvPr/>
        </p:nvSpPr>
        <p:spPr>
          <a:xfrm rot="10800000">
            <a:off x="5729477" y="2807120"/>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環状矢印 264"/>
          <p:cNvSpPr/>
          <p:nvPr/>
        </p:nvSpPr>
        <p:spPr>
          <a:xfrm rot="10800000">
            <a:off x="4946618" y="2801267"/>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環状矢印 266"/>
          <p:cNvSpPr/>
          <p:nvPr/>
        </p:nvSpPr>
        <p:spPr>
          <a:xfrm rot="10800000">
            <a:off x="3595041" y="2750001"/>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環状矢印 267"/>
          <p:cNvSpPr/>
          <p:nvPr/>
        </p:nvSpPr>
        <p:spPr>
          <a:xfrm rot="10800000">
            <a:off x="2812182" y="2744148"/>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805" y="1223159"/>
            <a:ext cx="324287" cy="324287"/>
          </a:xfrm>
          <a:prstGeom prst="rect">
            <a:avLst/>
          </a:prstGeom>
          <a:effectLst>
            <a:outerShdw blurRad="50800" dist="38100" dir="2700000" algn="tl" rotWithShape="0">
              <a:prstClr val="black">
                <a:alpha val="40000"/>
              </a:prstClr>
            </a:outerShdw>
          </a:effectLst>
        </p:spPr>
      </p:pic>
      <p:sp>
        <p:nvSpPr>
          <p:cNvPr id="270" name="テキスト ボックス 269"/>
          <p:cNvSpPr txBox="1"/>
          <p:nvPr/>
        </p:nvSpPr>
        <p:spPr>
          <a:xfrm>
            <a:off x="3662475" y="2464015"/>
            <a:ext cx="1838309" cy="553998"/>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入力</a:t>
            </a:r>
            <a:r>
              <a:rPr lang="ja-JP" altLang="en-US" sz="1000" dirty="0">
                <a:solidFill>
                  <a:schemeClr val="accent6">
                    <a:lumMod val="75000"/>
                  </a:schemeClr>
                </a:solidFill>
                <a:latin typeface="Meiryo" charset="-128"/>
                <a:ea typeface="Meiryo" charset="-128"/>
                <a:cs typeface="Meiryo" charset="-128"/>
              </a:rPr>
              <a:t>と出力ができるだけ一致するように中間層の</a:t>
            </a:r>
            <a:r>
              <a:rPr lang="ja-JP" altLang="en-US" sz="1000">
                <a:solidFill>
                  <a:schemeClr val="accent6">
                    <a:lumMod val="75000"/>
                  </a:schemeClr>
                </a:solidFill>
                <a:latin typeface="Meiryo" charset="-128"/>
                <a:ea typeface="Meiryo" charset="-128"/>
                <a:cs typeface="Meiryo" charset="-128"/>
              </a:rPr>
              <a:t>繋がりの重み付けを調整してゆく。</a:t>
            </a:r>
            <a:endParaRPr kumimoji="1" lang="en-US" altLang="ja-JP" sz="1000" dirty="0">
              <a:solidFill>
                <a:schemeClr val="accent6">
                  <a:lumMod val="75000"/>
                </a:schemeClr>
              </a:solidFill>
              <a:latin typeface="Meiryo" charset="-128"/>
              <a:ea typeface="Meiryo" charset="-128"/>
              <a:cs typeface="Meiryo" charset="-128"/>
            </a:endParaRPr>
          </a:p>
        </p:txBody>
      </p:sp>
      <p:sp>
        <p:nvSpPr>
          <p:cNvPr id="271" name="正方形/長方形 270"/>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33244" y="4287863"/>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stCxn id="331"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stCxn id="331"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stCxn id="332"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stCxn id="334"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714869" y="5139220"/>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328325" y="5020439"/>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45172" y="401950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90776" y="40195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378" name="テキスト ボックス 377"/>
          <p:cNvSpPr txBox="1"/>
          <p:nvPr/>
        </p:nvSpPr>
        <p:spPr>
          <a:xfrm>
            <a:off x="3671900" y="40195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36420" y="4742686"/>
            <a:ext cx="1229779" cy="1229779"/>
          </a:xfrm>
          <a:prstGeom prst="rect">
            <a:avLst/>
          </a:prstGeom>
        </p:spPr>
      </p:pic>
      <p:pic>
        <p:nvPicPr>
          <p:cNvPr id="388" name="図 38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754" y="899328"/>
            <a:ext cx="1242839" cy="1242839"/>
          </a:xfrm>
          <a:prstGeom prst="rect">
            <a:avLst/>
          </a:prstGeom>
        </p:spPr>
      </p:pic>
      <p:pic>
        <p:nvPicPr>
          <p:cNvPr id="389" name="図 38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4261024"/>
            <a:ext cx="324287" cy="324287"/>
          </a:xfrm>
          <a:prstGeom prst="rect">
            <a:avLst/>
          </a:prstGeom>
          <a:effectLst>
            <a:outerShdw blurRad="50800" dist="38100" dir="2700000" algn="tl" rotWithShape="0">
              <a:prstClr val="black">
                <a:alpha val="40000"/>
              </a:prstClr>
            </a:outerShdw>
          </a:effectLst>
        </p:spPr>
      </p:pic>
      <p:pic>
        <p:nvPicPr>
          <p:cNvPr id="390" name="図 389"/>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4185" y="2704041"/>
            <a:ext cx="871334" cy="871334"/>
          </a:xfrm>
          <a:prstGeom prst="rect">
            <a:avLst/>
          </a:prstGeom>
        </p:spPr>
      </p:pic>
      <p:grpSp>
        <p:nvGrpSpPr>
          <p:cNvPr id="395" name="図形グループ 394"/>
          <p:cNvGrpSpPr/>
          <p:nvPr/>
        </p:nvGrpSpPr>
        <p:grpSpPr>
          <a:xfrm>
            <a:off x="1008532" y="1547748"/>
            <a:ext cx="582041" cy="582041"/>
            <a:chOff x="8022615" y="4025501"/>
            <a:chExt cx="582041" cy="582041"/>
          </a:xfrm>
        </p:grpSpPr>
        <p:pic>
          <p:nvPicPr>
            <p:cNvPr id="393" name="図 392"/>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1108" y="2437616"/>
            <a:ext cx="582041" cy="582041"/>
            <a:chOff x="8022615" y="4025501"/>
            <a:chExt cx="582041" cy="582041"/>
          </a:xfrm>
        </p:grpSpPr>
        <p:pic>
          <p:nvPicPr>
            <p:cNvPr id="397" name="図 396"/>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12314" y="3185110"/>
            <a:ext cx="582041" cy="582041"/>
            <a:chOff x="8022615" y="4025501"/>
            <a:chExt cx="582041" cy="582041"/>
          </a:xfrm>
        </p:grpSpPr>
        <p:pic>
          <p:nvPicPr>
            <p:cNvPr id="400" name="図 399"/>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2" name="右矢印 401"/>
          <p:cNvSpPr/>
          <p:nvPr/>
        </p:nvSpPr>
        <p:spPr>
          <a:xfrm>
            <a:off x="7551969" y="5020439"/>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806252" y="5080387"/>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4" name="テキスト ボックス 403"/>
          <p:cNvSpPr txBox="1"/>
          <p:nvPr/>
        </p:nvSpPr>
        <p:spPr>
          <a:xfrm>
            <a:off x="501038" y="828067"/>
            <a:ext cx="697627" cy="400110"/>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学習</a:t>
            </a:r>
          </a:p>
        </p:txBody>
      </p:sp>
      <p:sp>
        <p:nvSpPr>
          <p:cNvPr id="405" name="テキスト ボックス 404"/>
          <p:cNvSpPr txBox="1"/>
          <p:nvPr/>
        </p:nvSpPr>
        <p:spPr>
          <a:xfrm>
            <a:off x="501038" y="3839600"/>
            <a:ext cx="697627" cy="400110"/>
          </a:xfrm>
          <a:prstGeom prst="rect">
            <a:avLst/>
          </a:prstGeom>
          <a:noFill/>
        </p:spPr>
        <p:txBody>
          <a:bodyPr wrap="none" rtlCol="0">
            <a:spAutoFit/>
          </a:bodyPr>
          <a:lstStyle/>
          <a:p>
            <a:r>
              <a:rPr kumimoji="1" lang="ja-JP" altLang="en-US" sz="2000" b="1" dirty="0">
                <a:solidFill>
                  <a:schemeClr val="accent3">
                    <a:lumMod val="75000"/>
                  </a:schemeClr>
                </a:solidFill>
                <a:latin typeface="Meiryo" charset="-128"/>
                <a:ea typeface="Meiryo" charset="-128"/>
                <a:cs typeface="Meiryo" charset="-128"/>
              </a:rPr>
              <a:t>推論</a:t>
            </a:r>
          </a:p>
        </p:txBody>
      </p:sp>
      <p:sp>
        <p:nvSpPr>
          <p:cNvPr id="406" name="テキスト ボックス 405"/>
          <p:cNvSpPr txBox="1"/>
          <p:nvPr/>
        </p:nvSpPr>
        <p:spPr>
          <a:xfrm>
            <a:off x="3602487" y="5518393"/>
            <a:ext cx="1940113" cy="430887"/>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　重み付けされた</a:t>
            </a:r>
            <a:endParaRPr kumimoji="1" lang="en-US" altLang="ja-JP" sz="1000" dirty="0">
              <a:solidFill>
                <a:schemeClr val="accent6">
                  <a:lumMod val="75000"/>
                </a:schemeClr>
              </a:solidFill>
              <a:latin typeface="Meiryo" charset="-128"/>
              <a:ea typeface="Meiryo" charset="-128"/>
              <a:cs typeface="Meiryo" charset="-128"/>
            </a:endParaRPr>
          </a:p>
          <a:p>
            <a:pPr algn="ctr"/>
            <a:r>
              <a:rPr kumimoji="1" lang="ja-JP" altLang="en-US" sz="1200" b="1" dirty="0">
                <a:solidFill>
                  <a:schemeClr val="accent6">
                    <a:lumMod val="75000"/>
                  </a:schemeClr>
                </a:solidFill>
                <a:latin typeface="Meiryo" charset="-128"/>
                <a:ea typeface="Meiryo" charset="-128"/>
                <a:cs typeface="Meiryo" charset="-128"/>
              </a:rPr>
              <a:t>「学習済の推論モデル」</a:t>
            </a:r>
            <a:endParaRPr kumimoji="1" lang="en-US" altLang="ja-JP" sz="1200" b="1" dirty="0">
              <a:solidFill>
                <a:schemeClr val="accent6">
                  <a:lumMod val="75000"/>
                </a:schemeClr>
              </a:solidFill>
              <a:latin typeface="Meiryo" charset="-128"/>
              <a:ea typeface="Meiryo" charset="-128"/>
              <a:cs typeface="Meiryo" charset="-128"/>
            </a:endParaRPr>
          </a:p>
        </p:txBody>
      </p:sp>
      <p:sp>
        <p:nvSpPr>
          <p:cNvPr id="407" name="下矢印 406"/>
          <p:cNvSpPr/>
          <p:nvPr/>
        </p:nvSpPr>
        <p:spPr>
          <a:xfrm>
            <a:off x="3685202" y="3653740"/>
            <a:ext cx="1792853" cy="351324"/>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8" name="テキスト ボックス 407"/>
          <p:cNvSpPr txBox="1"/>
          <p:nvPr/>
        </p:nvSpPr>
        <p:spPr>
          <a:xfrm>
            <a:off x="7780305" y="6070292"/>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43390" y="5642786"/>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テキスト ボックス 409"/>
          <p:cNvSpPr txBox="1"/>
          <p:nvPr/>
        </p:nvSpPr>
        <p:spPr>
          <a:xfrm>
            <a:off x="503509" y="3546341"/>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
        <p:nvSpPr>
          <p:cNvPr id="411" name="テキスト ボックス 410"/>
          <p:cNvSpPr txBox="1"/>
          <p:nvPr/>
        </p:nvSpPr>
        <p:spPr>
          <a:xfrm>
            <a:off x="452843" y="5822806"/>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91347" y="1822109"/>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0172" y="917557"/>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82603" y="2722270"/>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76950" y="1565977"/>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79526" y="2455845"/>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0732" y="3203339"/>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13" name="テキスト ボックス 412">
            <a:extLst>
              <a:ext uri="{FF2B5EF4-FFF2-40B4-BE49-F238E27FC236}">
                <a16:creationId xmlns:a16="http://schemas.microsoft.com/office/drawing/2014/main" id="{96816651-32BA-1544-BD36-5E23FF29D8F1}"/>
              </a:ext>
            </a:extLst>
          </p:cNvPr>
          <p:cNvSpPr txBox="1"/>
          <p:nvPr/>
        </p:nvSpPr>
        <p:spPr>
          <a:xfrm>
            <a:off x="7971927" y="3564570"/>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Tree>
    <p:extLst>
      <p:ext uri="{BB962C8B-B14F-4D97-AF65-F5344CB8AC3E}">
        <p14:creationId xmlns:p14="http://schemas.microsoft.com/office/powerpoint/2010/main" val="33743202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627637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人工知能の</a:t>
            </a:r>
            <a:r>
              <a:rPr kumimoji="1" lang="en-US" altLang="ja-JP" dirty="0"/>
              <a:t>2</a:t>
            </a:r>
            <a:r>
              <a:rPr kumimoji="1" lang="ja-JP" altLang="en-US" dirty="0"/>
              <a:t>つの方向性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87</a:t>
            </a:fld>
            <a:endParaRPr kumimoji="1" lang="ja-JP" altLang="en-US"/>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視覚（</a:t>
            </a:r>
            <a:r>
              <a:rPr kumimoji="1" lang="en-US" altLang="ja-JP" dirty="0">
                <a:solidFill>
                  <a:srgbClr val="002060"/>
                </a:solidFill>
                <a:latin typeface="Meiryo" charset="-128"/>
                <a:ea typeface="Meiryo" charset="-128"/>
                <a:cs typeface="Meiryo" charset="-128"/>
              </a:rPr>
              <a:t>See</a:t>
            </a:r>
            <a:r>
              <a:rPr kumimoji="1" lang="ja-JP" altLang="en-US" dirty="0">
                <a:solidFill>
                  <a:srgbClr val="002060"/>
                </a:solidFill>
                <a:latin typeface="Meiryo" charset="-128"/>
                <a:ea typeface="Meiryo" charset="-128"/>
                <a:cs typeface="Meiryo" charset="-128"/>
              </a:rPr>
              <a:t>）</a:t>
            </a: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聴覚</a:t>
            </a:r>
            <a:r>
              <a:rPr kumimoji="1" lang="en-US" altLang="ja-JP" dirty="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対話（</a:t>
            </a:r>
            <a:r>
              <a:rPr kumimoji="1" lang="en-US" altLang="ja-JP" dirty="0">
                <a:solidFill>
                  <a:srgbClr val="002060"/>
                </a:solidFill>
                <a:latin typeface="Meiryo" charset="-128"/>
                <a:ea typeface="Meiryo" charset="-128"/>
                <a:cs typeface="Meiryo" charset="-128"/>
              </a:rPr>
              <a:t>Talk</a:t>
            </a:r>
            <a:r>
              <a:rPr kumimoji="1" lang="ja-JP" altLang="en-US" dirty="0">
                <a:solidFill>
                  <a:srgbClr val="002060"/>
                </a:solidFill>
                <a:latin typeface="Meiryo" charset="-128"/>
                <a:ea typeface="Meiryo" charset="-128"/>
                <a:cs typeface="Meiryo" charset="-128"/>
              </a:rPr>
              <a:t>）</a:t>
            </a: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a:solidFill>
                  <a:srgbClr val="009051"/>
                </a:solidFill>
                <a:latin typeface="Meiryo" charset="-128"/>
                <a:ea typeface="Meiryo" charset="-128"/>
                <a:cs typeface="Meiryo" charset="-128"/>
              </a:rPr>
              <a:t>特化型人工知能</a:t>
            </a: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a:solidFill>
                  <a:schemeClr val="tx1">
                    <a:lumMod val="50000"/>
                    <a:lumOff val="50000"/>
                  </a:schemeClr>
                </a:solidFill>
                <a:latin typeface="Meiryo" charset="-128"/>
                <a:ea typeface="Meiryo" charset="-128"/>
                <a:cs typeface="Meiryo" charset="-128"/>
              </a:rPr>
              <a:t>個別の領域において知的に振る舞う</a:t>
            </a: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汎用型人工知能</a:t>
            </a: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a:solidFill>
                  <a:schemeClr val="tx1">
                    <a:lumMod val="50000"/>
                    <a:lumOff val="50000"/>
                  </a:schemeClr>
                </a:solidFill>
                <a:latin typeface="Meiryo" charset="-128"/>
                <a:ea typeface="Meiryo" charset="-128"/>
                <a:cs typeface="Meiryo" charset="-128"/>
              </a:rPr>
              <a:t>異なる領域で多様で複雑な問題を解決する</a:t>
            </a: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a:solidFill>
                  <a:schemeClr val="tx1">
                    <a:lumMod val="50000"/>
                    <a:lumOff val="50000"/>
                  </a:schemeClr>
                </a:solidFill>
                <a:latin typeface="Meiryo" charset="-128"/>
                <a:ea typeface="Meiryo" charset="-128"/>
                <a:cs typeface="Meiryo" charset="-128"/>
              </a:rPr>
              <a:t>自己理解・自己制御</a:t>
            </a:r>
            <a:endParaRPr kumimoji="1" lang="en-US" altLang="ja-JP" dirty="0">
              <a:solidFill>
                <a:schemeClr val="tx1">
                  <a:lumMod val="50000"/>
                  <a:lumOff val="50000"/>
                </a:schemeClr>
              </a:solidFill>
              <a:latin typeface="Meiryo" charset="-128"/>
              <a:ea typeface="Meiryo" charset="-128"/>
              <a:cs typeface="Meiryo" charset="-128"/>
            </a:endParaRPr>
          </a:p>
          <a:p>
            <a:r>
              <a:rPr lang="ja-JP" altLang="en-US" dirty="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a:solidFill>
                  <a:srgbClr val="0432FF"/>
                </a:solidFill>
                <a:latin typeface="Meiryo" charset="-128"/>
                <a:ea typeface="Meiryo" charset="-128"/>
                <a:cs typeface="Meiryo" charset="-128"/>
              </a:rPr>
              <a:t>自ら課題を発見し</a:t>
            </a:r>
            <a:endParaRPr kumimoji="1" lang="en-US" altLang="ja-JP" dirty="0">
              <a:solidFill>
                <a:srgbClr val="0432FF"/>
              </a:solidFill>
              <a:latin typeface="Meiryo" charset="-128"/>
              <a:ea typeface="Meiryo" charset="-128"/>
              <a:cs typeface="Meiryo" charset="-128"/>
            </a:endParaRPr>
          </a:p>
          <a:p>
            <a:r>
              <a:rPr kumimoji="1" lang="ja-JP" altLang="en-US" dirty="0">
                <a:solidFill>
                  <a:srgbClr val="0432FF"/>
                </a:solidFill>
                <a:latin typeface="Meiryo" charset="-128"/>
                <a:ea typeface="Meiryo" charset="-128"/>
                <a:cs typeface="Meiryo" charset="-128"/>
              </a:rPr>
              <a:t>自律的に能力を高めてゆく</a:t>
            </a:r>
          </a:p>
        </p:txBody>
      </p:sp>
      <p:pic>
        <p:nvPicPr>
          <p:cNvPr id="24" name="図 23" descr="brain-illustration-1940x900_35269.jpg"/>
          <p:cNvPicPr>
            <a:picLocks noChangeAspect="1"/>
          </p:cNvPicPr>
          <p:nvPr/>
        </p:nvPicPr>
        <p:blipFill>
          <a:blip r:embed="rId6"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7"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a:solidFill>
                  <a:srgbClr val="00B050"/>
                </a:solidFill>
                <a:latin typeface="Meiryo" charset="-128"/>
                <a:ea typeface="Meiryo" charset="-128"/>
                <a:cs typeface="Meiryo" charset="-128"/>
              </a:rPr>
              <a:t>人間が課題を発見し</a:t>
            </a:r>
            <a:endParaRPr kumimoji="1" lang="en-US" altLang="ja-JP" dirty="0">
              <a:solidFill>
                <a:srgbClr val="00B050"/>
              </a:solidFill>
              <a:latin typeface="Meiryo" charset="-128"/>
              <a:ea typeface="Meiryo" charset="-128"/>
              <a:cs typeface="Meiryo" charset="-128"/>
            </a:endParaRPr>
          </a:p>
          <a:p>
            <a:pPr algn="r"/>
            <a:r>
              <a:rPr kumimoji="1" lang="ja-JP" altLang="en-US" dirty="0">
                <a:solidFill>
                  <a:srgbClr val="00B050"/>
                </a:solidFill>
                <a:latin typeface="Meiryo" charset="-128"/>
                <a:ea typeface="Meiryo" charset="-128"/>
                <a:cs typeface="Meiryo" charset="-128"/>
              </a:rPr>
              <a:t>人間が能力を高めてゆく</a:t>
            </a: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113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A7C7E70-6CF9-E243-8129-B926D89163BE}"/>
              </a:ext>
            </a:extLst>
          </p:cNvPr>
          <p:cNvSpPr/>
          <p:nvPr/>
        </p:nvSpPr>
        <p:spPr>
          <a:xfrm>
            <a:off x="4761426" y="2016682"/>
            <a:ext cx="1197179" cy="42952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D9BE1A65-7E15-254B-A3D2-0218CBBDAF46}"/>
              </a:ext>
            </a:extLst>
          </p:cNvPr>
          <p:cNvSpPr/>
          <p:nvPr/>
        </p:nvSpPr>
        <p:spPr>
          <a:xfrm>
            <a:off x="3530082" y="2016682"/>
            <a:ext cx="1197179" cy="42952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96713B-6B2E-B244-B5ED-70476A8E7575}"/>
              </a:ext>
            </a:extLst>
          </p:cNvPr>
          <p:cNvSpPr>
            <a:spLocks noGrp="1"/>
          </p:cNvSpPr>
          <p:nvPr>
            <p:ph type="title"/>
          </p:nvPr>
        </p:nvSpPr>
        <p:spPr/>
        <p:txBody>
          <a:bodyPr/>
          <a:lstStyle/>
          <a:p>
            <a:r>
              <a:rPr kumimoji="1" lang="ja-JP" altLang="en-US" dirty="0"/>
              <a:t>学習データと結果の関係</a:t>
            </a:r>
          </a:p>
        </p:txBody>
      </p:sp>
      <p:sp>
        <p:nvSpPr>
          <p:cNvPr id="3" name="スライド番号プレースホルダー 2">
            <a:extLst>
              <a:ext uri="{FF2B5EF4-FFF2-40B4-BE49-F238E27FC236}">
                <a16:creationId xmlns:a16="http://schemas.microsoft.com/office/drawing/2014/main" id="{D17A5469-B761-1F44-8D1F-837BDE14EB74}"/>
              </a:ext>
            </a:extLst>
          </p:cNvPr>
          <p:cNvSpPr>
            <a:spLocks noGrp="1"/>
          </p:cNvSpPr>
          <p:nvPr>
            <p:ph type="sldNum" sz="quarter" idx="12"/>
          </p:nvPr>
        </p:nvSpPr>
        <p:spPr/>
        <p:txBody>
          <a:bodyPr/>
          <a:lstStyle/>
          <a:p>
            <a:fld id="{8FF8CC5D-A65D-5946-99B5-645367A967AD}" type="slidenum">
              <a:rPr kumimoji="1" lang="ja-JP" altLang="en-US" smtClean="0"/>
              <a:t>88</a:t>
            </a:fld>
            <a:endParaRPr kumimoji="1" lang="ja-JP" altLang="en-US"/>
          </a:p>
        </p:txBody>
      </p:sp>
      <p:pic>
        <p:nvPicPr>
          <p:cNvPr id="10" name="図 9">
            <a:extLst>
              <a:ext uri="{FF2B5EF4-FFF2-40B4-BE49-F238E27FC236}">
                <a16:creationId xmlns:a16="http://schemas.microsoft.com/office/drawing/2014/main" id="{A17131D6-33E4-CD4B-B457-E874FEB0D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2" y="2016682"/>
            <a:ext cx="2765857" cy="1738796"/>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BA1B6611-2431-5745-8257-607C3CF69C90}"/>
              </a:ext>
            </a:extLst>
          </p:cNvPr>
          <p:cNvPicPr>
            <a:picLocks noChangeAspect="1"/>
          </p:cNvPicPr>
          <p:nvPr/>
        </p:nvPicPr>
        <p:blipFill>
          <a:blip r:embed="rId3"/>
          <a:stretch>
            <a:fillRect/>
          </a:stretch>
        </p:blipFill>
        <p:spPr>
          <a:xfrm>
            <a:off x="6167655" y="2660122"/>
            <a:ext cx="2680207" cy="511575"/>
          </a:xfrm>
          <a:prstGeom prst="rect">
            <a:avLst/>
          </a:prstGeom>
        </p:spPr>
      </p:pic>
      <p:pic>
        <p:nvPicPr>
          <p:cNvPr id="16" name="図 15">
            <a:extLst>
              <a:ext uri="{FF2B5EF4-FFF2-40B4-BE49-F238E27FC236}">
                <a16:creationId xmlns:a16="http://schemas.microsoft.com/office/drawing/2014/main" id="{7D4FC245-ECE5-6B4F-AB03-7AF21A260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2" y="4435241"/>
            <a:ext cx="2765857" cy="1876701"/>
          </a:xfrm>
          <a:prstGeom prst="rect">
            <a:avLst/>
          </a:prstGeom>
          <a:ln>
            <a:noFill/>
          </a:ln>
          <a:effectLst>
            <a:outerShdw blurRad="292100" dist="139700" dir="2700000" algn="tl" rotWithShape="0">
              <a:srgbClr val="333333">
                <a:alpha val="65000"/>
              </a:srgbClr>
            </a:outerShdw>
          </a:effectLst>
        </p:spPr>
      </p:pic>
      <p:sp>
        <p:nvSpPr>
          <p:cNvPr id="17" name="テキスト ボックス 16">
            <a:extLst>
              <a:ext uri="{FF2B5EF4-FFF2-40B4-BE49-F238E27FC236}">
                <a16:creationId xmlns:a16="http://schemas.microsoft.com/office/drawing/2014/main" id="{E2D2D61F-1053-9B49-82EE-CCAF5C3D93CF}"/>
              </a:ext>
            </a:extLst>
          </p:cNvPr>
          <p:cNvSpPr txBox="1"/>
          <p:nvPr/>
        </p:nvSpPr>
        <p:spPr>
          <a:xfrm>
            <a:off x="6354872" y="5183860"/>
            <a:ext cx="2492990" cy="369332"/>
          </a:xfrm>
          <a:prstGeom prst="rect">
            <a:avLst/>
          </a:prstGeom>
          <a:noFill/>
        </p:spPr>
        <p:txBody>
          <a:bodyPr wrap="none" rtlCol="0">
            <a:spAutoFit/>
          </a:bodyPr>
          <a:lstStyle/>
          <a:p>
            <a:r>
              <a:rPr kumimoji="1" lang="ja-JP" altLang="en-US" dirty="0">
                <a:latin typeface="YuKyokasho Medium" panose="02000500000000000000" pitchFamily="2" charset="-128"/>
                <a:ea typeface="YuKyokasho Medium" panose="02000500000000000000" pitchFamily="2" charset="-128"/>
              </a:rPr>
              <a:t>宜しくお願い致します</a:t>
            </a:r>
          </a:p>
        </p:txBody>
      </p:sp>
      <p:sp>
        <p:nvSpPr>
          <p:cNvPr id="18" name="テキスト ボックス 17">
            <a:extLst>
              <a:ext uri="{FF2B5EF4-FFF2-40B4-BE49-F238E27FC236}">
                <a16:creationId xmlns:a16="http://schemas.microsoft.com/office/drawing/2014/main" id="{CEE1A6D4-D5AA-3642-BD65-973A3BEC0268}"/>
              </a:ext>
            </a:extLst>
          </p:cNvPr>
          <p:cNvSpPr txBox="1"/>
          <p:nvPr/>
        </p:nvSpPr>
        <p:spPr>
          <a:xfrm>
            <a:off x="935544" y="1756760"/>
            <a:ext cx="1800493"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汚い字の学習データ</a:t>
            </a:r>
          </a:p>
        </p:txBody>
      </p:sp>
      <p:sp>
        <p:nvSpPr>
          <p:cNvPr id="19" name="テキスト ボックス 18">
            <a:extLst>
              <a:ext uri="{FF2B5EF4-FFF2-40B4-BE49-F238E27FC236}">
                <a16:creationId xmlns:a16="http://schemas.microsoft.com/office/drawing/2014/main" id="{A90DEFDD-E8F1-1643-9947-D4EDDDB6D9FF}"/>
              </a:ext>
            </a:extLst>
          </p:cNvPr>
          <p:cNvSpPr txBox="1"/>
          <p:nvPr/>
        </p:nvSpPr>
        <p:spPr>
          <a:xfrm>
            <a:off x="756008" y="4177780"/>
            <a:ext cx="2159566"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きれいな字の学習データ</a:t>
            </a:r>
          </a:p>
        </p:txBody>
      </p:sp>
      <p:sp>
        <p:nvSpPr>
          <p:cNvPr id="20" name="テキスト ボックス 19">
            <a:extLst>
              <a:ext uri="{FF2B5EF4-FFF2-40B4-BE49-F238E27FC236}">
                <a16:creationId xmlns:a16="http://schemas.microsoft.com/office/drawing/2014/main" id="{9C2B8CEB-6934-314F-9C67-823B31ED26DB}"/>
              </a:ext>
            </a:extLst>
          </p:cNvPr>
          <p:cNvSpPr txBox="1"/>
          <p:nvPr/>
        </p:nvSpPr>
        <p:spPr>
          <a:xfrm>
            <a:off x="3574673"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3CA47758-628B-C841-AC96-4FB720A22311}"/>
              </a:ext>
            </a:extLst>
          </p:cNvPr>
          <p:cNvSpPr/>
          <p:nvPr/>
        </p:nvSpPr>
        <p:spPr>
          <a:xfrm>
            <a:off x="3380610" y="2687938"/>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5CD9A19D-B934-C242-A433-4C212B1CE1B6}"/>
              </a:ext>
            </a:extLst>
          </p:cNvPr>
          <p:cNvSpPr/>
          <p:nvPr/>
        </p:nvSpPr>
        <p:spPr>
          <a:xfrm>
            <a:off x="3380610" y="5139090"/>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DEBC404-7604-B743-8211-404E78ADD660}"/>
              </a:ext>
            </a:extLst>
          </p:cNvPr>
          <p:cNvSpPr txBox="1"/>
          <p:nvPr/>
        </p:nvSpPr>
        <p:spPr>
          <a:xfrm>
            <a:off x="6354872" y="3986198"/>
            <a:ext cx="2262159"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panose="020B0604030504040204" pitchFamily="34" charset="-128"/>
                <a:ea typeface="Meiryo" panose="020B0604030504040204" pitchFamily="34" charset="-128"/>
              </a:rPr>
              <a:t>生成される出力結果</a:t>
            </a:r>
          </a:p>
        </p:txBody>
      </p:sp>
      <p:sp>
        <p:nvSpPr>
          <p:cNvPr id="25" name="テキスト ボックス 24">
            <a:extLst>
              <a:ext uri="{FF2B5EF4-FFF2-40B4-BE49-F238E27FC236}">
                <a16:creationId xmlns:a16="http://schemas.microsoft.com/office/drawing/2014/main" id="{65852D07-D425-2045-A193-C0086F3EE039}"/>
              </a:ext>
            </a:extLst>
          </p:cNvPr>
          <p:cNvSpPr txBox="1"/>
          <p:nvPr/>
        </p:nvSpPr>
        <p:spPr>
          <a:xfrm>
            <a:off x="170795" y="1092905"/>
            <a:ext cx="8802410" cy="461665"/>
          </a:xfrm>
          <a:prstGeom prst="rect">
            <a:avLst/>
          </a:prstGeom>
          <a:noFill/>
        </p:spPr>
        <p:txBody>
          <a:bodyPr wrap="none" rtlCol="0">
            <a:spAutoFit/>
          </a:bodyPr>
          <a:lstStyle/>
          <a:p>
            <a:pPr algn="ctr"/>
            <a:r>
              <a:rPr kumimoji="1" lang="ja-JP" altLang="en-US" sz="2400" dirty="0">
                <a:solidFill>
                  <a:schemeClr val="accent6">
                    <a:lumMod val="75000"/>
                  </a:schemeClr>
                </a:solidFill>
                <a:latin typeface="Meiryo" panose="020B0604030504040204" pitchFamily="34" charset="-128"/>
                <a:ea typeface="Meiryo" panose="020B0604030504040204" pitchFamily="34" charset="-128"/>
              </a:rPr>
              <a:t>機械学習は学習データの範囲でのみ結果を出すことができる。</a:t>
            </a:r>
          </a:p>
        </p:txBody>
      </p:sp>
      <p:sp>
        <p:nvSpPr>
          <p:cNvPr id="27" name="テキスト ボックス 26">
            <a:extLst>
              <a:ext uri="{FF2B5EF4-FFF2-40B4-BE49-F238E27FC236}">
                <a16:creationId xmlns:a16="http://schemas.microsoft.com/office/drawing/2014/main" id="{2C57C225-3F8C-F44F-BCA2-18DE048F7258}"/>
              </a:ext>
            </a:extLst>
          </p:cNvPr>
          <p:cNvSpPr txBox="1"/>
          <p:nvPr/>
        </p:nvSpPr>
        <p:spPr>
          <a:xfrm>
            <a:off x="4806017"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言語生成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8696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29">
            <a:extLst>
              <a:ext uri="{FF2B5EF4-FFF2-40B4-BE49-F238E27FC236}">
                <a16:creationId xmlns:a16="http://schemas.microsoft.com/office/drawing/2014/main" id="{A6A6E3CD-CF61-E848-A2E0-CF0AD051223C}"/>
              </a:ext>
            </a:extLst>
          </p:cNvPr>
          <p:cNvSpPr/>
          <p:nvPr/>
        </p:nvSpPr>
        <p:spPr>
          <a:xfrm>
            <a:off x="457200" y="5363465"/>
            <a:ext cx="7571184" cy="94585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9BFF681-696F-294D-A432-732061131A4E}"/>
              </a:ext>
            </a:extLst>
          </p:cNvPr>
          <p:cNvSpPr>
            <a:spLocks noGrp="1"/>
          </p:cNvSpPr>
          <p:nvPr>
            <p:ph type="title"/>
          </p:nvPr>
        </p:nvSpPr>
        <p:spPr/>
        <p:txBody>
          <a:bodyPr/>
          <a:lstStyle/>
          <a:p>
            <a:r>
              <a:rPr kumimoji="1" lang="ja-JP" altLang="en-US" dirty="0"/>
              <a:t>「</a:t>
            </a:r>
            <a:r>
              <a:rPr kumimoji="1" lang="en-US" altLang="ja-JP" dirty="0"/>
              <a:t>AI</a:t>
            </a:r>
            <a:r>
              <a:rPr kumimoji="1" lang="ja-JP" altLang="en-US" dirty="0"/>
              <a:t>カント君」の可能性について</a:t>
            </a:r>
          </a:p>
        </p:txBody>
      </p:sp>
      <p:sp>
        <p:nvSpPr>
          <p:cNvPr id="3" name="スライド番号プレースホルダー 2">
            <a:extLst>
              <a:ext uri="{FF2B5EF4-FFF2-40B4-BE49-F238E27FC236}">
                <a16:creationId xmlns:a16="http://schemas.microsoft.com/office/drawing/2014/main" id="{54A544FB-51E1-0D47-8AB7-46A14CC4328D}"/>
              </a:ext>
            </a:extLst>
          </p:cNvPr>
          <p:cNvSpPr>
            <a:spLocks noGrp="1"/>
          </p:cNvSpPr>
          <p:nvPr>
            <p:ph type="sldNum" sz="quarter" idx="12"/>
          </p:nvPr>
        </p:nvSpPr>
        <p:spPr/>
        <p:txBody>
          <a:bodyPr/>
          <a:lstStyle/>
          <a:p>
            <a:fld id="{8FF8CC5D-A65D-5946-99B5-645367A967AD}" type="slidenum">
              <a:rPr kumimoji="1" lang="ja-JP" altLang="en-US" smtClean="0"/>
              <a:t>89</a:t>
            </a:fld>
            <a:endParaRPr kumimoji="1" lang="ja-JP" altLang="en-US"/>
          </a:p>
        </p:txBody>
      </p:sp>
      <p:pic>
        <p:nvPicPr>
          <p:cNvPr id="17" name="図 16">
            <a:extLst>
              <a:ext uri="{FF2B5EF4-FFF2-40B4-BE49-F238E27FC236}">
                <a16:creationId xmlns:a16="http://schemas.microsoft.com/office/drawing/2014/main" id="{C0DA279F-AB9D-1648-BF8B-B4AA5319A3B0}"/>
              </a:ext>
            </a:extLst>
          </p:cNvPr>
          <p:cNvPicPr>
            <a:picLocks noChangeAspect="1"/>
          </p:cNvPicPr>
          <p:nvPr/>
        </p:nvPicPr>
        <p:blipFill>
          <a:blip r:embed="rId2"/>
          <a:stretch>
            <a:fillRect/>
          </a:stretch>
        </p:blipFill>
        <p:spPr>
          <a:xfrm>
            <a:off x="6309464" y="1126616"/>
            <a:ext cx="2362209" cy="3401581"/>
          </a:xfrm>
          <a:prstGeom prst="rect">
            <a:avLst/>
          </a:prstGeom>
          <a:ln>
            <a:noFill/>
          </a:ln>
          <a:effectLst>
            <a:softEdge rad="112500"/>
          </a:effectLst>
        </p:spPr>
      </p:pic>
      <p:pic>
        <p:nvPicPr>
          <p:cNvPr id="16" name="図 15" descr="brain-illustration-1940x900_35269.jpg">
            <a:extLst>
              <a:ext uri="{FF2B5EF4-FFF2-40B4-BE49-F238E27FC236}">
                <a16:creationId xmlns:a16="http://schemas.microsoft.com/office/drawing/2014/main" id="{0B22FCA5-B494-B347-82A4-4BEBC1A60422}"/>
              </a:ext>
            </a:extLst>
          </p:cNvPr>
          <p:cNvPicPr>
            <a:picLocks noChangeAspect="1"/>
          </p:cNvPicPr>
          <p:nvPr/>
        </p:nvPicPr>
        <p:blipFill>
          <a:blip r:embed="rId3"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6203054" y="1269292"/>
            <a:ext cx="2710597" cy="1465178"/>
          </a:xfrm>
          <a:prstGeom prst="rect">
            <a:avLst/>
          </a:prstGeom>
        </p:spPr>
      </p:pic>
      <p:sp>
        <p:nvSpPr>
          <p:cNvPr id="18" name="テキスト ボックス 17">
            <a:extLst>
              <a:ext uri="{FF2B5EF4-FFF2-40B4-BE49-F238E27FC236}">
                <a16:creationId xmlns:a16="http://schemas.microsoft.com/office/drawing/2014/main" id="{DC29C7FF-70D0-7044-93B2-292631495F2E}"/>
              </a:ext>
            </a:extLst>
          </p:cNvPr>
          <p:cNvSpPr txBox="1"/>
          <p:nvPr/>
        </p:nvSpPr>
        <p:spPr>
          <a:xfrm>
            <a:off x="7502625" y="4106790"/>
            <a:ext cx="1082348" cy="307777"/>
          </a:xfrm>
          <a:prstGeom prst="rect">
            <a:avLst/>
          </a:prstGeom>
          <a:noFill/>
        </p:spPr>
        <p:txBody>
          <a:bodyPr wrap="none" rtlCol="0">
            <a:spAutoFit/>
          </a:bodyPr>
          <a:lstStyle/>
          <a:p>
            <a:r>
              <a:rPr kumimoji="1" lang="en-US" altLang="ja-JP" sz="1400" b="1" dirty="0">
                <a:solidFill>
                  <a:schemeClr val="bg1"/>
                </a:solidFill>
                <a:latin typeface="Hiragino Kaku Gothic Std W8" panose="020B0800000000000000" pitchFamily="34" charset="-128"/>
                <a:ea typeface="Hiragino Kaku Gothic Std W8" panose="020B0800000000000000" pitchFamily="34" charset="-128"/>
              </a:rPr>
              <a:t>AI</a:t>
            </a:r>
            <a:r>
              <a:rPr kumimoji="1" lang="ja-JP" altLang="en-US" sz="1400" b="1" dirty="0">
                <a:solidFill>
                  <a:schemeClr val="bg1"/>
                </a:solidFill>
                <a:latin typeface="Hiragino Kaku Gothic Std W8" panose="020B0800000000000000" pitchFamily="34" charset="-128"/>
                <a:ea typeface="Hiragino Kaku Gothic Std W8" panose="020B0800000000000000" pitchFamily="34" charset="-128"/>
              </a:rPr>
              <a:t>カント</a:t>
            </a:r>
            <a:r>
              <a:rPr kumimoji="1" lang="ja-JP" altLang="en-US" sz="1100" dirty="0">
                <a:solidFill>
                  <a:schemeClr val="bg1"/>
                </a:solidFill>
                <a:latin typeface="Hiragino Kaku Gothic Std W8" panose="020B0800000000000000" pitchFamily="34" charset="-128"/>
                <a:ea typeface="Hiragino Kaku Gothic Std W8" panose="020B0800000000000000" pitchFamily="34" charset="-128"/>
              </a:rPr>
              <a:t>君</a:t>
            </a:r>
          </a:p>
        </p:txBody>
      </p:sp>
      <p:sp>
        <p:nvSpPr>
          <p:cNvPr id="19" name="三角形 18">
            <a:extLst>
              <a:ext uri="{FF2B5EF4-FFF2-40B4-BE49-F238E27FC236}">
                <a16:creationId xmlns:a16="http://schemas.microsoft.com/office/drawing/2014/main" id="{28ECF34D-2D84-0145-A422-6747C25ACAFB}"/>
              </a:ext>
            </a:extLst>
          </p:cNvPr>
          <p:cNvSpPr/>
          <p:nvPr/>
        </p:nvSpPr>
        <p:spPr>
          <a:xfrm rot="5400000">
            <a:off x="3416998" y="1451820"/>
            <a:ext cx="3270374" cy="2928062"/>
          </a:xfrm>
          <a:prstGeom prst="triangle">
            <a:avLst/>
          </a:prstGeom>
          <a:gradFill>
            <a:gsLst>
              <a:gs pos="0">
                <a:schemeClr val="accent1">
                  <a:lumMod val="60000"/>
                  <a:lumOff val="40000"/>
                </a:schemeClr>
              </a:gs>
              <a:gs pos="68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125E04BA-CFEB-6146-9F00-92B9E7DF291E}"/>
              </a:ext>
            </a:extLst>
          </p:cNvPr>
          <p:cNvPicPr>
            <a:picLocks noChangeAspect="1"/>
          </p:cNvPicPr>
          <p:nvPr/>
        </p:nvPicPr>
        <p:blipFill>
          <a:blip r:embed="rId4"/>
          <a:stretch>
            <a:fillRect/>
          </a:stretch>
        </p:blipFill>
        <p:spPr>
          <a:xfrm>
            <a:off x="2464078" y="1787688"/>
            <a:ext cx="778494" cy="1197684"/>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0DB350F9-A155-2F4D-8032-68B44D33104C}"/>
              </a:ext>
            </a:extLst>
          </p:cNvPr>
          <p:cNvPicPr>
            <a:picLocks noChangeAspect="1"/>
          </p:cNvPicPr>
          <p:nvPr/>
        </p:nvPicPr>
        <p:blipFill>
          <a:blip r:embed="rId5"/>
          <a:stretch>
            <a:fillRect/>
          </a:stretch>
        </p:blipFill>
        <p:spPr>
          <a:xfrm>
            <a:off x="3185183" y="2978971"/>
            <a:ext cx="741067" cy="1197684"/>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BCC15E9-0761-EE44-8171-187D0411417B}"/>
              </a:ext>
            </a:extLst>
          </p:cNvPr>
          <p:cNvPicPr>
            <a:picLocks noChangeAspect="1"/>
          </p:cNvPicPr>
          <p:nvPr/>
        </p:nvPicPr>
        <p:blipFill>
          <a:blip r:embed="rId6"/>
          <a:stretch>
            <a:fillRect/>
          </a:stretch>
        </p:blipFill>
        <p:spPr>
          <a:xfrm>
            <a:off x="395536" y="1196481"/>
            <a:ext cx="1872208" cy="2616580"/>
          </a:xfrm>
          <a:prstGeom prst="rect">
            <a:avLst/>
          </a:prstGeom>
          <a:ln>
            <a:noFill/>
          </a:ln>
          <a:effectLst>
            <a:softEdge rad="112500"/>
          </a:effectLst>
        </p:spPr>
      </p:pic>
      <p:sp>
        <p:nvSpPr>
          <p:cNvPr id="6" name="正方形/長方形 5">
            <a:extLst>
              <a:ext uri="{FF2B5EF4-FFF2-40B4-BE49-F238E27FC236}">
                <a16:creationId xmlns:a16="http://schemas.microsoft.com/office/drawing/2014/main" id="{5412F094-C38D-EE45-A6D1-305E8E9835D8}"/>
              </a:ext>
            </a:extLst>
          </p:cNvPr>
          <p:cNvSpPr/>
          <p:nvPr/>
        </p:nvSpPr>
        <p:spPr>
          <a:xfrm>
            <a:off x="360702" y="3850486"/>
            <a:ext cx="1942829" cy="769441"/>
          </a:xfrm>
          <a:prstGeom prst="rect">
            <a:avLst/>
          </a:prstGeom>
        </p:spPr>
        <p:txBody>
          <a:bodyPr wrap="square">
            <a:spAutoFit/>
          </a:bodyPr>
          <a:lstStyle/>
          <a:p>
            <a:pPr algn="ctr"/>
            <a:r>
              <a:rPr lang="ja-JP" altLang="en-US" sz="1400" dirty="0">
                <a:latin typeface="Meiryo" panose="020B0604030504040204" pitchFamily="34" charset="-128"/>
                <a:ea typeface="Meiryo" panose="020B0604030504040204" pitchFamily="34" charset="-128"/>
              </a:rPr>
              <a:t>イマヌエル・カント</a:t>
            </a:r>
            <a:endParaRPr lang="en-US" altLang="ja-JP" sz="1400" dirty="0">
              <a:latin typeface="Meiryo" panose="020B0604030504040204" pitchFamily="34" charset="-128"/>
              <a:ea typeface="Meiryo" panose="020B0604030504040204" pitchFamily="34" charset="-128"/>
            </a:endParaRPr>
          </a:p>
          <a:p>
            <a:pPr algn="ctr"/>
            <a:r>
              <a:rPr lang="ja-JP" altLang="en-US" sz="1400" dirty="0">
                <a:latin typeface="Meiryo" panose="020B0604030504040204" pitchFamily="34" charset="-128"/>
                <a:ea typeface="Meiryo" panose="020B0604030504040204" pitchFamily="34" charset="-128"/>
              </a:rPr>
              <a:t>Immanuel Kant</a:t>
            </a:r>
            <a:endParaRPr lang="en-US" altLang="ja-JP" sz="14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1724年4月22日</a:t>
            </a:r>
            <a:r>
              <a:rPr lang="en-US" altLang="ja-JP" sz="800" dirty="0">
                <a:latin typeface="Meiryo" panose="020B0604030504040204" pitchFamily="34" charset="-128"/>
                <a:ea typeface="Meiryo" panose="020B0604030504040204" pitchFamily="34" charset="-128"/>
              </a:rPr>
              <a:t>〜</a:t>
            </a:r>
            <a:r>
              <a:rPr lang="ja-JP" altLang="en-US" sz="800" dirty="0">
                <a:latin typeface="Meiryo" panose="020B0604030504040204" pitchFamily="34" charset="-128"/>
                <a:ea typeface="Meiryo" panose="020B0604030504040204" pitchFamily="34" charset="-128"/>
              </a:rPr>
              <a:t>1804年2月12日</a:t>
            </a:r>
            <a:endParaRPr lang="en-US" altLang="ja-JP" sz="8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プロイセン王国（ドイツ）の哲学者</a:t>
            </a:r>
          </a:p>
        </p:txBody>
      </p:sp>
      <p:pic>
        <p:nvPicPr>
          <p:cNvPr id="9" name="図 8">
            <a:extLst>
              <a:ext uri="{FF2B5EF4-FFF2-40B4-BE49-F238E27FC236}">
                <a16:creationId xmlns:a16="http://schemas.microsoft.com/office/drawing/2014/main" id="{F73914D5-4E69-464F-8832-DE85E1924D34}"/>
              </a:ext>
            </a:extLst>
          </p:cNvPr>
          <p:cNvPicPr>
            <a:picLocks noChangeAspect="1"/>
          </p:cNvPicPr>
          <p:nvPr/>
        </p:nvPicPr>
        <p:blipFill>
          <a:blip r:embed="rId7"/>
          <a:stretch>
            <a:fillRect/>
          </a:stretch>
        </p:blipFill>
        <p:spPr>
          <a:xfrm>
            <a:off x="3293331" y="1280659"/>
            <a:ext cx="793466" cy="119768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B276DCE-551E-6842-B352-1F0E1832D69E}"/>
              </a:ext>
            </a:extLst>
          </p:cNvPr>
          <p:cNvPicPr>
            <a:picLocks noChangeAspect="1"/>
          </p:cNvPicPr>
          <p:nvPr/>
        </p:nvPicPr>
        <p:blipFill>
          <a:blip r:embed="rId8"/>
          <a:stretch>
            <a:fillRect/>
          </a:stretch>
        </p:blipFill>
        <p:spPr>
          <a:xfrm>
            <a:off x="2802174" y="2348609"/>
            <a:ext cx="785980" cy="1197684"/>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30E563-F07B-F640-A850-81658F95E983}"/>
              </a:ext>
            </a:extLst>
          </p:cNvPr>
          <p:cNvPicPr>
            <a:picLocks noChangeAspect="1"/>
          </p:cNvPicPr>
          <p:nvPr/>
        </p:nvPicPr>
        <p:blipFill>
          <a:blip r:embed="rId9"/>
          <a:stretch>
            <a:fillRect/>
          </a:stretch>
        </p:blipFill>
        <p:spPr>
          <a:xfrm>
            <a:off x="2303531" y="1284284"/>
            <a:ext cx="793466" cy="119768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E70062D-2038-9D45-A292-62A55F74602B}"/>
              </a:ext>
            </a:extLst>
          </p:cNvPr>
          <p:cNvPicPr>
            <a:picLocks noChangeAspect="1"/>
          </p:cNvPicPr>
          <p:nvPr/>
        </p:nvPicPr>
        <p:blipFill>
          <a:blip r:embed="rId10"/>
          <a:stretch>
            <a:fillRect/>
          </a:stretch>
        </p:blipFill>
        <p:spPr>
          <a:xfrm>
            <a:off x="3316995" y="3353351"/>
            <a:ext cx="771009" cy="119768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9B7B3CEB-8362-4F49-A567-693B6043B6BA}"/>
              </a:ext>
            </a:extLst>
          </p:cNvPr>
          <p:cNvPicPr>
            <a:picLocks noChangeAspect="1"/>
          </p:cNvPicPr>
          <p:nvPr/>
        </p:nvPicPr>
        <p:blipFill>
          <a:blip r:embed="rId11"/>
          <a:stretch>
            <a:fillRect/>
          </a:stretch>
        </p:blipFill>
        <p:spPr>
          <a:xfrm>
            <a:off x="2298122" y="3353351"/>
            <a:ext cx="793466" cy="1197684"/>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D9A687F-42D4-924F-8A55-1E475F615F78}"/>
              </a:ext>
            </a:extLst>
          </p:cNvPr>
          <p:cNvSpPr txBox="1"/>
          <p:nvPr/>
        </p:nvSpPr>
        <p:spPr>
          <a:xfrm>
            <a:off x="4029183" y="2458204"/>
            <a:ext cx="2339102" cy="830997"/>
          </a:xfrm>
          <a:prstGeom prst="rect">
            <a:avLst/>
          </a:prstGeom>
          <a:noFill/>
        </p:spPr>
        <p:txBody>
          <a:bodyPr wrap="none" rtlCol="0">
            <a:spAutoFit/>
          </a:bodyPr>
          <a:lstStyle/>
          <a:p>
            <a:r>
              <a:rPr kumimoji="1" lang="ja-JP" altLang="en-US" sz="1200" b="1" dirty="0">
                <a:solidFill>
                  <a:srgbClr val="3366FF"/>
                </a:solidFill>
                <a:latin typeface="Meiryo" panose="020B0604030504040204" pitchFamily="34" charset="-128"/>
                <a:ea typeface="Meiryo" panose="020B0604030504040204" pitchFamily="34" charset="-128"/>
              </a:rPr>
              <a:t>カントの著作を</a:t>
            </a:r>
            <a:endParaRPr kumimoji="1" lang="en-US" altLang="ja-JP" sz="1200" b="1" dirty="0">
              <a:solidFill>
                <a:srgbClr val="3366FF"/>
              </a:solidFill>
              <a:latin typeface="Meiryo" panose="020B0604030504040204" pitchFamily="34" charset="-128"/>
              <a:ea typeface="Meiryo" panose="020B0604030504040204" pitchFamily="34" charset="-128"/>
            </a:endParaRPr>
          </a:p>
          <a:p>
            <a:r>
              <a:rPr kumimoji="1" lang="ja-JP" altLang="en-US" sz="1200" b="1" dirty="0">
                <a:solidFill>
                  <a:srgbClr val="3366FF"/>
                </a:solidFill>
                <a:latin typeface="Meiryo" panose="020B0604030504040204" pitchFamily="34" charset="-128"/>
                <a:ea typeface="Meiryo" panose="020B0604030504040204" pitchFamily="34" charset="-128"/>
              </a:rPr>
              <a:t>学習データとして入力し</a:t>
            </a:r>
            <a:endParaRPr kumimoji="1"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彼のテーマや思考のパターンを</a:t>
            </a:r>
            <a:endParaRPr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モデル化する</a:t>
            </a:r>
            <a:endParaRPr kumimoji="1" lang="ja-JP" altLang="en-US" sz="1200" b="1" dirty="0">
              <a:solidFill>
                <a:srgbClr val="3366FF"/>
              </a:solidFill>
              <a:latin typeface="Meiryo" panose="020B0604030504040204" pitchFamily="34" charset="-128"/>
              <a:ea typeface="Meiryo" panose="020B0604030504040204" pitchFamily="34" charset="-128"/>
            </a:endParaRPr>
          </a:p>
        </p:txBody>
      </p:sp>
      <p:grpSp>
        <p:nvGrpSpPr>
          <p:cNvPr id="21" name="図形グループ 4">
            <a:extLst>
              <a:ext uri="{FF2B5EF4-FFF2-40B4-BE49-F238E27FC236}">
                <a16:creationId xmlns:a16="http://schemas.microsoft.com/office/drawing/2014/main" id="{BC59D177-016D-5F4F-91D4-CBA621E228FF}"/>
              </a:ext>
            </a:extLst>
          </p:cNvPr>
          <p:cNvGrpSpPr/>
          <p:nvPr/>
        </p:nvGrpSpPr>
        <p:grpSpPr>
          <a:xfrm>
            <a:off x="8152428" y="5363465"/>
            <a:ext cx="432545" cy="904907"/>
            <a:chOff x="1684118" y="2708920"/>
            <a:chExt cx="1375714" cy="2957396"/>
          </a:xfrm>
        </p:grpSpPr>
        <p:sp>
          <p:nvSpPr>
            <p:cNvPr id="22" name="円/楕円 21">
              <a:extLst>
                <a:ext uri="{FF2B5EF4-FFF2-40B4-BE49-F238E27FC236}">
                  <a16:creationId xmlns:a16="http://schemas.microsoft.com/office/drawing/2014/main" id="{C60E0BC1-A923-9246-B6A1-DEB9B1AECBAD}"/>
                </a:ext>
              </a:extLst>
            </p:cNvPr>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9BED07F8-2ED8-D640-856A-1969DE7CA36B}"/>
                </a:ext>
              </a:extLst>
            </p:cNvPr>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形吹き出し 23">
            <a:extLst>
              <a:ext uri="{FF2B5EF4-FFF2-40B4-BE49-F238E27FC236}">
                <a16:creationId xmlns:a16="http://schemas.microsoft.com/office/drawing/2014/main" id="{594D9B9A-C0C2-4249-9720-C67F384CFE98}"/>
              </a:ext>
            </a:extLst>
          </p:cNvPr>
          <p:cNvSpPr/>
          <p:nvPr/>
        </p:nvSpPr>
        <p:spPr>
          <a:xfrm>
            <a:off x="6800620" y="4528197"/>
            <a:ext cx="1736001" cy="721638"/>
          </a:xfrm>
          <a:prstGeom prst="wedgeEllipseCallout">
            <a:avLst>
              <a:gd name="adj1" fmla="val 30387"/>
              <a:gd name="adj2" fmla="val 669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DA84111-6971-D348-B73F-38F1EB9BA0C8}"/>
              </a:ext>
            </a:extLst>
          </p:cNvPr>
          <p:cNvSpPr txBox="1"/>
          <p:nvPr/>
        </p:nvSpPr>
        <p:spPr>
          <a:xfrm>
            <a:off x="6880591" y="4670193"/>
            <a:ext cx="1620957" cy="461665"/>
          </a:xfrm>
          <a:prstGeom prst="rect">
            <a:avLst/>
          </a:prstGeom>
          <a:noFill/>
        </p:spPr>
        <p:txBody>
          <a:bodyPr wrap="none" rtlCol="0">
            <a:spAutoFit/>
          </a:bodyPr>
          <a:lstStyle/>
          <a:p>
            <a:r>
              <a:rPr kumimoji="1" lang="ja-JP" altLang="en-US" sz="1000" dirty="0">
                <a:solidFill>
                  <a:schemeClr val="bg1"/>
                </a:solidFill>
                <a:latin typeface="Meiryo" panose="020B0604030504040204" pitchFamily="34" charset="-128"/>
                <a:ea typeface="Meiryo" panose="020B0604030504040204" pitchFamily="34" charset="-128"/>
              </a:rPr>
              <a:t>問い</a:t>
            </a:r>
            <a:r>
              <a:rPr lang="ja-JP" altLang="en-US" sz="1000" dirty="0">
                <a:solidFill>
                  <a:schemeClr val="bg1"/>
                </a:solidFill>
                <a:latin typeface="Meiryo" panose="020B0604030504040204" pitchFamily="34" charset="-128"/>
                <a:ea typeface="Meiryo" panose="020B0604030504040204" pitchFamily="34" charset="-128"/>
              </a:rPr>
              <a:t>：</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生きるとは何か？</a:t>
            </a:r>
          </a:p>
        </p:txBody>
      </p:sp>
      <p:sp>
        <p:nvSpPr>
          <p:cNvPr id="26" name="円形吹き出し 25">
            <a:extLst>
              <a:ext uri="{FF2B5EF4-FFF2-40B4-BE49-F238E27FC236}">
                <a16:creationId xmlns:a16="http://schemas.microsoft.com/office/drawing/2014/main" id="{D6F2E50D-3F3C-BD49-B6FA-D9103BC464A1}"/>
              </a:ext>
            </a:extLst>
          </p:cNvPr>
          <p:cNvSpPr/>
          <p:nvPr/>
        </p:nvSpPr>
        <p:spPr>
          <a:xfrm>
            <a:off x="5064619" y="3624575"/>
            <a:ext cx="1736001" cy="1066701"/>
          </a:xfrm>
          <a:prstGeom prst="wedgeEllipseCallout">
            <a:avLst>
              <a:gd name="adj1" fmla="val 41285"/>
              <a:gd name="adj2" fmla="val -49234"/>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C04203C1-3F5C-524B-BFAD-5BC9546ED26B}"/>
              </a:ext>
            </a:extLst>
          </p:cNvPr>
          <p:cNvSpPr txBox="1"/>
          <p:nvPr/>
        </p:nvSpPr>
        <p:spPr>
          <a:xfrm>
            <a:off x="5301218" y="3819371"/>
            <a:ext cx="1503938" cy="677108"/>
          </a:xfrm>
          <a:prstGeom prst="rect">
            <a:avLst/>
          </a:prstGeom>
          <a:noFill/>
        </p:spPr>
        <p:txBody>
          <a:bodyPr wrap="none" rtlCol="0">
            <a:spAutoFit/>
          </a:bodyPr>
          <a:lstStyle/>
          <a:p>
            <a:r>
              <a:rPr lang="ja-JP" altLang="en-US" sz="1000" dirty="0">
                <a:solidFill>
                  <a:schemeClr val="bg1"/>
                </a:solidFill>
                <a:latin typeface="Meiryo" panose="020B0604030504040204" pitchFamily="34" charset="-128"/>
                <a:ea typeface="Meiryo" panose="020B0604030504040204" pitchFamily="34" charset="-128"/>
              </a:rPr>
              <a:t>答え：</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XXXXX</a:t>
            </a:r>
            <a:r>
              <a:rPr lang="ja-JP" altLang="en-US" sz="1400" dirty="0">
                <a:solidFill>
                  <a:schemeClr val="bg1"/>
                </a:solidFill>
                <a:latin typeface="Meiryo" panose="020B0604030504040204" pitchFamily="34" charset="-128"/>
                <a:ea typeface="Meiryo" panose="020B0604030504040204" pitchFamily="34" charset="-128"/>
              </a:rPr>
              <a:t>である！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6B21CCA-217A-B44E-B17C-2A31FBF598B2}"/>
              </a:ext>
            </a:extLst>
          </p:cNvPr>
          <p:cNvSpPr txBox="1"/>
          <p:nvPr/>
        </p:nvSpPr>
        <p:spPr>
          <a:xfrm>
            <a:off x="539552" y="5522318"/>
            <a:ext cx="3416320" cy="646331"/>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dirty="0">
                <a:solidFill>
                  <a:schemeClr val="bg1"/>
                </a:solidFill>
                <a:latin typeface="Meiryo" panose="020B0604030504040204" pitchFamily="34" charset="-128"/>
                <a:ea typeface="Meiryo" panose="020B0604030504040204" pitchFamily="34" charset="-128"/>
              </a:rPr>
              <a:t>カント君」には、</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　内発的な</a:t>
            </a:r>
            <a:r>
              <a:rPr kumimoji="1" lang="ja-JP" altLang="en-US" sz="1200" dirty="0">
                <a:solidFill>
                  <a:schemeClr val="bg1"/>
                </a:solidFill>
                <a:latin typeface="Meiryo" panose="020B0604030504040204" pitchFamily="34" charset="-128"/>
                <a:ea typeface="Meiryo" panose="020B0604030504040204" pitchFamily="34" charset="-128"/>
              </a:rPr>
              <a:t>疑問を持つことはできないので、</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dirty="0">
                <a:solidFill>
                  <a:schemeClr val="bg1"/>
                </a:solidFill>
                <a:latin typeface="Meiryo" panose="020B0604030504040204" pitchFamily="34" charset="-128"/>
                <a:ea typeface="Meiryo" panose="020B0604030504040204" pitchFamily="34" charset="-128"/>
              </a:rPr>
              <a:t>　このような問いを産み出すことはできない。</a:t>
            </a:r>
          </a:p>
        </p:txBody>
      </p:sp>
      <p:sp>
        <p:nvSpPr>
          <p:cNvPr id="31" name="正方形/長方形 30">
            <a:extLst>
              <a:ext uri="{FF2B5EF4-FFF2-40B4-BE49-F238E27FC236}">
                <a16:creationId xmlns:a16="http://schemas.microsoft.com/office/drawing/2014/main" id="{47F45BA8-DE5D-004E-B7E6-F29C9E71A924}"/>
              </a:ext>
            </a:extLst>
          </p:cNvPr>
          <p:cNvSpPr/>
          <p:nvPr/>
        </p:nvSpPr>
        <p:spPr>
          <a:xfrm>
            <a:off x="4122584" y="5450073"/>
            <a:ext cx="3826767" cy="830997"/>
          </a:xfrm>
          <a:prstGeom prst="rect">
            <a:avLst/>
          </a:prstGeom>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「わたしは何を知ることができるのだろうか」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「わたしは何をすべきなのであろうか」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「わたしは何を望むのがよいのだろうか」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「人間とは何だろうか」</a:t>
            </a:r>
          </a:p>
        </p:txBody>
      </p:sp>
      <p:sp>
        <p:nvSpPr>
          <p:cNvPr id="32" name="テキスト ボックス 31">
            <a:extLst>
              <a:ext uri="{FF2B5EF4-FFF2-40B4-BE49-F238E27FC236}">
                <a16:creationId xmlns:a16="http://schemas.microsoft.com/office/drawing/2014/main" id="{513A7475-AD1D-CB46-9FE8-5A3E6C9F6EC7}"/>
              </a:ext>
            </a:extLst>
          </p:cNvPr>
          <p:cNvSpPr txBox="1"/>
          <p:nvPr/>
        </p:nvSpPr>
        <p:spPr>
          <a:xfrm>
            <a:off x="418185" y="5048038"/>
            <a:ext cx="5211683" cy="307777"/>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カントの考え方を知る手助けにはなるかもしれない。しかし、</a:t>
            </a:r>
          </a:p>
        </p:txBody>
      </p:sp>
    </p:spTree>
    <p:extLst>
      <p:ext uri="{BB962C8B-B14F-4D97-AF65-F5344CB8AC3E}">
        <p14:creationId xmlns:p14="http://schemas.microsoft.com/office/powerpoint/2010/main" val="219584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717654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7764B-A080-D940-95DC-C7D9D64CC6E7}"/>
              </a:ext>
            </a:extLst>
          </p:cNvPr>
          <p:cNvSpPr>
            <a:spLocks noGrp="1"/>
          </p:cNvSpPr>
          <p:nvPr>
            <p:ph type="title"/>
          </p:nvPr>
        </p:nvSpPr>
        <p:spPr/>
        <p:txBody>
          <a:bodyPr/>
          <a:lstStyle/>
          <a:p>
            <a:r>
              <a:rPr kumimoji="1" lang="ja-JP" altLang="en-US"/>
              <a:t>人工知能にできること、できないこと</a:t>
            </a:r>
          </a:p>
        </p:txBody>
      </p:sp>
      <p:sp>
        <p:nvSpPr>
          <p:cNvPr id="3" name="スライド番号プレースホルダー 2">
            <a:extLst>
              <a:ext uri="{FF2B5EF4-FFF2-40B4-BE49-F238E27FC236}">
                <a16:creationId xmlns:a16="http://schemas.microsoft.com/office/drawing/2014/main" id="{1A493A11-5B13-EB4D-9585-E0F28F56863D}"/>
              </a:ext>
            </a:extLst>
          </p:cNvPr>
          <p:cNvSpPr>
            <a:spLocks noGrp="1"/>
          </p:cNvSpPr>
          <p:nvPr>
            <p:ph type="sldNum" sz="quarter" idx="12"/>
          </p:nvPr>
        </p:nvSpPr>
        <p:spPr/>
        <p:txBody>
          <a:bodyPr/>
          <a:lstStyle/>
          <a:p>
            <a:fld id="{8FF8CC5D-A65D-5946-99B5-645367A967AD}" type="slidenum">
              <a:rPr kumimoji="1" lang="ja-JP" altLang="en-US" smtClean="0"/>
              <a:t>90</a:t>
            </a:fld>
            <a:endParaRPr kumimoji="1" lang="ja-JP" altLang="en-US"/>
          </a:p>
        </p:txBody>
      </p:sp>
      <p:pic>
        <p:nvPicPr>
          <p:cNvPr id="4" name="図 3">
            <a:extLst>
              <a:ext uri="{FF2B5EF4-FFF2-40B4-BE49-F238E27FC236}">
                <a16:creationId xmlns:a16="http://schemas.microsoft.com/office/drawing/2014/main" id="{9E4C3ABA-5F7F-DA48-B724-40896841C4D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0355" y="2106653"/>
            <a:ext cx="1720497" cy="1720497"/>
          </a:xfrm>
          <a:prstGeom prst="rect">
            <a:avLst/>
          </a:prstGeom>
        </p:spPr>
      </p:pic>
      <p:pic>
        <p:nvPicPr>
          <p:cNvPr id="8" name="図 7">
            <a:extLst>
              <a:ext uri="{FF2B5EF4-FFF2-40B4-BE49-F238E27FC236}">
                <a16:creationId xmlns:a16="http://schemas.microsoft.com/office/drawing/2014/main" id="{C16736AF-4531-744A-9851-FA6B202107C8}"/>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812276" y="2602899"/>
            <a:ext cx="898183" cy="840276"/>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8E79E8E8-A892-2A4A-B398-C31EA50A20D7}"/>
              </a:ext>
            </a:extLst>
          </p:cNvPr>
          <p:cNvSpPr txBox="1"/>
          <p:nvPr/>
        </p:nvSpPr>
        <p:spPr>
          <a:xfrm>
            <a:off x="433229" y="1974822"/>
            <a:ext cx="3057247" cy="523220"/>
          </a:xfrm>
          <a:prstGeom prst="rect">
            <a:avLst/>
          </a:prstGeom>
          <a:noFill/>
        </p:spPr>
        <p:txBody>
          <a:bodyPr wrap="none" rtlCol="0">
            <a:spAutoFit/>
          </a:bodyPr>
          <a:lstStyle/>
          <a:p>
            <a:pPr algn="ctr"/>
            <a:r>
              <a:rPr kumimoji="1" lang="ja-JP" altLang="en-US" sz="2800" b="1">
                <a:solidFill>
                  <a:schemeClr val="accent3">
                    <a:lumMod val="50000"/>
                  </a:schemeClr>
                </a:solidFill>
                <a:latin typeface="Meiryo" panose="020B0604030504040204" pitchFamily="34" charset="-128"/>
                <a:ea typeface="Meiryo" panose="020B0604030504040204" pitchFamily="34" charset="-128"/>
              </a:rPr>
              <a:t>これはネコである</a:t>
            </a:r>
          </a:p>
        </p:txBody>
      </p:sp>
      <p:sp>
        <p:nvSpPr>
          <p:cNvPr id="11" name="下矢印 10">
            <a:extLst>
              <a:ext uri="{FF2B5EF4-FFF2-40B4-BE49-F238E27FC236}">
                <a16:creationId xmlns:a16="http://schemas.microsoft.com/office/drawing/2014/main" id="{2AB53240-BEA9-7646-9230-84C870B88DB9}"/>
              </a:ext>
            </a:extLst>
          </p:cNvPr>
          <p:cNvSpPr/>
          <p:nvPr/>
        </p:nvSpPr>
        <p:spPr>
          <a:xfrm rot="16200000">
            <a:off x="3136779" y="2781421"/>
            <a:ext cx="858257" cy="465250"/>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200FEEF-F41A-5E4E-89B5-E3731A6E2C01}"/>
              </a:ext>
            </a:extLst>
          </p:cNvPr>
          <p:cNvSpPr txBox="1"/>
          <p:nvPr/>
        </p:nvSpPr>
        <p:spPr>
          <a:xfrm>
            <a:off x="2631711" y="2703895"/>
            <a:ext cx="646331" cy="646331"/>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認識</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分類</a:t>
            </a:r>
          </a:p>
        </p:txBody>
      </p:sp>
      <p:sp>
        <p:nvSpPr>
          <p:cNvPr id="15" name="テキスト ボックス 14">
            <a:extLst>
              <a:ext uri="{FF2B5EF4-FFF2-40B4-BE49-F238E27FC236}">
                <a16:creationId xmlns:a16="http://schemas.microsoft.com/office/drawing/2014/main" id="{0D06F5DD-8054-7549-966B-F5668139F056}"/>
              </a:ext>
            </a:extLst>
          </p:cNvPr>
          <p:cNvSpPr txBox="1"/>
          <p:nvPr/>
        </p:nvSpPr>
        <p:spPr>
          <a:xfrm>
            <a:off x="416532" y="2699309"/>
            <a:ext cx="1338828" cy="646331"/>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人工知能に</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できること</a:t>
            </a: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99E2079-CC4E-F346-8EF3-CCA25BC9568F}"/>
              </a:ext>
            </a:extLst>
          </p:cNvPr>
          <p:cNvSpPr txBox="1"/>
          <p:nvPr/>
        </p:nvSpPr>
        <p:spPr>
          <a:xfrm>
            <a:off x="457201" y="3688446"/>
            <a:ext cx="3525324" cy="738664"/>
          </a:xfrm>
          <a:prstGeom prst="rect">
            <a:avLst/>
          </a:prstGeom>
          <a:noFill/>
        </p:spPr>
        <p:txBody>
          <a:bodyPr wrap="none" rtlCol="0">
            <a:spAutoFit/>
          </a:bodyPr>
          <a:lstStyle/>
          <a:p>
            <a:pPr marL="285750" indent="-285750">
              <a:buFont typeface="Wingdings" pitchFamily="2" charset="2"/>
              <a:buChar char="u"/>
            </a:pPr>
            <a:r>
              <a:rPr kumimoji="1" lang="ja-JP" altLang="en-US" sz="1400">
                <a:solidFill>
                  <a:schemeClr val="accent3">
                    <a:lumMod val="50000"/>
                  </a:schemeClr>
                </a:solidFill>
                <a:latin typeface="Meiryo" panose="020B0604030504040204" pitchFamily="34" charset="-128"/>
                <a:ea typeface="Meiryo" panose="020B0604030504040204" pitchFamily="34" charset="-128"/>
              </a:rPr>
              <a:t>株価が異常な値動きをしている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u"/>
            </a:pPr>
            <a:r>
              <a:rPr lang="ja-JP" altLang="en-US" sz="1400">
                <a:solidFill>
                  <a:schemeClr val="accent3">
                    <a:lumMod val="50000"/>
                  </a:schemeClr>
                </a:solidFill>
                <a:latin typeface="Meiryo" panose="020B0604030504040204" pitchFamily="34" charset="-128"/>
                <a:ea typeface="Meiryo" panose="020B0604030504040204" pitchFamily="34" charset="-128"/>
              </a:rPr>
              <a:t>機械の振動が正常時とは異なっている</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u"/>
            </a:pPr>
            <a:r>
              <a:rPr kumimoji="1" lang="ja-JP" altLang="en-US" sz="1400">
                <a:solidFill>
                  <a:schemeClr val="accent3">
                    <a:lumMod val="50000"/>
                  </a:schemeClr>
                </a:solidFill>
                <a:latin typeface="Meiryo" panose="020B0604030504040204" pitchFamily="34" charset="-128"/>
                <a:ea typeface="Meiryo" panose="020B0604030504040204" pitchFamily="34" charset="-128"/>
              </a:rPr>
              <a:t>ここに癌の病変がある</a:t>
            </a:r>
          </a:p>
        </p:txBody>
      </p:sp>
      <p:sp>
        <p:nvSpPr>
          <p:cNvPr id="20" name="テキスト ボックス 19">
            <a:extLst>
              <a:ext uri="{FF2B5EF4-FFF2-40B4-BE49-F238E27FC236}">
                <a16:creationId xmlns:a16="http://schemas.microsoft.com/office/drawing/2014/main" id="{C6E1DF8C-4D2D-644E-B208-162C477C53B7}"/>
              </a:ext>
            </a:extLst>
          </p:cNvPr>
          <p:cNvSpPr txBox="1"/>
          <p:nvPr/>
        </p:nvSpPr>
        <p:spPr>
          <a:xfrm>
            <a:off x="457200" y="4515273"/>
            <a:ext cx="3057248" cy="523220"/>
          </a:xfrm>
          <a:prstGeom prst="rect">
            <a:avLst/>
          </a:prstGeom>
          <a:noFill/>
        </p:spPr>
        <p:txBody>
          <a:bodyPr wrap="none" rtlCol="0">
            <a:spAutoFit/>
          </a:bodyPr>
          <a:lstStyle>
            <a:defPPr>
              <a:defRPr lang="ja-JP"/>
            </a:defPPr>
            <a:lvl1pPr algn="ctr">
              <a:defRPr sz="2800" b="1">
                <a:latin typeface="Meiryo" panose="020B0604030504040204" pitchFamily="34" charset="-128"/>
                <a:ea typeface="Meiryo" panose="020B0604030504040204" pitchFamily="34" charset="-128"/>
              </a:defRPr>
            </a:lvl1pPr>
          </a:lstStyle>
          <a:p>
            <a:r>
              <a:rPr lang="ja-JP" altLang="en-US">
                <a:solidFill>
                  <a:schemeClr val="accent3">
                    <a:lumMod val="50000"/>
                  </a:schemeClr>
                </a:solidFill>
              </a:rPr>
              <a:t>データを分析する</a:t>
            </a:r>
          </a:p>
        </p:txBody>
      </p:sp>
      <p:grpSp>
        <p:nvGrpSpPr>
          <p:cNvPr id="22" name="グループ化 21">
            <a:extLst>
              <a:ext uri="{FF2B5EF4-FFF2-40B4-BE49-F238E27FC236}">
                <a16:creationId xmlns:a16="http://schemas.microsoft.com/office/drawing/2014/main" id="{EB17036A-2B17-9541-B0CB-3B3ACE066B96}"/>
              </a:ext>
            </a:extLst>
          </p:cNvPr>
          <p:cNvGrpSpPr/>
          <p:nvPr/>
        </p:nvGrpSpPr>
        <p:grpSpPr>
          <a:xfrm>
            <a:off x="4535684" y="1974822"/>
            <a:ext cx="4243469" cy="3060180"/>
            <a:chOff x="4535684" y="1974822"/>
            <a:chExt cx="4243469" cy="3060180"/>
          </a:xfrm>
        </p:grpSpPr>
        <p:grpSp>
          <p:nvGrpSpPr>
            <p:cNvPr id="7" name="グループ化 6">
              <a:extLst>
                <a:ext uri="{FF2B5EF4-FFF2-40B4-BE49-F238E27FC236}">
                  <a16:creationId xmlns:a16="http://schemas.microsoft.com/office/drawing/2014/main" id="{45B28FF0-E09D-CE47-A5BE-7ACC4A6FFFBC}"/>
                </a:ext>
              </a:extLst>
            </p:cNvPr>
            <p:cNvGrpSpPr/>
            <p:nvPr/>
          </p:nvGrpSpPr>
          <p:grpSpPr>
            <a:xfrm>
              <a:off x="6657419" y="2602899"/>
              <a:ext cx="397060" cy="840276"/>
              <a:chOff x="2455891" y="969767"/>
              <a:chExt cx="339730" cy="756150"/>
            </a:xfrm>
          </p:grpSpPr>
          <p:sp>
            <p:nvSpPr>
              <p:cNvPr id="5" name="円/楕円 4">
                <a:extLst>
                  <a:ext uri="{FF2B5EF4-FFF2-40B4-BE49-F238E27FC236}">
                    <a16:creationId xmlns:a16="http://schemas.microsoft.com/office/drawing/2014/main" id="{EB9B370F-90A3-BB45-9568-B0776CE8689B}"/>
                  </a:ext>
                </a:extLst>
              </p:cNvPr>
              <p:cNvSpPr/>
              <p:nvPr/>
            </p:nvSpPr>
            <p:spPr>
              <a:xfrm>
                <a:off x="2455891" y="969767"/>
                <a:ext cx="339729" cy="346748"/>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フローチャート: 論理積ゲート 5">
                <a:extLst>
                  <a:ext uri="{FF2B5EF4-FFF2-40B4-BE49-F238E27FC236}">
                    <a16:creationId xmlns:a16="http://schemas.microsoft.com/office/drawing/2014/main" id="{387A8334-2F24-1545-99E5-4CBBB4A2EE18}"/>
                  </a:ext>
                </a:extLst>
              </p:cNvPr>
              <p:cNvSpPr/>
              <p:nvPr/>
            </p:nvSpPr>
            <p:spPr>
              <a:xfrm rot="16200000">
                <a:off x="2421055" y="1351351"/>
                <a:ext cx="409402" cy="339730"/>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10" name="テキスト ボックス 9">
              <a:extLst>
                <a:ext uri="{FF2B5EF4-FFF2-40B4-BE49-F238E27FC236}">
                  <a16:creationId xmlns:a16="http://schemas.microsoft.com/office/drawing/2014/main" id="{42809E08-9359-1F4A-A7E2-06431E686E5E}"/>
                </a:ext>
              </a:extLst>
            </p:cNvPr>
            <p:cNvSpPr txBox="1"/>
            <p:nvPr/>
          </p:nvSpPr>
          <p:spPr>
            <a:xfrm>
              <a:off x="5667823" y="1974822"/>
              <a:ext cx="3057247" cy="523220"/>
            </a:xfrm>
            <a:prstGeom prst="rect">
              <a:avLst/>
            </a:prstGeom>
            <a:noFill/>
          </p:spPr>
          <p:txBody>
            <a:bodyPr wrap="none" rtlCol="0">
              <a:spAutoFit/>
            </a:bodyPr>
            <a:lstStyle/>
            <a:p>
              <a:pPr algn="ctr"/>
              <a:r>
                <a:rPr kumimoji="1" lang="ja-JP" altLang="en-US" sz="2800" b="1">
                  <a:solidFill>
                    <a:srgbClr val="002060"/>
                  </a:solidFill>
                  <a:latin typeface="Meiryo" panose="020B0604030504040204" pitchFamily="34" charset="-128"/>
                  <a:ea typeface="Meiryo" panose="020B0604030504040204" pitchFamily="34" charset="-128"/>
                </a:rPr>
                <a:t>私はネコを見たい</a:t>
              </a:r>
            </a:p>
          </p:txBody>
        </p:sp>
        <p:sp>
          <p:nvSpPr>
            <p:cNvPr id="14" name="テキスト ボックス 13">
              <a:extLst>
                <a:ext uri="{FF2B5EF4-FFF2-40B4-BE49-F238E27FC236}">
                  <a16:creationId xmlns:a16="http://schemas.microsoft.com/office/drawing/2014/main" id="{C044FDAB-D48D-9045-8C91-77597A6FD383}"/>
                </a:ext>
              </a:extLst>
            </p:cNvPr>
            <p:cNvSpPr txBox="1"/>
            <p:nvPr/>
          </p:nvSpPr>
          <p:spPr>
            <a:xfrm>
              <a:off x="5886261" y="2699309"/>
              <a:ext cx="646331" cy="646331"/>
            </a:xfrm>
            <a:prstGeom prst="rect">
              <a:avLst/>
            </a:prstGeom>
            <a:noFill/>
          </p:spPr>
          <p:txBody>
            <a:bodyPr wrap="none" rtlCol="0">
              <a:spAutoFit/>
            </a:bodyPr>
            <a:lstStyle/>
            <a:p>
              <a:pPr algn="ctr"/>
              <a:r>
                <a:rPr kumimoji="1" lang="ja-JP" altLang="en-US">
                  <a:solidFill>
                    <a:srgbClr val="002060"/>
                  </a:solidFill>
                  <a:latin typeface="Meiryo" panose="020B0604030504040204" pitchFamily="34" charset="-128"/>
                  <a:ea typeface="Meiryo" panose="020B0604030504040204" pitchFamily="34" charset="-128"/>
                </a:rPr>
                <a:t>意志</a:t>
              </a:r>
              <a:endParaRPr kumimoji="1" lang="en-US" altLang="ja-JP" dirty="0">
                <a:solidFill>
                  <a:srgbClr val="002060"/>
                </a:solidFill>
                <a:latin typeface="Meiryo" panose="020B0604030504040204" pitchFamily="34" charset="-128"/>
                <a:ea typeface="Meiryo" panose="020B0604030504040204" pitchFamily="34" charset="-128"/>
              </a:endParaRPr>
            </a:p>
            <a:p>
              <a:pPr algn="ctr"/>
              <a:r>
                <a:rPr kumimoji="1" lang="ja-JP" altLang="en-US">
                  <a:solidFill>
                    <a:srgbClr val="002060"/>
                  </a:solidFill>
                  <a:latin typeface="Meiryo" panose="020B0604030504040204" pitchFamily="34" charset="-128"/>
                  <a:ea typeface="Meiryo" panose="020B0604030504040204" pitchFamily="34" charset="-128"/>
                </a:rPr>
                <a:t>問い</a:t>
              </a:r>
            </a:p>
          </p:txBody>
        </p:sp>
        <p:sp>
          <p:nvSpPr>
            <p:cNvPr id="16" name="テキスト ボックス 15">
              <a:extLst>
                <a:ext uri="{FF2B5EF4-FFF2-40B4-BE49-F238E27FC236}">
                  <a16:creationId xmlns:a16="http://schemas.microsoft.com/office/drawing/2014/main" id="{8F573620-BBB9-FA49-B57C-C2DBFCE15DD4}"/>
                </a:ext>
              </a:extLst>
            </p:cNvPr>
            <p:cNvSpPr txBox="1"/>
            <p:nvPr/>
          </p:nvSpPr>
          <p:spPr>
            <a:xfrm>
              <a:off x="7117138" y="2699309"/>
              <a:ext cx="1569660" cy="646331"/>
            </a:xfrm>
            <a:prstGeom prst="rect">
              <a:avLst/>
            </a:prstGeom>
            <a:noFill/>
          </p:spPr>
          <p:txBody>
            <a:bodyPr wrap="none" rtlCol="0">
              <a:spAutoFit/>
            </a:bodyPr>
            <a:lstStyle/>
            <a:p>
              <a:pPr algn="r"/>
              <a:r>
                <a:rPr kumimoji="1" lang="ja-JP" altLang="en-US">
                  <a:solidFill>
                    <a:srgbClr val="002060"/>
                  </a:solidFill>
                  <a:latin typeface="Meiryo" panose="020B0604030504040204" pitchFamily="34" charset="-128"/>
                  <a:ea typeface="Meiryo" panose="020B0604030504040204" pitchFamily="34" charset="-128"/>
                </a:rPr>
                <a:t>人工知能に</a:t>
              </a:r>
              <a:endParaRPr kumimoji="1" lang="en-US" altLang="ja-JP" dirty="0">
                <a:solidFill>
                  <a:srgbClr val="002060"/>
                </a:solidFill>
                <a:latin typeface="Meiryo" panose="020B0604030504040204" pitchFamily="34" charset="-128"/>
                <a:ea typeface="Meiryo" panose="020B0604030504040204" pitchFamily="34" charset="-128"/>
              </a:endParaRPr>
            </a:p>
            <a:p>
              <a:pPr algn="r"/>
              <a:r>
                <a:rPr lang="ja-JP" altLang="en-US">
                  <a:solidFill>
                    <a:srgbClr val="002060"/>
                  </a:solidFill>
                  <a:latin typeface="Meiryo" panose="020B0604030504040204" pitchFamily="34" charset="-128"/>
                  <a:ea typeface="Meiryo" panose="020B0604030504040204" pitchFamily="34" charset="-128"/>
                </a:rPr>
                <a:t>できないこと</a:t>
              </a:r>
              <a:endParaRPr kumimoji="1" lang="ja-JP" altLang="en-US">
                <a:solidFill>
                  <a:srgbClr val="002060"/>
                </a:solidFill>
                <a:latin typeface="Meiryo" panose="020B0604030504040204" pitchFamily="34" charset="-128"/>
                <a:ea typeface="Meiryo" panose="020B0604030504040204" pitchFamily="34" charset="-128"/>
              </a:endParaRPr>
            </a:p>
          </p:txBody>
        </p:sp>
        <p:sp>
          <p:nvSpPr>
            <p:cNvPr id="18" name="下矢印 17">
              <a:extLst>
                <a:ext uri="{FF2B5EF4-FFF2-40B4-BE49-F238E27FC236}">
                  <a16:creationId xmlns:a16="http://schemas.microsoft.com/office/drawing/2014/main" id="{B0AF716E-DB68-6348-A900-E399CA3F12E5}"/>
                </a:ext>
              </a:extLst>
            </p:cNvPr>
            <p:cNvSpPr/>
            <p:nvPr/>
          </p:nvSpPr>
          <p:spPr>
            <a:xfrm rot="5400000" flipH="1">
              <a:off x="5161847" y="2781421"/>
              <a:ext cx="858257" cy="465250"/>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FB7D3963-1A1B-A743-B50D-F7E3BE50089F}"/>
                </a:ext>
              </a:extLst>
            </p:cNvPr>
            <p:cNvSpPr txBox="1"/>
            <p:nvPr/>
          </p:nvSpPr>
          <p:spPr>
            <a:xfrm>
              <a:off x="4535684" y="3691922"/>
              <a:ext cx="4243469" cy="738664"/>
            </a:xfrm>
            <a:prstGeom prst="rect">
              <a:avLst/>
            </a:prstGeom>
            <a:noFill/>
          </p:spPr>
          <p:txBody>
            <a:bodyPr wrap="none" rtlCol="0">
              <a:spAutoFit/>
            </a:bodyPr>
            <a:lstStyle/>
            <a:p>
              <a:pPr marL="285750" indent="-285750">
                <a:buFont typeface="Wingdings" pitchFamily="2" charset="2"/>
                <a:buChar char="Ø"/>
              </a:pPr>
              <a:r>
                <a:rPr kumimoji="1" lang="ja-JP" altLang="en-US" sz="1400">
                  <a:solidFill>
                    <a:srgbClr val="002060"/>
                  </a:solidFill>
                  <a:latin typeface="Meiryo" panose="020B0604030504040204" pitchFamily="34" charset="-128"/>
                  <a:ea typeface="Meiryo" panose="020B0604030504040204" pitchFamily="34" charset="-128"/>
                </a:rPr>
                <a:t>なぜそうなっているのか？どうすべきか？</a:t>
              </a:r>
              <a:endParaRPr kumimoji="1" lang="en-US" altLang="ja-JP" sz="14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2060"/>
                  </a:solidFill>
                  <a:latin typeface="Meiryo" panose="020B0604030504040204" pitchFamily="34" charset="-128"/>
                  <a:ea typeface="Meiryo" panose="020B0604030504040204" pitchFamily="34" charset="-128"/>
                </a:rPr>
                <a:t>これは故障なのか？どのような対応が必要か？</a:t>
              </a:r>
              <a:endParaRPr lang="en-US" altLang="ja-JP" sz="14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rgbClr val="002060"/>
                  </a:solidFill>
                  <a:latin typeface="Meiryo" panose="020B0604030504040204" pitchFamily="34" charset="-128"/>
                  <a:ea typeface="Meiryo" panose="020B0604030504040204" pitchFamily="34" charset="-128"/>
                </a:rPr>
                <a:t>なぜ癌になったのか？どう伝えるべきか？</a:t>
              </a:r>
              <a:endParaRPr kumimoji="1" lang="ja-JP" altLang="en-US" sz="1400">
                <a:solidFill>
                  <a:srgbClr val="00206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A5713BF-8C8A-2742-B461-F0F536BE0AC4}"/>
                </a:ext>
              </a:extLst>
            </p:cNvPr>
            <p:cNvSpPr txBox="1"/>
            <p:nvPr/>
          </p:nvSpPr>
          <p:spPr>
            <a:xfrm>
              <a:off x="6376888" y="4511782"/>
              <a:ext cx="2339102" cy="523220"/>
            </a:xfrm>
            <a:prstGeom prst="rect">
              <a:avLst/>
            </a:prstGeom>
            <a:noFill/>
          </p:spPr>
          <p:txBody>
            <a:bodyPr wrap="none" rtlCol="0">
              <a:spAutoFit/>
            </a:bodyPr>
            <a:lstStyle>
              <a:defPPr>
                <a:defRPr lang="ja-JP"/>
              </a:defPPr>
              <a:lvl1pPr algn="ctr">
                <a:defRPr sz="2800" b="1">
                  <a:latin typeface="Meiryo" panose="020B0604030504040204" pitchFamily="34" charset="-128"/>
                  <a:ea typeface="Meiryo" panose="020B0604030504040204" pitchFamily="34" charset="-128"/>
                </a:defRPr>
              </a:lvl1pPr>
            </a:lstStyle>
            <a:p>
              <a:r>
                <a:rPr lang="ja-JP" altLang="en-US">
                  <a:solidFill>
                    <a:srgbClr val="002060"/>
                  </a:solidFill>
                </a:rPr>
                <a:t>意味を見出す</a:t>
              </a:r>
            </a:p>
          </p:txBody>
        </p:sp>
      </p:grpSp>
    </p:spTree>
    <p:extLst>
      <p:ext uri="{BB962C8B-B14F-4D97-AF65-F5344CB8AC3E}">
        <p14:creationId xmlns:p14="http://schemas.microsoft.com/office/powerpoint/2010/main" val="365381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フローチャート: 磁気ディスク 81"/>
          <p:cNvSpPr/>
          <p:nvPr/>
        </p:nvSpPr>
        <p:spPr>
          <a:xfrm>
            <a:off x="7884027" y="5053059"/>
            <a:ext cx="967192" cy="1171939"/>
          </a:xfrm>
          <a:prstGeom prst="flowChartMagneticDisk">
            <a:avLst/>
          </a:prstGeom>
          <a:solidFill>
            <a:schemeClr val="accent3">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968644" y="1303426"/>
            <a:ext cx="7113722" cy="1171939"/>
          </a:xfrm>
          <a:prstGeom prst="homePlate">
            <a:avLst>
              <a:gd name="adj" fmla="val 52456"/>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AI</a:t>
            </a:r>
            <a:r>
              <a:rPr kumimoji="1" lang="ja-JP" altLang="en-US"/>
              <a:t>時代</a:t>
            </a:r>
            <a:r>
              <a:rPr kumimoji="1" lang="ja-JP" altLang="en-US" dirty="0"/>
              <a:t>求められる能力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91</a:t>
            </a:fld>
            <a:endParaRPr kumimoji="1" lang="ja-JP" altLang="en-US"/>
          </a:p>
        </p:txBody>
      </p:sp>
      <p:sp>
        <p:nvSpPr>
          <p:cNvPr id="4" name="円/楕円 3"/>
          <p:cNvSpPr/>
          <p:nvPr/>
        </p:nvSpPr>
        <p:spPr>
          <a:xfrm>
            <a:off x="1164318" y="991899"/>
            <a:ext cx="1774556" cy="177455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5785379" y="991899"/>
            <a:ext cx="1774556" cy="17745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241117"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テーマを見つける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問いを作る</a:t>
            </a:r>
          </a:p>
        </p:txBody>
      </p:sp>
      <p:sp>
        <p:nvSpPr>
          <p:cNvPr id="8" name="テキスト ボックス 7"/>
          <p:cNvSpPr txBox="1"/>
          <p:nvPr/>
        </p:nvSpPr>
        <p:spPr>
          <a:xfrm>
            <a:off x="5862179"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正解を見つける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最適解を見つける</a:t>
            </a:r>
          </a:p>
        </p:txBody>
      </p:sp>
      <p:sp>
        <p:nvSpPr>
          <p:cNvPr id="9" name="テキスト ボックス 8"/>
          <p:cNvSpPr txBox="1"/>
          <p:nvPr/>
        </p:nvSpPr>
        <p:spPr>
          <a:xfrm>
            <a:off x="3015673" y="1620830"/>
            <a:ext cx="2646878" cy="584775"/>
          </a:xfrm>
          <a:prstGeom prst="rect">
            <a:avLst/>
          </a:prstGeom>
          <a:noFill/>
        </p:spPr>
        <p:txBody>
          <a:bodyPr wrap="none" rtlCol="0">
            <a:spAutoFit/>
          </a:bodyPr>
          <a:lstStyle/>
          <a:p>
            <a:pPr algn="ctr"/>
            <a:r>
              <a:rPr kumimoji="1" lang="ja-JP" altLang="en-US" sz="1600" dirty="0">
                <a:solidFill>
                  <a:schemeClr val="accent2">
                    <a:lumMod val="75000"/>
                  </a:schemeClr>
                </a:solidFill>
                <a:latin typeface="Meiryo" charset="-128"/>
                <a:ea typeface="Meiryo" charset="-128"/>
                <a:cs typeface="Meiryo" charset="-128"/>
              </a:rPr>
              <a:t>時間を重ね体験を繰り返し</a:t>
            </a:r>
            <a:endParaRPr kumimoji="1" lang="en-US" altLang="ja-JP" sz="1600" dirty="0">
              <a:solidFill>
                <a:schemeClr val="accent2">
                  <a:lumMod val="75000"/>
                </a:schemeClr>
              </a:solidFill>
              <a:latin typeface="Meiryo" charset="-128"/>
              <a:ea typeface="Meiryo" charset="-128"/>
              <a:cs typeface="Meiryo" charset="-128"/>
            </a:endParaRPr>
          </a:p>
          <a:p>
            <a:pPr algn="ctr"/>
            <a:r>
              <a:rPr lang="ja-JP" altLang="en-US" sz="1600" dirty="0">
                <a:solidFill>
                  <a:schemeClr val="accent2">
                    <a:lumMod val="75000"/>
                  </a:schemeClr>
                </a:solidFill>
                <a:latin typeface="Meiryo" charset="-128"/>
                <a:ea typeface="Meiryo" charset="-128"/>
                <a:cs typeface="Meiryo" charset="-128"/>
              </a:rPr>
              <a:t>経験値を蓄積する</a:t>
            </a:r>
            <a:endParaRPr kumimoji="1" lang="ja-JP" altLang="en-US" sz="1600" dirty="0">
              <a:solidFill>
                <a:schemeClr val="accent2">
                  <a:lumMod val="75000"/>
                </a:schemeClr>
              </a:solidFill>
              <a:latin typeface="Meiryo" charset="-128"/>
              <a:ea typeface="Meiryo" charset="-128"/>
              <a:cs typeface="Meiryo" charset="-128"/>
            </a:endParaRPr>
          </a:p>
        </p:txBody>
      </p:sp>
      <p:grpSp>
        <p:nvGrpSpPr>
          <p:cNvPr id="10" name="図形グループ 9"/>
          <p:cNvGrpSpPr/>
          <p:nvPr/>
        </p:nvGrpSpPr>
        <p:grpSpPr>
          <a:xfrm>
            <a:off x="289937" y="3721253"/>
            <a:ext cx="514701" cy="117193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ホームベース 12"/>
          <p:cNvSpPr/>
          <p:nvPr/>
        </p:nvSpPr>
        <p:spPr>
          <a:xfrm>
            <a:off x="968644" y="3729459"/>
            <a:ext cx="7113722" cy="1171939"/>
          </a:xfrm>
          <a:prstGeom prst="homePlate">
            <a:avLst>
              <a:gd name="adj" fmla="val 5245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968643" y="5053059"/>
            <a:ext cx="7113722" cy="1171939"/>
          </a:xfrm>
          <a:prstGeom prst="homePlate">
            <a:avLst>
              <a:gd name="adj" fmla="val 52456"/>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1164321"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17" name="円/楕円 16"/>
          <p:cNvSpPr/>
          <p:nvPr/>
        </p:nvSpPr>
        <p:spPr>
          <a:xfrm>
            <a:off x="1747446"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cxnSp>
        <p:nvCxnSpPr>
          <p:cNvPr id="19" name="曲線コネクタ 18"/>
          <p:cNvCxnSpPr>
            <a:stCxn id="15" idx="4"/>
            <a:endCxn id="17" idx="2"/>
          </p:cNvCxnSpPr>
          <p:nvPr/>
        </p:nvCxnSpPr>
        <p:spPr>
          <a:xfrm rot="16200000" flipH="1">
            <a:off x="1313062"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円/楕円 25"/>
          <p:cNvSpPr/>
          <p:nvPr/>
        </p:nvSpPr>
        <p:spPr>
          <a:xfrm>
            <a:off x="2312164"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7" name="円/楕円 26"/>
          <p:cNvSpPr/>
          <p:nvPr/>
        </p:nvSpPr>
        <p:spPr>
          <a:xfrm>
            <a:off x="2895289"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28" name="円/楕円 27"/>
          <p:cNvSpPr/>
          <p:nvPr/>
        </p:nvSpPr>
        <p:spPr>
          <a:xfrm>
            <a:off x="3460007"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9" name="円/楕円 28"/>
          <p:cNvSpPr/>
          <p:nvPr/>
        </p:nvSpPr>
        <p:spPr>
          <a:xfrm>
            <a:off x="4043132"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0" name="円/楕円 29"/>
          <p:cNvSpPr/>
          <p:nvPr/>
        </p:nvSpPr>
        <p:spPr>
          <a:xfrm>
            <a:off x="4607850"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1" name="円/楕円 30"/>
          <p:cNvSpPr/>
          <p:nvPr/>
        </p:nvSpPr>
        <p:spPr>
          <a:xfrm>
            <a:off x="5190975"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2" name="円/楕円 31"/>
          <p:cNvSpPr/>
          <p:nvPr/>
        </p:nvSpPr>
        <p:spPr>
          <a:xfrm>
            <a:off x="5755693"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3" name="円/楕円 32"/>
          <p:cNvSpPr/>
          <p:nvPr/>
        </p:nvSpPr>
        <p:spPr>
          <a:xfrm>
            <a:off x="6338818"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4" name="円/楕円 33"/>
          <p:cNvSpPr/>
          <p:nvPr/>
        </p:nvSpPr>
        <p:spPr>
          <a:xfrm>
            <a:off x="6903536" y="4055189"/>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cxnSp>
        <p:nvCxnSpPr>
          <p:cNvPr id="36" name="曲線コネクタ 35"/>
          <p:cNvCxnSpPr>
            <a:stCxn id="17" idx="0"/>
            <a:endCxn id="26" idx="2"/>
          </p:cNvCxnSpPr>
          <p:nvPr/>
        </p:nvCxnSpPr>
        <p:spPr>
          <a:xfrm rot="5400000" flipH="1" flipV="1">
            <a:off x="1886983"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曲線コネクタ 39"/>
          <p:cNvCxnSpPr>
            <a:stCxn id="26" idx="4"/>
            <a:endCxn id="27" idx="2"/>
          </p:cNvCxnSpPr>
          <p:nvPr/>
        </p:nvCxnSpPr>
        <p:spPr>
          <a:xfrm rot="16200000" flipH="1">
            <a:off x="2460905"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曲線コネクタ 44"/>
          <p:cNvCxnSpPr>
            <a:endCxn id="28" idx="2"/>
          </p:cNvCxnSpPr>
          <p:nvPr/>
        </p:nvCxnSpPr>
        <p:spPr>
          <a:xfrm rot="5400000" flipH="1" flipV="1">
            <a:off x="2892702" y="4811484"/>
            <a:ext cx="934098" cy="200512"/>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曲線コネクタ 47"/>
          <p:cNvCxnSpPr>
            <a:stCxn id="28" idx="4"/>
            <a:endCxn id="29" idx="2"/>
          </p:cNvCxnSpPr>
          <p:nvPr/>
        </p:nvCxnSpPr>
        <p:spPr>
          <a:xfrm rot="16200000" flipH="1">
            <a:off x="3608748"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曲線コネクタ 51"/>
          <p:cNvCxnSpPr>
            <a:stCxn id="29" idx="0"/>
            <a:endCxn id="30" idx="2"/>
          </p:cNvCxnSpPr>
          <p:nvPr/>
        </p:nvCxnSpPr>
        <p:spPr>
          <a:xfrm rot="5400000" flipH="1" flipV="1">
            <a:off x="4182669"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曲線コネクタ 54"/>
          <p:cNvCxnSpPr>
            <a:stCxn id="30" idx="4"/>
            <a:endCxn id="31" idx="2"/>
          </p:cNvCxnSpPr>
          <p:nvPr/>
        </p:nvCxnSpPr>
        <p:spPr>
          <a:xfrm rot="16200000" flipH="1">
            <a:off x="4756591"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p:cNvCxnSpPr>
            <a:stCxn id="31" idx="0"/>
            <a:endCxn id="32" idx="2"/>
          </p:cNvCxnSpPr>
          <p:nvPr/>
        </p:nvCxnSpPr>
        <p:spPr>
          <a:xfrm rot="5400000" flipH="1" flipV="1">
            <a:off x="5330512"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p:cNvCxnSpPr>
            <a:stCxn id="32" idx="4"/>
            <a:endCxn id="33" idx="2"/>
          </p:cNvCxnSpPr>
          <p:nvPr/>
        </p:nvCxnSpPr>
        <p:spPr>
          <a:xfrm rot="16200000" flipH="1">
            <a:off x="5904434"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3" idx="0"/>
            <a:endCxn id="34" idx="2"/>
          </p:cNvCxnSpPr>
          <p:nvPr/>
        </p:nvCxnSpPr>
        <p:spPr>
          <a:xfrm rot="5400000" flipH="1" flipV="1">
            <a:off x="6475668" y="4685082"/>
            <a:ext cx="673633"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曲線コネクタ 66"/>
          <p:cNvCxnSpPr>
            <a:stCxn id="34" idx="4"/>
          </p:cNvCxnSpPr>
          <p:nvPr/>
        </p:nvCxnSpPr>
        <p:spPr>
          <a:xfrm rot="16200000" flipH="1">
            <a:off x="7052277" y="5057316"/>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70" name="図形グループ 69"/>
          <p:cNvGrpSpPr/>
          <p:nvPr/>
        </p:nvGrpSpPr>
        <p:grpSpPr>
          <a:xfrm>
            <a:off x="284723" y="1295220"/>
            <a:ext cx="514701" cy="1171939"/>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3" name="図 72"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7153" y="5349307"/>
            <a:ext cx="1098452" cy="548251"/>
          </a:xfrm>
          <a:prstGeom prst="rect">
            <a:avLst/>
          </a:prstGeom>
        </p:spPr>
      </p:pic>
      <p:sp>
        <p:nvSpPr>
          <p:cNvPr id="76" name="テキスト ボックス 75"/>
          <p:cNvSpPr txBox="1"/>
          <p:nvPr/>
        </p:nvSpPr>
        <p:spPr>
          <a:xfrm>
            <a:off x="284724" y="2202341"/>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7" name="テキスト ボックス 76"/>
          <p:cNvSpPr txBox="1"/>
          <p:nvPr/>
        </p:nvSpPr>
        <p:spPr>
          <a:xfrm>
            <a:off x="303312"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8" name="テキスト ボックス 77"/>
          <p:cNvSpPr txBox="1"/>
          <p:nvPr/>
        </p:nvSpPr>
        <p:spPr>
          <a:xfrm>
            <a:off x="178102" y="5148560"/>
            <a:ext cx="727942" cy="215444"/>
          </a:xfrm>
          <a:prstGeom prst="rect">
            <a:avLst/>
          </a:prstGeom>
          <a:noFill/>
        </p:spPr>
        <p:txBody>
          <a:bodyPr wrap="square" rtlCol="0">
            <a:spAutoFit/>
          </a:bodyPr>
          <a:lstStyle/>
          <a:p>
            <a:pPr algn="ctr"/>
            <a:r>
              <a:rPr kumimoji="1" lang="ja-JP" altLang="en-US" sz="800">
                <a:solidFill>
                  <a:schemeClr val="accent3">
                    <a:lumMod val="50000"/>
                  </a:schemeClr>
                </a:solidFill>
              </a:rPr>
              <a:t>機械学習</a:t>
            </a:r>
            <a:endParaRPr kumimoji="1" lang="ja-JP" altLang="en-US" sz="800" dirty="0">
              <a:solidFill>
                <a:schemeClr val="accent3">
                  <a:lumMod val="50000"/>
                </a:schemeClr>
              </a:solidFill>
            </a:endParaRPr>
          </a:p>
        </p:txBody>
      </p:sp>
      <p:sp>
        <p:nvSpPr>
          <p:cNvPr id="79" name="テキスト ボックス 78"/>
          <p:cNvSpPr txBox="1"/>
          <p:nvPr/>
        </p:nvSpPr>
        <p:spPr>
          <a:xfrm>
            <a:off x="203761" y="5876225"/>
            <a:ext cx="690935" cy="338554"/>
          </a:xfrm>
          <a:prstGeom prst="rect">
            <a:avLst/>
          </a:prstGeom>
          <a:noFill/>
        </p:spPr>
        <p:txBody>
          <a:bodyPr wrap="square" rtlCol="0">
            <a:spAutoFit/>
          </a:bodyPr>
          <a:lstStyle/>
          <a:p>
            <a:pPr algn="ctr"/>
            <a:r>
              <a:rPr kumimoji="1" lang="ja-JP" altLang="en-US" sz="800">
                <a:solidFill>
                  <a:schemeClr val="accent3">
                    <a:lumMod val="50000"/>
                  </a:schemeClr>
                </a:solidFill>
              </a:rPr>
              <a:t>シミュレーション</a:t>
            </a:r>
            <a:endParaRPr kumimoji="1" lang="ja-JP" altLang="en-US" sz="800" dirty="0">
              <a:solidFill>
                <a:schemeClr val="accent3">
                  <a:lumMod val="50000"/>
                </a:schemeClr>
              </a:solidFill>
            </a:endParaRPr>
          </a:p>
        </p:txBody>
      </p:sp>
      <p:sp>
        <p:nvSpPr>
          <p:cNvPr id="80" name="テキスト ボックス 79"/>
          <p:cNvSpPr txBox="1"/>
          <p:nvPr/>
        </p:nvSpPr>
        <p:spPr>
          <a:xfrm>
            <a:off x="1189554" y="3759201"/>
            <a:ext cx="6072495" cy="338554"/>
          </a:xfrm>
          <a:prstGeom prst="rect">
            <a:avLst/>
          </a:prstGeom>
          <a:noFill/>
        </p:spPr>
        <p:txBody>
          <a:bodyPr wrap="none" rtlCol="0">
            <a:spAutoFit/>
          </a:bodyPr>
          <a:lstStyle/>
          <a:p>
            <a:pPr algn="ctr"/>
            <a:r>
              <a:rPr kumimoji="1" lang="en-US" altLang="ja-JP" sz="1600" dirty="0">
                <a:solidFill>
                  <a:schemeClr val="accent2">
                    <a:lumMod val="75000"/>
                  </a:schemeClr>
                </a:solidFill>
                <a:latin typeface="Meiryo" charset="-128"/>
                <a:ea typeface="Meiryo" charset="-128"/>
                <a:cs typeface="Meiryo" charset="-128"/>
              </a:rPr>
              <a:t>PDCA</a:t>
            </a:r>
            <a:r>
              <a:rPr kumimoji="1" lang="ja-JP" altLang="en-US" sz="1600" dirty="0">
                <a:solidFill>
                  <a:schemeClr val="accent2">
                    <a:lumMod val="75000"/>
                  </a:schemeClr>
                </a:solidFill>
                <a:latin typeface="Meiryo" charset="-128"/>
                <a:ea typeface="Meiryo" charset="-128"/>
                <a:cs typeface="Meiryo" charset="-128"/>
              </a:rPr>
              <a:t>を高速で回し、新たなテーマや問いを高頻度で作り続ける</a:t>
            </a:r>
          </a:p>
        </p:txBody>
      </p:sp>
      <p:sp>
        <p:nvSpPr>
          <p:cNvPr id="81" name="テキスト ボックス 80"/>
          <p:cNvSpPr txBox="1"/>
          <p:nvPr/>
        </p:nvSpPr>
        <p:spPr>
          <a:xfrm>
            <a:off x="1260322" y="5921832"/>
            <a:ext cx="5929828" cy="338554"/>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機械学習や</a:t>
            </a:r>
            <a:r>
              <a:rPr kumimoji="1" lang="ja-JP" altLang="en-US" sz="1600">
                <a:solidFill>
                  <a:schemeClr val="bg1"/>
                </a:solidFill>
                <a:latin typeface="Meiryo" charset="-128"/>
                <a:ea typeface="Meiryo" charset="-128"/>
                <a:cs typeface="Meiryo" charset="-128"/>
              </a:rPr>
              <a:t>シミュレーションで高速に正解や最適解を見つける</a:t>
            </a:r>
            <a:endParaRPr kumimoji="1" lang="ja-JP" altLang="en-US" sz="1600" dirty="0">
              <a:solidFill>
                <a:schemeClr val="bg1"/>
              </a:solidFill>
              <a:latin typeface="Meiryo" charset="-128"/>
              <a:ea typeface="Meiryo" charset="-128"/>
              <a:cs typeface="Meiryo" charset="-128"/>
            </a:endParaRPr>
          </a:p>
        </p:txBody>
      </p:sp>
      <p:grpSp>
        <p:nvGrpSpPr>
          <p:cNvPr id="83" name="図形グループ 82"/>
          <p:cNvGrpSpPr/>
          <p:nvPr/>
        </p:nvGrpSpPr>
        <p:grpSpPr>
          <a:xfrm>
            <a:off x="8101232" y="3721253"/>
            <a:ext cx="514701" cy="1171939"/>
            <a:chOff x="1946324" y="4125162"/>
            <a:chExt cx="969964" cy="2007872"/>
          </a:xfrm>
        </p:grpSpPr>
        <p:sp>
          <p:nvSpPr>
            <p:cNvPr id="84" name="円/楕円 83"/>
            <p:cNvSpPr/>
            <p:nvPr/>
          </p:nvSpPr>
          <p:spPr>
            <a:xfrm>
              <a:off x="1946324" y="4125162"/>
              <a:ext cx="969962" cy="920750"/>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5" name="フローチャート: 論理積ゲート 84"/>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6" name="テキスト ボックス 85"/>
          <p:cNvSpPr txBox="1"/>
          <p:nvPr/>
        </p:nvSpPr>
        <p:spPr>
          <a:xfrm>
            <a:off x="8114607"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87" name="テキスト ボックス 86"/>
          <p:cNvSpPr txBox="1"/>
          <p:nvPr/>
        </p:nvSpPr>
        <p:spPr>
          <a:xfrm>
            <a:off x="7980107" y="5157571"/>
            <a:ext cx="800219" cy="21544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データの蓄積</a:t>
            </a:r>
            <a:endParaRPr kumimoji="1" lang="en-US" altLang="ja-JP" sz="800" dirty="0">
              <a:solidFill>
                <a:schemeClr val="accent3">
                  <a:lumMod val="50000"/>
                </a:schemeClr>
              </a:solidFill>
              <a:latin typeface="Meiryo" charset="-128"/>
              <a:ea typeface="Meiryo" charset="-128"/>
              <a:cs typeface="Meiryo" charset="-128"/>
            </a:endParaRPr>
          </a:p>
        </p:txBody>
      </p:sp>
      <p:pic>
        <p:nvPicPr>
          <p:cNvPr id="88" name="図 87"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7824818" y="5473797"/>
            <a:ext cx="1098452" cy="548251"/>
          </a:xfrm>
          <a:prstGeom prst="rect">
            <a:avLst/>
          </a:prstGeom>
        </p:spPr>
      </p:pic>
      <p:sp>
        <p:nvSpPr>
          <p:cNvPr id="89" name="正方形/長方形 88"/>
          <p:cNvSpPr/>
          <p:nvPr/>
        </p:nvSpPr>
        <p:spPr>
          <a:xfrm>
            <a:off x="8029040" y="5988723"/>
            <a:ext cx="697627" cy="215444"/>
          </a:xfrm>
          <a:prstGeom prst="rect">
            <a:avLst/>
          </a:prstGeom>
        </p:spPr>
        <p:txBody>
          <a:bodyPr wrap="none">
            <a:spAutoFit/>
          </a:bodyPr>
          <a:lstStyle/>
          <a:p>
            <a:pPr algn="ctr"/>
            <a:r>
              <a:rPr lang="ja-JP" altLang="en-US" sz="800" dirty="0">
                <a:solidFill>
                  <a:schemeClr val="accent3">
                    <a:lumMod val="50000"/>
                  </a:schemeClr>
                </a:solidFill>
                <a:latin typeface="Meiryo" charset="-128"/>
                <a:ea typeface="Meiryo" charset="-128"/>
                <a:cs typeface="Meiryo" charset="-128"/>
              </a:rPr>
              <a:t>性能の向上</a:t>
            </a:r>
          </a:p>
        </p:txBody>
      </p:sp>
      <p:sp>
        <p:nvSpPr>
          <p:cNvPr id="90" name="テキスト ボックス 89"/>
          <p:cNvSpPr txBox="1"/>
          <p:nvPr/>
        </p:nvSpPr>
        <p:spPr>
          <a:xfrm>
            <a:off x="7890569" y="3776172"/>
            <a:ext cx="954107" cy="461665"/>
          </a:xfrm>
          <a:prstGeom prst="rect">
            <a:avLst/>
          </a:prstGeom>
          <a:noFill/>
        </p:spPr>
        <p:txBody>
          <a:bodyPr wrap="none" rtlCol="0">
            <a:spAutoFit/>
          </a:bodyPr>
          <a:lstStyle/>
          <a:p>
            <a:pPr algn="ctr"/>
            <a:r>
              <a:rPr kumimoji="1" lang="ja-JP" altLang="en-US" sz="1200" dirty="0">
                <a:solidFill>
                  <a:srgbClr val="0052FF"/>
                </a:solidFill>
                <a:latin typeface="Meiryo" charset="-128"/>
                <a:ea typeface="Meiryo" charset="-128"/>
                <a:cs typeface="Meiryo" charset="-128"/>
              </a:rPr>
              <a:t>新たな役割</a:t>
            </a:r>
            <a:endParaRPr kumimoji="1" lang="en-US" altLang="ja-JP" sz="1200" dirty="0">
              <a:solidFill>
                <a:srgbClr val="0052FF"/>
              </a:solidFill>
              <a:latin typeface="Meiryo" charset="-128"/>
              <a:ea typeface="Meiryo" charset="-128"/>
              <a:cs typeface="Meiryo" charset="-128"/>
            </a:endParaRPr>
          </a:p>
          <a:p>
            <a:pPr algn="ctr"/>
            <a:r>
              <a:rPr lang="ja-JP" altLang="en-US" sz="1200" dirty="0">
                <a:solidFill>
                  <a:srgbClr val="0052FF"/>
                </a:solidFill>
                <a:latin typeface="Meiryo" charset="-128"/>
                <a:ea typeface="Meiryo" charset="-128"/>
                <a:cs typeface="Meiryo" charset="-128"/>
              </a:rPr>
              <a:t>知性の進化</a:t>
            </a:r>
            <a:endParaRPr kumimoji="1" lang="ja-JP" altLang="en-US" sz="1200" dirty="0">
              <a:solidFill>
                <a:srgbClr val="0052FF"/>
              </a:solidFill>
              <a:latin typeface="Meiryo" charset="-128"/>
              <a:ea typeface="Meiryo" charset="-128"/>
              <a:cs typeface="Meiryo" charset="-128"/>
            </a:endParaRPr>
          </a:p>
        </p:txBody>
      </p:sp>
      <p:grpSp>
        <p:nvGrpSpPr>
          <p:cNvPr id="91" name="図形グループ 90"/>
          <p:cNvGrpSpPr/>
          <p:nvPr/>
        </p:nvGrpSpPr>
        <p:grpSpPr>
          <a:xfrm>
            <a:off x="8112200" y="1303426"/>
            <a:ext cx="514701" cy="1171939"/>
            <a:chOff x="1946324" y="4125162"/>
            <a:chExt cx="969964" cy="2007872"/>
          </a:xfrm>
        </p:grpSpPr>
        <p:sp>
          <p:nvSpPr>
            <p:cNvPr id="92" name="円/楕円 91"/>
            <p:cNvSpPr/>
            <p:nvPr/>
          </p:nvSpPr>
          <p:spPr>
            <a:xfrm>
              <a:off x="1946324" y="4125162"/>
              <a:ext cx="969962" cy="92075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94" name="テキスト ボックス 93"/>
          <p:cNvSpPr txBox="1"/>
          <p:nvPr/>
        </p:nvSpPr>
        <p:spPr>
          <a:xfrm>
            <a:off x="8112201" y="2210547"/>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95" name="テキスト ボックス 94"/>
          <p:cNvSpPr txBox="1"/>
          <p:nvPr/>
        </p:nvSpPr>
        <p:spPr>
          <a:xfrm>
            <a:off x="7890568" y="1372868"/>
            <a:ext cx="954107" cy="461665"/>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役割の拡張</a:t>
            </a:r>
            <a:endParaRPr kumimoji="1" lang="en-US" altLang="ja-JP" sz="1200" dirty="0">
              <a:latin typeface="Meiryo" charset="-128"/>
              <a:ea typeface="Meiryo" charset="-128"/>
              <a:cs typeface="Meiryo" charset="-128"/>
            </a:endParaRPr>
          </a:p>
          <a:p>
            <a:pPr algn="ctr"/>
            <a:r>
              <a:rPr kumimoji="1" lang="ja-JP" altLang="en-US" sz="1200" dirty="0">
                <a:latin typeface="Meiryo" charset="-128"/>
                <a:ea typeface="Meiryo" charset="-128"/>
                <a:cs typeface="Meiryo" charset="-128"/>
              </a:rPr>
              <a:t>能力の向上</a:t>
            </a:r>
            <a:endParaRPr kumimoji="1" lang="en-US" altLang="ja-JP" sz="1200" dirty="0">
              <a:latin typeface="Meiryo" charset="-128"/>
              <a:ea typeface="Meiryo" charset="-128"/>
              <a:cs typeface="Meiryo" charset="-128"/>
            </a:endParaRPr>
          </a:p>
        </p:txBody>
      </p:sp>
      <p:sp>
        <p:nvSpPr>
          <p:cNvPr id="96" name="下矢印 95"/>
          <p:cNvSpPr/>
          <p:nvPr/>
        </p:nvSpPr>
        <p:spPr>
          <a:xfrm>
            <a:off x="3063793" y="2553519"/>
            <a:ext cx="2477790" cy="68381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045442" y="3290059"/>
            <a:ext cx="6514493" cy="400110"/>
          </a:xfrm>
          <a:prstGeom prst="rect">
            <a:avLst/>
          </a:prstGeom>
        </p:spPr>
        <p:txBody>
          <a:bodyPr wrap="square">
            <a:spAutoFit/>
          </a:bodyPr>
          <a:lstStyle/>
          <a:p>
            <a:pPr algn="ctr">
              <a:spcAft>
                <a:spcPts val="0"/>
              </a:spcAft>
            </a:pPr>
            <a:r>
              <a:rPr lang="ja-JP" altLang="ja-JP" sz="1100" kern="100" dirty="0">
                <a:solidFill>
                  <a:srgbClr val="0052FF"/>
                </a:solidFill>
                <a:latin typeface="Meiryo" charset="-128"/>
                <a:ea typeface="Meiryo" charset="-128"/>
                <a:cs typeface="Meiryo" charset="-128"/>
              </a:rPr>
              <a:t>「マシンは答えに特化し、人間はよりよい質問を長期的に生みだすことに力を傾けるべきだ。」</a:t>
            </a:r>
          </a:p>
          <a:p>
            <a:pPr algn="ct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これからインターネットに起こる『不可避な</a:t>
            </a:r>
            <a:r>
              <a:rPr lang="en-US" altLang="ja-JP" sz="900" dirty="0">
                <a:solidFill>
                  <a:srgbClr val="0052FF"/>
                </a:solidFill>
                <a:latin typeface="Meiryo" charset="-128"/>
                <a:ea typeface="Meiryo" charset="-128"/>
                <a:cs typeface="Meiryo" charset="-128"/>
              </a:rPr>
              <a:t>12</a:t>
            </a:r>
            <a:r>
              <a:rPr lang="ja-JP" altLang="ja-JP" sz="900" dirty="0">
                <a:solidFill>
                  <a:srgbClr val="0052FF"/>
                </a:solidFill>
                <a:latin typeface="Meiryo" charset="-128"/>
                <a:ea typeface="Meiryo" charset="-128"/>
                <a:cs typeface="Meiryo" charset="-128"/>
              </a:rPr>
              <a:t>の出来事』</a:t>
            </a: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 ケビン・ケリー</a:t>
            </a:r>
            <a:r>
              <a:rPr lang="ja-JP" altLang="en-US" sz="900" dirty="0">
                <a:solidFill>
                  <a:srgbClr val="0052FF"/>
                </a:solidFill>
                <a:latin typeface="Meiryo" charset="-128"/>
                <a:ea typeface="Meiryo" charset="-128"/>
                <a:cs typeface="Meiryo" charset="-128"/>
              </a:rPr>
              <a:t>・</a:t>
            </a:r>
            <a:r>
              <a:rPr lang="en-US" altLang="ja-JP" sz="900" dirty="0">
                <a:solidFill>
                  <a:srgbClr val="0052FF"/>
                </a:solidFill>
                <a:latin typeface="Meiryo" charset="-128"/>
                <a:ea typeface="Meiryo" charset="-128"/>
                <a:cs typeface="Meiryo" charset="-128"/>
              </a:rPr>
              <a:t>2016</a:t>
            </a:r>
            <a:endParaRPr lang="ja-JP" altLang="en-US" sz="900" dirty="0">
              <a:solidFill>
                <a:srgbClr val="0052FF"/>
              </a:solidFill>
              <a:latin typeface="Meiryo" charset="-128"/>
              <a:ea typeface="Meiryo" charset="-128"/>
              <a:cs typeface="Meiryo" charset="-128"/>
            </a:endParaRPr>
          </a:p>
        </p:txBody>
      </p:sp>
    </p:spTree>
    <p:extLst>
      <p:ext uri="{BB962C8B-B14F-4D97-AF65-F5344CB8AC3E}">
        <p14:creationId xmlns:p14="http://schemas.microsoft.com/office/powerpoint/2010/main" val="1857305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5927789" y="6640200"/>
            <a:ext cx="3208458" cy="217800"/>
          </a:xfrm>
          <a:noFill/>
        </p:spPr>
        <p:txBody>
          <a:bodyPr/>
          <a:lstStyle/>
          <a:p>
            <a:fld id="{8FF8CC5D-A65D-5946-99B5-645367A967AD}" type="slidenum">
              <a:rPr kumimoji="1" lang="ja-JP" altLang="en-US" smtClean="0"/>
              <a:t>92</a:t>
            </a:fld>
            <a:endParaRPr kumimoji="1" lang="ja-JP" altLang="en-US" dirty="0"/>
          </a:p>
        </p:txBody>
      </p:sp>
      <p:sp>
        <p:nvSpPr>
          <p:cNvPr id="15" name="正方形/長方形 14"/>
          <p:cNvSpPr/>
          <p:nvPr/>
        </p:nvSpPr>
        <p:spPr>
          <a:xfrm>
            <a:off x="1403647" y="1406213"/>
            <a:ext cx="1718298" cy="5111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6" name="正方形/長方形 15"/>
          <p:cNvSpPr/>
          <p:nvPr/>
        </p:nvSpPr>
        <p:spPr>
          <a:xfrm>
            <a:off x="3203848" y="1400717"/>
            <a:ext cx="1718298" cy="5243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7" name="正方形/長方形 16"/>
          <p:cNvSpPr/>
          <p:nvPr/>
        </p:nvSpPr>
        <p:spPr>
          <a:xfrm>
            <a:off x="1403647" y="195424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8" name="正方形/長方形 17"/>
          <p:cNvSpPr/>
          <p:nvPr/>
        </p:nvSpPr>
        <p:spPr>
          <a:xfrm>
            <a:off x="3203847" y="195818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9" name="正方形/長方形 18"/>
          <p:cNvSpPr/>
          <p:nvPr/>
        </p:nvSpPr>
        <p:spPr>
          <a:xfrm>
            <a:off x="1403648" y="250020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20" name="正方形/長方形 19"/>
          <p:cNvSpPr/>
          <p:nvPr/>
        </p:nvSpPr>
        <p:spPr>
          <a:xfrm>
            <a:off x="3203847" y="2501851"/>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21" name="正方形/長方形 20"/>
          <p:cNvSpPr/>
          <p:nvPr/>
        </p:nvSpPr>
        <p:spPr>
          <a:xfrm>
            <a:off x="1403647" y="305227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（少ない学習データ）</a:t>
            </a:r>
            <a:endParaRPr kumimoji="1" lang="ja-JP" altLang="en-US" sz="1050" dirty="0">
              <a:solidFill>
                <a:srgbClr val="FFFFFF"/>
              </a:solidFill>
              <a:latin typeface="Meiryo" charset="-128"/>
              <a:ea typeface="Meiryo" charset="-128"/>
              <a:cs typeface="Meiryo" charset="-128"/>
            </a:endParaRPr>
          </a:p>
        </p:txBody>
      </p:sp>
      <p:sp>
        <p:nvSpPr>
          <p:cNvPr id="22" name="正方形/長方形 21"/>
          <p:cNvSpPr/>
          <p:nvPr/>
        </p:nvSpPr>
        <p:spPr>
          <a:xfrm>
            <a:off x="3203847" y="304808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（膨大な学習データ</a:t>
            </a:r>
            <a:r>
              <a:rPr lang="ja-JP" altLang="en-US"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3" name="正方形/長方形 22"/>
          <p:cNvSpPr/>
          <p:nvPr/>
        </p:nvSpPr>
        <p:spPr>
          <a:xfrm>
            <a:off x="1403577" y="415250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4" name="正方形/長方形 23"/>
          <p:cNvSpPr/>
          <p:nvPr/>
        </p:nvSpPr>
        <p:spPr>
          <a:xfrm>
            <a:off x="3203777" y="41545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a:p>
            <a:pPr algn="ctr"/>
            <a:r>
              <a:rPr lang="en-US" altLang="ja-JP" sz="1000" dirty="0">
                <a:solidFill>
                  <a:srgbClr val="FFFFFF"/>
                </a:solidFill>
                <a:latin typeface="Meiryo" charset="-128"/>
                <a:ea typeface="Meiryo" charset="-128"/>
                <a:cs typeface="Meiryo" charset="-128"/>
              </a:rPr>
              <a:t>(</a:t>
            </a:r>
            <a:r>
              <a:rPr lang="ja-JP" altLang="en-US" sz="1000" dirty="0">
                <a:solidFill>
                  <a:srgbClr val="FFFFFF"/>
                </a:solidFill>
                <a:latin typeface="Meiryo" charset="-128"/>
                <a:ea typeface="Meiryo" charset="-128"/>
                <a:cs typeface="Meiryo" charset="-128"/>
              </a:rPr>
              <a:t>ひとつの知的処理に特化</a:t>
            </a:r>
            <a:r>
              <a:rPr lang="en-US" altLang="ja-JP"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5" name="正方形/長方形 24"/>
          <p:cNvSpPr/>
          <p:nvPr/>
        </p:nvSpPr>
        <p:spPr>
          <a:xfrm>
            <a:off x="1403577" y="537933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6" name="正方形/長方形 25"/>
          <p:cNvSpPr/>
          <p:nvPr/>
        </p:nvSpPr>
        <p:spPr>
          <a:xfrm>
            <a:off x="3203775" y="53758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27" name="正方形/長方形 26"/>
          <p:cNvSpPr/>
          <p:nvPr/>
        </p:nvSpPr>
        <p:spPr>
          <a:xfrm>
            <a:off x="1403577" y="592792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3203775" y="592792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ja-JP" altLang="en-US" sz="1000" dirty="0">
              <a:solidFill>
                <a:srgbClr val="FFFFFF"/>
              </a:solidFill>
              <a:latin typeface="Meiryo" charset="-128"/>
              <a:ea typeface="Meiryo" charset="-128"/>
              <a:cs typeface="Meiryo" charset="-128"/>
            </a:endParaRPr>
          </a:p>
        </p:txBody>
      </p:sp>
      <p:sp>
        <p:nvSpPr>
          <p:cNvPr id="29" name="正方形/長方形 28"/>
          <p:cNvSpPr/>
          <p:nvPr/>
        </p:nvSpPr>
        <p:spPr>
          <a:xfrm>
            <a:off x="5004046" y="1395762"/>
            <a:ext cx="3903976" cy="52432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人間は身体に備わる様々な感覚器からの情報も含め総合して知覚・認識しているが、機械には身体がないのでそれができない。</a:t>
            </a:r>
            <a:endParaRPr kumimoji="1" lang="ja-JP" altLang="en-US" sz="900" dirty="0">
              <a:solidFill>
                <a:srgbClr val="FFFFFF"/>
              </a:solidFill>
              <a:latin typeface="Meiryo" charset="-128"/>
              <a:ea typeface="Meiryo" charset="-128"/>
              <a:cs typeface="Meiryo" charset="-128"/>
            </a:endParaRPr>
          </a:p>
        </p:txBody>
      </p:sp>
      <p:sp>
        <p:nvSpPr>
          <p:cNvPr id="30" name="正方形/長方形 29"/>
          <p:cNvSpPr/>
          <p:nvPr/>
        </p:nvSpPr>
        <p:spPr>
          <a:xfrm>
            <a:off x="5004045" y="1958189"/>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自分が現在何をやっているか、今はどんな状況なのかなどが自分でわかる心の働きである意識により、人間は様々な</a:t>
            </a:r>
            <a:r>
              <a:rPr kumimoji="1" lang="ja-JP" altLang="en-US" sz="900" dirty="0">
                <a:solidFill>
                  <a:srgbClr val="FFFFFF"/>
                </a:solidFill>
                <a:latin typeface="Meiryo" charset="-128"/>
                <a:ea typeface="Meiryo" charset="-128"/>
                <a:cs typeface="Meiryo" charset="-128"/>
              </a:rPr>
              <a:t>知的処理を</a:t>
            </a:r>
            <a:r>
              <a:rPr lang="ja-JP" altLang="en-US" sz="900" dirty="0">
                <a:solidFill>
                  <a:srgbClr val="FFFFFF"/>
                </a:solidFill>
                <a:latin typeface="Meiryo" charset="-128"/>
                <a:ea typeface="Meiryo" charset="-128"/>
                <a:cs typeface="Meiryo" charset="-128"/>
              </a:rPr>
              <a:t>同時に実行し、</a:t>
            </a:r>
            <a:r>
              <a:rPr kumimoji="1" lang="ja-JP" altLang="en-US" sz="900" dirty="0">
                <a:solidFill>
                  <a:srgbClr val="FFFFFF"/>
                </a:solidFill>
                <a:latin typeface="Meiryo" charset="-128"/>
                <a:ea typeface="Meiryo" charset="-128"/>
                <a:cs typeface="Meiryo" charset="-128"/>
              </a:rPr>
              <a:t>それを統合・制御しているが、機械にはできない。</a:t>
            </a:r>
          </a:p>
        </p:txBody>
      </p:sp>
      <p:sp>
        <p:nvSpPr>
          <p:cNvPr id="31" name="正方形/長方形 30"/>
          <p:cNvSpPr/>
          <p:nvPr/>
        </p:nvSpPr>
        <p:spPr>
          <a:xfrm>
            <a:off x="5004045" y="250489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人間は、自分の考えや選択を決心し、実行する能力、あるいは、物事を成し遂げようとする意志を持っているが、機械にはない。</a:t>
            </a:r>
            <a:endParaRPr kumimoji="1" lang="ja-JP" altLang="en-US" sz="900" dirty="0">
              <a:solidFill>
                <a:srgbClr val="FFFFFF"/>
              </a:solidFill>
              <a:latin typeface="Meiryo" charset="-128"/>
              <a:ea typeface="Meiryo" charset="-128"/>
              <a:cs typeface="Meiryo" charset="-128"/>
            </a:endParaRPr>
          </a:p>
        </p:txBody>
      </p:sp>
      <p:sp>
        <p:nvSpPr>
          <p:cNvPr id="32" name="正方形/長方形 31"/>
          <p:cNvSpPr/>
          <p:nvPr/>
        </p:nvSpPr>
        <p:spPr>
          <a:xfrm>
            <a:off x="5004045" y="3048087"/>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人間は少ない学習データからでも効率よく学習できる能力をそなえているが、機械は膨大な学習データとそれを処理できる膨大な計算能力（消費エネルギー）を必要とする。</a:t>
            </a:r>
          </a:p>
        </p:txBody>
      </p:sp>
      <p:sp>
        <p:nvSpPr>
          <p:cNvPr id="33" name="正方形/長方形 32"/>
          <p:cNvSpPr/>
          <p:nvPr/>
        </p:nvSpPr>
        <p:spPr>
          <a:xfrm>
            <a:off x="5003975" y="4149608"/>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人間はひとつの脳で様々な種類の知的処理が可能だが、機械は特定の知的処理に特化している。</a:t>
            </a:r>
          </a:p>
        </p:txBody>
      </p:sp>
      <p:sp>
        <p:nvSpPr>
          <p:cNvPr id="34" name="正方形/長方形 33"/>
          <p:cNvSpPr/>
          <p:nvPr/>
        </p:nvSpPr>
        <p:spPr>
          <a:xfrm>
            <a:off x="5003167" y="53783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900" dirty="0">
                <a:solidFill>
                  <a:srgbClr val="FFFFFF"/>
                </a:solidFill>
                <a:latin typeface="Meiryo" charset="-128"/>
                <a:ea typeface="Meiryo" charset="-128"/>
                <a:cs typeface="Meiryo" charset="-128"/>
              </a:rPr>
              <a:t>人間</a:t>
            </a:r>
            <a:r>
              <a:rPr lang="ja-JP" altLang="en-US" sz="900" dirty="0">
                <a:solidFill>
                  <a:srgbClr val="FFFFFF"/>
                </a:solidFill>
                <a:latin typeface="Meiryo" charset="-128"/>
                <a:ea typeface="Meiryo" charset="-128"/>
                <a:cs typeface="Meiryo" charset="-128"/>
              </a:rPr>
              <a:t>は、</a:t>
            </a:r>
            <a:r>
              <a:rPr lang="ja-JP" altLang="ja-JP" sz="900" dirty="0">
                <a:solidFill>
                  <a:srgbClr val="FFFFFF"/>
                </a:solidFill>
                <a:latin typeface="Meiryo" charset="-128"/>
                <a:ea typeface="Meiryo" charset="-128"/>
                <a:cs typeface="Meiryo" charset="-128"/>
              </a:rPr>
              <a:t>神経の機能単位が消失しても、</a:t>
            </a:r>
            <a:r>
              <a:rPr lang="ja-JP" altLang="ja-JP" sz="900">
                <a:solidFill>
                  <a:srgbClr val="FFFFFF"/>
                </a:solidFill>
                <a:latin typeface="Meiryo" charset="-128"/>
                <a:ea typeface="Meiryo" charset="-128"/>
                <a:cs typeface="Meiryo" charset="-128"/>
              </a:rPr>
              <a:t>それを</a:t>
            </a:r>
            <a:r>
              <a:rPr lang="ja-JP" altLang="en-US" sz="900">
                <a:solidFill>
                  <a:srgbClr val="FFFFFF"/>
                </a:solidFill>
                <a:latin typeface="Meiryo" charset="-128"/>
                <a:ea typeface="Meiryo" charset="-128"/>
                <a:cs typeface="Meiryo" charset="-128"/>
              </a:rPr>
              <a:t>自律的に</a:t>
            </a:r>
            <a:r>
              <a:rPr lang="ja-JP" altLang="ja-JP" sz="900">
                <a:solidFill>
                  <a:srgbClr val="FFFFFF"/>
                </a:solidFill>
                <a:latin typeface="Meiryo" charset="-128"/>
                <a:ea typeface="Meiryo" charset="-128"/>
                <a:cs typeface="Meiryo" charset="-128"/>
              </a:rPr>
              <a:t>補填</a:t>
            </a:r>
            <a:r>
              <a:rPr lang="ja-JP" altLang="ja-JP" sz="900" dirty="0">
                <a:solidFill>
                  <a:srgbClr val="FFFFFF"/>
                </a:solidFill>
                <a:latin typeface="Meiryo" charset="-128"/>
                <a:ea typeface="Meiryo" charset="-128"/>
                <a:cs typeface="Meiryo" charset="-128"/>
              </a:rPr>
              <a:t>・回復させることが</a:t>
            </a:r>
            <a:r>
              <a:rPr lang="ja-JP" altLang="ja-JP" sz="900">
                <a:solidFill>
                  <a:srgbClr val="FFFFFF"/>
                </a:solidFill>
                <a:latin typeface="Meiryo" charset="-128"/>
                <a:ea typeface="Meiryo" charset="-128"/>
                <a:cs typeface="Meiryo" charset="-128"/>
              </a:rPr>
              <a:t>できるが</a:t>
            </a:r>
            <a:r>
              <a:rPr lang="ja-JP" altLang="en-US" sz="900">
                <a:solidFill>
                  <a:srgbClr val="FFFFFF"/>
                </a:solidFill>
                <a:latin typeface="Meiryo" charset="-128"/>
                <a:ea typeface="Meiryo" charset="-128"/>
                <a:cs typeface="Meiryo" charset="-128"/>
              </a:rPr>
              <a:t>、</a:t>
            </a:r>
            <a:r>
              <a:rPr lang="ja-JP" altLang="ja-JP" sz="900">
                <a:solidFill>
                  <a:srgbClr val="FFFFFF"/>
                </a:solidFill>
                <a:latin typeface="Meiryo" charset="-128"/>
                <a:ea typeface="Meiryo" charset="-128"/>
                <a:cs typeface="Meiryo" charset="-128"/>
              </a:rPr>
              <a:t>機械</a:t>
            </a:r>
            <a:r>
              <a:rPr lang="ja-JP" altLang="ja-JP" sz="900" dirty="0">
                <a:solidFill>
                  <a:srgbClr val="FFFFFF"/>
                </a:solidFill>
                <a:latin typeface="Meiryo" charset="-128"/>
                <a:ea typeface="Meiryo" charset="-128"/>
                <a:cs typeface="Meiryo" charset="-128"/>
              </a:rPr>
              <a:t>にはそれができない。</a:t>
            </a:r>
          </a:p>
        </p:txBody>
      </p:sp>
      <p:sp>
        <p:nvSpPr>
          <p:cNvPr id="35" name="正方形/長方形 34"/>
          <p:cNvSpPr/>
          <p:nvPr/>
        </p:nvSpPr>
        <p:spPr>
          <a:xfrm>
            <a:off x="5003167" y="5921722"/>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人間の場合、１千億個のニューロンによる超並列処理がおこなわれているが、その数を増やすことはできない。しかし、機械のプロセッサーは増やすことはできる。</a:t>
            </a:r>
          </a:p>
        </p:txBody>
      </p:sp>
      <p:sp>
        <p:nvSpPr>
          <p:cNvPr id="2" name="タイトル 1"/>
          <p:cNvSpPr>
            <a:spLocks noGrp="1"/>
          </p:cNvSpPr>
          <p:nvPr>
            <p:ph type="title"/>
          </p:nvPr>
        </p:nvSpPr>
        <p:spPr/>
        <p:txBody>
          <a:bodyPr/>
          <a:lstStyle/>
          <a:p>
            <a:r>
              <a:rPr lang="ja-JP" altLang="en-US" dirty="0"/>
              <a:t>人間の知性と機械の知性</a:t>
            </a:r>
            <a:endParaRPr kumimoji="1" lang="ja-JP" altLang="en-US" dirty="0"/>
          </a:p>
        </p:txBody>
      </p:sp>
      <p:sp>
        <p:nvSpPr>
          <p:cNvPr id="4" name="ホームベース 3"/>
          <p:cNvSpPr/>
          <p:nvPr/>
        </p:nvSpPr>
        <p:spPr>
          <a:xfrm>
            <a:off x="539552" y="1958189"/>
            <a:ext cx="1008112" cy="50510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意識</a:t>
            </a:r>
            <a:endParaRPr kumimoji="1" lang="ja-JP" altLang="en-US" sz="1600" dirty="0">
              <a:solidFill>
                <a:srgbClr val="FFFFFF"/>
              </a:solidFill>
              <a:latin typeface="Meiryo" charset="-128"/>
              <a:ea typeface="Meiryo" charset="-128"/>
              <a:cs typeface="Meiryo" charset="-128"/>
            </a:endParaRPr>
          </a:p>
        </p:txBody>
      </p:sp>
      <p:sp>
        <p:nvSpPr>
          <p:cNvPr id="5" name="ホームベース 4"/>
          <p:cNvSpPr/>
          <p:nvPr/>
        </p:nvSpPr>
        <p:spPr>
          <a:xfrm>
            <a:off x="539552" y="1406027"/>
            <a:ext cx="1008112" cy="51370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身体性</a:t>
            </a:r>
            <a:endParaRPr kumimoji="1" lang="ja-JP" altLang="en-US" sz="1600" dirty="0">
              <a:solidFill>
                <a:srgbClr val="FFFFFF"/>
              </a:solidFill>
              <a:latin typeface="Meiryo" charset="-128"/>
              <a:ea typeface="Meiryo" charset="-128"/>
              <a:cs typeface="Meiryo" charset="-128"/>
            </a:endParaRPr>
          </a:p>
        </p:txBody>
      </p:sp>
      <p:sp>
        <p:nvSpPr>
          <p:cNvPr id="6" name="ホームベース 5"/>
          <p:cNvSpPr/>
          <p:nvPr/>
        </p:nvSpPr>
        <p:spPr>
          <a:xfrm>
            <a:off x="539552" y="2504891"/>
            <a:ext cx="1008112" cy="50436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意志</a:t>
            </a:r>
            <a:endParaRPr kumimoji="1" lang="ja-JP" altLang="en-US" sz="1600" dirty="0">
              <a:solidFill>
                <a:srgbClr val="FFFFFF"/>
              </a:solidFill>
              <a:latin typeface="Meiryo" charset="-128"/>
              <a:ea typeface="Meiryo" charset="-128"/>
              <a:cs typeface="Meiryo" charset="-128"/>
            </a:endParaRPr>
          </a:p>
        </p:txBody>
      </p:sp>
      <p:sp>
        <p:nvSpPr>
          <p:cNvPr id="7" name="ホームベース 6"/>
          <p:cNvSpPr/>
          <p:nvPr/>
        </p:nvSpPr>
        <p:spPr>
          <a:xfrm>
            <a:off x="539552" y="3050855"/>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学習能力</a:t>
            </a:r>
            <a:endParaRPr kumimoji="1" lang="ja-JP" altLang="en-US" sz="1200" dirty="0">
              <a:solidFill>
                <a:srgbClr val="FFFFFF"/>
              </a:solidFill>
              <a:latin typeface="Meiryo" charset="-128"/>
              <a:ea typeface="Meiryo" charset="-128"/>
              <a:cs typeface="Meiryo" charset="-128"/>
            </a:endParaRPr>
          </a:p>
        </p:txBody>
      </p:sp>
      <p:sp>
        <p:nvSpPr>
          <p:cNvPr id="8" name="ホームベース 7"/>
          <p:cNvSpPr/>
          <p:nvPr/>
        </p:nvSpPr>
        <p:spPr>
          <a:xfrm>
            <a:off x="539481" y="4154910"/>
            <a:ext cx="1008112" cy="50581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汎用性</a:t>
            </a:r>
            <a:endParaRPr kumimoji="1" lang="ja-JP" altLang="en-US" sz="1600" dirty="0">
              <a:solidFill>
                <a:srgbClr val="FFFFFF"/>
              </a:solidFill>
              <a:latin typeface="Meiryo" charset="-128"/>
              <a:ea typeface="Meiryo" charset="-128"/>
              <a:cs typeface="Meiryo" charset="-128"/>
            </a:endParaRPr>
          </a:p>
        </p:txBody>
      </p:sp>
      <p:sp>
        <p:nvSpPr>
          <p:cNvPr id="9" name="ホームベース 8"/>
          <p:cNvSpPr/>
          <p:nvPr/>
        </p:nvSpPr>
        <p:spPr>
          <a:xfrm>
            <a:off x="539481" y="5379335"/>
            <a:ext cx="1008112" cy="50905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可塑性</a:t>
            </a:r>
            <a:endParaRPr kumimoji="1" lang="ja-JP" altLang="en-US" sz="1600" dirty="0">
              <a:solidFill>
                <a:srgbClr val="FFFFFF"/>
              </a:solidFill>
              <a:latin typeface="Meiryo" charset="-128"/>
              <a:ea typeface="Meiryo" charset="-128"/>
              <a:cs typeface="Meiryo" charset="-128"/>
            </a:endParaRPr>
          </a:p>
        </p:txBody>
      </p:sp>
      <p:sp>
        <p:nvSpPr>
          <p:cNvPr id="10" name="ホームベース 9"/>
          <p:cNvSpPr/>
          <p:nvPr/>
        </p:nvSpPr>
        <p:spPr>
          <a:xfrm>
            <a:off x="539481" y="5927927"/>
            <a:ext cx="1008112" cy="52540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スケーラ</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ビリ</a:t>
            </a:r>
            <a:r>
              <a:rPr lang="ja-JP" altLang="en-US" sz="1200" dirty="0">
                <a:solidFill>
                  <a:srgbClr val="FFFFFF"/>
                </a:solidFill>
                <a:latin typeface="Meiryo" charset="-128"/>
                <a:ea typeface="Meiryo" charset="-128"/>
                <a:cs typeface="Meiryo" charset="-128"/>
              </a:rPr>
              <a:t>ティ</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1403577" y="482483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38" name="正方形/長方形 37"/>
          <p:cNvSpPr/>
          <p:nvPr/>
        </p:nvSpPr>
        <p:spPr>
          <a:xfrm>
            <a:off x="3203775" y="482379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39" name="正方形/長方形 38"/>
          <p:cNvSpPr/>
          <p:nvPr/>
        </p:nvSpPr>
        <p:spPr>
          <a:xfrm>
            <a:off x="5003167" y="48202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人間の脳の消費エネルギーは思考時で</a:t>
            </a:r>
            <a:r>
              <a:rPr lang="en-US" altLang="ja-JP" sz="900" dirty="0">
                <a:solidFill>
                  <a:srgbClr val="FFFFFF"/>
                </a:solidFill>
                <a:latin typeface="Meiryo" charset="-128"/>
                <a:ea typeface="Meiryo" charset="-128"/>
                <a:cs typeface="Meiryo" charset="-128"/>
              </a:rPr>
              <a:t>21</a:t>
            </a:r>
            <a:r>
              <a:rPr lang="ja-JP" altLang="en-US" sz="900" dirty="0">
                <a:solidFill>
                  <a:srgbClr val="FFFFFF"/>
                </a:solidFill>
                <a:latin typeface="Meiryo" charset="-128"/>
                <a:ea typeface="Meiryo" charset="-128"/>
                <a:cs typeface="Meiryo" charset="-128"/>
              </a:rPr>
              <a:t>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時程度のエネルギーを消費するが、機械の場合はその数千倍から数万倍を必要とする。例えば、</a:t>
            </a:r>
            <a:r>
              <a:rPr lang="en-US" altLang="ja-JP" sz="900" dirty="0">
                <a:solidFill>
                  <a:srgbClr val="FFFFFF"/>
                </a:solidFill>
                <a:latin typeface="Meiryo" charset="-128"/>
                <a:ea typeface="Meiryo" charset="-128"/>
                <a:cs typeface="Meiryo" charset="-128"/>
              </a:rPr>
              <a:t>Google</a:t>
            </a:r>
            <a:r>
              <a:rPr lang="ja-JP" altLang="en-US" sz="900" dirty="0">
                <a:solidFill>
                  <a:srgbClr val="FFFFFF"/>
                </a:solidFill>
                <a:latin typeface="Meiryo" charset="-128"/>
                <a:ea typeface="Meiryo" charset="-128"/>
                <a:cs typeface="Meiryo" charset="-128"/>
              </a:rPr>
              <a:t>の</a:t>
            </a:r>
            <a:r>
              <a:rPr lang="en-US" altLang="ja-JP" sz="900" dirty="0" err="1">
                <a:solidFill>
                  <a:srgbClr val="FFFFFF"/>
                </a:solidFill>
                <a:latin typeface="Meiryo" charset="-128"/>
                <a:ea typeface="Meiryo" charset="-128"/>
                <a:cs typeface="Meiryo" charset="-128"/>
              </a:rPr>
              <a:t>AlphaGo</a:t>
            </a:r>
            <a:r>
              <a:rPr lang="ja-JP" altLang="en-US" sz="900" dirty="0">
                <a:solidFill>
                  <a:srgbClr val="FFFFFF"/>
                </a:solidFill>
                <a:latin typeface="Meiryo" charset="-128"/>
                <a:ea typeface="Meiryo" charset="-128"/>
                <a:cs typeface="Meiryo" charset="-128"/>
              </a:rPr>
              <a:t>の消費電力は</a:t>
            </a:r>
            <a:r>
              <a:rPr lang="en-US" altLang="ja-JP" sz="900" dirty="0">
                <a:solidFill>
                  <a:srgbClr val="FFFFFF"/>
                </a:solidFill>
                <a:latin typeface="Meiryo" charset="-128"/>
                <a:ea typeface="Meiryo" charset="-128"/>
                <a:cs typeface="Meiryo" charset="-128"/>
              </a:rPr>
              <a:t>25</a:t>
            </a:r>
            <a:r>
              <a:rPr lang="ja-JP" altLang="en-US" sz="900" dirty="0">
                <a:solidFill>
                  <a:srgbClr val="FFFFFF"/>
                </a:solidFill>
                <a:latin typeface="Meiryo" charset="-128"/>
                <a:ea typeface="Meiryo" charset="-128"/>
                <a:cs typeface="Meiryo" charset="-128"/>
              </a:rPr>
              <a:t>万ワット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時とされている。</a:t>
            </a:r>
            <a:endParaRPr lang="ja-JP" altLang="ja-JP" sz="900" dirty="0">
              <a:solidFill>
                <a:srgbClr val="FFFFFF"/>
              </a:solidFill>
              <a:latin typeface="Meiryo" charset="-128"/>
              <a:ea typeface="Meiryo" charset="-128"/>
              <a:cs typeface="Meiryo" charset="-128"/>
            </a:endParaRPr>
          </a:p>
        </p:txBody>
      </p:sp>
      <p:sp>
        <p:nvSpPr>
          <p:cNvPr id="40" name="ホームベース 39"/>
          <p:cNvSpPr/>
          <p:nvPr/>
        </p:nvSpPr>
        <p:spPr>
          <a:xfrm>
            <a:off x="539481" y="4816655"/>
            <a:ext cx="1008112" cy="51466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エネルギー</a:t>
            </a:r>
            <a:endParaRPr lang="en-US" altLang="ja-JP" sz="10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効率</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03647" y="3600452"/>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ja-JP" altLang="en-US" sz="1050" dirty="0">
              <a:solidFill>
                <a:srgbClr val="FFFFFF"/>
              </a:solidFill>
              <a:latin typeface="Meiryo" charset="-128"/>
              <a:ea typeface="Meiryo" charset="-128"/>
              <a:cs typeface="Meiryo" charset="-128"/>
            </a:endParaRPr>
          </a:p>
        </p:txBody>
      </p:sp>
      <p:sp>
        <p:nvSpPr>
          <p:cNvPr id="42" name="正方形/長方形 41"/>
          <p:cNvSpPr/>
          <p:nvPr/>
        </p:nvSpPr>
        <p:spPr>
          <a:xfrm>
            <a:off x="3203847" y="3596266"/>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ja-JP" altLang="en-US" sz="1000" dirty="0">
              <a:solidFill>
                <a:srgbClr val="FFFFFF"/>
              </a:solidFill>
              <a:latin typeface="Meiryo" charset="-128"/>
              <a:ea typeface="Meiryo" charset="-128"/>
              <a:cs typeface="Meiryo" charset="-128"/>
            </a:endParaRPr>
          </a:p>
        </p:txBody>
      </p:sp>
      <p:sp>
        <p:nvSpPr>
          <p:cNvPr id="43" name="正方形/長方形 42"/>
          <p:cNvSpPr/>
          <p:nvPr/>
        </p:nvSpPr>
        <p:spPr>
          <a:xfrm>
            <a:off x="5004045" y="3596266"/>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共に記憶能力はあるが、人間の場合は、身体的な感覚を含む記憶が可能であり、記憶内容やメカニズムは必ずしも同じではない。</a:t>
            </a:r>
          </a:p>
        </p:txBody>
      </p:sp>
      <p:sp>
        <p:nvSpPr>
          <p:cNvPr id="44" name="ホームベース 43"/>
          <p:cNvSpPr/>
          <p:nvPr/>
        </p:nvSpPr>
        <p:spPr>
          <a:xfrm>
            <a:off x="539552" y="3599034"/>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記憶能力</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220842" y="1406028"/>
            <a:ext cx="277688" cy="325469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MS PGothic" charset="-128"/>
                <a:ea typeface="MS PGothic" charset="-128"/>
                <a:cs typeface="MS PGothic" charset="-128"/>
              </a:rPr>
              <a:t>機能的特徴</a:t>
            </a:r>
            <a:endParaRPr kumimoji="1" lang="ja-JP" altLang="en-US" sz="1200" dirty="0">
              <a:solidFill>
                <a:srgbClr val="FFFFFF"/>
              </a:solidFill>
              <a:latin typeface="MS PGothic" charset="-128"/>
              <a:ea typeface="MS PGothic" charset="-128"/>
              <a:cs typeface="MS PGothic" charset="-128"/>
            </a:endParaRPr>
          </a:p>
        </p:txBody>
      </p:sp>
      <p:sp>
        <p:nvSpPr>
          <p:cNvPr id="46" name="正方形/長方形 45"/>
          <p:cNvSpPr/>
          <p:nvPr/>
        </p:nvSpPr>
        <p:spPr>
          <a:xfrm>
            <a:off x="220842" y="4816655"/>
            <a:ext cx="277688" cy="1627349"/>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MS PGothic" charset="-128"/>
                <a:ea typeface="MS PGothic" charset="-128"/>
                <a:cs typeface="MS PGothic" charset="-128"/>
              </a:rPr>
              <a:t>器質的特徴</a:t>
            </a:r>
          </a:p>
        </p:txBody>
      </p:sp>
      <p:sp>
        <p:nvSpPr>
          <p:cNvPr id="47" name="ホームベース 46"/>
          <p:cNvSpPr/>
          <p:nvPr/>
        </p:nvSpPr>
        <p:spPr>
          <a:xfrm rot="5400000">
            <a:off x="1991693" y="320732"/>
            <a:ext cx="516237" cy="1694181"/>
          </a:xfrm>
          <a:prstGeom prst="homePlate">
            <a:avLst>
              <a:gd name="adj" fmla="val 27503"/>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ホームベース 47"/>
          <p:cNvSpPr/>
          <p:nvPr/>
        </p:nvSpPr>
        <p:spPr>
          <a:xfrm rot="5400000">
            <a:off x="3800121" y="320731"/>
            <a:ext cx="516237" cy="1694181"/>
          </a:xfrm>
          <a:prstGeom prst="homePlate">
            <a:avLst>
              <a:gd name="adj" fmla="val 2750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ホームベース 48"/>
          <p:cNvSpPr/>
          <p:nvPr/>
        </p:nvSpPr>
        <p:spPr>
          <a:xfrm rot="5400000">
            <a:off x="6696678" y="-784525"/>
            <a:ext cx="516237" cy="3904694"/>
          </a:xfrm>
          <a:prstGeom prst="homePlate">
            <a:avLst>
              <a:gd name="adj" fmla="val 27503"/>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brain-illustration-1940x900_35269.jpg"/>
          <p:cNvPicPr>
            <a:picLocks noChangeAspect="1"/>
          </p:cNvPicPr>
          <p:nvPr/>
        </p:nvPicPr>
        <p:blipFill>
          <a:blip r:embed="rId2" cstate="screen">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3178802" y="984601"/>
            <a:ext cx="524928" cy="283743"/>
          </a:xfrm>
          <a:prstGeom prst="rect">
            <a:avLst/>
          </a:prstGeom>
        </p:spPr>
      </p:pic>
      <p:pic>
        <p:nvPicPr>
          <p:cNvPr id="12" name="図 11" descr="11105b75.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75656" y="967713"/>
            <a:ext cx="401162" cy="346959"/>
          </a:xfrm>
          <a:prstGeom prst="rect">
            <a:avLst/>
          </a:prstGeom>
        </p:spPr>
      </p:pic>
      <p:sp>
        <p:nvSpPr>
          <p:cNvPr id="13" name="テキスト ボックス 12"/>
          <p:cNvSpPr txBox="1"/>
          <p:nvPr/>
        </p:nvSpPr>
        <p:spPr>
          <a:xfrm>
            <a:off x="1781256" y="981756"/>
            <a:ext cx="1338828" cy="369332"/>
          </a:xfrm>
          <a:prstGeom prst="rect">
            <a:avLst/>
          </a:prstGeom>
          <a:noFill/>
        </p:spPr>
        <p:txBody>
          <a:bodyPr wrap="none" rtlCol="0">
            <a:spAutoFit/>
          </a:bodyPr>
          <a:lstStyle/>
          <a:p>
            <a:r>
              <a:rPr kumimoji="1" lang="ja-JP" altLang="en-US" dirty="0">
                <a:solidFill>
                  <a:schemeClr val="accent3">
                    <a:lumMod val="50000"/>
                  </a:schemeClr>
                </a:solidFill>
                <a:latin typeface="Meiryo" charset="-128"/>
                <a:ea typeface="Meiryo" charset="-128"/>
                <a:cs typeface="Meiryo" charset="-128"/>
              </a:rPr>
              <a:t>人間の知性</a:t>
            </a:r>
          </a:p>
        </p:txBody>
      </p:sp>
      <p:sp>
        <p:nvSpPr>
          <p:cNvPr id="14" name="テキスト ボックス 13"/>
          <p:cNvSpPr txBox="1"/>
          <p:nvPr/>
        </p:nvSpPr>
        <p:spPr>
          <a:xfrm>
            <a:off x="3576412" y="981756"/>
            <a:ext cx="1328918" cy="369332"/>
          </a:xfrm>
          <a:prstGeom prst="rect">
            <a:avLst/>
          </a:prstGeom>
          <a:noFill/>
        </p:spPr>
        <p:txBody>
          <a:bodyPr wrap="square" rtlCol="0">
            <a:spAutoFit/>
          </a:bodyPr>
          <a:lstStyle/>
          <a:p>
            <a:r>
              <a:rPr kumimoji="1" lang="ja-JP" altLang="en-US" dirty="0">
                <a:solidFill>
                  <a:schemeClr val="tx2">
                    <a:lumMod val="75000"/>
                  </a:schemeClr>
                </a:solidFill>
                <a:latin typeface="Meiryo" charset="-128"/>
                <a:ea typeface="Meiryo" charset="-128"/>
                <a:cs typeface="Meiryo" charset="-128"/>
              </a:rPr>
              <a:t>機械の知性</a:t>
            </a:r>
          </a:p>
        </p:txBody>
      </p:sp>
      <p:sp>
        <p:nvSpPr>
          <p:cNvPr id="36" name="テキスト ボックス 35"/>
          <p:cNvSpPr txBox="1"/>
          <p:nvPr/>
        </p:nvSpPr>
        <p:spPr>
          <a:xfrm>
            <a:off x="6155695" y="984601"/>
            <a:ext cx="1598201" cy="369332"/>
          </a:xfrm>
          <a:prstGeom prst="rect">
            <a:avLst/>
          </a:prstGeom>
          <a:noFill/>
        </p:spPr>
        <p:txBody>
          <a:bodyPr wrap="square" rtlCol="0">
            <a:spAutoFit/>
          </a:bodyPr>
          <a:lstStyle/>
          <a:p>
            <a:pPr algn="ctr"/>
            <a:r>
              <a:rPr kumimoji="1" lang="ja-JP" altLang="en-US" dirty="0">
                <a:solidFill>
                  <a:schemeClr val="bg2">
                    <a:lumMod val="25000"/>
                  </a:schemeClr>
                </a:solidFill>
                <a:latin typeface="Meiryo" charset="-128"/>
                <a:ea typeface="Meiryo" charset="-128"/>
                <a:cs typeface="Meiryo" charset="-128"/>
              </a:rPr>
              <a:t>補足説明</a:t>
            </a:r>
          </a:p>
        </p:txBody>
      </p:sp>
    </p:spTree>
    <p:extLst>
      <p:ext uri="{BB962C8B-B14F-4D97-AF65-F5344CB8AC3E}">
        <p14:creationId xmlns:p14="http://schemas.microsoft.com/office/powerpoint/2010/main" val="10656416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93</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a:solidFill>
                  <a:srgbClr val="333333"/>
                </a:solidFill>
                <a:latin typeface="Meiryo" charset="-128"/>
                <a:ea typeface="Meiryo" charset="-128"/>
                <a:cs typeface="Meiryo" charset="-128"/>
              </a:rPr>
              <a:t>人工知能やロボット等による代替可能性が高い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a:solidFill>
                  <a:srgbClr val="333333"/>
                </a:solidFill>
                <a:latin typeface="メイリオ" charset="-128"/>
              </a:rPr>
              <a:t>人工知能やロボット等に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感性、協調性、創造性、好奇心、問題発見力など</a:t>
            </a:r>
            <a:endParaRPr lang="en-US" altLang="ja-JP" sz="1200"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a:latin typeface="Meiryo" charset="-128"/>
                <a:ea typeface="Meiryo" charset="-128"/>
                <a:cs typeface="Meiryo" charset="-128"/>
              </a:rPr>
              <a:t>技能や経験の蓄積に依存し、パターン化しやすく</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a:latin typeface="Meiryo" charset="-128"/>
                <a:ea typeface="Meiryo" charset="-128"/>
                <a:cs typeface="Meiryo" charset="-128"/>
              </a:rPr>
              <a:t>日・株式会社野村総合研究所</a:t>
            </a:r>
            <a:endParaRPr lang="en-US" altLang="ja-JP" sz="1200" dirty="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1723226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94</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348104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39552" y="4005064"/>
            <a:ext cx="8064896" cy="230425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860033" y="1196752"/>
            <a:ext cx="3744415" cy="230425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a:t>
            </a:r>
            <a:r>
              <a:rPr kumimoji="1" lang="ja-JP" altLang="en-US"/>
              <a:t>知能とロボットの</a:t>
            </a:r>
            <a:r>
              <a:rPr kumimoji="1" lang="ja-JP" altLang="en-US" dirty="0"/>
              <a:t>必要性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95</a:t>
            </a:fld>
            <a:endParaRPr kumimoji="1" lang="ja-JP" altLang="en-US"/>
          </a:p>
        </p:txBody>
      </p:sp>
      <p:sp>
        <p:nvSpPr>
          <p:cNvPr id="5" name="正方形/長方形 4"/>
          <p:cNvSpPr/>
          <p:nvPr/>
        </p:nvSpPr>
        <p:spPr>
          <a:xfrm>
            <a:off x="539552" y="1196752"/>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少子高齢化</a:t>
            </a:r>
          </a:p>
        </p:txBody>
      </p:sp>
      <p:sp>
        <p:nvSpPr>
          <p:cNvPr id="6" name="正方形/長方形 5"/>
          <p:cNvSpPr/>
          <p:nvPr/>
        </p:nvSpPr>
        <p:spPr>
          <a:xfrm>
            <a:off x="539552" y="1988840"/>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低い労働生産性</a:t>
            </a:r>
          </a:p>
        </p:txBody>
      </p:sp>
      <p:sp>
        <p:nvSpPr>
          <p:cNvPr id="8" name="正方形/長方形 7"/>
          <p:cNvSpPr/>
          <p:nvPr/>
        </p:nvSpPr>
        <p:spPr>
          <a:xfrm>
            <a:off x="539552" y="2780928"/>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グローバル競争の激化</a:t>
            </a:r>
          </a:p>
        </p:txBody>
      </p:sp>
      <p:pic>
        <p:nvPicPr>
          <p:cNvPr id="9" name="図 8" descr="brain-illustration-1940x900_35269.jpg"/>
          <p:cNvPicPr>
            <a:picLocks noChangeAspect="1"/>
          </p:cNvPicPr>
          <p:nvPr/>
        </p:nvPicPr>
        <p:blipFill>
          <a:blip r:embed="rId3"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16016" y="1307058"/>
            <a:ext cx="2037609" cy="1016996"/>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236296" y="1354240"/>
            <a:ext cx="1036648" cy="969814"/>
          </a:xfrm>
          <a:prstGeom prst="rect">
            <a:avLst/>
          </a:prstGeom>
          <a:effectLst>
            <a:outerShdw blurRad="50800" dist="38100" dir="2700000" algn="tl" rotWithShape="0">
              <a:prstClr val="black">
                <a:alpha val="40000"/>
              </a:prstClr>
            </a:outerShdw>
          </a:effectLst>
        </p:spPr>
      </p:pic>
      <p:sp>
        <p:nvSpPr>
          <p:cNvPr id="11" name="加算記号 10"/>
          <p:cNvSpPr/>
          <p:nvPr/>
        </p:nvSpPr>
        <p:spPr>
          <a:xfrm>
            <a:off x="6516216" y="1628800"/>
            <a:ext cx="504056" cy="504056"/>
          </a:xfrm>
          <a:prstGeom prst="mathPlus">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5148064" y="2324054"/>
            <a:ext cx="1107996" cy="369332"/>
          </a:xfrm>
          <a:prstGeom prst="rect">
            <a:avLst/>
          </a:prstGeom>
          <a:noFill/>
        </p:spPr>
        <p:txBody>
          <a:bodyPr wrap="none" rtlCol="0">
            <a:spAutoFit/>
          </a:bodyPr>
          <a:lstStyle/>
          <a:p>
            <a:r>
              <a:rPr kumimoji="1" lang="ja-JP" altLang="en-US">
                <a:solidFill>
                  <a:srgbClr val="0070C0"/>
                </a:solidFill>
                <a:latin typeface="Meiryo" charset="-128"/>
                <a:ea typeface="Meiryo" charset="-128"/>
                <a:cs typeface="Meiryo" charset="-128"/>
              </a:rPr>
              <a:t>人工知能</a:t>
            </a:r>
            <a:endParaRPr kumimoji="1" lang="ja-JP" altLang="en-US" dirty="0">
              <a:solidFill>
                <a:srgbClr val="0070C0"/>
              </a:solidFill>
              <a:latin typeface="Meiryo" charset="-128"/>
              <a:ea typeface="Meiryo" charset="-128"/>
              <a:cs typeface="Meiryo" charset="-128"/>
            </a:endParaRPr>
          </a:p>
        </p:txBody>
      </p:sp>
      <p:sp>
        <p:nvSpPr>
          <p:cNvPr id="13" name="テキスト ボックス 12"/>
          <p:cNvSpPr txBox="1"/>
          <p:nvPr/>
        </p:nvSpPr>
        <p:spPr>
          <a:xfrm>
            <a:off x="7199802" y="2329472"/>
            <a:ext cx="1107996"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ロボット</a:t>
            </a:r>
          </a:p>
        </p:txBody>
      </p:sp>
      <p:sp>
        <p:nvSpPr>
          <p:cNvPr id="15" name="テキスト ボックス 14"/>
          <p:cNvSpPr txBox="1"/>
          <p:nvPr/>
        </p:nvSpPr>
        <p:spPr>
          <a:xfrm>
            <a:off x="5408801" y="2863655"/>
            <a:ext cx="2646878" cy="461665"/>
          </a:xfrm>
          <a:prstGeom prst="rect">
            <a:avLst/>
          </a:prstGeom>
          <a:noFill/>
        </p:spPr>
        <p:txBody>
          <a:bodyPr wrap="none" rtlCol="0">
            <a:spAutoFit/>
          </a:bodyPr>
          <a:lstStyle/>
          <a:p>
            <a:pPr algn="ctr"/>
            <a:r>
              <a:rPr kumimoji="1" lang="ja-JP" altLang="en-US" sz="2400" b="1" dirty="0">
                <a:solidFill>
                  <a:srgbClr val="3366FF"/>
                </a:solidFill>
                <a:latin typeface="Meiryo" charset="-128"/>
                <a:ea typeface="Meiryo" charset="-128"/>
                <a:cs typeface="Meiryo" charset="-128"/>
              </a:rPr>
              <a:t>スマート・マシン</a:t>
            </a:r>
          </a:p>
        </p:txBody>
      </p:sp>
      <p:sp>
        <p:nvSpPr>
          <p:cNvPr id="16" name="三角形 15"/>
          <p:cNvSpPr/>
          <p:nvPr/>
        </p:nvSpPr>
        <p:spPr>
          <a:xfrm rot="5400000">
            <a:off x="3243983" y="1919812"/>
            <a:ext cx="2304256" cy="858136"/>
          </a:xfrm>
          <a:prstGeom prst="triangl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715816" y="4348219"/>
            <a:ext cx="7712368" cy="1631216"/>
          </a:xfrm>
          <a:prstGeom prst="rect">
            <a:avLst/>
          </a:prstGeom>
          <a:noFill/>
        </p:spPr>
        <p:txBody>
          <a:bodyPr wrap="none" rtlCol="0">
            <a:spAutoFit/>
          </a:bodyPr>
          <a:lstStyle/>
          <a:p>
            <a:pPr marL="342900" indent="-342900">
              <a:buFont typeface="Wingdings" charset="2"/>
              <a:buChar char="Ø"/>
            </a:pPr>
            <a:r>
              <a:rPr kumimoji="1" lang="ja-JP" altLang="en-US" sz="2000" dirty="0">
                <a:solidFill>
                  <a:schemeClr val="bg1"/>
                </a:solidFill>
                <a:latin typeface="Meiryo" charset="-128"/>
                <a:ea typeface="Meiryo" charset="-128"/>
                <a:cs typeface="Meiryo" charset="-128"/>
              </a:rPr>
              <a:t>少ない労働人口での社会・経済基盤の維持</a:t>
            </a:r>
            <a:endParaRPr kumimoji="1"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ワークライフバランスや賃金を犠牲にしない国際競争力の維持</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高い付加価値や差別化による産業競争力の向上</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過疎地での医療・福祉・生活支援などの社会課題を解決</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労働環境の改善と生活の質的向上　など</a:t>
            </a:r>
            <a:endParaRPr lang="en-US" altLang="ja-JP" sz="2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13064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a:solidFill>
                  <a:srgbClr val="FFFFFF"/>
                </a:solidFill>
                <a:effectLst/>
                <a:latin typeface="Arial"/>
                <a:ea typeface="HGP創英角ｺﾞｼｯｸUB" pitchFamily="50" charset="-128"/>
                <a:cs typeface="Arial"/>
              </a:rPr>
              <a:t>これからのビジネスに</a:t>
            </a:r>
            <a:r>
              <a:rPr lang="ja-JP" altLang="en-US" sz="3200">
                <a:solidFill>
                  <a:srgbClr val="FFFFFF"/>
                </a:solidFill>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1668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a:t>
            </a:r>
            <a:r>
              <a:rPr lang="ja-JP" altLang="en-US" sz="2400">
                <a:solidFill>
                  <a:srgbClr val="FFFFFF"/>
                </a:solidFill>
                <a:latin typeface="Meiryo" panose="020B0604030504040204" pitchFamily="34" charset="-128"/>
                <a:ea typeface="Meiryo" panose="020B0604030504040204" pitchFamily="34" charset="-128"/>
              </a:rPr>
              <a:t>様の事業や経営の</a:t>
            </a:r>
            <a:r>
              <a:rPr lang="ja-JP" altLang="en-US" sz="2400" dirty="0">
                <a:solidFill>
                  <a:srgbClr val="FFFFFF"/>
                </a:solidFill>
                <a:latin typeface="Meiryo" panose="020B0604030504040204" pitchFamily="34" charset="-128"/>
                <a:ea typeface="Meiryo" panose="020B0604030504040204" pitchFamily="34" charset="-128"/>
              </a:rPr>
              <a:t>成果に</a:t>
            </a:r>
            <a:r>
              <a:rPr lang="ja-JP" altLang="en-US" sz="2400">
                <a:solidFill>
                  <a:srgbClr val="FFFFFF"/>
                </a:solidFill>
                <a:latin typeface="Meiryo" panose="020B0604030504040204" pitchFamily="34" charset="-128"/>
                <a:ea typeface="Meiryo" panose="020B0604030504040204" pitchFamily="34" charset="-128"/>
              </a:rPr>
              <a:t>貢献する</a:t>
            </a:r>
            <a:endParaRPr lang="en-US" altLang="ja-JP" sz="2400" dirty="0">
              <a:solidFill>
                <a:srgbClr val="FFFFFF"/>
              </a:solidFill>
              <a:latin typeface="Meiryo" panose="020B0604030504040204" pitchFamily="34" charset="-128"/>
              <a:ea typeface="Meiryo" panose="020B0604030504040204" pitchFamily="34" charset="-128"/>
            </a:endParaRP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en-US"/>
              <a:t>お客様の良き相談相手とは</a:t>
            </a:r>
            <a:r>
              <a:rPr lang="ja-JP" altLang="ja-JP"/>
              <a:t>テーマ</a:t>
            </a:r>
            <a:r>
              <a:rPr lang="ja-JP" altLang="ja-JP" dirty="0"/>
              <a:t>や</a:t>
            </a:r>
            <a:r>
              <a:rPr lang="ja-JP" altLang="ja-JP"/>
              <a:t>問いを</a:t>
            </a:r>
            <a:r>
              <a:rPr lang="ja-JP" altLang="en-US"/>
              <a:t>創れる</a:t>
            </a:r>
            <a:r>
              <a:rPr lang="ja-JP" altLang="ja-JP"/>
              <a:t>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2339102"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自分たちの</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ビジネスに関係のないこと</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580152" y="5669857"/>
            <a:ext cx="1980029" cy="523220"/>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自分たちのビジネスに</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a:solidFill>
                  <a:schemeClr val="bg1"/>
                </a:solidFill>
                <a:latin typeface="Meiryo" panose="020B0604030504040204" pitchFamily="34" charset="-128"/>
                <a:ea typeface="Meiryo" panose="020B0604030504040204" pitchFamily="34" charset="-128"/>
              </a:rPr>
              <a:t>関係すること</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3043379" y="5684140"/>
            <a:ext cx="3057247" cy="523220"/>
          </a:xfrm>
          <a:prstGeom prst="rect">
            <a:avLst/>
          </a:prstGeom>
          <a:noFill/>
        </p:spPr>
        <p:txBody>
          <a:bodyPr wrap="none" rtlCol="0">
            <a:spAutoFit/>
          </a:bodyPr>
          <a:lstStyle/>
          <a:p>
            <a:pPr algn="ctr"/>
            <a:r>
              <a:rPr lang="ja-JP" altLang="en-US" sz="1400" b="1">
                <a:solidFill>
                  <a:schemeClr val="bg1"/>
                </a:solidFill>
                <a:latin typeface="Meiryo" panose="020B0604030504040204" pitchFamily="34" charset="-128"/>
                <a:ea typeface="Meiryo" panose="020B0604030504040204" pitchFamily="34" charset="-128"/>
              </a:rPr>
              <a:t>テクノロジーやビジネスのトレンド</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社会・経済・文化などの世間の常識</a:t>
            </a:r>
            <a:endParaRPr kumimoji="1" lang="ja-JP" altLang="en-US" sz="1400" b="1" dirty="0">
              <a:solidFill>
                <a:schemeClr val="bg1"/>
              </a:solidFill>
              <a:latin typeface="Meiryo" panose="020B0604030504040204" pitchFamily="34" charset="-128"/>
              <a:ea typeface="Meiryo" panose="020B0604030504040204" pitchFamily="34" charset="-128"/>
            </a:endParaRP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95113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98</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826141"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ベテラン</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一人前と云われる段階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649"/>
              <a:gd name="adj2" fmla="val 8845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777914" y="4403802"/>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多くの人は</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一人前を目指す</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7" name="図 6">
            <a:extLst>
              <a:ext uri="{FF2B5EF4-FFF2-40B4-BE49-F238E27FC236}">
                <a16:creationId xmlns:a16="http://schemas.microsoft.com/office/drawing/2014/main" id="{3BC873B1-6303-6740-85CF-82235251CA32}"/>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81987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99</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76875543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38543</TotalTime>
  <Words>19102</Words>
  <Application>Microsoft Macintosh PowerPoint</Application>
  <PresentationFormat>画面に合わせる (4:3)</PresentationFormat>
  <Paragraphs>2058</Paragraphs>
  <Slides>101</Slides>
  <Notes>50</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101</vt:i4>
      </vt:variant>
    </vt:vector>
  </HeadingPairs>
  <TitlesOfParts>
    <vt:vector size="122" baseType="lpstr">
      <vt:lpstr>DFPGyoSho-Lt</vt:lpstr>
      <vt:lpstr>ＤＦＰ太丸ゴシック体</vt:lpstr>
      <vt:lpstr>HGPSoeiKakugothicUB</vt:lpstr>
      <vt:lpstr>HGPSoeiKakugothicUB</vt:lpstr>
      <vt:lpstr>HGMaruGothicMPRO</vt:lpstr>
      <vt:lpstr>HGMaruGothicMPRO</vt:lpstr>
      <vt:lpstr>HGSoeiKakugothicUB</vt:lpstr>
      <vt:lpstr>Hiragino Kaku Gothic Std W8</vt:lpstr>
      <vt:lpstr>MS PGothic</vt:lpstr>
      <vt:lpstr>MS PGothic</vt:lpstr>
      <vt:lpstr>YuKyokasho Medium</vt:lpstr>
      <vt:lpstr>Meiryo</vt:lpstr>
      <vt:lpstr>Meiryo</vt:lpstr>
      <vt:lpstr>American Typewriter</vt:lpstr>
      <vt:lpstr>Arial</vt:lpstr>
      <vt:lpstr>Arial Black</vt:lpstr>
      <vt:lpstr>Arial Rounded MT Bold</vt:lpstr>
      <vt:lpstr>Calibri</vt:lpstr>
      <vt:lpstr>Century Gothic</vt:lpstr>
      <vt:lpstr>Wingdings</vt:lpstr>
      <vt:lpstr>NC標準テンプレート</vt:lpstr>
      <vt:lpstr>最新のITトレンドとこれからのビジネス</vt:lpstr>
      <vt:lpstr>PowerPoint プレゼンテーション</vt:lpstr>
      <vt:lpstr>PowerPoint プレゼンテーション</vt:lpstr>
      <vt:lpstr>amazon echo：機械との自然な関係を実現する音声対話</vt:lpstr>
      <vt:lpstr>amazon go：無人のスーパー・マーケット</vt:lpstr>
      <vt:lpstr>amazonのデータ収集戦略</vt:lpstr>
      <vt:lpstr>ＡＩタクシー：30分後の需要エリア予測</vt:lpstr>
      <vt:lpstr>Smart Construction：土木工事の自動化</vt:lpstr>
      <vt:lpstr>超高齢化社会を人工知能やロボットで対応</vt:lpstr>
      <vt:lpstr>PowerPoint プレゼンテーション</vt:lpstr>
      <vt:lpstr>PowerPoint プレゼンテーション</vt:lpstr>
      <vt:lpstr>PowerPoint プレゼンテーション</vt:lpstr>
      <vt:lpstr>コンピューターとは何か</vt:lpstr>
      <vt:lpstr>量子コンピュータとは何か？</vt:lpstr>
      <vt:lpstr>歴史から見たITトレンド</vt:lpstr>
      <vt:lpstr>デジタル化の歴史</vt:lpstr>
      <vt:lpstr>コレ一枚でわかる最新のITトレンド</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デジタル・トランスフォーメーションという現象</vt:lpstr>
      <vt:lpstr>「限界費用ゼロ社会」を引き寄せるデジタル・トランスフォーメーション</vt:lpstr>
      <vt:lpstr>ITの価値や可能性</vt:lpstr>
      <vt:lpstr>PowerPoint プレゼンテーション</vt:lpstr>
      <vt:lpstr>PowerPoint プレゼンテーション</vt:lpstr>
      <vt:lpstr>コンピュータの構成と種類</vt:lpstr>
      <vt:lpstr>情報システムの構造</vt:lpstr>
      <vt:lpstr>コレ一枚でわかるクラウドコンピューティング</vt:lpstr>
      <vt:lpstr>「クラウド･コンピューティング」という名称の由来</vt:lpstr>
      <vt:lpstr>「自家発電モデル」から「発電所モデル」へ</vt:lpstr>
      <vt:lpstr>PowerPoint プレゼンテーション</vt:lpstr>
      <vt:lpstr>歴史的背景から考えるクラウドへの期待</vt:lpstr>
      <vt:lpstr>情報システム部門の現状から考えるクラウドへの期待（２）</vt:lpstr>
      <vt:lpstr>システム資源のECサイト</vt:lpstr>
      <vt:lpstr>クラウドならではの費用対効果の考え方</vt:lpstr>
      <vt:lpstr>クラウド・コンピューティングのビジネス・モデル</vt:lpstr>
      <vt:lpstr>クラウドがもたらしたITの新しい価値</vt:lpstr>
      <vt:lpstr>PowerPoint プレゼンテーション</vt:lpstr>
      <vt:lpstr>クラウドの定義／NISTの定義</vt:lpstr>
      <vt:lpstr>クラウドの定義／サービス・モデル (Service Model)</vt:lpstr>
      <vt:lpstr>クラウドの定義／配置モデル (Deployment Model)</vt:lpstr>
      <vt:lpstr>ハイブリッド・クラウド</vt:lpstr>
      <vt:lpstr>５つの必須の特徴</vt:lpstr>
      <vt:lpstr>ハイブリッド・クラウドとマルチ・クラウド</vt:lpstr>
      <vt:lpstr>クラウドがもたらすビジネス価値</vt:lpstr>
      <vt:lpstr>PowerPoint プレゼンテーション</vt:lpstr>
      <vt:lpstr>PowerPoint プレゼンテーション</vt:lpstr>
      <vt:lpstr>インターネットに接されるデバイス数の推移</vt:lpstr>
      <vt:lpstr>IoTの２つの意味</vt:lpstr>
      <vt:lpstr>伝統的なやり方とIoTとの違い</vt:lpstr>
      <vt:lpstr>IoTがもたらす２つのパラダイムシフト</vt:lpstr>
      <vt:lpstr>デジタル・コピー／デジタルツイン</vt:lpstr>
      <vt:lpstr>「モノ」のサービス化</vt:lpstr>
      <vt:lpstr>「モノ」のサービス化</vt:lpstr>
      <vt:lpstr>モノのサービス化の本質</vt:lpstr>
      <vt:lpstr>ビジネス価値の進化</vt:lpstr>
      <vt:lpstr>クラウドから超分散へ</vt:lpstr>
      <vt:lpstr>IoTビジネスはモノをつなげるのではなく物語をつなげる取り組み</vt:lpstr>
      <vt:lpstr>PowerPoint プレゼンテーション</vt:lpstr>
      <vt:lpstr>人間は何を作ってきたのか</vt:lpstr>
      <vt:lpstr>人工知能の限界</vt:lpstr>
      <vt:lpstr>「東ロボくん」の実力と代替可能な職業</vt:lpstr>
      <vt:lpstr>【図解】コレ１枚でわかる人工知能</vt:lpstr>
      <vt:lpstr>人工知能の３つの役割と人間の進化</vt:lpstr>
      <vt:lpstr>PowerPoint プレゼンテーション</vt:lpstr>
      <vt:lpstr>手順が決まった仕事は機械に置き換わる</vt:lpstr>
      <vt:lpstr>自動化から自律化への進化</vt:lpstr>
      <vt:lpstr>自律走行できる自動車</vt:lpstr>
      <vt:lpstr>PowerPoint プレゼンテーション</vt:lpstr>
      <vt:lpstr>人工知能は「知的望遠鏡」である</vt:lpstr>
      <vt:lpstr>PowerPoint プレゼンテーション</vt:lpstr>
      <vt:lpstr>Amazon Alexa</vt:lpstr>
      <vt:lpstr>知的介助： amazonの戦略</vt:lpstr>
      <vt:lpstr>進化したbot（ボット）</vt:lpstr>
      <vt:lpstr>PowerPoint プレゼンテーション</vt:lpstr>
      <vt:lpstr>人工知能と機械学習</vt:lpstr>
      <vt:lpstr>ルールベースと機械学習</vt:lpstr>
      <vt:lpstr>機械学習と推論（1）</vt:lpstr>
      <vt:lpstr>機械学習と推論（2）</vt:lpstr>
      <vt:lpstr>なぜいま人工知能なのか</vt:lpstr>
      <vt:lpstr>人工知能・機械学習・ディープラーニングの関係</vt:lpstr>
      <vt:lpstr>深層学習の学習と推論</vt:lpstr>
      <vt:lpstr>PowerPoint プレゼンテーション</vt:lpstr>
      <vt:lpstr>人工知能の2つの方向性</vt:lpstr>
      <vt:lpstr>学習データと結果の関係</vt:lpstr>
      <vt:lpstr>「AIカント君」の可能性について</vt:lpstr>
      <vt:lpstr>人工知能にできること、できないこと</vt:lpstr>
      <vt:lpstr>AI時代求められる能力</vt:lpstr>
      <vt:lpstr>人間の知性と機械の知性</vt:lpstr>
      <vt:lpstr>人工知能に置き換えられる職業と置き換えられない職業 </vt:lpstr>
      <vt:lpstr>超高齢化社会を人工知能やロボットで対応</vt:lpstr>
      <vt:lpstr>人工知能とロボットの必要性</vt:lpstr>
      <vt:lpstr>PowerPoint プレゼンテーション</vt:lpstr>
      <vt:lpstr>お客様の良き相談相手とはテーマや問いを創れる人材 </vt:lpstr>
      <vt:lpstr>社会人における「学び」の３段階</vt:lpstr>
      <vt:lpstr>学び続ける習慣</vt:lpstr>
      <vt:lpstr>100年人生を生き抜くための5つの原則</vt:lpstr>
      <vt:lpstr>PowerPoint プレゼンテーション</vt:lpstr>
    </vt:vector>
  </TitlesOfParts>
  <Manager/>
  <Company>NetCommerce</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1284</cp:revision>
  <cp:lastPrinted>2016-09-01T22:55:14Z</cp:lastPrinted>
  <dcterms:created xsi:type="dcterms:W3CDTF">2014-04-30T01:58:06Z</dcterms:created>
  <dcterms:modified xsi:type="dcterms:W3CDTF">2018-05-09T23:02:20Z</dcterms:modified>
  <cp:category/>
</cp:coreProperties>
</file>