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03" r:id="rId2"/>
    <p:sldId id="523" r:id="rId3"/>
    <p:sldId id="539" r:id="rId4"/>
    <p:sldId id="534" r:id="rId5"/>
    <p:sldId id="537" r:id="rId6"/>
    <p:sldId id="535" r:id="rId7"/>
    <p:sldId id="528" r:id="rId8"/>
    <p:sldId id="533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0"/>
    <p:restoredTop sz="89642" autoAdjust="0"/>
  </p:normalViewPr>
  <p:slideViewPr>
    <p:cSldViewPr snapToGrid="0" snapToObjects="1" showGuides="1">
      <p:cViewPr varScale="1">
        <p:scale>
          <a:sx n="81" d="100"/>
          <a:sy n="81" d="100"/>
        </p:scale>
        <p:origin x="588" y="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2018/5/22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48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https://japan.zdnet.com/article/35118787/</a:t>
            </a:r>
          </a:p>
          <a:p>
            <a:r>
              <a:rPr kumimoji="1" lang="en-US" altLang="ja-JP"/>
              <a:t>https://www.publickey1.jp/blog/18/googletpu_30googlegoogle_io_2018.html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3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49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http://ascii.jp/elem/000/000/861/861101/</a:t>
            </a:r>
          </a:p>
          <a:p>
            <a:r>
              <a:rPr kumimoji="1" lang="en-US" altLang="ja-JP"/>
              <a:t>https://ja.wikipedia.org/wiki/AND%E3%82%B2%E3%83%BC%E3%83%88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81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88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HGP創英角ｺﾞｼｯｸUB" pitchFamily="50" charset="-128"/>
                <a:cs typeface="Arial"/>
              </a:rPr>
              <a:t>FPGA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Intel</a:t>
            </a:r>
            <a:r>
              <a:rPr lang="ja-JP" altLang="en-US"/>
              <a:t>が</a:t>
            </a:r>
            <a:r>
              <a:rPr lang="en-US" altLang="ja-JP"/>
              <a:t>XEON</a:t>
            </a:r>
            <a:r>
              <a:rPr lang="ja-JP" altLang="en-US"/>
              <a:t>と</a:t>
            </a:r>
            <a:r>
              <a:rPr lang="en-US" altLang="ja-JP"/>
              <a:t>FPGA</a:t>
            </a:r>
            <a:r>
              <a:rPr lang="ja-JP" altLang="en-US"/>
              <a:t>を統合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618049-211A-4F82-8401-5FA0D3BC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246486"/>
            <a:ext cx="4743595" cy="463481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5323840" y="1246486"/>
            <a:ext cx="3463644" cy="80504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>
                <a:solidFill>
                  <a:schemeClr val="bg1"/>
                </a:solidFill>
                <a:latin typeface="+mj-ea"/>
                <a:ea typeface="+mj-ea"/>
              </a:rPr>
              <a:t>PC</a:t>
            </a:r>
            <a:r>
              <a:rPr lang="ja-JP" altLang="en-US" sz="1600">
                <a:solidFill>
                  <a:schemeClr val="bg1"/>
                </a:solidFill>
                <a:latin typeface="+mj-ea"/>
                <a:ea typeface="+mj-ea"/>
              </a:rPr>
              <a:t>需要の伸び悩み→</a:t>
            </a:r>
            <a:endParaRPr lang="en-US" altLang="ja-JP" sz="160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データセンターへの注力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23840" y="2203929"/>
            <a:ext cx="3463644" cy="80504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一方で、</a:t>
            </a:r>
            <a:r>
              <a:rPr kumimoji="1" lang="en-US" altLang="ja-JP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Core</a:t>
            </a:r>
            <a:r>
              <a:rPr kumimoji="1" lang="ja-JP" altLang="en-US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や</a:t>
            </a:r>
            <a:r>
              <a:rPr kumimoji="1" lang="en-US" altLang="ja-JP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Xeon</a:t>
            </a:r>
            <a:r>
              <a:rPr kumimoji="1" lang="ja-JP" altLang="en-US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などの汎用プロセッサの高速化は限界に達しつつある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23839" y="3161373"/>
            <a:ext cx="3463644" cy="80504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>
                <a:solidFill>
                  <a:schemeClr val="bg1"/>
                </a:solidFill>
                <a:latin typeface="+mj-ea"/>
              </a:rPr>
              <a:t>Intel</a:t>
            </a:r>
            <a:r>
              <a:rPr lang="ja-JP" altLang="en-US" sz="1600">
                <a:solidFill>
                  <a:schemeClr val="bg1"/>
                </a:solidFill>
                <a:latin typeface="+mj-ea"/>
              </a:rPr>
              <a:t>が</a:t>
            </a:r>
            <a:r>
              <a:rPr lang="en-US" altLang="ja-JP" sz="1600">
                <a:solidFill>
                  <a:schemeClr val="bg1"/>
                </a:solidFill>
                <a:latin typeface="+mj-ea"/>
              </a:rPr>
              <a:t>2015</a:t>
            </a:r>
            <a:r>
              <a:rPr lang="ja-JP" altLang="en-US" sz="1600">
                <a:solidFill>
                  <a:schemeClr val="bg1"/>
                </a:solidFill>
                <a:latin typeface="+mj-ea"/>
              </a:rPr>
              <a:t>年に買収した</a:t>
            </a:r>
            <a:r>
              <a:rPr lang="en-US" altLang="ja-JP" sz="1600">
                <a:solidFill>
                  <a:schemeClr val="bg1"/>
                </a:solidFill>
                <a:latin typeface="+mj-ea"/>
              </a:rPr>
              <a:t>Altera</a:t>
            </a:r>
            <a:r>
              <a:rPr lang="ja-JP" altLang="en-US" sz="1600">
                <a:solidFill>
                  <a:schemeClr val="bg1"/>
                </a:solidFill>
                <a:latin typeface="+mj-ea"/>
              </a:rPr>
              <a:t>の</a:t>
            </a:r>
            <a:r>
              <a:rPr lang="en-US" altLang="ja-JP" sz="1600">
                <a:solidFill>
                  <a:schemeClr val="bg1"/>
                </a:solidFill>
                <a:latin typeface="+mj-ea"/>
              </a:rPr>
              <a:t>FPGA</a:t>
            </a:r>
            <a:r>
              <a:rPr lang="ja-JP" altLang="en-US" sz="1600">
                <a:solidFill>
                  <a:schemeClr val="bg1"/>
                </a:solidFill>
                <a:latin typeface="+mj-ea"/>
              </a:rPr>
              <a:t>を</a:t>
            </a:r>
            <a:r>
              <a:rPr lang="en-US" altLang="ja-JP" sz="1600">
                <a:solidFill>
                  <a:schemeClr val="bg1"/>
                </a:solidFill>
                <a:latin typeface="+mj-ea"/>
              </a:rPr>
              <a:t>Intel Xeon</a:t>
            </a:r>
            <a:r>
              <a:rPr lang="ja-JP" altLang="en-US" sz="1600">
                <a:solidFill>
                  <a:schemeClr val="bg1"/>
                </a:solidFill>
                <a:latin typeface="+mj-ea"/>
              </a:rPr>
              <a:t>プロセッサと組み合わせて統合</a:t>
            </a:r>
            <a:endParaRPr lang="ja-JP" altLang="en-US" sz="1600" dirty="0">
              <a:solidFill>
                <a:schemeClr val="bg1"/>
              </a:solidFill>
              <a:latin typeface="+mj-ea"/>
              <a:cs typeface="ＭＳ Ｐゴシック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4C3A14B-ED8D-4B47-B90B-A2547E586B46}"/>
              </a:ext>
            </a:extLst>
          </p:cNvPr>
          <p:cNvSpPr/>
          <p:nvPr/>
        </p:nvSpPr>
        <p:spPr>
          <a:xfrm>
            <a:off x="5323840" y="4118817"/>
            <a:ext cx="3463644" cy="80504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>
                <a:solidFill>
                  <a:schemeClr val="bg1"/>
                </a:solidFill>
                <a:latin typeface="+mj-ea"/>
                <a:cs typeface="ＭＳ Ｐゴシック"/>
              </a:rPr>
              <a:t>FPGA</a:t>
            </a:r>
            <a:r>
              <a:rPr lang="ja-JP" altLang="en-US" sz="1600">
                <a:solidFill>
                  <a:schemeClr val="bg1"/>
                </a:solidFill>
                <a:latin typeface="+mj-ea"/>
                <a:cs typeface="ＭＳ Ｐゴシック"/>
              </a:rPr>
              <a:t>を様々なアクセラレータとして使うことで性能を向上</a:t>
            </a:r>
            <a:endParaRPr lang="ja-JP" altLang="en-US" sz="1600" dirty="0">
              <a:solidFill>
                <a:schemeClr val="bg1"/>
              </a:solidFill>
              <a:latin typeface="+mj-ea"/>
              <a:cs typeface="ＭＳ Ｐゴシック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536BB5-EFEA-4B34-98A5-8624AAD85127}"/>
              </a:ext>
            </a:extLst>
          </p:cNvPr>
          <p:cNvSpPr/>
          <p:nvPr/>
        </p:nvSpPr>
        <p:spPr>
          <a:xfrm>
            <a:off x="5323840" y="5076261"/>
            <a:ext cx="3463644" cy="80504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>
                <a:solidFill>
                  <a:schemeClr val="bg1"/>
                </a:solidFill>
                <a:latin typeface="+mj-ea"/>
                <a:cs typeface="ＭＳ Ｐゴシック"/>
              </a:rPr>
              <a:t>AI</a:t>
            </a:r>
            <a:r>
              <a:rPr lang="ja-JP" altLang="en-US" sz="1600">
                <a:solidFill>
                  <a:schemeClr val="bg1"/>
                </a:solidFill>
                <a:latin typeface="+mj-ea"/>
                <a:cs typeface="ＭＳ Ｐゴシック"/>
              </a:rPr>
              <a:t>、</a:t>
            </a:r>
            <a:r>
              <a:rPr lang="en-US" altLang="ja-JP" sz="1600">
                <a:solidFill>
                  <a:schemeClr val="bg1"/>
                </a:solidFill>
                <a:latin typeface="+mj-ea"/>
                <a:cs typeface="ＭＳ Ｐゴシック"/>
              </a:rPr>
              <a:t>HFT</a:t>
            </a:r>
            <a:r>
              <a:rPr lang="ja-JP" altLang="en-US" sz="1600">
                <a:solidFill>
                  <a:schemeClr val="bg1"/>
                </a:solidFill>
                <a:latin typeface="+mj-ea"/>
                <a:cs typeface="ＭＳ Ｐゴシック"/>
              </a:rPr>
              <a:t>、ネットワークスイッチなど</a:t>
            </a:r>
            <a:endParaRPr lang="ja-JP" altLang="en-US" sz="1600" dirty="0">
              <a:solidFill>
                <a:schemeClr val="bg1"/>
              </a:solidFill>
              <a:latin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79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3977E8-F581-462B-A51D-6A04B9E7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AI</a:t>
            </a:r>
            <a:r>
              <a:rPr kumimoji="1" lang="ja-JP" altLang="en-US"/>
              <a:t>処理を高速化するためのプロセッサ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41A0B2-6479-4834-881B-EC0326FC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F94D5A-9060-45CE-A985-266E657A7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07016"/>
            <a:ext cx="6135275" cy="38478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4928C4-B691-4AD2-9080-4DB7C303A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856" y="1940560"/>
            <a:ext cx="6045944" cy="45326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62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9CE35BD-7ED7-4DED-A813-3CD4F240603A}"/>
              </a:ext>
            </a:extLst>
          </p:cNvPr>
          <p:cNvGrpSpPr/>
          <p:nvPr/>
        </p:nvGrpSpPr>
        <p:grpSpPr>
          <a:xfrm>
            <a:off x="1686560" y="3426020"/>
            <a:ext cx="843280" cy="1803870"/>
            <a:chOff x="1686560" y="3426020"/>
            <a:chExt cx="843280" cy="1803870"/>
          </a:xfrm>
        </p:grpSpPr>
        <p:cxnSp>
          <p:nvCxnSpPr>
            <p:cNvPr id="13" name="コネクタ: カギ線 12">
              <a:extLst>
                <a:ext uri="{FF2B5EF4-FFF2-40B4-BE49-F238E27FC236}">
                  <a16:creationId xmlns:a16="http://schemas.microsoft.com/office/drawing/2014/main" id="{51342FC0-DB07-4BA7-9135-CC0FE707E466}"/>
                </a:ext>
              </a:extLst>
            </p:cNvPr>
            <p:cNvCxnSpPr>
              <a:endCxn id="11" idx="1"/>
            </p:cNvCxnSpPr>
            <p:nvPr/>
          </p:nvCxnSpPr>
          <p:spPr>
            <a:xfrm rot="16200000" flipH="1">
              <a:off x="1552680" y="3559900"/>
              <a:ext cx="1111040" cy="84328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コネクタ: カギ線 14">
              <a:extLst>
                <a:ext uri="{FF2B5EF4-FFF2-40B4-BE49-F238E27FC236}">
                  <a16:creationId xmlns:a16="http://schemas.microsoft.com/office/drawing/2014/main" id="{4EDD510E-7EFF-4F87-8B92-FB9C5630EC53}"/>
                </a:ext>
              </a:extLst>
            </p:cNvPr>
            <p:cNvCxnSpPr>
              <a:endCxn id="12" idx="1"/>
            </p:cNvCxnSpPr>
            <p:nvPr/>
          </p:nvCxnSpPr>
          <p:spPr>
            <a:xfrm rot="16200000" flipH="1">
              <a:off x="1206265" y="3906315"/>
              <a:ext cx="1803870" cy="84328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</p:spPr>
        <p:txBody>
          <a:bodyPr/>
          <a:lstStyle/>
          <a:p>
            <a:r>
              <a:rPr kumimoji="1" lang="en-US" altLang="ja-JP"/>
              <a:t>FPGA</a:t>
            </a:r>
            <a:r>
              <a:rPr kumimoji="1" lang="ja-JP" altLang="en-US"/>
              <a:t>と</a:t>
            </a:r>
            <a:r>
              <a:rPr kumimoji="1" lang="en-US" altLang="ja-JP"/>
              <a:t>ASIC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EE1BCB-6711-4A6C-8C9B-759580522683}"/>
              </a:ext>
            </a:extLst>
          </p:cNvPr>
          <p:cNvSpPr/>
          <p:nvPr/>
        </p:nvSpPr>
        <p:spPr>
          <a:xfrm>
            <a:off x="594360" y="1463040"/>
            <a:ext cx="7955280" cy="549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FPGA</a:t>
            </a:r>
            <a:r>
              <a:rPr lang="ja-JP" altLang="en-US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 </a:t>
            </a:r>
            <a:r>
              <a:rPr kumimoji="1"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= Field Programmable Gate Array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74290A-5624-4035-B933-9E089CB8F40D}"/>
              </a:ext>
            </a:extLst>
          </p:cNvPr>
          <p:cNvSpPr/>
          <p:nvPr/>
        </p:nvSpPr>
        <p:spPr>
          <a:xfrm>
            <a:off x="594360" y="2164680"/>
            <a:ext cx="7955280" cy="549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フィールドで回路を書き換え可能な集積回路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D023A8-E6CB-4BFD-95C5-ADF86B92CD5D}"/>
              </a:ext>
            </a:extLst>
          </p:cNvPr>
          <p:cNvSpPr/>
          <p:nvPr/>
        </p:nvSpPr>
        <p:spPr>
          <a:xfrm>
            <a:off x="594360" y="2876780"/>
            <a:ext cx="7955280" cy="549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ASIC = Application  Specific Integrated Circuit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C808093-7D9B-43C6-BF3E-459AAAF3C9EF}"/>
              </a:ext>
            </a:extLst>
          </p:cNvPr>
          <p:cNvSpPr/>
          <p:nvPr/>
        </p:nvSpPr>
        <p:spPr>
          <a:xfrm>
            <a:off x="594360" y="3569610"/>
            <a:ext cx="7955280" cy="549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特定用途向け集積回路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E529AA-8875-4B1E-A8D0-159089DEF104}"/>
              </a:ext>
            </a:extLst>
          </p:cNvPr>
          <p:cNvSpPr/>
          <p:nvPr/>
        </p:nvSpPr>
        <p:spPr>
          <a:xfrm>
            <a:off x="2529840" y="4262440"/>
            <a:ext cx="6019800" cy="549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Gate Array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386643-3F74-4208-AA02-59F0EFD8D57E}"/>
              </a:ext>
            </a:extLst>
          </p:cNvPr>
          <p:cNvSpPr/>
          <p:nvPr/>
        </p:nvSpPr>
        <p:spPr>
          <a:xfrm>
            <a:off x="2529840" y="4955270"/>
            <a:ext cx="6019800" cy="549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Cell</a:t>
            </a:r>
            <a:r>
              <a:rPr lang="ja-JP" altLang="en-US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 </a:t>
            </a:r>
            <a:r>
              <a:rPr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Base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67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50D9AC-4CBF-4538-AAA9-CBFEAB4F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デジタル回路の設計に使う論理ゲート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15AECF-D4AD-413E-A03A-340AB8A0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C6777B-F064-4FFB-8D7C-AEFFD3CA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4" y="933652"/>
            <a:ext cx="3545302" cy="2013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32B7F70-3FB8-4934-A19D-F3CD0DD7A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26" y="940783"/>
            <a:ext cx="3545302" cy="21102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F7FAF9-5617-46CF-93A0-A6297C667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471" y="3351204"/>
            <a:ext cx="5600700" cy="30003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137814-65B9-45AC-8D50-C8B9C59FD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813" y="3927734"/>
            <a:ext cx="1000125" cy="158115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82FA8956-B7E2-479D-B477-661116534D91}"/>
              </a:ext>
            </a:extLst>
          </p:cNvPr>
          <p:cNvSpPr/>
          <p:nvPr/>
        </p:nvSpPr>
        <p:spPr>
          <a:xfrm>
            <a:off x="1840745" y="2152255"/>
            <a:ext cx="690664" cy="6906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E8A05D0-009A-42AE-BA2E-7A1F3E2E6485}"/>
              </a:ext>
            </a:extLst>
          </p:cNvPr>
          <p:cNvSpPr/>
          <p:nvPr/>
        </p:nvSpPr>
        <p:spPr>
          <a:xfrm>
            <a:off x="729574" y="3735420"/>
            <a:ext cx="1381328" cy="18968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8EED695-A66A-4D76-8C75-D325A25D7F63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1420238" y="2741774"/>
            <a:ext cx="521652" cy="9936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9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ゲートアレイ </a:t>
            </a:r>
            <a:r>
              <a:rPr kumimoji="1" lang="en-US" altLang="ja-JP" dirty="0"/>
              <a:t>= </a:t>
            </a:r>
            <a:r>
              <a:rPr kumimoji="1" lang="ja-JP" altLang="en-US" dirty="0"/>
              <a:t>途中まで作ってある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F845666-8E58-4A32-8551-365E4956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1449346"/>
            <a:ext cx="42481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1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88F433A-40CB-4A48-8989-BC628964F8B0}"/>
              </a:ext>
            </a:extLst>
          </p:cNvPr>
          <p:cNvGrpSpPr/>
          <p:nvPr/>
        </p:nvGrpSpPr>
        <p:grpSpPr>
          <a:xfrm>
            <a:off x="5956063" y="1065337"/>
            <a:ext cx="1233003" cy="1230984"/>
            <a:chOff x="1151258" y="1395374"/>
            <a:chExt cx="1538811" cy="1536291"/>
          </a:xfrm>
        </p:grpSpPr>
        <p:sp>
          <p:nvSpPr>
            <p:cNvPr id="7" name="正方形/長方形 6"/>
            <p:cNvSpPr/>
            <p:nvPr/>
          </p:nvSpPr>
          <p:spPr>
            <a:xfrm>
              <a:off x="1151258" y="1548028"/>
              <a:ext cx="1538811" cy="1230983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324098" y="1395374"/>
              <a:ext cx="1254275" cy="1536291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234682" y="1462675"/>
              <a:ext cx="1371965" cy="13719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デジタル回路の設計とチップ製造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D033E9-AA80-442A-8CBC-B352E10E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59" y="1053428"/>
            <a:ext cx="1483630" cy="123098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775B3F-6F10-45B7-A3EC-972D45D8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899" y="1259863"/>
            <a:ext cx="1014730" cy="841932"/>
          </a:xfrm>
          <a:prstGeom prst="rect">
            <a:avLst/>
          </a:prstGeom>
        </p:spPr>
      </p:pic>
      <p:sp>
        <p:nvSpPr>
          <p:cNvPr id="15" name="角丸四角形 6">
            <a:extLst>
              <a:ext uri="{FF2B5EF4-FFF2-40B4-BE49-F238E27FC236}">
                <a16:creationId xmlns:a16="http://schemas.microsoft.com/office/drawing/2014/main" id="{3BF534F6-2BDC-48B4-88E9-E261BF59B04A}"/>
              </a:ext>
            </a:extLst>
          </p:cNvPr>
          <p:cNvSpPr/>
          <p:nvPr/>
        </p:nvSpPr>
        <p:spPr>
          <a:xfrm>
            <a:off x="197189" y="1008897"/>
            <a:ext cx="426987" cy="16740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Rtl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一般的な集積回路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6" name="角丸四角形 6">
            <a:extLst>
              <a:ext uri="{FF2B5EF4-FFF2-40B4-BE49-F238E27FC236}">
                <a16:creationId xmlns:a16="http://schemas.microsoft.com/office/drawing/2014/main" id="{CE56563B-E95D-47D5-9B5F-E2F0B41C4CD1}"/>
              </a:ext>
            </a:extLst>
          </p:cNvPr>
          <p:cNvSpPr/>
          <p:nvPr/>
        </p:nvSpPr>
        <p:spPr>
          <a:xfrm>
            <a:off x="812358" y="2395010"/>
            <a:ext cx="1483630" cy="28795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下地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7" name="角丸四角形 6">
            <a:extLst>
              <a:ext uri="{FF2B5EF4-FFF2-40B4-BE49-F238E27FC236}">
                <a16:creationId xmlns:a16="http://schemas.microsoft.com/office/drawing/2014/main" id="{EBC70F8C-2486-4F9E-8F5B-07B6480CB2C4}"/>
              </a:ext>
            </a:extLst>
          </p:cNvPr>
          <p:cNvSpPr/>
          <p:nvPr/>
        </p:nvSpPr>
        <p:spPr>
          <a:xfrm>
            <a:off x="2484170" y="2395009"/>
            <a:ext cx="1483631" cy="28795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設計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id="{64C398B1-5259-4BD5-9003-EBA2D72A6933}"/>
              </a:ext>
            </a:extLst>
          </p:cNvPr>
          <p:cNvSpPr/>
          <p:nvPr/>
        </p:nvSpPr>
        <p:spPr>
          <a:xfrm>
            <a:off x="4155983" y="2395010"/>
            <a:ext cx="1483630" cy="28795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製造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9" name="角丸四角形 6">
            <a:extLst>
              <a:ext uri="{FF2B5EF4-FFF2-40B4-BE49-F238E27FC236}">
                <a16:creationId xmlns:a16="http://schemas.microsoft.com/office/drawing/2014/main" id="{7A266EAF-9084-495D-A62E-66A528BEBFF1}"/>
              </a:ext>
            </a:extLst>
          </p:cNvPr>
          <p:cNvSpPr/>
          <p:nvPr/>
        </p:nvSpPr>
        <p:spPr>
          <a:xfrm>
            <a:off x="5826330" y="2395008"/>
            <a:ext cx="1483630" cy="28795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製品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F8DF7AA-A57E-4FE2-84C7-21DA0BC31CF6}"/>
              </a:ext>
            </a:extLst>
          </p:cNvPr>
          <p:cNvSpPr/>
          <p:nvPr/>
        </p:nvSpPr>
        <p:spPr>
          <a:xfrm>
            <a:off x="818826" y="1008897"/>
            <a:ext cx="1477161" cy="1287424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無し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46973A02-7BA3-4684-9D3A-0CD2E243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62" y="1065338"/>
            <a:ext cx="1493852" cy="1175006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EF89504-921C-4429-AC23-4856CFF56901}"/>
              </a:ext>
            </a:extLst>
          </p:cNvPr>
          <p:cNvGrpSpPr/>
          <p:nvPr/>
        </p:nvGrpSpPr>
        <p:grpSpPr>
          <a:xfrm>
            <a:off x="5961175" y="2959963"/>
            <a:ext cx="1233003" cy="1230984"/>
            <a:chOff x="1151258" y="1395374"/>
            <a:chExt cx="1538811" cy="1536291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19736E21-225D-4308-A8C4-A647E640493A}"/>
                </a:ext>
              </a:extLst>
            </p:cNvPr>
            <p:cNvSpPr/>
            <p:nvPr/>
          </p:nvSpPr>
          <p:spPr>
            <a:xfrm>
              <a:off x="1151258" y="1548028"/>
              <a:ext cx="1538811" cy="1230983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7D7A10B-CD04-4121-B3F2-52DFBFF7E98A}"/>
                </a:ext>
              </a:extLst>
            </p:cNvPr>
            <p:cNvSpPr/>
            <p:nvPr/>
          </p:nvSpPr>
          <p:spPr>
            <a:xfrm>
              <a:off x="1324098" y="1395374"/>
              <a:ext cx="1254275" cy="1536291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A0D23ED-1EE1-494C-ADF7-D7DB977767D8}"/>
                </a:ext>
              </a:extLst>
            </p:cNvPr>
            <p:cNvSpPr/>
            <p:nvPr/>
          </p:nvSpPr>
          <p:spPr>
            <a:xfrm>
              <a:off x="1234682" y="1462675"/>
              <a:ext cx="1371965" cy="13719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0" name="角丸四角形 6">
            <a:extLst>
              <a:ext uri="{FF2B5EF4-FFF2-40B4-BE49-F238E27FC236}">
                <a16:creationId xmlns:a16="http://schemas.microsoft.com/office/drawing/2014/main" id="{FF30ED59-7CB0-4FA4-AB7D-A3044FC9F175}"/>
              </a:ext>
            </a:extLst>
          </p:cNvPr>
          <p:cNvSpPr/>
          <p:nvPr/>
        </p:nvSpPr>
        <p:spPr>
          <a:xfrm>
            <a:off x="202301" y="2903523"/>
            <a:ext cx="426987" cy="16740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Rtl" rtlCol="0" anchor="ctr"/>
          <a:lstStyle/>
          <a:p>
            <a:pPr algn="ctr"/>
            <a:r>
              <a:rPr kumimoji="1" lang="en-US" altLang="ja-JP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ASIC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31" name="角丸四角形 6">
            <a:extLst>
              <a:ext uri="{FF2B5EF4-FFF2-40B4-BE49-F238E27FC236}">
                <a16:creationId xmlns:a16="http://schemas.microsoft.com/office/drawing/2014/main" id="{1F9C2FCB-6D82-453E-A839-C15AAAF87AB9}"/>
              </a:ext>
            </a:extLst>
          </p:cNvPr>
          <p:cNvSpPr/>
          <p:nvPr/>
        </p:nvSpPr>
        <p:spPr>
          <a:xfrm>
            <a:off x="817470" y="4289636"/>
            <a:ext cx="1483630" cy="28795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下地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32" name="角丸四角形 6">
            <a:extLst>
              <a:ext uri="{FF2B5EF4-FFF2-40B4-BE49-F238E27FC236}">
                <a16:creationId xmlns:a16="http://schemas.microsoft.com/office/drawing/2014/main" id="{C28DC550-442F-47E9-A1DD-8949D05F27E0}"/>
              </a:ext>
            </a:extLst>
          </p:cNvPr>
          <p:cNvSpPr/>
          <p:nvPr/>
        </p:nvSpPr>
        <p:spPr>
          <a:xfrm>
            <a:off x="2489282" y="4289635"/>
            <a:ext cx="1483631" cy="28795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設計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33" name="角丸四角形 6">
            <a:extLst>
              <a:ext uri="{FF2B5EF4-FFF2-40B4-BE49-F238E27FC236}">
                <a16:creationId xmlns:a16="http://schemas.microsoft.com/office/drawing/2014/main" id="{9ED8D850-8299-4386-99F3-6AEA22280559}"/>
              </a:ext>
            </a:extLst>
          </p:cNvPr>
          <p:cNvSpPr/>
          <p:nvPr/>
        </p:nvSpPr>
        <p:spPr>
          <a:xfrm>
            <a:off x="4161095" y="4289636"/>
            <a:ext cx="1483630" cy="28795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製造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34" name="角丸四角形 6">
            <a:extLst>
              <a:ext uri="{FF2B5EF4-FFF2-40B4-BE49-F238E27FC236}">
                <a16:creationId xmlns:a16="http://schemas.microsoft.com/office/drawing/2014/main" id="{5D8BC869-8A18-4570-AE4D-C3BBB32A9EB3}"/>
              </a:ext>
            </a:extLst>
          </p:cNvPr>
          <p:cNvSpPr/>
          <p:nvPr/>
        </p:nvSpPr>
        <p:spPr>
          <a:xfrm>
            <a:off x="5831442" y="4289634"/>
            <a:ext cx="1483630" cy="28795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製品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135EF5F-F7CE-46C3-82F1-5A7D2443C46D}"/>
              </a:ext>
            </a:extLst>
          </p:cNvPr>
          <p:cNvSpPr/>
          <p:nvPr/>
        </p:nvSpPr>
        <p:spPr>
          <a:xfrm>
            <a:off x="823938" y="2903523"/>
            <a:ext cx="1477161" cy="1287424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A7427DE-21DE-44C8-AD07-F8EEB5A5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874" y="2959964"/>
            <a:ext cx="1493852" cy="1175006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33A048D4-DD50-41C5-9978-EB51ECFDA1F0}"/>
              </a:ext>
            </a:extLst>
          </p:cNvPr>
          <p:cNvGrpSpPr/>
          <p:nvPr/>
        </p:nvGrpSpPr>
        <p:grpSpPr>
          <a:xfrm>
            <a:off x="4285716" y="4842870"/>
            <a:ext cx="1233003" cy="1230984"/>
            <a:chOff x="1151258" y="1395374"/>
            <a:chExt cx="1538811" cy="1536291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CBE8ECDB-D18C-4119-BA90-D35E63454CE2}"/>
                </a:ext>
              </a:extLst>
            </p:cNvPr>
            <p:cNvSpPr/>
            <p:nvPr/>
          </p:nvSpPr>
          <p:spPr>
            <a:xfrm>
              <a:off x="1151258" y="1548028"/>
              <a:ext cx="1538811" cy="1230983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55ADA61-B7A0-453D-A15D-9C68E0AD0311}"/>
                </a:ext>
              </a:extLst>
            </p:cNvPr>
            <p:cNvSpPr/>
            <p:nvPr/>
          </p:nvSpPr>
          <p:spPr>
            <a:xfrm>
              <a:off x="1324098" y="1395374"/>
              <a:ext cx="1254275" cy="1536291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ECB19AD2-FC72-41FF-9273-F9A07663F2B2}"/>
                </a:ext>
              </a:extLst>
            </p:cNvPr>
            <p:cNvSpPr/>
            <p:nvPr/>
          </p:nvSpPr>
          <p:spPr>
            <a:xfrm>
              <a:off x="1234682" y="1462675"/>
              <a:ext cx="1371965" cy="13719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56" name="角丸四角形 6">
            <a:extLst>
              <a:ext uri="{FF2B5EF4-FFF2-40B4-BE49-F238E27FC236}">
                <a16:creationId xmlns:a16="http://schemas.microsoft.com/office/drawing/2014/main" id="{96CA6A77-5A87-493A-9067-2D7773B918FA}"/>
              </a:ext>
            </a:extLst>
          </p:cNvPr>
          <p:cNvSpPr/>
          <p:nvPr/>
        </p:nvSpPr>
        <p:spPr>
          <a:xfrm>
            <a:off x="202302" y="4786430"/>
            <a:ext cx="426987" cy="16740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Rtl" rtlCol="0" anchor="ctr"/>
          <a:lstStyle/>
          <a:p>
            <a:pPr algn="ctr"/>
            <a:r>
              <a:rPr kumimoji="1" lang="en-US" altLang="ja-JP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FPGA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57" name="角丸四角形 6">
            <a:extLst>
              <a:ext uri="{FF2B5EF4-FFF2-40B4-BE49-F238E27FC236}">
                <a16:creationId xmlns:a16="http://schemas.microsoft.com/office/drawing/2014/main" id="{0A271A62-4D7E-472E-B9BE-9FF639D272F1}"/>
              </a:ext>
            </a:extLst>
          </p:cNvPr>
          <p:cNvSpPr/>
          <p:nvPr/>
        </p:nvSpPr>
        <p:spPr>
          <a:xfrm>
            <a:off x="817471" y="6172543"/>
            <a:ext cx="1483630" cy="2879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下地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59" name="角丸四角形 6">
            <a:extLst>
              <a:ext uri="{FF2B5EF4-FFF2-40B4-BE49-F238E27FC236}">
                <a16:creationId xmlns:a16="http://schemas.microsoft.com/office/drawing/2014/main" id="{D1A70712-8FD2-4498-B20C-8E53D6D8F058}"/>
              </a:ext>
            </a:extLst>
          </p:cNvPr>
          <p:cNvSpPr/>
          <p:nvPr/>
        </p:nvSpPr>
        <p:spPr>
          <a:xfrm>
            <a:off x="2484171" y="6172543"/>
            <a:ext cx="1483630" cy="2879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製造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60" name="角丸四角形 6">
            <a:extLst>
              <a:ext uri="{FF2B5EF4-FFF2-40B4-BE49-F238E27FC236}">
                <a16:creationId xmlns:a16="http://schemas.microsoft.com/office/drawing/2014/main" id="{DF3DC113-016F-4994-87A7-AAD2DBDB8935}"/>
              </a:ext>
            </a:extLst>
          </p:cNvPr>
          <p:cNvSpPr/>
          <p:nvPr/>
        </p:nvSpPr>
        <p:spPr>
          <a:xfrm>
            <a:off x="4155983" y="6172541"/>
            <a:ext cx="1483630" cy="2879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製品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2CAE14F9-923E-4F86-9F88-68C3AB166145}"/>
              </a:ext>
            </a:extLst>
          </p:cNvPr>
          <p:cNvSpPr/>
          <p:nvPr/>
        </p:nvSpPr>
        <p:spPr>
          <a:xfrm>
            <a:off x="823939" y="4786430"/>
            <a:ext cx="1477161" cy="1287424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C768FAA1-3994-4789-B1F3-ECB187B18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950" y="4842871"/>
            <a:ext cx="1493852" cy="117500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BDA7EC42-EB56-4177-921C-1D9F70CB9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93" y="2949804"/>
            <a:ext cx="1135160" cy="1213547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F7B96924-F8AC-40DD-B3CC-B250EA6E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93" y="4823368"/>
            <a:ext cx="1135160" cy="1213547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28AD2DA3-4640-4223-8AFE-1EA240855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846" y="4975768"/>
            <a:ext cx="912741" cy="975769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D6D941C9-DD70-456E-813A-E392D494E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689" y="3087570"/>
            <a:ext cx="912741" cy="975769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5465210A-09BD-4DB9-A6C0-A8E1BA8DC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294" y="2949804"/>
            <a:ext cx="1135160" cy="1213547"/>
          </a:xfrm>
          <a:prstGeom prst="rect">
            <a:avLst/>
          </a:prstGeom>
        </p:spPr>
      </p:pic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C30C2F9-5007-4135-9095-DA020289FAF2}"/>
              </a:ext>
            </a:extLst>
          </p:cNvPr>
          <p:cNvGrpSpPr/>
          <p:nvPr/>
        </p:nvGrpSpPr>
        <p:grpSpPr>
          <a:xfrm>
            <a:off x="5961175" y="4842871"/>
            <a:ext cx="1233003" cy="1230984"/>
            <a:chOff x="1151258" y="1395374"/>
            <a:chExt cx="1538811" cy="1536291"/>
          </a:xfrm>
        </p:grpSpPr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B46DB5DB-CA27-4F29-8F63-5A884CA78567}"/>
                </a:ext>
              </a:extLst>
            </p:cNvPr>
            <p:cNvSpPr/>
            <p:nvPr/>
          </p:nvSpPr>
          <p:spPr>
            <a:xfrm>
              <a:off x="1151258" y="1548028"/>
              <a:ext cx="1538811" cy="1230983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E0F6E6F7-4C3A-40C1-B0D3-39F7EA645C1B}"/>
                </a:ext>
              </a:extLst>
            </p:cNvPr>
            <p:cNvSpPr/>
            <p:nvPr/>
          </p:nvSpPr>
          <p:spPr>
            <a:xfrm>
              <a:off x="1324098" y="1395374"/>
              <a:ext cx="1254275" cy="1536291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39B85B19-5955-421A-814D-564D7F588179}"/>
                </a:ext>
              </a:extLst>
            </p:cNvPr>
            <p:cNvSpPr/>
            <p:nvPr/>
          </p:nvSpPr>
          <p:spPr>
            <a:xfrm>
              <a:off x="1234682" y="1462675"/>
              <a:ext cx="1371965" cy="13719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74" name="角丸四角形 6">
            <a:extLst>
              <a:ext uri="{FF2B5EF4-FFF2-40B4-BE49-F238E27FC236}">
                <a16:creationId xmlns:a16="http://schemas.microsoft.com/office/drawing/2014/main" id="{54C4CA53-B3C0-4240-9353-D469D2F799B7}"/>
              </a:ext>
            </a:extLst>
          </p:cNvPr>
          <p:cNvSpPr/>
          <p:nvPr/>
        </p:nvSpPr>
        <p:spPr>
          <a:xfrm>
            <a:off x="5831442" y="6172542"/>
            <a:ext cx="1483630" cy="2879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設計・書き込み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FBAB9A9D-1561-4DAC-970B-56F4CBACF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305" y="4975769"/>
            <a:ext cx="912741" cy="975769"/>
          </a:xfrm>
          <a:prstGeom prst="rect">
            <a:avLst/>
          </a:prstGeom>
        </p:spPr>
      </p:pic>
      <p:cxnSp>
        <p:nvCxnSpPr>
          <p:cNvPr id="77" name="コネクタ: カギ線 76">
            <a:extLst>
              <a:ext uri="{FF2B5EF4-FFF2-40B4-BE49-F238E27FC236}">
                <a16:creationId xmlns:a16="http://schemas.microsoft.com/office/drawing/2014/main" id="{8BD361F8-535B-4638-BC35-D1CE16A477B0}"/>
              </a:ext>
            </a:extLst>
          </p:cNvPr>
          <p:cNvCxnSpPr/>
          <p:nvPr/>
        </p:nvCxnSpPr>
        <p:spPr>
          <a:xfrm>
            <a:off x="2653294" y="3241040"/>
            <a:ext cx="679186" cy="187960"/>
          </a:xfrm>
          <a:prstGeom prst="bentConnector3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コネクタ: カギ線 77">
            <a:extLst>
              <a:ext uri="{FF2B5EF4-FFF2-40B4-BE49-F238E27FC236}">
                <a16:creationId xmlns:a16="http://schemas.microsoft.com/office/drawing/2014/main" id="{A15D5CCC-8641-4FC3-92C7-E139448D48BA}"/>
              </a:ext>
            </a:extLst>
          </p:cNvPr>
          <p:cNvCxnSpPr/>
          <p:nvPr/>
        </p:nvCxnSpPr>
        <p:spPr>
          <a:xfrm>
            <a:off x="3059624" y="3543599"/>
            <a:ext cx="679186" cy="187960"/>
          </a:xfrm>
          <a:prstGeom prst="bentConnector3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0C2D654E-9D82-4D9E-9EBC-02645A859871}"/>
              </a:ext>
            </a:extLst>
          </p:cNvPr>
          <p:cNvCxnSpPr>
            <a:cxnSpLocks/>
          </p:cNvCxnSpPr>
          <p:nvPr/>
        </p:nvCxnSpPr>
        <p:spPr>
          <a:xfrm flipV="1">
            <a:off x="3182165" y="3196656"/>
            <a:ext cx="400999" cy="105325"/>
          </a:xfrm>
          <a:prstGeom prst="bentConnector3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コネクタ: カギ線 80">
            <a:extLst>
              <a:ext uri="{FF2B5EF4-FFF2-40B4-BE49-F238E27FC236}">
                <a16:creationId xmlns:a16="http://schemas.microsoft.com/office/drawing/2014/main" id="{F64CC42C-9787-4A02-A0C6-10F3A4ECC76C}"/>
              </a:ext>
            </a:extLst>
          </p:cNvPr>
          <p:cNvCxnSpPr>
            <a:cxnSpLocks/>
          </p:cNvCxnSpPr>
          <p:nvPr/>
        </p:nvCxnSpPr>
        <p:spPr>
          <a:xfrm flipV="1">
            <a:off x="2740000" y="3639123"/>
            <a:ext cx="400999" cy="105325"/>
          </a:xfrm>
          <a:prstGeom prst="bentConnector3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EFEA2DBD-3CA6-4D06-B83F-97D6CFAF7E75}"/>
              </a:ext>
            </a:extLst>
          </p:cNvPr>
          <p:cNvGrpSpPr/>
          <p:nvPr/>
        </p:nvGrpSpPr>
        <p:grpSpPr>
          <a:xfrm>
            <a:off x="6144849" y="3316362"/>
            <a:ext cx="865652" cy="436841"/>
            <a:chOff x="6166919" y="3267543"/>
            <a:chExt cx="1085516" cy="547792"/>
          </a:xfrm>
        </p:grpSpPr>
        <p:cxnSp>
          <p:nvCxnSpPr>
            <p:cNvPr id="82" name="コネクタ: カギ線 81">
              <a:extLst>
                <a:ext uri="{FF2B5EF4-FFF2-40B4-BE49-F238E27FC236}">
                  <a16:creationId xmlns:a16="http://schemas.microsoft.com/office/drawing/2014/main" id="{9797DB42-4383-45EC-8E04-D594C1BE95E5}"/>
                </a:ext>
              </a:extLst>
            </p:cNvPr>
            <p:cNvCxnSpPr>
              <a:cxnSpLocks/>
            </p:cNvCxnSpPr>
            <p:nvPr/>
          </p:nvCxnSpPr>
          <p:spPr>
            <a:xfrm>
              <a:off x="6166919" y="3311927"/>
              <a:ext cx="679186" cy="187960"/>
            </a:xfrm>
            <a:prstGeom prst="bentConnector3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コネクタ: カギ線 82">
              <a:extLst>
                <a:ext uri="{FF2B5EF4-FFF2-40B4-BE49-F238E27FC236}">
                  <a16:creationId xmlns:a16="http://schemas.microsoft.com/office/drawing/2014/main" id="{E3D5E6C9-93C3-4A8F-B3F3-C928C6446008}"/>
                </a:ext>
              </a:extLst>
            </p:cNvPr>
            <p:cNvCxnSpPr>
              <a:cxnSpLocks/>
            </p:cNvCxnSpPr>
            <p:nvPr/>
          </p:nvCxnSpPr>
          <p:spPr>
            <a:xfrm>
              <a:off x="6573249" y="3614486"/>
              <a:ext cx="679186" cy="187960"/>
            </a:xfrm>
            <a:prstGeom prst="bentConnector3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コネクタ: カギ線 83">
              <a:extLst>
                <a:ext uri="{FF2B5EF4-FFF2-40B4-BE49-F238E27FC236}">
                  <a16:creationId xmlns:a16="http://schemas.microsoft.com/office/drawing/2014/main" id="{32040CCC-2D29-4AD9-8885-9700BAB28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5790" y="3267543"/>
              <a:ext cx="400999" cy="105325"/>
            </a:xfrm>
            <a:prstGeom prst="bentConnector3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コネクタ: カギ線 84">
              <a:extLst>
                <a:ext uri="{FF2B5EF4-FFF2-40B4-BE49-F238E27FC236}">
                  <a16:creationId xmlns:a16="http://schemas.microsoft.com/office/drawing/2014/main" id="{0225165C-78A0-45B6-8556-9B5C95424E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3625" y="3710010"/>
              <a:ext cx="400999" cy="105325"/>
            </a:xfrm>
            <a:prstGeom prst="bentConnector3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2B1AD168-409A-44D3-B8C8-4E02569400B4}"/>
              </a:ext>
            </a:extLst>
          </p:cNvPr>
          <p:cNvGrpSpPr/>
          <p:nvPr/>
        </p:nvGrpSpPr>
        <p:grpSpPr>
          <a:xfrm>
            <a:off x="6144849" y="5233468"/>
            <a:ext cx="865652" cy="436841"/>
            <a:chOff x="6166919" y="3267543"/>
            <a:chExt cx="1085516" cy="547792"/>
          </a:xfrm>
        </p:grpSpPr>
        <p:cxnSp>
          <p:nvCxnSpPr>
            <p:cNvPr id="92" name="コネクタ: カギ線 91">
              <a:extLst>
                <a:ext uri="{FF2B5EF4-FFF2-40B4-BE49-F238E27FC236}">
                  <a16:creationId xmlns:a16="http://schemas.microsoft.com/office/drawing/2014/main" id="{D602F038-FF45-4BB4-B9C9-2B2525676453}"/>
                </a:ext>
              </a:extLst>
            </p:cNvPr>
            <p:cNvCxnSpPr>
              <a:cxnSpLocks/>
            </p:cNvCxnSpPr>
            <p:nvPr/>
          </p:nvCxnSpPr>
          <p:spPr>
            <a:xfrm>
              <a:off x="6166919" y="3311927"/>
              <a:ext cx="679186" cy="187960"/>
            </a:xfrm>
            <a:prstGeom prst="bentConnector3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コネクタ: カギ線 92">
              <a:extLst>
                <a:ext uri="{FF2B5EF4-FFF2-40B4-BE49-F238E27FC236}">
                  <a16:creationId xmlns:a16="http://schemas.microsoft.com/office/drawing/2014/main" id="{279CE8C0-8A23-422E-A0F9-B7A685E345F7}"/>
                </a:ext>
              </a:extLst>
            </p:cNvPr>
            <p:cNvCxnSpPr>
              <a:cxnSpLocks/>
            </p:cNvCxnSpPr>
            <p:nvPr/>
          </p:nvCxnSpPr>
          <p:spPr>
            <a:xfrm>
              <a:off x="6573249" y="3614486"/>
              <a:ext cx="679186" cy="187960"/>
            </a:xfrm>
            <a:prstGeom prst="bentConnector3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コネクタ: カギ線 93">
              <a:extLst>
                <a:ext uri="{FF2B5EF4-FFF2-40B4-BE49-F238E27FC236}">
                  <a16:creationId xmlns:a16="http://schemas.microsoft.com/office/drawing/2014/main" id="{3CF3921F-9CA6-4D4F-82DA-8590B92FB8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5790" y="3267543"/>
              <a:ext cx="400999" cy="105325"/>
            </a:xfrm>
            <a:prstGeom prst="bentConnector3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コネクタ: カギ線 94">
              <a:extLst>
                <a:ext uri="{FF2B5EF4-FFF2-40B4-BE49-F238E27FC236}">
                  <a16:creationId xmlns:a16="http://schemas.microsoft.com/office/drawing/2014/main" id="{A5BFE399-9BC7-4FD1-9B5F-1DAD87426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3625" y="3710010"/>
              <a:ext cx="400999" cy="105325"/>
            </a:xfrm>
            <a:prstGeom prst="bentConnector3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08AD4239-A7BA-408E-B591-925905AA6680}"/>
              </a:ext>
            </a:extLst>
          </p:cNvPr>
          <p:cNvSpPr/>
          <p:nvPr/>
        </p:nvSpPr>
        <p:spPr>
          <a:xfrm>
            <a:off x="7479341" y="1065340"/>
            <a:ext cx="1467469" cy="1617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設計・製造に多大な時間とコスト</a:t>
            </a:r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製造単価は安い</a:t>
            </a:r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速度や実装効率は高い</a:t>
            </a:r>
            <a:endParaRPr kumimoji="1" lang="ja-JP" altLang="en-US" sz="1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C5230BA0-CB7F-4CBD-A4EB-898F8FA227CB}"/>
              </a:ext>
            </a:extLst>
          </p:cNvPr>
          <p:cNvSpPr/>
          <p:nvPr/>
        </p:nvSpPr>
        <p:spPr>
          <a:xfrm>
            <a:off x="7479341" y="2960689"/>
            <a:ext cx="1467469" cy="161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設計・製造の時間とコストを節約</a:t>
            </a:r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製造単価は安い</a:t>
            </a:r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速度や実装効率は中～低</a:t>
            </a:r>
            <a:endParaRPr kumimoji="1" lang="ja-JP" altLang="en-US" sz="1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DD78F11-7BB1-4890-A84B-A41757D4CE7D}"/>
              </a:ext>
            </a:extLst>
          </p:cNvPr>
          <p:cNvSpPr/>
          <p:nvPr/>
        </p:nvSpPr>
        <p:spPr>
          <a:xfrm>
            <a:off x="7473891" y="4842870"/>
            <a:ext cx="1467469" cy="161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設計・製造の時間とコストを節約</a:t>
            </a:r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製造単価が高い</a:t>
            </a:r>
            <a:endParaRPr kumimoji="1"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lang="en-US" altLang="ja-JP" sz="140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r>
              <a:rPr kumimoji="1" lang="ja-JP" altLang="en-US" sz="140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速度や実装効率は中～低</a:t>
            </a:r>
            <a:endParaRPr kumimoji="1" lang="ja-JP" altLang="en-US" sz="1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1535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各社の</a:t>
            </a:r>
            <a:r>
              <a:rPr kumimoji="1" lang="ja-JP" altLang="en-US" dirty="0"/>
              <a:t>狙い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87942" y="1223389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Google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56544" y="1223389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機械学習をできる限り高速に行うため、汎用性が無く開発コストはかかっても、安価で電力効率の良いチップを開発し、クラウドに大量に配備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9702" y="2915589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Microsoft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68304" y="2915589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0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IoT</a:t>
            </a:r>
            <a:r>
              <a:rPr kumimoji="1" lang="ja-JP" altLang="en-US" sz="20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のエッジ処理で</a:t>
            </a:r>
            <a:r>
              <a:rPr kumimoji="1" lang="en-US" altLang="ja-JP" sz="20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AI</a:t>
            </a:r>
            <a:r>
              <a:rPr kumimoji="1" lang="ja-JP" altLang="en-US" sz="20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（推論）を高速化するための環境を提供</a:t>
            </a:r>
            <a:endParaRPr kumimoji="1" lang="en-US" altLang="ja-JP" sz="200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endParaRPr kumimoji="1" lang="en-US" altLang="ja-JP" sz="200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r>
              <a:rPr kumimoji="1" lang="en-US" altLang="ja-JP" sz="20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FPGA</a:t>
            </a:r>
            <a:r>
              <a:rPr kumimoji="1" lang="ja-JP" altLang="en-US" sz="20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向けプログラミング環境の提供も</a:t>
            </a:r>
            <a:r>
              <a:rPr kumimoji="1" lang="en-US" altLang="ja-JP" sz="20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?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9702" y="4585792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Intel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68304" y="4585792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>
                <a:solidFill>
                  <a:schemeClr val="bg1"/>
                </a:solidFill>
                <a:latin typeface="+mj-ea"/>
                <a:cs typeface="ＭＳ Ｐゴシック"/>
              </a:rPr>
              <a:t>FPGA</a:t>
            </a:r>
            <a:r>
              <a:rPr lang="ja-JP" altLang="en-US" sz="2000">
                <a:solidFill>
                  <a:schemeClr val="bg1"/>
                </a:solidFill>
                <a:latin typeface="+mj-ea"/>
                <a:cs typeface="ＭＳ Ｐゴシック"/>
              </a:rPr>
              <a:t>部分を様々なアクセラレータとして使うことができ、汎用的で高速なサーバー製品を実現</a:t>
            </a:r>
            <a:endParaRPr lang="ja-JP" altLang="en-US" sz="2000" dirty="0">
              <a:solidFill>
                <a:schemeClr val="bg1"/>
              </a:solidFill>
              <a:latin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52266293"/>
      </p:ext>
    </p:extLst>
  </p:cSld>
  <p:clrMapOvr>
    <a:masterClrMapping/>
  </p:clrMapOvr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</a:spPr>
      <a:bodyPr rtlCol="0" anchor="ctr"/>
      <a:lstStyle>
        <a:defPPr>
          <a:defRPr sz="1200" dirty="0">
            <a:solidFill>
              <a:srgbClr val="FFFFFF"/>
            </a:solidFill>
            <a:latin typeface="ＭＳ Ｐゴシック"/>
            <a:ea typeface="ＭＳ Ｐゴシック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3397</TotalTime>
  <Words>378</Words>
  <Application>Microsoft Office PowerPoint</Application>
  <PresentationFormat>画面に合わせる (4:3)</PresentationFormat>
  <Paragraphs>73</Paragraphs>
  <Slides>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American Typewriter</vt:lpstr>
      <vt:lpstr>HGP創英角ｺﾞｼｯｸUB</vt:lpstr>
      <vt:lpstr>HG丸ｺﾞｼｯｸM-PRO</vt:lpstr>
      <vt:lpstr>ＭＳ Ｐゴシック</vt:lpstr>
      <vt:lpstr>Arial</vt:lpstr>
      <vt:lpstr>Arial Black</vt:lpstr>
      <vt:lpstr>Calibri</vt:lpstr>
      <vt:lpstr>Century Gothic</vt:lpstr>
      <vt:lpstr>NC標準テンプレート</vt:lpstr>
      <vt:lpstr>PowerPoint プレゼンテーション</vt:lpstr>
      <vt:lpstr>IntelがXEONとFPGAを統合</vt:lpstr>
      <vt:lpstr>AI処理を高速化するためのプロセッサ</vt:lpstr>
      <vt:lpstr>FPGAとASIC</vt:lpstr>
      <vt:lpstr>デジタル回路の設計に使う論理ゲート</vt:lpstr>
      <vt:lpstr>ゲートアレイ = 途中まで作ってある</vt:lpstr>
      <vt:lpstr>デジタル回路の設計とチップ製造</vt:lpstr>
      <vt:lpstr>各社の狙い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385</cp:revision>
  <dcterms:created xsi:type="dcterms:W3CDTF">2014-04-30T01:58:06Z</dcterms:created>
  <dcterms:modified xsi:type="dcterms:W3CDTF">2018-05-22T09:09:23Z</dcterms:modified>
</cp:coreProperties>
</file>